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Pagalbą teikiančių specialistų skaičiaus kaita </a:t>
            </a:r>
            <a:r>
              <a:rPr lang="lt-LT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savivaldybės įstaigose</a:t>
            </a:r>
            <a:endParaRPr lang="lt-LT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Puslapis1_1!$A$3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Puslapis1_1!$B$2:$G$2</c:f>
              <c:strCache>
                <c:ptCount val="6"/>
                <c:pt idx="0">
                  <c:v>Logopedas</c:v>
                </c:pt>
                <c:pt idx="1">
                  <c:v>Psichologas</c:v>
                </c:pt>
                <c:pt idx="2">
                  <c:v>Socialinis pedagogas</c:v>
                </c:pt>
                <c:pt idx="3">
                  <c:v>Specialusis pedagogas</c:v>
                </c:pt>
                <c:pt idx="4">
                  <c:v>Surdopedagogas</c:v>
                </c:pt>
                <c:pt idx="5">
                  <c:v>Tiflopedagogas</c:v>
                </c:pt>
              </c:strCache>
            </c:strRef>
          </c:cat>
          <c:val>
            <c:numRef>
              <c:f>Puslapis1_1!$B$3:$G$3</c:f>
              <c:numCache>
                <c:formatCode>#,##0</c:formatCode>
                <c:ptCount val="6"/>
                <c:pt idx="0">
                  <c:v>123</c:v>
                </c:pt>
                <c:pt idx="1">
                  <c:v>77</c:v>
                </c:pt>
                <c:pt idx="2">
                  <c:v>78</c:v>
                </c:pt>
                <c:pt idx="3">
                  <c:v>36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7E-41DE-B449-17D3CDAA5EB7}"/>
            </c:ext>
          </c:extLst>
        </c:ser>
        <c:ser>
          <c:idx val="1"/>
          <c:order val="1"/>
          <c:tx>
            <c:strRef>
              <c:f>Puslapis1_1!$A$4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Puslapis1_1!$B$2:$G$2</c:f>
              <c:strCache>
                <c:ptCount val="6"/>
                <c:pt idx="0">
                  <c:v>Logopedas</c:v>
                </c:pt>
                <c:pt idx="1">
                  <c:v>Psichologas</c:v>
                </c:pt>
                <c:pt idx="2">
                  <c:v>Socialinis pedagogas</c:v>
                </c:pt>
                <c:pt idx="3">
                  <c:v>Specialusis pedagogas</c:v>
                </c:pt>
                <c:pt idx="4">
                  <c:v>Surdopedagogas</c:v>
                </c:pt>
                <c:pt idx="5">
                  <c:v>Tiflopedagogas</c:v>
                </c:pt>
              </c:strCache>
            </c:strRef>
          </c:cat>
          <c:val>
            <c:numRef>
              <c:f>Puslapis1_1!$B$4:$G$4</c:f>
              <c:numCache>
                <c:formatCode>#,##0</c:formatCode>
                <c:ptCount val="6"/>
                <c:pt idx="0">
                  <c:v>121</c:v>
                </c:pt>
                <c:pt idx="1">
                  <c:v>83</c:v>
                </c:pt>
                <c:pt idx="2">
                  <c:v>82</c:v>
                </c:pt>
                <c:pt idx="3">
                  <c:v>32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7E-41DE-B449-17D3CDAA5EB7}"/>
            </c:ext>
          </c:extLst>
        </c:ser>
        <c:ser>
          <c:idx val="2"/>
          <c:order val="2"/>
          <c:tx>
            <c:strRef>
              <c:f>Puslapis1_1!$A$5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Puslapis1_1!$B$2:$G$2</c:f>
              <c:strCache>
                <c:ptCount val="6"/>
                <c:pt idx="0">
                  <c:v>Logopedas</c:v>
                </c:pt>
                <c:pt idx="1">
                  <c:v>Psichologas</c:v>
                </c:pt>
                <c:pt idx="2">
                  <c:v>Socialinis pedagogas</c:v>
                </c:pt>
                <c:pt idx="3">
                  <c:v>Specialusis pedagogas</c:v>
                </c:pt>
                <c:pt idx="4">
                  <c:v>Surdopedagogas</c:v>
                </c:pt>
                <c:pt idx="5">
                  <c:v>Tiflopedagogas</c:v>
                </c:pt>
              </c:strCache>
            </c:strRef>
          </c:cat>
          <c:val>
            <c:numRef>
              <c:f>Puslapis1_1!$B$5:$G$5</c:f>
              <c:numCache>
                <c:formatCode>#,##0</c:formatCode>
                <c:ptCount val="6"/>
                <c:pt idx="0">
                  <c:v>124</c:v>
                </c:pt>
                <c:pt idx="1">
                  <c:v>78</c:v>
                </c:pt>
                <c:pt idx="2">
                  <c:v>83</c:v>
                </c:pt>
                <c:pt idx="3">
                  <c:v>34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7E-41DE-B449-17D3CDAA5EB7}"/>
            </c:ext>
          </c:extLst>
        </c:ser>
        <c:ser>
          <c:idx val="3"/>
          <c:order val="3"/>
          <c:tx>
            <c:strRef>
              <c:f>Puslapis1_1!$A$6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Puslapis1_1!$B$2:$G$2</c:f>
              <c:strCache>
                <c:ptCount val="6"/>
                <c:pt idx="0">
                  <c:v>Logopedas</c:v>
                </c:pt>
                <c:pt idx="1">
                  <c:v>Psichologas</c:v>
                </c:pt>
                <c:pt idx="2">
                  <c:v>Socialinis pedagogas</c:v>
                </c:pt>
                <c:pt idx="3">
                  <c:v>Specialusis pedagogas</c:v>
                </c:pt>
                <c:pt idx="4">
                  <c:v>Surdopedagogas</c:v>
                </c:pt>
                <c:pt idx="5">
                  <c:v>Tiflopedagogas</c:v>
                </c:pt>
              </c:strCache>
            </c:strRef>
          </c:cat>
          <c:val>
            <c:numRef>
              <c:f>Puslapis1_1!$B$6:$G$6</c:f>
              <c:numCache>
                <c:formatCode>#,##0</c:formatCode>
                <c:ptCount val="6"/>
                <c:pt idx="0">
                  <c:v>132</c:v>
                </c:pt>
                <c:pt idx="1">
                  <c:v>87</c:v>
                </c:pt>
                <c:pt idx="2">
                  <c:v>84</c:v>
                </c:pt>
                <c:pt idx="3">
                  <c:v>37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7E-41DE-B449-17D3CDAA5EB7}"/>
            </c:ext>
          </c:extLst>
        </c:ser>
        <c:ser>
          <c:idx val="4"/>
          <c:order val="4"/>
          <c:tx>
            <c:strRef>
              <c:f>Puslapis1_1!$A$7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Puslapis1_1!$B$2:$G$2</c:f>
              <c:strCache>
                <c:ptCount val="6"/>
                <c:pt idx="0">
                  <c:v>Logopedas</c:v>
                </c:pt>
                <c:pt idx="1">
                  <c:v>Psichologas</c:v>
                </c:pt>
                <c:pt idx="2">
                  <c:v>Socialinis pedagogas</c:v>
                </c:pt>
                <c:pt idx="3">
                  <c:v>Specialusis pedagogas</c:v>
                </c:pt>
                <c:pt idx="4">
                  <c:v>Surdopedagogas</c:v>
                </c:pt>
                <c:pt idx="5">
                  <c:v>Tiflopedagogas</c:v>
                </c:pt>
              </c:strCache>
            </c:strRef>
          </c:cat>
          <c:val>
            <c:numRef>
              <c:f>Puslapis1_1!$B$7:$G$7</c:f>
              <c:numCache>
                <c:formatCode>#,##0</c:formatCode>
                <c:ptCount val="6"/>
                <c:pt idx="0">
                  <c:v>133</c:v>
                </c:pt>
                <c:pt idx="1">
                  <c:v>90</c:v>
                </c:pt>
                <c:pt idx="2">
                  <c:v>85</c:v>
                </c:pt>
                <c:pt idx="3">
                  <c:v>47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7E-41DE-B449-17D3CDAA5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1810608"/>
        <c:axId val="371810936"/>
      </c:barChart>
      <c:catAx>
        <c:axId val="37181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71810936"/>
        <c:crosses val="autoZero"/>
        <c:auto val="1"/>
        <c:lblAlgn val="ctr"/>
        <c:lblOffset val="100"/>
        <c:noMultiLvlLbl val="0"/>
      </c:catAx>
      <c:valAx>
        <c:axId val="371810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7181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Speciali</a:t>
            </a:r>
            <a:r>
              <a:rPr lang="lt-LT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ųjų</a:t>
            </a:r>
            <a:r>
              <a:rPr lang="lt-LT" sz="16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pedagogų pasiskirstymo pagal kvalifikacinę kategoriją kaita</a:t>
            </a:r>
            <a:endParaRPr lang="lt-LT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Puslapis1_1!$A$15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Puslapis1_1!$B$15:$F$15</c:f>
              <c:numCache>
                <c:formatCode>0.00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60</c:v>
                </c:pt>
                <c:pt idx="3">
                  <c:v>80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5F-44DA-A5DD-5494C9C699A9}"/>
            </c:ext>
          </c:extLst>
        </c:ser>
        <c:ser>
          <c:idx val="1"/>
          <c:order val="1"/>
          <c:tx>
            <c:strRef>
              <c:f>Puslapis1_1!$A$16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Puslapis1_1!$B$16:$F$16</c:f>
              <c:numCache>
                <c:formatCode>0.00</c:formatCode>
                <c:ptCount val="5"/>
                <c:pt idx="0">
                  <c:v>18.75</c:v>
                </c:pt>
                <c:pt idx="1">
                  <c:v>18.75</c:v>
                </c:pt>
                <c:pt idx="2">
                  <c:v>62.5</c:v>
                </c:pt>
                <c:pt idx="3">
                  <c:v>93.75</c:v>
                </c:pt>
                <c:pt idx="4">
                  <c:v>6.25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5F-44DA-A5DD-5494C9C699A9}"/>
            </c:ext>
          </c:extLst>
        </c:ser>
        <c:ser>
          <c:idx val="2"/>
          <c:order val="2"/>
          <c:tx>
            <c:strRef>
              <c:f>Puslapis1_1!$A$17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Puslapis1_1!$B$17:$F$17</c:f>
              <c:numCache>
                <c:formatCode>0.00</c:formatCode>
                <c:ptCount val="5"/>
                <c:pt idx="0">
                  <c:v>35.294117647058826</c:v>
                </c:pt>
                <c:pt idx="1">
                  <c:v>17.647058823529413</c:v>
                </c:pt>
                <c:pt idx="2">
                  <c:v>47.058823529411768</c:v>
                </c:pt>
                <c:pt idx="3">
                  <c:v>94.117647058823536</c:v>
                </c:pt>
                <c:pt idx="4">
                  <c:v>5.882352941176471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5F-44DA-A5DD-5494C9C699A9}"/>
            </c:ext>
          </c:extLst>
        </c:ser>
        <c:ser>
          <c:idx val="3"/>
          <c:order val="3"/>
          <c:tx>
            <c:strRef>
              <c:f>Puslapis1_1!$A$18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Puslapis1_1!$B$18:$F$18</c:f>
              <c:numCache>
                <c:formatCode>0.00</c:formatCode>
                <c:ptCount val="5"/>
                <c:pt idx="0">
                  <c:v>47.826086956521742</c:v>
                </c:pt>
                <c:pt idx="1">
                  <c:v>21.739130434782609</c:v>
                </c:pt>
                <c:pt idx="2">
                  <c:v>30.434782608695652</c:v>
                </c:pt>
                <c:pt idx="3">
                  <c:v>56.521739130434781</c:v>
                </c:pt>
                <c:pt idx="4">
                  <c:v>4.3478260869565215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5F-44DA-A5DD-5494C9C699A9}"/>
            </c:ext>
          </c:extLst>
        </c:ser>
        <c:ser>
          <c:idx val="4"/>
          <c:order val="4"/>
          <c:tx>
            <c:strRef>
              <c:f>Puslapis1_1!$A$19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Puslapis1_1!$B$19:$F$19</c:f>
              <c:numCache>
                <c:formatCode>0.00</c:formatCode>
                <c:ptCount val="5"/>
                <c:pt idx="0">
                  <c:v>53.125</c:v>
                </c:pt>
                <c:pt idx="1">
                  <c:v>12.5</c:v>
                </c:pt>
                <c:pt idx="2">
                  <c:v>34.375</c:v>
                </c:pt>
                <c:pt idx="3">
                  <c:v>43.75</c:v>
                </c:pt>
                <c:pt idx="4">
                  <c:v>3.125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5F-44DA-A5DD-5494C9C69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910744"/>
        <c:axId val="394906152"/>
      </c:barChart>
      <c:catAx>
        <c:axId val="39491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94906152"/>
        <c:crosses val="autoZero"/>
        <c:auto val="1"/>
        <c:lblAlgn val="ctr"/>
        <c:lblOffset val="100"/>
        <c:noMultiLvlLbl val="0"/>
      </c:catAx>
      <c:valAx>
        <c:axId val="39490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94910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Logoped</a:t>
            </a:r>
            <a:r>
              <a:rPr lang="lt-LT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lt-LT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pasiskirstymo pagal amžių kaita</a:t>
            </a:r>
            <a:endParaRPr lang="lt-LT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Lapas1!$B$20</c:f>
              <c:strCache>
                <c:ptCount val="1"/>
                <c:pt idx="0">
                  <c:v>iki 29 metų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Lapas1!$A$21:$A$25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Lapas1!$B$21:$B$25</c:f>
              <c:numCache>
                <c:formatCode>0.00</c:formatCode>
                <c:ptCount val="5"/>
                <c:pt idx="0">
                  <c:v>4.8780487804878048</c:v>
                </c:pt>
                <c:pt idx="1">
                  <c:v>6.6115702479338845</c:v>
                </c:pt>
                <c:pt idx="2">
                  <c:v>5.645161290322581</c:v>
                </c:pt>
                <c:pt idx="3">
                  <c:v>7.5757575757575761</c:v>
                </c:pt>
                <c:pt idx="4">
                  <c:v>9.022556390977444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7-4093-A1F0-AFBAB306D9AA}"/>
            </c:ext>
          </c:extLst>
        </c:ser>
        <c:ser>
          <c:idx val="1"/>
          <c:order val="1"/>
          <c:tx>
            <c:strRef>
              <c:f>Lapas1!$C$20</c:f>
              <c:strCache>
                <c:ptCount val="1"/>
                <c:pt idx="0">
                  <c:v>30-39 metų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Lapas1!$A$21:$A$25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Lapas1!$C$21:$C$25</c:f>
              <c:numCache>
                <c:formatCode>0.00</c:formatCode>
                <c:ptCount val="5"/>
                <c:pt idx="0">
                  <c:v>8.1300813008130088</c:v>
                </c:pt>
                <c:pt idx="1">
                  <c:v>10.743801652892563</c:v>
                </c:pt>
                <c:pt idx="2">
                  <c:v>10.483870967741936</c:v>
                </c:pt>
                <c:pt idx="3">
                  <c:v>12.121212121212121</c:v>
                </c:pt>
                <c:pt idx="4">
                  <c:v>12.781954887218046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17-4093-A1F0-AFBAB306D9AA}"/>
            </c:ext>
          </c:extLst>
        </c:ser>
        <c:ser>
          <c:idx val="2"/>
          <c:order val="2"/>
          <c:tx>
            <c:strRef>
              <c:f>Lapas1!$D$20</c:f>
              <c:strCache>
                <c:ptCount val="1"/>
                <c:pt idx="0">
                  <c:v>40-49 metų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Lapas1!$A$21:$A$25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Lapas1!$D$21:$D$25</c:f>
              <c:numCache>
                <c:formatCode>0.00</c:formatCode>
                <c:ptCount val="5"/>
                <c:pt idx="0">
                  <c:v>21.951219512195124</c:v>
                </c:pt>
                <c:pt idx="1">
                  <c:v>23.140495867768596</c:v>
                </c:pt>
                <c:pt idx="2">
                  <c:v>23.387096774193548</c:v>
                </c:pt>
                <c:pt idx="3">
                  <c:v>19.696969696969695</c:v>
                </c:pt>
                <c:pt idx="4">
                  <c:v>16.541353383458645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17-4093-A1F0-AFBAB306D9AA}"/>
            </c:ext>
          </c:extLst>
        </c:ser>
        <c:ser>
          <c:idx val="3"/>
          <c:order val="3"/>
          <c:tx>
            <c:strRef>
              <c:f>Lapas1!$E$20</c:f>
              <c:strCache>
                <c:ptCount val="1"/>
                <c:pt idx="0">
                  <c:v>50-59 metų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Lapas1!$A$21:$A$25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Lapas1!$E$21:$E$25</c:f>
              <c:numCache>
                <c:formatCode>0.00</c:formatCode>
                <c:ptCount val="5"/>
                <c:pt idx="0">
                  <c:v>36.585365853658537</c:v>
                </c:pt>
                <c:pt idx="1">
                  <c:v>37.190082644628099</c:v>
                </c:pt>
                <c:pt idx="2">
                  <c:v>32.258064516129032</c:v>
                </c:pt>
                <c:pt idx="3">
                  <c:v>33.333333333333336</c:v>
                </c:pt>
                <c:pt idx="4">
                  <c:v>36.090225563909776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17-4093-A1F0-AFBAB306D9AA}"/>
            </c:ext>
          </c:extLst>
        </c:ser>
        <c:ser>
          <c:idx val="4"/>
          <c:order val="4"/>
          <c:tx>
            <c:strRef>
              <c:f>Lapas1!$F$20</c:f>
              <c:strCache>
                <c:ptCount val="1"/>
                <c:pt idx="0">
                  <c:v>60 metų ir daugiau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Lapas1!$A$21:$A$25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Lapas1!$F$21:$F$25</c:f>
              <c:numCache>
                <c:formatCode>0.00</c:formatCode>
                <c:ptCount val="5"/>
                <c:pt idx="0">
                  <c:v>28.45528455284553</c:v>
                </c:pt>
                <c:pt idx="1">
                  <c:v>22.314049586776861</c:v>
                </c:pt>
                <c:pt idx="2">
                  <c:v>28.225806451612904</c:v>
                </c:pt>
                <c:pt idx="3">
                  <c:v>27.272727272727273</c:v>
                </c:pt>
                <c:pt idx="4">
                  <c:v>25.563909774436091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17-4093-A1F0-AFBAB306D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3693856"/>
        <c:axId val="313696152"/>
      </c:barChart>
      <c:catAx>
        <c:axId val="313693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696152"/>
        <c:crosses val="autoZero"/>
        <c:auto val="1"/>
        <c:lblAlgn val="ctr"/>
        <c:lblOffset val="100"/>
        <c:noMultiLvlLbl val="0"/>
      </c:catAx>
      <c:valAx>
        <c:axId val="313696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69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Logoped</a:t>
            </a: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lt-LT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pasiskirstymo pagal kvalifikacinę kategoriją kaita</a:t>
            </a:r>
            <a:endParaRPr lang="lt-LT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Puslapis1_1!$A$12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Puslapis1_1!$B$11:$F$11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Puslapis1_1!$B$12:$F$12</c:f>
              <c:numCache>
                <c:formatCode>0.00</c:formatCode>
                <c:ptCount val="5"/>
                <c:pt idx="0">
                  <c:v>13.821138211382113</c:v>
                </c:pt>
                <c:pt idx="1">
                  <c:v>1.6260162601626016</c:v>
                </c:pt>
                <c:pt idx="2">
                  <c:v>23.577235772357724</c:v>
                </c:pt>
                <c:pt idx="3">
                  <c:v>49.59349593495935</c:v>
                </c:pt>
                <c:pt idx="4">
                  <c:v>11.382113821138212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F6-4CB3-A538-86E977B172A5}"/>
            </c:ext>
          </c:extLst>
        </c:ser>
        <c:ser>
          <c:idx val="1"/>
          <c:order val="1"/>
          <c:tx>
            <c:strRef>
              <c:f>Puslapis1_1!$A$13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Puslapis1_1!$B$11:$F$11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Puslapis1_1!$B$13:$F$13</c:f>
              <c:numCache>
                <c:formatCode>0.00</c:formatCode>
                <c:ptCount val="5"/>
                <c:pt idx="0">
                  <c:v>19.008264462809919</c:v>
                </c:pt>
                <c:pt idx="1">
                  <c:v>5.785123966942149</c:v>
                </c:pt>
                <c:pt idx="2">
                  <c:v>24.793388429752067</c:v>
                </c:pt>
                <c:pt idx="3">
                  <c:v>40.495867768595041</c:v>
                </c:pt>
                <c:pt idx="4">
                  <c:v>9.9173553719008272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F6-4CB3-A538-86E977B172A5}"/>
            </c:ext>
          </c:extLst>
        </c:ser>
        <c:ser>
          <c:idx val="2"/>
          <c:order val="2"/>
          <c:tx>
            <c:strRef>
              <c:f>Puslapis1_1!$A$14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Puslapis1_1!$B$11:$F$11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Puslapis1_1!$B$14:$F$14</c:f>
              <c:numCache>
                <c:formatCode>0.00</c:formatCode>
                <c:ptCount val="5"/>
                <c:pt idx="0">
                  <c:v>13.709677419354838</c:v>
                </c:pt>
                <c:pt idx="1">
                  <c:v>8.870967741935484</c:v>
                </c:pt>
                <c:pt idx="2">
                  <c:v>20.967741935483872</c:v>
                </c:pt>
                <c:pt idx="3">
                  <c:v>46.774193548387096</c:v>
                </c:pt>
                <c:pt idx="4">
                  <c:v>9.67741935483871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F6-4CB3-A538-86E977B172A5}"/>
            </c:ext>
          </c:extLst>
        </c:ser>
        <c:ser>
          <c:idx val="3"/>
          <c:order val="3"/>
          <c:tx>
            <c:strRef>
              <c:f>Puslapis1_1!$A$15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Puslapis1_1!$B$11:$F$11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Puslapis1_1!$B$15:$F$15</c:f>
              <c:numCache>
                <c:formatCode>0.00</c:formatCode>
                <c:ptCount val="5"/>
                <c:pt idx="0">
                  <c:v>19.696969696969695</c:v>
                </c:pt>
                <c:pt idx="1">
                  <c:v>7.5757575757575761</c:v>
                </c:pt>
                <c:pt idx="2">
                  <c:v>21.969696969696969</c:v>
                </c:pt>
                <c:pt idx="3">
                  <c:v>42.424242424242422</c:v>
                </c:pt>
                <c:pt idx="4">
                  <c:v>8.3333333333333339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F6-4CB3-A538-86E977B172A5}"/>
            </c:ext>
          </c:extLst>
        </c:ser>
        <c:ser>
          <c:idx val="4"/>
          <c:order val="4"/>
          <c:tx>
            <c:strRef>
              <c:f>Puslapis1_1!$A$16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Puslapis1_1!$B$11:$F$11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Puslapis1_1!$B$16:$F$16</c:f>
              <c:numCache>
                <c:formatCode>0.00</c:formatCode>
                <c:ptCount val="5"/>
                <c:pt idx="0">
                  <c:v>26.315789473684209</c:v>
                </c:pt>
                <c:pt idx="1">
                  <c:v>6.7669172932330826</c:v>
                </c:pt>
                <c:pt idx="2">
                  <c:v>20.300751879699249</c:v>
                </c:pt>
                <c:pt idx="3">
                  <c:v>39.097744360902254</c:v>
                </c:pt>
                <c:pt idx="4">
                  <c:v>7.518796992481203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F6-4CB3-A538-86E977B17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954112"/>
        <c:axId val="442952472"/>
      </c:barChart>
      <c:catAx>
        <c:axId val="44295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2952472"/>
        <c:crosses val="autoZero"/>
        <c:auto val="1"/>
        <c:lblAlgn val="ctr"/>
        <c:lblOffset val="100"/>
        <c:noMultiLvlLbl val="0"/>
      </c:catAx>
      <c:valAx>
        <c:axId val="442952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295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Psicholog</a:t>
            </a: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pasiskirstymo pagal am</a:t>
            </a: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kaita </a:t>
            </a:r>
            <a:endParaRPr lang="lt-LT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Lapas1!$B$19</c:f>
              <c:strCache>
                <c:ptCount val="1"/>
                <c:pt idx="0">
                  <c:v>iki 29 metų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Lapas1!$A$20:$A$24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Lapas1!$B$20:$B$24</c:f>
              <c:numCache>
                <c:formatCode>0.00</c:formatCode>
                <c:ptCount val="5"/>
                <c:pt idx="0">
                  <c:v>19.480519480519479</c:v>
                </c:pt>
                <c:pt idx="1">
                  <c:v>20.481927710843372</c:v>
                </c:pt>
                <c:pt idx="2">
                  <c:v>17.948717948717949</c:v>
                </c:pt>
                <c:pt idx="3">
                  <c:v>24.137931034482758</c:v>
                </c:pt>
                <c:pt idx="4">
                  <c:v>22.222222222222221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5-42D4-A9E1-1E9E9B0F94D1}"/>
            </c:ext>
          </c:extLst>
        </c:ser>
        <c:ser>
          <c:idx val="1"/>
          <c:order val="1"/>
          <c:tx>
            <c:strRef>
              <c:f>Lapas1!$C$19</c:f>
              <c:strCache>
                <c:ptCount val="1"/>
                <c:pt idx="0">
                  <c:v>30-39 metų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Lapas1!$A$20:$A$24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Lapas1!$C$20:$C$24</c:f>
              <c:numCache>
                <c:formatCode>0.00</c:formatCode>
                <c:ptCount val="5"/>
                <c:pt idx="0">
                  <c:v>38.961038961038959</c:v>
                </c:pt>
                <c:pt idx="1">
                  <c:v>38.554216867469883</c:v>
                </c:pt>
                <c:pt idx="2">
                  <c:v>43.589743589743591</c:v>
                </c:pt>
                <c:pt idx="3">
                  <c:v>34.482758620689658</c:v>
                </c:pt>
                <c:pt idx="4">
                  <c:v>35.555555555555557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F5-42D4-A9E1-1E9E9B0F94D1}"/>
            </c:ext>
          </c:extLst>
        </c:ser>
        <c:ser>
          <c:idx val="2"/>
          <c:order val="2"/>
          <c:tx>
            <c:strRef>
              <c:f>Lapas1!$D$19</c:f>
              <c:strCache>
                <c:ptCount val="1"/>
                <c:pt idx="0">
                  <c:v>40-49 metų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Lapas1!$A$20:$A$24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Lapas1!$D$20:$D$24</c:f>
              <c:numCache>
                <c:formatCode>0.00</c:formatCode>
                <c:ptCount val="5"/>
                <c:pt idx="0">
                  <c:v>32.467532467532465</c:v>
                </c:pt>
                <c:pt idx="1">
                  <c:v>28.91566265060241</c:v>
                </c:pt>
                <c:pt idx="2">
                  <c:v>26.923076923076923</c:v>
                </c:pt>
                <c:pt idx="3">
                  <c:v>26.436781609195403</c:v>
                </c:pt>
                <c:pt idx="4">
                  <c:v>26.666666666666668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F5-42D4-A9E1-1E9E9B0F94D1}"/>
            </c:ext>
          </c:extLst>
        </c:ser>
        <c:ser>
          <c:idx val="3"/>
          <c:order val="3"/>
          <c:tx>
            <c:strRef>
              <c:f>Lapas1!$E$19</c:f>
              <c:strCache>
                <c:ptCount val="1"/>
                <c:pt idx="0">
                  <c:v>50-59 metų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Lapas1!$A$20:$A$24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Lapas1!$E$20:$E$24</c:f>
              <c:numCache>
                <c:formatCode>0.00</c:formatCode>
                <c:ptCount val="5"/>
                <c:pt idx="0">
                  <c:v>9.0909090909090917</c:v>
                </c:pt>
                <c:pt idx="1">
                  <c:v>10.843373493975903</c:v>
                </c:pt>
                <c:pt idx="2">
                  <c:v>10.256410256410257</c:v>
                </c:pt>
                <c:pt idx="3">
                  <c:v>12.64367816091954</c:v>
                </c:pt>
                <c:pt idx="4">
                  <c:v>13.333333333333334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F5-42D4-A9E1-1E9E9B0F94D1}"/>
            </c:ext>
          </c:extLst>
        </c:ser>
        <c:ser>
          <c:idx val="4"/>
          <c:order val="4"/>
          <c:tx>
            <c:strRef>
              <c:f>Lapas1!$F$19</c:f>
              <c:strCache>
                <c:ptCount val="1"/>
                <c:pt idx="0">
                  <c:v>60 ir daugiau metų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Lapas1!$A$20:$A$24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Lapas1!$F$20:$F$24</c:f>
              <c:numCache>
                <c:formatCode>0.00</c:formatCode>
                <c:ptCount val="5"/>
                <c:pt idx="0">
                  <c:v>0</c:v>
                </c:pt>
                <c:pt idx="1">
                  <c:v>1.2048192771084338</c:v>
                </c:pt>
                <c:pt idx="2">
                  <c:v>1.2820512820512822</c:v>
                </c:pt>
                <c:pt idx="3">
                  <c:v>2.2988505747126435</c:v>
                </c:pt>
                <c:pt idx="4">
                  <c:v>2.2222222222222223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F5-42D4-A9E1-1E9E9B0F9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2978784"/>
        <c:axId val="442974192"/>
      </c:barChart>
      <c:catAx>
        <c:axId val="44297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2974192"/>
        <c:crosses val="autoZero"/>
        <c:auto val="1"/>
        <c:lblAlgn val="ctr"/>
        <c:lblOffset val="100"/>
        <c:noMultiLvlLbl val="0"/>
      </c:catAx>
      <c:valAx>
        <c:axId val="44297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297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Psicholog</a:t>
            </a:r>
            <a:r>
              <a:rPr lang="lt-LT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pasiskirstym</a:t>
            </a:r>
            <a:r>
              <a:rPr lang="lt-LT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kvalifikacin</a:t>
            </a:r>
            <a:r>
              <a:rPr lang="lt-LT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ę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</a:t>
            </a:r>
            <a:r>
              <a:rPr lang="lt-LT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ą kaita</a:t>
            </a:r>
            <a:endParaRPr lang="lt-LT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9951627583076044E-2"/>
          <c:y val="7.063513640599485E-2"/>
          <c:w val="0.94445083533324081"/>
          <c:h val="0.80927646259201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Puslapis1_1!$A$15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Puslapis1_1!$B$15:$F$15</c:f>
              <c:numCache>
                <c:formatCode>0.00</c:formatCode>
                <c:ptCount val="5"/>
                <c:pt idx="0">
                  <c:v>50</c:v>
                </c:pt>
                <c:pt idx="1">
                  <c:v>40.789473684210527</c:v>
                </c:pt>
                <c:pt idx="2">
                  <c:v>9.2105263157894743</c:v>
                </c:pt>
                <c:pt idx="3">
                  <c:v>1.3157894736842106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8E-4F58-80A0-86CBF9E9FF03}"/>
            </c:ext>
          </c:extLst>
        </c:ser>
        <c:ser>
          <c:idx val="1"/>
          <c:order val="1"/>
          <c:tx>
            <c:strRef>
              <c:f>Puslapis1_1!$A$16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Puslapis1_1!$B$16:$F$16</c:f>
              <c:numCache>
                <c:formatCode>0.00</c:formatCode>
                <c:ptCount val="5"/>
                <c:pt idx="0">
                  <c:v>53.658536585365852</c:v>
                </c:pt>
                <c:pt idx="1">
                  <c:v>39.024390243902438</c:v>
                </c:pt>
                <c:pt idx="2">
                  <c:v>7.3170731707317076</c:v>
                </c:pt>
                <c:pt idx="3">
                  <c:v>1.2195121951219512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8E-4F58-80A0-86CBF9E9FF03}"/>
            </c:ext>
          </c:extLst>
        </c:ser>
        <c:ser>
          <c:idx val="2"/>
          <c:order val="2"/>
          <c:tx>
            <c:strRef>
              <c:f>Puslapis1_1!$A$17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Puslapis1_1!$B$17:$F$17</c:f>
              <c:numCache>
                <c:formatCode>0.00</c:formatCode>
                <c:ptCount val="5"/>
                <c:pt idx="0">
                  <c:v>44.736842105263158</c:v>
                </c:pt>
                <c:pt idx="1">
                  <c:v>48.684210526315788</c:v>
                </c:pt>
                <c:pt idx="2">
                  <c:v>6.5789473684210522</c:v>
                </c:pt>
                <c:pt idx="3">
                  <c:v>1.3157894736842106</c:v>
                </c:pt>
                <c:pt idx="4">
                  <c:v>1.3157894736842106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8E-4F58-80A0-86CBF9E9FF03}"/>
            </c:ext>
          </c:extLst>
        </c:ser>
        <c:ser>
          <c:idx val="3"/>
          <c:order val="3"/>
          <c:tx>
            <c:strRef>
              <c:f>Puslapis1_1!$A$18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Puslapis1_1!$B$18:$F$18</c:f>
              <c:numCache>
                <c:formatCode>0.00</c:formatCode>
                <c:ptCount val="5"/>
                <c:pt idx="0">
                  <c:v>47.61904761904762</c:v>
                </c:pt>
                <c:pt idx="1">
                  <c:v>47.61904761904762</c:v>
                </c:pt>
                <c:pt idx="2">
                  <c:v>4.7619047619047619</c:v>
                </c:pt>
                <c:pt idx="3">
                  <c:v>2.3809523809523809</c:v>
                </c:pt>
                <c:pt idx="4">
                  <c:v>1.1904761904761905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8E-4F58-80A0-86CBF9E9FF03}"/>
            </c:ext>
          </c:extLst>
        </c:ser>
        <c:ser>
          <c:idx val="4"/>
          <c:order val="4"/>
          <c:tx>
            <c:strRef>
              <c:f>Puslapis1_1!$A$19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Puslapis1_1!$B$19:$F$19</c:f>
              <c:numCache>
                <c:formatCode>0.00</c:formatCode>
                <c:ptCount val="5"/>
                <c:pt idx="0">
                  <c:v>40.229885057471265</c:v>
                </c:pt>
                <c:pt idx="1">
                  <c:v>49.425287356321839</c:v>
                </c:pt>
                <c:pt idx="2">
                  <c:v>10.344827586206897</c:v>
                </c:pt>
                <c:pt idx="3">
                  <c:v>2.2988505747126435</c:v>
                </c:pt>
                <c:pt idx="4">
                  <c:v>1.1494252873563218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8E-4F58-80A0-86CBF9E9F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8418544"/>
        <c:axId val="268419200"/>
      </c:barChart>
      <c:catAx>
        <c:axId val="26841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8419200"/>
        <c:crosses val="autoZero"/>
        <c:auto val="1"/>
        <c:lblAlgn val="ctr"/>
        <c:lblOffset val="100"/>
        <c:noMultiLvlLbl val="0"/>
      </c:catAx>
      <c:valAx>
        <c:axId val="26841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841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</a:t>
            </a:r>
            <a:r>
              <a:rPr lang="lt-LT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pedagogų pasiskirstymo pagal amžių kaita</a:t>
            </a:r>
            <a:endParaRPr lang="lt-LT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Lapas1!$B$20</c:f>
              <c:strCache>
                <c:ptCount val="1"/>
                <c:pt idx="0">
                  <c:v>iki 29 metų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Lapas1!$A$21:$A$25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Lapas1!$B$21:$B$25</c:f>
              <c:numCache>
                <c:formatCode>0.00</c:formatCode>
                <c:ptCount val="5"/>
                <c:pt idx="0">
                  <c:v>16.666666666666668</c:v>
                </c:pt>
                <c:pt idx="1">
                  <c:v>8.536585365853659</c:v>
                </c:pt>
                <c:pt idx="2">
                  <c:v>8.4337349397590362</c:v>
                </c:pt>
                <c:pt idx="3">
                  <c:v>13.095238095238095</c:v>
                </c:pt>
                <c:pt idx="4">
                  <c:v>10.588235294117647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A-4EC6-8EA8-99B4C65F2D7F}"/>
            </c:ext>
          </c:extLst>
        </c:ser>
        <c:ser>
          <c:idx val="1"/>
          <c:order val="1"/>
          <c:tx>
            <c:strRef>
              <c:f>Lapas1!$C$20</c:f>
              <c:strCache>
                <c:ptCount val="1"/>
                <c:pt idx="0">
                  <c:v>30-39 metų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Lapas1!$A$21:$A$25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Lapas1!$C$21:$C$25</c:f>
              <c:numCache>
                <c:formatCode>0.00</c:formatCode>
                <c:ptCount val="5"/>
                <c:pt idx="0">
                  <c:v>41.025641025641029</c:v>
                </c:pt>
                <c:pt idx="1">
                  <c:v>41.463414634146339</c:v>
                </c:pt>
                <c:pt idx="2">
                  <c:v>39.75903614457831</c:v>
                </c:pt>
                <c:pt idx="3">
                  <c:v>33.333333333333336</c:v>
                </c:pt>
                <c:pt idx="4">
                  <c:v>27.058823529411764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DA-4EC6-8EA8-99B4C65F2D7F}"/>
            </c:ext>
          </c:extLst>
        </c:ser>
        <c:ser>
          <c:idx val="2"/>
          <c:order val="2"/>
          <c:tx>
            <c:strRef>
              <c:f>Lapas1!$D$20</c:f>
              <c:strCache>
                <c:ptCount val="1"/>
                <c:pt idx="0">
                  <c:v>40-49 metų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Lapas1!$A$21:$A$25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Lapas1!$D$21:$D$25</c:f>
              <c:numCache>
                <c:formatCode>0.00</c:formatCode>
                <c:ptCount val="5"/>
                <c:pt idx="0">
                  <c:v>17.948717948717949</c:v>
                </c:pt>
                <c:pt idx="1">
                  <c:v>25.609756097560975</c:v>
                </c:pt>
                <c:pt idx="2">
                  <c:v>31.325301204819276</c:v>
                </c:pt>
                <c:pt idx="3">
                  <c:v>32.142857142857146</c:v>
                </c:pt>
                <c:pt idx="4">
                  <c:v>36.470588235294116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DA-4EC6-8EA8-99B4C65F2D7F}"/>
            </c:ext>
          </c:extLst>
        </c:ser>
        <c:ser>
          <c:idx val="3"/>
          <c:order val="3"/>
          <c:tx>
            <c:strRef>
              <c:f>Lapas1!$E$20</c:f>
              <c:strCache>
                <c:ptCount val="1"/>
                <c:pt idx="0">
                  <c:v>50-59 metų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Lapas1!$A$21:$A$25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Lapas1!$E$21:$E$25</c:f>
              <c:numCache>
                <c:formatCode>0.00</c:formatCode>
                <c:ptCount val="5"/>
                <c:pt idx="0">
                  <c:v>16.666666666666668</c:v>
                </c:pt>
                <c:pt idx="1">
                  <c:v>12.195121951219512</c:v>
                </c:pt>
                <c:pt idx="2">
                  <c:v>9.6385542168674707</c:v>
                </c:pt>
                <c:pt idx="3">
                  <c:v>10.714285714285714</c:v>
                </c:pt>
                <c:pt idx="4">
                  <c:v>12.941176470588236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DA-4EC6-8EA8-99B4C65F2D7F}"/>
            </c:ext>
          </c:extLst>
        </c:ser>
        <c:ser>
          <c:idx val="4"/>
          <c:order val="4"/>
          <c:tx>
            <c:strRef>
              <c:f>Lapas1!$F$20</c:f>
              <c:strCache>
                <c:ptCount val="1"/>
                <c:pt idx="0">
                  <c:v>60 metų ir daugiau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Lapas1!$A$21:$A$25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Lapas1!$F$21:$F$25</c:f>
              <c:numCache>
                <c:formatCode>0.00</c:formatCode>
                <c:ptCount val="5"/>
                <c:pt idx="0">
                  <c:v>7.6923076923076925</c:v>
                </c:pt>
                <c:pt idx="1">
                  <c:v>12.195121951219512</c:v>
                </c:pt>
                <c:pt idx="2">
                  <c:v>10.843373493975903</c:v>
                </c:pt>
                <c:pt idx="3">
                  <c:v>10.714285714285714</c:v>
                </c:pt>
                <c:pt idx="4">
                  <c:v>12.941176470588236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DA-4EC6-8EA8-99B4C65F2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2982720"/>
        <c:axId val="442983376"/>
      </c:barChart>
      <c:catAx>
        <c:axId val="442982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2983376"/>
        <c:crosses val="autoZero"/>
        <c:auto val="1"/>
        <c:lblAlgn val="ctr"/>
        <c:lblOffset val="100"/>
        <c:noMultiLvlLbl val="0"/>
      </c:catAx>
      <c:valAx>
        <c:axId val="442983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298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Socialini</a:t>
            </a:r>
            <a:r>
              <a:rPr lang="lt-LT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lt-LT" sz="16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pedagogų pasiskirstymo pagal kvalifikacinę kategoriją kaita</a:t>
            </a:r>
            <a:endParaRPr lang="lt-LT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6.9149599712833895E-2"/>
          <c:y val="5.5294765840220396E-2"/>
          <c:w val="0.92248569932522551"/>
          <c:h val="0.792510357692891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Lapas1!$A$13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Lapas1!$B$12:$F$12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Lapas1!$B$13:$F$13</c:f>
              <c:numCache>
                <c:formatCode>0.00</c:formatCode>
                <c:ptCount val="5"/>
                <c:pt idx="0">
                  <c:v>30.508474576271187</c:v>
                </c:pt>
                <c:pt idx="1">
                  <c:v>20.338983050847457</c:v>
                </c:pt>
                <c:pt idx="2">
                  <c:v>49.152542372881356</c:v>
                </c:pt>
                <c:pt idx="3">
                  <c:v>28.8135593220339</c:v>
                </c:pt>
                <c:pt idx="4">
                  <c:v>3.3898305084745761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2-41DC-9F5C-78DFA4524481}"/>
            </c:ext>
          </c:extLst>
        </c:ser>
        <c:ser>
          <c:idx val="1"/>
          <c:order val="1"/>
          <c:tx>
            <c:strRef>
              <c:f>Lapas1!$A$14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Lapas1!$B$12:$F$12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Lapas1!$B$14:$F$14</c:f>
              <c:numCache>
                <c:formatCode>0.00</c:formatCode>
                <c:ptCount val="5"/>
                <c:pt idx="0">
                  <c:v>29.6875</c:v>
                </c:pt>
                <c:pt idx="1">
                  <c:v>17.1875</c:v>
                </c:pt>
                <c:pt idx="2">
                  <c:v>53.125</c:v>
                </c:pt>
                <c:pt idx="3">
                  <c:v>25</c:v>
                </c:pt>
                <c:pt idx="4">
                  <c:v>3.125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C2-41DC-9F5C-78DFA4524481}"/>
            </c:ext>
          </c:extLst>
        </c:ser>
        <c:ser>
          <c:idx val="2"/>
          <c:order val="2"/>
          <c:tx>
            <c:strRef>
              <c:f>Lapas1!$A$15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Lapas1!$B$12:$F$12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Lapas1!$B$15:$F$15</c:f>
              <c:numCache>
                <c:formatCode>0.00</c:formatCode>
                <c:ptCount val="5"/>
                <c:pt idx="0">
                  <c:v>30.64516129032258</c:v>
                </c:pt>
                <c:pt idx="1">
                  <c:v>14.516129032258064</c:v>
                </c:pt>
                <c:pt idx="2">
                  <c:v>54.838709677419352</c:v>
                </c:pt>
                <c:pt idx="3">
                  <c:v>30.64516129032258</c:v>
                </c:pt>
                <c:pt idx="4">
                  <c:v>3.225806451612903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C2-41DC-9F5C-78DFA4524481}"/>
            </c:ext>
          </c:extLst>
        </c:ser>
        <c:ser>
          <c:idx val="3"/>
          <c:order val="3"/>
          <c:tx>
            <c:strRef>
              <c:f>Lapas1!$A$16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Lapas1!$B$12:$F$12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Lapas1!$B$16:$F$16</c:f>
              <c:numCache>
                <c:formatCode>0.00</c:formatCode>
                <c:ptCount val="5"/>
                <c:pt idx="0">
                  <c:v>37.704918032786885</c:v>
                </c:pt>
                <c:pt idx="1">
                  <c:v>16.393442622950818</c:v>
                </c:pt>
                <c:pt idx="2">
                  <c:v>45.901639344262293</c:v>
                </c:pt>
                <c:pt idx="3">
                  <c:v>36.065573770491802</c:v>
                </c:pt>
                <c:pt idx="4">
                  <c:v>1.639344262295082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C2-41DC-9F5C-78DFA4524481}"/>
            </c:ext>
          </c:extLst>
        </c:ser>
        <c:ser>
          <c:idx val="4"/>
          <c:order val="4"/>
          <c:tx>
            <c:strRef>
              <c:f>Lapas1!$A$17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Lapas1!$B$12:$F$12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Lapas1!$B$17:$F$17</c:f>
              <c:numCache>
                <c:formatCode>0.00</c:formatCode>
                <c:ptCount val="5"/>
                <c:pt idx="0">
                  <c:v>39.344262295081968</c:v>
                </c:pt>
                <c:pt idx="1">
                  <c:v>14.754098360655737</c:v>
                </c:pt>
                <c:pt idx="2">
                  <c:v>45.901639344262293</c:v>
                </c:pt>
                <c:pt idx="3">
                  <c:v>37.704918032786885</c:v>
                </c:pt>
                <c:pt idx="4">
                  <c:v>1.639344262295082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C2-41DC-9F5C-78DFA4524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5372856"/>
        <c:axId val="465378760"/>
      </c:barChart>
      <c:catAx>
        <c:axId val="46537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5378760"/>
        <c:crosses val="autoZero"/>
        <c:auto val="1"/>
        <c:lblAlgn val="ctr"/>
        <c:lblOffset val="100"/>
        <c:noMultiLvlLbl val="0"/>
      </c:catAx>
      <c:valAx>
        <c:axId val="46537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5372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</a:t>
            </a:r>
            <a:r>
              <a:rPr lang="lt-LT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pedagog</a:t>
            </a:r>
            <a:r>
              <a:rPr lang="lt-LT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pasisiskirstymo pagal am</a:t>
            </a:r>
            <a:r>
              <a:rPr lang="lt-LT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kaita</a:t>
            </a:r>
            <a:endParaRPr lang="lt-LT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Lapas1!$B$21</c:f>
              <c:strCache>
                <c:ptCount val="1"/>
                <c:pt idx="0">
                  <c:v>iki  29 metų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Lapas1!$A$22:$A$26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Lapas1!$B$22:$B$26</c:f>
              <c:numCache>
                <c:formatCode>0.00</c:formatCode>
                <c:ptCount val="5"/>
                <c:pt idx="0">
                  <c:v>5.5555555555555554</c:v>
                </c:pt>
                <c:pt idx="1">
                  <c:v>0</c:v>
                </c:pt>
                <c:pt idx="2">
                  <c:v>14.705882352941176</c:v>
                </c:pt>
                <c:pt idx="3">
                  <c:v>21.621621621621621</c:v>
                </c:pt>
                <c:pt idx="4">
                  <c:v>19.148936170212767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3-45D5-984F-AD6817337268}"/>
            </c:ext>
          </c:extLst>
        </c:ser>
        <c:ser>
          <c:idx val="1"/>
          <c:order val="1"/>
          <c:tx>
            <c:strRef>
              <c:f>Lapas1!$C$21</c:f>
              <c:strCache>
                <c:ptCount val="1"/>
                <c:pt idx="0">
                  <c:v>30-39 metų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Lapas1!$A$22:$A$26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Lapas1!$C$22:$C$26</c:f>
              <c:numCache>
                <c:formatCode>0.00</c:formatCode>
                <c:ptCount val="5"/>
                <c:pt idx="0">
                  <c:v>11.111111111111111</c:v>
                </c:pt>
                <c:pt idx="1">
                  <c:v>6.25</c:v>
                </c:pt>
                <c:pt idx="2">
                  <c:v>8.8235294117647065</c:v>
                </c:pt>
                <c:pt idx="3">
                  <c:v>8.1081081081081088</c:v>
                </c:pt>
                <c:pt idx="4">
                  <c:v>14.893617021276595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E3-45D5-984F-AD6817337268}"/>
            </c:ext>
          </c:extLst>
        </c:ser>
        <c:ser>
          <c:idx val="2"/>
          <c:order val="2"/>
          <c:tx>
            <c:strRef>
              <c:f>Lapas1!$D$21</c:f>
              <c:strCache>
                <c:ptCount val="1"/>
                <c:pt idx="0">
                  <c:v>40-49 metų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Lapas1!$A$22:$A$26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Lapas1!$D$22:$D$26</c:f>
              <c:numCache>
                <c:formatCode>0.00</c:formatCode>
                <c:ptCount val="5"/>
                <c:pt idx="0">
                  <c:v>27.777777777777779</c:v>
                </c:pt>
                <c:pt idx="1">
                  <c:v>25</c:v>
                </c:pt>
                <c:pt idx="2">
                  <c:v>17.647058823529413</c:v>
                </c:pt>
                <c:pt idx="3">
                  <c:v>18.918918918918919</c:v>
                </c:pt>
                <c:pt idx="4">
                  <c:v>19.148936170212767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E3-45D5-984F-AD6817337268}"/>
            </c:ext>
          </c:extLst>
        </c:ser>
        <c:ser>
          <c:idx val="3"/>
          <c:order val="3"/>
          <c:tx>
            <c:strRef>
              <c:f>Lapas1!$E$21</c:f>
              <c:strCache>
                <c:ptCount val="1"/>
                <c:pt idx="0">
                  <c:v>50-59 metų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Lapas1!$A$22:$A$26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Lapas1!$E$22:$E$26</c:f>
              <c:numCache>
                <c:formatCode>0.00</c:formatCode>
                <c:ptCount val="5"/>
                <c:pt idx="0">
                  <c:v>44.444444444444443</c:v>
                </c:pt>
                <c:pt idx="1">
                  <c:v>43.75</c:v>
                </c:pt>
                <c:pt idx="2">
                  <c:v>44.117647058823529</c:v>
                </c:pt>
                <c:pt idx="3">
                  <c:v>37.837837837837839</c:v>
                </c:pt>
                <c:pt idx="4">
                  <c:v>29.787234042553191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E3-45D5-984F-AD6817337268}"/>
            </c:ext>
          </c:extLst>
        </c:ser>
        <c:ser>
          <c:idx val="4"/>
          <c:order val="4"/>
          <c:tx>
            <c:strRef>
              <c:f>Lapas1!$F$21</c:f>
              <c:strCache>
                <c:ptCount val="1"/>
                <c:pt idx="0">
                  <c:v>60 meų ir daugiau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Lapas1!$A$22:$A$26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Lapas1!$F$22:$F$26</c:f>
              <c:numCache>
                <c:formatCode>0.00</c:formatCode>
                <c:ptCount val="5"/>
                <c:pt idx="0">
                  <c:v>11.111111111111111</c:v>
                </c:pt>
                <c:pt idx="1">
                  <c:v>25</c:v>
                </c:pt>
                <c:pt idx="2">
                  <c:v>14.705882352941176</c:v>
                </c:pt>
                <c:pt idx="3">
                  <c:v>13.513513513513514</c:v>
                </c:pt>
                <c:pt idx="4">
                  <c:v>17.021276595744681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E3-45D5-984F-AD6817337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900824"/>
        <c:axId val="396898856"/>
      </c:barChart>
      <c:catAx>
        <c:axId val="396900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96898856"/>
        <c:crosses val="autoZero"/>
        <c:auto val="1"/>
        <c:lblAlgn val="ctr"/>
        <c:lblOffset val="100"/>
        <c:noMultiLvlLbl val="0"/>
      </c:catAx>
      <c:valAx>
        <c:axId val="396898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9690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Speciali</a:t>
            </a:r>
            <a:r>
              <a:rPr lang="lt-LT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ųjų</a:t>
            </a:r>
            <a:r>
              <a:rPr lang="lt-LT" sz="16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pedagogų pasiskirstymo pagal kvalifikacinę kategoriją kaita</a:t>
            </a:r>
            <a:endParaRPr lang="lt-LT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Puslapis1_1!$A$15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Puslapis1_1!$B$15:$F$15</c:f>
              <c:numCache>
                <c:formatCode>0.00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60</c:v>
                </c:pt>
                <c:pt idx="3">
                  <c:v>80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9-4FE6-9506-BCA7219075D1}"/>
            </c:ext>
          </c:extLst>
        </c:ser>
        <c:ser>
          <c:idx val="1"/>
          <c:order val="1"/>
          <c:tx>
            <c:strRef>
              <c:f>Puslapis1_1!$A$16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Puslapis1_1!$B$16:$F$16</c:f>
              <c:numCache>
                <c:formatCode>0.00</c:formatCode>
                <c:ptCount val="5"/>
                <c:pt idx="0">
                  <c:v>18.75</c:v>
                </c:pt>
                <c:pt idx="1">
                  <c:v>18.75</c:v>
                </c:pt>
                <c:pt idx="2">
                  <c:v>62.5</c:v>
                </c:pt>
                <c:pt idx="3">
                  <c:v>93.75</c:v>
                </c:pt>
                <c:pt idx="4">
                  <c:v>6.25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B9-4FE6-9506-BCA7219075D1}"/>
            </c:ext>
          </c:extLst>
        </c:ser>
        <c:ser>
          <c:idx val="2"/>
          <c:order val="2"/>
          <c:tx>
            <c:strRef>
              <c:f>Puslapis1_1!$A$17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Puslapis1_1!$B$17:$F$17</c:f>
              <c:numCache>
                <c:formatCode>0.00</c:formatCode>
                <c:ptCount val="5"/>
                <c:pt idx="0">
                  <c:v>35.294117647058826</c:v>
                </c:pt>
                <c:pt idx="1">
                  <c:v>17.647058823529413</c:v>
                </c:pt>
                <c:pt idx="2">
                  <c:v>47.058823529411768</c:v>
                </c:pt>
                <c:pt idx="3">
                  <c:v>94.117647058823536</c:v>
                </c:pt>
                <c:pt idx="4">
                  <c:v>5.882352941176471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B9-4FE6-9506-BCA7219075D1}"/>
            </c:ext>
          </c:extLst>
        </c:ser>
        <c:ser>
          <c:idx val="3"/>
          <c:order val="3"/>
          <c:tx>
            <c:strRef>
              <c:f>Puslapis1_1!$A$18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Puslapis1_1!$B$18:$F$18</c:f>
              <c:numCache>
                <c:formatCode>0.00</c:formatCode>
                <c:ptCount val="5"/>
                <c:pt idx="0">
                  <c:v>47.826086956521742</c:v>
                </c:pt>
                <c:pt idx="1">
                  <c:v>21.739130434782609</c:v>
                </c:pt>
                <c:pt idx="2">
                  <c:v>30.434782608695652</c:v>
                </c:pt>
                <c:pt idx="3">
                  <c:v>56.521739130434781</c:v>
                </c:pt>
                <c:pt idx="4">
                  <c:v>4.3478260869565215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B9-4FE6-9506-BCA7219075D1}"/>
            </c:ext>
          </c:extLst>
        </c:ser>
        <c:ser>
          <c:idx val="4"/>
          <c:order val="4"/>
          <c:tx>
            <c:strRef>
              <c:f>Puslapis1_1!$A$19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Puslapis1_1!$B$14:$F$14</c:f>
              <c:strCache>
                <c:ptCount val="5"/>
                <c:pt idx="0">
                  <c:v>Neturi kvalifikacinės kategorijos</c:v>
                </c:pt>
                <c:pt idx="1">
                  <c:v>Specialistas</c:v>
                </c:pt>
                <c:pt idx="2">
                  <c:v>Vyr. specialistas</c:v>
                </c:pt>
                <c:pt idx="3">
                  <c:v>Metodininkas</c:v>
                </c:pt>
                <c:pt idx="4">
                  <c:v>Ekspertas</c:v>
                </c:pt>
              </c:strCache>
            </c:strRef>
          </c:cat>
          <c:val>
            <c:numRef>
              <c:f>Puslapis1_1!$B$19:$F$19</c:f>
              <c:numCache>
                <c:formatCode>0.00</c:formatCode>
                <c:ptCount val="5"/>
                <c:pt idx="0">
                  <c:v>53.125</c:v>
                </c:pt>
                <c:pt idx="1">
                  <c:v>12.5</c:v>
                </c:pt>
                <c:pt idx="2">
                  <c:v>34.375</c:v>
                </c:pt>
                <c:pt idx="3">
                  <c:v>43.75</c:v>
                </c:pt>
                <c:pt idx="4">
                  <c:v>3.125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B9-4FE6-9506-BCA721907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910744"/>
        <c:axId val="394906152"/>
      </c:barChart>
      <c:catAx>
        <c:axId val="39491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94906152"/>
        <c:crosses val="autoZero"/>
        <c:auto val="1"/>
        <c:lblAlgn val="ctr"/>
        <c:lblOffset val="100"/>
        <c:noMultiLvlLbl val="0"/>
      </c:catAx>
      <c:valAx>
        <c:axId val="39490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94910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956579"/>
              </p:ext>
            </p:extLst>
          </p:nvPr>
        </p:nvGraphicFramePr>
        <p:xfrm>
          <a:off x="1313412" y="1379913"/>
          <a:ext cx="10191404" cy="462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74093" y="289480"/>
            <a:ext cx="6333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Pagalbą teikiančių specialistų pasiskirstymas pagal amžių, </a:t>
            </a:r>
          </a:p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dalykinę kvalifikaciją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647433"/>
              </p:ext>
            </p:extLst>
          </p:nvPr>
        </p:nvGraphicFramePr>
        <p:xfrm>
          <a:off x="1771651" y="76200"/>
          <a:ext cx="8763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41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620711"/>
              </p:ext>
            </p:extLst>
          </p:nvPr>
        </p:nvGraphicFramePr>
        <p:xfrm>
          <a:off x="1737360" y="382386"/>
          <a:ext cx="8578735" cy="5577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69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35314"/>
              </p:ext>
            </p:extLst>
          </p:nvPr>
        </p:nvGraphicFramePr>
        <p:xfrm>
          <a:off x="1512915" y="423949"/>
          <a:ext cx="9676015" cy="553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12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781060"/>
              </p:ext>
            </p:extLst>
          </p:nvPr>
        </p:nvGraphicFramePr>
        <p:xfrm>
          <a:off x="1381125" y="66676"/>
          <a:ext cx="889635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54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292414"/>
              </p:ext>
            </p:extLst>
          </p:nvPr>
        </p:nvGraphicFramePr>
        <p:xfrm>
          <a:off x="609600" y="209550"/>
          <a:ext cx="11344275" cy="584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460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799410"/>
              </p:ext>
            </p:extLst>
          </p:nvPr>
        </p:nvGraphicFramePr>
        <p:xfrm>
          <a:off x="1409701" y="190500"/>
          <a:ext cx="10010774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497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732721"/>
              </p:ext>
            </p:extLst>
          </p:nvPr>
        </p:nvGraphicFramePr>
        <p:xfrm>
          <a:off x="1795462" y="200026"/>
          <a:ext cx="8872538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5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270934"/>
              </p:ext>
            </p:extLst>
          </p:nvPr>
        </p:nvGraphicFramePr>
        <p:xfrm>
          <a:off x="1790700" y="133349"/>
          <a:ext cx="8829675" cy="591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92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121245"/>
              </p:ext>
            </p:extLst>
          </p:nvPr>
        </p:nvGraphicFramePr>
        <p:xfrm>
          <a:off x="1771651" y="76200"/>
          <a:ext cx="8763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7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93</Words>
  <Application>Microsoft Office PowerPoint</Application>
  <PresentationFormat>Plačiaekranė</PresentationFormat>
  <Paragraphs>12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10</vt:i4>
      </vt:variant>
    </vt:vector>
  </HeadingPairs>
  <TitlesOfParts>
    <vt:vector size="16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19</cp:revision>
  <dcterms:created xsi:type="dcterms:W3CDTF">2023-01-16T12:10:31Z</dcterms:created>
  <dcterms:modified xsi:type="dcterms:W3CDTF">2024-03-27T13:54:16Z</dcterms:modified>
</cp:coreProperties>
</file>