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  <p:sldId id="268" r:id="rId4"/>
    <p:sldId id="269" r:id="rId5"/>
    <p:sldId id="272" r:id="rId6"/>
    <p:sldId id="273" r:id="rId7"/>
    <p:sldId id="274" r:id="rId8"/>
    <p:sldId id="271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Pagalbos specialistų skaičiaus kaita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Puslapis1_1!$A$3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Puslapis1_1!$B$2:$H$2</c:f>
              <c:strCache>
                <c:ptCount val="7"/>
                <c:pt idx="0">
                  <c:v>Logopedas</c:v>
                </c:pt>
                <c:pt idx="1">
                  <c:v>Mokytojo padėjėjas</c:v>
                </c:pt>
                <c:pt idx="2">
                  <c:v>Mokinio padėjėjas</c:v>
                </c:pt>
                <c:pt idx="3">
                  <c:v>Psichologas</c:v>
                </c:pt>
                <c:pt idx="4">
                  <c:v>Socialinis pedagogas</c:v>
                </c:pt>
                <c:pt idx="5">
                  <c:v>Specialusis pedagogas</c:v>
                </c:pt>
                <c:pt idx="6">
                  <c:v>Surdopedagogas</c:v>
                </c:pt>
              </c:strCache>
            </c:strRef>
          </c:cat>
          <c:val>
            <c:numRef>
              <c:f>Puslapis1_1!$B$3:$H$3</c:f>
              <c:numCache>
                <c:formatCode>General</c:formatCode>
                <c:ptCount val="7"/>
                <c:pt idx="0" formatCode="#,##0">
                  <c:v>132</c:v>
                </c:pt>
                <c:pt idx="3" formatCode="#,##0">
                  <c:v>91</c:v>
                </c:pt>
                <c:pt idx="4" formatCode="#,##0">
                  <c:v>84</c:v>
                </c:pt>
                <c:pt idx="5" formatCode="#,##0">
                  <c:v>37</c:v>
                </c:pt>
                <c:pt idx="6" formatCode="#,##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2C-455C-96CA-5C9BE8FACBA6}"/>
            </c:ext>
          </c:extLst>
        </c:ser>
        <c:ser>
          <c:idx val="1"/>
          <c:order val="1"/>
          <c:tx>
            <c:strRef>
              <c:f>Puslapis1_1!$A$4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Puslapis1_1!$B$2:$H$2</c:f>
              <c:strCache>
                <c:ptCount val="7"/>
                <c:pt idx="0">
                  <c:v>Logopedas</c:v>
                </c:pt>
                <c:pt idx="1">
                  <c:v>Mokytojo padėjėjas</c:v>
                </c:pt>
                <c:pt idx="2">
                  <c:v>Mokinio padėjėjas</c:v>
                </c:pt>
                <c:pt idx="3">
                  <c:v>Psichologas</c:v>
                </c:pt>
                <c:pt idx="4">
                  <c:v>Socialinis pedagogas</c:v>
                </c:pt>
                <c:pt idx="5">
                  <c:v>Specialusis pedagogas</c:v>
                </c:pt>
                <c:pt idx="6">
                  <c:v>Surdopedagogas</c:v>
                </c:pt>
              </c:strCache>
            </c:strRef>
          </c:cat>
          <c:val>
            <c:numRef>
              <c:f>Puslapis1_1!$B$4:$H$4</c:f>
              <c:numCache>
                <c:formatCode>#,##0</c:formatCode>
                <c:ptCount val="7"/>
                <c:pt idx="0">
                  <c:v>133</c:v>
                </c:pt>
                <c:pt idx="1">
                  <c:v>387</c:v>
                </c:pt>
                <c:pt idx="3">
                  <c:v>94</c:v>
                </c:pt>
                <c:pt idx="4">
                  <c:v>85</c:v>
                </c:pt>
                <c:pt idx="5">
                  <c:v>47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2C-455C-96CA-5C9BE8FACBA6}"/>
            </c:ext>
          </c:extLst>
        </c:ser>
        <c:ser>
          <c:idx val="2"/>
          <c:order val="2"/>
          <c:tx>
            <c:strRef>
              <c:f>Puslapis1_1!$A$5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Puslapis1_1!$B$2:$H$2</c:f>
              <c:strCache>
                <c:ptCount val="7"/>
                <c:pt idx="0">
                  <c:v>Logopedas</c:v>
                </c:pt>
                <c:pt idx="1">
                  <c:v>Mokytojo padėjėjas</c:v>
                </c:pt>
                <c:pt idx="2">
                  <c:v>Mokinio padėjėjas</c:v>
                </c:pt>
                <c:pt idx="3">
                  <c:v>Psichologas</c:v>
                </c:pt>
                <c:pt idx="4">
                  <c:v>Socialinis pedagogas</c:v>
                </c:pt>
                <c:pt idx="5">
                  <c:v>Specialusis pedagogas</c:v>
                </c:pt>
                <c:pt idx="6">
                  <c:v>Surdopedagogas</c:v>
                </c:pt>
              </c:strCache>
            </c:strRef>
          </c:cat>
          <c:val>
            <c:numRef>
              <c:f>Puslapis1_1!$B$5:$H$5</c:f>
              <c:numCache>
                <c:formatCode>#,##0</c:formatCode>
                <c:ptCount val="7"/>
                <c:pt idx="0">
                  <c:v>155</c:v>
                </c:pt>
                <c:pt idx="1">
                  <c:v>123</c:v>
                </c:pt>
                <c:pt idx="2">
                  <c:v>418</c:v>
                </c:pt>
                <c:pt idx="3">
                  <c:v>102</c:v>
                </c:pt>
                <c:pt idx="4">
                  <c:v>93</c:v>
                </c:pt>
                <c:pt idx="5">
                  <c:v>57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2C-455C-96CA-5C9BE8FACBA6}"/>
            </c:ext>
          </c:extLst>
        </c:ser>
        <c:ser>
          <c:idx val="3"/>
          <c:order val="3"/>
          <c:tx>
            <c:strRef>
              <c:f>Puslapis1_1!$A$6</c:f>
              <c:strCache>
                <c:ptCount val="1"/>
                <c:pt idx="0">
                  <c:v>2025-2026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Puslapis1_1!$B$2:$H$2</c:f>
              <c:strCache>
                <c:ptCount val="7"/>
                <c:pt idx="0">
                  <c:v>Logopedas</c:v>
                </c:pt>
                <c:pt idx="1">
                  <c:v>Mokytojo padėjėjas</c:v>
                </c:pt>
                <c:pt idx="2">
                  <c:v>Mokinio padėjėjas</c:v>
                </c:pt>
                <c:pt idx="3">
                  <c:v>Psichologas</c:v>
                </c:pt>
                <c:pt idx="4">
                  <c:v>Socialinis pedagogas</c:v>
                </c:pt>
                <c:pt idx="5">
                  <c:v>Specialusis pedagogas</c:v>
                </c:pt>
                <c:pt idx="6">
                  <c:v>Surdopedagogas</c:v>
                </c:pt>
              </c:strCache>
            </c:strRef>
          </c:cat>
          <c:val>
            <c:numRef>
              <c:f>Puslapis1_1!$B$6:$H$6</c:f>
              <c:numCache>
                <c:formatCode>General</c:formatCode>
                <c:ptCount val="7"/>
                <c:pt idx="0" formatCode="#,##0">
                  <c:v>166</c:v>
                </c:pt>
                <c:pt idx="2" formatCode="#,##0">
                  <c:v>661</c:v>
                </c:pt>
                <c:pt idx="3" formatCode="#,##0">
                  <c:v>112</c:v>
                </c:pt>
                <c:pt idx="4" formatCode="#,##0">
                  <c:v>106</c:v>
                </c:pt>
                <c:pt idx="5" formatCode="#,##0">
                  <c:v>62</c:v>
                </c:pt>
                <c:pt idx="6" formatCode="#,##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2C-455C-96CA-5C9BE8FACB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459872"/>
        <c:axId val="1072454112"/>
      </c:barChart>
      <c:catAx>
        <c:axId val="107245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54112"/>
        <c:crosses val="autoZero"/>
        <c:auto val="1"/>
        <c:lblAlgn val="ctr"/>
        <c:lblOffset val="100"/>
        <c:noMultiLvlLbl val="0"/>
      </c:catAx>
      <c:valAx>
        <c:axId val="1072454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5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Pagalbos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specialist</a:t>
            </a: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ų pasiskirstymas pagal kvalifikacinę kategoriją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Puslapis1_1!$A$12</c:f>
              <c:strCache>
                <c:ptCount val="1"/>
                <c:pt idx="0">
                  <c:v>2022-2023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Puslapis1_1!$B$11:$F$11</c:f>
              <c:strCache>
                <c:ptCount val="5"/>
                <c:pt idx="0">
                  <c:v>Neturintys kvalifikacinės kategorijos pedagogai</c:v>
                </c:pt>
                <c:pt idx="1">
                  <c:v>Specialistai</c:v>
                </c:pt>
                <c:pt idx="2">
                  <c:v>Vyr. specialistai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Puslapis1_1!$B$12:$F$12</c:f>
              <c:numCache>
                <c:formatCode>0.00</c:formatCode>
                <c:ptCount val="5"/>
                <c:pt idx="0">
                  <c:v>57.357357357357358</c:v>
                </c:pt>
                <c:pt idx="1">
                  <c:v>12.612612612612613</c:v>
                </c:pt>
                <c:pt idx="2">
                  <c:v>11.111111111111111</c:v>
                </c:pt>
                <c:pt idx="3">
                  <c:v>16.516516516516518</c:v>
                </c:pt>
                <c:pt idx="4">
                  <c:v>2.4024024024024024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36-4C78-A29D-06A1588A3F4C}"/>
            </c:ext>
          </c:extLst>
        </c:ser>
        <c:ser>
          <c:idx val="1"/>
          <c:order val="1"/>
          <c:tx>
            <c:strRef>
              <c:f>Puslapis1_1!$A$13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Puslapis1_1!$B$11:$F$11</c:f>
              <c:strCache>
                <c:ptCount val="5"/>
                <c:pt idx="0">
                  <c:v>Neturintys kvalifikacinės kategorijos pedagogai</c:v>
                </c:pt>
                <c:pt idx="1">
                  <c:v>Specialistai</c:v>
                </c:pt>
                <c:pt idx="2">
                  <c:v>Vyr. specialistai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Puslapis1_1!$B$13:$F$13</c:f>
              <c:numCache>
                <c:formatCode>0.00</c:formatCode>
                <c:ptCount val="5"/>
                <c:pt idx="0">
                  <c:v>56.410256410256409</c:v>
                </c:pt>
                <c:pt idx="1">
                  <c:v>13.675213675213675</c:v>
                </c:pt>
                <c:pt idx="2">
                  <c:v>11.965811965811966</c:v>
                </c:pt>
                <c:pt idx="3">
                  <c:v>15.384615384615385</c:v>
                </c:pt>
                <c:pt idx="4">
                  <c:v>2.5641025641025643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36-4C78-A29D-06A1588A3F4C}"/>
            </c:ext>
          </c:extLst>
        </c:ser>
        <c:ser>
          <c:idx val="2"/>
          <c:order val="2"/>
          <c:tx>
            <c:strRef>
              <c:f>Puslapis1_1!$A$14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Puslapis1_1!$B$11:$F$11</c:f>
              <c:strCache>
                <c:ptCount val="5"/>
                <c:pt idx="0">
                  <c:v>Neturintys kvalifikacinės kategorijos pedagogai</c:v>
                </c:pt>
                <c:pt idx="1">
                  <c:v>Specialistai</c:v>
                </c:pt>
                <c:pt idx="2">
                  <c:v>Vyr. specialistai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Puslapis1_1!$B$14:$F$14</c:f>
              <c:numCache>
                <c:formatCode>0.00</c:formatCode>
                <c:ptCount val="5"/>
                <c:pt idx="0">
                  <c:v>60.759493670886073</c:v>
                </c:pt>
                <c:pt idx="1">
                  <c:v>11.645569620253164</c:v>
                </c:pt>
                <c:pt idx="2">
                  <c:v>11.139240506329115</c:v>
                </c:pt>
                <c:pt idx="3">
                  <c:v>14.177215189873417</c:v>
                </c:pt>
                <c:pt idx="4">
                  <c:v>2.278481012658228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36-4C78-A29D-06A1588A3F4C}"/>
            </c:ext>
          </c:extLst>
        </c:ser>
        <c:ser>
          <c:idx val="3"/>
          <c:order val="3"/>
          <c:tx>
            <c:strRef>
              <c:f>Puslapis1_1!$A$15</c:f>
              <c:strCache>
                <c:ptCount val="1"/>
                <c:pt idx="0">
                  <c:v>2025-2026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Puslapis1_1!$B$11:$F$11</c:f>
              <c:strCache>
                <c:ptCount val="5"/>
                <c:pt idx="0">
                  <c:v>Neturintys kvalifikacinės kategorijos pedagogai</c:v>
                </c:pt>
                <c:pt idx="1">
                  <c:v>Specialistai</c:v>
                </c:pt>
                <c:pt idx="2">
                  <c:v>Vyr. specialistai</c:v>
                </c:pt>
                <c:pt idx="3">
                  <c:v>Metodininkai</c:v>
                </c:pt>
                <c:pt idx="4">
                  <c:v>Ekspertai</c:v>
                </c:pt>
              </c:strCache>
            </c:strRef>
          </c:cat>
          <c:val>
            <c:numRef>
              <c:f>Puslapis1_1!$B$15:$F$15</c:f>
              <c:numCache>
                <c:formatCode>0.00</c:formatCode>
                <c:ptCount val="5"/>
                <c:pt idx="0">
                  <c:v>60.788863109048727</c:v>
                </c:pt>
                <c:pt idx="1">
                  <c:v>13.45707656612529</c:v>
                </c:pt>
                <c:pt idx="2">
                  <c:v>10.208816705336426</c:v>
                </c:pt>
                <c:pt idx="3">
                  <c:v>13.45707656612529</c:v>
                </c:pt>
                <c:pt idx="4">
                  <c:v>2.0881670533642693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36-4C78-A29D-06A1588A3F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370592"/>
        <c:axId val="1072371072"/>
      </c:barChart>
      <c:catAx>
        <c:axId val="107237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371072"/>
        <c:crosses val="autoZero"/>
        <c:auto val="1"/>
        <c:lblAlgn val="ctr"/>
        <c:lblOffset val="100"/>
        <c:noMultiLvlLbl val="0"/>
      </c:catAx>
      <c:valAx>
        <c:axId val="1072371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370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 dirty="0" err="1">
                <a:solidFill>
                  <a:schemeClr val="bg2">
                    <a:lumMod val="10000"/>
                  </a:schemeClr>
                </a:solidFill>
              </a:rPr>
              <a:t>Pagalbos</a:t>
            </a:r>
            <a:r>
              <a:rPr lang="en-US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2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specialist</a:t>
            </a:r>
            <a:r>
              <a:rPr lang="lt-LT" sz="1400" b="1" i="0" u="none" strike="noStrike" kern="1200" spc="0" baseline="0" dirty="0">
                <a:solidFill>
                  <a:schemeClr val="bg2">
                    <a:lumMod val="10000"/>
                  </a:schemeClr>
                </a:solidFill>
              </a:rPr>
              <a:t>ų pasiskirstymo pagal amžių kaita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Puslapis1_1!$B$18</c:f>
              <c:strCache>
                <c:ptCount val="1"/>
                <c:pt idx="0">
                  <c:v>Jaunesni nei 29 m.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Puslapis1_1!$A$19:$A$22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Puslapis1_1!$B$19:$B$22</c:f>
              <c:numCache>
                <c:formatCode>0.00</c:formatCode>
                <c:ptCount val="4"/>
                <c:pt idx="0">
                  <c:v>14.772727272727273</c:v>
                </c:pt>
                <c:pt idx="1">
                  <c:v>13.395225464190981</c:v>
                </c:pt>
                <c:pt idx="2">
                  <c:v>13.912133891213388</c:v>
                </c:pt>
                <c:pt idx="3">
                  <c:v>14.824797843665769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9A-48FA-87DE-88DC833BBEA3}"/>
            </c:ext>
          </c:extLst>
        </c:ser>
        <c:ser>
          <c:idx val="1"/>
          <c:order val="1"/>
          <c:tx>
            <c:strRef>
              <c:f>Puslapis1_1!$C$18</c:f>
              <c:strCache>
                <c:ptCount val="1"/>
                <c:pt idx="0">
                  <c:v>30-39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Puslapis1_1!$A$19:$A$22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Puslapis1_1!$C$19:$C$22</c:f>
              <c:numCache>
                <c:formatCode>0.00</c:formatCode>
                <c:ptCount val="4"/>
                <c:pt idx="0">
                  <c:v>22.443181818181817</c:v>
                </c:pt>
                <c:pt idx="1">
                  <c:v>19.23076923076923</c:v>
                </c:pt>
                <c:pt idx="2">
                  <c:v>19.97907949790795</c:v>
                </c:pt>
                <c:pt idx="3">
                  <c:v>18.418688230008986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9A-48FA-87DE-88DC833BBEA3}"/>
            </c:ext>
          </c:extLst>
        </c:ser>
        <c:ser>
          <c:idx val="2"/>
          <c:order val="2"/>
          <c:tx>
            <c:strRef>
              <c:f>Puslapis1_1!$D$18</c:f>
              <c:strCache>
                <c:ptCount val="1"/>
                <c:pt idx="0">
                  <c:v>40-49 m.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Puslapis1_1!$A$19:$A$22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Puslapis1_1!$D$19:$D$22</c:f>
              <c:numCache>
                <c:formatCode>0.00</c:formatCode>
                <c:ptCount val="4"/>
                <c:pt idx="0">
                  <c:v>23.579545454545453</c:v>
                </c:pt>
                <c:pt idx="1">
                  <c:v>22.546419098143236</c:v>
                </c:pt>
                <c:pt idx="2">
                  <c:v>22.07112970711297</c:v>
                </c:pt>
                <c:pt idx="3">
                  <c:v>21.832884097035041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9A-48FA-87DE-88DC833BBEA3}"/>
            </c:ext>
          </c:extLst>
        </c:ser>
        <c:ser>
          <c:idx val="3"/>
          <c:order val="3"/>
          <c:tx>
            <c:strRef>
              <c:f>Puslapis1_1!$E$18</c:f>
              <c:strCache>
                <c:ptCount val="1"/>
                <c:pt idx="0">
                  <c:v>50-59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Puslapis1_1!$A$19:$A$22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Puslapis1_1!$E$19:$E$22</c:f>
              <c:numCache>
                <c:formatCode>0.00</c:formatCode>
                <c:ptCount val="4"/>
                <c:pt idx="0">
                  <c:v>23.579545454545453</c:v>
                </c:pt>
                <c:pt idx="1">
                  <c:v>23.209549071618039</c:v>
                </c:pt>
                <c:pt idx="2">
                  <c:v>21.12970711297071</c:v>
                </c:pt>
                <c:pt idx="3">
                  <c:v>22.551662174303683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9A-48FA-87DE-88DC833BBEA3}"/>
            </c:ext>
          </c:extLst>
        </c:ser>
        <c:ser>
          <c:idx val="4"/>
          <c:order val="4"/>
          <c:tx>
            <c:strRef>
              <c:f>Puslapis1_1!$F$18</c:f>
              <c:strCache>
                <c:ptCount val="1"/>
                <c:pt idx="0">
                  <c:v>60 m. ir vyresni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Puslapis1_1!$A$19:$A$22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Puslapis1_1!$F$19:$F$22</c:f>
              <c:numCache>
                <c:formatCode>0.00</c:formatCode>
                <c:ptCount val="4"/>
                <c:pt idx="0">
                  <c:v>15.625</c:v>
                </c:pt>
                <c:pt idx="1">
                  <c:v>21.618037135278513</c:v>
                </c:pt>
                <c:pt idx="2">
                  <c:v>22.90794979079498</c:v>
                </c:pt>
                <c:pt idx="3">
                  <c:v>22.371967654986523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9A-48FA-87DE-88DC833BBE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72495392"/>
        <c:axId val="1072499712"/>
      </c:barChart>
      <c:catAx>
        <c:axId val="1072495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99712"/>
        <c:crosses val="autoZero"/>
        <c:auto val="1"/>
        <c:lblAlgn val="ctr"/>
        <c:lblOffset val="100"/>
        <c:noMultiLvlLbl val="0"/>
      </c:catAx>
      <c:valAx>
        <c:axId val="1072499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7249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8825904-F947-2EF2-58B8-5868C2B493F8}"/>
              </a:ext>
            </a:extLst>
          </p:cNvPr>
          <p:cNvSpPr txBox="1"/>
          <p:nvPr/>
        </p:nvSpPr>
        <p:spPr>
          <a:xfrm>
            <a:off x="2930010" y="289480"/>
            <a:ext cx="642195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Pagalbą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teikiančių specialistų pasiskirstymas pagal amžių, </a:t>
            </a:r>
          </a:p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dalykinę kvalifikaciją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A48141AB-3FEB-9A71-A90B-5F95AAA34C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2494260"/>
              </p:ext>
            </p:extLst>
          </p:nvPr>
        </p:nvGraphicFramePr>
        <p:xfrm>
          <a:off x="1390650" y="1171575"/>
          <a:ext cx="9840942" cy="4677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40C9A-54B3-C646-5864-AE10B4B41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2C90308-5929-20CB-3FB4-0AF84FC15A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7308396"/>
              </p:ext>
            </p:extLst>
          </p:nvPr>
        </p:nvGraphicFramePr>
        <p:xfrm>
          <a:off x="690113" y="215661"/>
          <a:ext cx="10990053" cy="5762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422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9E58F-2814-8045-843C-F024601B0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7232ECC-14C0-CACC-DD87-0C2AB0A9EA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6108397"/>
              </p:ext>
            </p:extLst>
          </p:nvPr>
        </p:nvGraphicFramePr>
        <p:xfrm>
          <a:off x="1940943" y="474453"/>
          <a:ext cx="8755812" cy="5529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978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CA11C-5F53-AEF1-076F-CD71033F8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A221F202-22F1-792D-A312-235C4671BF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138416"/>
              </p:ext>
            </p:extLst>
          </p:nvPr>
        </p:nvGraphicFramePr>
        <p:xfrm>
          <a:off x="533400" y="990600"/>
          <a:ext cx="11068050" cy="5066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42245">
                  <a:extLst>
                    <a:ext uri="{9D8B030D-6E8A-4147-A177-3AD203B41FA5}">
                      <a16:colId xmlns:a16="http://schemas.microsoft.com/office/drawing/2014/main" val="2987604183"/>
                    </a:ext>
                  </a:extLst>
                </a:gridCol>
                <a:gridCol w="918019">
                  <a:extLst>
                    <a:ext uri="{9D8B030D-6E8A-4147-A177-3AD203B41FA5}">
                      <a16:colId xmlns:a16="http://schemas.microsoft.com/office/drawing/2014/main" val="3138363531"/>
                    </a:ext>
                  </a:extLst>
                </a:gridCol>
                <a:gridCol w="799565">
                  <a:extLst>
                    <a:ext uri="{9D8B030D-6E8A-4147-A177-3AD203B41FA5}">
                      <a16:colId xmlns:a16="http://schemas.microsoft.com/office/drawing/2014/main" val="1039071675"/>
                    </a:ext>
                  </a:extLst>
                </a:gridCol>
                <a:gridCol w="888406">
                  <a:extLst>
                    <a:ext uri="{9D8B030D-6E8A-4147-A177-3AD203B41FA5}">
                      <a16:colId xmlns:a16="http://schemas.microsoft.com/office/drawing/2014/main" val="4076058873"/>
                    </a:ext>
                  </a:extLst>
                </a:gridCol>
                <a:gridCol w="921720">
                  <a:extLst>
                    <a:ext uri="{9D8B030D-6E8A-4147-A177-3AD203B41FA5}">
                      <a16:colId xmlns:a16="http://schemas.microsoft.com/office/drawing/2014/main" val="3080633985"/>
                    </a:ext>
                  </a:extLst>
                </a:gridCol>
                <a:gridCol w="918019">
                  <a:extLst>
                    <a:ext uri="{9D8B030D-6E8A-4147-A177-3AD203B41FA5}">
                      <a16:colId xmlns:a16="http://schemas.microsoft.com/office/drawing/2014/main" val="3925352122"/>
                    </a:ext>
                  </a:extLst>
                </a:gridCol>
                <a:gridCol w="1302993">
                  <a:extLst>
                    <a:ext uri="{9D8B030D-6E8A-4147-A177-3AD203B41FA5}">
                      <a16:colId xmlns:a16="http://schemas.microsoft.com/office/drawing/2014/main" val="2245158108"/>
                    </a:ext>
                  </a:extLst>
                </a:gridCol>
                <a:gridCol w="1277083">
                  <a:extLst>
                    <a:ext uri="{9D8B030D-6E8A-4147-A177-3AD203B41FA5}">
                      <a16:colId xmlns:a16="http://schemas.microsoft.com/office/drawing/2014/main" val="2693358152"/>
                    </a:ext>
                  </a:extLst>
                </a:gridCol>
              </a:tblGrid>
              <a:tr h="30272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Pd Pedagogų etatinių vnt. sk.</a:t>
                      </a:r>
                      <a:endParaRPr lang="lt-LT" sz="100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Logopedas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Mokinio padėjėjas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Psichologas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Socialinis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Specialusis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Surdopedagogas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Iš viso pagalbos specialistų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006221883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"Aušros"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169018336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"Nemuno"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071271377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"Paparčio" pradinė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9,75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860618385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"Ryto" pradinė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337913521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"Santaros"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846326627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"Saulės"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2,8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816534052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"Šilo" pradinė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1640172170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"Varpelio" pradinė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952009861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"Varpo"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386967576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"Vyturio"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10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17887156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Aleksandro Stulginskio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9,95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082370137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Aleksoto lopšelis-darželis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2,37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6,12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4262825739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Algio Žikevičiaus saugaus vaiko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946431110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Bernardo Brazdžionio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16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1529717789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Kauno Gedimino sporto ir sveikatinimo gimnazija</a:t>
                      </a:r>
                      <a:endParaRPr lang="it-I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1056845448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Jono Basanavičiaus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621522689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Kauno Jono ir Petro Vileišių mokykla</a:t>
                      </a:r>
                      <a:endParaRPr lang="pt-BR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12,5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032000331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Jono Jablonskio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438601092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Jono Laužiko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13,75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16,75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1448206736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Juozo Grušo meno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462017261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Juozo Urbšio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873445372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Jurgio Dobkevičiaus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11,9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622109607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Kazio Griniaus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9,5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4253401507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Kovo 11-osios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3,94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21,03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5,18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34,15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1720365887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"Atžalėlė"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4229503102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"Aušrinė"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2775894960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"Aviliukas"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3163136042"/>
                  </a:ext>
                </a:extLst>
              </a:tr>
              <a:tr h="16982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"Ąžuoliukas"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2,5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668" marR="6668" marT="6668" marB="0" anchor="b"/>
                </a:tc>
                <a:extLst>
                  <a:ext uri="{0D108BD9-81ED-4DB2-BD59-A6C34878D82A}">
                    <a16:rowId xmlns:a16="http://schemas.microsoft.com/office/drawing/2014/main" val="160094865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B5BC52-2333-4F90-9C38-02A422006C3F}"/>
              </a:ext>
            </a:extLst>
          </p:cNvPr>
          <p:cNvSpPr txBox="1"/>
          <p:nvPr/>
        </p:nvSpPr>
        <p:spPr>
          <a:xfrm>
            <a:off x="2057401" y="431556"/>
            <a:ext cx="766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Pagalbos specialistų etatų skaičius pagal mokyklas 2025-10-01</a:t>
            </a:r>
          </a:p>
        </p:txBody>
      </p:sp>
    </p:spTree>
    <p:extLst>
      <p:ext uri="{BB962C8B-B14F-4D97-AF65-F5344CB8AC3E}">
        <p14:creationId xmlns:p14="http://schemas.microsoft.com/office/powerpoint/2010/main" val="259246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FCD3A-C757-89FB-6E05-1C88B0102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A5D22451-7688-D72F-FC62-98CF927DF3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809509"/>
              </p:ext>
            </p:extLst>
          </p:nvPr>
        </p:nvGraphicFramePr>
        <p:xfrm>
          <a:off x="857249" y="724618"/>
          <a:ext cx="10219068" cy="5311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32181">
                  <a:extLst>
                    <a:ext uri="{9D8B030D-6E8A-4147-A177-3AD203B41FA5}">
                      <a16:colId xmlns:a16="http://schemas.microsoft.com/office/drawing/2014/main" val="3218501716"/>
                    </a:ext>
                  </a:extLst>
                </a:gridCol>
                <a:gridCol w="847602">
                  <a:extLst>
                    <a:ext uri="{9D8B030D-6E8A-4147-A177-3AD203B41FA5}">
                      <a16:colId xmlns:a16="http://schemas.microsoft.com/office/drawing/2014/main" val="4158319061"/>
                    </a:ext>
                  </a:extLst>
                </a:gridCol>
                <a:gridCol w="738233">
                  <a:extLst>
                    <a:ext uri="{9D8B030D-6E8A-4147-A177-3AD203B41FA5}">
                      <a16:colId xmlns:a16="http://schemas.microsoft.com/office/drawing/2014/main" val="653145393"/>
                    </a:ext>
                  </a:extLst>
                </a:gridCol>
                <a:gridCol w="820260">
                  <a:extLst>
                    <a:ext uri="{9D8B030D-6E8A-4147-A177-3AD203B41FA5}">
                      <a16:colId xmlns:a16="http://schemas.microsoft.com/office/drawing/2014/main" val="4179868752"/>
                    </a:ext>
                  </a:extLst>
                </a:gridCol>
                <a:gridCol w="851020">
                  <a:extLst>
                    <a:ext uri="{9D8B030D-6E8A-4147-A177-3AD203B41FA5}">
                      <a16:colId xmlns:a16="http://schemas.microsoft.com/office/drawing/2014/main" val="4001603972"/>
                    </a:ext>
                  </a:extLst>
                </a:gridCol>
                <a:gridCol w="847602">
                  <a:extLst>
                    <a:ext uri="{9D8B030D-6E8A-4147-A177-3AD203B41FA5}">
                      <a16:colId xmlns:a16="http://schemas.microsoft.com/office/drawing/2014/main" val="2273786323"/>
                    </a:ext>
                  </a:extLst>
                </a:gridCol>
                <a:gridCol w="1203047">
                  <a:extLst>
                    <a:ext uri="{9D8B030D-6E8A-4147-A177-3AD203B41FA5}">
                      <a16:colId xmlns:a16="http://schemas.microsoft.com/office/drawing/2014/main" val="3041029937"/>
                    </a:ext>
                  </a:extLst>
                </a:gridCol>
                <a:gridCol w="1179123">
                  <a:extLst>
                    <a:ext uri="{9D8B030D-6E8A-4147-A177-3AD203B41FA5}">
                      <a16:colId xmlns:a16="http://schemas.microsoft.com/office/drawing/2014/main" val="3790090240"/>
                    </a:ext>
                  </a:extLst>
                </a:gridCol>
              </a:tblGrid>
              <a:tr h="31690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00" u="none" strike="noStrike" dirty="0" err="1">
                          <a:effectLst/>
                        </a:rPr>
                        <a:t>Pd</a:t>
                      </a:r>
                      <a:r>
                        <a:rPr lang="lt-LT" sz="1000" u="none" strike="noStrike" dirty="0">
                          <a:effectLst/>
                        </a:rPr>
                        <a:t> Pedagogų etatinių vnt. sk.</a:t>
                      </a:r>
                      <a:endParaRPr lang="lt-LT" sz="10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Logopedas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Mokinio padėjėjas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Psichologas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Socialinis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Specialusis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Surdopedagogas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Iš viso pagalbos specialistų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950503178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"Bitutė"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945034713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"Boružėlė"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2,41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8,66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014555636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"Čiauškutis"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0,5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4049388525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"Daigelis"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012675179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"Dobilėlis"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279297672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"Drevinukas"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710199277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"Dvarelis"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0,5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02416844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"Ežiukas"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703094412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"Gandriukas"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929133087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"Giliukas"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1,1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11,3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307601209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"Gintarėlis"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084746008"/>
                  </a:ext>
                </a:extLst>
              </a:tr>
              <a:tr h="18217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"Girinukas"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977056360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"Girstutis"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142606202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"Klausutis"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4117313828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"Klevelis"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4,3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095585356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"Klumpelė"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786878712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"Kregždutė"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877367915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"Kūlverstukas"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927687080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"Lakštutė"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431498145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"Liepaitė"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976005296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"Linelis"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338321478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"Malūnėlis"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022387750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"Mažylis"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835208748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"Naminukas"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611277032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"Nežiniukas"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10,7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897893307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"Pagrandukas"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4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31130528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"Pasaka"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5,5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918232528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"Pelėdžiukas"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6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4117867513"/>
                  </a:ext>
                </a:extLst>
              </a:tr>
              <a:tr h="17185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"Pienė"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2,5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4244956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A956858-045C-4C64-2D1D-42A57E0AAB07}"/>
              </a:ext>
            </a:extLst>
          </p:cNvPr>
          <p:cNvSpPr txBox="1"/>
          <p:nvPr/>
        </p:nvSpPr>
        <p:spPr>
          <a:xfrm>
            <a:off x="2132971" y="190016"/>
            <a:ext cx="766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Pagalbos specialistų etatų skaičius pagal mokyklas 2025-10-01</a:t>
            </a:r>
          </a:p>
        </p:txBody>
      </p:sp>
    </p:spTree>
    <p:extLst>
      <p:ext uri="{BB962C8B-B14F-4D97-AF65-F5344CB8AC3E}">
        <p14:creationId xmlns:p14="http://schemas.microsoft.com/office/powerpoint/2010/main" val="1466598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0B7A2-CAB9-0709-09FF-370DCFB9D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6B03CAE0-8E38-2546-7880-CA5A3B2DA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640992"/>
              </p:ext>
            </p:extLst>
          </p:nvPr>
        </p:nvGraphicFramePr>
        <p:xfrm>
          <a:off x="474453" y="862641"/>
          <a:ext cx="11438624" cy="51738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9958">
                  <a:extLst>
                    <a:ext uri="{9D8B030D-6E8A-4147-A177-3AD203B41FA5}">
                      <a16:colId xmlns:a16="http://schemas.microsoft.com/office/drawing/2014/main" val="3623883051"/>
                    </a:ext>
                  </a:extLst>
                </a:gridCol>
                <a:gridCol w="930153">
                  <a:extLst>
                    <a:ext uri="{9D8B030D-6E8A-4147-A177-3AD203B41FA5}">
                      <a16:colId xmlns:a16="http://schemas.microsoft.com/office/drawing/2014/main" val="2326910069"/>
                    </a:ext>
                  </a:extLst>
                </a:gridCol>
                <a:gridCol w="810131">
                  <a:extLst>
                    <a:ext uri="{9D8B030D-6E8A-4147-A177-3AD203B41FA5}">
                      <a16:colId xmlns:a16="http://schemas.microsoft.com/office/drawing/2014/main" val="3226593495"/>
                    </a:ext>
                  </a:extLst>
                </a:gridCol>
                <a:gridCol w="900148">
                  <a:extLst>
                    <a:ext uri="{9D8B030D-6E8A-4147-A177-3AD203B41FA5}">
                      <a16:colId xmlns:a16="http://schemas.microsoft.com/office/drawing/2014/main" val="857375076"/>
                    </a:ext>
                  </a:extLst>
                </a:gridCol>
                <a:gridCol w="933904">
                  <a:extLst>
                    <a:ext uri="{9D8B030D-6E8A-4147-A177-3AD203B41FA5}">
                      <a16:colId xmlns:a16="http://schemas.microsoft.com/office/drawing/2014/main" val="2432264908"/>
                    </a:ext>
                  </a:extLst>
                </a:gridCol>
                <a:gridCol w="930153">
                  <a:extLst>
                    <a:ext uri="{9D8B030D-6E8A-4147-A177-3AD203B41FA5}">
                      <a16:colId xmlns:a16="http://schemas.microsoft.com/office/drawing/2014/main" val="2573007178"/>
                    </a:ext>
                  </a:extLst>
                </a:gridCol>
                <a:gridCol w="1320215">
                  <a:extLst>
                    <a:ext uri="{9D8B030D-6E8A-4147-A177-3AD203B41FA5}">
                      <a16:colId xmlns:a16="http://schemas.microsoft.com/office/drawing/2014/main" val="863047597"/>
                    </a:ext>
                  </a:extLst>
                </a:gridCol>
                <a:gridCol w="1293962">
                  <a:extLst>
                    <a:ext uri="{9D8B030D-6E8A-4147-A177-3AD203B41FA5}">
                      <a16:colId xmlns:a16="http://schemas.microsoft.com/office/drawing/2014/main" val="3253647189"/>
                    </a:ext>
                  </a:extLst>
                </a:gridCol>
              </a:tblGrid>
              <a:tr h="30465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00" u="none" strike="noStrike" dirty="0" err="1">
                          <a:effectLst/>
                        </a:rPr>
                        <a:t>Pd</a:t>
                      </a:r>
                      <a:r>
                        <a:rPr lang="lt-LT" sz="1000" u="none" strike="noStrike" dirty="0">
                          <a:effectLst/>
                        </a:rPr>
                        <a:t> Pedagogų etatinių vnt. sk.</a:t>
                      </a:r>
                      <a:endParaRPr lang="lt-LT" sz="10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Logopedas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Mokinio padėjėjas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Psichologas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Socialinis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Specialusis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Surdopedagogas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Iš viso pagalbos specialistų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72287173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"Pušaitė"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2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563283232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"Pušynėlis"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0,75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434003869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"Rasytė"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2,5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421831109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"Rokutis"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0,5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538958779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"Sadutė"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339697045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"Šarkelė"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9,5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310586337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"Saulutė"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631970923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"Šermukšnėlis"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94398211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"Šilelis"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84588719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"Šilinukas"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110468289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"Smalsutis"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5,25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871908835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"Šnekutis"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474690948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"Spindulėlis"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2,35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10,6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733389950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"Spindulys"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4065716190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"Spragtukas"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4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504794058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"Svirnelis"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2,15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0,17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7,32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982745882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"Tukas"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2,67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3,17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455979525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"Vaidilutė"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4242155451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"Vaikystė"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551377297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"Vaikystės takas"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7,75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159441078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"Vaivorykštė"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684183476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"Varpelis"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5,45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962547759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"Vėrinėlis"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7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646029670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"Vilnelė"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643213767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"Volungėlė"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6,25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541452871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"Vyturėlis"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6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60680083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"Žara"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4,25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500327447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"Želmenėlis"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058299263"/>
                  </a:ext>
                </a:extLst>
              </a:tr>
              <a:tr h="1676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"Žemyna"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4,25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26234983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B8716C0-2F32-CB42-D368-AC4A169B9956}"/>
              </a:ext>
            </a:extLst>
          </p:cNvPr>
          <p:cNvSpPr txBox="1"/>
          <p:nvPr/>
        </p:nvSpPr>
        <p:spPr>
          <a:xfrm>
            <a:off x="2132971" y="190016"/>
            <a:ext cx="766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Pagalbos specialistų etatų skaičius pagal mokyklas 2025-10-01</a:t>
            </a:r>
          </a:p>
        </p:txBody>
      </p:sp>
    </p:spTree>
    <p:extLst>
      <p:ext uri="{BB962C8B-B14F-4D97-AF65-F5344CB8AC3E}">
        <p14:creationId xmlns:p14="http://schemas.microsoft.com/office/powerpoint/2010/main" val="862041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5DCB5-7B87-366F-D03E-57B9FB3D0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5E8C99D6-8BF0-1D21-407A-916C9FF0A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800797"/>
              </p:ext>
            </p:extLst>
          </p:nvPr>
        </p:nvGraphicFramePr>
        <p:xfrm>
          <a:off x="685799" y="742950"/>
          <a:ext cx="10982327" cy="5345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0937">
                  <a:extLst>
                    <a:ext uri="{9D8B030D-6E8A-4147-A177-3AD203B41FA5}">
                      <a16:colId xmlns:a16="http://schemas.microsoft.com/office/drawing/2014/main" val="1395699688"/>
                    </a:ext>
                  </a:extLst>
                </a:gridCol>
                <a:gridCol w="910909">
                  <a:extLst>
                    <a:ext uri="{9D8B030D-6E8A-4147-A177-3AD203B41FA5}">
                      <a16:colId xmlns:a16="http://schemas.microsoft.com/office/drawing/2014/main" val="1736254389"/>
                    </a:ext>
                  </a:extLst>
                </a:gridCol>
                <a:gridCol w="793372">
                  <a:extLst>
                    <a:ext uri="{9D8B030D-6E8A-4147-A177-3AD203B41FA5}">
                      <a16:colId xmlns:a16="http://schemas.microsoft.com/office/drawing/2014/main" val="1428737193"/>
                    </a:ext>
                  </a:extLst>
                </a:gridCol>
                <a:gridCol w="881525">
                  <a:extLst>
                    <a:ext uri="{9D8B030D-6E8A-4147-A177-3AD203B41FA5}">
                      <a16:colId xmlns:a16="http://schemas.microsoft.com/office/drawing/2014/main" val="3643759812"/>
                    </a:ext>
                  </a:extLst>
                </a:gridCol>
                <a:gridCol w="914582">
                  <a:extLst>
                    <a:ext uri="{9D8B030D-6E8A-4147-A177-3AD203B41FA5}">
                      <a16:colId xmlns:a16="http://schemas.microsoft.com/office/drawing/2014/main" val="342659158"/>
                    </a:ext>
                  </a:extLst>
                </a:gridCol>
                <a:gridCol w="910909">
                  <a:extLst>
                    <a:ext uri="{9D8B030D-6E8A-4147-A177-3AD203B41FA5}">
                      <a16:colId xmlns:a16="http://schemas.microsoft.com/office/drawing/2014/main" val="2867107038"/>
                    </a:ext>
                  </a:extLst>
                </a:gridCol>
                <a:gridCol w="1292902">
                  <a:extLst>
                    <a:ext uri="{9D8B030D-6E8A-4147-A177-3AD203B41FA5}">
                      <a16:colId xmlns:a16="http://schemas.microsoft.com/office/drawing/2014/main" val="3030372039"/>
                    </a:ext>
                  </a:extLst>
                </a:gridCol>
                <a:gridCol w="1267191">
                  <a:extLst>
                    <a:ext uri="{9D8B030D-6E8A-4147-A177-3AD203B41FA5}">
                      <a16:colId xmlns:a16="http://schemas.microsoft.com/office/drawing/2014/main" val="353420172"/>
                    </a:ext>
                  </a:extLst>
                </a:gridCol>
              </a:tblGrid>
              <a:tr h="30944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00" u="none" strike="noStrike" dirty="0" err="1">
                          <a:effectLst/>
                        </a:rPr>
                        <a:t>Pd</a:t>
                      </a:r>
                      <a:r>
                        <a:rPr lang="lt-LT" sz="1000" u="none" strike="noStrike" dirty="0">
                          <a:effectLst/>
                        </a:rPr>
                        <a:t> Pedagogų etatinių vnt. sk.</a:t>
                      </a:r>
                      <a:endParaRPr lang="lt-LT" sz="1000" b="1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Logopedas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Mokinio padėjėjas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Psichologas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Socialinis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Specialusis 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Surdopedagogas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Iš viso pagalbos specialistų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578659635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Kauno lopšelis-darželis "</a:t>
                      </a:r>
                      <a:r>
                        <a:rPr lang="lt-LT" sz="1000" u="none" strike="noStrike" dirty="0" err="1">
                          <a:effectLst/>
                        </a:rPr>
                        <a:t>Židinėlis</a:t>
                      </a:r>
                      <a:r>
                        <a:rPr lang="lt-LT" sz="1000" u="none" strike="noStrike" dirty="0">
                          <a:effectLst/>
                        </a:rPr>
                        <a:t>"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682063528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"Žiedelis"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1,5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655441744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"Žilvitis"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1,25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291009014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"Žingsnelis"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069146548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"Žuvintas"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</a:t>
                      </a:r>
                      <a:endParaRPr lang="lt-LT" sz="100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160441308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lopšelis-darželis "Žvangutis"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 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540065469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Maironio universitetinė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910999991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Martyno Mažvydo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8,56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12,78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526475807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menų darželis "Etiudas"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770886074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Milikonių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13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673600804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mokykla-darželis "Rūtelė"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6,65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75610840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mokykla-darželis "Šviesa"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519837604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Montesori mokykla-darželis "Žiburėlis"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7,45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10,45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581132611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Motiejaus Valančiaus mokykla-darželis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8,55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520033783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Palemono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10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14,25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894347523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Panemunės lopšelis-darželis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383375009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Panemunės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1,85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5,6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510368215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Petrašiūnų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1,05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4,6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324326814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Pilėnų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6,5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019308025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Kauno Prano Daunio ugdymo centras</a:t>
                      </a:r>
                      <a:endParaRPr lang="it-I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38,42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10,08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63,55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015448087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Kauno Prano Mašioto pradinė mokykla</a:t>
                      </a:r>
                      <a:endParaRPr lang="it-I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2,9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5,6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632924935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Šančių lopšelis-darželis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2268706795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Senamiesčio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11,25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044868683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Simono Daukanto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112869224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Stepono Dariaus ir Stasio Girėno 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3,25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149085413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Kauno suaugusiųjų ir jaunimo mokymo centras</a:t>
                      </a:r>
                      <a:endParaRPr lang="pt-BR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0,75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7,25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1789686566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Suzuki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1,9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8,15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609880801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šv. Kazimiero progimnazija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9,25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1,5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13,75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4201099953"/>
                  </a:ext>
                </a:extLst>
              </a:tr>
              <a:tr h="17358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Kauno šv. Roko mokykla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7,94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28,45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3,8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9,09</a:t>
                      </a:r>
                      <a:endParaRPr lang="lt-LT" sz="100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 dirty="0">
                          <a:effectLst/>
                        </a:rPr>
                        <a:t>53,28</a:t>
                      </a:r>
                      <a:endParaRPr lang="lt-LT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6451" marR="6451" marT="6451" marB="0" anchor="b"/>
                </a:tc>
                <a:extLst>
                  <a:ext uri="{0D108BD9-81ED-4DB2-BD59-A6C34878D82A}">
                    <a16:rowId xmlns:a16="http://schemas.microsoft.com/office/drawing/2014/main" val="361743041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B135E8-D2D3-C103-7FB5-289C8006DB7A}"/>
              </a:ext>
            </a:extLst>
          </p:cNvPr>
          <p:cNvSpPr txBox="1"/>
          <p:nvPr/>
        </p:nvSpPr>
        <p:spPr>
          <a:xfrm>
            <a:off x="2132971" y="190016"/>
            <a:ext cx="766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Pagalbos specialistų etatų skaičius pagal mokyklas 2025-10-01</a:t>
            </a:r>
          </a:p>
        </p:txBody>
      </p:sp>
    </p:spTree>
    <p:extLst>
      <p:ext uri="{BB962C8B-B14F-4D97-AF65-F5344CB8AC3E}">
        <p14:creationId xmlns:p14="http://schemas.microsoft.com/office/powerpoint/2010/main" val="1987253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06CC0-0DF5-F05A-B378-3C767C197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>
            <a:extLst>
              <a:ext uri="{FF2B5EF4-FFF2-40B4-BE49-F238E27FC236}">
                <a16:creationId xmlns:a16="http://schemas.microsoft.com/office/drawing/2014/main" id="{C48AAF0B-D173-C2EA-0563-AF8476541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656188"/>
              </p:ext>
            </p:extLst>
          </p:nvPr>
        </p:nvGraphicFramePr>
        <p:xfrm>
          <a:off x="1514476" y="1097280"/>
          <a:ext cx="9486898" cy="4663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4781">
                  <a:extLst>
                    <a:ext uri="{9D8B030D-6E8A-4147-A177-3AD203B41FA5}">
                      <a16:colId xmlns:a16="http://schemas.microsoft.com/office/drawing/2014/main" val="2823941186"/>
                    </a:ext>
                  </a:extLst>
                </a:gridCol>
                <a:gridCol w="786873">
                  <a:extLst>
                    <a:ext uri="{9D8B030D-6E8A-4147-A177-3AD203B41FA5}">
                      <a16:colId xmlns:a16="http://schemas.microsoft.com/office/drawing/2014/main" val="2480647059"/>
                    </a:ext>
                  </a:extLst>
                </a:gridCol>
                <a:gridCol w="685341">
                  <a:extLst>
                    <a:ext uri="{9D8B030D-6E8A-4147-A177-3AD203B41FA5}">
                      <a16:colId xmlns:a16="http://schemas.microsoft.com/office/drawing/2014/main" val="190793983"/>
                    </a:ext>
                  </a:extLst>
                </a:gridCol>
                <a:gridCol w="761490">
                  <a:extLst>
                    <a:ext uri="{9D8B030D-6E8A-4147-A177-3AD203B41FA5}">
                      <a16:colId xmlns:a16="http://schemas.microsoft.com/office/drawing/2014/main" val="1895481497"/>
                    </a:ext>
                  </a:extLst>
                </a:gridCol>
                <a:gridCol w="790046">
                  <a:extLst>
                    <a:ext uri="{9D8B030D-6E8A-4147-A177-3AD203B41FA5}">
                      <a16:colId xmlns:a16="http://schemas.microsoft.com/office/drawing/2014/main" val="1551643490"/>
                    </a:ext>
                  </a:extLst>
                </a:gridCol>
                <a:gridCol w="786873">
                  <a:extLst>
                    <a:ext uri="{9D8B030D-6E8A-4147-A177-3AD203B41FA5}">
                      <a16:colId xmlns:a16="http://schemas.microsoft.com/office/drawing/2014/main" val="86072034"/>
                    </a:ext>
                  </a:extLst>
                </a:gridCol>
                <a:gridCol w="1116852">
                  <a:extLst>
                    <a:ext uri="{9D8B030D-6E8A-4147-A177-3AD203B41FA5}">
                      <a16:colId xmlns:a16="http://schemas.microsoft.com/office/drawing/2014/main" val="2429965505"/>
                    </a:ext>
                  </a:extLst>
                </a:gridCol>
                <a:gridCol w="1094642">
                  <a:extLst>
                    <a:ext uri="{9D8B030D-6E8A-4147-A177-3AD203B41FA5}">
                      <a16:colId xmlns:a16="http://schemas.microsoft.com/office/drawing/2014/main" val="4214492007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Pd Pedagogų etatinių vnt. sk.</a:t>
                      </a:r>
                      <a:endParaRPr lang="lt-LT" sz="1050" b="1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Logopedas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Mokinio padėjėjas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Psichologas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Socialinis pedagogas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Specialusis pedagogas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Surdopedagogas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Iš viso pagalbos specialistų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085076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Tado Ivanausko progimnazija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5,87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1,95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10,82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658550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tarptautinė 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2,35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18,75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1,75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27,85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731800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technologijos universiteto inžinerijos licėjus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4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12,5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999718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technologijos universiteto Vaižganto progimnazija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0,75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6,5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0,75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48598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Tirkiliškių lopšelis-darželis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3,75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651846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Tirkiliškių mokykla-darželis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4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252412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Vaišvydavos mokykla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274610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Valdorfo darželis "Šaltinėlis"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5,75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074986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Veršvų 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17,5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887079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Viktoro Kuprevičiaus progimnazija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11,75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199658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Vinco Kudirkos progimnazija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6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820096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Žaliakalnio lopšelis-darželis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0,75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943891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Kauno Žaliakalnio progimnazija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1,66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1,66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13,82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118388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Prezidento Antano Smetonos 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11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013437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Prezidento Valdo Adamkaus 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7,5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501579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Vytauto Didžiojo universiteto "Atžalyno" progimnazija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3,75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0,25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595602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Vytauto Didžiojo universiteto "Rasos" gimnazija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3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7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63067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Vytauto Didžiojo universiteto klasikinio ugdymo licėjus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10,1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1,2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 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t-LT" sz="1000" u="none" strike="noStrike">
                          <a:effectLst/>
                        </a:rPr>
                        <a:t>17,8</a:t>
                      </a:r>
                      <a:endParaRPr lang="lt-LT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604076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Iš viso: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199,81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543,48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122,45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111,55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75,5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>
                          <a:effectLst/>
                        </a:rPr>
                        <a:t>10,08</a:t>
                      </a:r>
                      <a:endParaRPr lang="lt-LT" sz="1050" b="0" i="0" u="none" strike="noStrike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t-LT" sz="1050" u="none" strike="noStrike" dirty="0">
                          <a:effectLst/>
                        </a:rPr>
                        <a:t>1 062,87</a:t>
                      </a:r>
                      <a:endParaRPr lang="lt-LT" sz="1050" b="0" i="0" u="none" strike="noStrike" dirty="0">
                        <a:solidFill>
                          <a:srgbClr val="343334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331937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5453135-0444-F95E-D384-8D1D83A216F9}"/>
              </a:ext>
            </a:extLst>
          </p:cNvPr>
          <p:cNvSpPr txBox="1"/>
          <p:nvPr/>
        </p:nvSpPr>
        <p:spPr>
          <a:xfrm>
            <a:off x="2132971" y="190016"/>
            <a:ext cx="766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Pagalbos specialistų etatų skaičius pagal mokyklas 2025-10-01</a:t>
            </a:r>
          </a:p>
        </p:txBody>
      </p:sp>
    </p:spTree>
    <p:extLst>
      <p:ext uri="{BB962C8B-B14F-4D97-AF65-F5344CB8AC3E}">
        <p14:creationId xmlns:p14="http://schemas.microsoft.com/office/powerpoint/2010/main" val="3948368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5993</TotalTime>
  <Words>1738</Words>
  <Application>Microsoft Office PowerPoint</Application>
  <PresentationFormat>Plačiaekranė</PresentationFormat>
  <Paragraphs>1122</Paragraphs>
  <Slides>8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8</vt:i4>
      </vt:variant>
    </vt:vector>
  </HeadingPairs>
  <TitlesOfParts>
    <vt:vector size="15" baseType="lpstr">
      <vt:lpstr>Arial</vt:lpstr>
      <vt:lpstr>Open Sans</vt:lpstr>
      <vt:lpstr>Open Sans ExtraBold</vt:lpstr>
      <vt:lpstr>Tahoma</vt:lpstr>
      <vt:lpstr>Times New Roman</vt:lpstr>
      <vt:lpstr>Office Theme</vt:lpstr>
      <vt:lpstr>1_Office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27</cp:revision>
  <dcterms:created xsi:type="dcterms:W3CDTF">2023-01-16T12:10:31Z</dcterms:created>
  <dcterms:modified xsi:type="dcterms:W3CDTF">2026-03-03T13:45:07Z</dcterms:modified>
</cp:coreProperties>
</file>