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  <p:sldId id="278" r:id="rId3"/>
    <p:sldId id="279" r:id="rId4"/>
    <p:sldId id="280" r:id="rId5"/>
    <p:sldId id="282" r:id="rId6"/>
    <p:sldId id="283" r:id="rId7"/>
    <p:sldId id="284" r:id="rId8"/>
    <p:sldId id="281" r:id="rId9"/>
    <p:sldId id="285" r:id="rId10"/>
    <p:sldId id="286" r:id="rId11"/>
    <p:sldId id="290" r:id="rId12"/>
    <p:sldId id="289" r:id="rId13"/>
    <p:sldId id="288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>
                <a:solidFill>
                  <a:schemeClr val="bg2">
                    <a:lumMod val="10000"/>
                  </a:schemeClr>
                </a:solidFill>
              </a:rPr>
              <a:t>Pagalbos specialistų skaičiaus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Puslapis1_1!$A$3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Puslapis1_1!$B$2:$H$2</c:f>
              <c:strCache>
                <c:ptCount val="7"/>
                <c:pt idx="0">
                  <c:v>Logopedas</c:v>
                </c:pt>
                <c:pt idx="1">
                  <c:v>Mokinio padėjėjas</c:v>
                </c:pt>
                <c:pt idx="2">
                  <c:v>Mokytojo padėjėjas</c:v>
                </c:pt>
                <c:pt idx="3">
                  <c:v>Psichologas</c:v>
                </c:pt>
                <c:pt idx="4">
                  <c:v>Socialinis pedagogas</c:v>
                </c:pt>
                <c:pt idx="5">
                  <c:v>Specialusis pedagogas</c:v>
                </c:pt>
                <c:pt idx="6">
                  <c:v>Surdopedagogas</c:v>
                </c:pt>
              </c:strCache>
            </c:strRef>
          </c:cat>
          <c:val>
            <c:numRef>
              <c:f>Puslapis1_1!$B$3:$H$3</c:f>
              <c:numCache>
                <c:formatCode>General</c:formatCode>
                <c:ptCount val="7"/>
                <c:pt idx="0" formatCode="#,##0">
                  <c:v>132</c:v>
                </c:pt>
                <c:pt idx="3" formatCode="#,##0">
                  <c:v>87</c:v>
                </c:pt>
                <c:pt idx="4" formatCode="#,##0">
                  <c:v>84</c:v>
                </c:pt>
                <c:pt idx="5" formatCode="#,##0">
                  <c:v>37</c:v>
                </c:pt>
                <c:pt idx="6" formatCode="#,##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C4-446D-AE68-D51A49CAFFE1}"/>
            </c:ext>
          </c:extLst>
        </c:ser>
        <c:ser>
          <c:idx val="1"/>
          <c:order val="1"/>
          <c:tx>
            <c:strRef>
              <c:f>Puslapis1_1!$A$4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Puslapis1_1!$B$2:$H$2</c:f>
              <c:strCache>
                <c:ptCount val="7"/>
                <c:pt idx="0">
                  <c:v>Logopedas</c:v>
                </c:pt>
                <c:pt idx="1">
                  <c:v>Mokinio padėjėjas</c:v>
                </c:pt>
                <c:pt idx="2">
                  <c:v>Mokytojo padėjėjas</c:v>
                </c:pt>
                <c:pt idx="3">
                  <c:v>Psichologas</c:v>
                </c:pt>
                <c:pt idx="4">
                  <c:v>Socialinis pedagogas</c:v>
                </c:pt>
                <c:pt idx="5">
                  <c:v>Specialusis pedagogas</c:v>
                </c:pt>
                <c:pt idx="6">
                  <c:v>Surdopedagogas</c:v>
                </c:pt>
              </c:strCache>
            </c:strRef>
          </c:cat>
          <c:val>
            <c:numRef>
              <c:f>Puslapis1_1!$B$4:$H$4</c:f>
              <c:numCache>
                <c:formatCode>General</c:formatCode>
                <c:ptCount val="7"/>
                <c:pt idx="0" formatCode="#,##0">
                  <c:v>133</c:v>
                </c:pt>
                <c:pt idx="2" formatCode="#,##0">
                  <c:v>387</c:v>
                </c:pt>
                <c:pt idx="3" formatCode="#,##0">
                  <c:v>90</c:v>
                </c:pt>
                <c:pt idx="4" formatCode="#,##0">
                  <c:v>85</c:v>
                </c:pt>
                <c:pt idx="5" formatCode="#,##0">
                  <c:v>47</c:v>
                </c:pt>
                <c:pt idx="6" formatCode="#,##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C4-446D-AE68-D51A49CAFFE1}"/>
            </c:ext>
          </c:extLst>
        </c:ser>
        <c:ser>
          <c:idx val="2"/>
          <c:order val="2"/>
          <c:tx>
            <c:strRef>
              <c:f>Puslapis1_1!$A$5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Puslapis1_1!$B$2:$H$2</c:f>
              <c:strCache>
                <c:ptCount val="7"/>
                <c:pt idx="0">
                  <c:v>Logopedas</c:v>
                </c:pt>
                <c:pt idx="1">
                  <c:v>Mokinio padėjėjas</c:v>
                </c:pt>
                <c:pt idx="2">
                  <c:v>Mokytojo padėjėjas</c:v>
                </c:pt>
                <c:pt idx="3">
                  <c:v>Psichologas</c:v>
                </c:pt>
                <c:pt idx="4">
                  <c:v>Socialinis pedagogas</c:v>
                </c:pt>
                <c:pt idx="5">
                  <c:v>Specialusis pedagogas</c:v>
                </c:pt>
                <c:pt idx="6">
                  <c:v>Surdopedagogas</c:v>
                </c:pt>
              </c:strCache>
            </c:strRef>
          </c:cat>
          <c:val>
            <c:numRef>
              <c:f>Puslapis1_1!$B$5:$H$5</c:f>
              <c:numCache>
                <c:formatCode>#,##0</c:formatCode>
                <c:ptCount val="7"/>
                <c:pt idx="0">
                  <c:v>155</c:v>
                </c:pt>
                <c:pt idx="1">
                  <c:v>418</c:v>
                </c:pt>
                <c:pt idx="2">
                  <c:v>123</c:v>
                </c:pt>
                <c:pt idx="3">
                  <c:v>98</c:v>
                </c:pt>
                <c:pt idx="4">
                  <c:v>93</c:v>
                </c:pt>
                <c:pt idx="5">
                  <c:v>57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C4-446D-AE68-D51A49CAF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096447"/>
        <c:axId val="179094527"/>
      </c:barChart>
      <c:catAx>
        <c:axId val="179096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9094527"/>
        <c:crosses val="autoZero"/>
        <c:auto val="1"/>
        <c:lblAlgn val="ctr"/>
        <c:lblOffset val="100"/>
        <c:noMultiLvlLbl val="0"/>
      </c:catAx>
      <c:valAx>
        <c:axId val="179094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9096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Speciali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ųjų pedagogų pasiskirstymo pagal kvalifikacinę kategoriją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'Specialieji pedagogai'!$A$12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pedagogai'!$B$11:$F$11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'Specialieji pedagogai'!$B$12:$F$12</c:f>
              <c:numCache>
                <c:formatCode>0.00</c:formatCode>
                <c:ptCount val="5"/>
                <c:pt idx="0">
                  <c:v>2.7027027027027026</c:v>
                </c:pt>
                <c:pt idx="1">
                  <c:v>35.135135135135137</c:v>
                </c:pt>
                <c:pt idx="2">
                  <c:v>18.918918918918919</c:v>
                </c:pt>
                <c:pt idx="3">
                  <c:v>13.513513513513514</c:v>
                </c:pt>
                <c:pt idx="4">
                  <c:v>29.72972972972973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F-4250-9CEE-449F50644801}"/>
            </c:ext>
          </c:extLst>
        </c:ser>
        <c:ser>
          <c:idx val="1"/>
          <c:order val="1"/>
          <c:tx>
            <c:strRef>
              <c:f>'Specialieji pedagogai'!$A$13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pedagogai'!$B$11:$F$11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'Specialieji pedagogai'!$B$13:$F$13</c:f>
              <c:numCache>
                <c:formatCode>0.00</c:formatCode>
                <c:ptCount val="5"/>
                <c:pt idx="0">
                  <c:v>2.1276595744680851</c:v>
                </c:pt>
                <c:pt idx="1">
                  <c:v>29.787234042553191</c:v>
                </c:pt>
                <c:pt idx="2">
                  <c:v>23.404255319148938</c:v>
                </c:pt>
                <c:pt idx="3">
                  <c:v>8.5106382978723403</c:v>
                </c:pt>
                <c:pt idx="4">
                  <c:v>36.170212765957444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4F-4250-9CEE-449F50644801}"/>
            </c:ext>
          </c:extLst>
        </c:ser>
        <c:ser>
          <c:idx val="2"/>
          <c:order val="2"/>
          <c:tx>
            <c:strRef>
              <c:f>'Specialieji pedagogai'!$A$14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pedagogai'!$B$11:$F$11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'Specialieji pedagogai'!$B$14:$F$14</c:f>
              <c:numCache>
                <c:formatCode>0.00</c:formatCode>
                <c:ptCount val="5"/>
                <c:pt idx="0">
                  <c:v>1.7543859649122806</c:v>
                </c:pt>
                <c:pt idx="1">
                  <c:v>22.807017543859651</c:v>
                </c:pt>
                <c:pt idx="2">
                  <c:v>28.07017543859649</c:v>
                </c:pt>
                <c:pt idx="3">
                  <c:v>12.280701754385966</c:v>
                </c:pt>
                <c:pt idx="4">
                  <c:v>35.087719298245617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4F-4250-9CEE-449F50644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1447568"/>
        <c:axId val="1011450928"/>
      </c:barChart>
      <c:catAx>
        <c:axId val="101144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11450928"/>
        <c:crosses val="autoZero"/>
        <c:auto val="1"/>
        <c:lblAlgn val="ctr"/>
        <c:lblOffset val="100"/>
        <c:noMultiLvlLbl val="0"/>
      </c:catAx>
      <c:valAx>
        <c:axId val="101145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1144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Speciali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ųjų pedagogų pasiskirstymo pagal amžiaus grupes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9.045631820278352E-2"/>
          <c:y val="9.6900915434879498E-2"/>
          <c:w val="0.88231809739387401"/>
          <c:h val="0.7856494048185260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'Specialieji pedagogai'!$B$16</c:f>
              <c:strCache>
                <c:ptCount val="1"/>
                <c:pt idx="0">
                  <c:v>iki 29 metų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'Specialieji pedagogai'!$B$17:$B$19</c:f>
              <c:numCache>
                <c:formatCode>0.00</c:formatCode>
                <c:ptCount val="3"/>
                <c:pt idx="0">
                  <c:v>21.621621621621621</c:v>
                </c:pt>
                <c:pt idx="1">
                  <c:v>19.148936170212767</c:v>
                </c:pt>
                <c:pt idx="2">
                  <c:v>15.789473684210526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C1-4ED5-92E8-7D56162B9ABA}"/>
            </c:ext>
          </c:extLst>
        </c:ser>
        <c:ser>
          <c:idx val="1"/>
          <c:order val="1"/>
          <c:tx>
            <c:strRef>
              <c:f>'Specialieji pedagogai'!$C$16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'Specialieji pedagogai'!$C$17:$C$19</c:f>
              <c:numCache>
                <c:formatCode>0.00</c:formatCode>
                <c:ptCount val="3"/>
                <c:pt idx="0">
                  <c:v>8.1081081081081088</c:v>
                </c:pt>
                <c:pt idx="1">
                  <c:v>14.893617021276595</c:v>
                </c:pt>
                <c:pt idx="2">
                  <c:v>19.298245614035089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C1-4ED5-92E8-7D56162B9ABA}"/>
            </c:ext>
          </c:extLst>
        </c:ser>
        <c:ser>
          <c:idx val="2"/>
          <c:order val="2"/>
          <c:tx>
            <c:strRef>
              <c:f>'Specialieji pedagogai'!$D$16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'Specialieji pedagogai'!$D$17:$D$19</c:f>
              <c:numCache>
                <c:formatCode>0.00</c:formatCode>
                <c:ptCount val="3"/>
                <c:pt idx="0">
                  <c:v>18.918918918918919</c:v>
                </c:pt>
                <c:pt idx="1">
                  <c:v>19.148936170212767</c:v>
                </c:pt>
                <c:pt idx="2">
                  <c:v>21.05263157894737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C1-4ED5-92E8-7D56162B9ABA}"/>
            </c:ext>
          </c:extLst>
        </c:ser>
        <c:ser>
          <c:idx val="3"/>
          <c:order val="3"/>
          <c:tx>
            <c:strRef>
              <c:f>'Specialieji pedagogai'!$E$16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'Specialieji pedagogai'!$E$17:$E$19</c:f>
              <c:numCache>
                <c:formatCode>0.00</c:formatCode>
                <c:ptCount val="3"/>
                <c:pt idx="0">
                  <c:v>37.837837837837839</c:v>
                </c:pt>
                <c:pt idx="1">
                  <c:v>29.787234042553191</c:v>
                </c:pt>
                <c:pt idx="2">
                  <c:v>22.807017543859651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C1-4ED5-92E8-7D56162B9ABA}"/>
            </c:ext>
          </c:extLst>
        </c:ser>
        <c:ser>
          <c:idx val="4"/>
          <c:order val="4"/>
          <c:tx>
            <c:strRef>
              <c:f>'Specialieji pedagogai'!$F$16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'Specialieji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'Specialieji pedagogai'!$F$17:$F$19</c:f>
              <c:numCache>
                <c:formatCode>0.00</c:formatCode>
                <c:ptCount val="3"/>
                <c:pt idx="0">
                  <c:v>13.513513513513514</c:v>
                </c:pt>
                <c:pt idx="1">
                  <c:v>17.021276595744681</c:v>
                </c:pt>
                <c:pt idx="2">
                  <c:v>21.05263157894737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C1-4ED5-92E8-7D56162B9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3599824"/>
        <c:axId val="1023600304"/>
      </c:barChart>
      <c:catAx>
        <c:axId val="1023599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3600304"/>
        <c:crosses val="autoZero"/>
        <c:auto val="1"/>
        <c:lblAlgn val="ctr"/>
        <c:lblOffset val="100"/>
        <c:noMultiLvlLbl val="0"/>
      </c:catAx>
      <c:valAx>
        <c:axId val="1023600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359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 dirty="0">
                <a:solidFill>
                  <a:schemeClr val="bg2">
                    <a:lumMod val="10000"/>
                  </a:schemeClr>
                </a:solidFill>
              </a:rPr>
              <a:t>Mokinio padėjėjų pasiskirstymas pagal kvalifikacinę</a:t>
            </a:r>
            <a:r>
              <a:rPr lang="lt-LT" sz="1600" b="1" baseline="0" dirty="0">
                <a:solidFill>
                  <a:schemeClr val="bg2">
                    <a:lumMod val="10000"/>
                  </a:schemeClr>
                </a:solidFill>
              </a:rPr>
              <a:t> kategoriją 2024-2025 </a:t>
            </a:r>
            <a:r>
              <a:rPr lang="lt-LT" sz="1600" b="1" baseline="0" dirty="0" err="1">
                <a:solidFill>
                  <a:schemeClr val="bg2">
                    <a:lumMod val="10000"/>
                  </a:schemeClr>
                </a:solidFill>
              </a:rPr>
              <a:t>m.m</a:t>
            </a:r>
            <a:r>
              <a:rPr lang="lt-LT" sz="1600" b="1" baseline="0" dirty="0">
                <a:solidFill>
                  <a:schemeClr val="bg2">
                    <a:lumMod val="10000"/>
                  </a:schemeClr>
                </a:solidFill>
              </a:rPr>
              <a:t>.</a:t>
            </a:r>
            <a:r>
              <a:rPr lang="lt-LT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sz="1600" b="1" dirty="0">
              <a:solidFill>
                <a:schemeClr val="bg2">
                  <a:lumMod val="10000"/>
                </a:schemeClr>
              </a:solidFill>
            </a:endParaRPr>
          </a:p>
        </c:rich>
      </c:tx>
      <c:layout>
        <c:manualLayout>
          <c:xMode val="edge"/>
          <c:yMode val="edge"/>
          <c:x val="0.134870115012072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6005809998151114E-2"/>
          <c:y val="8.3305965105602842E-2"/>
          <c:w val="0.92656123902138532"/>
          <c:h val="0.84764837648939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'Mokinio padėjėjai'!$A$10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'Mokinio padėjėjai'!$B$9:$F$9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'Mokinio padėjėjai'!$B$10:$F$10</c:f>
              <c:numCache>
                <c:formatCode>0.00</c:formatCode>
                <c:ptCount val="5"/>
                <c:pt idx="0">
                  <c:v>0.23923444976076555</c:v>
                </c:pt>
                <c:pt idx="1">
                  <c:v>1.4354066985645932</c:v>
                </c:pt>
                <c:pt idx="2">
                  <c:v>1.1961722488038278</c:v>
                </c:pt>
                <c:pt idx="3">
                  <c:v>1.6746411483253589</c:v>
                </c:pt>
                <c:pt idx="4">
                  <c:v>95.454545454545453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0E-43AC-B74E-156E7F481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5638512"/>
        <c:axId val="1025630832"/>
      </c:barChart>
      <c:catAx>
        <c:axId val="102563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5630832"/>
        <c:crosses val="autoZero"/>
        <c:auto val="1"/>
        <c:lblAlgn val="ctr"/>
        <c:lblOffset val="100"/>
        <c:noMultiLvlLbl val="0"/>
      </c:catAx>
      <c:valAx>
        <c:axId val="102563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563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330524032229045E-2"/>
          <c:y val="7.675439700960034E-3"/>
          <c:w val="0.88329611266141428"/>
          <c:h val="0.907464214017850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'Mokinio padėjėjai'!$B$13</c:f>
              <c:strCache>
                <c:ptCount val="1"/>
                <c:pt idx="0">
                  <c:v>Iki 29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BF-4659-84FD-D40297C64D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'Mokinio padėjėjai'!$A$14</c:f>
              <c:strCache>
                <c:ptCount val="1"/>
                <c:pt idx="0">
                  <c:v>2024-2025</c:v>
                </c:pt>
              </c:strCache>
            </c:strRef>
          </c:cat>
          <c:val>
            <c:numRef>
              <c:f>'Mokinio padėjėjai'!$B$14</c:f>
              <c:numCache>
                <c:formatCode>0.00</c:formatCode>
                <c:ptCount val="1"/>
                <c:pt idx="0">
                  <c:v>14.832535885167465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BF-4659-84FD-D40297C64DA6}"/>
            </c:ext>
          </c:extLst>
        </c:ser>
        <c:ser>
          <c:idx val="1"/>
          <c:order val="1"/>
          <c:tx>
            <c:strRef>
              <c:f>'Mokinio padėjėjai'!$C$13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'Mokinio padėjėjai'!$A$14</c:f>
              <c:strCache>
                <c:ptCount val="1"/>
                <c:pt idx="0">
                  <c:v>2024-2025</c:v>
                </c:pt>
              </c:strCache>
            </c:strRef>
          </c:cat>
          <c:val>
            <c:numRef>
              <c:f>'Mokinio padėjėjai'!$C$14</c:f>
              <c:numCache>
                <c:formatCode>0.00</c:formatCode>
                <c:ptCount val="1"/>
                <c:pt idx="0">
                  <c:v>16.507177033492823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BF-4659-84FD-D40297C64DA6}"/>
            </c:ext>
          </c:extLst>
        </c:ser>
        <c:ser>
          <c:idx val="2"/>
          <c:order val="2"/>
          <c:tx>
            <c:strRef>
              <c:f>'Mokinio padėjėjai'!$D$13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'Mokinio padėjėjai'!$A$14</c:f>
              <c:strCache>
                <c:ptCount val="1"/>
                <c:pt idx="0">
                  <c:v>2024-2025</c:v>
                </c:pt>
              </c:strCache>
            </c:strRef>
          </c:cat>
          <c:val>
            <c:numRef>
              <c:f>'Mokinio padėjėjai'!$D$14</c:f>
              <c:numCache>
                <c:formatCode>0.00</c:formatCode>
                <c:ptCount val="1"/>
                <c:pt idx="0">
                  <c:v>19.617224880382775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BF-4659-84FD-D40297C64DA6}"/>
            </c:ext>
          </c:extLst>
        </c:ser>
        <c:ser>
          <c:idx val="3"/>
          <c:order val="3"/>
          <c:tx>
            <c:strRef>
              <c:f>'Mokinio padėjėjai'!$E$13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'Mokinio padėjėjai'!$A$14</c:f>
              <c:strCache>
                <c:ptCount val="1"/>
                <c:pt idx="0">
                  <c:v>2024-2025</c:v>
                </c:pt>
              </c:strCache>
            </c:strRef>
          </c:cat>
          <c:val>
            <c:numRef>
              <c:f>'Mokinio padėjėjai'!$E$14</c:f>
              <c:numCache>
                <c:formatCode>0.00</c:formatCode>
                <c:ptCount val="1"/>
                <c:pt idx="0">
                  <c:v>19.37799043062201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BF-4659-84FD-D40297C64DA6}"/>
            </c:ext>
          </c:extLst>
        </c:ser>
        <c:ser>
          <c:idx val="4"/>
          <c:order val="4"/>
          <c:tx>
            <c:strRef>
              <c:f>'Mokinio padėjėjai'!$F$13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'Mokinio padėjėjai'!$A$14</c:f>
              <c:strCache>
                <c:ptCount val="1"/>
                <c:pt idx="0">
                  <c:v>2024-2025</c:v>
                </c:pt>
              </c:strCache>
            </c:strRef>
          </c:cat>
          <c:val>
            <c:numRef>
              <c:f>'Mokinio padėjėjai'!$F$14</c:f>
              <c:numCache>
                <c:formatCode>0.00</c:formatCode>
                <c:ptCount val="1"/>
                <c:pt idx="0">
                  <c:v>29.665071770334929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BF-4659-84FD-D40297C64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5699952"/>
        <c:axId val="1025689872"/>
      </c:barChart>
      <c:catAx>
        <c:axId val="102569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5689872"/>
        <c:crosses val="autoZero"/>
        <c:auto val="1"/>
        <c:lblAlgn val="ctr"/>
        <c:lblOffset val="100"/>
        <c:noMultiLvlLbl val="0"/>
      </c:catAx>
      <c:valAx>
        <c:axId val="1025689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569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bg2">
                    <a:lumMod val="10000"/>
                  </a:schemeClr>
                </a:solidFill>
              </a:rPr>
              <a:t>Pagalbos specialist</a:t>
            </a:r>
            <a:r>
              <a:rPr lang="lt-LT" sz="1600" b="1">
                <a:solidFill>
                  <a:schemeClr val="bg2">
                    <a:lumMod val="10000"/>
                  </a:schemeClr>
                </a:solidFill>
              </a:rPr>
              <a:t>ų</a:t>
            </a:r>
            <a:r>
              <a:rPr lang="lt-LT" sz="1600" b="1" baseline="0">
                <a:solidFill>
                  <a:schemeClr val="bg2">
                    <a:lumMod val="10000"/>
                  </a:schemeClr>
                </a:solidFill>
              </a:rPr>
              <a:t> pasiskirstymas pagal kvalifikacinę kategoriją</a:t>
            </a:r>
            <a:endParaRPr lang="lt-LT" sz="16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Puslapis1_1!$A$12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Puslapis1_1!$B$11:$F$11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Puslapis1_1!$B$12:$F$12</c:f>
              <c:numCache>
                <c:formatCode>0.00</c:formatCode>
                <c:ptCount val="5"/>
                <c:pt idx="0">
                  <c:v>4.3103448275862073</c:v>
                </c:pt>
                <c:pt idx="1">
                  <c:v>27.586206896551722</c:v>
                </c:pt>
                <c:pt idx="2">
                  <c:v>20.402298850574713</c:v>
                </c:pt>
                <c:pt idx="3">
                  <c:v>18.96551724137931</c:v>
                </c:pt>
                <c:pt idx="4">
                  <c:v>28.735632183908045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A-4383-B7A1-45113D113958}"/>
            </c:ext>
          </c:extLst>
        </c:ser>
        <c:ser>
          <c:idx val="1"/>
          <c:order val="1"/>
          <c:tx>
            <c:strRef>
              <c:f>Puslapis1_1!$A$13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Puslapis1_1!$B$11:$F$11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Puslapis1_1!$B$13:$F$13</c:f>
              <c:numCache>
                <c:formatCode>0.00</c:formatCode>
                <c:ptCount val="5"/>
                <c:pt idx="0">
                  <c:v>2</c:v>
                </c:pt>
                <c:pt idx="1">
                  <c:v>12.933333333333334</c:v>
                </c:pt>
                <c:pt idx="2">
                  <c:v>11.2</c:v>
                </c:pt>
                <c:pt idx="3">
                  <c:v>10.266666666666667</c:v>
                </c:pt>
                <c:pt idx="4">
                  <c:v>63.6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0A-4383-B7A1-45113D113958}"/>
            </c:ext>
          </c:extLst>
        </c:ser>
        <c:ser>
          <c:idx val="2"/>
          <c:order val="2"/>
          <c:tx>
            <c:strRef>
              <c:f>Puslapis1_1!$A$14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Puslapis1_1!$B$11:$F$11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Puslapis1_1!$B$14:$F$14</c:f>
              <c:numCache>
                <c:formatCode>0.00</c:formatCode>
                <c:ptCount val="5"/>
                <c:pt idx="0">
                  <c:v>1.5756302521008403</c:v>
                </c:pt>
                <c:pt idx="1">
                  <c:v>10.92436974789916</c:v>
                </c:pt>
                <c:pt idx="2">
                  <c:v>8.9285714285714288</c:v>
                </c:pt>
                <c:pt idx="3">
                  <c:v>7.6680672268907566</c:v>
                </c:pt>
                <c:pt idx="4">
                  <c:v>70.903361344537814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0A-4383-B7A1-45113D113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9455759"/>
        <c:axId val="1240973184"/>
      </c:barChart>
      <c:catAx>
        <c:axId val="1109455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240973184"/>
        <c:crosses val="autoZero"/>
        <c:auto val="1"/>
        <c:lblAlgn val="ctr"/>
        <c:lblOffset val="100"/>
        <c:noMultiLvlLbl val="0"/>
      </c:catAx>
      <c:valAx>
        <c:axId val="124097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109455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>
                <a:solidFill>
                  <a:schemeClr val="bg2">
                    <a:lumMod val="10000"/>
                  </a:schemeClr>
                </a:solidFill>
              </a:rPr>
              <a:t>Pagalbos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specialist</a:t>
            </a:r>
            <a:r>
              <a:rPr lang="lt-LT" sz="1800" b="1" dirty="0">
                <a:solidFill>
                  <a:schemeClr val="bg2">
                    <a:lumMod val="10000"/>
                  </a:schemeClr>
                </a:solidFill>
              </a:rPr>
              <a:t>ų</a:t>
            </a:r>
            <a:r>
              <a:rPr lang="lt-LT" sz="1800" b="1" baseline="0" dirty="0">
                <a:solidFill>
                  <a:schemeClr val="bg2">
                    <a:lumMod val="10000"/>
                  </a:schemeClr>
                </a:solidFill>
              </a:rPr>
              <a:t> pasiskirstymo pagal amžių kaita</a:t>
            </a:r>
          </a:p>
          <a:p>
            <a:pPr>
              <a:defRPr sz="1800" b="1">
                <a:solidFill>
                  <a:schemeClr val="bg2">
                    <a:lumMod val="10000"/>
                  </a:schemeClr>
                </a:solidFill>
              </a:defRPr>
            </a:pPr>
            <a:endParaRPr lang="lt-LT" sz="1800" b="1" dirty="0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Puslapis1_1!$B$16</c:f>
              <c:strCache>
                <c:ptCount val="1"/>
                <c:pt idx="0">
                  <c:v>Iki 29 metų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Puslapis1_1!$B$17:$B$19</c:f>
              <c:numCache>
                <c:formatCode>0.00</c:formatCode>
                <c:ptCount val="3"/>
                <c:pt idx="0">
                  <c:v>14.367816091954023</c:v>
                </c:pt>
                <c:pt idx="1">
                  <c:v>13.2</c:v>
                </c:pt>
                <c:pt idx="2">
                  <c:v>13.760504201680673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F-41BB-930E-0EED45B9FD24}"/>
            </c:ext>
          </c:extLst>
        </c:ser>
        <c:ser>
          <c:idx val="1"/>
          <c:order val="1"/>
          <c:tx>
            <c:strRef>
              <c:f>Puslapis1_1!$C$16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Puslapis1_1!$C$17:$C$19</c:f>
              <c:numCache>
                <c:formatCode>0.00</c:formatCode>
                <c:ptCount val="3"/>
                <c:pt idx="0">
                  <c:v>22.413793103448278</c:v>
                </c:pt>
                <c:pt idx="1">
                  <c:v>19.2</c:v>
                </c:pt>
                <c:pt idx="2">
                  <c:v>19.957983193277311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0F-41BB-930E-0EED45B9FD24}"/>
            </c:ext>
          </c:extLst>
        </c:ser>
        <c:ser>
          <c:idx val="2"/>
          <c:order val="2"/>
          <c:tx>
            <c:strRef>
              <c:f>Puslapis1_1!$D$16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Puslapis1_1!$D$17:$D$19</c:f>
              <c:numCache>
                <c:formatCode>0.00</c:formatCode>
                <c:ptCount val="3"/>
                <c:pt idx="0">
                  <c:v>23.850574712643677</c:v>
                </c:pt>
                <c:pt idx="1">
                  <c:v>22.666666666666668</c:v>
                </c:pt>
                <c:pt idx="2">
                  <c:v>22.163865546218489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0F-41BB-930E-0EED45B9FD24}"/>
            </c:ext>
          </c:extLst>
        </c:ser>
        <c:ser>
          <c:idx val="3"/>
          <c:order val="3"/>
          <c:tx>
            <c:strRef>
              <c:f>Puslapis1_1!$E$16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Puslapis1_1!$E$17:$E$19</c:f>
              <c:numCache>
                <c:formatCode>0.00</c:formatCode>
                <c:ptCount val="3"/>
                <c:pt idx="0">
                  <c:v>23.563218390804597</c:v>
                </c:pt>
                <c:pt idx="1">
                  <c:v>23.2</c:v>
                </c:pt>
                <c:pt idx="2">
                  <c:v>21.113445378151262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0F-41BB-930E-0EED45B9FD24}"/>
            </c:ext>
          </c:extLst>
        </c:ser>
        <c:ser>
          <c:idx val="4"/>
          <c:order val="4"/>
          <c:tx>
            <c:strRef>
              <c:f>Puslapis1_1!$F$16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Puslapis1_1!$F$17:$F$19</c:f>
              <c:numCache>
                <c:formatCode>0.00</c:formatCode>
                <c:ptCount val="3"/>
                <c:pt idx="0">
                  <c:v>15.804597701149426</c:v>
                </c:pt>
                <c:pt idx="1">
                  <c:v>21.733333333333334</c:v>
                </c:pt>
                <c:pt idx="2">
                  <c:v>23.004201680672271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0F-41BB-930E-0EED45B9FD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41477696"/>
        <c:axId val="1541458016"/>
      </c:barChart>
      <c:catAx>
        <c:axId val="154147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1458016"/>
        <c:crosses val="autoZero"/>
        <c:auto val="1"/>
        <c:lblAlgn val="ctr"/>
        <c:lblOffset val="100"/>
        <c:noMultiLvlLbl val="0"/>
      </c:catAx>
      <c:valAx>
        <c:axId val="154145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147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>
                <a:solidFill>
                  <a:schemeClr val="bg2">
                    <a:lumMod val="10000"/>
                  </a:schemeClr>
                </a:solidFill>
              </a:rPr>
              <a:t>Logopedų pasiskirstymo kagal kvalifikacinę kategoriją kaita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Logopedai!$A$11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Logopedai!$B$11:$F$11</c:f>
              <c:numCache>
                <c:formatCode>0.00</c:formatCode>
                <c:ptCount val="5"/>
                <c:pt idx="0">
                  <c:v>10.377358490566039</c:v>
                </c:pt>
                <c:pt idx="1">
                  <c:v>52.830188679245282</c:v>
                </c:pt>
                <c:pt idx="2">
                  <c:v>27.358490566037737</c:v>
                </c:pt>
                <c:pt idx="3">
                  <c:v>9.433962264150944</c:v>
                </c:pt>
                <c:pt idx="4">
                  <c:v>24.528301886792452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59-4F84-95B9-998054DCA499}"/>
            </c:ext>
          </c:extLst>
        </c:ser>
        <c:ser>
          <c:idx val="1"/>
          <c:order val="1"/>
          <c:tx>
            <c:strRef>
              <c:f>Logopedai!$A$12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Logopedai!$B$12:$F$12</c:f>
              <c:numCache>
                <c:formatCode>0.00</c:formatCode>
                <c:ptCount val="5"/>
                <c:pt idx="0">
                  <c:v>10.204081632653061</c:v>
                </c:pt>
                <c:pt idx="1">
                  <c:v>53.061224489795919</c:v>
                </c:pt>
                <c:pt idx="2">
                  <c:v>27.551020408163264</c:v>
                </c:pt>
                <c:pt idx="3">
                  <c:v>9.183673469387756</c:v>
                </c:pt>
                <c:pt idx="4">
                  <c:v>35.714285714285715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59-4F84-95B9-998054DCA499}"/>
            </c:ext>
          </c:extLst>
        </c:ser>
        <c:ser>
          <c:idx val="2"/>
          <c:order val="2"/>
          <c:tx>
            <c:strRef>
              <c:f>Logopedai!$A$13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Logopedai!$B$13:$F$13</c:f>
              <c:numCache>
                <c:formatCode>0.00</c:formatCode>
                <c:ptCount val="5"/>
                <c:pt idx="0">
                  <c:v>10</c:v>
                </c:pt>
                <c:pt idx="1">
                  <c:v>56</c:v>
                </c:pt>
                <c:pt idx="2">
                  <c:v>25</c:v>
                </c:pt>
                <c:pt idx="3">
                  <c:v>9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59-4F84-95B9-998054DCA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643424"/>
        <c:axId val="246636224"/>
      </c:barChart>
      <c:catAx>
        <c:axId val="24664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6636224"/>
        <c:crosses val="autoZero"/>
        <c:auto val="1"/>
        <c:lblAlgn val="ctr"/>
        <c:lblOffset val="100"/>
        <c:noMultiLvlLbl val="0"/>
      </c:catAx>
      <c:valAx>
        <c:axId val="24663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664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Logopedų pasiskirstymo pagal amžiaus grupes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Logopedai!$B$17</c:f>
              <c:strCache>
                <c:ptCount val="1"/>
                <c:pt idx="0">
                  <c:v>Iki 29 metų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Logopedai!$B$18:$B$20</c:f>
              <c:numCache>
                <c:formatCode>0.00</c:formatCode>
                <c:ptCount val="3"/>
                <c:pt idx="0">
                  <c:v>7.5757575757575761</c:v>
                </c:pt>
                <c:pt idx="1">
                  <c:v>9.022556390977444</c:v>
                </c:pt>
                <c:pt idx="2">
                  <c:v>11.612903225806452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6-4611-8B4F-376391ECE5B8}"/>
            </c:ext>
          </c:extLst>
        </c:ser>
        <c:ser>
          <c:idx val="1"/>
          <c:order val="1"/>
          <c:tx>
            <c:strRef>
              <c:f>Logopedai!$C$17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Logopedai!$C$18:$C$20</c:f>
              <c:numCache>
                <c:formatCode>0.00</c:formatCode>
                <c:ptCount val="3"/>
                <c:pt idx="0">
                  <c:v>12.121212121212121</c:v>
                </c:pt>
                <c:pt idx="1">
                  <c:v>12.781954887218046</c:v>
                </c:pt>
                <c:pt idx="2">
                  <c:v>14.193548387096774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F6-4611-8B4F-376391ECE5B8}"/>
            </c:ext>
          </c:extLst>
        </c:ser>
        <c:ser>
          <c:idx val="2"/>
          <c:order val="2"/>
          <c:tx>
            <c:strRef>
              <c:f>Logopedai!$D$17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Logopedai!$D$18:$D$20</c:f>
              <c:numCache>
                <c:formatCode>0.00</c:formatCode>
                <c:ptCount val="3"/>
                <c:pt idx="0">
                  <c:v>19.696969696969695</c:v>
                </c:pt>
                <c:pt idx="1">
                  <c:v>16.541353383458645</c:v>
                </c:pt>
                <c:pt idx="2">
                  <c:v>18.06451612903226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F6-4611-8B4F-376391ECE5B8}"/>
            </c:ext>
          </c:extLst>
        </c:ser>
        <c:ser>
          <c:idx val="3"/>
          <c:order val="3"/>
          <c:tx>
            <c:strRef>
              <c:f>Logopedai!$E$17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Logopedai!$E$18:$E$20</c:f>
              <c:numCache>
                <c:formatCode>0.00</c:formatCode>
                <c:ptCount val="3"/>
                <c:pt idx="0">
                  <c:v>33.333333333333336</c:v>
                </c:pt>
                <c:pt idx="1">
                  <c:v>36.090225563909776</c:v>
                </c:pt>
                <c:pt idx="2">
                  <c:v>31.612903225806452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F6-4611-8B4F-376391ECE5B8}"/>
            </c:ext>
          </c:extLst>
        </c:ser>
        <c:ser>
          <c:idx val="4"/>
          <c:order val="4"/>
          <c:tx>
            <c:strRef>
              <c:f>Logopedai!$F$17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Logopedai!$A$18:$A$20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Logopedai!$F$18:$F$20</c:f>
              <c:numCache>
                <c:formatCode>0.00</c:formatCode>
                <c:ptCount val="3"/>
                <c:pt idx="0">
                  <c:v>27.272727272727273</c:v>
                </c:pt>
                <c:pt idx="1">
                  <c:v>25.563909774436091</c:v>
                </c:pt>
                <c:pt idx="2">
                  <c:v>24.516129032258064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F6-4611-8B4F-376391ECE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5017536"/>
        <c:axId val="915012256"/>
      </c:barChart>
      <c:catAx>
        <c:axId val="915017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15012256"/>
        <c:crosses val="autoZero"/>
        <c:auto val="1"/>
        <c:lblAlgn val="ctr"/>
        <c:lblOffset val="100"/>
        <c:noMultiLvlLbl val="0"/>
      </c:catAx>
      <c:valAx>
        <c:axId val="915012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1501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Psicholog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ų</a:t>
            </a: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 pasiskirstym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o pagal kvalifikacinę kategoriją kaita</a:t>
            </a: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lt-LT" sz="1600" b="1" i="0" u="none" strike="noStrike" kern="1200" spc="0" baseline="0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1135524230741199E-2"/>
          <c:y val="0.10148089709701082"/>
          <c:w val="0.93429945535998482"/>
          <c:h val="0.752946074036121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Psichologai!$A$11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Psichologai!$B$11:$F$11</c:f>
              <c:numCache>
                <c:formatCode>0.00</c:formatCode>
                <c:ptCount val="5"/>
                <c:pt idx="0">
                  <c:v>1.1494252873563218</c:v>
                </c:pt>
                <c:pt idx="1">
                  <c:v>2.2988505747126435</c:v>
                </c:pt>
                <c:pt idx="2">
                  <c:v>4.5977011494252871</c:v>
                </c:pt>
                <c:pt idx="3">
                  <c:v>45.977011494252871</c:v>
                </c:pt>
                <c:pt idx="4">
                  <c:v>45.977011494252871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4E-4383-A204-0FA7DB38A812}"/>
            </c:ext>
          </c:extLst>
        </c:ser>
        <c:ser>
          <c:idx val="1"/>
          <c:order val="1"/>
          <c:tx>
            <c:strRef>
              <c:f>Psichologai!$A$12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Psichologai!$B$12:$F$12</c:f>
              <c:numCache>
                <c:formatCode>0.00</c:formatCode>
                <c:ptCount val="5"/>
                <c:pt idx="0">
                  <c:v>1.1111111111111112</c:v>
                </c:pt>
                <c:pt idx="1">
                  <c:v>2.2222222222222223</c:v>
                </c:pt>
                <c:pt idx="2">
                  <c:v>10</c:v>
                </c:pt>
                <c:pt idx="3">
                  <c:v>47.777777777777779</c:v>
                </c:pt>
                <c:pt idx="4">
                  <c:v>38.888888888888886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4E-4383-A204-0FA7DB38A812}"/>
            </c:ext>
          </c:extLst>
        </c:ser>
        <c:ser>
          <c:idx val="2"/>
          <c:order val="2"/>
          <c:tx>
            <c:strRef>
              <c:f>Psichologai!$A$13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Psichologai!$B$13:$F$13</c:f>
              <c:numCache>
                <c:formatCode>0.00</c:formatCode>
                <c:ptCount val="5"/>
                <c:pt idx="0">
                  <c:v>1.0204081632653061</c:v>
                </c:pt>
                <c:pt idx="1">
                  <c:v>2.0408163265306123</c:v>
                </c:pt>
                <c:pt idx="2">
                  <c:v>9.183673469387756</c:v>
                </c:pt>
                <c:pt idx="3">
                  <c:v>39.795918367346935</c:v>
                </c:pt>
                <c:pt idx="4">
                  <c:v>47.95918367346939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4E-4383-A204-0FA7DB38A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6519232"/>
        <c:axId val="250523744"/>
      </c:barChart>
      <c:catAx>
        <c:axId val="90651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50523744"/>
        <c:crosses val="autoZero"/>
        <c:auto val="1"/>
        <c:lblAlgn val="ctr"/>
        <c:lblOffset val="100"/>
        <c:noMultiLvlLbl val="0"/>
      </c:catAx>
      <c:valAx>
        <c:axId val="25052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0651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Psich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log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ų pasiskirstymo pagal amžiaus grupes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Psichologai!$B$17</c:f>
              <c:strCache>
                <c:ptCount val="1"/>
                <c:pt idx="0">
                  <c:v>iki 29 metų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Psichologai!$B$18:$B$20</c:f>
              <c:numCache>
                <c:formatCode>0.00</c:formatCode>
                <c:ptCount val="3"/>
                <c:pt idx="0">
                  <c:v>24.137931034482758</c:v>
                </c:pt>
                <c:pt idx="1">
                  <c:v>22.222222222222221</c:v>
                </c:pt>
                <c:pt idx="2">
                  <c:v>22.448979591836736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9-4909-A8C0-3B6063CA6747}"/>
            </c:ext>
          </c:extLst>
        </c:ser>
        <c:ser>
          <c:idx val="1"/>
          <c:order val="1"/>
          <c:tx>
            <c:strRef>
              <c:f>Psichologai!$C$17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Psichologai!$C$18:$C$20</c:f>
              <c:numCache>
                <c:formatCode>0.00</c:formatCode>
                <c:ptCount val="3"/>
                <c:pt idx="0">
                  <c:v>34.482758620689658</c:v>
                </c:pt>
                <c:pt idx="1">
                  <c:v>35.555555555555557</c:v>
                </c:pt>
                <c:pt idx="2">
                  <c:v>38.775510204081634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89-4909-A8C0-3B6063CA6747}"/>
            </c:ext>
          </c:extLst>
        </c:ser>
        <c:ser>
          <c:idx val="2"/>
          <c:order val="2"/>
          <c:tx>
            <c:strRef>
              <c:f>Psichologai!$D$17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Psichologai!$D$18:$D$20</c:f>
              <c:numCache>
                <c:formatCode>0.00</c:formatCode>
                <c:ptCount val="3"/>
                <c:pt idx="0">
                  <c:v>26.436781609195403</c:v>
                </c:pt>
                <c:pt idx="1">
                  <c:v>26.666666666666668</c:v>
                </c:pt>
                <c:pt idx="2">
                  <c:v>22.448979591836736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89-4909-A8C0-3B6063CA6747}"/>
            </c:ext>
          </c:extLst>
        </c:ser>
        <c:ser>
          <c:idx val="3"/>
          <c:order val="3"/>
          <c:tx>
            <c:strRef>
              <c:f>Psichologai!$E$17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Psichologai!$E$18:$E$20</c:f>
              <c:numCache>
                <c:formatCode>0.00</c:formatCode>
                <c:ptCount val="3"/>
                <c:pt idx="0">
                  <c:v>12.64367816091954</c:v>
                </c:pt>
                <c:pt idx="1">
                  <c:v>13.333333333333334</c:v>
                </c:pt>
                <c:pt idx="2">
                  <c:v>14.285714285714286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89-4909-A8C0-3B6063CA6747}"/>
            </c:ext>
          </c:extLst>
        </c:ser>
        <c:ser>
          <c:idx val="4"/>
          <c:order val="4"/>
          <c:tx>
            <c:strRef>
              <c:f>Psichologai!$F$17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Psichologai!$A$18:$A$20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Psichologai!$F$18:$F$20</c:f>
              <c:numCache>
                <c:formatCode>0.00</c:formatCode>
                <c:ptCount val="3"/>
                <c:pt idx="0">
                  <c:v>2.2988505747126435</c:v>
                </c:pt>
                <c:pt idx="1">
                  <c:v>2.2222222222222223</c:v>
                </c:pt>
                <c:pt idx="2">
                  <c:v>2.0408163265306123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89-4909-A8C0-3B6063CA6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6501952"/>
        <c:axId val="906502432"/>
      </c:barChart>
      <c:catAx>
        <c:axId val="906501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06502432"/>
        <c:crosses val="autoZero"/>
        <c:auto val="1"/>
        <c:lblAlgn val="ctr"/>
        <c:lblOffset val="100"/>
        <c:noMultiLvlLbl val="0"/>
      </c:catAx>
      <c:valAx>
        <c:axId val="906502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0650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Socialini</a:t>
            </a:r>
            <a:r>
              <a:rPr lang="lt-LT" sz="1600" b="1" i="0" u="none" strike="noStrike" kern="1200" spc="0" baseline="0">
                <a:solidFill>
                  <a:schemeClr val="bg2">
                    <a:lumMod val="10000"/>
                  </a:schemeClr>
                </a:solidFill>
              </a:rPr>
              <a:t>ų pedagogų pasiskirstymo pagal kvalifikacinę kategoriją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1752646284936234E-2"/>
          <c:y val="8.6593812241010856E-2"/>
          <c:w val="0.93518486709896986"/>
          <c:h val="0.75274408905953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'Socialiniai pedagogai'!$A$11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'Socialiniai pedagogai'!$B$11:$F$11</c:f>
              <c:numCache>
                <c:formatCode>0.00</c:formatCode>
                <c:ptCount val="5"/>
                <c:pt idx="0">
                  <c:v>1.639344262295082</c:v>
                </c:pt>
                <c:pt idx="1">
                  <c:v>36.065573770491802</c:v>
                </c:pt>
                <c:pt idx="2">
                  <c:v>45.901639344262293</c:v>
                </c:pt>
                <c:pt idx="3">
                  <c:v>16.393442622950818</c:v>
                </c:pt>
                <c:pt idx="4">
                  <c:v>37.704918032786885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3-4E8D-A6FD-CDE8C5F8F144}"/>
            </c:ext>
          </c:extLst>
        </c:ser>
        <c:ser>
          <c:idx val="1"/>
          <c:order val="1"/>
          <c:tx>
            <c:strRef>
              <c:f>'Socialiniai pedagogai'!$A$12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'Socialiniai pedagogai'!$B$12:$F$12</c:f>
              <c:numCache>
                <c:formatCode>0.00</c:formatCode>
                <c:ptCount val="5"/>
                <c:pt idx="0">
                  <c:v>1.639344262295082</c:v>
                </c:pt>
                <c:pt idx="1">
                  <c:v>37.704918032786885</c:v>
                </c:pt>
                <c:pt idx="2">
                  <c:v>45.901639344262293</c:v>
                </c:pt>
                <c:pt idx="3">
                  <c:v>14.754098360655737</c:v>
                </c:pt>
                <c:pt idx="4">
                  <c:v>39.344262295081968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F3-4E8D-A6FD-CDE8C5F8F144}"/>
            </c:ext>
          </c:extLst>
        </c:ser>
        <c:ser>
          <c:idx val="2"/>
          <c:order val="2"/>
          <c:tx>
            <c:strRef>
              <c:f>'Socialiniai pedagogai'!$A$13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pedagogai'!$B$10:$F$10</c:f>
              <c:strCache>
                <c:ptCount val="5"/>
                <c:pt idx="0">
                  <c:v>Ekspertas</c:v>
                </c:pt>
                <c:pt idx="1">
                  <c:v>Metodininkas</c:v>
                </c:pt>
                <c:pt idx="2">
                  <c:v>Vyr. specialistas</c:v>
                </c:pt>
                <c:pt idx="3">
                  <c:v>Specialistas</c:v>
                </c:pt>
                <c:pt idx="4">
                  <c:v>Neturi kvalifikacinės kategorijos</c:v>
                </c:pt>
              </c:strCache>
            </c:strRef>
          </c:cat>
          <c:val>
            <c:numRef>
              <c:f>'Socialiniai pedagogai'!$B$13:$F$13</c:f>
              <c:numCache>
                <c:formatCode>0.00</c:formatCode>
                <c:ptCount val="5"/>
                <c:pt idx="0">
                  <c:v>3.278688524590164</c:v>
                </c:pt>
                <c:pt idx="1">
                  <c:v>39.344262295081968</c:v>
                </c:pt>
                <c:pt idx="2">
                  <c:v>42.622950819672134</c:v>
                </c:pt>
                <c:pt idx="3">
                  <c:v>14.754098360655737</c:v>
                </c:pt>
                <c:pt idx="4">
                  <c:v>52.459016393442624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F3-4E8D-A6FD-CDE8C5F8F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37520"/>
        <c:axId val="39338480"/>
      </c:barChart>
      <c:catAx>
        <c:axId val="3933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9338480"/>
        <c:crosses val="autoZero"/>
        <c:auto val="1"/>
        <c:lblAlgn val="ctr"/>
        <c:lblOffset val="100"/>
        <c:noMultiLvlLbl val="0"/>
      </c:catAx>
      <c:valAx>
        <c:axId val="3933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933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spc="0" baseline="0" dirty="0" err="1">
                <a:solidFill>
                  <a:schemeClr val="bg2">
                    <a:lumMod val="10000"/>
                  </a:schemeClr>
                </a:solidFill>
              </a:rPr>
              <a:t>Socialini</a:t>
            </a:r>
            <a:r>
              <a:rPr lang="lt-LT" sz="1600" b="1" i="0" u="none" strike="noStrike" kern="1200" spc="0" baseline="0" dirty="0">
                <a:solidFill>
                  <a:schemeClr val="bg2">
                    <a:lumMod val="10000"/>
                  </a:schemeClr>
                </a:solidFill>
              </a:rPr>
              <a:t>ų pedagogų pasiskirstymo pagal amžiaus grupes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9903382057957879E-2"/>
          <c:y val="9.4025377937612759E-2"/>
          <c:w val="0.87948524179209731"/>
          <c:h val="0.7815558927901590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'Socialiniai pedagogai'!$B$16</c:f>
              <c:strCache>
                <c:ptCount val="1"/>
                <c:pt idx="0">
                  <c:v>Iki 29 metų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'Socialiniai pedagogai'!$B$17:$B$19</c:f>
              <c:numCache>
                <c:formatCode>0.00</c:formatCode>
                <c:ptCount val="3"/>
                <c:pt idx="0">
                  <c:v>13.095238095238095</c:v>
                </c:pt>
                <c:pt idx="1">
                  <c:v>10.588235294117647</c:v>
                </c:pt>
                <c:pt idx="2">
                  <c:v>6.4516129032258061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9-4D7B-835E-AE8EB1402A2F}"/>
            </c:ext>
          </c:extLst>
        </c:ser>
        <c:ser>
          <c:idx val="1"/>
          <c:order val="1"/>
          <c:tx>
            <c:strRef>
              <c:f>'Socialiniai pedagogai'!$C$16</c:f>
              <c:strCache>
                <c:ptCount val="1"/>
                <c:pt idx="0">
                  <c:v>30-39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'Socialiniai pedagogai'!$C$17:$C$19</c:f>
              <c:numCache>
                <c:formatCode>0.00</c:formatCode>
                <c:ptCount val="3"/>
                <c:pt idx="0">
                  <c:v>33.333333333333336</c:v>
                </c:pt>
                <c:pt idx="1">
                  <c:v>27.058823529411764</c:v>
                </c:pt>
                <c:pt idx="2">
                  <c:v>30.107526881720432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C9-4D7B-835E-AE8EB1402A2F}"/>
            </c:ext>
          </c:extLst>
        </c:ser>
        <c:ser>
          <c:idx val="2"/>
          <c:order val="2"/>
          <c:tx>
            <c:strRef>
              <c:f>'Socialiniai pedagogai'!$D$16</c:f>
              <c:strCache>
                <c:ptCount val="1"/>
                <c:pt idx="0">
                  <c:v>40-49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'Socialiniai pedagogai'!$D$17:$D$19</c:f>
              <c:numCache>
                <c:formatCode>0.00</c:formatCode>
                <c:ptCount val="3"/>
                <c:pt idx="0">
                  <c:v>32.142857142857146</c:v>
                </c:pt>
                <c:pt idx="1">
                  <c:v>36.470588235294116</c:v>
                </c:pt>
                <c:pt idx="2">
                  <c:v>33.333333333333336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C9-4D7B-835E-AE8EB1402A2F}"/>
            </c:ext>
          </c:extLst>
        </c:ser>
        <c:ser>
          <c:idx val="3"/>
          <c:order val="3"/>
          <c:tx>
            <c:strRef>
              <c:f>'Socialiniai pedagogai'!$E$16</c:f>
              <c:strCache>
                <c:ptCount val="1"/>
                <c:pt idx="0">
                  <c:v>50-59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'Socialiniai pedagogai'!$E$17:$E$19</c:f>
              <c:numCache>
                <c:formatCode>0.00</c:formatCode>
                <c:ptCount val="3"/>
                <c:pt idx="0">
                  <c:v>10.714285714285714</c:v>
                </c:pt>
                <c:pt idx="1">
                  <c:v>12.941176470588236</c:v>
                </c:pt>
                <c:pt idx="2">
                  <c:v>16.129032258064516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C9-4D7B-835E-AE8EB1402A2F}"/>
            </c:ext>
          </c:extLst>
        </c:ser>
        <c:ser>
          <c:idx val="4"/>
          <c:order val="4"/>
          <c:tx>
            <c:strRef>
              <c:f>'Socialiniai pedagogai'!$F$16</c:f>
              <c:strCache>
                <c:ptCount val="1"/>
                <c:pt idx="0">
                  <c:v>60 ir daugiau metų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'Socialiniai pedagogai'!$A$17:$A$19</c:f>
              <c:strCache>
                <c:ptCount val="3"/>
                <c:pt idx="0">
                  <c:v>2022-2023</c:v>
                </c:pt>
                <c:pt idx="1">
                  <c:v>2023-2024</c:v>
                </c:pt>
                <c:pt idx="2">
                  <c:v>2024-2025</c:v>
                </c:pt>
              </c:strCache>
            </c:strRef>
          </c:cat>
          <c:val>
            <c:numRef>
              <c:f>'Socialiniai pedagogai'!$F$17:$F$19</c:f>
              <c:numCache>
                <c:formatCode>0.00</c:formatCode>
                <c:ptCount val="3"/>
                <c:pt idx="0">
                  <c:v>10.714285714285714</c:v>
                </c:pt>
                <c:pt idx="1">
                  <c:v>12.941176470588236</c:v>
                </c:pt>
                <c:pt idx="2">
                  <c:v>13.978494623655914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C9-4D7B-835E-AE8EB1402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03206944"/>
        <c:axId val="603200704"/>
      </c:barChart>
      <c:catAx>
        <c:axId val="603206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3200704"/>
        <c:crosses val="autoZero"/>
        <c:auto val="1"/>
        <c:lblAlgn val="ctr"/>
        <c:lblOffset val="100"/>
        <c:noMultiLvlLbl val="0"/>
      </c:catAx>
      <c:valAx>
        <c:axId val="603200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320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0.28906</cdr:x>
      <cdr:y>0.05263</cdr:y>
    </cdr:from>
    <cdr:to>
      <cdr:x>0.71094</cdr:x>
      <cdr:y>0.1485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19DC4F0-861C-9306-CA7A-593906141D73}"/>
            </a:ext>
          </a:extLst>
        </cdr:cNvPr>
        <cdr:cNvSpPr txBox="1"/>
      </cdr:nvSpPr>
      <cdr:spPr>
        <a:xfrm xmlns:a="http://schemas.openxmlformats.org/drawingml/2006/main">
          <a:off x="2589245" y="261257"/>
          <a:ext cx="3778898" cy="4758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t-LT" sz="1600" b="1" kern="1200" dirty="0">
              <a:solidFill>
                <a:schemeClr val="bg2">
                  <a:lumMod val="10000"/>
                </a:schemeClr>
              </a:solidFill>
            </a:rPr>
            <a:t>Mokinio padėjėjų pasiskirstymas pagal amžiaus grupes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8403003-5447-6AF0-67F5-1D2BAD985D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308164"/>
              </p:ext>
            </p:extLst>
          </p:nvPr>
        </p:nvGraphicFramePr>
        <p:xfrm>
          <a:off x="881062" y="1401510"/>
          <a:ext cx="10672852" cy="388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A232B61-57F9-CC5F-0A1C-CF6DD819A305}"/>
              </a:ext>
            </a:extLst>
          </p:cNvPr>
          <p:cNvSpPr txBox="1"/>
          <p:nvPr/>
        </p:nvSpPr>
        <p:spPr>
          <a:xfrm>
            <a:off x="2930010" y="289480"/>
            <a:ext cx="642195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Pagalbą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teikiančių specialistų pasiskirstymas pagal amžių, </a:t>
            </a:r>
          </a:p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dalykinę kvalifikaciją</a:t>
            </a:r>
          </a:p>
        </p:txBody>
      </p:sp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6909D-18CD-7784-3737-8334BDA2F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863A68D-03B4-29C0-7AE4-08755C1AA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666329"/>
              </p:ext>
            </p:extLst>
          </p:nvPr>
        </p:nvGraphicFramePr>
        <p:xfrm>
          <a:off x="1782147" y="298581"/>
          <a:ext cx="8742783" cy="564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6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75B96-8C0D-B39E-8721-BE9C5084C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51AEB91-FF75-0D6C-299A-00CCD881C2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590620"/>
              </p:ext>
            </p:extLst>
          </p:nvPr>
        </p:nvGraphicFramePr>
        <p:xfrm>
          <a:off x="1651519" y="541175"/>
          <a:ext cx="9526554" cy="5477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1681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6C7FE-EBEA-5126-B639-79F746B93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86D67A2-3972-FBC1-64D6-0D38914E82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81304"/>
              </p:ext>
            </p:extLst>
          </p:nvPr>
        </p:nvGraphicFramePr>
        <p:xfrm>
          <a:off x="1595535" y="531845"/>
          <a:ext cx="9470571" cy="5365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46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25F79-CD61-A577-59B0-8AEF7B9C1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96BC4A1-C194-F3AA-397E-0B38DA0B57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593419"/>
              </p:ext>
            </p:extLst>
          </p:nvPr>
        </p:nvGraphicFramePr>
        <p:xfrm>
          <a:off x="2248678" y="830424"/>
          <a:ext cx="8957388" cy="4963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177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32C3B-12FB-8C3D-F7DE-6CF8D4B70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18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0C5D9-D93D-690F-AD45-F465ECB5D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F8E32E8-0B69-1CBD-A341-941E53DFFC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2206911"/>
              </p:ext>
            </p:extLst>
          </p:nvPr>
        </p:nvGraphicFramePr>
        <p:xfrm>
          <a:off x="2008262" y="410199"/>
          <a:ext cx="8537248" cy="5315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897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5E1A1-662B-2B7A-7493-01FAB40C5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5D627C5-B6B7-07F5-5269-CB1DC9932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61431"/>
              </p:ext>
            </p:extLst>
          </p:nvPr>
        </p:nvGraphicFramePr>
        <p:xfrm>
          <a:off x="1273324" y="401652"/>
          <a:ext cx="9494378" cy="556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061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F7C5D-3621-95BB-1D20-214355617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C3F7EDE-6554-3A51-CE4A-772C3FEB92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209213"/>
              </p:ext>
            </p:extLst>
          </p:nvPr>
        </p:nvGraphicFramePr>
        <p:xfrm>
          <a:off x="1965533" y="401651"/>
          <a:ext cx="9280732" cy="5554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07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C06A2-19C5-EC59-00A4-CDD9A677B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4A7BA14-3B61-BD11-A9A0-03C3F1F80C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115470"/>
              </p:ext>
            </p:extLst>
          </p:nvPr>
        </p:nvGraphicFramePr>
        <p:xfrm>
          <a:off x="1520890" y="373225"/>
          <a:ext cx="9181321" cy="5635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781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6A9B1-9D05-8631-20CF-6F8C852AC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CDCDD4A-60AF-46AE-1C5F-471A5EC4C4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8673"/>
              </p:ext>
            </p:extLst>
          </p:nvPr>
        </p:nvGraphicFramePr>
        <p:xfrm>
          <a:off x="1643973" y="418289"/>
          <a:ext cx="9591473" cy="549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90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A993B-0798-8DC9-34FE-D4C8DBE68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37AADA0-457E-D099-430C-856E93CA14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413142"/>
              </p:ext>
            </p:extLst>
          </p:nvPr>
        </p:nvGraphicFramePr>
        <p:xfrm>
          <a:off x="1259633" y="643812"/>
          <a:ext cx="9797143" cy="5271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649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09F53-3402-E5AF-7A49-F827B763E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1218CD2-7A7A-2442-FC2D-5269E36980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691363"/>
              </p:ext>
            </p:extLst>
          </p:nvPr>
        </p:nvGraphicFramePr>
        <p:xfrm>
          <a:off x="1287624" y="419878"/>
          <a:ext cx="9722498" cy="5561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328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D3716-A1B1-00A9-EFE1-E5AC7D83A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B1C3588-A458-2471-2753-274C7306F9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87649"/>
              </p:ext>
            </p:extLst>
          </p:nvPr>
        </p:nvGraphicFramePr>
        <p:xfrm>
          <a:off x="1735494" y="513184"/>
          <a:ext cx="9302620" cy="5374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28632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107</Words>
  <Application>Microsoft Office PowerPoint</Application>
  <PresentationFormat>Plačiaekranė</PresentationFormat>
  <Paragraphs>15</Paragraphs>
  <Slides>14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9" baseType="lpstr">
      <vt:lpstr>Arial</vt:lpstr>
      <vt:lpstr>Open Sans</vt:lpstr>
      <vt:lpstr>Open Sans ExtraBold</vt:lpstr>
      <vt:lpstr>Times New Roman</vt:lpstr>
      <vt:lpstr>1_Office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57</cp:revision>
  <dcterms:created xsi:type="dcterms:W3CDTF">2023-01-16T12:10:31Z</dcterms:created>
  <dcterms:modified xsi:type="dcterms:W3CDTF">2025-01-28T11:50:56Z</dcterms:modified>
</cp:coreProperties>
</file>