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0" r:id="rId2"/>
    <p:sldId id="278" r:id="rId3"/>
    <p:sldId id="279" r:id="rId4"/>
    <p:sldId id="284" r:id="rId5"/>
    <p:sldId id="283" r:id="rId6"/>
    <p:sldId id="282" r:id="rId7"/>
    <p:sldId id="281" r:id="rId8"/>
    <p:sldId id="285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Pagalbos specialistų skaičiaus </a:t>
            </a:r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kaita 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miesto</a:t>
            </a:r>
            <a:r>
              <a:rPr lang="lt-LT" sz="2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 mokyklose</a:t>
            </a:r>
            <a:r>
              <a:rPr lang="lt-L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0545060832746657E-2"/>
          <c:y val="0.12780592098241919"/>
          <c:w val="0.94540338866616402"/>
          <c:h val="0.743915671049201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Lapas2!$A$2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Lapas2!$B$1:$G$1</c:f>
              <c:strCache>
                <c:ptCount val="6"/>
                <c:pt idx="0">
                  <c:v>Logopedas</c:v>
                </c:pt>
                <c:pt idx="1">
                  <c:v>Psichologas</c:v>
                </c:pt>
                <c:pt idx="2">
                  <c:v>Socialinis pedagogas</c:v>
                </c:pt>
                <c:pt idx="3">
                  <c:v>Specialusis pedagogas</c:v>
                </c:pt>
                <c:pt idx="4">
                  <c:v>Surdopedagogas</c:v>
                </c:pt>
                <c:pt idx="5">
                  <c:v>Tiflopedagogas</c:v>
                </c:pt>
              </c:strCache>
            </c:strRef>
          </c:cat>
          <c:val>
            <c:numRef>
              <c:f>Lapas2!$B$2:$G$2</c:f>
              <c:numCache>
                <c:formatCode>General</c:formatCode>
                <c:ptCount val="6"/>
                <c:pt idx="0">
                  <c:v>58</c:v>
                </c:pt>
                <c:pt idx="1">
                  <c:v>60</c:v>
                </c:pt>
                <c:pt idx="2">
                  <c:v>62</c:v>
                </c:pt>
                <c:pt idx="3">
                  <c:v>27</c:v>
                </c:pt>
                <c:pt idx="4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45-4C73-839D-C13DF3B28EC2}"/>
            </c:ext>
          </c:extLst>
        </c:ser>
        <c:ser>
          <c:idx val="1"/>
          <c:order val="1"/>
          <c:tx>
            <c:strRef>
              <c:f>Lapas2!$A$3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Lapas2!$B$1:$G$1</c:f>
              <c:strCache>
                <c:ptCount val="6"/>
                <c:pt idx="0">
                  <c:v>Logopedas</c:v>
                </c:pt>
                <c:pt idx="1">
                  <c:v>Psichologas</c:v>
                </c:pt>
                <c:pt idx="2">
                  <c:v>Socialinis pedagogas</c:v>
                </c:pt>
                <c:pt idx="3">
                  <c:v>Specialusis pedagogas</c:v>
                </c:pt>
                <c:pt idx="4">
                  <c:v>Surdopedagogas</c:v>
                </c:pt>
                <c:pt idx="5">
                  <c:v>Tiflopedagogas</c:v>
                </c:pt>
              </c:strCache>
            </c:strRef>
          </c:cat>
          <c:val>
            <c:numRef>
              <c:f>Lapas2!$B$3:$G$3</c:f>
              <c:numCache>
                <c:formatCode>General</c:formatCode>
                <c:ptCount val="6"/>
                <c:pt idx="0">
                  <c:v>54</c:v>
                </c:pt>
                <c:pt idx="1">
                  <c:v>60</c:v>
                </c:pt>
                <c:pt idx="2">
                  <c:v>63</c:v>
                </c:pt>
                <c:pt idx="3">
                  <c:v>28</c:v>
                </c:pt>
                <c:pt idx="4">
                  <c:v>6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45-4C73-839D-C13DF3B28EC2}"/>
            </c:ext>
          </c:extLst>
        </c:ser>
        <c:ser>
          <c:idx val="2"/>
          <c:order val="2"/>
          <c:tx>
            <c:strRef>
              <c:f>Lapas2!$A$4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Lapas2!$B$1:$G$1</c:f>
              <c:strCache>
                <c:ptCount val="6"/>
                <c:pt idx="0">
                  <c:v>Logopedas</c:v>
                </c:pt>
                <c:pt idx="1">
                  <c:v>Psichologas</c:v>
                </c:pt>
                <c:pt idx="2">
                  <c:v>Socialinis pedagogas</c:v>
                </c:pt>
                <c:pt idx="3">
                  <c:v>Specialusis pedagogas</c:v>
                </c:pt>
                <c:pt idx="4">
                  <c:v>Surdopedagogas</c:v>
                </c:pt>
                <c:pt idx="5">
                  <c:v>Tiflopedagogas</c:v>
                </c:pt>
              </c:strCache>
            </c:strRef>
          </c:cat>
          <c:val>
            <c:numRef>
              <c:f>Lapas2!$B$4:$G$4</c:f>
              <c:numCache>
                <c:formatCode>General</c:formatCode>
                <c:ptCount val="6"/>
                <c:pt idx="0">
                  <c:v>54</c:v>
                </c:pt>
                <c:pt idx="1">
                  <c:v>67</c:v>
                </c:pt>
                <c:pt idx="2">
                  <c:v>70</c:v>
                </c:pt>
                <c:pt idx="3">
                  <c:v>24</c:v>
                </c:pt>
                <c:pt idx="4">
                  <c:v>6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45-4C73-839D-C13DF3B28EC2}"/>
            </c:ext>
          </c:extLst>
        </c:ser>
        <c:ser>
          <c:idx val="3"/>
          <c:order val="3"/>
          <c:tx>
            <c:strRef>
              <c:f>Lapas2!$A$5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Lapas2!$B$1:$G$1</c:f>
              <c:strCache>
                <c:ptCount val="6"/>
                <c:pt idx="0">
                  <c:v>Logopedas</c:v>
                </c:pt>
                <c:pt idx="1">
                  <c:v>Psichologas</c:v>
                </c:pt>
                <c:pt idx="2">
                  <c:v>Socialinis pedagogas</c:v>
                </c:pt>
                <c:pt idx="3">
                  <c:v>Specialusis pedagogas</c:v>
                </c:pt>
                <c:pt idx="4">
                  <c:v>Surdopedagogas</c:v>
                </c:pt>
                <c:pt idx="5">
                  <c:v>Tiflopedagogas</c:v>
                </c:pt>
              </c:strCache>
            </c:strRef>
          </c:cat>
          <c:val>
            <c:numRef>
              <c:f>Lapas2!$B$5:$G$5</c:f>
              <c:numCache>
                <c:formatCode>General</c:formatCode>
                <c:ptCount val="6"/>
                <c:pt idx="0">
                  <c:v>54</c:v>
                </c:pt>
                <c:pt idx="1">
                  <c:v>67</c:v>
                </c:pt>
                <c:pt idx="2">
                  <c:v>71</c:v>
                </c:pt>
                <c:pt idx="3">
                  <c:v>30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45-4C73-839D-C13DF3B28EC2}"/>
            </c:ext>
          </c:extLst>
        </c:ser>
        <c:ser>
          <c:idx val="4"/>
          <c:order val="4"/>
          <c:tx>
            <c:strRef>
              <c:f>Lapas2!$A$6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Lapas2!$B$1:$G$1</c:f>
              <c:strCache>
                <c:ptCount val="6"/>
                <c:pt idx="0">
                  <c:v>Logopedas</c:v>
                </c:pt>
                <c:pt idx="1">
                  <c:v>Psichologas</c:v>
                </c:pt>
                <c:pt idx="2">
                  <c:v>Socialinis pedagogas</c:v>
                </c:pt>
                <c:pt idx="3">
                  <c:v>Specialusis pedagogas</c:v>
                </c:pt>
                <c:pt idx="4">
                  <c:v>Surdopedagogas</c:v>
                </c:pt>
                <c:pt idx="5">
                  <c:v>Tiflopedagogas</c:v>
                </c:pt>
              </c:strCache>
            </c:strRef>
          </c:cat>
          <c:val>
            <c:numRef>
              <c:f>Lapas2!$B$6:$G$6</c:f>
              <c:numCache>
                <c:formatCode>General</c:formatCode>
                <c:ptCount val="6"/>
                <c:pt idx="0">
                  <c:v>60</c:v>
                </c:pt>
                <c:pt idx="1">
                  <c:v>72</c:v>
                </c:pt>
                <c:pt idx="2">
                  <c:v>72</c:v>
                </c:pt>
                <c:pt idx="3">
                  <c:v>30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45-4C73-839D-C13DF3B28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0491880"/>
        <c:axId val="528703760"/>
      </c:barChart>
      <c:catAx>
        <c:axId val="520491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8703760"/>
        <c:crosses val="autoZero"/>
        <c:auto val="1"/>
        <c:lblAlgn val="ctr"/>
        <c:lblOffset val="100"/>
        <c:noMultiLvlLbl val="0"/>
      </c:catAx>
      <c:valAx>
        <c:axId val="528703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0491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Logopedų pasiskirstymas pagal kvalifikacinę kategoriją</a:t>
            </a:r>
          </a:p>
        </c:rich>
      </c:tx>
      <c:layout>
        <c:manualLayout>
          <c:xMode val="edge"/>
          <c:yMode val="edge"/>
          <c:x val="0.1370131028694963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Lapas3!$A$3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Lapas3!$B$1:$F$2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Lapas3!$B$3:$F$3</c:f>
              <c:numCache>
                <c:formatCode>General</c:formatCode>
                <c:ptCount val="5"/>
                <c:pt idx="0">
                  <c:v>7</c:v>
                </c:pt>
                <c:pt idx="1">
                  <c:v>24</c:v>
                </c:pt>
                <c:pt idx="2">
                  <c:v>11</c:v>
                </c:pt>
                <c:pt idx="3">
                  <c:v>1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E-47E7-BEC3-980438BDBEA8}"/>
            </c:ext>
          </c:extLst>
        </c:ser>
        <c:ser>
          <c:idx val="1"/>
          <c:order val="1"/>
          <c:tx>
            <c:strRef>
              <c:f>Lapas3!$A$4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Lapas3!$B$1:$F$2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Lapas3!$B$4:$F$4</c:f>
              <c:numCache>
                <c:formatCode>General</c:formatCode>
                <c:ptCount val="5"/>
                <c:pt idx="0">
                  <c:v>7</c:v>
                </c:pt>
                <c:pt idx="1">
                  <c:v>20</c:v>
                </c:pt>
                <c:pt idx="2">
                  <c:v>13</c:v>
                </c:pt>
                <c:pt idx="3">
                  <c:v>2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1E-47E7-BEC3-980438BDBEA8}"/>
            </c:ext>
          </c:extLst>
        </c:ser>
        <c:ser>
          <c:idx val="2"/>
          <c:order val="2"/>
          <c:tx>
            <c:strRef>
              <c:f>Lapas3!$A$5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Lapas3!$B$1:$F$2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Lapas3!$B$5:$F$5</c:f>
              <c:numCache>
                <c:formatCode>General</c:formatCode>
                <c:ptCount val="5"/>
                <c:pt idx="0">
                  <c:v>6</c:v>
                </c:pt>
                <c:pt idx="1">
                  <c:v>18</c:v>
                </c:pt>
                <c:pt idx="2">
                  <c:v>12</c:v>
                </c:pt>
                <c:pt idx="3">
                  <c:v>5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C1E-47E7-BEC3-980438BDBEA8}"/>
            </c:ext>
          </c:extLst>
        </c:ser>
        <c:ser>
          <c:idx val="3"/>
          <c:order val="3"/>
          <c:tx>
            <c:strRef>
              <c:f>Lapas3!$A$6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Lapas3!$B$1:$F$2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Lapas3!$B$6:$F$6</c:f>
              <c:numCache>
                <c:formatCode>General</c:formatCode>
                <c:ptCount val="5"/>
                <c:pt idx="0">
                  <c:v>6</c:v>
                </c:pt>
                <c:pt idx="1">
                  <c:v>22</c:v>
                </c:pt>
                <c:pt idx="2">
                  <c:v>11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C1E-47E7-BEC3-980438BDBEA8}"/>
            </c:ext>
          </c:extLst>
        </c:ser>
        <c:ser>
          <c:idx val="4"/>
          <c:order val="4"/>
          <c:tx>
            <c:strRef>
              <c:f>Lapas3!$A$7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Lapas3!$B$1:$F$2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Lapas3!$B$7:$F$7</c:f>
              <c:numCache>
                <c:formatCode>General</c:formatCode>
                <c:ptCount val="5"/>
                <c:pt idx="0">
                  <c:v>5</c:v>
                </c:pt>
                <c:pt idx="1">
                  <c:v>24</c:v>
                </c:pt>
                <c:pt idx="2">
                  <c:v>14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1E-47E7-BEC3-980438BDBE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969432"/>
        <c:axId val="530967464"/>
      </c:barChart>
      <c:catAx>
        <c:axId val="530969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967464"/>
        <c:crosses val="autoZero"/>
        <c:auto val="1"/>
        <c:lblAlgn val="ctr"/>
        <c:lblOffset val="100"/>
        <c:noMultiLvlLbl val="0"/>
      </c:catAx>
      <c:valAx>
        <c:axId val="530967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969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Logopedų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pasiskirstymas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pagal amžių</a:t>
            </a:r>
          </a:p>
          <a:p>
            <a:pPr>
              <a:defRPr sz="20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Lapas1!$A$12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Lapas1!$B$10:$F$11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Lapas1!$B$12:$F$12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15</c:v>
                </c:pt>
                <c:pt idx="3">
                  <c:v>19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46-4664-A80E-370072B63C88}"/>
            </c:ext>
          </c:extLst>
        </c:ser>
        <c:ser>
          <c:idx val="1"/>
          <c:order val="1"/>
          <c:tx>
            <c:strRef>
              <c:f>Lapas1!$A$13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Lapas1!$B$10:$F$11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Lapas1!$B$13:$F$13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11</c:v>
                </c:pt>
                <c:pt idx="3">
                  <c:v>21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46-4664-A80E-370072B63C88}"/>
            </c:ext>
          </c:extLst>
        </c:ser>
        <c:ser>
          <c:idx val="2"/>
          <c:order val="2"/>
          <c:tx>
            <c:strRef>
              <c:f>Lapas1!$A$14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Lapas1!$B$10:$F$11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Lapas1!$B$14:$F$14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13</c:v>
                </c:pt>
                <c:pt idx="3">
                  <c:v>20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46-4664-A80E-370072B63C88}"/>
            </c:ext>
          </c:extLst>
        </c:ser>
        <c:ser>
          <c:idx val="3"/>
          <c:order val="3"/>
          <c:tx>
            <c:strRef>
              <c:f>Lapas1!$A$15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Lapas1!$B$10:$F$11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Lapas1!$B$15:$F$15</c:f>
              <c:numCache>
                <c:formatCode>General</c:formatCode>
                <c:ptCount val="5"/>
                <c:pt idx="0">
                  <c:v>2</c:v>
                </c:pt>
                <c:pt idx="1">
                  <c:v>6</c:v>
                </c:pt>
                <c:pt idx="2">
                  <c:v>13</c:v>
                </c:pt>
                <c:pt idx="3">
                  <c:v>16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E46-4664-A80E-370072B63C88}"/>
            </c:ext>
          </c:extLst>
        </c:ser>
        <c:ser>
          <c:idx val="4"/>
          <c:order val="4"/>
          <c:tx>
            <c:strRef>
              <c:f>Lapas1!$A$16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Lapas1!$B$10:$F$11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Logopedas</c:v>
                  </c:pt>
                </c:lvl>
              </c:multiLvlStrCache>
            </c:multiLvlStrRef>
          </c:cat>
          <c:val>
            <c:numRef>
              <c:f>Lapas1!$B$16:$F$16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19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46-4664-A80E-370072B63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211664"/>
        <c:axId val="530217568"/>
      </c:barChart>
      <c:catAx>
        <c:axId val="53021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217568"/>
        <c:crosses val="autoZero"/>
        <c:auto val="1"/>
        <c:lblAlgn val="ctr"/>
        <c:lblOffset val="100"/>
        <c:noMultiLvlLbl val="0"/>
      </c:catAx>
      <c:valAx>
        <c:axId val="53021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211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Psichologų pasiskirstymas pagal kvalifikacinę</a:t>
            </a:r>
            <a:r>
              <a:rPr lang="lt-LT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kategoriją</a:t>
            </a:r>
            <a:endParaRPr lang="lt-L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Lapas3!$A$11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Lapas3!$B$9:$F$10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Lapas3!$B$11:$F$11</c:f>
              <c:numCache>
                <c:formatCode>General</c:formatCode>
                <c:ptCount val="5"/>
                <c:pt idx="1">
                  <c:v>1</c:v>
                </c:pt>
                <c:pt idx="2">
                  <c:v>7</c:v>
                </c:pt>
                <c:pt idx="3">
                  <c:v>22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69-43D6-9087-33713EBA7638}"/>
            </c:ext>
          </c:extLst>
        </c:ser>
        <c:ser>
          <c:idx val="1"/>
          <c:order val="1"/>
          <c:tx>
            <c:strRef>
              <c:f>Lapas3!$A$12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Lapas3!$B$9:$F$10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Lapas3!$B$12:$F$12</c:f>
              <c:numCache>
                <c:formatCode>General</c:formatCode>
                <c:ptCount val="5"/>
                <c:pt idx="1">
                  <c:v>1</c:v>
                </c:pt>
                <c:pt idx="2">
                  <c:v>7</c:v>
                </c:pt>
                <c:pt idx="3">
                  <c:v>21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69-43D6-9087-33713EBA7638}"/>
            </c:ext>
          </c:extLst>
        </c:ser>
        <c:ser>
          <c:idx val="2"/>
          <c:order val="2"/>
          <c:tx>
            <c:strRef>
              <c:f>Lapas3!$A$13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Lapas3!$B$9:$F$10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Lapas3!$B$13:$F$13</c:f>
              <c:numCache>
                <c:formatCode>General</c:formatCode>
                <c:ptCount val="5"/>
                <c:pt idx="1">
                  <c:v>1</c:v>
                </c:pt>
                <c:pt idx="2">
                  <c:v>6</c:v>
                </c:pt>
                <c:pt idx="3">
                  <c:v>21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69-43D6-9087-33713EBA7638}"/>
            </c:ext>
          </c:extLst>
        </c:ser>
        <c:ser>
          <c:idx val="3"/>
          <c:order val="3"/>
          <c:tx>
            <c:strRef>
              <c:f>Lapas3!$A$14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Lapas3!$B$9:$F$10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Lapas3!$B$14:$F$14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31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969-43D6-9087-33713EBA7638}"/>
            </c:ext>
          </c:extLst>
        </c:ser>
        <c:ser>
          <c:idx val="4"/>
          <c:order val="4"/>
          <c:tx>
            <c:strRef>
              <c:f>Lapas3!$A$15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Lapas3!$B$9:$F$10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Lapas3!$B$15:$F$15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36</c:v>
                </c:pt>
                <c:pt idx="4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69-43D6-9087-33713EBA76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1861512"/>
        <c:axId val="531861840"/>
      </c:barChart>
      <c:catAx>
        <c:axId val="531861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1861840"/>
        <c:crosses val="autoZero"/>
        <c:auto val="1"/>
        <c:lblAlgn val="ctr"/>
        <c:lblOffset val="100"/>
        <c:noMultiLvlLbl val="0"/>
      </c:catAx>
      <c:valAx>
        <c:axId val="53186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1861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Psichologų pasiskirstymas pagal amžių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Lapas1!$A$29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Lapas1!$B$27:$E$28</c:f>
              <c:multiLvlStrCache>
                <c:ptCount val="4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Lapas1!$B$29:$E$29</c:f>
              <c:numCache>
                <c:formatCode>General</c:formatCode>
                <c:ptCount val="4"/>
                <c:pt idx="0">
                  <c:v>10</c:v>
                </c:pt>
                <c:pt idx="1">
                  <c:v>25</c:v>
                </c:pt>
                <c:pt idx="2">
                  <c:v>21</c:v>
                </c:pt>
                <c:pt idx="3" formatCode="#,##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D4-4DFB-9864-30B96A6CF45C}"/>
            </c:ext>
          </c:extLst>
        </c:ser>
        <c:ser>
          <c:idx val="1"/>
          <c:order val="1"/>
          <c:tx>
            <c:strRef>
              <c:f>Lapas1!$A$30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Lapas1!$B$27:$E$28</c:f>
              <c:multiLvlStrCache>
                <c:ptCount val="4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Lapas1!$B$30:$E$30</c:f>
              <c:numCache>
                <c:formatCode>General</c:formatCode>
                <c:ptCount val="4"/>
                <c:pt idx="0">
                  <c:v>14</c:v>
                </c:pt>
                <c:pt idx="1">
                  <c:v>22</c:v>
                </c:pt>
                <c:pt idx="2">
                  <c:v>18</c:v>
                </c:pt>
                <c:pt idx="3" formatCode="#,##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D4-4DFB-9864-30B96A6CF45C}"/>
            </c:ext>
          </c:extLst>
        </c:ser>
        <c:ser>
          <c:idx val="2"/>
          <c:order val="2"/>
          <c:tx>
            <c:strRef>
              <c:f>Lapas1!$A$31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Lapas1!$B$27:$E$28</c:f>
              <c:multiLvlStrCache>
                <c:ptCount val="4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Lapas1!$B$31:$E$31</c:f>
              <c:numCache>
                <c:formatCode>General</c:formatCode>
                <c:ptCount val="4"/>
                <c:pt idx="0">
                  <c:v>15</c:v>
                </c:pt>
                <c:pt idx="1">
                  <c:v>24</c:v>
                </c:pt>
                <c:pt idx="2">
                  <c:v>19</c:v>
                </c:pt>
                <c:pt idx="3" formatCode="#,##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D4-4DFB-9864-30B96A6CF45C}"/>
            </c:ext>
          </c:extLst>
        </c:ser>
        <c:ser>
          <c:idx val="3"/>
          <c:order val="3"/>
          <c:tx>
            <c:strRef>
              <c:f>Lapas1!$A$32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Lapas1!$B$27:$E$28</c:f>
              <c:multiLvlStrCache>
                <c:ptCount val="4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Lapas1!$B$32:$E$32</c:f>
              <c:numCache>
                <c:formatCode>General</c:formatCode>
                <c:ptCount val="4"/>
                <c:pt idx="0">
                  <c:v>15</c:v>
                </c:pt>
                <c:pt idx="1">
                  <c:v>25</c:v>
                </c:pt>
                <c:pt idx="2">
                  <c:v>20</c:v>
                </c:pt>
                <c:pt idx="3" formatCode="#,##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D4-4DFB-9864-30B96A6CF45C}"/>
            </c:ext>
          </c:extLst>
        </c:ser>
        <c:ser>
          <c:idx val="4"/>
          <c:order val="4"/>
          <c:tx>
            <c:strRef>
              <c:f>Lapas1!$A$33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Lapas1!$B$27:$E$28</c:f>
              <c:multiLvlStrCache>
                <c:ptCount val="4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</c:lvl>
                <c:lvl>
                  <c:pt idx="0">
                    <c:v>Psichologas</c:v>
                  </c:pt>
                </c:lvl>
              </c:multiLvlStrCache>
            </c:multiLvlStrRef>
          </c:cat>
          <c:val>
            <c:numRef>
              <c:f>Lapas1!$B$33:$E$33</c:f>
              <c:numCache>
                <c:formatCode>General</c:formatCode>
                <c:ptCount val="4"/>
                <c:pt idx="0">
                  <c:v>19</c:v>
                </c:pt>
                <c:pt idx="1">
                  <c:v>23</c:v>
                </c:pt>
                <c:pt idx="2">
                  <c:v>20</c:v>
                </c:pt>
                <c:pt idx="3" formatCode="#,##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D4-4DFB-9864-30B96A6CF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601096"/>
        <c:axId val="529603064"/>
      </c:barChart>
      <c:catAx>
        <c:axId val="52960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9603064"/>
        <c:crosses val="autoZero"/>
        <c:auto val="1"/>
        <c:lblAlgn val="ctr"/>
        <c:lblOffset val="100"/>
        <c:noMultiLvlLbl val="0"/>
      </c:catAx>
      <c:valAx>
        <c:axId val="52960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960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Socialinių pedagogų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pasiskirstymas pagal kvalifikacinę kategoriją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Lapas3!$A$19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Lapas3!$B$17:$F$18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Lapas3!$B$19:$F$19</c:f>
              <c:numCache>
                <c:formatCode>General</c:formatCode>
                <c:ptCount val="5"/>
                <c:pt idx="0">
                  <c:v>2</c:v>
                </c:pt>
                <c:pt idx="1">
                  <c:v>13</c:v>
                </c:pt>
                <c:pt idx="2">
                  <c:v>23</c:v>
                </c:pt>
                <c:pt idx="3">
                  <c:v>9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15-4D9E-86D4-03F924FA26CA}"/>
            </c:ext>
          </c:extLst>
        </c:ser>
        <c:ser>
          <c:idx val="1"/>
          <c:order val="1"/>
          <c:tx>
            <c:strRef>
              <c:f>Lapas3!$A$20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Lapas3!$B$17:$F$18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Lapas3!$B$20:$F$20</c:f>
              <c:numCache>
                <c:formatCode>General</c:formatCode>
                <c:ptCount val="5"/>
                <c:pt idx="0">
                  <c:v>2</c:v>
                </c:pt>
                <c:pt idx="1">
                  <c:v>16</c:v>
                </c:pt>
                <c:pt idx="2">
                  <c:v>23</c:v>
                </c:pt>
                <c:pt idx="3">
                  <c:v>9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15-4D9E-86D4-03F924FA26CA}"/>
            </c:ext>
          </c:extLst>
        </c:ser>
        <c:ser>
          <c:idx val="2"/>
          <c:order val="2"/>
          <c:tx>
            <c:strRef>
              <c:f>Lapas3!$A$21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Lapas3!$B$17:$F$18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Lapas3!$B$21:$F$21</c:f>
              <c:numCache>
                <c:formatCode>General</c:formatCode>
                <c:ptCount val="5"/>
                <c:pt idx="0">
                  <c:v>2</c:v>
                </c:pt>
                <c:pt idx="1">
                  <c:v>15</c:v>
                </c:pt>
                <c:pt idx="2">
                  <c:v>29</c:v>
                </c:pt>
                <c:pt idx="3">
                  <c:v>10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15-4D9E-86D4-03F924FA26CA}"/>
            </c:ext>
          </c:extLst>
        </c:ser>
        <c:ser>
          <c:idx val="3"/>
          <c:order val="3"/>
          <c:tx>
            <c:strRef>
              <c:f>Lapas3!$A$22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Lapas3!$B$17:$F$18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Lapas3!$B$22:$F$22</c:f>
              <c:numCache>
                <c:formatCode>General</c:formatCode>
                <c:ptCount val="5"/>
                <c:pt idx="0">
                  <c:v>2</c:v>
                </c:pt>
                <c:pt idx="1">
                  <c:v>17</c:v>
                </c:pt>
                <c:pt idx="2">
                  <c:v>30</c:v>
                </c:pt>
                <c:pt idx="3">
                  <c:v>7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15-4D9E-86D4-03F924FA26CA}"/>
            </c:ext>
          </c:extLst>
        </c:ser>
        <c:ser>
          <c:idx val="4"/>
          <c:order val="4"/>
          <c:tx>
            <c:strRef>
              <c:f>Lapas3!$A$23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Lapas3!$B$17:$F$18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Lapas3!$B$23:$F$23</c:f>
              <c:numCache>
                <c:formatCode>General</c:formatCode>
                <c:ptCount val="5"/>
                <c:pt idx="0">
                  <c:v>1</c:v>
                </c:pt>
                <c:pt idx="1">
                  <c:v>21</c:v>
                </c:pt>
                <c:pt idx="2">
                  <c:v>26</c:v>
                </c:pt>
                <c:pt idx="3">
                  <c:v>8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15-4D9E-86D4-03F924FA2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1859544"/>
        <c:axId val="531858888"/>
      </c:barChart>
      <c:catAx>
        <c:axId val="53185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1858888"/>
        <c:crosses val="autoZero"/>
        <c:auto val="1"/>
        <c:lblAlgn val="ctr"/>
        <c:lblOffset val="100"/>
        <c:noMultiLvlLbl val="0"/>
      </c:catAx>
      <c:valAx>
        <c:axId val="531858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1859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Socialinių pedagogų pasiskirstymas pagal amžių</a:t>
            </a:r>
          </a:p>
        </c:rich>
      </c:tx>
      <c:layout>
        <c:manualLayout>
          <c:xMode val="edge"/>
          <c:yMode val="edge"/>
          <c:x val="0.1802690456167084"/>
          <c:y val="1.9323671497584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6563235883549334E-2"/>
          <c:y val="9.660637529004526E-2"/>
          <c:w val="0.94343676411645061"/>
          <c:h val="0.744524896344478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Lapas1!$A$46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Lapas1!$B$44:$F$45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Lapas1!$B$46:$F$46</c:f>
              <c:numCache>
                <c:formatCode>General</c:formatCode>
                <c:ptCount val="5"/>
                <c:pt idx="0">
                  <c:v>13</c:v>
                </c:pt>
                <c:pt idx="1">
                  <c:v>21</c:v>
                </c:pt>
                <c:pt idx="2">
                  <c:v>13</c:v>
                </c:pt>
                <c:pt idx="3">
                  <c:v>11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A-49B6-AFED-03C72DC3CE33}"/>
            </c:ext>
          </c:extLst>
        </c:ser>
        <c:ser>
          <c:idx val="1"/>
          <c:order val="1"/>
          <c:tx>
            <c:strRef>
              <c:f>Lapas1!$A$47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Lapas1!$B$44:$F$45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Lapas1!$B$47:$F$47</c:f>
              <c:numCache>
                <c:formatCode>General</c:formatCode>
                <c:ptCount val="5"/>
                <c:pt idx="0">
                  <c:v>10</c:v>
                </c:pt>
                <c:pt idx="1">
                  <c:v>23</c:v>
                </c:pt>
                <c:pt idx="2">
                  <c:v>14</c:v>
                </c:pt>
                <c:pt idx="3">
                  <c:v>10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5A-49B6-AFED-03C72DC3CE33}"/>
            </c:ext>
          </c:extLst>
        </c:ser>
        <c:ser>
          <c:idx val="2"/>
          <c:order val="2"/>
          <c:tx>
            <c:strRef>
              <c:f>Lapas1!$A$48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Lapas1!$B$44:$F$45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Lapas1!$B$48:$F$48</c:f>
              <c:numCache>
                <c:formatCode>General</c:formatCode>
                <c:ptCount val="5"/>
                <c:pt idx="0">
                  <c:v>6</c:v>
                </c:pt>
                <c:pt idx="1">
                  <c:v>27</c:v>
                </c:pt>
                <c:pt idx="2">
                  <c:v>19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5A-49B6-AFED-03C72DC3CE33}"/>
            </c:ext>
          </c:extLst>
        </c:ser>
        <c:ser>
          <c:idx val="3"/>
          <c:order val="3"/>
          <c:tx>
            <c:strRef>
              <c:f>Lapas1!$A$49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Lapas1!$B$44:$F$45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Lapas1!$B$49:$F$49</c:f>
              <c:numCache>
                <c:formatCode>General</c:formatCode>
                <c:ptCount val="5"/>
                <c:pt idx="0">
                  <c:v>6</c:v>
                </c:pt>
                <c:pt idx="1">
                  <c:v>27</c:v>
                </c:pt>
                <c:pt idx="2">
                  <c:v>23</c:v>
                </c:pt>
                <c:pt idx="3">
                  <c:v>6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5A-49B6-AFED-03C72DC3CE33}"/>
            </c:ext>
          </c:extLst>
        </c:ser>
        <c:ser>
          <c:idx val="4"/>
          <c:order val="4"/>
          <c:tx>
            <c:strRef>
              <c:f>Lapas1!$A$50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Lapas1!$B$44:$F$45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Socialinis pedagogas</c:v>
                  </c:pt>
                </c:lvl>
              </c:multiLvlStrCache>
            </c:multiLvlStrRef>
          </c:cat>
          <c:val>
            <c:numRef>
              <c:f>Lapas1!$B$50:$F$50</c:f>
              <c:numCache>
                <c:formatCode>General</c:formatCode>
                <c:ptCount val="5"/>
                <c:pt idx="0">
                  <c:v>7</c:v>
                </c:pt>
                <c:pt idx="1">
                  <c:v>25</c:v>
                </c:pt>
                <c:pt idx="2">
                  <c:v>25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5A-49B6-AFED-03C72DC3CE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9555856"/>
        <c:axId val="529558152"/>
      </c:barChart>
      <c:catAx>
        <c:axId val="52955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9558152"/>
        <c:crosses val="autoZero"/>
        <c:auto val="1"/>
        <c:lblAlgn val="ctr"/>
        <c:lblOffset val="100"/>
        <c:noMultiLvlLbl val="0"/>
      </c:catAx>
      <c:valAx>
        <c:axId val="529558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2955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Specialiųjų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pedagogų pasiskirstymas pagal kvalifikacinę kategoriją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Lapas3!$A$28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Lapas3!$B$26:$F$27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Lapas3!$B$28:$F$28</c:f>
              <c:numCache>
                <c:formatCode>General</c:formatCode>
                <c:ptCount val="5"/>
                <c:pt idx="1">
                  <c:v>10</c:v>
                </c:pt>
                <c:pt idx="2">
                  <c:v>10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62-4AE3-ABC5-FEF185C863F1}"/>
            </c:ext>
          </c:extLst>
        </c:ser>
        <c:ser>
          <c:idx val="1"/>
          <c:order val="1"/>
          <c:tx>
            <c:strRef>
              <c:f>Lapas3!$A$29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Lapas3!$B$26:$F$27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Lapas3!$B$29:$F$29</c:f>
              <c:numCache>
                <c:formatCode>General</c:formatCode>
                <c:ptCount val="5"/>
                <c:pt idx="1">
                  <c:v>10</c:v>
                </c:pt>
                <c:pt idx="2">
                  <c:v>11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62-4AE3-ABC5-FEF185C863F1}"/>
            </c:ext>
          </c:extLst>
        </c:ser>
        <c:ser>
          <c:idx val="2"/>
          <c:order val="2"/>
          <c:tx>
            <c:strRef>
              <c:f>Lapas3!$A$30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Lapas3!$B$26:$F$27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Lapas3!$B$30:$F$30</c:f>
              <c:numCache>
                <c:formatCode>General</c:formatCode>
                <c:ptCount val="5"/>
                <c:pt idx="0">
                  <c:v>1</c:v>
                </c:pt>
                <c:pt idx="1">
                  <c:v>9</c:v>
                </c:pt>
                <c:pt idx="2">
                  <c:v>9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62-4AE3-ABC5-FEF185C863F1}"/>
            </c:ext>
          </c:extLst>
        </c:ser>
        <c:ser>
          <c:idx val="3"/>
          <c:order val="3"/>
          <c:tx>
            <c:strRef>
              <c:f>Lapas3!$A$31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Lapas3!$B$26:$F$27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Lapas3!$B$31:$F$31</c:f>
              <c:numCache>
                <c:formatCode>General</c:formatCode>
                <c:ptCount val="5"/>
                <c:pt idx="0">
                  <c:v>1</c:v>
                </c:pt>
                <c:pt idx="1">
                  <c:v>11</c:v>
                </c:pt>
                <c:pt idx="2">
                  <c:v>6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62-4AE3-ABC5-FEF185C863F1}"/>
            </c:ext>
          </c:extLst>
        </c:ser>
        <c:ser>
          <c:idx val="4"/>
          <c:order val="4"/>
          <c:tx>
            <c:strRef>
              <c:f>Lapas3!$A$32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Lapas3!$B$26:$F$27</c:f>
              <c:multiLvlStrCache>
                <c:ptCount val="5"/>
                <c:lvl>
                  <c:pt idx="0">
                    <c:v>Ekspertas</c:v>
                  </c:pt>
                  <c:pt idx="1">
                    <c:v>Metodininkas</c:v>
                  </c:pt>
                  <c:pt idx="2">
                    <c:v>Vyr. specialistas</c:v>
                  </c:pt>
                  <c:pt idx="3">
                    <c:v>Specialistas</c:v>
                  </c:pt>
                  <c:pt idx="4">
                    <c:v>Neturi kvalifikacinės kategorijos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Lapas3!$B$32:$F$32</c:f>
              <c:numCache>
                <c:formatCode>General</c:formatCode>
                <c:ptCount val="5"/>
                <c:pt idx="0">
                  <c:v>1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362-4AE3-ABC5-FEF185C86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3323448"/>
        <c:axId val="593330008"/>
      </c:barChart>
      <c:catAx>
        <c:axId val="59332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3330008"/>
        <c:crosses val="autoZero"/>
        <c:auto val="1"/>
        <c:lblAlgn val="ctr"/>
        <c:lblOffset val="100"/>
        <c:noMultiLvlLbl val="0"/>
      </c:catAx>
      <c:valAx>
        <c:axId val="593330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93323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Specialiųjų pedagogų pasiskirstymas pagal amžių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Lapas1!$A$69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Lapas1!$B$67:$F$68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Lapas1!$B$69:$F$69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8E-4497-9915-7BE7DA9C8280}"/>
            </c:ext>
          </c:extLst>
        </c:ser>
        <c:ser>
          <c:idx val="1"/>
          <c:order val="1"/>
          <c:tx>
            <c:strRef>
              <c:f>Lapas1!$A$70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Lapas1!$B$67:$F$68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Lapas1!$B$70:$F$70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9</c:v>
                </c:pt>
                <c:pt idx="3">
                  <c:v>10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8E-4497-9915-7BE7DA9C8280}"/>
            </c:ext>
          </c:extLst>
        </c:ser>
        <c:ser>
          <c:idx val="2"/>
          <c:order val="2"/>
          <c:tx>
            <c:strRef>
              <c:f>Lapas1!$A$71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Lapas1!$B$67:$F$68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Lapas1!$B$71:$F$71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8E-4497-9915-7BE7DA9C8280}"/>
            </c:ext>
          </c:extLst>
        </c:ser>
        <c:ser>
          <c:idx val="3"/>
          <c:order val="3"/>
          <c:tx>
            <c:strRef>
              <c:f>Lapas1!$A$72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Lapas1!$B$67:$F$68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Lapas1!$B$72:$F$72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7</c:v>
                </c:pt>
                <c:pt idx="3">
                  <c:v>10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8E-4497-9915-7BE7DA9C8280}"/>
            </c:ext>
          </c:extLst>
        </c:ser>
        <c:ser>
          <c:idx val="4"/>
          <c:order val="4"/>
          <c:tx>
            <c:strRef>
              <c:f>Lapas1!$A$73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Lapas1!$B$67:$F$68</c:f>
              <c:multiLvlStrCache>
                <c:ptCount val="5"/>
                <c:lvl>
                  <c:pt idx="0">
                    <c:v>iki 30 metų</c:v>
                  </c:pt>
                  <c:pt idx="1">
                    <c:v>30-39 metai</c:v>
                  </c:pt>
                  <c:pt idx="2">
                    <c:v>40-49 metai</c:v>
                  </c:pt>
                  <c:pt idx="3">
                    <c:v>50-59 metai</c:v>
                  </c:pt>
                  <c:pt idx="4">
                    <c:v>60 metų ir vyresni</c:v>
                  </c:pt>
                </c:lvl>
                <c:lvl>
                  <c:pt idx="0">
                    <c:v>Specialusis pedagogas</c:v>
                  </c:pt>
                </c:lvl>
              </c:multiLvlStrCache>
            </c:multiLvlStrRef>
          </c:cat>
          <c:val>
            <c:numRef>
              <c:f>Lapas1!$B$73:$F$73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12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8E-4497-9915-7BE7DA9C82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213632"/>
        <c:axId val="530213960"/>
      </c:barChart>
      <c:catAx>
        <c:axId val="530213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213960"/>
        <c:crosses val="autoZero"/>
        <c:auto val="1"/>
        <c:lblAlgn val="ctr"/>
        <c:lblOffset val="100"/>
        <c:noMultiLvlLbl val="0"/>
      </c:catAx>
      <c:valAx>
        <c:axId val="53021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021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483866"/>
              </p:ext>
            </p:extLst>
          </p:nvPr>
        </p:nvGraphicFramePr>
        <p:xfrm>
          <a:off x="504824" y="1366837"/>
          <a:ext cx="8313861" cy="449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56005" y="430796"/>
            <a:ext cx="67279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sz="2000" b="1" dirty="0" smtClean="0"/>
              <a:t>16. Pagalbą teikiančių specialistų pasiskirstymas pagal amžių, </a:t>
            </a:r>
          </a:p>
          <a:p>
            <a:pPr algn="ctr"/>
            <a:r>
              <a:rPr lang="lt-LT" sz="2000" b="1" dirty="0" smtClean="0"/>
              <a:t>dalykinę kvalifikaciją</a:t>
            </a:r>
            <a:endParaRPr lang="lt-LT" sz="2000" b="1" dirty="0"/>
          </a:p>
        </p:txBody>
      </p:sp>
    </p:spTree>
    <p:extLst>
      <p:ext uri="{BB962C8B-B14F-4D97-AF65-F5344CB8AC3E}">
        <p14:creationId xmlns:p14="http://schemas.microsoft.com/office/powerpoint/2010/main" val="105321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691917"/>
              </p:ext>
            </p:extLst>
          </p:nvPr>
        </p:nvGraphicFramePr>
        <p:xfrm>
          <a:off x="984738" y="940776"/>
          <a:ext cx="7869116" cy="4774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051827"/>
              </p:ext>
            </p:extLst>
          </p:nvPr>
        </p:nvGraphicFramePr>
        <p:xfrm>
          <a:off x="1274885" y="422031"/>
          <a:ext cx="7420707" cy="5372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3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0174355"/>
              </p:ext>
            </p:extLst>
          </p:nvPr>
        </p:nvGraphicFramePr>
        <p:xfrm>
          <a:off x="659424" y="457201"/>
          <a:ext cx="8088922" cy="5292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166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7959459"/>
              </p:ext>
            </p:extLst>
          </p:nvPr>
        </p:nvGraphicFramePr>
        <p:xfrm>
          <a:off x="1019908" y="685800"/>
          <a:ext cx="7702061" cy="5099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456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965204"/>
              </p:ext>
            </p:extLst>
          </p:nvPr>
        </p:nvGraphicFramePr>
        <p:xfrm>
          <a:off x="729763" y="518745"/>
          <a:ext cx="7974622" cy="5380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197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581858"/>
              </p:ext>
            </p:extLst>
          </p:nvPr>
        </p:nvGraphicFramePr>
        <p:xfrm>
          <a:off x="967154" y="606670"/>
          <a:ext cx="7851531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76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91034"/>
              </p:ext>
            </p:extLst>
          </p:nvPr>
        </p:nvGraphicFramePr>
        <p:xfrm>
          <a:off x="835269" y="527537"/>
          <a:ext cx="7877908" cy="533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1831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120633"/>
              </p:ext>
            </p:extLst>
          </p:nvPr>
        </p:nvGraphicFramePr>
        <p:xfrm>
          <a:off x="1063869" y="509954"/>
          <a:ext cx="7631723" cy="538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492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</TotalTime>
  <Words>58</Words>
  <Application>Microsoft Office PowerPoint</Application>
  <PresentationFormat>Demonstracija ekrane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55</cp:revision>
  <dcterms:created xsi:type="dcterms:W3CDTF">2019-11-25T17:02:43Z</dcterms:created>
  <dcterms:modified xsi:type="dcterms:W3CDTF">2023-03-21T12:34:59Z</dcterms:modified>
</cp:coreProperties>
</file>