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8" r:id="rId2"/>
    <p:sldId id="277" r:id="rId3"/>
    <p:sldId id="279" r:id="rId4"/>
    <p:sldId id="281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 dirty="0">
                <a:solidFill>
                  <a:schemeClr val="bg2">
                    <a:lumMod val="10000"/>
                  </a:schemeClr>
                </a:solidFill>
              </a:rPr>
              <a:t>Mokytojų pasiskirstymo</a:t>
            </a:r>
            <a:r>
              <a:rPr lang="lt-LT" b="1" baseline="0" dirty="0">
                <a:solidFill>
                  <a:schemeClr val="bg2">
                    <a:lumMod val="10000"/>
                  </a:schemeClr>
                </a:solidFill>
              </a:rPr>
              <a:t> pagal amžių kaita</a:t>
            </a:r>
            <a:endParaRPr lang="lt-LT" b="1" dirty="0">
              <a:solidFill>
                <a:schemeClr val="bg2">
                  <a:lumMod val="10000"/>
                </a:schemeClr>
              </a:solidFill>
            </a:endParaRPr>
          </a:p>
        </c:rich>
      </c:tx>
      <c:layout>
        <c:manualLayout>
          <c:xMode val="edge"/>
          <c:yMode val="edge"/>
          <c:x val="0.30554677993634793"/>
          <c:y val="1.29904827836211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Puslapis1_1!$B$15</c:f>
              <c:strCache>
                <c:ptCount val="1"/>
                <c:pt idx="0">
                  <c:v>Jaunesni nei 30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Puslapis1_1!$A$16:$A$18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Puslapis1_1!$B$16:$B$18</c:f>
              <c:numCache>
                <c:formatCode>0.00</c:formatCode>
                <c:ptCount val="3"/>
                <c:pt idx="0">
                  <c:v>7.8790882061446981</c:v>
                </c:pt>
                <c:pt idx="1">
                  <c:v>9.0864197530864192</c:v>
                </c:pt>
                <c:pt idx="2">
                  <c:v>10.588235294117647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D-4441-AF89-F794378008EC}"/>
            </c:ext>
          </c:extLst>
        </c:ser>
        <c:ser>
          <c:idx val="1"/>
          <c:order val="1"/>
          <c:tx>
            <c:strRef>
              <c:f>Puslapis1_1!$C$15</c:f>
              <c:strCache>
                <c:ptCount val="1"/>
                <c:pt idx="0">
                  <c:v>30-39 metai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Puslapis1_1!$A$16:$A$18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Puslapis1_1!$C$16:$C$18</c:f>
              <c:numCache>
                <c:formatCode>0.00</c:formatCode>
                <c:ptCount val="3"/>
                <c:pt idx="0">
                  <c:v>9.2666005946481658</c:v>
                </c:pt>
                <c:pt idx="1">
                  <c:v>8.5925925925925934</c:v>
                </c:pt>
                <c:pt idx="2">
                  <c:v>8.5784313725490193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FD-4441-AF89-F794378008EC}"/>
            </c:ext>
          </c:extLst>
        </c:ser>
        <c:ser>
          <c:idx val="2"/>
          <c:order val="2"/>
          <c:tx>
            <c:strRef>
              <c:f>Puslapis1_1!$D$15</c:f>
              <c:strCache>
                <c:ptCount val="1"/>
                <c:pt idx="0">
                  <c:v>40-49 metai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Puslapis1_1!$A$16:$A$18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Puslapis1_1!$D$16:$D$18</c:f>
              <c:numCache>
                <c:formatCode>0.00</c:formatCode>
                <c:ptCount val="3"/>
                <c:pt idx="0">
                  <c:v>20.366699702675916</c:v>
                </c:pt>
                <c:pt idx="1">
                  <c:v>19.604938271604937</c:v>
                </c:pt>
                <c:pt idx="2">
                  <c:v>19.215686274509803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FD-4441-AF89-F794378008EC}"/>
            </c:ext>
          </c:extLst>
        </c:ser>
        <c:ser>
          <c:idx val="3"/>
          <c:order val="3"/>
          <c:tx>
            <c:strRef>
              <c:f>Puslapis1_1!$E$15</c:f>
              <c:strCache>
                <c:ptCount val="1"/>
                <c:pt idx="0">
                  <c:v>50-59 metai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Puslapis1_1!$A$16:$A$18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Puslapis1_1!$E$16:$E$18</c:f>
              <c:numCache>
                <c:formatCode>0.00</c:formatCode>
                <c:ptCount val="3"/>
                <c:pt idx="0">
                  <c:v>33.944499504459863</c:v>
                </c:pt>
                <c:pt idx="1">
                  <c:v>32.148148148148145</c:v>
                </c:pt>
                <c:pt idx="2">
                  <c:v>31.519607843137255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FD-4441-AF89-F794378008EC}"/>
            </c:ext>
          </c:extLst>
        </c:ser>
        <c:ser>
          <c:idx val="4"/>
          <c:order val="4"/>
          <c:tx>
            <c:strRef>
              <c:f>Puslapis1_1!$F$15</c:f>
              <c:strCache>
                <c:ptCount val="1"/>
                <c:pt idx="0">
                  <c:v>60 ir vyresni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Puslapis1_1!$A$16:$A$18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Puslapis1_1!$F$16:$F$18</c:f>
              <c:numCache>
                <c:formatCode>0.00</c:formatCode>
                <c:ptCount val="3"/>
                <c:pt idx="0">
                  <c:v>28.543111992071356</c:v>
                </c:pt>
                <c:pt idx="1">
                  <c:v>30.567901234567902</c:v>
                </c:pt>
                <c:pt idx="2">
                  <c:v>30.098039215686274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FD-4441-AF89-F79437800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79095088"/>
        <c:axId val="849967392"/>
      </c:barChart>
      <c:catAx>
        <c:axId val="107909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849967392"/>
        <c:crosses val="autoZero"/>
        <c:auto val="1"/>
        <c:lblAlgn val="ctr"/>
        <c:lblOffset val="100"/>
        <c:noMultiLvlLbl val="0"/>
      </c:catAx>
      <c:valAx>
        <c:axId val="849967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7909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0744750972512118E-2"/>
          <c:y val="8.7180146894611593E-2"/>
          <c:w val="0.93736636051998645"/>
          <c:h val="0.79256977715532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'Mokytojų kvalifikacija'!$B$2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'Mokytojų kvalifikacija'!$A$3:$A$7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Neturi kvalifikacinės kategorijos</c:v>
                </c:pt>
                <c:pt idx="3">
                  <c:v>Specialistas</c:v>
                </c:pt>
                <c:pt idx="4">
                  <c:v>Vyr. specialistas</c:v>
                </c:pt>
              </c:strCache>
            </c:strRef>
          </c:cat>
          <c:val>
            <c:numRef>
              <c:f>'Mokytojų kvalifikacija'!$B$3:$B$7</c:f>
              <c:numCache>
                <c:formatCode>General</c:formatCode>
                <c:ptCount val="5"/>
                <c:pt idx="0">
                  <c:v>135</c:v>
                </c:pt>
                <c:pt idx="1">
                  <c:v>957</c:v>
                </c:pt>
                <c:pt idx="2">
                  <c:v>152</c:v>
                </c:pt>
                <c:pt idx="3">
                  <c:v>192</c:v>
                </c:pt>
                <c:pt idx="4">
                  <c:v>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93-426F-8E86-32C32B6D9226}"/>
            </c:ext>
          </c:extLst>
        </c:ser>
        <c:ser>
          <c:idx val="1"/>
          <c:order val="1"/>
          <c:tx>
            <c:strRef>
              <c:f>'Mokytojų kvalifikacija'!$C$2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'Mokytojų kvalifikacija'!$A$3:$A$7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Neturi kvalifikacinės kategorijos</c:v>
                </c:pt>
                <c:pt idx="3">
                  <c:v>Specialistas</c:v>
                </c:pt>
                <c:pt idx="4">
                  <c:v>Vyr. specialistas</c:v>
                </c:pt>
              </c:strCache>
            </c:strRef>
          </c:cat>
          <c:val>
            <c:numRef>
              <c:f>'Mokytojų kvalifikacija'!$C$3:$C$7</c:f>
              <c:numCache>
                <c:formatCode>General</c:formatCode>
                <c:ptCount val="5"/>
                <c:pt idx="0">
                  <c:v>141</c:v>
                </c:pt>
                <c:pt idx="1">
                  <c:v>938</c:v>
                </c:pt>
                <c:pt idx="2">
                  <c:v>218</c:v>
                </c:pt>
                <c:pt idx="3">
                  <c:v>204</c:v>
                </c:pt>
                <c:pt idx="4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93-426F-8E86-32C32B6D9226}"/>
            </c:ext>
          </c:extLst>
        </c:ser>
        <c:ser>
          <c:idx val="2"/>
          <c:order val="2"/>
          <c:tx>
            <c:strRef>
              <c:f>'Mokytojų kvalifikacija'!$D$2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'Mokytojų kvalifikacija'!$A$3:$A$7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Neturi kvalifikacinės kategorijos</c:v>
                </c:pt>
                <c:pt idx="3">
                  <c:v>Specialistas</c:v>
                </c:pt>
                <c:pt idx="4">
                  <c:v>Vyr. specialistas</c:v>
                </c:pt>
              </c:strCache>
            </c:strRef>
          </c:cat>
          <c:val>
            <c:numRef>
              <c:f>'Mokytojų kvalifikacija'!$D$3:$D$7</c:f>
              <c:numCache>
                <c:formatCode>General</c:formatCode>
                <c:ptCount val="5"/>
                <c:pt idx="0">
                  <c:v>137</c:v>
                </c:pt>
                <c:pt idx="1">
                  <c:v>923</c:v>
                </c:pt>
                <c:pt idx="2">
                  <c:v>251</c:v>
                </c:pt>
                <c:pt idx="3">
                  <c:v>218</c:v>
                </c:pt>
                <c:pt idx="4">
                  <c:v>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93-426F-8E86-32C32B6D9226}"/>
            </c:ext>
          </c:extLst>
        </c:ser>
        <c:ser>
          <c:idx val="3"/>
          <c:order val="3"/>
          <c:tx>
            <c:strRef>
              <c:f>'Mokytojų kvalifikacija'!$E$2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'Mokytojų kvalifikacija'!$A$3:$A$7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Neturi kvalifikacinės kategorijos</c:v>
                </c:pt>
                <c:pt idx="3">
                  <c:v>Specialistas</c:v>
                </c:pt>
                <c:pt idx="4">
                  <c:v>Vyr. specialistas</c:v>
                </c:pt>
              </c:strCache>
            </c:strRef>
          </c:cat>
          <c:val>
            <c:numRef>
              <c:f>'Mokytojų kvalifikacija'!$E$3:$E$7</c:f>
              <c:numCache>
                <c:formatCode>General</c:formatCode>
                <c:ptCount val="5"/>
                <c:pt idx="0">
                  <c:v>133</c:v>
                </c:pt>
                <c:pt idx="1">
                  <c:v>900</c:v>
                </c:pt>
                <c:pt idx="2">
                  <c:v>312</c:v>
                </c:pt>
                <c:pt idx="3">
                  <c:v>219</c:v>
                </c:pt>
                <c:pt idx="4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93-426F-8E86-32C32B6D9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2881295"/>
        <c:axId val="1147399503"/>
      </c:barChart>
      <c:catAx>
        <c:axId val="902881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147399503"/>
        <c:crosses val="autoZero"/>
        <c:auto val="1"/>
        <c:lblAlgn val="ctr"/>
        <c:lblOffset val="100"/>
        <c:noMultiLvlLbl val="0"/>
      </c:catAx>
      <c:valAx>
        <c:axId val="1147399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02881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chemeClr val="tx1"/>
                </a:solidFill>
              </a:rPr>
              <a:t>Mokytoj</a:t>
            </a:r>
            <a:r>
              <a:rPr lang="lt-LT" b="1" dirty="0">
                <a:solidFill>
                  <a:schemeClr val="tx1"/>
                </a:solidFill>
              </a:rPr>
              <a:t>ų</a:t>
            </a:r>
            <a:r>
              <a:rPr lang="lt-LT" b="1" baseline="0" dirty="0">
                <a:solidFill>
                  <a:schemeClr val="tx1"/>
                </a:solidFill>
              </a:rPr>
              <a:t> pasiskirstymas pagal dalykus ir amžių</a:t>
            </a:r>
            <a:endParaRPr lang="lt-LT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Puslapis1_1!$B$58</c:f>
              <c:strCache>
                <c:ptCount val="1"/>
                <c:pt idx="0">
                  <c:v>iki 30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Puslapis1_1!$A$59:$A$82</c:f>
              <c:strCache>
                <c:ptCount val="24"/>
                <c:pt idx="0">
                  <c:v>Biologija</c:v>
                </c:pt>
                <c:pt idx="1">
                  <c:v>Chemija</c:v>
                </c:pt>
                <c:pt idx="2">
                  <c:v>Dailė</c:v>
                </c:pt>
                <c:pt idx="3">
                  <c:v>Dorinis ugdymas (etika)</c:v>
                </c:pt>
                <c:pt idx="4">
                  <c:v>Dorinis ugdymas (tikyba)</c:v>
                </c:pt>
                <c:pt idx="5">
                  <c:v>Ekonomika ir verslumas</c:v>
                </c:pt>
                <c:pt idx="6">
                  <c:v>Fizika</c:v>
                </c:pt>
                <c:pt idx="7">
                  <c:v>Fizinis ugdymas</c:v>
                </c:pt>
                <c:pt idx="8">
                  <c:v>Geografija</c:v>
                </c:pt>
                <c:pt idx="9">
                  <c:v>Gyvenimo įgūdžiai</c:v>
                </c:pt>
                <c:pt idx="10">
                  <c:v>Informacinės technologijos</c:v>
                </c:pt>
                <c:pt idx="11">
                  <c:v>Informatika</c:v>
                </c:pt>
                <c:pt idx="12">
                  <c:v>Istorija</c:v>
                </c:pt>
                <c:pt idx="13">
                  <c:v>Lietuvių kalba ir literatūra</c:v>
                </c:pt>
                <c:pt idx="14">
                  <c:v>Matematika</c:v>
                </c:pt>
                <c:pt idx="15">
                  <c:v>Muzika</c:v>
                </c:pt>
                <c:pt idx="16">
                  <c:v>Neformalus ugdymas</c:v>
                </c:pt>
                <c:pt idx="17">
                  <c:v>Pradinio ugdymo programos dalykai</c:v>
                </c:pt>
                <c:pt idx="18">
                  <c:v>Šokis</c:v>
                </c:pt>
                <c:pt idx="19">
                  <c:v>Technologijos</c:v>
                </c:pt>
                <c:pt idx="20">
                  <c:v>Užsienio kalba (antroji, prancūzų)</c:v>
                </c:pt>
                <c:pt idx="21">
                  <c:v>Užsienio kalba (antroji, rusų)</c:v>
                </c:pt>
                <c:pt idx="22">
                  <c:v>Užsienio kalba (antroji, vokiečių)</c:v>
                </c:pt>
                <c:pt idx="23">
                  <c:v>Užsienio kalba (pirmoji, anglų)</c:v>
                </c:pt>
              </c:strCache>
            </c:strRef>
          </c:cat>
          <c:val>
            <c:numRef>
              <c:f>Puslapis1_1!$B$59:$B$82</c:f>
              <c:numCache>
                <c:formatCode>0.00</c:formatCode>
                <c:ptCount val="24"/>
                <c:pt idx="0">
                  <c:v>10.9375</c:v>
                </c:pt>
                <c:pt idx="1">
                  <c:v>4.4444444444444446</c:v>
                </c:pt>
                <c:pt idx="2">
                  <c:v>5.5555555555555554</c:v>
                </c:pt>
                <c:pt idx="3">
                  <c:v>17.647058823529413</c:v>
                </c:pt>
                <c:pt idx="4">
                  <c:v>15.555555555555555</c:v>
                </c:pt>
                <c:pt idx="5">
                  <c:v>4.7619047619047619</c:v>
                </c:pt>
                <c:pt idx="6">
                  <c:v>24.561403508771932</c:v>
                </c:pt>
                <c:pt idx="7">
                  <c:v>9.9173553719008272</c:v>
                </c:pt>
                <c:pt idx="8">
                  <c:v>18.96551724137931</c:v>
                </c:pt>
                <c:pt idx="9">
                  <c:v>13.114754098360656</c:v>
                </c:pt>
                <c:pt idx="10">
                  <c:v>6.8965517241379306</c:v>
                </c:pt>
                <c:pt idx="11">
                  <c:v>6</c:v>
                </c:pt>
                <c:pt idx="12">
                  <c:v>17.857142857142858</c:v>
                </c:pt>
                <c:pt idx="13">
                  <c:v>9.7435897435897427</c:v>
                </c:pt>
                <c:pt idx="14">
                  <c:v>16.315789473684209</c:v>
                </c:pt>
                <c:pt idx="15">
                  <c:v>14.516129032258064</c:v>
                </c:pt>
                <c:pt idx="16">
                  <c:v>13.237924865831843</c:v>
                </c:pt>
                <c:pt idx="17">
                  <c:v>7.5785582255083179</c:v>
                </c:pt>
                <c:pt idx="18">
                  <c:v>22.222222222222221</c:v>
                </c:pt>
                <c:pt idx="19">
                  <c:v>7.0588235294117645</c:v>
                </c:pt>
                <c:pt idx="20">
                  <c:v>42.857142857142854</c:v>
                </c:pt>
                <c:pt idx="21">
                  <c:v>0</c:v>
                </c:pt>
                <c:pt idx="22">
                  <c:v>4.5454545454545459</c:v>
                </c:pt>
                <c:pt idx="23">
                  <c:v>12.55813953488372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C-4267-9496-4F8F4226D235}"/>
            </c:ext>
          </c:extLst>
        </c:ser>
        <c:ser>
          <c:idx val="1"/>
          <c:order val="1"/>
          <c:tx>
            <c:strRef>
              <c:f>Puslapis1_1!$C$58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Puslapis1_1!$A$59:$A$82</c:f>
              <c:strCache>
                <c:ptCount val="24"/>
                <c:pt idx="0">
                  <c:v>Biologija</c:v>
                </c:pt>
                <c:pt idx="1">
                  <c:v>Chemija</c:v>
                </c:pt>
                <c:pt idx="2">
                  <c:v>Dailė</c:v>
                </c:pt>
                <c:pt idx="3">
                  <c:v>Dorinis ugdymas (etika)</c:v>
                </c:pt>
                <c:pt idx="4">
                  <c:v>Dorinis ugdymas (tikyba)</c:v>
                </c:pt>
                <c:pt idx="5">
                  <c:v>Ekonomika ir verslumas</c:v>
                </c:pt>
                <c:pt idx="6">
                  <c:v>Fizika</c:v>
                </c:pt>
                <c:pt idx="7">
                  <c:v>Fizinis ugdymas</c:v>
                </c:pt>
                <c:pt idx="8">
                  <c:v>Geografija</c:v>
                </c:pt>
                <c:pt idx="9">
                  <c:v>Gyvenimo įgūdžiai</c:v>
                </c:pt>
                <c:pt idx="10">
                  <c:v>Informacinės technologijos</c:v>
                </c:pt>
                <c:pt idx="11">
                  <c:v>Informatika</c:v>
                </c:pt>
                <c:pt idx="12">
                  <c:v>Istorija</c:v>
                </c:pt>
                <c:pt idx="13">
                  <c:v>Lietuvių kalba ir literatūra</c:v>
                </c:pt>
                <c:pt idx="14">
                  <c:v>Matematika</c:v>
                </c:pt>
                <c:pt idx="15">
                  <c:v>Muzika</c:v>
                </c:pt>
                <c:pt idx="16">
                  <c:v>Neformalus ugdymas</c:v>
                </c:pt>
                <c:pt idx="17">
                  <c:v>Pradinio ugdymo programos dalykai</c:v>
                </c:pt>
                <c:pt idx="18">
                  <c:v>Šokis</c:v>
                </c:pt>
                <c:pt idx="19">
                  <c:v>Technologijos</c:v>
                </c:pt>
                <c:pt idx="20">
                  <c:v>Užsienio kalba (antroji, prancūzų)</c:v>
                </c:pt>
                <c:pt idx="21">
                  <c:v>Užsienio kalba (antroji, rusų)</c:v>
                </c:pt>
                <c:pt idx="22">
                  <c:v>Užsienio kalba (antroji, vokiečių)</c:v>
                </c:pt>
                <c:pt idx="23">
                  <c:v>Užsienio kalba (pirmoji, anglų)</c:v>
                </c:pt>
              </c:strCache>
            </c:strRef>
          </c:cat>
          <c:val>
            <c:numRef>
              <c:f>Puslapis1_1!$C$59:$C$82</c:f>
              <c:numCache>
                <c:formatCode>0.00</c:formatCode>
                <c:ptCount val="24"/>
                <c:pt idx="0">
                  <c:v>9.375</c:v>
                </c:pt>
                <c:pt idx="1">
                  <c:v>11.111111111111111</c:v>
                </c:pt>
                <c:pt idx="2">
                  <c:v>12.962962962962964</c:v>
                </c:pt>
                <c:pt idx="3">
                  <c:v>11.764705882352942</c:v>
                </c:pt>
                <c:pt idx="4">
                  <c:v>6.666666666666667</c:v>
                </c:pt>
                <c:pt idx="5">
                  <c:v>4.7619047619047619</c:v>
                </c:pt>
                <c:pt idx="6">
                  <c:v>5.2631578947368425</c:v>
                </c:pt>
                <c:pt idx="7">
                  <c:v>13.223140495867769</c:v>
                </c:pt>
                <c:pt idx="8">
                  <c:v>10.344827586206897</c:v>
                </c:pt>
                <c:pt idx="9">
                  <c:v>8.1967213114754092</c:v>
                </c:pt>
                <c:pt idx="10">
                  <c:v>20.689655172413794</c:v>
                </c:pt>
                <c:pt idx="11">
                  <c:v>16</c:v>
                </c:pt>
                <c:pt idx="12">
                  <c:v>7.1428571428571432</c:v>
                </c:pt>
                <c:pt idx="13">
                  <c:v>5.1282051282051286</c:v>
                </c:pt>
                <c:pt idx="14">
                  <c:v>6.3157894736842106</c:v>
                </c:pt>
                <c:pt idx="15">
                  <c:v>12.903225806451612</c:v>
                </c:pt>
                <c:pt idx="16">
                  <c:v>8.4078711985688734</c:v>
                </c:pt>
                <c:pt idx="17">
                  <c:v>8.1330868761552679</c:v>
                </c:pt>
                <c:pt idx="18">
                  <c:v>18.518518518518519</c:v>
                </c:pt>
                <c:pt idx="19">
                  <c:v>3.5294117647058822</c:v>
                </c:pt>
                <c:pt idx="20">
                  <c:v>0</c:v>
                </c:pt>
                <c:pt idx="21">
                  <c:v>1.8867924528301887</c:v>
                </c:pt>
                <c:pt idx="22">
                  <c:v>0</c:v>
                </c:pt>
                <c:pt idx="23">
                  <c:v>7.9069767441860463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4C-4267-9496-4F8F4226D235}"/>
            </c:ext>
          </c:extLst>
        </c:ser>
        <c:ser>
          <c:idx val="2"/>
          <c:order val="2"/>
          <c:tx>
            <c:strRef>
              <c:f>Puslapis1_1!$D$58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Puslapis1_1!$A$59:$A$82</c:f>
              <c:strCache>
                <c:ptCount val="24"/>
                <c:pt idx="0">
                  <c:v>Biologija</c:v>
                </c:pt>
                <c:pt idx="1">
                  <c:v>Chemija</c:v>
                </c:pt>
                <c:pt idx="2">
                  <c:v>Dailė</c:v>
                </c:pt>
                <c:pt idx="3">
                  <c:v>Dorinis ugdymas (etika)</c:v>
                </c:pt>
                <c:pt idx="4">
                  <c:v>Dorinis ugdymas (tikyba)</c:v>
                </c:pt>
                <c:pt idx="5">
                  <c:v>Ekonomika ir verslumas</c:v>
                </c:pt>
                <c:pt idx="6">
                  <c:v>Fizika</c:v>
                </c:pt>
                <c:pt idx="7">
                  <c:v>Fizinis ugdymas</c:v>
                </c:pt>
                <c:pt idx="8">
                  <c:v>Geografija</c:v>
                </c:pt>
                <c:pt idx="9">
                  <c:v>Gyvenimo įgūdžiai</c:v>
                </c:pt>
                <c:pt idx="10">
                  <c:v>Informacinės technologijos</c:v>
                </c:pt>
                <c:pt idx="11">
                  <c:v>Informatika</c:v>
                </c:pt>
                <c:pt idx="12">
                  <c:v>Istorija</c:v>
                </c:pt>
                <c:pt idx="13">
                  <c:v>Lietuvių kalba ir literatūra</c:v>
                </c:pt>
                <c:pt idx="14">
                  <c:v>Matematika</c:v>
                </c:pt>
                <c:pt idx="15">
                  <c:v>Muzika</c:v>
                </c:pt>
                <c:pt idx="16">
                  <c:v>Neformalus ugdymas</c:v>
                </c:pt>
                <c:pt idx="17">
                  <c:v>Pradinio ugdymo programos dalykai</c:v>
                </c:pt>
                <c:pt idx="18">
                  <c:v>Šokis</c:v>
                </c:pt>
                <c:pt idx="19">
                  <c:v>Technologijos</c:v>
                </c:pt>
                <c:pt idx="20">
                  <c:v>Užsienio kalba (antroji, prancūzų)</c:v>
                </c:pt>
                <c:pt idx="21">
                  <c:v>Užsienio kalba (antroji, rusų)</c:v>
                </c:pt>
                <c:pt idx="22">
                  <c:v>Užsienio kalba (antroji, vokiečių)</c:v>
                </c:pt>
                <c:pt idx="23">
                  <c:v>Užsienio kalba (pirmoji, anglų)</c:v>
                </c:pt>
              </c:strCache>
            </c:strRef>
          </c:cat>
          <c:val>
            <c:numRef>
              <c:f>Puslapis1_1!$D$59:$D$82</c:f>
              <c:numCache>
                <c:formatCode>0.00</c:formatCode>
                <c:ptCount val="24"/>
                <c:pt idx="0">
                  <c:v>14.0625</c:v>
                </c:pt>
                <c:pt idx="1">
                  <c:v>6.666666666666667</c:v>
                </c:pt>
                <c:pt idx="2">
                  <c:v>20.37037037037037</c:v>
                </c:pt>
                <c:pt idx="3">
                  <c:v>15.686274509803921</c:v>
                </c:pt>
                <c:pt idx="4">
                  <c:v>28.888888888888889</c:v>
                </c:pt>
                <c:pt idx="5">
                  <c:v>14.285714285714286</c:v>
                </c:pt>
                <c:pt idx="6">
                  <c:v>14.035087719298245</c:v>
                </c:pt>
                <c:pt idx="7">
                  <c:v>15.702479338842975</c:v>
                </c:pt>
                <c:pt idx="8">
                  <c:v>20.689655172413794</c:v>
                </c:pt>
                <c:pt idx="9">
                  <c:v>22.950819672131146</c:v>
                </c:pt>
                <c:pt idx="10">
                  <c:v>24.137931034482758</c:v>
                </c:pt>
                <c:pt idx="11">
                  <c:v>24</c:v>
                </c:pt>
                <c:pt idx="12">
                  <c:v>13.095238095238095</c:v>
                </c:pt>
                <c:pt idx="13">
                  <c:v>18.46153846153846</c:v>
                </c:pt>
                <c:pt idx="14">
                  <c:v>16.842105263157894</c:v>
                </c:pt>
                <c:pt idx="15">
                  <c:v>19.35483870967742</c:v>
                </c:pt>
                <c:pt idx="16">
                  <c:v>19.141323792486585</c:v>
                </c:pt>
                <c:pt idx="17">
                  <c:v>17.190388170055453</c:v>
                </c:pt>
                <c:pt idx="18">
                  <c:v>14.814814814814815</c:v>
                </c:pt>
                <c:pt idx="19">
                  <c:v>18.823529411764707</c:v>
                </c:pt>
                <c:pt idx="20">
                  <c:v>14.285714285714286</c:v>
                </c:pt>
                <c:pt idx="21">
                  <c:v>7.5471698113207548</c:v>
                </c:pt>
                <c:pt idx="22">
                  <c:v>31.818181818181817</c:v>
                </c:pt>
                <c:pt idx="23">
                  <c:v>33.02325581395349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4C-4267-9496-4F8F4226D235}"/>
            </c:ext>
          </c:extLst>
        </c:ser>
        <c:ser>
          <c:idx val="3"/>
          <c:order val="3"/>
          <c:tx>
            <c:strRef>
              <c:f>Puslapis1_1!$E$58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Puslapis1_1!$A$59:$A$82</c:f>
              <c:strCache>
                <c:ptCount val="24"/>
                <c:pt idx="0">
                  <c:v>Biologija</c:v>
                </c:pt>
                <c:pt idx="1">
                  <c:v>Chemija</c:v>
                </c:pt>
                <c:pt idx="2">
                  <c:v>Dailė</c:v>
                </c:pt>
                <c:pt idx="3">
                  <c:v>Dorinis ugdymas (etika)</c:v>
                </c:pt>
                <c:pt idx="4">
                  <c:v>Dorinis ugdymas (tikyba)</c:v>
                </c:pt>
                <c:pt idx="5">
                  <c:v>Ekonomika ir verslumas</c:v>
                </c:pt>
                <c:pt idx="6">
                  <c:v>Fizika</c:v>
                </c:pt>
                <c:pt idx="7">
                  <c:v>Fizinis ugdymas</c:v>
                </c:pt>
                <c:pt idx="8">
                  <c:v>Geografija</c:v>
                </c:pt>
                <c:pt idx="9">
                  <c:v>Gyvenimo įgūdžiai</c:v>
                </c:pt>
                <c:pt idx="10">
                  <c:v>Informacinės technologijos</c:v>
                </c:pt>
                <c:pt idx="11">
                  <c:v>Informatika</c:v>
                </c:pt>
                <c:pt idx="12">
                  <c:v>Istorija</c:v>
                </c:pt>
                <c:pt idx="13">
                  <c:v>Lietuvių kalba ir literatūra</c:v>
                </c:pt>
                <c:pt idx="14">
                  <c:v>Matematika</c:v>
                </c:pt>
                <c:pt idx="15">
                  <c:v>Muzika</c:v>
                </c:pt>
                <c:pt idx="16">
                  <c:v>Neformalus ugdymas</c:v>
                </c:pt>
                <c:pt idx="17">
                  <c:v>Pradinio ugdymo programos dalykai</c:v>
                </c:pt>
                <c:pt idx="18">
                  <c:v>Šokis</c:v>
                </c:pt>
                <c:pt idx="19">
                  <c:v>Technologijos</c:v>
                </c:pt>
                <c:pt idx="20">
                  <c:v>Užsienio kalba (antroji, prancūzų)</c:v>
                </c:pt>
                <c:pt idx="21">
                  <c:v>Užsienio kalba (antroji, rusų)</c:v>
                </c:pt>
                <c:pt idx="22">
                  <c:v>Užsienio kalba (antroji, vokiečių)</c:v>
                </c:pt>
                <c:pt idx="23">
                  <c:v>Užsienio kalba (pirmoji, anglų)</c:v>
                </c:pt>
              </c:strCache>
            </c:strRef>
          </c:cat>
          <c:val>
            <c:numRef>
              <c:f>Puslapis1_1!$E$59:$E$82</c:f>
              <c:numCache>
                <c:formatCode>0.00</c:formatCode>
                <c:ptCount val="24"/>
                <c:pt idx="0">
                  <c:v>23.4375</c:v>
                </c:pt>
                <c:pt idx="1">
                  <c:v>28.888888888888889</c:v>
                </c:pt>
                <c:pt idx="2">
                  <c:v>31.481481481481481</c:v>
                </c:pt>
                <c:pt idx="3">
                  <c:v>29.411764705882351</c:v>
                </c:pt>
                <c:pt idx="4">
                  <c:v>28.888888888888889</c:v>
                </c:pt>
                <c:pt idx="5">
                  <c:v>52.38095238095238</c:v>
                </c:pt>
                <c:pt idx="6">
                  <c:v>17.543859649122808</c:v>
                </c:pt>
                <c:pt idx="7">
                  <c:v>34.710743801652896</c:v>
                </c:pt>
                <c:pt idx="8">
                  <c:v>22.413793103448278</c:v>
                </c:pt>
                <c:pt idx="9">
                  <c:v>34.42622950819672</c:v>
                </c:pt>
                <c:pt idx="10">
                  <c:v>31.03448275862069</c:v>
                </c:pt>
                <c:pt idx="11">
                  <c:v>38</c:v>
                </c:pt>
                <c:pt idx="12">
                  <c:v>25</c:v>
                </c:pt>
                <c:pt idx="13">
                  <c:v>29.23076923076923</c:v>
                </c:pt>
                <c:pt idx="14">
                  <c:v>27.368421052631579</c:v>
                </c:pt>
                <c:pt idx="15">
                  <c:v>38.70967741935484</c:v>
                </c:pt>
                <c:pt idx="16">
                  <c:v>35.957066189624328</c:v>
                </c:pt>
                <c:pt idx="17">
                  <c:v>40.850277264325321</c:v>
                </c:pt>
                <c:pt idx="18">
                  <c:v>33.333333333333336</c:v>
                </c:pt>
                <c:pt idx="19">
                  <c:v>34.117647058823529</c:v>
                </c:pt>
                <c:pt idx="20">
                  <c:v>28.571428571428573</c:v>
                </c:pt>
                <c:pt idx="21">
                  <c:v>30.188679245283019</c:v>
                </c:pt>
                <c:pt idx="22">
                  <c:v>40.909090909090907</c:v>
                </c:pt>
                <c:pt idx="23">
                  <c:v>24.651162790697676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4C-4267-9496-4F8F4226D235}"/>
            </c:ext>
          </c:extLst>
        </c:ser>
        <c:ser>
          <c:idx val="4"/>
          <c:order val="4"/>
          <c:tx>
            <c:strRef>
              <c:f>Puslapis1_1!$F$58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Puslapis1_1!$A$59:$A$82</c:f>
              <c:strCache>
                <c:ptCount val="24"/>
                <c:pt idx="0">
                  <c:v>Biologija</c:v>
                </c:pt>
                <c:pt idx="1">
                  <c:v>Chemija</c:v>
                </c:pt>
                <c:pt idx="2">
                  <c:v>Dailė</c:v>
                </c:pt>
                <c:pt idx="3">
                  <c:v>Dorinis ugdymas (etika)</c:v>
                </c:pt>
                <c:pt idx="4">
                  <c:v>Dorinis ugdymas (tikyba)</c:v>
                </c:pt>
                <c:pt idx="5">
                  <c:v>Ekonomika ir verslumas</c:v>
                </c:pt>
                <c:pt idx="6">
                  <c:v>Fizika</c:v>
                </c:pt>
                <c:pt idx="7">
                  <c:v>Fizinis ugdymas</c:v>
                </c:pt>
                <c:pt idx="8">
                  <c:v>Geografija</c:v>
                </c:pt>
                <c:pt idx="9">
                  <c:v>Gyvenimo įgūdžiai</c:v>
                </c:pt>
                <c:pt idx="10">
                  <c:v>Informacinės technologijos</c:v>
                </c:pt>
                <c:pt idx="11">
                  <c:v>Informatika</c:v>
                </c:pt>
                <c:pt idx="12">
                  <c:v>Istorija</c:v>
                </c:pt>
                <c:pt idx="13">
                  <c:v>Lietuvių kalba ir literatūra</c:v>
                </c:pt>
                <c:pt idx="14">
                  <c:v>Matematika</c:v>
                </c:pt>
                <c:pt idx="15">
                  <c:v>Muzika</c:v>
                </c:pt>
                <c:pt idx="16">
                  <c:v>Neformalus ugdymas</c:v>
                </c:pt>
                <c:pt idx="17">
                  <c:v>Pradinio ugdymo programos dalykai</c:v>
                </c:pt>
                <c:pt idx="18">
                  <c:v>Šokis</c:v>
                </c:pt>
                <c:pt idx="19">
                  <c:v>Technologijos</c:v>
                </c:pt>
                <c:pt idx="20">
                  <c:v>Užsienio kalba (antroji, prancūzų)</c:v>
                </c:pt>
                <c:pt idx="21">
                  <c:v>Užsienio kalba (antroji, rusų)</c:v>
                </c:pt>
                <c:pt idx="22">
                  <c:v>Užsienio kalba (antroji, vokiečių)</c:v>
                </c:pt>
                <c:pt idx="23">
                  <c:v>Užsienio kalba (pirmoji, anglų)</c:v>
                </c:pt>
              </c:strCache>
            </c:strRef>
          </c:cat>
          <c:val>
            <c:numRef>
              <c:f>Puslapis1_1!$F$59:$F$82</c:f>
              <c:numCache>
                <c:formatCode>0.00</c:formatCode>
                <c:ptCount val="24"/>
                <c:pt idx="0">
                  <c:v>42.1875</c:v>
                </c:pt>
                <c:pt idx="1">
                  <c:v>48.888888888888886</c:v>
                </c:pt>
                <c:pt idx="2">
                  <c:v>29.62962962962963</c:v>
                </c:pt>
                <c:pt idx="3">
                  <c:v>25.490196078431371</c:v>
                </c:pt>
                <c:pt idx="4">
                  <c:v>20</c:v>
                </c:pt>
                <c:pt idx="5">
                  <c:v>23.80952380952381</c:v>
                </c:pt>
                <c:pt idx="6">
                  <c:v>38.596491228070178</c:v>
                </c:pt>
                <c:pt idx="7">
                  <c:v>26.446280991735538</c:v>
                </c:pt>
                <c:pt idx="8">
                  <c:v>27.586206896551722</c:v>
                </c:pt>
                <c:pt idx="9">
                  <c:v>21.311475409836067</c:v>
                </c:pt>
                <c:pt idx="10">
                  <c:v>17.241379310344829</c:v>
                </c:pt>
                <c:pt idx="11">
                  <c:v>16</c:v>
                </c:pt>
                <c:pt idx="12">
                  <c:v>36.904761904761905</c:v>
                </c:pt>
                <c:pt idx="13">
                  <c:v>37.435897435897438</c:v>
                </c:pt>
                <c:pt idx="14">
                  <c:v>33.157894736842103</c:v>
                </c:pt>
                <c:pt idx="15">
                  <c:v>14.516129032258064</c:v>
                </c:pt>
                <c:pt idx="16">
                  <c:v>23.255813953488371</c:v>
                </c:pt>
                <c:pt idx="17">
                  <c:v>26.247689463955638</c:v>
                </c:pt>
                <c:pt idx="18">
                  <c:v>11.111111111111111</c:v>
                </c:pt>
                <c:pt idx="19">
                  <c:v>36.470588235294116</c:v>
                </c:pt>
                <c:pt idx="20">
                  <c:v>14.285714285714286</c:v>
                </c:pt>
                <c:pt idx="21">
                  <c:v>60.377358490566039</c:v>
                </c:pt>
                <c:pt idx="22">
                  <c:v>22.727272727272727</c:v>
                </c:pt>
                <c:pt idx="23">
                  <c:v>21.86046511627907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4C-4267-9496-4F8F4226D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2023679"/>
        <c:axId val="702024639"/>
      </c:barChart>
      <c:catAx>
        <c:axId val="702023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02024639"/>
        <c:crosses val="autoZero"/>
        <c:auto val="1"/>
        <c:lblAlgn val="ctr"/>
        <c:lblOffset val="100"/>
        <c:noMultiLvlLbl val="0"/>
      </c:catAx>
      <c:valAx>
        <c:axId val="702024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020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>
                <a:solidFill>
                  <a:schemeClr val="bg2">
                    <a:lumMod val="10000"/>
                  </a:schemeClr>
                </a:solidFill>
              </a:rPr>
              <a:t>Ikimokyklinio ugdymo aukl</a:t>
            </a:r>
            <a:r>
              <a:rPr lang="lt-LT" sz="1400" b="1">
                <a:solidFill>
                  <a:schemeClr val="bg2">
                    <a:lumMod val="10000"/>
                  </a:schemeClr>
                </a:solidFill>
              </a:rPr>
              <a:t>ėtojų</a:t>
            </a:r>
            <a:r>
              <a:rPr lang="lt-LT" sz="1400" b="1" baseline="0">
                <a:solidFill>
                  <a:schemeClr val="bg2">
                    <a:lumMod val="10000"/>
                  </a:schemeClr>
                </a:solidFill>
              </a:rPr>
              <a:t> pasiskirstymo pagal amžių kaita</a:t>
            </a:r>
            <a:endParaRPr lang="lt-LT" sz="14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Puslapis1_1!$B$17</c:f>
              <c:strCache>
                <c:ptCount val="1"/>
                <c:pt idx="0">
                  <c:v>Iki 30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Puslapis1_1!$B$18:$B$20</c:f>
              <c:numCache>
                <c:formatCode>0.00</c:formatCode>
                <c:ptCount val="3"/>
                <c:pt idx="0">
                  <c:v>13.189897100093546</c:v>
                </c:pt>
                <c:pt idx="1">
                  <c:v>13.947128532360985</c:v>
                </c:pt>
                <c:pt idx="2">
                  <c:v>14.500941619585687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8-4E3A-B79F-B379AB367664}"/>
            </c:ext>
          </c:extLst>
        </c:ser>
        <c:ser>
          <c:idx val="1"/>
          <c:order val="1"/>
          <c:tx>
            <c:strRef>
              <c:f>Puslapis1_1!$C$17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Puslapis1_1!$C$18:$C$20</c:f>
              <c:numCache>
                <c:formatCode>0.00</c:formatCode>
                <c:ptCount val="3"/>
                <c:pt idx="0">
                  <c:v>15.622076707202993</c:v>
                </c:pt>
                <c:pt idx="1">
                  <c:v>16.773017319963536</c:v>
                </c:pt>
                <c:pt idx="2">
                  <c:v>16.854990583804142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28-4E3A-B79F-B379AB367664}"/>
            </c:ext>
          </c:extLst>
        </c:ser>
        <c:ser>
          <c:idx val="2"/>
          <c:order val="2"/>
          <c:tx>
            <c:strRef>
              <c:f>Puslapis1_1!$D$17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Puslapis1_1!$D$18:$D$20</c:f>
              <c:numCache>
                <c:formatCode>0.00</c:formatCode>
                <c:ptCount val="3"/>
                <c:pt idx="0">
                  <c:v>19.738072965388213</c:v>
                </c:pt>
                <c:pt idx="1">
                  <c:v>19.598906107566091</c:v>
                </c:pt>
                <c:pt idx="2">
                  <c:v>19.020715630885121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28-4E3A-B79F-B379AB367664}"/>
            </c:ext>
          </c:extLst>
        </c:ser>
        <c:ser>
          <c:idx val="3"/>
          <c:order val="3"/>
          <c:tx>
            <c:strRef>
              <c:f>Puslapis1_1!$E$17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Puslapis1_1!$E$18:$E$20</c:f>
              <c:numCache>
                <c:formatCode>0.00</c:formatCode>
                <c:ptCount val="3"/>
                <c:pt idx="0">
                  <c:v>30.028063610851262</c:v>
                </c:pt>
                <c:pt idx="1">
                  <c:v>28.532360984503189</c:v>
                </c:pt>
                <c:pt idx="2">
                  <c:v>28.060263653483993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8-4E3A-B79F-B379AB367664}"/>
            </c:ext>
          </c:extLst>
        </c:ser>
        <c:ser>
          <c:idx val="4"/>
          <c:order val="4"/>
          <c:tx>
            <c:strRef>
              <c:f>Puslapis1_1!$F$17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Puslapis1_1!$F$18:$F$20</c:f>
              <c:numCache>
                <c:formatCode>0.00</c:formatCode>
                <c:ptCount val="3"/>
                <c:pt idx="0">
                  <c:v>21.421889616463986</c:v>
                </c:pt>
                <c:pt idx="1">
                  <c:v>21.1485870556062</c:v>
                </c:pt>
                <c:pt idx="2">
                  <c:v>21.563088512241055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28-4E3A-B79F-B379AB367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2858127"/>
        <c:axId val="952868687"/>
      </c:barChart>
      <c:catAx>
        <c:axId val="9528581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52868687"/>
        <c:crosses val="autoZero"/>
        <c:auto val="1"/>
        <c:lblAlgn val="ctr"/>
        <c:lblOffset val="100"/>
        <c:noMultiLvlLbl val="0"/>
      </c:catAx>
      <c:valAx>
        <c:axId val="9528686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5285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</a:rPr>
              <a:t>Ikimokyklinio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</a:rPr>
              <a:t> ugdymo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</a:rPr>
              <a:t>aukl</a:t>
            </a:r>
            <a:r>
              <a:rPr lang="lt-LT" sz="1400" b="1" dirty="0">
                <a:solidFill>
                  <a:schemeClr val="bg2">
                    <a:lumMod val="10000"/>
                  </a:schemeClr>
                </a:solidFill>
              </a:rPr>
              <a:t>ė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</a:rPr>
              <a:t>toj</a:t>
            </a:r>
            <a:r>
              <a:rPr lang="lt-LT" sz="1400" b="1" dirty="0">
                <a:solidFill>
                  <a:schemeClr val="bg2">
                    <a:lumMod val="10000"/>
                  </a:schemeClr>
                </a:solidFill>
              </a:rPr>
              <a:t>ų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</a:rPr>
              <a:t>pasiskirstymas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</a:rPr>
              <a:t>pagal</a:t>
            </a:r>
            <a:r>
              <a:rPr lang="lt-LT" sz="1400" b="1" dirty="0">
                <a:solidFill>
                  <a:schemeClr val="bg2">
                    <a:lumMod val="10000"/>
                  </a:schemeClr>
                </a:solidFill>
              </a:rPr>
              <a:t> kvalifikacinę kategoriją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lt-LT" sz="1400" b="1" dirty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Puslapis1_1!$B$13</c:f>
              <c:strCache>
                <c:ptCount val="1"/>
                <c:pt idx="0">
                  <c:v>Neturi kvalifikacinės kategorijos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Puslapis1_1!$A$14:$A$16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Puslapis1_1!$B$14:$B$16</c:f>
              <c:numCache>
                <c:formatCode>0.00</c:formatCode>
                <c:ptCount val="3"/>
                <c:pt idx="0">
                  <c:v>33.769878391019645</c:v>
                </c:pt>
                <c:pt idx="1">
                  <c:v>38.103919781221514</c:v>
                </c:pt>
                <c:pt idx="2">
                  <c:v>41.525423728813557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C-48F8-8FD4-A58B242AA94A}"/>
            </c:ext>
          </c:extLst>
        </c:ser>
        <c:ser>
          <c:idx val="1"/>
          <c:order val="1"/>
          <c:tx>
            <c:strRef>
              <c:f>Puslapis1_1!$C$13</c:f>
              <c:strCache>
                <c:ptCount val="1"/>
                <c:pt idx="0">
                  <c:v>Specialistas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Puslapis1_1!$A$14:$A$16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Puslapis1_1!$C$14:$C$16</c:f>
              <c:numCache>
                <c:formatCode>0.00</c:formatCode>
                <c:ptCount val="3"/>
                <c:pt idx="0">
                  <c:v>7.3900841908325541</c:v>
                </c:pt>
                <c:pt idx="1">
                  <c:v>6.4721969006381039</c:v>
                </c:pt>
                <c:pt idx="2">
                  <c:v>6.7796610169491522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5C-48F8-8FD4-A58B242AA94A}"/>
            </c:ext>
          </c:extLst>
        </c:ser>
        <c:ser>
          <c:idx val="2"/>
          <c:order val="2"/>
          <c:tx>
            <c:strRef>
              <c:f>Puslapis1_1!$D$13</c:f>
              <c:strCache>
                <c:ptCount val="1"/>
                <c:pt idx="0">
                  <c:v>Vyr. specialistas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Puslapis1_1!$A$14:$A$16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Puslapis1_1!$D$14:$D$16</c:f>
              <c:numCache>
                <c:formatCode>0.00</c:formatCode>
                <c:ptCount val="3"/>
                <c:pt idx="0">
                  <c:v>37.231057062675397</c:v>
                </c:pt>
                <c:pt idx="1">
                  <c:v>34.092980856882406</c:v>
                </c:pt>
                <c:pt idx="2">
                  <c:v>32.109227871939737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5C-48F8-8FD4-A58B242AA94A}"/>
            </c:ext>
          </c:extLst>
        </c:ser>
        <c:ser>
          <c:idx val="3"/>
          <c:order val="3"/>
          <c:tx>
            <c:strRef>
              <c:f>Puslapis1_1!$E$13</c:f>
              <c:strCache>
                <c:ptCount val="1"/>
                <c:pt idx="0">
                  <c:v>Metodininkas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Puslapis1_1!$A$14:$A$16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Puslapis1_1!$E$14:$E$16</c:f>
              <c:numCache>
                <c:formatCode>0.00</c:formatCode>
                <c:ptCount val="3"/>
                <c:pt idx="0">
                  <c:v>21.141253507951358</c:v>
                </c:pt>
                <c:pt idx="1">
                  <c:v>20.783956244302644</c:v>
                </c:pt>
                <c:pt idx="2">
                  <c:v>19.209039548022599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5C-48F8-8FD4-A58B242AA94A}"/>
            </c:ext>
          </c:extLst>
        </c:ser>
        <c:ser>
          <c:idx val="4"/>
          <c:order val="4"/>
          <c:tx>
            <c:strRef>
              <c:f>Puslapis1_1!$F$13</c:f>
              <c:strCache>
                <c:ptCount val="1"/>
                <c:pt idx="0">
                  <c:v>Ekspertas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Puslapis1_1!$A$14:$A$16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Puslapis1_1!$F$14:$F$16</c:f>
              <c:numCache>
                <c:formatCode>0.00</c:formatCode>
                <c:ptCount val="3"/>
                <c:pt idx="0">
                  <c:v>0.46772684752104771</c:v>
                </c:pt>
                <c:pt idx="1">
                  <c:v>0.54694621695533274</c:v>
                </c:pt>
                <c:pt idx="2">
                  <c:v>0.37664783427495291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5C-48F8-8FD4-A58B242AA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3150063"/>
        <c:axId val="713143823"/>
      </c:barChart>
      <c:catAx>
        <c:axId val="713150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13143823"/>
        <c:crosses val="autoZero"/>
        <c:auto val="1"/>
        <c:lblAlgn val="ctr"/>
        <c:lblOffset val="100"/>
        <c:noMultiLvlLbl val="0"/>
      </c:catAx>
      <c:valAx>
        <c:axId val="71314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13150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0.28013</cdr:x>
      <cdr:y>0</cdr:y>
    </cdr:from>
    <cdr:to>
      <cdr:x>0.73391</cdr:x>
      <cdr:y>0.07381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1B5254C-6C6C-2C5F-A570-357E153284C4}"/>
            </a:ext>
          </a:extLst>
        </cdr:cNvPr>
        <cdr:cNvSpPr txBox="1"/>
      </cdr:nvSpPr>
      <cdr:spPr>
        <a:xfrm xmlns:a="http://schemas.openxmlformats.org/drawingml/2006/main">
          <a:off x="2693143" y="0"/>
          <a:ext cx="4362650" cy="399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kern="1200" dirty="0" err="1">
              <a:solidFill>
                <a:schemeClr val="bg2">
                  <a:lumMod val="10000"/>
                </a:schemeClr>
              </a:solidFill>
            </a:rPr>
            <a:t>Moky</a:t>
          </a:r>
          <a:r>
            <a:rPr lang="lt-LT" sz="1400" b="1" kern="1200" dirty="0">
              <a:solidFill>
                <a:schemeClr val="bg2">
                  <a:lumMod val="10000"/>
                </a:schemeClr>
              </a:solidFill>
            </a:rPr>
            <a:t>to</a:t>
          </a:r>
          <a:r>
            <a:rPr lang="en-US" sz="1400" b="1" kern="1200" dirty="0">
              <a:solidFill>
                <a:schemeClr val="bg2">
                  <a:lumMod val="10000"/>
                </a:schemeClr>
              </a:solidFill>
            </a:rPr>
            <a:t>j</a:t>
          </a:r>
          <a:r>
            <a:rPr lang="lt-LT" sz="1400" b="1" kern="1200" dirty="0">
              <a:solidFill>
                <a:schemeClr val="bg2">
                  <a:lumMod val="10000"/>
                </a:schemeClr>
              </a:solidFill>
            </a:rPr>
            <a:t>ų</a:t>
          </a:r>
          <a:r>
            <a:rPr lang="lt-LT" sz="1400" b="1" kern="1200" baseline="0" dirty="0">
              <a:solidFill>
                <a:schemeClr val="bg2">
                  <a:lumMod val="10000"/>
                </a:schemeClr>
              </a:solidFill>
            </a:rPr>
            <a:t> pasiskirstymo pagal kvalifikacinę kategoriją kaita</a:t>
          </a:r>
        </a:p>
        <a:p xmlns:a="http://schemas.openxmlformats.org/drawingml/2006/main">
          <a:endParaRPr lang="lt-LT" sz="1100" kern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3B2AF-02B7-C53E-09A1-5CDFE8640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A1585CB8-0B74-60ED-7726-5EA6DFDD2374}"/>
              </a:ext>
            </a:extLst>
          </p:cNvPr>
          <p:cNvSpPr/>
          <p:nvPr/>
        </p:nvSpPr>
        <p:spPr>
          <a:xfrm>
            <a:off x="2297840" y="111245"/>
            <a:ext cx="82105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Mokytojų ir auklėtojų pasiskirstymas pagal kvalifikacinę kategoriją,</a:t>
            </a:r>
          </a:p>
          <a:p>
            <a:pPr algn="ctr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amžių, dalykinę kvalifikaciją miesto ir įstaigos lygmenimis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5AF0C74-28F0-071D-1AFC-3D11BE50FE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264788"/>
              </p:ext>
            </p:extLst>
          </p:nvPr>
        </p:nvGraphicFramePr>
        <p:xfrm>
          <a:off x="1845892" y="1059679"/>
          <a:ext cx="8853443" cy="488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83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00B77E6-1700-6703-88CC-B5337236D3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612963"/>
              </p:ext>
            </p:extLst>
          </p:nvPr>
        </p:nvGraphicFramePr>
        <p:xfrm>
          <a:off x="1521151" y="410198"/>
          <a:ext cx="9614019" cy="541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C47B6-2113-3F96-93B7-E27FE4BDF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C5F678F-826A-D600-571D-D1691E5AF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60309"/>
              </p:ext>
            </p:extLst>
          </p:nvPr>
        </p:nvGraphicFramePr>
        <p:xfrm>
          <a:off x="1145135" y="102550"/>
          <a:ext cx="10289137" cy="588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59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D38D1-0DD2-BB06-D9E9-3440A720B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F17973F-2384-2D34-3602-8AFF024E3F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029688"/>
              </p:ext>
            </p:extLst>
          </p:nvPr>
        </p:nvGraphicFramePr>
        <p:xfrm>
          <a:off x="1862983" y="401653"/>
          <a:ext cx="8195417" cy="5529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458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28736-89DC-C743-C0A1-FAC9D011A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6E9FD751-3C11-5A43-7241-08C7116FF0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773628"/>
              </p:ext>
            </p:extLst>
          </p:nvPr>
        </p:nvGraphicFramePr>
        <p:xfrm>
          <a:off x="1820255" y="290557"/>
          <a:ext cx="8614160" cy="5597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94735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58</Words>
  <Application>Microsoft Office PowerPoint</Application>
  <PresentationFormat>Plačiaekranė</PresentationFormat>
  <Paragraphs>7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Open Sans</vt:lpstr>
      <vt:lpstr>Open Sans ExtraBold</vt:lpstr>
      <vt:lpstr>Times New Roman</vt:lpstr>
      <vt:lpstr>1_Office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54</cp:revision>
  <dcterms:created xsi:type="dcterms:W3CDTF">2023-01-16T12:10:31Z</dcterms:created>
  <dcterms:modified xsi:type="dcterms:W3CDTF">2025-01-22T11:47:57Z</dcterms:modified>
</cp:coreProperties>
</file>