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  <p:sldId id="277" r:id="rId3"/>
    <p:sldId id="278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Mokytoj</a:t>
            </a:r>
            <a:r>
              <a:rPr lang="lt-LT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lt-LT" sz="16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pasiskirstymas pagal amžių</a:t>
            </a:r>
            <a:endParaRPr lang="lt-LT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'[Pedagogai.xlsx]Mokytojai pagal amžių'!$B$19</c:f>
              <c:strCache>
                <c:ptCount val="1"/>
                <c:pt idx="0">
                  <c:v>iki 30 metų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'[Pedagogai.xlsx]Mokytojai pagal amžių'!$A$20:$A$24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'[Pedagogai.xlsx]Mokytojai pagal amžių'!$B$20:$B$24</c:f>
              <c:numCache>
                <c:formatCode>0.00</c:formatCode>
                <c:ptCount val="5"/>
                <c:pt idx="0">
                  <c:v>3.443588581785229</c:v>
                </c:pt>
                <c:pt idx="1">
                  <c:v>4.4583147570218458</c:v>
                </c:pt>
                <c:pt idx="2">
                  <c:v>5.5332440874609548</c:v>
                </c:pt>
                <c:pt idx="3">
                  <c:v>6.4154329295648269</c:v>
                </c:pt>
                <c:pt idx="4">
                  <c:v>8.0209241499564072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F5-4694-8D06-B29F9224EF02}"/>
            </c:ext>
          </c:extLst>
        </c:ser>
        <c:ser>
          <c:idx val="1"/>
          <c:order val="1"/>
          <c:tx>
            <c:strRef>
              <c:f>'[Pedagogai.xlsx]Mokytojai pagal amžių'!$C$19</c:f>
              <c:strCache>
                <c:ptCount val="1"/>
                <c:pt idx="0">
                  <c:v>30-39 metai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'[Pedagogai.xlsx]Mokytojai pagal amžių'!$A$20:$A$24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'[Pedagogai.xlsx]Mokytojai pagal amžių'!$C$20:$C$24</c:f>
              <c:numCache>
                <c:formatCode>0.00</c:formatCode>
                <c:ptCount val="5"/>
                <c:pt idx="0">
                  <c:v>10.42138649750793</c:v>
                </c:pt>
                <c:pt idx="1">
                  <c:v>11.012037449843959</c:v>
                </c:pt>
                <c:pt idx="2">
                  <c:v>10.486390004462294</c:v>
                </c:pt>
                <c:pt idx="3">
                  <c:v>10.31852848811126</c:v>
                </c:pt>
                <c:pt idx="4">
                  <c:v>10.418482999128161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F5-4694-8D06-B29F9224EF02}"/>
            </c:ext>
          </c:extLst>
        </c:ser>
        <c:ser>
          <c:idx val="2"/>
          <c:order val="2"/>
          <c:tx>
            <c:strRef>
              <c:f>'[Pedagogai.xlsx]Mokytojai pagal amžių'!$D$19</c:f>
              <c:strCache>
                <c:ptCount val="1"/>
                <c:pt idx="0">
                  <c:v>40-49 metai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'[Pedagogai.xlsx]Mokytojai pagal amžių'!$A$20:$A$24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'[Pedagogai.xlsx]Mokytojai pagal amžių'!$D$20:$D$24</c:f>
              <c:numCache>
                <c:formatCode>0.00</c:formatCode>
                <c:ptCount val="5"/>
                <c:pt idx="0">
                  <c:v>28.228364295423653</c:v>
                </c:pt>
                <c:pt idx="1">
                  <c:v>25.501560410164959</c:v>
                </c:pt>
                <c:pt idx="2">
                  <c:v>24.587237840249887</c:v>
                </c:pt>
                <c:pt idx="3">
                  <c:v>22.252131000448632</c:v>
                </c:pt>
                <c:pt idx="4">
                  <c:v>21.272885789014822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F5-4694-8D06-B29F9224EF02}"/>
            </c:ext>
          </c:extLst>
        </c:ser>
        <c:ser>
          <c:idx val="3"/>
          <c:order val="3"/>
          <c:tx>
            <c:strRef>
              <c:f>'[Pedagogai.xlsx]Mokytojai pagal amžių'!$E$19</c:f>
              <c:strCache>
                <c:ptCount val="1"/>
                <c:pt idx="0">
                  <c:v>50-59 metai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'[Pedagogai.xlsx]Mokytojai pagal amžių'!$A$20:$A$24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'[Pedagogai.xlsx]Mokytojai pagal amžių'!$E$20:$E$24</c:f>
              <c:numCache>
                <c:formatCode>0.00</c:formatCode>
                <c:ptCount val="5"/>
                <c:pt idx="0">
                  <c:v>37.652922519256911</c:v>
                </c:pt>
                <c:pt idx="1">
                  <c:v>35.666518056174766</c:v>
                </c:pt>
                <c:pt idx="2">
                  <c:v>34.047300312360555</c:v>
                </c:pt>
                <c:pt idx="3">
                  <c:v>34.320323014804842</c:v>
                </c:pt>
                <c:pt idx="4">
                  <c:v>32.824760244115083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F5-4694-8D06-B29F9224EF02}"/>
            </c:ext>
          </c:extLst>
        </c:ser>
        <c:ser>
          <c:idx val="4"/>
          <c:order val="4"/>
          <c:tx>
            <c:strRef>
              <c:f>'[Pedagogai.xlsx]Mokytojai pagal amžių'!$F$19</c:f>
              <c:strCache>
                <c:ptCount val="1"/>
                <c:pt idx="0">
                  <c:v>60 metų ir vyresni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'[Pedagogai.xlsx]Mokytojai pagal amžių'!$A$20:$A$24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'[Pedagogai.xlsx]Mokytojai pagal amžių'!$F$20:$F$24</c:f>
              <c:numCache>
                <c:formatCode>0.00</c:formatCode>
                <c:ptCount val="5"/>
                <c:pt idx="0">
                  <c:v>20.25373810602628</c:v>
                </c:pt>
                <c:pt idx="1">
                  <c:v>23.36156932679447</c:v>
                </c:pt>
                <c:pt idx="2">
                  <c:v>25.34582775546631</c:v>
                </c:pt>
                <c:pt idx="3">
                  <c:v>26.693584567070435</c:v>
                </c:pt>
                <c:pt idx="4">
                  <c:v>27.462946817785529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F5-4694-8D06-B29F9224E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638680"/>
        <c:axId val="505639008"/>
      </c:barChart>
      <c:catAx>
        <c:axId val="505638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5639008"/>
        <c:crosses val="autoZero"/>
        <c:auto val="1"/>
        <c:lblAlgn val="ctr"/>
        <c:lblOffset val="100"/>
        <c:noMultiLvlLbl val="0"/>
      </c:catAx>
      <c:valAx>
        <c:axId val="50563900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5638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pasiskirstymo pagal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kvalifikacinę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kategoriją kaita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Page1!$A$4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Neturintys kvalifikacinės kategorijos pedagogai</c:v>
                </c:pt>
                <c:pt idx="1">
                  <c:v>Mokytojai</c:v>
                </c:pt>
                <c:pt idx="2">
                  <c:v>Vyresn. mokytojai</c:v>
                </c:pt>
                <c:pt idx="3">
                  <c:v>Metodininkai</c:v>
                </c:pt>
                <c:pt idx="4">
                  <c:v>Ekspertai</c:v>
                </c:pt>
              </c:strCache>
            </c:strRef>
          </c:cat>
          <c:val>
            <c:numRef>
              <c:f>Page1!$B$4:$F$4</c:f>
              <c:numCache>
                <c:formatCode>#,##0</c:formatCode>
                <c:ptCount val="5"/>
                <c:pt idx="0">
                  <c:v>135</c:v>
                </c:pt>
                <c:pt idx="1">
                  <c:v>117</c:v>
                </c:pt>
                <c:pt idx="2">
                  <c:v>558</c:v>
                </c:pt>
                <c:pt idx="3">
                  <c:v>1009</c:v>
                </c:pt>
                <c:pt idx="4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19-44B8-83E7-355FAAF79D48}"/>
            </c:ext>
          </c:extLst>
        </c:ser>
        <c:ser>
          <c:idx val="1"/>
          <c:order val="1"/>
          <c:tx>
            <c:strRef>
              <c:f>Page1!$A$5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Neturintys kvalifikacinės kategorijos pedagogai</c:v>
                </c:pt>
                <c:pt idx="1">
                  <c:v>Mokytojai</c:v>
                </c:pt>
                <c:pt idx="2">
                  <c:v>Vyresn. mokytojai</c:v>
                </c:pt>
                <c:pt idx="3">
                  <c:v>Metodininkai</c:v>
                </c:pt>
                <c:pt idx="4">
                  <c:v>Ekspertai</c:v>
                </c:pt>
              </c:strCache>
            </c:strRef>
          </c:cat>
          <c:val>
            <c:numRef>
              <c:f>Page1!$B$5:$F$5</c:f>
              <c:numCache>
                <c:formatCode>#,##0</c:formatCode>
                <c:ptCount val="5"/>
                <c:pt idx="0">
                  <c:v>204</c:v>
                </c:pt>
                <c:pt idx="1">
                  <c:v>107</c:v>
                </c:pt>
                <c:pt idx="2">
                  <c:v>531</c:v>
                </c:pt>
                <c:pt idx="3">
                  <c:v>1001</c:v>
                </c:pt>
                <c:pt idx="4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19-44B8-83E7-355FAAF79D48}"/>
            </c:ext>
          </c:extLst>
        </c:ser>
        <c:ser>
          <c:idx val="2"/>
          <c:order val="2"/>
          <c:tx>
            <c:strRef>
              <c:f>Page1!$A$6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Neturintys kvalifikacinės kategorijos pedagogai</c:v>
                </c:pt>
                <c:pt idx="1">
                  <c:v>Mokytojai</c:v>
                </c:pt>
                <c:pt idx="2">
                  <c:v>Vyresn. mokytojai</c:v>
                </c:pt>
                <c:pt idx="3">
                  <c:v>Metodininkai</c:v>
                </c:pt>
                <c:pt idx="4">
                  <c:v>Ekspertai</c:v>
                </c:pt>
              </c:strCache>
            </c:strRef>
          </c:cat>
          <c:val>
            <c:numRef>
              <c:f>Page1!$B$6:$F$6</c:f>
              <c:numCache>
                <c:formatCode>#,##0</c:formatCode>
                <c:ptCount val="5"/>
                <c:pt idx="0">
                  <c:v>150</c:v>
                </c:pt>
                <c:pt idx="1">
                  <c:v>174</c:v>
                </c:pt>
                <c:pt idx="2">
                  <c:v>520</c:v>
                </c:pt>
                <c:pt idx="3">
                  <c:v>983</c:v>
                </c:pt>
                <c:pt idx="4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19-44B8-83E7-355FAAF79D48}"/>
            </c:ext>
          </c:extLst>
        </c:ser>
        <c:ser>
          <c:idx val="3"/>
          <c:order val="3"/>
          <c:tx>
            <c:strRef>
              <c:f>Page1!$A$7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Neturintys kvalifikacinės kategorijos pedagogai</c:v>
                </c:pt>
                <c:pt idx="1">
                  <c:v>Mokytojai</c:v>
                </c:pt>
                <c:pt idx="2">
                  <c:v>Vyresn. mokytojai</c:v>
                </c:pt>
                <c:pt idx="3">
                  <c:v>Metodininkai</c:v>
                </c:pt>
                <c:pt idx="4">
                  <c:v>Ekspertai</c:v>
                </c:pt>
              </c:strCache>
            </c:strRef>
          </c:cat>
          <c:val>
            <c:numRef>
              <c:f>Page1!$B$7:$F$7</c:f>
              <c:numCache>
                <c:formatCode>#,##0</c:formatCode>
                <c:ptCount val="5"/>
                <c:pt idx="0">
                  <c:v>152</c:v>
                </c:pt>
                <c:pt idx="1">
                  <c:v>189</c:v>
                </c:pt>
                <c:pt idx="2">
                  <c:v>508</c:v>
                </c:pt>
                <c:pt idx="3">
                  <c:v>956</c:v>
                </c:pt>
                <c:pt idx="4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19-44B8-83E7-355FAAF79D48}"/>
            </c:ext>
          </c:extLst>
        </c:ser>
        <c:ser>
          <c:idx val="4"/>
          <c:order val="4"/>
          <c:tx>
            <c:strRef>
              <c:f>Page1!$A$8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Page1!$B$3:$F$3</c:f>
              <c:strCache>
                <c:ptCount val="5"/>
                <c:pt idx="0">
                  <c:v>Neturintys kvalifikacinės kategorijos pedagogai</c:v>
                </c:pt>
                <c:pt idx="1">
                  <c:v>Mokytojai</c:v>
                </c:pt>
                <c:pt idx="2">
                  <c:v>Vyresn. mokytojai</c:v>
                </c:pt>
                <c:pt idx="3">
                  <c:v>Metodininkai</c:v>
                </c:pt>
                <c:pt idx="4">
                  <c:v>Ekspertai</c:v>
                </c:pt>
              </c:strCache>
            </c:strRef>
          </c:cat>
          <c:val>
            <c:numRef>
              <c:f>Page1!$B$8:$F$8</c:f>
              <c:numCache>
                <c:formatCode>#,##0</c:formatCode>
                <c:ptCount val="5"/>
                <c:pt idx="0">
                  <c:v>218</c:v>
                </c:pt>
                <c:pt idx="1">
                  <c:v>201</c:v>
                </c:pt>
                <c:pt idx="2">
                  <c:v>493</c:v>
                </c:pt>
                <c:pt idx="3">
                  <c:v>937</c:v>
                </c:pt>
                <c:pt idx="4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19-44B8-83E7-355FAAF79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280528"/>
        <c:axId val="451279544"/>
      </c:barChart>
      <c:catAx>
        <c:axId val="45128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51279544"/>
        <c:crosses val="autoZero"/>
        <c:auto val="1"/>
        <c:lblAlgn val="ctr"/>
        <c:lblOffset val="100"/>
        <c:noMultiLvlLbl val="0"/>
      </c:catAx>
      <c:valAx>
        <c:axId val="451279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5128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Aukl</a:t>
            </a: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ėtojų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pasiskirstymas pagal amžių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'[Pedagogai.xlsx]Auklėtojau pagal amžių'!$G$10</c:f>
              <c:strCache>
                <c:ptCount val="1"/>
                <c:pt idx="0">
                  <c:v>Iki 30 metų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'[Pedagogai.xlsx]Auklėtojau pagal amžių'!$F$11:$F$15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'[Pedagogai.xlsx]Auklėtojau pagal amžių'!$G$11:$G$15</c:f>
              <c:numCache>
                <c:formatCode>0.00</c:formatCode>
                <c:ptCount val="5"/>
                <c:pt idx="0">
                  <c:v>10.470701248799232</c:v>
                </c:pt>
                <c:pt idx="1">
                  <c:v>10.140845070422536</c:v>
                </c:pt>
                <c:pt idx="2">
                  <c:v>12.383900928792571</c:v>
                </c:pt>
                <c:pt idx="3">
                  <c:v>12.115384615384615</c:v>
                </c:pt>
                <c:pt idx="4">
                  <c:v>13.083257090576396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9-49C1-AD86-05542FFCCB91}"/>
            </c:ext>
          </c:extLst>
        </c:ser>
        <c:ser>
          <c:idx val="1"/>
          <c:order val="1"/>
          <c:tx>
            <c:strRef>
              <c:f>'[Pedagogai.xlsx]Auklėtojau pagal amžių'!$H$10</c:f>
              <c:strCache>
                <c:ptCount val="1"/>
                <c:pt idx="0">
                  <c:v>30--39 metai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'[Pedagogai.xlsx]Auklėtojau pagal amžių'!$F$11:$F$15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'[Pedagogai.xlsx]Auklėtojau pagal amžių'!$H$11:$H$15</c:f>
              <c:numCache>
                <c:formatCode>0.00</c:formatCode>
                <c:ptCount val="5"/>
                <c:pt idx="0">
                  <c:v>16.426512968299711</c:v>
                </c:pt>
                <c:pt idx="1">
                  <c:v>16.995305164319248</c:v>
                </c:pt>
                <c:pt idx="2">
                  <c:v>15.995872033023735</c:v>
                </c:pt>
                <c:pt idx="3">
                  <c:v>15.384615384615385</c:v>
                </c:pt>
                <c:pt idx="4">
                  <c:v>16.102470265324794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A9-49C1-AD86-05542FFCCB91}"/>
            </c:ext>
          </c:extLst>
        </c:ser>
        <c:ser>
          <c:idx val="2"/>
          <c:order val="2"/>
          <c:tx>
            <c:strRef>
              <c:f>'[Pedagogai.xlsx]Auklėtojau pagal amžių'!$I$10</c:f>
              <c:strCache>
                <c:ptCount val="1"/>
                <c:pt idx="0">
                  <c:v>40-49 metai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'[Pedagogai.xlsx]Auklėtojau pagal amžių'!$F$11:$F$15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'[Pedagogai.xlsx]Auklėtojau pagal amžių'!$I$11:$I$15</c:f>
              <c:numCache>
                <c:formatCode>0.00</c:formatCode>
                <c:ptCount val="5"/>
                <c:pt idx="0">
                  <c:v>22.478386167146976</c:v>
                </c:pt>
                <c:pt idx="1">
                  <c:v>21.03286384976526</c:v>
                </c:pt>
                <c:pt idx="2">
                  <c:v>20.123839009287927</c:v>
                </c:pt>
                <c:pt idx="3">
                  <c:v>21.442307692307693</c:v>
                </c:pt>
                <c:pt idx="4">
                  <c:v>19.57913998170174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A9-49C1-AD86-05542FFCCB91}"/>
            </c:ext>
          </c:extLst>
        </c:ser>
        <c:ser>
          <c:idx val="3"/>
          <c:order val="3"/>
          <c:tx>
            <c:strRef>
              <c:f>'[Pedagogai.xlsx]Auklėtojau pagal amžių'!$J$10</c:f>
              <c:strCache>
                <c:ptCount val="1"/>
                <c:pt idx="0">
                  <c:v>50-59 metai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'[Pedagogai.xlsx]Auklėtojau pagal amžių'!$F$11:$F$15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'[Pedagogai.xlsx]Auklėtojau pagal amžių'!$J$11:$J$15</c:f>
              <c:numCache>
                <c:formatCode>0.00</c:formatCode>
                <c:ptCount val="5"/>
                <c:pt idx="0">
                  <c:v>32.468780019212296</c:v>
                </c:pt>
                <c:pt idx="1">
                  <c:v>30.422535211267604</c:v>
                </c:pt>
                <c:pt idx="2">
                  <c:v>31.578947368421051</c:v>
                </c:pt>
                <c:pt idx="3">
                  <c:v>30</c:v>
                </c:pt>
                <c:pt idx="4">
                  <c:v>30.192131747483987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A9-49C1-AD86-05542FFCCB91}"/>
            </c:ext>
          </c:extLst>
        </c:ser>
        <c:ser>
          <c:idx val="4"/>
          <c:order val="4"/>
          <c:tx>
            <c:strRef>
              <c:f>'[Pedagogai.xlsx]Auklėtojau pagal amžių'!$K$10</c:f>
              <c:strCache>
                <c:ptCount val="1"/>
                <c:pt idx="0">
                  <c:v>60 ir vyresni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'[Pedagogai.xlsx]Auklėtojau pagal amžių'!$F$11:$F$15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'[Pedagogai.xlsx]Auklėtojau pagal amžių'!$K$11:$K$15</c:f>
              <c:numCache>
                <c:formatCode>0.00</c:formatCode>
                <c:ptCount val="5"/>
                <c:pt idx="0">
                  <c:v>18.155619596541786</c:v>
                </c:pt>
                <c:pt idx="1">
                  <c:v>21.408450704225352</c:v>
                </c:pt>
                <c:pt idx="2">
                  <c:v>19.917440660474718</c:v>
                </c:pt>
                <c:pt idx="3">
                  <c:v>21.057692307692307</c:v>
                </c:pt>
                <c:pt idx="4">
                  <c:v>21.043000914913083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A9-49C1-AD86-05542FFCC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8008"/>
        <c:axId val="599118336"/>
      </c:barChart>
      <c:catAx>
        <c:axId val="599118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9118336"/>
        <c:crosses val="autoZero"/>
        <c:auto val="1"/>
        <c:lblAlgn val="ctr"/>
        <c:lblOffset val="100"/>
        <c:noMultiLvlLbl val="0"/>
      </c:catAx>
      <c:valAx>
        <c:axId val="5991183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9118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Auk</a:t>
            </a:r>
            <a:r>
              <a:rPr lang="lt-L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lėtojų</a:t>
            </a:r>
            <a:r>
              <a:rPr lang="en-US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pasiskirstym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kvalifikacinę 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kategoriją kaita</a:t>
            </a:r>
            <a:r>
              <a:rPr lang="en-US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3740621122680153E-2"/>
          <c:y val="0.15527409790457514"/>
          <c:w val="0.9253010647229809"/>
          <c:h val="0.73631548503736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Lapas1!$F$13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Lapas1!$G$12:$J$12</c:f>
              <c:strCache>
                <c:ptCount val="4"/>
                <c:pt idx="0">
                  <c:v>Auklėtojų</c:v>
                </c:pt>
                <c:pt idx="1">
                  <c:v>Vyresn. auklėtojai</c:v>
                </c:pt>
                <c:pt idx="2">
                  <c:v>Metodininkai</c:v>
                </c:pt>
                <c:pt idx="3">
                  <c:v>Ekspertai</c:v>
                </c:pt>
              </c:strCache>
            </c:strRef>
          </c:cat>
          <c:val>
            <c:numRef>
              <c:f>Lapas1!$G$13:$J$13</c:f>
              <c:numCache>
                <c:formatCode>0.00</c:formatCode>
                <c:ptCount val="4"/>
                <c:pt idx="0">
                  <c:v>5.8597502401536987</c:v>
                </c:pt>
                <c:pt idx="1">
                  <c:v>40.730067243035542</c:v>
                </c:pt>
                <c:pt idx="2">
                  <c:v>19.404418828049952</c:v>
                </c:pt>
                <c:pt idx="3">
                  <c:v>0.38424591738712777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CF-412E-853D-831FB998FF93}"/>
            </c:ext>
          </c:extLst>
        </c:ser>
        <c:ser>
          <c:idx val="1"/>
          <c:order val="1"/>
          <c:tx>
            <c:strRef>
              <c:f>Lapas1!$F$14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Lapas1!$G$12:$J$12</c:f>
              <c:strCache>
                <c:ptCount val="4"/>
                <c:pt idx="0">
                  <c:v>Auklėtojų</c:v>
                </c:pt>
                <c:pt idx="1">
                  <c:v>Vyresn. auklėtojai</c:v>
                </c:pt>
                <c:pt idx="2">
                  <c:v>Metodininkai</c:v>
                </c:pt>
                <c:pt idx="3">
                  <c:v>Ekspertai</c:v>
                </c:pt>
              </c:strCache>
            </c:strRef>
          </c:cat>
          <c:val>
            <c:numRef>
              <c:f>Lapas1!$G$14:$J$14</c:f>
              <c:numCache>
                <c:formatCode>0.00</c:formatCode>
                <c:ptCount val="4"/>
                <c:pt idx="0">
                  <c:v>6.666666666666667</c:v>
                </c:pt>
                <c:pt idx="1">
                  <c:v>37.840375586854464</c:v>
                </c:pt>
                <c:pt idx="2">
                  <c:v>19.812206572769952</c:v>
                </c:pt>
                <c:pt idx="3">
                  <c:v>0.46948356807511737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F-412E-853D-831FB998FF93}"/>
            </c:ext>
          </c:extLst>
        </c:ser>
        <c:ser>
          <c:idx val="2"/>
          <c:order val="2"/>
          <c:tx>
            <c:strRef>
              <c:f>Lapas1!$F$15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Lapas1!$G$12:$J$12</c:f>
              <c:strCache>
                <c:ptCount val="4"/>
                <c:pt idx="0">
                  <c:v>Auklėtojų</c:v>
                </c:pt>
                <c:pt idx="1">
                  <c:v>Vyresn. auklėtojai</c:v>
                </c:pt>
                <c:pt idx="2">
                  <c:v>Metodininkai</c:v>
                </c:pt>
                <c:pt idx="3">
                  <c:v>Ekspertai</c:v>
                </c:pt>
              </c:strCache>
            </c:strRef>
          </c:cat>
          <c:val>
            <c:numRef>
              <c:f>Lapas1!$G$15:$J$15</c:f>
              <c:numCache>
                <c:formatCode>0.00</c:formatCode>
                <c:ptCount val="4"/>
                <c:pt idx="0">
                  <c:v>7.8431372549019605</c:v>
                </c:pt>
                <c:pt idx="1">
                  <c:v>36.119711042311664</c:v>
                </c:pt>
                <c:pt idx="2">
                  <c:v>18.266253869969042</c:v>
                </c:pt>
                <c:pt idx="3">
                  <c:v>0.61919504643962853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F-412E-853D-831FB998FF93}"/>
            </c:ext>
          </c:extLst>
        </c:ser>
        <c:ser>
          <c:idx val="3"/>
          <c:order val="3"/>
          <c:tx>
            <c:strRef>
              <c:f>Lapas1!$F$16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Lapas1!$G$12:$J$12</c:f>
              <c:strCache>
                <c:ptCount val="4"/>
                <c:pt idx="0">
                  <c:v>Auklėtojų</c:v>
                </c:pt>
                <c:pt idx="1">
                  <c:v>Vyresn. auklėtojai</c:v>
                </c:pt>
                <c:pt idx="2">
                  <c:v>Metodininkai</c:v>
                </c:pt>
                <c:pt idx="3">
                  <c:v>Ekspertai</c:v>
                </c:pt>
              </c:strCache>
            </c:strRef>
          </c:cat>
          <c:val>
            <c:numRef>
              <c:f>Lapas1!$G$16:$J$16</c:f>
              <c:numCache>
                <c:formatCode>0.00</c:formatCode>
                <c:ptCount val="4"/>
                <c:pt idx="0">
                  <c:v>7.884615384615385</c:v>
                </c:pt>
                <c:pt idx="1">
                  <c:v>39.71153846153846</c:v>
                </c:pt>
                <c:pt idx="2">
                  <c:v>19.903846153846153</c:v>
                </c:pt>
                <c:pt idx="3">
                  <c:v>0.38461538461538464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F-412E-853D-831FB998FF93}"/>
            </c:ext>
          </c:extLst>
        </c:ser>
        <c:ser>
          <c:idx val="4"/>
          <c:order val="4"/>
          <c:tx>
            <c:strRef>
              <c:f>Lapas1!$F$17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Lapas1!$G$12:$J$12</c:f>
              <c:strCache>
                <c:ptCount val="4"/>
                <c:pt idx="0">
                  <c:v>Auklėtojų</c:v>
                </c:pt>
                <c:pt idx="1">
                  <c:v>Vyresn. auklėtojai</c:v>
                </c:pt>
                <c:pt idx="2">
                  <c:v>Metodininkai</c:v>
                </c:pt>
                <c:pt idx="3">
                  <c:v>Ekspertai</c:v>
                </c:pt>
              </c:strCache>
            </c:strRef>
          </c:cat>
          <c:val>
            <c:numRef>
              <c:f>Lapas1!$G$17:$J$17</c:f>
              <c:numCache>
                <c:formatCode>0.00</c:formatCode>
                <c:ptCount val="4"/>
                <c:pt idx="0">
                  <c:v>7.2278133577310157</c:v>
                </c:pt>
                <c:pt idx="1">
                  <c:v>36.230558096980786</c:v>
                </c:pt>
                <c:pt idx="2">
                  <c:v>20.677035681610246</c:v>
                </c:pt>
                <c:pt idx="3">
                  <c:v>0.45745654162854527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F-412E-853D-831FB998FF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651144"/>
        <c:axId val="505654752"/>
      </c:barChart>
      <c:catAx>
        <c:axId val="50565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5654752"/>
        <c:crosses val="autoZero"/>
        <c:auto val="1"/>
        <c:lblAlgn val="ctr"/>
        <c:lblOffset val="100"/>
        <c:noMultiLvlLbl val="0"/>
      </c:catAx>
      <c:valAx>
        <c:axId val="50565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5651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206637"/>
              </p:ext>
            </p:extLst>
          </p:nvPr>
        </p:nvGraphicFramePr>
        <p:xfrm>
          <a:off x="923192" y="1562099"/>
          <a:ext cx="7262446" cy="4284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7309" y="373242"/>
            <a:ext cx="7763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Mokytojų ir auklėtojų pasiskirstymas pagal kvalifikacinę kategoriją,</a:t>
            </a:r>
          </a:p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amžių, dalykinę kvalifikaciją miesto ir įstaigos lygmenimis</a:t>
            </a:r>
          </a:p>
          <a:p>
            <a:pPr algn="ctr"/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955724"/>
              </p:ext>
            </p:extLst>
          </p:nvPr>
        </p:nvGraphicFramePr>
        <p:xfrm>
          <a:off x="351693" y="624253"/>
          <a:ext cx="8493370" cy="524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238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779229"/>
              </p:ext>
            </p:extLst>
          </p:nvPr>
        </p:nvGraphicFramePr>
        <p:xfrm>
          <a:off x="672353" y="1057835"/>
          <a:ext cx="8113059" cy="459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157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906936"/>
              </p:ext>
            </p:extLst>
          </p:nvPr>
        </p:nvGraphicFramePr>
        <p:xfrm>
          <a:off x="791673" y="386862"/>
          <a:ext cx="7877542" cy="5397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590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818</TotalTime>
  <Words>45</Words>
  <Application>Microsoft Office PowerPoint</Application>
  <PresentationFormat>Demonstracija ekrane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47</cp:revision>
  <dcterms:created xsi:type="dcterms:W3CDTF">2019-11-25T17:02:43Z</dcterms:created>
  <dcterms:modified xsi:type="dcterms:W3CDTF">2023-03-21T11:31:15Z</dcterms:modified>
</cp:coreProperties>
</file>