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0-18</a:t>
            </a:r>
            <a:r>
              <a:rPr lang="lt-LT" baseline="0"/>
              <a:t> metų vaikų skaičius Kaune 2024 m. (iš viso 304198 gyventojai) </a:t>
            </a:r>
            <a:endParaRPr lang="lt-LT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649019864834437E-2"/>
          <c:y val="0.14393518518518519"/>
          <c:w val="0.92473045862865089"/>
          <c:h val="0.6700309857101195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Lapas1!$B$6:$B$24</c:f>
              <c:strCache>
                <c:ptCount val="19"/>
                <c:pt idx="0">
                  <c:v>0  metų</c:v>
                </c:pt>
                <c:pt idx="1">
                  <c:v>1  metai</c:v>
                </c:pt>
                <c:pt idx="2">
                  <c:v>2  metai</c:v>
                </c:pt>
                <c:pt idx="3">
                  <c:v>3  metai</c:v>
                </c:pt>
                <c:pt idx="4">
                  <c:v>4  metai</c:v>
                </c:pt>
                <c:pt idx="5">
                  <c:v>5  metai</c:v>
                </c:pt>
                <c:pt idx="6">
                  <c:v>6  metai</c:v>
                </c:pt>
                <c:pt idx="7">
                  <c:v>7  metai</c:v>
                </c:pt>
                <c:pt idx="8">
                  <c:v>8  metai</c:v>
                </c:pt>
                <c:pt idx="9">
                  <c:v>9  metai</c:v>
                </c:pt>
                <c:pt idx="10">
                  <c:v>10  metų</c:v>
                </c:pt>
                <c:pt idx="11">
                  <c:v>11 metų</c:v>
                </c:pt>
                <c:pt idx="12">
                  <c:v>12 metų</c:v>
                </c:pt>
                <c:pt idx="13">
                  <c:v>13 metų</c:v>
                </c:pt>
                <c:pt idx="14">
                  <c:v>14 metų</c:v>
                </c:pt>
                <c:pt idx="15">
                  <c:v>15 metų</c:v>
                </c:pt>
                <c:pt idx="16">
                  <c:v>16 metų</c:v>
                </c:pt>
                <c:pt idx="17">
                  <c:v>17 metų</c:v>
                </c:pt>
                <c:pt idx="18">
                  <c:v> 18 metų</c:v>
                </c:pt>
              </c:strCache>
            </c:strRef>
          </c:cat>
          <c:val>
            <c:numRef>
              <c:f>Lapas1!$C$6:$C$24</c:f>
              <c:numCache>
                <c:formatCode>General</c:formatCode>
                <c:ptCount val="19"/>
                <c:pt idx="0">
                  <c:v>2220</c:v>
                </c:pt>
                <c:pt idx="1">
                  <c:v>2518</c:v>
                </c:pt>
                <c:pt idx="2">
                  <c:v>2771</c:v>
                </c:pt>
                <c:pt idx="3">
                  <c:v>2793</c:v>
                </c:pt>
                <c:pt idx="4">
                  <c:v>2936</c:v>
                </c:pt>
                <c:pt idx="5">
                  <c:v>3253</c:v>
                </c:pt>
                <c:pt idx="6">
                  <c:v>3216</c:v>
                </c:pt>
                <c:pt idx="7">
                  <c:v>3392</c:v>
                </c:pt>
                <c:pt idx="8">
                  <c:v>3242</c:v>
                </c:pt>
                <c:pt idx="9">
                  <c:v>3181</c:v>
                </c:pt>
                <c:pt idx="10">
                  <c:v>3083</c:v>
                </c:pt>
                <c:pt idx="11">
                  <c:v>3210</c:v>
                </c:pt>
                <c:pt idx="12">
                  <c:v>3092</c:v>
                </c:pt>
                <c:pt idx="13">
                  <c:v>3274</c:v>
                </c:pt>
                <c:pt idx="14">
                  <c:v>3248</c:v>
                </c:pt>
                <c:pt idx="15">
                  <c:v>2919</c:v>
                </c:pt>
                <c:pt idx="16">
                  <c:v>2698</c:v>
                </c:pt>
                <c:pt idx="17">
                  <c:v>2611</c:v>
                </c:pt>
                <c:pt idx="18">
                  <c:v>2724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8B-4ABE-AF96-3FA612CA1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7363048"/>
        <c:axId val="447354520"/>
      </c:lineChart>
      <c:catAx>
        <c:axId val="44736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7354520"/>
        <c:crosses val="autoZero"/>
        <c:auto val="1"/>
        <c:lblAlgn val="ctr"/>
        <c:lblOffset val="100"/>
        <c:noMultiLvlLbl val="0"/>
      </c:catAx>
      <c:valAx>
        <c:axId val="44735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7363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204358"/>
              </p:ext>
            </p:extLst>
          </p:nvPr>
        </p:nvGraphicFramePr>
        <p:xfrm>
          <a:off x="2294313" y="1097280"/>
          <a:ext cx="8058323" cy="470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134" y="334748"/>
            <a:ext cx="7118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1.Bendras Kauno miesto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gyventojų</a:t>
            </a:r>
            <a:r>
              <a:rPr lang="lt-LT" dirty="0" smtClean="0"/>
              <a:t> skaičius, iš jų 0-18 metų vaikų skaičius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26</Words>
  <Application>Microsoft Office PowerPoint</Application>
  <PresentationFormat>Plačiaekranė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2024-03-21T07:57:11Z</dcterms:modified>
</cp:coreProperties>
</file>