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92" d="100"/>
          <a:sy n="92" d="100"/>
        </p:scale>
        <p:origin x="10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none" spc="20" baseline="0">
                <a:solidFill>
                  <a:schemeClr val="dk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t-LT"/>
              <a:t>Kauno miesto gyventojų skaičius nuo 0 iki 18 metų 2026 metų pradžioje</a:t>
            </a:r>
          </a:p>
        </c:rich>
      </c:tx>
      <c:layout>
        <c:manualLayout>
          <c:xMode val="edge"/>
          <c:yMode val="edge"/>
          <c:x val="0.24800738007380074"/>
          <c:y val="0.1186868686868686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none" spc="20" baseline="0">
              <a:solidFill>
                <a:schemeClr val="dk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>
        <c:manualLayout>
          <c:layoutTarget val="inner"/>
          <c:xMode val="edge"/>
          <c:yMode val="edge"/>
          <c:x val="5.6631606473545051E-2"/>
          <c:y val="0.22862960311779204"/>
          <c:w val="0.9409133075710634"/>
          <c:h val="0.68581265410005565"/>
        </c:manualLayout>
      </c:layout>
      <c:lineChart>
        <c:grouping val="standard"/>
        <c:varyColors val="0"/>
        <c:ser>
          <c:idx val="0"/>
          <c:order val="0"/>
          <c:tx>
            <c:strRef>
              <c:f>Lapas2!$C$1</c:f>
              <c:strCache>
                <c:ptCount val="1"/>
                <c:pt idx="0">
                  <c:v>Gyventojų skaičius</c:v>
                </c:pt>
              </c:strCache>
            </c:strRef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0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Lapas2!$B$2:$B$20</c:f>
              <c:strCache>
                <c:ptCount val="19"/>
                <c:pt idx="0">
                  <c:v>0 metų</c:v>
                </c:pt>
                <c:pt idx="1">
                  <c:v>1 metai</c:v>
                </c:pt>
                <c:pt idx="2">
                  <c:v>2 metai</c:v>
                </c:pt>
                <c:pt idx="3">
                  <c:v>3 metai</c:v>
                </c:pt>
                <c:pt idx="4">
                  <c:v>4 metai</c:v>
                </c:pt>
                <c:pt idx="5">
                  <c:v>5 metai</c:v>
                </c:pt>
                <c:pt idx="6">
                  <c:v>6 metai</c:v>
                </c:pt>
                <c:pt idx="7">
                  <c:v>7 metai</c:v>
                </c:pt>
                <c:pt idx="8">
                  <c:v>8 metai</c:v>
                </c:pt>
                <c:pt idx="9">
                  <c:v>9 metai</c:v>
                </c:pt>
                <c:pt idx="10">
                  <c:v>10 metų</c:v>
                </c:pt>
                <c:pt idx="11">
                  <c:v>11 metų</c:v>
                </c:pt>
                <c:pt idx="12">
                  <c:v>12 metų</c:v>
                </c:pt>
                <c:pt idx="13">
                  <c:v>13 metų</c:v>
                </c:pt>
                <c:pt idx="14">
                  <c:v>14 metų</c:v>
                </c:pt>
                <c:pt idx="15">
                  <c:v>15 metų</c:v>
                </c:pt>
                <c:pt idx="16">
                  <c:v>16 metų</c:v>
                </c:pt>
                <c:pt idx="17">
                  <c:v>17 metų</c:v>
                </c:pt>
                <c:pt idx="18">
                  <c:v>18 metų</c:v>
                </c:pt>
              </c:strCache>
            </c:strRef>
          </c:cat>
          <c:val>
            <c:numRef>
              <c:f>Lapas2!$C$2:$C$20</c:f>
              <c:numCache>
                <c:formatCode>General</c:formatCode>
                <c:ptCount val="19"/>
                <c:pt idx="0">
                  <c:v>1903</c:v>
                </c:pt>
                <c:pt idx="1">
                  <c:v>2161</c:v>
                </c:pt>
                <c:pt idx="2">
                  <c:v>2263</c:v>
                </c:pt>
                <c:pt idx="3">
                  <c:v>2455</c:v>
                </c:pt>
                <c:pt idx="4">
                  <c:v>2704</c:v>
                </c:pt>
                <c:pt idx="5">
                  <c:v>2711</c:v>
                </c:pt>
                <c:pt idx="6">
                  <c:v>2866</c:v>
                </c:pt>
                <c:pt idx="7">
                  <c:v>3149</c:v>
                </c:pt>
                <c:pt idx="8">
                  <c:v>3079</c:v>
                </c:pt>
                <c:pt idx="9">
                  <c:v>3334</c:v>
                </c:pt>
                <c:pt idx="10">
                  <c:v>3175</c:v>
                </c:pt>
                <c:pt idx="11">
                  <c:v>3133</c:v>
                </c:pt>
                <c:pt idx="12">
                  <c:v>3054</c:v>
                </c:pt>
                <c:pt idx="13">
                  <c:v>3182</c:v>
                </c:pt>
                <c:pt idx="14">
                  <c:v>3179</c:v>
                </c:pt>
                <c:pt idx="15">
                  <c:v>3382</c:v>
                </c:pt>
                <c:pt idx="16">
                  <c:v>3240</c:v>
                </c:pt>
                <c:pt idx="17">
                  <c:v>2936</c:v>
                </c:pt>
                <c:pt idx="18">
                  <c:v>2786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83-46D2-A7B6-83FFAAD24FC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smooth val="0"/>
        <c:axId val="376809264"/>
        <c:axId val="376972448"/>
      </c:lineChart>
      <c:catAx>
        <c:axId val="376809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6972448"/>
        <c:crosses val="autoZero"/>
        <c:auto val="1"/>
        <c:lblAlgn val="ctr"/>
        <c:lblOffset val="100"/>
        <c:noMultiLvlLbl val="0"/>
      </c:catAx>
      <c:valAx>
        <c:axId val="376972448"/>
        <c:scaling>
          <c:orientation val="minMax"/>
          <c:max val="5000"/>
          <c:min val="10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376809264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lt1"/>
    </a:solidFill>
    <a:ln>
      <a:noFill/>
    </a:ln>
    <a:effectLst/>
  </c:spPr>
  <c:txPr>
    <a:bodyPr/>
    <a:lstStyle/>
    <a:p>
      <a:pPr>
        <a:defRPr sz="1000" b="1"/>
      </a:pPr>
      <a:endParaRPr lang="lt-LT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0.13007</cdr:x>
      <cdr:y>0.01705</cdr:y>
    </cdr:from>
    <cdr:to>
      <cdr:x>0.90889</cdr:x>
      <cdr:y>0.12372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7745B544-3A34-E81C-323A-7DAB841B832A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1343025" y="85725"/>
          <a:ext cx="8041321" cy="536494"/>
        </a:xfrm>
        <a:prstGeom xmlns:a="http://schemas.openxmlformats.org/drawingml/2006/main" prst="rect">
          <a:avLst/>
        </a:prstGeom>
      </cdr:spPr>
    </cdr:pic>
  </cdr:relSizeAnchor>
  <cdr:relSizeAnchor xmlns:cdr="http://schemas.openxmlformats.org/drawingml/2006/chartDrawing">
    <cdr:from>
      <cdr:x>0.78137</cdr:x>
      <cdr:y>0.29735</cdr:y>
    </cdr:from>
    <cdr:to>
      <cdr:x>0.86993</cdr:x>
      <cdr:y>0.47917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F8AB11D2-6E49-9AB0-1B38-C059CFE42BAF}"/>
            </a:ext>
          </a:extLst>
        </cdr:cNvPr>
        <cdr:cNvSpPr txBox="1"/>
      </cdr:nvSpPr>
      <cdr:spPr>
        <a:xfrm xmlns:a="http://schemas.openxmlformats.org/drawingml/2006/main">
          <a:off x="8067674" y="1495425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kern="1200"/>
            <a:t>I</a:t>
          </a:r>
          <a:r>
            <a:rPr lang="lt-LT" sz="1100" kern="1200"/>
            <a:t>š</a:t>
          </a:r>
          <a:r>
            <a:rPr lang="en-US" sz="1100" kern="1200"/>
            <a:t> viso Kaune </a:t>
          </a:r>
          <a:r>
            <a:rPr lang="lt-LT" sz="1100" kern="1200"/>
            <a:t>302876</a:t>
          </a:r>
          <a:r>
            <a:rPr lang="en-US" sz="1100" kern="1200"/>
            <a:t> gyventoj</a:t>
          </a:r>
          <a:r>
            <a:rPr lang="lt-LT" sz="1100" kern="1200"/>
            <a:t>ų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29D22-A095-7F9A-EF88-3AEAAC7320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>
            <a:extLst>
              <a:ext uri="{FF2B5EF4-FFF2-40B4-BE49-F238E27FC236}">
                <a16:creationId xmlns:a16="http://schemas.microsoft.com/office/drawing/2014/main" id="{C3E2AA1D-0745-54A5-8C3C-ABEB52A59A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0073340"/>
              </p:ext>
            </p:extLst>
          </p:nvPr>
        </p:nvGraphicFramePr>
        <p:xfrm>
          <a:off x="831273" y="290945"/>
          <a:ext cx="10427277" cy="56526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659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Words>19</Words>
  <Application>Microsoft Office PowerPoint</Application>
  <PresentationFormat>Plačiaekranė</PresentationFormat>
  <Paragraphs>2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19</cp:revision>
  <dcterms:created xsi:type="dcterms:W3CDTF">2023-01-16T12:10:31Z</dcterms:created>
  <dcterms:modified xsi:type="dcterms:W3CDTF">2026-01-29T12:35:25Z</dcterms:modified>
</cp:coreProperties>
</file>