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7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631606473545051E-2"/>
          <c:y val="0.22862960311779204"/>
          <c:w val="0.9409133075710634"/>
          <c:h val="0.68581265410005565"/>
        </c:manualLayout>
      </c:layout>
      <c:lineChart>
        <c:grouping val="standard"/>
        <c:varyColors val="0"/>
        <c:ser>
          <c:idx val="0"/>
          <c:order val="0"/>
          <c:tx>
            <c:strRef>
              <c:f>Lapas2!$C$1</c:f>
              <c:strCache>
                <c:ptCount val="1"/>
                <c:pt idx="0">
                  <c:v>Gyventojų skaičius</c:v>
                </c:pt>
              </c:strCache>
            </c:strRef>
          </c:tx>
          <c:spPr>
            <a:ln w="22225" cap="rnd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Lapas2!$B$2:$B$20</c:f>
              <c:strCache>
                <c:ptCount val="19"/>
                <c:pt idx="0">
                  <c:v>0 metų</c:v>
                </c:pt>
                <c:pt idx="1">
                  <c:v>1 metai</c:v>
                </c:pt>
                <c:pt idx="2">
                  <c:v>2 metai</c:v>
                </c:pt>
                <c:pt idx="3">
                  <c:v>3 metai</c:v>
                </c:pt>
                <c:pt idx="4">
                  <c:v>4 metai</c:v>
                </c:pt>
                <c:pt idx="5">
                  <c:v>5 metai</c:v>
                </c:pt>
                <c:pt idx="6">
                  <c:v>6 metai</c:v>
                </c:pt>
                <c:pt idx="7">
                  <c:v>7 metai</c:v>
                </c:pt>
                <c:pt idx="8">
                  <c:v>8 metai</c:v>
                </c:pt>
                <c:pt idx="9">
                  <c:v>9 metai</c:v>
                </c:pt>
                <c:pt idx="10">
                  <c:v>10 metų</c:v>
                </c:pt>
                <c:pt idx="11">
                  <c:v>11 metų</c:v>
                </c:pt>
                <c:pt idx="12">
                  <c:v>12 metų</c:v>
                </c:pt>
                <c:pt idx="13">
                  <c:v>13 metų</c:v>
                </c:pt>
                <c:pt idx="14">
                  <c:v>14 metų</c:v>
                </c:pt>
                <c:pt idx="15">
                  <c:v>15 metų</c:v>
                </c:pt>
                <c:pt idx="16">
                  <c:v>16 metų</c:v>
                </c:pt>
                <c:pt idx="17">
                  <c:v>17 metų</c:v>
                </c:pt>
                <c:pt idx="18">
                  <c:v>18 metų</c:v>
                </c:pt>
              </c:strCache>
            </c:strRef>
          </c:cat>
          <c:val>
            <c:numRef>
              <c:f>Lapas2!$C$2:$C$20</c:f>
              <c:numCache>
                <c:formatCode>General</c:formatCode>
                <c:ptCount val="19"/>
                <c:pt idx="0">
                  <c:v>2125</c:v>
                </c:pt>
                <c:pt idx="1">
                  <c:v>2306</c:v>
                </c:pt>
                <c:pt idx="2">
                  <c:v>2509</c:v>
                </c:pt>
                <c:pt idx="3">
                  <c:v>2714</c:v>
                </c:pt>
                <c:pt idx="4">
                  <c:v>2741</c:v>
                </c:pt>
                <c:pt idx="5">
                  <c:v>2901</c:v>
                </c:pt>
                <c:pt idx="6" formatCode="0">
                  <c:v>3192</c:v>
                </c:pt>
                <c:pt idx="7" formatCode="0">
                  <c:v>3117</c:v>
                </c:pt>
                <c:pt idx="8" formatCode="0">
                  <c:v>3347</c:v>
                </c:pt>
                <c:pt idx="9" formatCode="0">
                  <c:v>3178</c:v>
                </c:pt>
                <c:pt idx="10" formatCode="0">
                  <c:v>3162</c:v>
                </c:pt>
                <c:pt idx="11" formatCode="0">
                  <c:v>3087</c:v>
                </c:pt>
                <c:pt idx="12" formatCode="0">
                  <c:v>3192</c:v>
                </c:pt>
                <c:pt idx="13" formatCode="0">
                  <c:v>3087</c:v>
                </c:pt>
                <c:pt idx="14" formatCode="0">
                  <c:v>3357</c:v>
                </c:pt>
                <c:pt idx="15" formatCode="0">
                  <c:v>3285</c:v>
                </c:pt>
                <c:pt idx="16" formatCode="0">
                  <c:v>2900</c:v>
                </c:pt>
                <c:pt idx="17" formatCode="0">
                  <c:v>2737</c:v>
                </c:pt>
                <c:pt idx="18" formatCode="0">
                  <c:v>2656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D9-4345-A82A-1002468189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376809264"/>
        <c:axId val="376972448"/>
      </c:lineChart>
      <c:catAx>
        <c:axId val="376809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76972448"/>
        <c:crosses val="autoZero"/>
        <c:auto val="1"/>
        <c:lblAlgn val="ctr"/>
        <c:lblOffset val="100"/>
        <c:noMultiLvlLbl val="0"/>
      </c:catAx>
      <c:valAx>
        <c:axId val="376972448"/>
        <c:scaling>
          <c:orientation val="minMax"/>
          <c:max val="5000"/>
          <c:min val="100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76809264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>
          <a:solidFill>
            <a:schemeClr val="bg2">
              <a:lumMod val="10000"/>
            </a:schemeClr>
          </a:solidFill>
        </a:defRPr>
      </a:pPr>
      <a:endParaRPr lang="lt-LT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0.075</cdr:x>
      <cdr:y>0</cdr:y>
    </cdr:from>
    <cdr:to>
      <cdr:x>0.85382</cdr:x>
      <cdr:y>0.10667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id="{7745B544-3A34-E81C-323A-7DAB841B832A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791397" y="-777667"/>
          <a:ext cx="8218185" cy="55105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0.60239</cdr:x>
      <cdr:y>0.15274</cdr:y>
    </cdr:from>
    <cdr:to>
      <cdr:x>0.97363</cdr:x>
      <cdr:y>0.22002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F8AB11D2-6E49-9AB0-1B38-C059CFE42BAF}"/>
            </a:ext>
          </a:extLst>
        </cdr:cNvPr>
        <cdr:cNvSpPr txBox="1"/>
      </cdr:nvSpPr>
      <cdr:spPr>
        <a:xfrm xmlns:a="http://schemas.openxmlformats.org/drawingml/2006/main">
          <a:off x="6356472" y="789034"/>
          <a:ext cx="3917354" cy="3475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b="1" kern="1200" dirty="0"/>
            <a:t>I</a:t>
          </a:r>
          <a:r>
            <a:rPr lang="lt-LT" sz="1100" b="1" kern="1200" dirty="0"/>
            <a:t>š</a:t>
          </a:r>
          <a:r>
            <a:rPr lang="en-US" sz="1100" b="1" kern="1200" dirty="0"/>
            <a:t> </a:t>
          </a:r>
          <a:r>
            <a:rPr lang="en-US" sz="1100" b="1" kern="1200" dirty="0" err="1"/>
            <a:t>viso</a:t>
          </a:r>
          <a:r>
            <a:rPr lang="en-US" sz="1100" b="1" kern="1200" dirty="0"/>
            <a:t> </a:t>
          </a:r>
          <a:r>
            <a:rPr lang="en-US" sz="1100" b="1" kern="1200" dirty="0" err="1"/>
            <a:t>Kaune</a:t>
          </a:r>
          <a:r>
            <a:rPr lang="en-US" sz="1100" b="1" kern="1200" dirty="0"/>
            <a:t> 303978 </a:t>
          </a:r>
          <a:r>
            <a:rPr lang="en-US" sz="1100" b="1" kern="1200" dirty="0" err="1"/>
            <a:t>gyventoj</a:t>
          </a:r>
          <a:r>
            <a:rPr lang="lt-LT" sz="1100" b="1" kern="1200" dirty="0"/>
            <a:t>ų 2025 m. pradžioje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26053C-ED83-B167-CCFB-A78C12A636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C3E2AA1D-0745-54A5-8C3C-ABEB52A59A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9821365"/>
              </p:ext>
            </p:extLst>
          </p:nvPr>
        </p:nvGraphicFramePr>
        <p:xfrm>
          <a:off x="959087" y="700755"/>
          <a:ext cx="10552098" cy="51659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344764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2028</TotalTime>
  <Words>11</Words>
  <Application>Microsoft Office PowerPoint</Application>
  <PresentationFormat>Plačiaekranė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Open Sans</vt:lpstr>
      <vt:lpstr>Open Sans ExtraBold</vt:lpstr>
      <vt:lpstr>1_Office Theme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54</cp:revision>
  <dcterms:created xsi:type="dcterms:W3CDTF">2023-01-16T12:10:31Z</dcterms:created>
  <dcterms:modified xsi:type="dcterms:W3CDTF">2025-01-21T14:33:35Z</dcterms:modified>
</cp:coreProperties>
</file>