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7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66FF"/>
    <a:srgbClr val="CCCCFF"/>
    <a:srgbClr val="CC66FF"/>
    <a:srgbClr val="99CC00"/>
    <a:srgbClr val="99FF33"/>
    <a:srgbClr val="808000"/>
    <a:srgbClr val="008000"/>
    <a:srgbClr val="CC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Vidutinis stilius 2 – paryškinima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166" autoAdjust="0"/>
    <p:restoredTop sz="94674"/>
  </p:normalViewPr>
  <p:slideViewPr>
    <p:cSldViewPr snapToGrid="0" snapToObjects="1">
      <p:cViewPr varScale="1">
        <p:scale>
          <a:sx n="109" d="100"/>
          <a:sy n="109" d="100"/>
        </p:scale>
        <p:origin x="1416" y="10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lt-LT"/>
              <a:t>0-18 metų vaikų</a:t>
            </a:r>
            <a:r>
              <a:rPr lang="lt-LT" baseline="0"/>
              <a:t> skaičius Kaune 2023 m. (iš viso </a:t>
            </a:r>
            <a:r>
              <a:rPr lang="lt-LT"/>
              <a:t>305120 gyventojų)</a:t>
            </a:r>
          </a:p>
        </c:rich>
      </c:tx>
      <c:layout>
        <c:manualLayout>
          <c:xMode val="edge"/>
          <c:yMode val="edge"/>
          <c:x val="0.19372083827599845"/>
          <c:y val="2.116402116402116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lt-LT"/>
        </a:p>
      </c:txPr>
    </c:title>
    <c:autoTitleDeleted val="0"/>
    <c:plotArea>
      <c:layout>
        <c:manualLayout>
          <c:layoutTarget val="inner"/>
          <c:xMode val="edge"/>
          <c:yMode val="edge"/>
          <c:x val="4.7590563635061631E-2"/>
          <c:y val="0.29117892884904517"/>
          <c:w val="0.93026629678407635"/>
          <c:h val="0.59060945804021137"/>
        </c:manualLayout>
      </c:layout>
      <c:lineChart>
        <c:grouping val="standard"/>
        <c:varyColors val="0"/>
        <c:ser>
          <c:idx val="0"/>
          <c:order val="0"/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[Gyventojai.xlsx]Lapas1!$B$4:$T$4</c:f>
              <c:strCache>
                <c:ptCount val="19"/>
                <c:pt idx="0">
                  <c:v>0 metų</c:v>
                </c:pt>
                <c:pt idx="1">
                  <c:v>1 metai</c:v>
                </c:pt>
                <c:pt idx="2">
                  <c:v>2 metai </c:v>
                </c:pt>
                <c:pt idx="3">
                  <c:v>3 metai</c:v>
                </c:pt>
                <c:pt idx="4">
                  <c:v>4 metai</c:v>
                </c:pt>
                <c:pt idx="5">
                  <c:v>5 metai</c:v>
                </c:pt>
                <c:pt idx="6">
                  <c:v>6 metai</c:v>
                </c:pt>
                <c:pt idx="7">
                  <c:v>7 metai</c:v>
                </c:pt>
                <c:pt idx="8">
                  <c:v>8 metai</c:v>
                </c:pt>
                <c:pt idx="9">
                  <c:v>9 metai</c:v>
                </c:pt>
                <c:pt idx="10">
                  <c:v>10 metų</c:v>
                </c:pt>
                <c:pt idx="11">
                  <c:v>11 metų</c:v>
                </c:pt>
                <c:pt idx="12">
                  <c:v>12 metų</c:v>
                </c:pt>
                <c:pt idx="13">
                  <c:v>13 metų</c:v>
                </c:pt>
                <c:pt idx="14">
                  <c:v>14 metų</c:v>
                </c:pt>
                <c:pt idx="15">
                  <c:v>15 metų</c:v>
                </c:pt>
                <c:pt idx="16">
                  <c:v>16 metų</c:v>
                </c:pt>
                <c:pt idx="17">
                  <c:v>17 metų</c:v>
                </c:pt>
                <c:pt idx="18">
                  <c:v>18 metų</c:v>
                </c:pt>
              </c:strCache>
            </c:strRef>
          </c:cat>
          <c:val>
            <c:numRef>
              <c:f>[Gyventojai.xlsx]Lapas1!$B$5:$T$5</c:f>
              <c:numCache>
                <c:formatCode>General</c:formatCode>
                <c:ptCount val="19"/>
                <c:pt idx="0" formatCode="0">
                  <c:v>2510</c:v>
                </c:pt>
                <c:pt idx="1">
                  <c:v>2798</c:v>
                </c:pt>
                <c:pt idx="2">
                  <c:v>2911</c:v>
                </c:pt>
                <c:pt idx="3">
                  <c:v>3083</c:v>
                </c:pt>
                <c:pt idx="4">
                  <c:v>3399</c:v>
                </c:pt>
                <c:pt idx="5">
                  <c:v>3383</c:v>
                </c:pt>
                <c:pt idx="6">
                  <c:v>3619</c:v>
                </c:pt>
                <c:pt idx="7">
                  <c:v>3394</c:v>
                </c:pt>
                <c:pt idx="8">
                  <c:v>3371</c:v>
                </c:pt>
                <c:pt idx="9">
                  <c:v>3203</c:v>
                </c:pt>
                <c:pt idx="10">
                  <c:v>3388</c:v>
                </c:pt>
                <c:pt idx="11">
                  <c:v>3260</c:v>
                </c:pt>
                <c:pt idx="12">
                  <c:v>3407</c:v>
                </c:pt>
                <c:pt idx="13">
                  <c:v>3343</c:v>
                </c:pt>
                <c:pt idx="14">
                  <c:v>3079</c:v>
                </c:pt>
                <c:pt idx="15">
                  <c:v>2892</c:v>
                </c:pt>
                <c:pt idx="16">
                  <c:v>2657</c:v>
                </c:pt>
                <c:pt idx="17">
                  <c:v>2706</c:v>
                </c:pt>
                <c:pt idx="18">
                  <c:v>2607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7966-4E24-9E3B-02D929EB9E4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75043136"/>
        <c:axId val="575047072"/>
      </c:lineChart>
      <c:catAx>
        <c:axId val="5750431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575047072"/>
        <c:crosses val="autoZero"/>
        <c:auto val="1"/>
        <c:lblAlgn val="ctr"/>
        <c:lblOffset val="100"/>
        <c:noMultiLvlLbl val="0"/>
      </c:catAx>
      <c:valAx>
        <c:axId val="57504707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57504313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/>
              <a:t>3/17/2023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32988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/>
              <a:t>3/17/2023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74113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/>
              <a:t>3/17/2023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4797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/>
              <a:t>3/17/2023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09584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/>
              <a:t>3/17/2023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10135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/>
              <a:t>3/17/2023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64453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/>
              <a:t>3/17/2023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73038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/>
              <a:t>3/17/2023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07215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/>
              <a:t>3/17/2023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53452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/>
              <a:t>3/17/2023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60384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/>
              <a:t>3/17/2023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74449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725401-3F06-7145-AC57-980E761BCAC4}" type="datetimeFigureOut">
              <a:rPr lang="en-US" smtClean="0"/>
              <a:t>3/17/2023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1BC76C-DDF1-1F42-B0FE-CB12AC4E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7414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a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57739664"/>
              </p:ext>
            </p:extLst>
          </p:nvPr>
        </p:nvGraphicFramePr>
        <p:xfrm>
          <a:off x="557212" y="1628775"/>
          <a:ext cx="8261473" cy="42181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556238" y="527539"/>
            <a:ext cx="711893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lt-LT" dirty="0" smtClean="0"/>
              <a:t>1.Bendras Kauno miesto </a:t>
            </a:r>
            <a:r>
              <a:rPr lang="lt-LT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gyventojų</a:t>
            </a:r>
            <a:r>
              <a:rPr lang="lt-LT" dirty="0" smtClean="0"/>
              <a:t> skaičius, iš jų 0-18 metų vaikų skaičius</a:t>
            </a:r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13810296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796</TotalTime>
  <Words>26</Words>
  <Application>Microsoft Office PowerPoint</Application>
  <PresentationFormat>Demonstracija ekrane (4:3)</PresentationFormat>
  <Paragraphs>2</Paragraphs>
  <Slides>1</Slides>
  <Notes>0</Notes>
  <HiddenSlides>0</HiddenSlides>
  <MMClips>0</MMClips>
  <ScaleCrop>false</ScaleCrop>
  <HeadingPairs>
    <vt:vector size="6" baseType="variant">
      <vt:variant>
        <vt:lpstr>Naudojami šriftai</vt:lpstr>
      </vt:variant>
      <vt:variant>
        <vt:i4>4</vt:i4>
      </vt:variant>
      <vt:variant>
        <vt:lpstr>Tema</vt:lpstr>
      </vt:variant>
      <vt:variant>
        <vt:i4>1</vt:i4>
      </vt:variant>
      <vt:variant>
        <vt:lpstr>Skaidrių pavadinimai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„PowerPoint“ pateiktis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Jolanta Ganusauskienė</cp:lastModifiedBy>
  <cp:revision>45</cp:revision>
  <dcterms:created xsi:type="dcterms:W3CDTF">2019-11-25T17:02:43Z</dcterms:created>
  <dcterms:modified xsi:type="dcterms:W3CDTF">2023-03-17T09:33:02Z</dcterms:modified>
</cp:coreProperties>
</file>