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2"/>
  </p:notesMasterIdLst>
  <p:sldIdLst>
    <p:sldId id="256" r:id="rId2"/>
    <p:sldId id="257" r:id="rId3"/>
    <p:sldId id="258" r:id="rId4"/>
    <p:sldId id="273" r:id="rId5"/>
    <p:sldId id="285" r:id="rId6"/>
    <p:sldId id="261" r:id="rId7"/>
    <p:sldId id="265" r:id="rId8"/>
    <p:sldId id="284" r:id="rId9"/>
    <p:sldId id="278" r:id="rId10"/>
    <p:sldId id="279" r:id="rId11"/>
    <p:sldId id="281" r:id="rId12"/>
    <p:sldId id="282" r:id="rId13"/>
    <p:sldId id="283" r:id="rId14"/>
    <p:sldId id="280" r:id="rId15"/>
    <p:sldId id="287" r:id="rId16"/>
    <p:sldId id="288" r:id="rId17"/>
    <p:sldId id="289" r:id="rId18"/>
    <p:sldId id="291" r:id="rId19"/>
    <p:sldId id="286" r:id="rId20"/>
    <p:sldId id="292" r:id="rId2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4"/>
    <p:restoredTop sz="93979" autoAdjust="0"/>
  </p:normalViewPr>
  <p:slideViewPr>
    <p:cSldViewPr snapToGrid="0" snapToObjects="1">
      <p:cViewPr varScale="1">
        <p:scale>
          <a:sx n="115" d="100"/>
          <a:sy n="115" d="100"/>
        </p:scale>
        <p:origin x="44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A22E0D9-4E85-4C4E-B678-B1098FD42AE9}" type="datetimeFigureOut">
              <a:rPr lang="lt-LT" smtClean="0"/>
              <a:t>2022-12-08</a:t>
            </a:fld>
            <a:endParaRPr lang="lt-LT"/>
          </a:p>
        </p:txBody>
      </p:sp>
      <p:sp>
        <p:nvSpPr>
          <p:cNvPr id="4" name="Skaidrės vaizdo vietos rezervavimo ženkla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6" name="Poraštės vietos rezervavimo ženklas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ED028FE-E4E8-49C5-8460-DA34FAEC2E94}" type="slidenum">
              <a:rPr lang="lt-LT" smtClean="0"/>
              <a:t>‹#›</a:t>
            </a:fld>
            <a:endParaRPr lang="lt-LT"/>
          </a:p>
        </p:txBody>
      </p:sp>
    </p:spTree>
    <p:extLst>
      <p:ext uri="{BB962C8B-B14F-4D97-AF65-F5344CB8AC3E}">
        <p14:creationId xmlns:p14="http://schemas.microsoft.com/office/powerpoint/2010/main" val="107235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AED028FE-E4E8-49C5-8460-DA34FAEC2E94}" type="slidenum">
              <a:rPr lang="lt-LT" smtClean="0"/>
              <a:t>6</a:t>
            </a:fld>
            <a:endParaRPr lang="lt-LT"/>
          </a:p>
        </p:txBody>
      </p:sp>
    </p:spTree>
    <p:extLst>
      <p:ext uri="{BB962C8B-B14F-4D97-AF65-F5344CB8AC3E}">
        <p14:creationId xmlns:p14="http://schemas.microsoft.com/office/powerpoint/2010/main" val="692871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AED028FE-E4E8-49C5-8460-DA34FAEC2E94}" type="slidenum">
              <a:rPr lang="lt-LT" smtClean="0"/>
              <a:t>8</a:t>
            </a:fld>
            <a:endParaRPr lang="lt-LT"/>
          </a:p>
        </p:txBody>
      </p:sp>
    </p:spTree>
    <p:extLst>
      <p:ext uri="{BB962C8B-B14F-4D97-AF65-F5344CB8AC3E}">
        <p14:creationId xmlns:p14="http://schemas.microsoft.com/office/powerpoint/2010/main" val="1213820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AED028FE-E4E8-49C5-8460-DA34FAEC2E94}" type="slidenum">
              <a:rPr lang="lt-LT" smtClean="0"/>
              <a:t>19</a:t>
            </a:fld>
            <a:endParaRPr lang="lt-LT"/>
          </a:p>
        </p:txBody>
      </p:sp>
    </p:spTree>
    <p:extLst>
      <p:ext uri="{BB962C8B-B14F-4D97-AF65-F5344CB8AC3E}">
        <p14:creationId xmlns:p14="http://schemas.microsoft.com/office/powerpoint/2010/main" val="2222000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AED028FE-E4E8-49C5-8460-DA34FAEC2E94}" type="slidenum">
              <a:rPr lang="lt-LT" smtClean="0"/>
              <a:t>20</a:t>
            </a:fld>
            <a:endParaRPr lang="lt-LT"/>
          </a:p>
        </p:txBody>
      </p:sp>
    </p:spTree>
    <p:extLst>
      <p:ext uri="{BB962C8B-B14F-4D97-AF65-F5344CB8AC3E}">
        <p14:creationId xmlns:p14="http://schemas.microsoft.com/office/powerpoint/2010/main" val="506185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B725401-3F06-7145-AC57-980E761BCAC4}"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7554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725401-3F06-7145-AC57-980E761BCAC4}"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1338842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725401-3F06-7145-AC57-980E761BCAC4}"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58962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725401-3F06-7145-AC57-980E761BCAC4}"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261080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725401-3F06-7145-AC57-980E761BCAC4}" type="datetimeFigureOut">
              <a:rPr lang="en-US" smtClean="0"/>
              <a:t>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67396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725401-3F06-7145-AC57-980E761BCAC4}"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150380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725401-3F06-7145-AC57-980E761BCAC4}" type="datetimeFigureOut">
              <a:rPr lang="en-US" smtClean="0"/>
              <a:t>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75745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B725401-3F06-7145-AC57-980E761BCAC4}" type="datetimeFigureOut">
              <a:rPr lang="en-US" smtClean="0"/>
              <a:t>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34201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725401-3F06-7145-AC57-980E761BCAC4}" type="datetimeFigureOut">
              <a:rPr lang="en-US" smtClean="0"/>
              <a:t>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1624269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25401-3F06-7145-AC57-980E761BCAC4}"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289096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725401-3F06-7145-AC57-980E761BCAC4}" type="datetimeFigureOut">
              <a:rPr lang="en-US" smtClean="0"/>
              <a:t>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BC76C-DDF1-1F42-B0FE-CB12AC4EB4FE}" type="slidenum">
              <a:rPr lang="en-US" smtClean="0"/>
              <a:t>‹#›</a:t>
            </a:fld>
            <a:endParaRPr lang="en-US"/>
          </a:p>
        </p:txBody>
      </p:sp>
    </p:spTree>
    <p:extLst>
      <p:ext uri="{BB962C8B-B14F-4D97-AF65-F5344CB8AC3E}">
        <p14:creationId xmlns:p14="http://schemas.microsoft.com/office/powerpoint/2010/main" val="1245101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25401-3F06-7145-AC57-980E761BCAC4}" type="datetimeFigureOut">
              <a:rPr lang="en-US" smtClean="0"/>
              <a:t>12/8/2022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BC76C-DDF1-1F42-B0FE-CB12AC4EB4FE}" type="slidenum">
              <a:rPr lang="en-US" smtClean="0"/>
              <a:t>‹#›</a:t>
            </a:fld>
            <a:endParaRPr lang="en-US"/>
          </a:p>
        </p:txBody>
      </p:sp>
    </p:spTree>
    <p:extLst>
      <p:ext uri="{BB962C8B-B14F-4D97-AF65-F5344CB8AC3E}">
        <p14:creationId xmlns:p14="http://schemas.microsoft.com/office/powerpoint/2010/main" val="3207111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65" y="0"/>
            <a:ext cx="12192000" cy="6857143"/>
          </a:xfrm>
          <a:prstGeom prst="rect">
            <a:avLst/>
          </a:prstGeom>
        </p:spPr>
      </p:pic>
      <p:sp>
        <p:nvSpPr>
          <p:cNvPr id="3" name="Subtitle 2"/>
          <p:cNvSpPr>
            <a:spLocks noGrp="1"/>
          </p:cNvSpPr>
          <p:nvPr>
            <p:ph type="subTitle" idx="1"/>
          </p:nvPr>
        </p:nvSpPr>
        <p:spPr>
          <a:xfrm>
            <a:off x="1524000" y="4227871"/>
            <a:ext cx="9144000" cy="2375151"/>
          </a:xfrm>
        </p:spPr>
        <p:txBody>
          <a:bodyPr>
            <a:normAutofit/>
          </a:bodyPr>
          <a:lstStyle/>
          <a:p>
            <a:pPr algn="r"/>
            <a:endParaRPr lang="lt-LT" cap="small" dirty="0" smtClean="0">
              <a:solidFill>
                <a:schemeClr val="accent5">
                  <a:lumMod val="75000"/>
                </a:schemeClr>
              </a:solidFill>
              <a:latin typeface="Arial" panose="020B0604020202020204" pitchFamily="34" charset="0"/>
              <a:cs typeface="Arial" panose="020B0604020202020204" pitchFamily="34" charset="0"/>
            </a:endParaRPr>
          </a:p>
          <a:p>
            <a:pPr algn="r"/>
            <a:endParaRPr lang="lt-LT" cap="small" dirty="0">
              <a:solidFill>
                <a:schemeClr val="accent5">
                  <a:lumMod val="75000"/>
                </a:schemeClr>
              </a:solidFill>
              <a:latin typeface="Arial" panose="020B0604020202020204" pitchFamily="34" charset="0"/>
              <a:cs typeface="Arial" panose="020B0604020202020204" pitchFamily="34" charset="0"/>
            </a:endParaRPr>
          </a:p>
          <a:p>
            <a:pPr algn="r"/>
            <a:endParaRPr lang="lt-LT" sz="1800" cap="small" dirty="0" smtClean="0">
              <a:solidFill>
                <a:schemeClr val="accent5">
                  <a:lumMod val="75000"/>
                </a:schemeClr>
              </a:solidFill>
              <a:latin typeface="Arial" panose="020B0604020202020204" pitchFamily="34" charset="0"/>
              <a:cs typeface="Arial" panose="020B0604020202020204" pitchFamily="34" charset="0"/>
            </a:endParaRPr>
          </a:p>
          <a:p>
            <a:pPr algn="r"/>
            <a:r>
              <a:rPr lang="en-US" cap="small" dirty="0" smtClean="0">
                <a:solidFill>
                  <a:srgbClr val="002060"/>
                </a:solidFill>
                <a:latin typeface="Arial" panose="020B0604020202020204" pitchFamily="34" charset="0"/>
                <a:cs typeface="Arial" panose="020B0604020202020204" pitchFamily="34" charset="0"/>
              </a:rPr>
              <a:t>2022-12-0</a:t>
            </a:r>
            <a:r>
              <a:rPr lang="lt-LT" cap="small" dirty="0" smtClean="0">
                <a:solidFill>
                  <a:srgbClr val="002060"/>
                </a:solidFill>
                <a:latin typeface="Arial" panose="020B0604020202020204" pitchFamily="34" charset="0"/>
                <a:cs typeface="Arial" panose="020B0604020202020204" pitchFamily="34" charset="0"/>
              </a:rPr>
              <a:t>9</a:t>
            </a:r>
            <a:endParaRPr lang="lt-LT" cap="small" dirty="0">
              <a:solidFill>
                <a:srgbClr val="002060"/>
              </a:solidFill>
              <a:latin typeface="Arial" panose="020B0604020202020204" pitchFamily="34" charset="0"/>
              <a:cs typeface="Arial" panose="020B0604020202020204" pitchFamily="34" charset="0"/>
            </a:endParaRPr>
          </a:p>
          <a:p>
            <a:endParaRPr lang="en-US" dirty="0"/>
          </a:p>
        </p:txBody>
      </p:sp>
      <p:sp>
        <p:nvSpPr>
          <p:cNvPr id="2" name="Stačiakampis 1"/>
          <p:cNvSpPr/>
          <p:nvPr/>
        </p:nvSpPr>
        <p:spPr>
          <a:xfrm>
            <a:off x="975946" y="993531"/>
            <a:ext cx="10357339" cy="646331"/>
          </a:xfrm>
          <a:prstGeom prst="rect">
            <a:avLst/>
          </a:prstGeom>
        </p:spPr>
        <p:txBody>
          <a:bodyPr wrap="square">
            <a:spAutoFit/>
          </a:bodyPr>
          <a:lstStyle/>
          <a:p>
            <a:r>
              <a:rPr lang="lt-LT" sz="3600" b="1" dirty="0" smtClean="0">
                <a:solidFill>
                  <a:schemeClr val="accent5">
                    <a:lumMod val="75000"/>
                  </a:schemeClr>
                </a:solidFill>
                <a:latin typeface="Arial" panose="020B0604020202020204" pitchFamily="34" charset="0"/>
                <a:cs typeface="Arial" panose="020B0604020202020204" pitchFamily="34" charset="0"/>
              </a:rPr>
              <a:t>   VIEŠŲJŲ PIRKIMŲ CENTRALIZAVIMAS</a:t>
            </a:r>
            <a:endParaRPr lang="lt-LT" sz="3600" b="1" dirty="0">
              <a:solidFill>
                <a:schemeClr val="accent5">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1916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92" y="43758"/>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6" name="TextBox 5"/>
          <p:cNvSpPr txBox="1"/>
          <p:nvPr/>
        </p:nvSpPr>
        <p:spPr>
          <a:xfrm>
            <a:off x="298938" y="1644245"/>
            <a:ext cx="11350869" cy="5324535"/>
          </a:xfrm>
          <a:prstGeom prst="rect">
            <a:avLst/>
          </a:prstGeom>
          <a:noFill/>
        </p:spPr>
        <p:txBody>
          <a:bodyPr wrap="square" rtlCol="0">
            <a:spAutoFit/>
          </a:bodyPr>
          <a:lstStyle/>
          <a:p>
            <a:pPr algn="just"/>
            <a:r>
              <a:rPr lang="lt-LT" dirty="0">
                <a:latin typeface="Arial" panose="020B0604020202020204" pitchFamily="34" charset="0"/>
                <a:cs typeface="Arial" panose="020B0604020202020204" pitchFamily="34" charset="0"/>
              </a:rPr>
              <a:t>● </a:t>
            </a:r>
            <a:r>
              <a:rPr lang="lt-LT" b="1" dirty="0" smtClean="0">
                <a:solidFill>
                  <a:srgbClr val="0070C0"/>
                </a:solidFill>
                <a:latin typeface="Arial" panose="020B0604020202020204" pitchFamily="34" charset="0"/>
                <a:cs typeface="Arial" panose="020B0604020202020204" pitchFamily="34" charset="0"/>
              </a:rPr>
              <a:t>KMSA </a:t>
            </a:r>
            <a:r>
              <a:rPr lang="lt-LT" b="1" dirty="0">
                <a:solidFill>
                  <a:srgbClr val="0070C0"/>
                </a:solidFill>
                <a:latin typeface="Arial" panose="020B0604020202020204" pitchFamily="34" charset="0"/>
                <a:cs typeface="Arial" panose="020B0604020202020204" pitchFamily="34" charset="0"/>
              </a:rPr>
              <a:t>pirkimo iniciatorius </a:t>
            </a:r>
            <a:r>
              <a:rPr lang="lt-LT" dirty="0">
                <a:solidFill>
                  <a:schemeClr val="accent2"/>
                </a:solidFill>
                <a:latin typeface="Arial" panose="020B0604020202020204" pitchFamily="34" charset="0"/>
                <a:cs typeface="Arial" panose="020B0604020202020204" pitchFamily="34" charset="0"/>
              </a:rPr>
              <a:t>inicijavimo paraišką dėl centralizuoto </a:t>
            </a:r>
            <a:r>
              <a:rPr lang="lt-LT" dirty="0" smtClean="0">
                <a:solidFill>
                  <a:schemeClr val="accent2"/>
                </a:solidFill>
                <a:latin typeface="Arial" panose="020B0604020202020204" pitchFamily="34" charset="0"/>
                <a:cs typeface="Arial" panose="020B0604020202020204" pitchFamily="34" charset="0"/>
              </a:rPr>
              <a:t>pirkimo </a:t>
            </a:r>
            <a:r>
              <a:rPr lang="lt-LT" b="1" dirty="0" smtClean="0">
                <a:solidFill>
                  <a:srgbClr val="0070C0"/>
                </a:solidFill>
                <a:latin typeface="Arial" panose="020B0604020202020204" pitchFamily="34" charset="0"/>
                <a:cs typeface="Arial" panose="020B0604020202020204" pitchFamily="34" charset="0"/>
              </a:rPr>
              <a:t>rengia </a:t>
            </a:r>
            <a:r>
              <a:rPr lang="lt-LT" b="1" dirty="0">
                <a:solidFill>
                  <a:srgbClr val="0070C0"/>
                </a:solidFill>
                <a:latin typeface="Arial" panose="020B0604020202020204" pitchFamily="34" charset="0"/>
                <a:cs typeface="Arial" panose="020B0604020202020204" pitchFamily="34" charset="0"/>
              </a:rPr>
              <a:t>PPO pirkimo iniciatoriaus pateiktos inicijavimo paraiškos pagrindu,</a:t>
            </a:r>
            <a:r>
              <a:rPr lang="lt-LT" dirty="0">
                <a:latin typeface="Arial" panose="020B0604020202020204" pitchFamily="34" charset="0"/>
                <a:cs typeface="Arial" panose="020B0604020202020204" pitchFamily="34" charset="0"/>
              </a:rPr>
              <a:t> </a:t>
            </a:r>
            <a:r>
              <a:rPr lang="lt-LT" b="1" u="sng" dirty="0">
                <a:latin typeface="Arial" panose="020B0604020202020204" pitchFamily="34" charset="0"/>
                <a:cs typeface="Arial" panose="020B0604020202020204" pitchFamily="34" charset="0"/>
              </a:rPr>
              <a:t>patikrindamas PPO pateiktos informacijos išsamumą ir teisingumą</a:t>
            </a:r>
            <a:r>
              <a:rPr lang="lt-LT" dirty="0">
                <a:latin typeface="Arial" panose="020B0604020202020204" pitchFamily="34" charset="0"/>
                <a:cs typeface="Arial" panose="020B0604020202020204" pitchFamily="34" charset="0"/>
              </a:rPr>
              <a:t>. Padaryti papildymai ir pakeitimai DVS priemonėmis turi būti suderinti su PPO pirkimo iniciatoriumi</a:t>
            </a:r>
            <a:r>
              <a:rPr lang="lt-LT" dirty="0" smtClean="0">
                <a:latin typeface="Arial" panose="020B0604020202020204" pitchFamily="34" charset="0"/>
                <a:cs typeface="Arial" panose="020B0604020202020204" pitchFamily="34" charset="0"/>
              </a:rPr>
              <a:t>.</a:t>
            </a:r>
          </a:p>
          <a:p>
            <a:pPr algn="just"/>
            <a:endParaRPr lang="lt-LT"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PPO </a:t>
            </a:r>
            <a:r>
              <a:rPr lang="lt-LT" dirty="0" smtClean="0">
                <a:latin typeface="Arial" panose="020B0604020202020204" pitchFamily="34" charset="0"/>
                <a:cs typeface="Arial" panose="020B0604020202020204" pitchFamily="34" charset="0"/>
              </a:rPr>
              <a:t>suvedus pirkimus VIPIS (</a:t>
            </a:r>
            <a:r>
              <a:rPr lang="lt-LT" i="1" dirty="0" smtClean="0">
                <a:latin typeface="Arial" panose="020B0604020202020204" pitchFamily="34" charset="0"/>
                <a:cs typeface="Arial" panose="020B0604020202020204" pitchFamily="34" charset="0"/>
              </a:rPr>
              <a:t>ir nurodžius atitinkamus KMSA padalinius kaip centralizuotų pirkimų iniciatorius</a:t>
            </a:r>
            <a:r>
              <a:rPr lang="lt-LT" dirty="0" smtClean="0">
                <a:latin typeface="Arial" panose="020B0604020202020204" pitchFamily="34" charset="0"/>
                <a:cs typeface="Arial" panose="020B0604020202020204" pitchFamily="34" charset="0"/>
              </a:rPr>
              <a:t>) ir CVPKS parengus KMSA CPO planą, </a:t>
            </a:r>
            <a:r>
              <a:rPr lang="lt-LT" b="1" dirty="0">
                <a:solidFill>
                  <a:srgbClr val="0070C0"/>
                </a:solidFill>
                <a:latin typeface="Arial" panose="020B0604020202020204" pitchFamily="34" charset="0"/>
                <a:cs typeface="Arial" panose="020B0604020202020204" pitchFamily="34" charset="0"/>
              </a:rPr>
              <a:t>KMSA pirkimo iniciatorius </a:t>
            </a:r>
            <a:r>
              <a:rPr lang="lt-LT" dirty="0" smtClean="0">
                <a:latin typeface="Arial" panose="020B0604020202020204" pitchFamily="34" charset="0"/>
                <a:cs typeface="Arial" panose="020B0604020202020204" pitchFamily="34" charset="0"/>
              </a:rPr>
              <a:t>matys jam pavedamus</a:t>
            </a:r>
            <a:r>
              <a:rPr lang="en-GB" dirty="0" smtClean="0">
                <a:latin typeface="Arial" panose="020B0604020202020204" pitchFamily="34" charset="0"/>
                <a:cs typeface="Arial" panose="020B0604020202020204" pitchFamily="34" charset="0"/>
              </a:rPr>
              <a:t> </a:t>
            </a:r>
            <a:r>
              <a:rPr lang="en-GB" dirty="0" err="1" smtClean="0">
                <a:latin typeface="Arial" panose="020B0604020202020204" pitchFamily="34" charset="0"/>
                <a:cs typeface="Arial" panose="020B0604020202020204" pitchFamily="34" charset="0"/>
              </a:rPr>
              <a:t>inicijuo</a:t>
            </a:r>
            <a:r>
              <a:rPr lang="lt-LT" dirty="0" err="1" smtClean="0">
                <a:latin typeface="Arial" panose="020B0604020202020204" pitchFamily="34" charset="0"/>
                <a:cs typeface="Arial" panose="020B0604020202020204" pitchFamily="34" charset="0"/>
              </a:rPr>
              <a:t>ti</a:t>
            </a:r>
            <a:r>
              <a:rPr lang="lt-LT" dirty="0" smtClean="0">
                <a:latin typeface="Arial" panose="020B0604020202020204" pitchFamily="34" charset="0"/>
                <a:cs typeface="Arial" panose="020B0604020202020204" pitchFamily="34" charset="0"/>
              </a:rPr>
              <a:t> centralizuotus</a:t>
            </a:r>
            <a:r>
              <a:rPr lang="en-GB" dirty="0" smtClean="0">
                <a:latin typeface="Arial" panose="020B0604020202020204" pitchFamily="34" charset="0"/>
                <a:cs typeface="Arial" panose="020B0604020202020204" pitchFamily="34" charset="0"/>
              </a:rPr>
              <a:t> </a:t>
            </a:r>
            <a:r>
              <a:rPr lang="en-GB" dirty="0" err="1" smtClean="0">
                <a:latin typeface="Arial" panose="020B0604020202020204" pitchFamily="34" charset="0"/>
                <a:cs typeface="Arial" panose="020B0604020202020204" pitchFamily="34" charset="0"/>
              </a:rPr>
              <a:t>pirkim</a:t>
            </a:r>
            <a:r>
              <a:rPr lang="lt-LT" dirty="0" err="1" smtClean="0">
                <a:latin typeface="Arial" panose="020B0604020202020204" pitchFamily="34" charset="0"/>
                <a:cs typeface="Arial" panose="020B0604020202020204" pitchFamily="34" charset="0"/>
              </a:rPr>
              <a:t>us</a:t>
            </a:r>
            <a:r>
              <a:rPr lang="lt-LT" dirty="0" smtClean="0">
                <a:latin typeface="Arial" panose="020B0604020202020204" pitchFamily="34" charset="0"/>
                <a:cs typeface="Arial" panose="020B0604020202020204" pitchFamily="34" charset="0"/>
              </a:rPr>
              <a:t>.</a:t>
            </a:r>
          </a:p>
          <a:p>
            <a:pPr algn="just"/>
            <a:endParaRPr lang="lt-LT"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a:t>
            </a:r>
            <a:r>
              <a:rPr lang="lt-LT" b="1" dirty="0" smtClean="0">
                <a:solidFill>
                  <a:srgbClr val="0070C0"/>
                </a:solidFill>
                <a:latin typeface="Arial" panose="020B0604020202020204" pitchFamily="34" charset="0"/>
                <a:cs typeface="Arial" panose="020B0604020202020204" pitchFamily="34" charset="0"/>
              </a:rPr>
              <a:t>Jei </a:t>
            </a:r>
            <a:r>
              <a:rPr lang="lt-LT" b="1" dirty="0">
                <a:solidFill>
                  <a:srgbClr val="0070C0"/>
                </a:solidFill>
                <a:latin typeface="Arial" panose="020B0604020202020204" pitchFamily="34" charset="0"/>
                <a:cs typeface="Arial" panose="020B0604020202020204" pitchFamily="34" charset="0"/>
              </a:rPr>
              <a:t>centralizuotas pirkimas numatomas organizuoti daugiau nei vienai PPO, </a:t>
            </a:r>
            <a:r>
              <a:rPr lang="lt-LT" dirty="0">
                <a:latin typeface="Arial" panose="020B0604020202020204" pitchFamily="34" charset="0"/>
                <a:cs typeface="Arial" panose="020B0604020202020204" pitchFamily="34" charset="0"/>
              </a:rPr>
              <a:t>KMSA CPO padalinys, inicijuosiantis tokį centralizuotą pirkimą, </a:t>
            </a:r>
            <a:r>
              <a:rPr lang="lt-LT" dirty="0">
                <a:solidFill>
                  <a:srgbClr val="0070C0"/>
                </a:solidFill>
                <a:latin typeface="Arial" panose="020B0604020202020204" pitchFamily="34" charset="0"/>
                <a:cs typeface="Arial" panose="020B0604020202020204" pitchFamily="34" charset="0"/>
              </a:rPr>
              <a:t>nereikalauja kiekvienos PPO inicijavimo paraiškų</a:t>
            </a:r>
            <a:r>
              <a:rPr lang="lt-LT" dirty="0">
                <a:latin typeface="Arial" panose="020B0604020202020204" pitchFamily="34" charset="0"/>
                <a:cs typeface="Arial" panose="020B0604020202020204" pitchFamily="34" charset="0"/>
              </a:rPr>
              <a:t>, bet informaciją (kiekvienos PPO pirkimo apimtys, PPO užpildytos pirkimų plano paraiškos numeriai ir kt.) centralizuotam pirkimui renka iš PPO el. paštu, VIPIS ar DVS priemonėmis. </a:t>
            </a:r>
            <a:endParaRPr lang="lt-LT" dirty="0" smtClean="0">
              <a:latin typeface="Arial" panose="020B0604020202020204" pitchFamily="34" charset="0"/>
              <a:cs typeface="Arial" panose="020B0604020202020204" pitchFamily="34" charset="0"/>
            </a:endParaRPr>
          </a:p>
          <a:p>
            <a:pPr algn="just"/>
            <a:endParaRPr lang="en-US" b="1" dirty="0" smtClean="0">
              <a:solidFill>
                <a:schemeClr val="accent2"/>
              </a:solidFill>
              <a:latin typeface="Arial" panose="020B0604020202020204" pitchFamily="34" charset="0"/>
              <a:cs typeface="Arial" panose="020B0604020202020204" pitchFamily="34" charset="0"/>
            </a:endParaRPr>
          </a:p>
          <a:p>
            <a:pPr algn="just"/>
            <a:r>
              <a:rPr lang="en-US" b="1" dirty="0" err="1" smtClean="0">
                <a:solidFill>
                  <a:schemeClr val="accent2"/>
                </a:solidFill>
                <a:latin typeface="Arial" panose="020B0604020202020204" pitchFamily="34" charset="0"/>
                <a:cs typeface="Arial" panose="020B0604020202020204" pitchFamily="34" charset="0"/>
              </a:rPr>
              <a:t>Centralizuoto</a:t>
            </a:r>
            <a:r>
              <a:rPr lang="en-US" b="1" dirty="0" smtClean="0">
                <a:solidFill>
                  <a:schemeClr val="accent2"/>
                </a:solidFill>
                <a:latin typeface="Arial" panose="020B0604020202020204" pitchFamily="34" charset="0"/>
                <a:cs typeface="Arial" panose="020B0604020202020204" pitchFamily="34" charset="0"/>
              </a:rPr>
              <a:t> </a:t>
            </a:r>
            <a:r>
              <a:rPr lang="en-US" b="1" dirty="0" err="1" smtClean="0">
                <a:solidFill>
                  <a:schemeClr val="accent2"/>
                </a:solidFill>
                <a:latin typeface="Arial" panose="020B0604020202020204" pitchFamily="34" charset="0"/>
                <a:cs typeface="Arial" panose="020B0604020202020204" pitchFamily="34" charset="0"/>
              </a:rPr>
              <a:t>pirkimo</a:t>
            </a:r>
            <a:r>
              <a:rPr lang="en-US" b="1" dirty="0" smtClean="0">
                <a:solidFill>
                  <a:schemeClr val="accent2"/>
                </a:solidFill>
                <a:latin typeface="Arial" panose="020B0604020202020204" pitchFamily="34" charset="0"/>
                <a:cs typeface="Arial" panose="020B0604020202020204" pitchFamily="34" charset="0"/>
              </a:rPr>
              <a:t> </a:t>
            </a:r>
            <a:r>
              <a:rPr lang="en-US" b="1" dirty="0">
                <a:solidFill>
                  <a:schemeClr val="accent2"/>
                </a:solidFill>
                <a:latin typeface="Arial" panose="020B0604020202020204" pitchFamily="34" charset="0"/>
                <a:cs typeface="Arial" panose="020B0604020202020204" pitchFamily="34" charset="0"/>
              </a:rPr>
              <a:t>(</a:t>
            </a:r>
            <a:r>
              <a:rPr lang="en-US" b="1" dirty="0" smtClean="0">
                <a:solidFill>
                  <a:schemeClr val="accent2"/>
                </a:solidFill>
                <a:latin typeface="Arial" panose="020B0604020202020204" pitchFamily="34" charset="0"/>
                <a:cs typeface="Arial" panose="020B0604020202020204" pitchFamily="34" charset="0"/>
              </a:rPr>
              <a:t>kai </a:t>
            </a:r>
            <a:r>
              <a:rPr lang="en-US" b="1" dirty="0" err="1" smtClean="0">
                <a:solidFill>
                  <a:schemeClr val="accent2"/>
                </a:solidFill>
                <a:latin typeface="Arial" panose="020B0604020202020204" pitchFamily="34" charset="0"/>
                <a:cs typeface="Arial" panose="020B0604020202020204" pitchFamily="34" charset="0"/>
              </a:rPr>
              <a:t>perkama</a:t>
            </a:r>
            <a:r>
              <a:rPr lang="en-US" b="1" dirty="0" smtClean="0">
                <a:solidFill>
                  <a:schemeClr val="accent2"/>
                </a:solidFill>
                <a:latin typeface="Arial" panose="020B0604020202020204" pitchFamily="34" charset="0"/>
                <a:cs typeface="Arial" panose="020B0604020202020204" pitchFamily="34" charset="0"/>
              </a:rPr>
              <a:t> ne </a:t>
            </a:r>
            <a:r>
              <a:rPr lang="en-US" b="1" dirty="0" err="1" smtClean="0">
                <a:solidFill>
                  <a:schemeClr val="accent2"/>
                </a:solidFill>
                <a:latin typeface="Arial" panose="020B0604020202020204" pitchFamily="34" charset="0"/>
                <a:cs typeface="Arial" panose="020B0604020202020204" pitchFamily="34" charset="0"/>
              </a:rPr>
              <a:t>vienai</a:t>
            </a:r>
            <a:r>
              <a:rPr lang="en-US" b="1" dirty="0" smtClean="0">
                <a:solidFill>
                  <a:schemeClr val="accent2"/>
                </a:solidFill>
                <a:latin typeface="Arial" panose="020B0604020202020204" pitchFamily="34" charset="0"/>
                <a:cs typeface="Arial" panose="020B0604020202020204" pitchFamily="34" charset="0"/>
              </a:rPr>
              <a:t> PPO) </a:t>
            </a:r>
            <a:r>
              <a:rPr lang="en-US" b="1" dirty="0" err="1" smtClean="0">
                <a:solidFill>
                  <a:schemeClr val="accent2"/>
                </a:solidFill>
                <a:latin typeface="Arial" panose="020B0604020202020204" pitchFamily="34" charset="0"/>
                <a:cs typeface="Arial" panose="020B0604020202020204" pitchFamily="34" charset="0"/>
              </a:rPr>
              <a:t>i</a:t>
            </a:r>
            <a:r>
              <a:rPr lang="lt-LT" b="1" dirty="0" err="1" smtClean="0">
                <a:solidFill>
                  <a:schemeClr val="accent2"/>
                </a:solidFill>
                <a:latin typeface="Arial" panose="020B0604020202020204" pitchFamily="34" charset="0"/>
                <a:cs typeface="Arial" panose="020B0604020202020204" pitchFamily="34" charset="0"/>
              </a:rPr>
              <a:t>nicijavimo</a:t>
            </a:r>
            <a:r>
              <a:rPr lang="lt-LT" b="1" dirty="0" smtClean="0">
                <a:solidFill>
                  <a:schemeClr val="accent2"/>
                </a:solidFill>
                <a:latin typeface="Arial" panose="020B0604020202020204" pitchFamily="34" charset="0"/>
                <a:cs typeface="Arial" panose="020B0604020202020204" pitchFamily="34" charset="0"/>
              </a:rPr>
              <a:t> </a:t>
            </a:r>
            <a:r>
              <a:rPr lang="lt-LT" b="1" dirty="0">
                <a:solidFill>
                  <a:schemeClr val="accent2"/>
                </a:solidFill>
                <a:latin typeface="Arial" panose="020B0604020202020204" pitchFamily="34" charset="0"/>
                <a:cs typeface="Arial" panose="020B0604020202020204" pitchFamily="34" charset="0"/>
              </a:rPr>
              <a:t>paraišką KMSA pirkimo iniciatorius rengia savo surinktos informacijos pagrindu</a:t>
            </a:r>
            <a:r>
              <a:rPr lang="lt-LT" b="1" dirty="0" smtClean="0">
                <a:solidFill>
                  <a:schemeClr val="accent2"/>
                </a:solidFill>
                <a:latin typeface="Arial" panose="020B0604020202020204" pitchFamily="34" charset="0"/>
                <a:cs typeface="Arial" panose="020B0604020202020204" pitchFamily="34" charset="0"/>
              </a:rPr>
              <a:t>.</a:t>
            </a:r>
          </a:p>
          <a:p>
            <a:pPr algn="just"/>
            <a:endParaRPr lang="lt-LT" dirty="0" smtClean="0">
              <a:latin typeface="Arial" panose="020B0604020202020204" pitchFamily="34" charset="0"/>
              <a:cs typeface="Arial" panose="020B0604020202020204" pitchFamily="34" charset="0"/>
            </a:endParaRPr>
          </a:p>
          <a:p>
            <a:pPr algn="just"/>
            <a:endParaRPr lang="lt-LT" dirty="0" smtClean="0">
              <a:solidFill>
                <a:schemeClr val="accent2"/>
              </a:solidFill>
              <a:latin typeface="Arial" panose="020B0604020202020204" pitchFamily="34" charset="0"/>
              <a:cs typeface="Arial" panose="020B0604020202020204" pitchFamily="34" charset="0"/>
            </a:endParaRPr>
          </a:p>
          <a:p>
            <a:pPr algn="just"/>
            <a:endParaRPr lang="lt-LT" sz="1600" dirty="0">
              <a:latin typeface="Arial" panose="020B0604020202020204" pitchFamily="34" charset="0"/>
              <a:cs typeface="Arial" panose="020B0604020202020204" pitchFamily="34" charset="0"/>
            </a:endParaRPr>
          </a:p>
        </p:txBody>
      </p:sp>
      <p:sp>
        <p:nvSpPr>
          <p:cNvPr id="7" name="Stačiakampis 6"/>
          <p:cNvSpPr/>
          <p:nvPr/>
        </p:nvSpPr>
        <p:spPr>
          <a:xfrm>
            <a:off x="3974123" y="826477"/>
            <a:ext cx="3842239" cy="400110"/>
          </a:xfrm>
          <a:prstGeom prst="rect">
            <a:avLst/>
          </a:prstGeom>
        </p:spPr>
        <p:txBody>
          <a:bodyPr wrap="square">
            <a:spAutoFit/>
          </a:bodyPr>
          <a:lstStyle/>
          <a:p>
            <a:pPr algn="ctr"/>
            <a:r>
              <a:rPr lang="lt-LT" sz="2000" b="1" dirty="0">
                <a:solidFill>
                  <a:srgbClr val="002060"/>
                </a:solidFill>
                <a:latin typeface="Arial" panose="020B0604020202020204" pitchFamily="34" charset="0"/>
                <a:cs typeface="Arial" panose="020B0604020202020204" pitchFamily="34" charset="0"/>
              </a:rPr>
              <a:t>PASIRENGIMAS PIRKIMUI</a:t>
            </a:r>
            <a:endParaRPr lang="lt-LT"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315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7316"/>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6" name="TextBox 5"/>
          <p:cNvSpPr txBox="1"/>
          <p:nvPr/>
        </p:nvSpPr>
        <p:spPr>
          <a:xfrm>
            <a:off x="1450731" y="896815"/>
            <a:ext cx="8713177" cy="369332"/>
          </a:xfrm>
          <a:prstGeom prst="rect">
            <a:avLst/>
          </a:prstGeom>
          <a:noFill/>
        </p:spPr>
        <p:txBody>
          <a:bodyPr wrap="square" rtlCol="0">
            <a:spAutoFit/>
          </a:bodyPr>
          <a:lstStyle/>
          <a:p>
            <a:pPr algn="ctr"/>
            <a:r>
              <a:rPr lang="lt-LT" b="1" dirty="0">
                <a:solidFill>
                  <a:srgbClr val="002060"/>
                </a:solidFill>
                <a:latin typeface="Arial" panose="020B0604020202020204" pitchFamily="34" charset="0"/>
                <a:cs typeface="Arial" panose="020B0604020202020204" pitchFamily="34" charset="0"/>
              </a:rPr>
              <a:t>PASIRENGIMAS PIRKIMUI</a:t>
            </a:r>
            <a:endParaRPr lang="lt-LT" dirty="0">
              <a:solidFill>
                <a:srgbClr val="002060"/>
              </a:solidFill>
              <a:latin typeface="Arial" panose="020B0604020202020204" pitchFamily="34" charset="0"/>
              <a:cs typeface="Arial" panose="020B0604020202020204" pitchFamily="34" charset="0"/>
            </a:endParaRPr>
          </a:p>
        </p:txBody>
      </p:sp>
      <p:sp>
        <p:nvSpPr>
          <p:cNvPr id="7" name="TextBox 6"/>
          <p:cNvSpPr txBox="1"/>
          <p:nvPr/>
        </p:nvSpPr>
        <p:spPr>
          <a:xfrm>
            <a:off x="140677" y="1644245"/>
            <a:ext cx="11904785" cy="4216539"/>
          </a:xfrm>
          <a:prstGeom prst="rect">
            <a:avLst/>
          </a:prstGeom>
          <a:noFill/>
        </p:spPr>
        <p:txBody>
          <a:bodyPr wrap="square" rtlCol="0">
            <a:spAutoFit/>
          </a:bodyPr>
          <a:lstStyle/>
          <a:p>
            <a:pPr algn="just"/>
            <a:r>
              <a:rPr lang="lt-LT" dirty="0">
                <a:latin typeface="Arial" panose="020B0604020202020204" pitchFamily="34" charset="0"/>
                <a:cs typeface="Arial" panose="020B0604020202020204" pitchFamily="34" charset="0"/>
              </a:rPr>
              <a:t>● </a:t>
            </a:r>
            <a:r>
              <a:rPr lang="lt-LT" b="1" dirty="0">
                <a:solidFill>
                  <a:schemeClr val="accent2"/>
                </a:solidFill>
                <a:latin typeface="Arial" panose="020B0604020202020204" pitchFamily="34" charset="0"/>
                <a:cs typeface="Arial" panose="020B0604020202020204" pitchFamily="34" charset="0"/>
              </a:rPr>
              <a:t>Inicijavimo paraiška su KMSA vadovo rezoliucija</a:t>
            </a:r>
            <a:r>
              <a:rPr lang="lt-LT" dirty="0">
                <a:latin typeface="Arial" panose="020B0604020202020204" pitchFamily="34" charset="0"/>
                <a:cs typeface="Arial" panose="020B0604020202020204" pitchFamily="34" charset="0"/>
              </a:rPr>
              <a:t> </a:t>
            </a:r>
            <a:r>
              <a:rPr lang="lt-LT" dirty="0">
                <a:solidFill>
                  <a:srgbClr val="0070C0"/>
                </a:solidFill>
                <a:latin typeface="Arial" panose="020B0604020202020204" pitchFamily="34" charset="0"/>
                <a:cs typeface="Arial" panose="020B0604020202020204" pitchFamily="34" charset="0"/>
              </a:rPr>
              <a:t>organizuoti ir atlikti pirkimą, įskaitant </a:t>
            </a:r>
            <a:r>
              <a:rPr lang="lt-LT" b="1" dirty="0">
                <a:solidFill>
                  <a:srgbClr val="0070C0"/>
                </a:solidFill>
                <a:latin typeface="Arial" panose="020B0604020202020204" pitchFamily="34" charset="0"/>
                <a:cs typeface="Arial" panose="020B0604020202020204" pitchFamily="34" charset="0"/>
              </a:rPr>
              <a:t>tinkamai parengtą techninės specifikacijos projektą ir suderintą sutarties projektą</a:t>
            </a:r>
            <a:r>
              <a:rPr lang="lt-LT" dirty="0">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Komisijai (pirkimo organizatoriui) </a:t>
            </a:r>
            <a:r>
              <a:rPr lang="en-GB" b="1" dirty="0">
                <a:solidFill>
                  <a:srgbClr val="0070C0"/>
                </a:solidFill>
                <a:latin typeface="Arial" panose="020B0604020202020204" pitchFamily="34" charset="0"/>
                <a:cs typeface="Arial" panose="020B0604020202020204" pitchFamily="34" charset="0"/>
              </a:rPr>
              <a:t> </a:t>
            </a:r>
            <a:r>
              <a:rPr lang="en-GB" b="1" dirty="0" err="1">
                <a:solidFill>
                  <a:srgbClr val="0070C0"/>
                </a:solidFill>
                <a:latin typeface="Arial" panose="020B0604020202020204" pitchFamily="34" charset="0"/>
                <a:cs typeface="Arial" panose="020B0604020202020204" pitchFamily="34" charset="0"/>
              </a:rPr>
              <a:t>turi</a:t>
            </a:r>
            <a:r>
              <a:rPr lang="en-GB" b="1" dirty="0">
                <a:solidFill>
                  <a:srgbClr val="0070C0"/>
                </a:solidFill>
                <a:latin typeface="Arial" panose="020B0604020202020204" pitchFamily="34" charset="0"/>
                <a:cs typeface="Arial" panose="020B0604020202020204" pitchFamily="34" charset="0"/>
              </a:rPr>
              <a:t> </a:t>
            </a:r>
            <a:r>
              <a:rPr lang="en-GB" b="1" dirty="0" err="1">
                <a:solidFill>
                  <a:srgbClr val="0070C0"/>
                </a:solidFill>
                <a:latin typeface="Arial" panose="020B0604020202020204" pitchFamily="34" charset="0"/>
                <a:cs typeface="Arial" panose="020B0604020202020204" pitchFamily="34" charset="0"/>
              </a:rPr>
              <a:t>būti</a:t>
            </a:r>
            <a:r>
              <a:rPr lang="en-GB" b="1" dirty="0">
                <a:solidFill>
                  <a:srgbClr val="0070C0"/>
                </a:solidFill>
                <a:latin typeface="Arial" panose="020B0604020202020204" pitchFamily="34" charset="0"/>
                <a:cs typeface="Arial" panose="020B0604020202020204" pitchFamily="34" charset="0"/>
              </a:rPr>
              <a:t> </a:t>
            </a:r>
            <a:r>
              <a:rPr lang="en-GB" b="1" dirty="0" err="1">
                <a:solidFill>
                  <a:srgbClr val="0070C0"/>
                </a:solidFill>
                <a:latin typeface="Arial" panose="020B0604020202020204" pitchFamily="34" charset="0"/>
                <a:cs typeface="Arial" panose="020B0604020202020204" pitchFamily="34" charset="0"/>
              </a:rPr>
              <a:t>pateikti</a:t>
            </a:r>
            <a:r>
              <a:rPr lang="en-GB" b="1" dirty="0">
                <a:solidFill>
                  <a:srgbClr val="0070C0"/>
                </a:solidFill>
                <a:latin typeface="Arial" panose="020B0604020202020204" pitchFamily="34" charset="0"/>
                <a:cs typeface="Arial" panose="020B0604020202020204" pitchFamily="34" charset="0"/>
              </a:rPr>
              <a:t> ne </a:t>
            </a:r>
            <a:r>
              <a:rPr lang="en-GB" b="1" dirty="0" err="1">
                <a:solidFill>
                  <a:srgbClr val="0070C0"/>
                </a:solidFill>
                <a:latin typeface="Arial" panose="020B0604020202020204" pitchFamily="34" charset="0"/>
                <a:cs typeface="Arial" panose="020B0604020202020204" pitchFamily="34" charset="0"/>
              </a:rPr>
              <a:t>vėliau</a:t>
            </a:r>
            <a:r>
              <a:rPr lang="en-GB" b="1" dirty="0">
                <a:solidFill>
                  <a:srgbClr val="0070C0"/>
                </a:solidFill>
                <a:latin typeface="Arial" panose="020B0604020202020204" pitchFamily="34" charset="0"/>
                <a:cs typeface="Arial" panose="020B0604020202020204" pitchFamily="34" charset="0"/>
              </a:rPr>
              <a:t> </a:t>
            </a:r>
            <a:r>
              <a:rPr lang="en-GB" b="1" dirty="0" err="1">
                <a:solidFill>
                  <a:srgbClr val="0070C0"/>
                </a:solidFill>
                <a:latin typeface="Arial" panose="020B0604020202020204" pitchFamily="34" charset="0"/>
                <a:cs typeface="Arial" panose="020B0604020202020204" pitchFamily="34" charset="0"/>
              </a:rPr>
              <a:t>kaip</a:t>
            </a:r>
            <a:r>
              <a:rPr lang="en-GB" b="1" dirty="0">
                <a:solidFill>
                  <a:srgbClr val="0070C0"/>
                </a:solidFill>
                <a:latin typeface="Arial" panose="020B0604020202020204" pitchFamily="34" charset="0"/>
                <a:cs typeface="Arial" panose="020B0604020202020204" pitchFamily="34" charset="0"/>
              </a:rPr>
              <a:t> </a:t>
            </a:r>
            <a:r>
              <a:rPr lang="en-GB" b="1" dirty="0" err="1">
                <a:solidFill>
                  <a:srgbClr val="0070C0"/>
                </a:solidFill>
                <a:latin typeface="Arial" panose="020B0604020202020204" pitchFamily="34" charset="0"/>
                <a:cs typeface="Arial" panose="020B0604020202020204" pitchFamily="34" charset="0"/>
              </a:rPr>
              <a:t>prieš</a:t>
            </a:r>
            <a:r>
              <a:rPr lang="en-GB" b="1" dirty="0">
                <a:solidFill>
                  <a:srgbClr val="0070C0"/>
                </a:solidFill>
                <a:latin typeface="Arial" panose="020B0604020202020204" pitchFamily="34" charset="0"/>
                <a:cs typeface="Arial" panose="020B0604020202020204" pitchFamily="34" charset="0"/>
              </a:rPr>
              <a:t>:</a:t>
            </a:r>
            <a:endParaRPr lang="lt-LT" b="1" dirty="0">
              <a:solidFill>
                <a:srgbClr val="0070C0"/>
              </a:solidFill>
              <a:latin typeface="Arial" panose="020B0604020202020204" pitchFamily="34" charset="0"/>
              <a:cs typeface="Arial" panose="020B0604020202020204" pitchFamily="34" charset="0"/>
            </a:endParaRPr>
          </a:p>
          <a:p>
            <a:endParaRPr lang="lt-LT" dirty="0" smtClean="0">
              <a:latin typeface="Arial" panose="020B0604020202020204" pitchFamily="34" charset="0"/>
              <a:cs typeface="Arial" panose="020B0604020202020204" pitchFamily="34" charset="0"/>
            </a:endParaRPr>
          </a:p>
          <a:p>
            <a:r>
              <a:rPr lang="lt-LT" dirty="0" smtClean="0">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1</a:t>
            </a:r>
            <a:r>
              <a:rPr lang="en-US" b="1" dirty="0">
                <a:solidFill>
                  <a:srgbClr val="0070C0"/>
                </a:solidFill>
                <a:latin typeface="Arial" panose="020B0604020202020204" pitchFamily="34" charset="0"/>
                <a:cs typeface="Arial" panose="020B0604020202020204" pitchFamily="34" charset="0"/>
              </a:rPr>
              <a:t>5</a:t>
            </a:r>
            <a:r>
              <a:rPr lang="lt-LT" b="1" dirty="0">
                <a:solidFill>
                  <a:srgbClr val="0070C0"/>
                </a:solidFill>
                <a:latin typeface="Arial" panose="020B0604020202020204" pitchFamily="34" charset="0"/>
                <a:cs typeface="Arial" panose="020B0604020202020204" pitchFamily="34" charset="0"/>
              </a:rPr>
              <a:t>0 d. </a:t>
            </a:r>
            <a:r>
              <a:rPr lang="lt-LT" dirty="0">
                <a:latin typeface="Arial" panose="020B0604020202020204" pitchFamily="34" charset="0"/>
                <a:cs typeface="Arial" panose="020B0604020202020204" pitchFamily="34" charset="0"/>
              </a:rPr>
              <a:t>iki planuojamos pirkimo sutarties pasirašymo dienos, kai atliekamas tarptautinis centralizuotas pirkimas (daugiau nei vienai perkančiajai organizacijai);</a:t>
            </a:r>
          </a:p>
          <a:p>
            <a:r>
              <a:rPr lang="lt-LT" dirty="0">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120 d., </a:t>
            </a:r>
            <a:r>
              <a:rPr lang="lt-LT" dirty="0">
                <a:latin typeface="Arial" panose="020B0604020202020204" pitchFamily="34" charset="0"/>
                <a:cs typeface="Arial" panose="020B0604020202020204" pitchFamily="34" charset="0"/>
              </a:rPr>
              <a:t>kai atliekamas tarptautinis įprastas centralizuotas pirkimas;</a:t>
            </a:r>
          </a:p>
          <a:p>
            <a:r>
              <a:rPr lang="lt-LT" dirty="0">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90 d., </a:t>
            </a:r>
            <a:r>
              <a:rPr lang="lt-LT" dirty="0">
                <a:latin typeface="Arial" panose="020B0604020202020204" pitchFamily="34" charset="0"/>
                <a:cs typeface="Arial" panose="020B0604020202020204" pitchFamily="34" charset="0"/>
              </a:rPr>
              <a:t>kai atliekamas supaprastintas centralizuotas pirkimas, išskyrus centralizuotus mažos vertės pirkimus; </a:t>
            </a:r>
          </a:p>
          <a:p>
            <a:r>
              <a:rPr lang="lt-LT" dirty="0">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40 d., </a:t>
            </a:r>
            <a:r>
              <a:rPr lang="lt-LT" dirty="0">
                <a:latin typeface="Arial" panose="020B0604020202020204" pitchFamily="34" charset="0"/>
                <a:cs typeface="Arial" panose="020B0604020202020204" pitchFamily="34" charset="0"/>
              </a:rPr>
              <a:t>kai atliekamas mažos vertės centralizuotas pirkimas skelbiamos apklausos būdu;</a:t>
            </a:r>
          </a:p>
          <a:p>
            <a:r>
              <a:rPr lang="en-US" b="1" dirty="0">
                <a:solidFill>
                  <a:srgbClr val="0070C0"/>
                </a:solidFill>
                <a:latin typeface="Arial" panose="020B0604020202020204" pitchFamily="34" charset="0"/>
                <a:cs typeface="Arial" panose="020B0604020202020204" pitchFamily="34" charset="0"/>
              </a:rPr>
              <a:t>- </a:t>
            </a:r>
            <a:r>
              <a:rPr lang="lt-LT" b="1" dirty="0">
                <a:solidFill>
                  <a:srgbClr val="0070C0"/>
                </a:solidFill>
                <a:latin typeface="Arial" panose="020B0604020202020204" pitchFamily="34" charset="0"/>
                <a:cs typeface="Arial" panose="020B0604020202020204" pitchFamily="34" charset="0"/>
              </a:rPr>
              <a:t>20 d., </a:t>
            </a:r>
            <a:r>
              <a:rPr lang="lt-LT" dirty="0">
                <a:latin typeface="Arial" panose="020B0604020202020204" pitchFamily="34" charset="0"/>
                <a:cs typeface="Arial" panose="020B0604020202020204" pitchFamily="34" charset="0"/>
              </a:rPr>
              <a:t>kai atliekamas mažos vertės centralizuotas pirkimas neskelbiamos apklausos būdu.</a:t>
            </a:r>
          </a:p>
          <a:p>
            <a:pPr algn="just"/>
            <a:endParaRPr lang="lt-LT" dirty="0" smtClean="0">
              <a:latin typeface="Arial" panose="020B0604020202020204" pitchFamily="34" charset="0"/>
              <a:cs typeface="Arial" panose="020B0604020202020204" pitchFamily="34" charset="0"/>
            </a:endParaRPr>
          </a:p>
          <a:p>
            <a:pPr algn="just"/>
            <a:r>
              <a:rPr lang="lt-LT" dirty="0">
                <a:latin typeface="Arial" panose="020B0604020202020204" pitchFamily="34" charset="0"/>
                <a:cs typeface="Arial" panose="020B0604020202020204" pitchFamily="34" charset="0"/>
              </a:rPr>
              <a:t>● </a:t>
            </a:r>
            <a:r>
              <a:rPr lang="lt-LT" b="1" dirty="0" smtClean="0">
                <a:latin typeface="Arial" panose="020B0604020202020204" pitchFamily="34" charset="0"/>
                <a:cs typeface="Arial" panose="020B0604020202020204" pitchFamily="34" charset="0"/>
              </a:rPr>
              <a:t>KMSA </a:t>
            </a:r>
            <a:r>
              <a:rPr lang="lt-LT" b="1" dirty="0">
                <a:latin typeface="Arial" panose="020B0604020202020204" pitchFamily="34" charset="0"/>
                <a:cs typeface="Arial" panose="020B0604020202020204" pitchFamily="34" charset="0"/>
              </a:rPr>
              <a:t>CPO gali atsisakyti atlikti pirkimą</a:t>
            </a:r>
            <a:r>
              <a:rPr lang="lt-LT" dirty="0">
                <a:latin typeface="Arial" panose="020B0604020202020204" pitchFamily="34" charset="0"/>
                <a:cs typeface="Arial" panose="020B0604020202020204" pitchFamily="34" charset="0"/>
              </a:rPr>
              <a:t>, jeigu pirkimui būtina informacija, nurodyta inicijavimo paraiškoje, neatitinka Viešųjų pirkimų įstatymo ar kitų teisės aktų reikalavimų ar yra ne visa ar pavėluotai pateikta. </a:t>
            </a:r>
            <a:endParaRPr lang="lt-LT"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Tokiu </a:t>
            </a:r>
            <a:r>
              <a:rPr lang="lt-LT" dirty="0">
                <a:latin typeface="Arial" panose="020B0604020202020204" pitchFamily="34" charset="0"/>
                <a:cs typeface="Arial" panose="020B0604020202020204" pitchFamily="34" charset="0"/>
              </a:rPr>
              <a:t>atveju KMSA CPO </a:t>
            </a:r>
            <a:r>
              <a:rPr lang="lt-LT" dirty="0" smtClean="0">
                <a:latin typeface="Arial" panose="020B0604020202020204" pitchFamily="34" charset="0"/>
                <a:cs typeface="Arial" panose="020B0604020202020204" pitchFamily="34" charset="0"/>
              </a:rPr>
              <a:t>(CVPKS) </a:t>
            </a:r>
            <a:r>
              <a:rPr lang="lt-LT" dirty="0">
                <a:latin typeface="Arial" panose="020B0604020202020204" pitchFamily="34" charset="0"/>
                <a:cs typeface="Arial" panose="020B0604020202020204" pitchFamily="34" charset="0"/>
              </a:rPr>
              <a:t>DVS priemonėmis informuoja KMSA pirkimo </a:t>
            </a:r>
            <a:r>
              <a:rPr lang="lt-LT" dirty="0" smtClean="0">
                <a:latin typeface="Arial" panose="020B0604020202020204" pitchFamily="34" charset="0"/>
                <a:cs typeface="Arial" panose="020B0604020202020204" pitchFamily="34" charset="0"/>
              </a:rPr>
              <a:t>iniciatorių</a:t>
            </a:r>
            <a:r>
              <a:rPr lang="en-US" dirty="0" smtClean="0">
                <a:latin typeface="Arial" panose="020B0604020202020204" pitchFamily="34" charset="0"/>
                <a:cs typeface="Arial" panose="020B0604020202020204" pitchFamily="34" charset="0"/>
              </a:rPr>
              <a:t> </a:t>
            </a:r>
            <a:r>
              <a:rPr lang="en-US" dirty="0" smtClean="0">
                <a:solidFill>
                  <a:srgbClr val="0070C0"/>
                </a:solidFill>
                <a:latin typeface="Arial" panose="020B0604020202020204" pitchFamily="34" charset="0"/>
                <a:cs typeface="Arial" panose="020B0604020202020204" pitchFamily="34" charset="0"/>
              </a:rPr>
              <a:t>(</a:t>
            </a:r>
            <a:r>
              <a:rPr lang="en-US" dirty="0" err="1" smtClean="0">
                <a:solidFill>
                  <a:srgbClr val="0070C0"/>
                </a:solidFill>
                <a:latin typeface="Arial" panose="020B0604020202020204" pitchFamily="34" charset="0"/>
                <a:cs typeface="Arial" panose="020B0604020202020204" pitchFamily="34" charset="0"/>
              </a:rPr>
              <a:t>atitinkamai</a:t>
            </a:r>
            <a:r>
              <a:rPr lang="en-US" dirty="0" smtClean="0">
                <a:solidFill>
                  <a:srgbClr val="0070C0"/>
                </a:solidFill>
                <a:latin typeface="Arial" panose="020B0604020202020204" pitchFamily="34" charset="0"/>
                <a:cs typeface="Arial" panose="020B0604020202020204" pitchFamily="34" charset="0"/>
              </a:rPr>
              <a:t> ir PPO </a:t>
            </a:r>
            <a:r>
              <a:rPr lang="en-US" dirty="0" err="1" smtClean="0">
                <a:solidFill>
                  <a:srgbClr val="0070C0"/>
                </a:solidFill>
                <a:latin typeface="Arial" panose="020B0604020202020204" pitchFamily="34" charset="0"/>
                <a:cs typeface="Arial" panose="020B0604020202020204" pitchFamily="34" charset="0"/>
              </a:rPr>
              <a:t>iniciatori</a:t>
            </a:r>
            <a:r>
              <a:rPr lang="lt-LT" dirty="0" smtClean="0">
                <a:solidFill>
                  <a:srgbClr val="0070C0"/>
                </a:solidFill>
                <a:latin typeface="Arial" panose="020B0604020202020204" pitchFamily="34" charset="0"/>
                <a:cs typeface="Arial" panose="020B0604020202020204" pitchFamily="34" charset="0"/>
              </a:rPr>
              <a:t>ų</a:t>
            </a:r>
            <a:r>
              <a:rPr lang="en-US" dirty="0" smtClean="0">
                <a:solidFill>
                  <a:srgbClr val="0070C0"/>
                </a:solidFill>
                <a:latin typeface="Arial" panose="020B0604020202020204" pitchFamily="34" charset="0"/>
                <a:cs typeface="Arial" panose="020B0604020202020204" pitchFamily="34" charset="0"/>
              </a:rPr>
              <a:t>)</a:t>
            </a:r>
            <a:r>
              <a:rPr lang="lt-LT" dirty="0" smtClean="0">
                <a:latin typeface="Arial" panose="020B0604020202020204" pitchFamily="34" charset="0"/>
                <a:cs typeface="Arial" panose="020B0604020202020204" pitchFamily="34" charset="0"/>
              </a:rPr>
              <a:t>, </a:t>
            </a:r>
            <a:r>
              <a:rPr lang="lt-LT" dirty="0">
                <a:latin typeface="Arial" panose="020B0604020202020204" pitchFamily="34" charset="0"/>
                <a:cs typeface="Arial" panose="020B0604020202020204" pitchFamily="34" charset="0"/>
              </a:rPr>
              <a:t>nurodydama tokio sprendimo motyvus.</a:t>
            </a:r>
          </a:p>
        </p:txBody>
      </p:sp>
    </p:spTree>
    <p:extLst>
      <p:ext uri="{BB962C8B-B14F-4D97-AF65-F5344CB8AC3E}">
        <p14:creationId xmlns:p14="http://schemas.microsoft.com/office/powerpoint/2010/main" val="647378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3238"/>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TextBox 2"/>
          <p:cNvSpPr txBox="1"/>
          <p:nvPr/>
        </p:nvSpPr>
        <p:spPr>
          <a:xfrm>
            <a:off x="1156132" y="804496"/>
            <a:ext cx="9421014" cy="369332"/>
          </a:xfrm>
          <a:prstGeom prst="rect">
            <a:avLst/>
          </a:prstGeom>
          <a:noFill/>
        </p:spPr>
        <p:txBody>
          <a:bodyPr wrap="square" rtlCol="0">
            <a:spAutoFit/>
          </a:bodyPr>
          <a:lstStyle/>
          <a:p>
            <a:pPr algn="ctr"/>
            <a:r>
              <a:rPr lang="lt-LT" b="1" dirty="0" smtClean="0">
                <a:solidFill>
                  <a:srgbClr val="002060"/>
                </a:solidFill>
                <a:latin typeface="Arial" panose="020B0604020202020204" pitchFamily="34" charset="0"/>
                <a:cs typeface="Arial" panose="020B0604020202020204" pitchFamily="34" charset="0"/>
              </a:rPr>
              <a:t>CENTRALIZUOTO PIRKIMO </a:t>
            </a:r>
            <a:r>
              <a:rPr lang="lt-LT" b="1" dirty="0">
                <a:solidFill>
                  <a:srgbClr val="002060"/>
                </a:solidFill>
                <a:latin typeface="Arial" panose="020B0604020202020204" pitchFamily="34" charset="0"/>
                <a:cs typeface="Arial" panose="020B0604020202020204" pitchFamily="34" charset="0"/>
              </a:rPr>
              <a:t>PROCEDŪRŲ ATLIKIMAS</a:t>
            </a:r>
            <a:endParaRPr lang="lt-LT" dirty="0">
              <a:solidFill>
                <a:srgbClr val="002060"/>
              </a:solidFill>
              <a:latin typeface="Arial" panose="020B0604020202020204" pitchFamily="34" charset="0"/>
              <a:cs typeface="Arial" panose="020B0604020202020204" pitchFamily="34" charset="0"/>
            </a:endParaRPr>
          </a:p>
        </p:txBody>
      </p:sp>
      <p:sp>
        <p:nvSpPr>
          <p:cNvPr id="7" name="Suapvalintas stačiakampis 6"/>
          <p:cNvSpPr/>
          <p:nvPr/>
        </p:nvSpPr>
        <p:spPr>
          <a:xfrm>
            <a:off x="6117281" y="1145892"/>
            <a:ext cx="5684569" cy="360005"/>
          </a:xfrm>
          <a:prstGeom prst="roundRect">
            <a:avLst>
              <a:gd name="adj" fmla="val 2071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b="1" dirty="0">
                <a:solidFill>
                  <a:srgbClr val="002060"/>
                </a:solidFill>
              </a:rPr>
              <a:t>CENTRALIZUOTAS PIRKIMAS DAUGELIUI </a:t>
            </a:r>
            <a:r>
              <a:rPr lang="lt-LT" b="1" dirty="0" smtClean="0">
                <a:solidFill>
                  <a:srgbClr val="002060"/>
                </a:solidFill>
              </a:rPr>
              <a:t>PAV. ĮSTAIGŲ</a:t>
            </a:r>
            <a:endParaRPr lang="lt-LT" dirty="0">
              <a:solidFill>
                <a:srgbClr val="002060"/>
              </a:solidFill>
            </a:endParaRPr>
          </a:p>
        </p:txBody>
      </p:sp>
      <p:sp>
        <p:nvSpPr>
          <p:cNvPr id="8" name="Suapvalintas stačiakampis 7"/>
          <p:cNvSpPr/>
          <p:nvPr/>
        </p:nvSpPr>
        <p:spPr>
          <a:xfrm>
            <a:off x="1008072" y="1164980"/>
            <a:ext cx="4901114" cy="36885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a:solidFill>
                  <a:srgbClr val="002060"/>
                </a:solidFill>
              </a:rPr>
              <a:t>ĮPRASTAS CENTRALIZUOTAS PIRKIMAS </a:t>
            </a:r>
            <a:endParaRPr lang="lt-LT" dirty="0">
              <a:solidFill>
                <a:srgbClr val="002060"/>
              </a:solidFill>
            </a:endParaRPr>
          </a:p>
        </p:txBody>
      </p:sp>
      <p:sp>
        <p:nvSpPr>
          <p:cNvPr id="9" name="Suapvalintas stačiakampis 8"/>
          <p:cNvSpPr/>
          <p:nvPr/>
        </p:nvSpPr>
        <p:spPr>
          <a:xfrm>
            <a:off x="216309" y="1655896"/>
            <a:ext cx="2910349" cy="8061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dirty="0">
                <a:solidFill>
                  <a:srgbClr val="002060"/>
                </a:solidFill>
                <a:latin typeface="Arial" panose="020B0604020202020204" pitchFamily="34" charset="0"/>
                <a:cs typeface="Arial" panose="020B0604020202020204" pitchFamily="34" charset="0"/>
              </a:rPr>
              <a:t>PPO </a:t>
            </a:r>
            <a:r>
              <a:rPr lang="lt-LT" sz="1400" dirty="0" smtClean="0">
                <a:solidFill>
                  <a:srgbClr val="002060"/>
                </a:solidFill>
                <a:latin typeface="Arial" panose="020B0604020202020204" pitchFamily="34" charset="0"/>
                <a:cs typeface="Arial" panose="020B0604020202020204" pitchFamily="34" charset="0"/>
              </a:rPr>
              <a:t>įprasto </a:t>
            </a:r>
            <a:r>
              <a:rPr lang="lt-LT" sz="1400" dirty="0">
                <a:solidFill>
                  <a:srgbClr val="002060"/>
                </a:solidFill>
                <a:latin typeface="Arial" panose="020B0604020202020204" pitchFamily="34" charset="0"/>
                <a:cs typeface="Arial" panose="020B0604020202020204" pitchFamily="34" charset="0"/>
              </a:rPr>
              <a:t>pirkimo Inicijavimo paraiška </a:t>
            </a:r>
            <a:r>
              <a:rPr lang="lt-LT" sz="1400" dirty="0">
                <a:latin typeface="Arial" panose="020B0604020202020204" pitchFamily="34" charset="0"/>
                <a:cs typeface="Arial" panose="020B0604020202020204" pitchFamily="34" charset="0"/>
              </a:rPr>
              <a:t>(TS, vertė, terminai, apimtys, kt.)</a:t>
            </a:r>
          </a:p>
        </p:txBody>
      </p:sp>
      <p:sp>
        <p:nvSpPr>
          <p:cNvPr id="10" name="Suapvalintas stačiakampis 9"/>
          <p:cNvSpPr/>
          <p:nvPr/>
        </p:nvSpPr>
        <p:spPr>
          <a:xfrm>
            <a:off x="3508593" y="1644245"/>
            <a:ext cx="2400593" cy="817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b="1" dirty="0">
                <a:solidFill>
                  <a:srgbClr val="002060"/>
                </a:solidFill>
                <a:latin typeface="Arial" panose="020B0604020202020204" pitchFamily="34" charset="0"/>
                <a:cs typeface="Arial" panose="020B0604020202020204" pitchFamily="34" charset="0"/>
              </a:rPr>
              <a:t>KMSA pirkimo iniciatorius</a:t>
            </a:r>
            <a:r>
              <a:rPr lang="lt-LT" sz="1400" dirty="0">
                <a:solidFill>
                  <a:srgbClr val="002060"/>
                </a:solidFill>
                <a:latin typeface="Arial" panose="020B0604020202020204" pitchFamily="34" charset="0"/>
                <a:cs typeface="Arial" panose="020B0604020202020204" pitchFamily="34" charset="0"/>
              </a:rPr>
              <a:t> </a:t>
            </a:r>
            <a:endParaRPr lang="lt-LT" sz="1400" dirty="0" smtClean="0">
              <a:solidFill>
                <a:srgbClr val="002060"/>
              </a:solidFill>
              <a:latin typeface="Arial" panose="020B0604020202020204" pitchFamily="34" charset="0"/>
              <a:cs typeface="Arial" panose="020B0604020202020204" pitchFamily="34" charset="0"/>
            </a:endParaRPr>
          </a:p>
          <a:p>
            <a:r>
              <a:rPr lang="lt-LT" sz="1400" dirty="0" smtClean="0">
                <a:latin typeface="Arial" panose="020B0604020202020204" pitchFamily="34" charset="0"/>
                <a:cs typeface="Arial" panose="020B0604020202020204" pitchFamily="34" charset="0"/>
              </a:rPr>
              <a:t>(</a:t>
            </a:r>
            <a:r>
              <a:rPr lang="lt-LT" sz="1400" dirty="0">
                <a:latin typeface="Arial" panose="020B0604020202020204" pitchFamily="34" charset="0"/>
                <a:cs typeface="Arial" panose="020B0604020202020204" pitchFamily="34" charset="0"/>
              </a:rPr>
              <a:t>nurodytas PPO plane)</a:t>
            </a:r>
          </a:p>
        </p:txBody>
      </p:sp>
      <p:sp>
        <p:nvSpPr>
          <p:cNvPr id="11" name="Suapvalintas stačiakampis 10"/>
          <p:cNvSpPr/>
          <p:nvPr/>
        </p:nvSpPr>
        <p:spPr>
          <a:xfrm>
            <a:off x="6125496" y="1644245"/>
            <a:ext cx="2458065" cy="8448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sz="1600" b="1" dirty="0">
                <a:solidFill>
                  <a:srgbClr val="002060"/>
                </a:solidFill>
                <a:latin typeface="Arial" panose="020B0604020202020204" pitchFamily="34" charset="0"/>
                <a:cs typeface="Arial" panose="020B0604020202020204" pitchFamily="34" charset="0"/>
              </a:rPr>
              <a:t>KMSA pirkimo iniciatorius</a:t>
            </a:r>
          </a:p>
        </p:txBody>
      </p:sp>
      <p:sp>
        <p:nvSpPr>
          <p:cNvPr id="12" name="Suapvalintas stačiakampis 11"/>
          <p:cNvSpPr/>
          <p:nvPr/>
        </p:nvSpPr>
        <p:spPr>
          <a:xfrm>
            <a:off x="9065343" y="1644245"/>
            <a:ext cx="2736508" cy="817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dirty="0" smtClean="0">
                <a:solidFill>
                  <a:schemeClr val="accent5">
                    <a:lumMod val="50000"/>
                  </a:schemeClr>
                </a:solidFill>
                <a:latin typeface="Arial" panose="020B0604020202020204" pitchFamily="34" charset="0"/>
                <a:cs typeface="Arial" panose="020B0604020202020204" pitchFamily="34" charset="0"/>
              </a:rPr>
              <a:t>Duomenų iš PPO rinkimas pirkimo inicijavimui</a:t>
            </a:r>
            <a:endParaRPr lang="lt-LT" sz="1600" dirty="0">
              <a:solidFill>
                <a:schemeClr val="accent5">
                  <a:lumMod val="50000"/>
                </a:schemeClr>
              </a:solidFill>
              <a:latin typeface="Arial" panose="020B0604020202020204" pitchFamily="34" charset="0"/>
              <a:cs typeface="Arial" panose="020B0604020202020204" pitchFamily="34" charset="0"/>
            </a:endParaRPr>
          </a:p>
        </p:txBody>
      </p:sp>
      <p:sp>
        <p:nvSpPr>
          <p:cNvPr id="14" name="Suapvalintas stačiakampis 13"/>
          <p:cNvSpPr/>
          <p:nvPr/>
        </p:nvSpPr>
        <p:spPr>
          <a:xfrm>
            <a:off x="2241755" y="2572481"/>
            <a:ext cx="3667432" cy="686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sz="1400" dirty="0" smtClean="0">
              <a:latin typeface="Arial" panose="020B0604020202020204" pitchFamily="34" charset="0"/>
              <a:cs typeface="Arial" panose="020B0604020202020204" pitchFamily="34" charset="0"/>
            </a:endParaRPr>
          </a:p>
          <a:p>
            <a:pPr algn="ctr"/>
            <a:r>
              <a:rPr lang="lt-LT" sz="1400" dirty="0" smtClean="0">
                <a:latin typeface="Arial" panose="020B0604020202020204" pitchFamily="34" charset="0"/>
                <a:cs typeface="Arial" panose="020B0604020202020204" pitchFamily="34" charset="0"/>
              </a:rPr>
              <a:t>KMSA </a:t>
            </a:r>
            <a:r>
              <a:rPr lang="lt-LT" sz="1400" dirty="0">
                <a:latin typeface="Arial" panose="020B0604020202020204" pitchFamily="34" charset="0"/>
                <a:cs typeface="Arial" panose="020B0604020202020204" pitchFamily="34" charset="0"/>
              </a:rPr>
              <a:t>pirkimo iniciatoriaus </a:t>
            </a:r>
            <a:r>
              <a:rPr lang="lt-LT" sz="1400" dirty="0">
                <a:solidFill>
                  <a:srgbClr val="002060"/>
                </a:solidFill>
                <a:latin typeface="Arial" panose="020B0604020202020204" pitchFamily="34" charset="0"/>
                <a:cs typeface="Arial" panose="020B0604020202020204" pitchFamily="34" charset="0"/>
              </a:rPr>
              <a:t>Inicijavimo </a:t>
            </a:r>
            <a:r>
              <a:rPr lang="lt-LT" sz="1400" dirty="0" smtClean="0">
                <a:solidFill>
                  <a:srgbClr val="002060"/>
                </a:solidFill>
                <a:latin typeface="Arial" panose="020B0604020202020204" pitchFamily="34" charset="0"/>
                <a:cs typeface="Arial" panose="020B0604020202020204" pitchFamily="34" charset="0"/>
              </a:rPr>
              <a:t>paraiška </a:t>
            </a:r>
            <a:r>
              <a:rPr lang="lt-LT" sz="1400" dirty="0" smtClean="0">
                <a:latin typeface="Arial" panose="020B0604020202020204" pitchFamily="34" charset="0"/>
                <a:cs typeface="Arial" panose="020B0604020202020204" pitchFamily="34" charset="0"/>
              </a:rPr>
              <a:t>(</a:t>
            </a:r>
            <a:r>
              <a:rPr lang="lt-LT" sz="1400" b="1" dirty="0" smtClean="0">
                <a:solidFill>
                  <a:schemeClr val="bg1"/>
                </a:solidFill>
                <a:latin typeface="Arial" panose="020B0604020202020204" pitchFamily="34" charset="0"/>
                <a:cs typeface="Arial" panose="020B0604020202020204" pitchFamily="34" charset="0"/>
              </a:rPr>
              <a:t>patikslinta</a:t>
            </a:r>
            <a:r>
              <a:rPr lang="lt-LT" sz="1400" dirty="0" smtClean="0">
                <a:latin typeface="Arial" panose="020B0604020202020204" pitchFamily="34" charset="0"/>
                <a:cs typeface="Arial" panose="020B0604020202020204" pitchFamily="34" charset="0"/>
              </a:rPr>
              <a:t> TS</a:t>
            </a:r>
            <a:r>
              <a:rPr lang="lt-LT" sz="1400" dirty="0">
                <a:latin typeface="Arial" panose="020B0604020202020204" pitchFamily="34" charset="0"/>
                <a:cs typeface="Arial" panose="020B0604020202020204" pitchFamily="34" charset="0"/>
              </a:rPr>
              <a:t>, vertė, terminai, apimtys, kt.)</a:t>
            </a:r>
          </a:p>
          <a:p>
            <a:pPr algn="ctr"/>
            <a:endParaRPr lang="lt-LT" sz="1400" dirty="0">
              <a:solidFill>
                <a:srgbClr val="002060"/>
              </a:solidFill>
              <a:latin typeface="Arial" panose="020B0604020202020204" pitchFamily="34" charset="0"/>
              <a:cs typeface="Arial" panose="020B0604020202020204" pitchFamily="34" charset="0"/>
            </a:endParaRPr>
          </a:p>
        </p:txBody>
      </p:sp>
      <p:sp>
        <p:nvSpPr>
          <p:cNvPr id="15" name="Suapvalintas stačiakampis 14"/>
          <p:cNvSpPr/>
          <p:nvPr/>
        </p:nvSpPr>
        <p:spPr>
          <a:xfrm>
            <a:off x="6204155" y="2533462"/>
            <a:ext cx="4277031" cy="509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400" dirty="0">
                <a:latin typeface="Arial" panose="020B0604020202020204" pitchFamily="34" charset="0"/>
                <a:cs typeface="Arial" panose="020B0604020202020204" pitchFamily="34" charset="0"/>
              </a:rPr>
              <a:t>KMSA pirkimo iniciatoriaus </a:t>
            </a:r>
            <a:r>
              <a:rPr lang="lt-LT" sz="1400" dirty="0">
                <a:solidFill>
                  <a:srgbClr val="002060"/>
                </a:solidFill>
                <a:latin typeface="Arial" panose="020B0604020202020204" pitchFamily="34" charset="0"/>
                <a:cs typeface="Arial" panose="020B0604020202020204" pitchFamily="34" charset="0"/>
              </a:rPr>
              <a:t>Inicijavimo paraiška </a:t>
            </a:r>
            <a:r>
              <a:rPr lang="lt-LT" sz="1400" dirty="0">
                <a:latin typeface="Arial" panose="020B0604020202020204" pitchFamily="34" charset="0"/>
                <a:cs typeface="Arial" panose="020B0604020202020204" pitchFamily="34" charset="0"/>
              </a:rPr>
              <a:t>(TS, vertė, terminai, apimtys, kt.)</a:t>
            </a:r>
          </a:p>
        </p:txBody>
      </p:sp>
      <p:sp>
        <p:nvSpPr>
          <p:cNvPr id="16" name="Suapvalintas stačiakampis 15"/>
          <p:cNvSpPr/>
          <p:nvPr/>
        </p:nvSpPr>
        <p:spPr>
          <a:xfrm>
            <a:off x="2241755" y="3399156"/>
            <a:ext cx="3667431" cy="7887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smtClean="0">
                <a:solidFill>
                  <a:schemeClr val="accent5">
                    <a:lumMod val="50000"/>
                  </a:schemeClr>
                </a:solidFill>
                <a:latin typeface="Arial" panose="020B0604020202020204" pitchFamily="34" charset="0"/>
                <a:cs typeface="Arial" panose="020B0604020202020204" pitchFamily="34" charset="0"/>
              </a:rPr>
              <a:t>Vizavimai: </a:t>
            </a:r>
            <a:r>
              <a:rPr lang="lt-LT" sz="1400" dirty="0" smtClean="0">
                <a:solidFill>
                  <a:schemeClr val="bg1"/>
                </a:solidFill>
                <a:latin typeface="Arial" panose="020B0604020202020204" pitchFamily="34" charset="0"/>
                <a:cs typeface="Arial" panose="020B0604020202020204" pitchFamily="34" charset="0"/>
              </a:rPr>
              <a:t>verčių apskaitą </a:t>
            </a:r>
            <a:r>
              <a:rPr lang="lt-LT" sz="1400" dirty="0" err="1" smtClean="0">
                <a:solidFill>
                  <a:schemeClr val="bg1"/>
                </a:solidFill>
                <a:latin typeface="Arial" panose="020B0604020202020204" pitchFamily="34" charset="0"/>
                <a:cs typeface="Arial" panose="020B0604020202020204" pitchFamily="34" charset="0"/>
              </a:rPr>
              <a:t>atl</a:t>
            </a:r>
            <a:r>
              <a:rPr lang="lt-LT" sz="1400" dirty="0" smtClean="0">
                <a:solidFill>
                  <a:schemeClr val="bg1"/>
                </a:solidFill>
                <a:latin typeface="Arial" panose="020B0604020202020204" pitchFamily="34" charset="0"/>
                <a:cs typeface="Arial" panose="020B0604020202020204" pitchFamily="34" charset="0"/>
              </a:rPr>
              <a:t>. specialistas (CVPKS), </a:t>
            </a:r>
            <a:r>
              <a:rPr lang="lt-LT" sz="1400" dirty="0" smtClean="0">
                <a:latin typeface="Arial" panose="020B0604020202020204" pitchFamily="34" charset="0"/>
                <a:cs typeface="Arial" panose="020B0604020202020204" pitchFamily="34" charset="0"/>
              </a:rPr>
              <a:t>KMSA </a:t>
            </a:r>
            <a:r>
              <a:rPr lang="lt-LT" sz="1400" dirty="0">
                <a:latin typeface="Arial" panose="020B0604020202020204" pitchFamily="34" charset="0"/>
                <a:cs typeface="Arial" panose="020B0604020202020204" pitchFamily="34" charset="0"/>
              </a:rPr>
              <a:t>AD </a:t>
            </a:r>
            <a:r>
              <a:rPr lang="lt-LT" sz="1400" dirty="0" smtClean="0">
                <a:latin typeface="Arial" panose="020B0604020202020204" pitchFamily="34" charset="0"/>
                <a:cs typeface="Arial" panose="020B0604020202020204" pitchFamily="34" charset="0"/>
              </a:rPr>
              <a:t>pavaduotojas,</a:t>
            </a:r>
            <a:endParaRPr lang="lt-LT" sz="1400" dirty="0">
              <a:latin typeface="Arial" panose="020B0604020202020204" pitchFamily="34" charset="0"/>
              <a:cs typeface="Arial" panose="020B0604020202020204" pitchFamily="34" charset="0"/>
            </a:endParaRPr>
          </a:p>
          <a:p>
            <a:pPr algn="just"/>
            <a:r>
              <a:rPr lang="lt-LT" sz="1400" dirty="0">
                <a:solidFill>
                  <a:schemeClr val="accent6">
                    <a:lumMod val="50000"/>
                  </a:schemeClr>
                </a:solidFill>
                <a:latin typeface="Arial" panose="020B0604020202020204" pitchFamily="34" charset="0"/>
                <a:cs typeface="Arial" panose="020B0604020202020204" pitchFamily="34" charset="0"/>
              </a:rPr>
              <a:t>KMSA </a:t>
            </a:r>
            <a:r>
              <a:rPr lang="lt-LT" sz="1400" dirty="0" smtClean="0">
                <a:solidFill>
                  <a:schemeClr val="accent6">
                    <a:lumMod val="50000"/>
                  </a:schemeClr>
                </a:solidFill>
                <a:latin typeface="Arial" panose="020B0604020202020204" pitchFamily="34" charset="0"/>
                <a:cs typeface="Arial" panose="020B0604020202020204" pitchFamily="34" charset="0"/>
              </a:rPr>
              <a:t>vadovo </a:t>
            </a:r>
            <a:r>
              <a:rPr lang="lt-LT" sz="1400" dirty="0">
                <a:solidFill>
                  <a:schemeClr val="accent6">
                    <a:lumMod val="50000"/>
                  </a:schemeClr>
                </a:solidFill>
                <a:latin typeface="Arial" panose="020B0604020202020204" pitchFamily="34" charset="0"/>
                <a:cs typeface="Arial" panose="020B0604020202020204" pitchFamily="34" charset="0"/>
              </a:rPr>
              <a:t>rezoliucija vykdyti centralizuotą pirkimą</a:t>
            </a:r>
          </a:p>
        </p:txBody>
      </p:sp>
      <p:sp>
        <p:nvSpPr>
          <p:cNvPr id="17" name="Suapvalintas stačiakampis 16"/>
          <p:cNvSpPr/>
          <p:nvPr/>
        </p:nvSpPr>
        <p:spPr>
          <a:xfrm>
            <a:off x="2241755" y="4288729"/>
            <a:ext cx="3736258" cy="4897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smtClean="0">
                <a:solidFill>
                  <a:schemeClr val="accent5">
                    <a:lumMod val="50000"/>
                  </a:schemeClr>
                </a:solidFill>
                <a:latin typeface="Arial" panose="020B0604020202020204" pitchFamily="34" charset="0"/>
                <a:cs typeface="Arial" panose="020B0604020202020204" pitchFamily="34" charset="0"/>
              </a:rPr>
              <a:t>CVPKS: </a:t>
            </a:r>
            <a:r>
              <a:rPr lang="lt-LT" sz="1400" dirty="0" smtClean="0">
                <a:latin typeface="Arial" panose="020B0604020202020204" pitchFamily="34" charset="0"/>
                <a:cs typeface="Arial" panose="020B0604020202020204" pitchFamily="34" charset="0"/>
              </a:rPr>
              <a:t>pirkimo </a:t>
            </a:r>
            <a:r>
              <a:rPr lang="lt-LT" sz="1400" dirty="0">
                <a:latin typeface="Arial" panose="020B0604020202020204" pitchFamily="34" charset="0"/>
                <a:cs typeface="Arial" panose="020B0604020202020204" pitchFamily="34" charset="0"/>
              </a:rPr>
              <a:t>dokumentų rengimas, </a:t>
            </a:r>
            <a:r>
              <a:rPr lang="lt-LT" sz="1400" dirty="0" smtClean="0">
                <a:latin typeface="Arial" panose="020B0604020202020204" pitchFamily="34" charset="0"/>
                <a:cs typeface="Arial" panose="020B0604020202020204" pitchFamily="34" charset="0"/>
              </a:rPr>
              <a:t>pirkimo skelbimas, procedūrų vykdymas</a:t>
            </a:r>
            <a:endParaRPr lang="lt-LT" sz="1400" dirty="0">
              <a:latin typeface="Arial" panose="020B0604020202020204" pitchFamily="34" charset="0"/>
              <a:cs typeface="Arial" panose="020B0604020202020204" pitchFamily="34" charset="0"/>
            </a:endParaRPr>
          </a:p>
        </p:txBody>
      </p:sp>
      <p:sp>
        <p:nvSpPr>
          <p:cNvPr id="18" name="Suapvalintas stačiakampis 17"/>
          <p:cNvSpPr/>
          <p:nvPr/>
        </p:nvSpPr>
        <p:spPr>
          <a:xfrm>
            <a:off x="2241755" y="5807801"/>
            <a:ext cx="3736258" cy="7973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a:solidFill>
                  <a:srgbClr val="002060"/>
                </a:solidFill>
                <a:latin typeface="Arial" panose="020B0604020202020204" pitchFamily="34" charset="0"/>
                <a:cs typeface="Arial" panose="020B0604020202020204" pitchFamily="34" charset="0"/>
              </a:rPr>
              <a:t>CVPKS: </a:t>
            </a:r>
            <a:r>
              <a:rPr lang="lt-LT" sz="1400" dirty="0">
                <a:latin typeface="Arial" panose="020B0604020202020204" pitchFamily="34" charset="0"/>
                <a:cs typeface="Arial" panose="020B0604020202020204" pitchFamily="34" charset="0"/>
              </a:rPr>
              <a:t>pirkimo procedūrų ataskaitos, </a:t>
            </a:r>
            <a:r>
              <a:rPr lang="lt-LT" sz="1400" dirty="0" err="1" smtClean="0">
                <a:latin typeface="Arial" panose="020B0604020202020204" pitchFamily="34" charset="0"/>
                <a:cs typeface="Arial" panose="020B0604020202020204" pitchFamily="34" charset="0"/>
              </a:rPr>
              <a:t>tarpt</a:t>
            </a:r>
            <a:r>
              <a:rPr lang="lt-LT" sz="1400" dirty="0" smtClean="0">
                <a:latin typeface="Arial" panose="020B0604020202020204" pitchFamily="34" charset="0"/>
                <a:cs typeface="Arial" panose="020B0604020202020204" pitchFamily="34" charset="0"/>
              </a:rPr>
              <a:t>. pirkimo skelbimo </a:t>
            </a:r>
            <a:r>
              <a:rPr lang="lt-LT" sz="1400" dirty="0">
                <a:latin typeface="Arial" panose="020B0604020202020204" pitchFamily="34" charset="0"/>
                <a:cs typeface="Arial" panose="020B0604020202020204" pitchFamily="34" charset="0"/>
              </a:rPr>
              <a:t>apie sutarties sudarymą paskelbimas</a:t>
            </a:r>
          </a:p>
        </p:txBody>
      </p:sp>
      <p:sp>
        <p:nvSpPr>
          <p:cNvPr id="19" name="Suapvalintas stačiakampis 18"/>
          <p:cNvSpPr/>
          <p:nvPr/>
        </p:nvSpPr>
        <p:spPr>
          <a:xfrm>
            <a:off x="6204156" y="3114516"/>
            <a:ext cx="4372990" cy="779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smtClean="0">
                <a:solidFill>
                  <a:schemeClr val="accent5">
                    <a:lumMod val="50000"/>
                  </a:schemeClr>
                </a:solidFill>
                <a:latin typeface="Arial" panose="020B0604020202020204" pitchFamily="34" charset="0"/>
                <a:cs typeface="Arial" panose="020B0604020202020204" pitchFamily="34" charset="0"/>
              </a:rPr>
              <a:t>Vizavimai:</a:t>
            </a:r>
            <a:r>
              <a:rPr lang="lt-LT" sz="1400" b="1" dirty="0" smtClean="0">
                <a:latin typeface="Arial" panose="020B0604020202020204" pitchFamily="34" charset="0"/>
                <a:cs typeface="Arial" panose="020B0604020202020204" pitchFamily="34" charset="0"/>
              </a:rPr>
              <a:t> </a:t>
            </a:r>
            <a:r>
              <a:rPr lang="lt-LT" sz="1400" dirty="0">
                <a:solidFill>
                  <a:schemeClr val="bg1"/>
                </a:solidFill>
                <a:latin typeface="Arial" panose="020B0604020202020204" pitchFamily="34" charset="0"/>
                <a:cs typeface="Arial" panose="020B0604020202020204" pitchFamily="34" charset="0"/>
              </a:rPr>
              <a:t>verčių apskaitą </a:t>
            </a:r>
            <a:r>
              <a:rPr lang="lt-LT" sz="1400" dirty="0" err="1">
                <a:solidFill>
                  <a:schemeClr val="bg1"/>
                </a:solidFill>
                <a:latin typeface="Arial" panose="020B0604020202020204" pitchFamily="34" charset="0"/>
                <a:cs typeface="Arial" panose="020B0604020202020204" pitchFamily="34" charset="0"/>
              </a:rPr>
              <a:t>atl</a:t>
            </a:r>
            <a:r>
              <a:rPr lang="lt-LT" sz="1400" dirty="0">
                <a:solidFill>
                  <a:schemeClr val="bg1"/>
                </a:solidFill>
                <a:latin typeface="Arial" panose="020B0604020202020204" pitchFamily="34" charset="0"/>
                <a:cs typeface="Arial" panose="020B0604020202020204" pitchFamily="34" charset="0"/>
              </a:rPr>
              <a:t>. specialistas (CVPKS), </a:t>
            </a:r>
            <a:r>
              <a:rPr lang="lt-LT" sz="1400" dirty="0" err="1" smtClean="0">
                <a:latin typeface="Arial" panose="020B0604020202020204" pitchFamily="34" charset="0"/>
                <a:cs typeface="Arial" panose="020B0604020202020204" pitchFamily="34" charset="0"/>
              </a:rPr>
              <a:t>Strapis</a:t>
            </a:r>
            <a:r>
              <a:rPr lang="lt-LT" sz="1400" dirty="0" smtClean="0">
                <a:latin typeface="Arial" panose="020B0604020202020204" pitchFamily="34" charset="0"/>
                <a:cs typeface="Arial" panose="020B0604020202020204" pitchFamily="34" charset="0"/>
              </a:rPr>
              <a:t> </a:t>
            </a:r>
            <a:r>
              <a:rPr lang="lt-LT" sz="1400" dirty="0">
                <a:latin typeface="Arial" panose="020B0604020202020204" pitchFamily="34" charset="0"/>
                <a:cs typeface="Arial" panose="020B0604020202020204" pitchFamily="34" charset="0"/>
              </a:rPr>
              <a:t>(jei perkama ir KMSA), KMSA AD pavad.); </a:t>
            </a:r>
            <a:r>
              <a:rPr lang="lt-LT" sz="1400" dirty="0">
                <a:solidFill>
                  <a:schemeClr val="accent6">
                    <a:lumMod val="50000"/>
                  </a:schemeClr>
                </a:solidFill>
                <a:latin typeface="Arial" panose="020B0604020202020204" pitchFamily="34" charset="0"/>
                <a:cs typeface="Arial" panose="020B0604020202020204" pitchFamily="34" charset="0"/>
              </a:rPr>
              <a:t>KMSA </a:t>
            </a:r>
            <a:r>
              <a:rPr lang="lt-LT" sz="1400" dirty="0" smtClean="0">
                <a:solidFill>
                  <a:schemeClr val="accent6">
                    <a:lumMod val="50000"/>
                  </a:schemeClr>
                </a:solidFill>
                <a:latin typeface="Arial" panose="020B0604020202020204" pitchFamily="34" charset="0"/>
                <a:cs typeface="Arial" panose="020B0604020202020204" pitchFamily="34" charset="0"/>
              </a:rPr>
              <a:t> </a:t>
            </a:r>
            <a:r>
              <a:rPr lang="lt-LT" sz="1400" dirty="0">
                <a:solidFill>
                  <a:schemeClr val="accent6">
                    <a:lumMod val="50000"/>
                  </a:schemeClr>
                </a:solidFill>
                <a:latin typeface="Arial" panose="020B0604020202020204" pitchFamily="34" charset="0"/>
                <a:cs typeface="Arial" panose="020B0604020202020204" pitchFamily="34" charset="0"/>
              </a:rPr>
              <a:t>vadovo rezoliucija vykdyti centralizuotą pirkimą</a:t>
            </a:r>
          </a:p>
        </p:txBody>
      </p:sp>
      <p:sp>
        <p:nvSpPr>
          <p:cNvPr id="20" name="Suapvalintas stačiakampis 19"/>
          <p:cNvSpPr/>
          <p:nvPr/>
        </p:nvSpPr>
        <p:spPr>
          <a:xfrm>
            <a:off x="6204156" y="3965393"/>
            <a:ext cx="4372989" cy="509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smtClean="0">
                <a:solidFill>
                  <a:schemeClr val="accent5">
                    <a:lumMod val="50000"/>
                  </a:schemeClr>
                </a:solidFill>
                <a:latin typeface="Arial" panose="020B0604020202020204" pitchFamily="34" charset="0"/>
                <a:cs typeface="Arial" panose="020B0604020202020204" pitchFamily="34" charset="0"/>
              </a:rPr>
              <a:t>CVPKS:</a:t>
            </a:r>
            <a:r>
              <a:rPr lang="lt-LT" sz="1400" dirty="0" smtClean="0">
                <a:latin typeface="Arial" panose="020B0604020202020204" pitchFamily="34" charset="0"/>
                <a:cs typeface="Arial" panose="020B0604020202020204" pitchFamily="34" charset="0"/>
              </a:rPr>
              <a:t> pirkimo </a:t>
            </a:r>
            <a:r>
              <a:rPr lang="lt-LT" sz="1400" dirty="0">
                <a:latin typeface="Arial" panose="020B0604020202020204" pitchFamily="34" charset="0"/>
                <a:cs typeface="Arial" panose="020B0604020202020204" pitchFamily="34" charset="0"/>
              </a:rPr>
              <a:t>dokumentų rengimas, </a:t>
            </a:r>
            <a:r>
              <a:rPr lang="lt-LT" sz="1400" dirty="0" smtClean="0">
                <a:latin typeface="Arial" panose="020B0604020202020204" pitchFamily="34" charset="0"/>
                <a:cs typeface="Arial" panose="020B0604020202020204" pitchFamily="34" charset="0"/>
              </a:rPr>
              <a:t>pirkimo skelbimas, procedūrų vykdymas</a:t>
            </a:r>
            <a:endParaRPr lang="lt-LT" sz="1400" dirty="0">
              <a:latin typeface="Arial" panose="020B0604020202020204" pitchFamily="34" charset="0"/>
              <a:cs typeface="Arial" panose="020B0604020202020204" pitchFamily="34" charset="0"/>
            </a:endParaRPr>
          </a:p>
        </p:txBody>
      </p:sp>
      <p:sp>
        <p:nvSpPr>
          <p:cNvPr id="21" name="Suapvalintas stačiakampis 20"/>
          <p:cNvSpPr/>
          <p:nvPr/>
        </p:nvSpPr>
        <p:spPr>
          <a:xfrm>
            <a:off x="6204156" y="4546448"/>
            <a:ext cx="4372991" cy="13529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500" b="1" dirty="0">
                <a:solidFill>
                  <a:schemeClr val="accent5">
                    <a:lumMod val="50000"/>
                  </a:schemeClr>
                </a:solidFill>
                <a:latin typeface="Arial" panose="020B0604020202020204" pitchFamily="34" charset="0"/>
                <a:cs typeface="Arial" panose="020B0604020202020204" pitchFamily="34" charset="0"/>
              </a:rPr>
              <a:t>KMSA CPO</a:t>
            </a:r>
            <a:r>
              <a:rPr lang="lt-LT" sz="1500" b="1" dirty="0">
                <a:latin typeface="Arial" panose="020B0604020202020204" pitchFamily="34" charset="0"/>
                <a:cs typeface="Arial" panose="020B0604020202020204" pitchFamily="34" charset="0"/>
              </a:rPr>
              <a:t>:</a:t>
            </a:r>
            <a:r>
              <a:rPr lang="lt-LT" sz="1500" dirty="0">
                <a:latin typeface="Arial" panose="020B0604020202020204" pitchFamily="34" charset="0"/>
                <a:cs typeface="Arial" panose="020B0604020202020204" pitchFamily="34" charset="0"/>
              </a:rPr>
              <a:t> preliminariosios sutarties sudarymas, įvedimas VIPIS, </a:t>
            </a:r>
            <a:endParaRPr lang="en-US" sz="1500" dirty="0" smtClean="0">
              <a:latin typeface="Arial" panose="020B0604020202020204" pitchFamily="34" charset="0"/>
              <a:cs typeface="Arial" panose="020B0604020202020204" pitchFamily="34" charset="0"/>
            </a:endParaRPr>
          </a:p>
          <a:p>
            <a:pPr algn="just"/>
            <a:r>
              <a:rPr lang="lt-LT" sz="1500" b="1" dirty="0" smtClean="0">
                <a:solidFill>
                  <a:srgbClr val="002060"/>
                </a:solidFill>
                <a:latin typeface="Arial" panose="020B0604020202020204" pitchFamily="34" charset="0"/>
                <a:cs typeface="Arial" panose="020B0604020202020204" pitchFamily="34" charset="0"/>
              </a:rPr>
              <a:t>CVPKS </a:t>
            </a:r>
            <a:r>
              <a:rPr lang="lt-LT" sz="1500" b="1" dirty="0" err="1" smtClean="0">
                <a:solidFill>
                  <a:srgbClr val="002060"/>
                </a:solidFill>
                <a:latin typeface="Arial" panose="020B0604020202020204" pitchFamily="34" charset="0"/>
                <a:cs typeface="Arial" panose="020B0604020202020204" pitchFamily="34" charset="0"/>
              </a:rPr>
              <a:t>ats</a:t>
            </a:r>
            <a:r>
              <a:rPr lang="en-US" sz="1500" b="1" dirty="0" err="1" smtClean="0">
                <a:solidFill>
                  <a:srgbClr val="002060"/>
                </a:solidFill>
                <a:latin typeface="Arial" panose="020B0604020202020204" pitchFamily="34" charset="0"/>
                <a:cs typeface="Arial" panose="020B0604020202020204" pitchFamily="34" charset="0"/>
              </a:rPr>
              <a:t>akingas</a:t>
            </a:r>
            <a:r>
              <a:rPr lang="lt-LT" sz="1500" b="1" dirty="0" smtClean="0">
                <a:solidFill>
                  <a:srgbClr val="002060"/>
                </a:solidFill>
                <a:latin typeface="Arial" panose="020B0604020202020204" pitchFamily="34" charset="0"/>
                <a:cs typeface="Arial" panose="020B0604020202020204" pitchFamily="34" charset="0"/>
              </a:rPr>
              <a:t> </a:t>
            </a:r>
            <a:r>
              <a:rPr lang="lt-LT" sz="1500" b="1" dirty="0" err="1" smtClean="0">
                <a:solidFill>
                  <a:srgbClr val="002060"/>
                </a:solidFill>
                <a:latin typeface="Arial" panose="020B0604020202020204" pitchFamily="34" charset="0"/>
                <a:cs typeface="Arial" panose="020B0604020202020204" pitchFamily="34" charset="0"/>
              </a:rPr>
              <a:t>spec</a:t>
            </a:r>
            <a:r>
              <a:rPr lang="en-US" sz="1500" b="1" dirty="0" smtClean="0">
                <a:solidFill>
                  <a:srgbClr val="002060"/>
                </a:solidFill>
                <a:latin typeface="Arial" panose="020B0604020202020204" pitchFamily="34" charset="0"/>
                <a:cs typeface="Arial" panose="020B0604020202020204" pitchFamily="34" charset="0"/>
              </a:rPr>
              <a:t>i</a:t>
            </a:r>
            <a:r>
              <a:rPr lang="lt-LT" sz="1500" b="1" dirty="0" smtClean="0">
                <a:solidFill>
                  <a:srgbClr val="002060"/>
                </a:solidFill>
                <a:latin typeface="Arial" panose="020B0604020202020204" pitchFamily="34" charset="0"/>
                <a:cs typeface="Arial" panose="020B0604020202020204" pitchFamily="34" charset="0"/>
              </a:rPr>
              <a:t>a</a:t>
            </a:r>
            <a:r>
              <a:rPr lang="en-US" sz="1500" b="1" dirty="0" err="1" smtClean="0">
                <a:solidFill>
                  <a:srgbClr val="002060"/>
                </a:solidFill>
                <a:latin typeface="Arial" panose="020B0604020202020204" pitchFamily="34" charset="0"/>
                <a:cs typeface="Arial" panose="020B0604020202020204" pitchFamily="34" charset="0"/>
              </a:rPr>
              <a:t>listas</a:t>
            </a:r>
            <a:r>
              <a:rPr lang="lt-LT" sz="1500" b="1" dirty="0" smtClean="0">
                <a:solidFill>
                  <a:srgbClr val="002060"/>
                </a:solidFill>
                <a:latin typeface="Arial" panose="020B0604020202020204" pitchFamily="34" charset="0"/>
                <a:cs typeface="Arial" panose="020B0604020202020204" pitchFamily="34" charset="0"/>
              </a:rPr>
              <a:t>: </a:t>
            </a:r>
            <a:r>
              <a:rPr lang="en-US" sz="1500" dirty="0" err="1" smtClean="0">
                <a:solidFill>
                  <a:schemeClr val="bg1"/>
                </a:solidFill>
                <a:latin typeface="Arial" panose="020B0604020202020204" pitchFamily="34" charset="0"/>
                <a:cs typeface="Arial" panose="020B0604020202020204" pitchFamily="34" charset="0"/>
              </a:rPr>
              <a:t>prel</a:t>
            </a:r>
            <a:r>
              <a:rPr lang="en-US" sz="1500" dirty="0" smtClean="0">
                <a:solidFill>
                  <a:schemeClr val="bg1"/>
                </a:solidFill>
                <a:latin typeface="Arial" panose="020B0604020202020204" pitchFamily="34" charset="0"/>
                <a:cs typeface="Arial" panose="020B0604020202020204" pitchFamily="34" charset="0"/>
              </a:rPr>
              <a:t>. </a:t>
            </a:r>
            <a:r>
              <a:rPr lang="en-US" sz="1500" dirty="0" err="1" smtClean="0">
                <a:solidFill>
                  <a:schemeClr val="bg1"/>
                </a:solidFill>
                <a:latin typeface="Arial" panose="020B0604020202020204" pitchFamily="34" charset="0"/>
                <a:cs typeface="Arial" panose="020B0604020202020204" pitchFamily="34" charset="0"/>
              </a:rPr>
              <a:t>sutarties</a:t>
            </a:r>
            <a:r>
              <a:rPr lang="en-US" sz="1500" dirty="0" smtClean="0">
                <a:solidFill>
                  <a:schemeClr val="bg1"/>
                </a:solidFill>
                <a:latin typeface="Arial" panose="020B0604020202020204" pitchFamily="34" charset="0"/>
                <a:cs typeface="Arial" panose="020B0604020202020204" pitchFamily="34" charset="0"/>
              </a:rPr>
              <a:t> </a:t>
            </a:r>
            <a:r>
              <a:rPr lang="lt-LT" sz="1500" dirty="0" smtClean="0">
                <a:latin typeface="Arial" panose="020B0604020202020204" pitchFamily="34" charset="0"/>
                <a:cs typeface="Arial" panose="020B0604020202020204" pitchFamily="34" charset="0"/>
              </a:rPr>
              <a:t>paskelbimas </a:t>
            </a:r>
            <a:r>
              <a:rPr lang="lt-LT" sz="1500" dirty="0">
                <a:latin typeface="Arial" panose="020B0604020202020204" pitchFamily="34" charset="0"/>
                <a:cs typeface="Arial" panose="020B0604020202020204" pitchFamily="34" charset="0"/>
              </a:rPr>
              <a:t>CVPIS, pirkimo procedūrų ataskaitos, skelbimo apie sutarties sudarymą paskelbimas (</a:t>
            </a:r>
            <a:r>
              <a:rPr lang="lt-LT" sz="1500" dirty="0" err="1">
                <a:latin typeface="Arial" panose="020B0604020202020204" pitchFamily="34" charset="0"/>
                <a:cs typeface="Arial" panose="020B0604020202020204" pitchFamily="34" charset="0"/>
              </a:rPr>
              <a:t>tarpt</a:t>
            </a:r>
            <a:r>
              <a:rPr lang="lt-LT" sz="1500" dirty="0">
                <a:latin typeface="Arial" panose="020B0604020202020204" pitchFamily="34" charset="0"/>
                <a:cs typeface="Arial" panose="020B0604020202020204" pitchFamily="34" charset="0"/>
              </a:rPr>
              <a:t>.)</a:t>
            </a:r>
          </a:p>
        </p:txBody>
      </p:sp>
      <p:sp>
        <p:nvSpPr>
          <p:cNvPr id="22" name="Suapvalintas stačiakampis 21"/>
          <p:cNvSpPr/>
          <p:nvPr/>
        </p:nvSpPr>
        <p:spPr>
          <a:xfrm>
            <a:off x="6204157" y="5970750"/>
            <a:ext cx="4372990" cy="652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400" b="1" dirty="0" smtClean="0">
                <a:solidFill>
                  <a:srgbClr val="002060"/>
                </a:solidFill>
                <a:latin typeface="Arial" panose="020B0604020202020204" pitchFamily="34" charset="0"/>
                <a:cs typeface="Arial" panose="020B0604020202020204" pitchFamily="34" charset="0"/>
              </a:rPr>
              <a:t>PPO/KMSA:</a:t>
            </a:r>
            <a:r>
              <a:rPr lang="lt-LT" sz="1400" dirty="0" smtClean="0">
                <a:solidFill>
                  <a:srgbClr val="002060"/>
                </a:solidFill>
                <a:latin typeface="Arial" panose="020B0604020202020204" pitchFamily="34" charset="0"/>
                <a:cs typeface="Arial" panose="020B0604020202020204" pitchFamily="34" charset="0"/>
              </a:rPr>
              <a:t> </a:t>
            </a:r>
            <a:r>
              <a:rPr lang="lt-LT" sz="1400" dirty="0">
                <a:latin typeface="Arial" panose="020B0604020202020204" pitchFamily="34" charset="0"/>
                <a:cs typeface="Arial" panose="020B0604020202020204" pitchFamily="34" charset="0"/>
              </a:rPr>
              <a:t>pagrindinės sutarties sudarymas, įvedimas VIPIS, </a:t>
            </a:r>
            <a:r>
              <a:rPr lang="lt-LT" sz="1400" dirty="0">
                <a:solidFill>
                  <a:srgbClr val="002060"/>
                </a:solidFill>
                <a:latin typeface="Arial" panose="020B0604020202020204" pitchFamily="34" charset="0"/>
                <a:cs typeface="Arial" panose="020B0604020202020204" pitchFamily="34" charset="0"/>
              </a:rPr>
              <a:t>paskelbimas </a:t>
            </a:r>
            <a:r>
              <a:rPr lang="lt-LT" sz="1400" dirty="0" smtClean="0">
                <a:solidFill>
                  <a:srgbClr val="002060"/>
                </a:solidFill>
                <a:latin typeface="Arial" panose="020B0604020202020204" pitchFamily="34" charset="0"/>
                <a:cs typeface="Arial" panose="020B0604020202020204" pitchFamily="34" charset="0"/>
              </a:rPr>
              <a:t>CVPIS (viešinimas)</a:t>
            </a:r>
            <a:endParaRPr lang="lt-LT" sz="1400" dirty="0">
              <a:solidFill>
                <a:srgbClr val="002060"/>
              </a:solidFill>
              <a:latin typeface="Arial" panose="020B0604020202020204" pitchFamily="34" charset="0"/>
              <a:cs typeface="Arial" panose="020B0604020202020204" pitchFamily="34" charset="0"/>
            </a:endParaRPr>
          </a:p>
        </p:txBody>
      </p:sp>
      <p:sp>
        <p:nvSpPr>
          <p:cNvPr id="23" name="Rodyklė dešinėn 22"/>
          <p:cNvSpPr/>
          <p:nvPr/>
        </p:nvSpPr>
        <p:spPr>
          <a:xfrm>
            <a:off x="3098661" y="1816611"/>
            <a:ext cx="480281" cy="484632"/>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5" name="Rodyklė žemyn 24"/>
          <p:cNvSpPr/>
          <p:nvPr/>
        </p:nvSpPr>
        <p:spPr>
          <a:xfrm>
            <a:off x="1081548" y="2572481"/>
            <a:ext cx="865235" cy="3716161"/>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6" name="Rodyklė žemyn 25"/>
          <p:cNvSpPr/>
          <p:nvPr/>
        </p:nvSpPr>
        <p:spPr>
          <a:xfrm>
            <a:off x="10803288" y="2572482"/>
            <a:ext cx="865235" cy="4113453"/>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7" name="Suapvalintas stačiakampis 26"/>
          <p:cNvSpPr/>
          <p:nvPr/>
        </p:nvSpPr>
        <p:spPr>
          <a:xfrm>
            <a:off x="2241755" y="4879273"/>
            <a:ext cx="3736258" cy="8529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b="1" dirty="0">
                <a:solidFill>
                  <a:schemeClr val="accent5">
                    <a:lumMod val="50000"/>
                  </a:schemeClr>
                </a:solidFill>
                <a:latin typeface="Arial" panose="020B0604020202020204" pitchFamily="34" charset="0"/>
                <a:cs typeface="Arial" panose="020B0604020202020204" pitchFamily="34" charset="0"/>
              </a:rPr>
              <a:t>PPO:</a:t>
            </a:r>
            <a:r>
              <a:rPr lang="lt-LT" sz="1400" dirty="0">
                <a:solidFill>
                  <a:schemeClr val="accent5">
                    <a:lumMod val="50000"/>
                  </a:schemeClr>
                </a:solidFill>
                <a:latin typeface="Arial" panose="020B0604020202020204" pitchFamily="34" charset="0"/>
                <a:cs typeface="Arial" panose="020B0604020202020204" pitchFamily="34" charset="0"/>
              </a:rPr>
              <a:t> </a:t>
            </a:r>
            <a:r>
              <a:rPr lang="lt-LT" sz="1400" dirty="0">
                <a:latin typeface="Arial" panose="020B0604020202020204" pitchFamily="34" charset="0"/>
                <a:cs typeface="Arial" panose="020B0604020202020204" pitchFamily="34" charset="0"/>
              </a:rPr>
              <a:t>įprastos sutarties sudarymas, </a:t>
            </a:r>
            <a:r>
              <a:rPr lang="lt-LT" sz="1400" dirty="0" smtClean="0">
                <a:latin typeface="Arial" panose="020B0604020202020204" pitchFamily="34" charset="0"/>
                <a:cs typeface="Arial" panose="020B0604020202020204" pitchFamily="34" charset="0"/>
              </a:rPr>
              <a:t>sutarties įvedimas VIPIS ir </a:t>
            </a:r>
            <a:r>
              <a:rPr lang="lt-LT" sz="1400" dirty="0">
                <a:solidFill>
                  <a:schemeClr val="bg1"/>
                </a:solidFill>
                <a:latin typeface="Arial" panose="020B0604020202020204" pitchFamily="34" charset="0"/>
                <a:cs typeface="Arial" panose="020B0604020202020204" pitchFamily="34" charset="0"/>
              </a:rPr>
              <a:t>CVPKS </a:t>
            </a:r>
            <a:r>
              <a:rPr lang="lt-LT" sz="1400" dirty="0" smtClean="0">
                <a:solidFill>
                  <a:schemeClr val="bg1"/>
                </a:solidFill>
                <a:latin typeface="Arial" panose="020B0604020202020204" pitchFamily="34" charset="0"/>
                <a:cs typeface="Arial" panose="020B0604020202020204" pitchFamily="34" charset="0"/>
              </a:rPr>
              <a:t>atsakingo specialisto </a:t>
            </a:r>
            <a:r>
              <a:rPr lang="en-US" sz="1400" dirty="0" err="1" smtClean="0">
                <a:solidFill>
                  <a:schemeClr val="bg1"/>
                </a:solidFill>
                <a:latin typeface="Arial" panose="020B0604020202020204" pitchFamily="34" charset="0"/>
                <a:cs typeface="Arial" panose="020B0604020202020204" pitchFamily="34" charset="0"/>
              </a:rPr>
              <a:t>i</a:t>
            </a:r>
            <a:r>
              <a:rPr lang="lt-LT" sz="1400" dirty="0" err="1" smtClean="0">
                <a:solidFill>
                  <a:schemeClr val="bg1"/>
                </a:solidFill>
                <a:latin typeface="Arial" panose="020B0604020202020204" pitchFamily="34" charset="0"/>
                <a:cs typeface="Arial" panose="020B0604020202020204" pitchFamily="34" charset="0"/>
              </a:rPr>
              <a:t>nformavimas</a:t>
            </a:r>
            <a:r>
              <a:rPr lang="lt-LT" sz="1400" dirty="0">
                <a:solidFill>
                  <a:schemeClr val="bg1"/>
                </a:solidFill>
                <a:latin typeface="Arial" panose="020B0604020202020204" pitchFamily="34" charset="0"/>
                <a:cs typeface="Arial" panose="020B0604020202020204" pitchFamily="34" charset="0"/>
              </a:rPr>
              <a:t>, </a:t>
            </a:r>
            <a:r>
              <a:rPr lang="lt-LT" sz="1400" dirty="0" smtClean="0">
                <a:solidFill>
                  <a:srgbClr val="002060"/>
                </a:solidFill>
                <a:latin typeface="Arial" panose="020B0604020202020204" pitchFamily="34" charset="0"/>
                <a:cs typeface="Arial" panose="020B0604020202020204" pitchFamily="34" charset="0"/>
              </a:rPr>
              <a:t>sutarties paskelbimas </a:t>
            </a:r>
            <a:r>
              <a:rPr lang="lt-LT" sz="1400" dirty="0">
                <a:solidFill>
                  <a:srgbClr val="002060"/>
                </a:solidFill>
                <a:latin typeface="Arial" panose="020B0604020202020204" pitchFamily="34" charset="0"/>
                <a:cs typeface="Arial" panose="020B0604020202020204" pitchFamily="34" charset="0"/>
              </a:rPr>
              <a:t>CVPIS</a:t>
            </a:r>
          </a:p>
        </p:txBody>
      </p:sp>
      <p:sp>
        <p:nvSpPr>
          <p:cNvPr id="6" name="Rodyklė kairėn-dešinėn 5"/>
          <p:cNvSpPr/>
          <p:nvPr/>
        </p:nvSpPr>
        <p:spPr>
          <a:xfrm>
            <a:off x="8503919" y="1845627"/>
            <a:ext cx="623456" cy="484632"/>
          </a:xfrm>
          <a:prstGeom prst="lef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5899923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7316"/>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TextBox 2"/>
          <p:cNvSpPr txBox="1"/>
          <p:nvPr/>
        </p:nvSpPr>
        <p:spPr>
          <a:xfrm>
            <a:off x="1156132" y="804496"/>
            <a:ext cx="9421014" cy="400110"/>
          </a:xfrm>
          <a:prstGeom prst="rect">
            <a:avLst/>
          </a:prstGeom>
          <a:noFill/>
        </p:spPr>
        <p:txBody>
          <a:bodyPr wrap="square" rtlCol="0">
            <a:spAutoFit/>
          </a:bodyPr>
          <a:lstStyle/>
          <a:p>
            <a:pPr algn="ctr"/>
            <a:r>
              <a:rPr lang="lt-LT" sz="2000" b="1" dirty="0" smtClean="0">
                <a:solidFill>
                  <a:srgbClr val="0070C0"/>
                </a:solidFill>
                <a:latin typeface="Arial" panose="020B0604020202020204" pitchFamily="34" charset="0"/>
                <a:cs typeface="Arial" panose="020B0604020202020204" pitchFamily="34" charset="0"/>
              </a:rPr>
              <a:t>PRELIMINARIOS SUTARTIES IR DPS PALYGINIMAS</a:t>
            </a:r>
            <a:endParaRPr lang="lt-LT" sz="2000" b="1" dirty="0">
              <a:solidFill>
                <a:srgbClr val="0070C0"/>
              </a:solidFill>
              <a:latin typeface="Arial" panose="020B0604020202020204" pitchFamily="34" charset="0"/>
              <a:cs typeface="Arial" panose="020B0604020202020204" pitchFamily="34" charset="0"/>
            </a:endParaRPr>
          </a:p>
        </p:txBody>
      </p:sp>
      <p:graphicFrame>
        <p:nvGraphicFramePr>
          <p:cNvPr id="6" name="Lentelė 5"/>
          <p:cNvGraphicFramePr>
            <a:graphicFrameLocks noGrp="1"/>
          </p:cNvGraphicFramePr>
          <p:nvPr>
            <p:extLst>
              <p:ext uri="{D42A27DB-BD31-4B8C-83A1-F6EECF244321}">
                <p14:modId xmlns:p14="http://schemas.microsoft.com/office/powerpoint/2010/main" val="1169352701"/>
              </p:ext>
            </p:extLst>
          </p:nvPr>
        </p:nvGraphicFramePr>
        <p:xfrm>
          <a:off x="140677" y="1560944"/>
          <a:ext cx="11904785" cy="5128395"/>
        </p:xfrm>
        <a:graphic>
          <a:graphicData uri="http://schemas.openxmlformats.org/drawingml/2006/table">
            <a:tbl>
              <a:tblPr>
                <a:tableStyleId>{5C22544A-7EE6-4342-B048-85BDC9FD1C3A}</a:tableStyleId>
              </a:tblPr>
              <a:tblGrid>
                <a:gridCol w="5975183">
                  <a:extLst>
                    <a:ext uri="{9D8B030D-6E8A-4147-A177-3AD203B41FA5}">
                      <a16:colId xmlns:a16="http://schemas.microsoft.com/office/drawing/2014/main" val="183998938"/>
                    </a:ext>
                  </a:extLst>
                </a:gridCol>
                <a:gridCol w="5929602">
                  <a:extLst>
                    <a:ext uri="{9D8B030D-6E8A-4147-A177-3AD203B41FA5}">
                      <a16:colId xmlns:a16="http://schemas.microsoft.com/office/drawing/2014/main" val="341550253"/>
                    </a:ext>
                  </a:extLst>
                </a:gridCol>
              </a:tblGrid>
              <a:tr h="692729">
                <a:tc>
                  <a:txBody>
                    <a:bodyPr/>
                    <a:lstStyle/>
                    <a:p>
                      <a:pPr algn="ctr">
                        <a:lnSpc>
                          <a:spcPct val="107000"/>
                        </a:lnSpc>
                        <a:spcAft>
                          <a:spcPts val="0"/>
                        </a:spcAft>
                      </a:pPr>
                      <a:r>
                        <a:rPr lang="lt-LT" sz="1800" b="1" dirty="0">
                          <a:solidFill>
                            <a:srgbClr val="002060"/>
                          </a:solidFill>
                          <a:effectLst/>
                          <a:latin typeface="Arial" panose="020B0604020202020204" pitchFamily="34" charset="0"/>
                          <a:cs typeface="Arial" panose="020B0604020202020204" pitchFamily="34" charset="0"/>
                        </a:rPr>
                        <a:t> </a:t>
                      </a:r>
                    </a:p>
                    <a:p>
                      <a:pPr algn="ctr">
                        <a:lnSpc>
                          <a:spcPct val="107000"/>
                        </a:lnSpc>
                        <a:spcAft>
                          <a:spcPts val="0"/>
                        </a:spcAft>
                      </a:pPr>
                      <a:r>
                        <a:rPr lang="lt-LT" sz="1800" b="1" dirty="0">
                          <a:solidFill>
                            <a:srgbClr val="002060"/>
                          </a:solidFill>
                          <a:effectLst/>
                          <a:latin typeface="Arial" panose="020B0604020202020204" pitchFamily="34" charset="0"/>
                          <a:cs typeface="Arial" panose="020B0604020202020204" pitchFamily="34" charset="0"/>
                        </a:rPr>
                        <a:t> </a:t>
                      </a:r>
                      <a:r>
                        <a:rPr lang="lt-LT" sz="1800" b="1" dirty="0" smtClean="0">
                          <a:solidFill>
                            <a:srgbClr val="002060"/>
                          </a:solidFill>
                          <a:effectLst/>
                          <a:latin typeface="Arial" panose="020B0604020202020204" pitchFamily="34" charset="0"/>
                          <a:cs typeface="Arial" panose="020B0604020202020204" pitchFamily="34" charset="0"/>
                        </a:rPr>
                        <a:t>Preliminari </a:t>
                      </a:r>
                      <a:r>
                        <a:rPr lang="lt-LT" sz="1800" b="1" dirty="0">
                          <a:solidFill>
                            <a:srgbClr val="002060"/>
                          </a:solidFill>
                          <a:effectLst/>
                          <a:latin typeface="Arial" panose="020B0604020202020204" pitchFamily="34" charset="0"/>
                          <a:cs typeface="Arial" panose="020B0604020202020204" pitchFamily="34" charset="0"/>
                        </a:rPr>
                        <a:t>sutartis </a:t>
                      </a:r>
                      <a:endParaRPr lang="lt-LT"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ctr">
                        <a:lnSpc>
                          <a:spcPct val="107000"/>
                        </a:lnSpc>
                        <a:spcAft>
                          <a:spcPts val="0"/>
                        </a:spcAft>
                      </a:pPr>
                      <a:r>
                        <a:rPr lang="lt-LT" sz="1800" b="1" dirty="0">
                          <a:solidFill>
                            <a:srgbClr val="002060"/>
                          </a:solidFill>
                          <a:effectLst/>
                          <a:latin typeface="Arial" panose="020B0604020202020204" pitchFamily="34" charset="0"/>
                          <a:cs typeface="Arial" panose="020B0604020202020204" pitchFamily="34" charset="0"/>
                        </a:rPr>
                        <a:t> </a:t>
                      </a:r>
                    </a:p>
                    <a:p>
                      <a:pPr algn="ctr">
                        <a:lnSpc>
                          <a:spcPct val="107000"/>
                        </a:lnSpc>
                        <a:spcAft>
                          <a:spcPts val="0"/>
                        </a:spcAft>
                      </a:pPr>
                      <a:r>
                        <a:rPr lang="lt-LT" sz="1800" b="1" dirty="0">
                          <a:solidFill>
                            <a:srgbClr val="002060"/>
                          </a:solidFill>
                          <a:effectLst/>
                          <a:latin typeface="Arial" panose="020B0604020202020204" pitchFamily="34" charset="0"/>
                          <a:cs typeface="Arial" panose="020B0604020202020204" pitchFamily="34" charset="0"/>
                        </a:rPr>
                        <a:t> </a:t>
                      </a:r>
                      <a:r>
                        <a:rPr lang="lt-LT" sz="1800" b="1" dirty="0" smtClean="0">
                          <a:solidFill>
                            <a:srgbClr val="002060"/>
                          </a:solidFill>
                          <a:effectLst/>
                          <a:latin typeface="Arial" panose="020B0604020202020204" pitchFamily="34" charset="0"/>
                          <a:cs typeface="Arial" panose="020B0604020202020204" pitchFamily="34" charset="0"/>
                        </a:rPr>
                        <a:t>DPS </a:t>
                      </a:r>
                      <a:endParaRPr lang="lt-LT"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684031958"/>
                  </a:ext>
                </a:extLst>
              </a:tr>
              <a:tr h="1701996">
                <a:tc>
                  <a:txBody>
                    <a:bodyPr/>
                    <a:lstStyle/>
                    <a:p>
                      <a:pPr>
                        <a:lnSpc>
                          <a:spcPct val="107000"/>
                        </a:lnSpc>
                        <a:spcAft>
                          <a:spcPts val="0"/>
                        </a:spcAft>
                      </a:pPr>
                      <a:r>
                        <a:rPr lang="lt-LT" sz="1600" b="1" dirty="0">
                          <a:solidFill>
                            <a:srgbClr val="002060"/>
                          </a:solidFill>
                          <a:effectLst/>
                          <a:latin typeface="Arial" panose="020B0604020202020204" pitchFamily="34" charset="0"/>
                          <a:cs typeface="Arial" panose="020B0604020202020204" pitchFamily="34" charset="0"/>
                        </a:rPr>
                        <a:t>Prognozuojama, </a:t>
                      </a:r>
                      <a:r>
                        <a:rPr lang="lt-LT" sz="1600" b="1" dirty="0" smtClean="0">
                          <a:solidFill>
                            <a:srgbClr val="002060"/>
                          </a:solidFill>
                          <a:effectLst/>
                          <a:latin typeface="Arial" panose="020B0604020202020204" pitchFamily="34" charset="0"/>
                          <a:cs typeface="Arial" panose="020B0604020202020204" pitchFamily="34" charset="0"/>
                        </a:rPr>
                        <a:t>stabili procedūra: </a:t>
                      </a:r>
                      <a:endParaRPr lang="lt-LT" sz="1600" b="1" dirty="0">
                        <a:solidFill>
                          <a:srgbClr val="002060"/>
                        </a:solidFill>
                        <a:effectLst/>
                        <a:latin typeface="Arial" panose="020B0604020202020204" pitchFamily="34" charset="0"/>
                        <a:cs typeface="Arial" panose="020B0604020202020204" pitchFamily="34" charset="0"/>
                      </a:endParaRPr>
                    </a:p>
                    <a:p>
                      <a:pPr>
                        <a:lnSpc>
                          <a:spcPct val="107000"/>
                        </a:lnSpc>
                        <a:spcAft>
                          <a:spcPts val="0"/>
                        </a:spcAft>
                      </a:pPr>
                      <a:endParaRPr lang="lt-LT" sz="1600" dirty="0" smtClean="0">
                        <a:effectLst/>
                        <a:latin typeface="Arial" panose="020B0604020202020204" pitchFamily="34" charset="0"/>
                        <a:cs typeface="Arial" panose="020B0604020202020204" pitchFamily="34" charset="0"/>
                      </a:endParaRPr>
                    </a:p>
                    <a:p>
                      <a:pPr algn="just">
                        <a:lnSpc>
                          <a:spcPct val="107000"/>
                        </a:lnSpc>
                        <a:spcAft>
                          <a:spcPts val="0"/>
                        </a:spcAft>
                      </a:pPr>
                      <a:r>
                        <a:rPr lang="lt-LT" sz="1600" dirty="0" smtClean="0">
                          <a:effectLst/>
                          <a:latin typeface="Arial" panose="020B0604020202020204" pitchFamily="34" charset="0"/>
                          <a:cs typeface="Arial" panose="020B0604020202020204" pitchFamily="34" charset="0"/>
                        </a:rPr>
                        <a:t>- </a:t>
                      </a:r>
                      <a:r>
                        <a:rPr lang="lt-LT" sz="1600" dirty="0">
                          <a:effectLst/>
                          <a:latin typeface="Arial" panose="020B0604020202020204" pitchFamily="34" charset="0"/>
                          <a:cs typeface="Arial" panose="020B0604020202020204" pitchFamily="34" charset="0"/>
                        </a:rPr>
                        <a:t>galimybė fiksuoti maksimalias pasiūlymo kainas; </a:t>
                      </a:r>
                    </a:p>
                    <a:p>
                      <a:pPr algn="just">
                        <a:lnSpc>
                          <a:spcPct val="107000"/>
                        </a:lnSpc>
                        <a:spcAft>
                          <a:spcPts val="0"/>
                        </a:spcAft>
                      </a:pPr>
                      <a:r>
                        <a:rPr lang="lt-LT" sz="1600" dirty="0">
                          <a:effectLst/>
                          <a:latin typeface="Arial" panose="020B0604020202020204" pitchFamily="34" charset="0"/>
                          <a:cs typeface="Arial" panose="020B0604020202020204" pitchFamily="34" charset="0"/>
                        </a:rPr>
                        <a:t>- galimybė numatyti privalomą tiekėjo dalyvavimą atnaujinus varžymąsi; </a:t>
                      </a:r>
                    </a:p>
                    <a:p>
                      <a:pPr algn="just">
                        <a:lnSpc>
                          <a:spcPct val="107000"/>
                        </a:lnSpc>
                        <a:spcAft>
                          <a:spcPts val="0"/>
                        </a:spcAft>
                      </a:pPr>
                      <a:r>
                        <a:rPr lang="lt-LT" sz="1600" dirty="0">
                          <a:effectLst/>
                          <a:latin typeface="Arial" panose="020B0604020202020204" pitchFamily="34" charset="0"/>
                          <a:cs typeface="Arial" panose="020B0604020202020204" pitchFamily="34" charset="0"/>
                        </a:rPr>
                        <a:t>- galimybė reglamentuoti kitus tiekėjo ir </a:t>
                      </a:r>
                      <a:r>
                        <a:rPr lang="lt-LT" sz="1600" dirty="0" smtClean="0">
                          <a:effectLst/>
                          <a:latin typeface="Arial" panose="020B0604020202020204" pitchFamily="34" charset="0"/>
                          <a:cs typeface="Arial" panose="020B0604020202020204" pitchFamily="34" charset="0"/>
                        </a:rPr>
                        <a:t>perkančiosios organizacijos santykius (tiesiogiai sudaryti pagrindinę sutartį, atnaujintą varžymąsi atlikti</a:t>
                      </a:r>
                      <a:r>
                        <a:rPr lang="lt-LT" sz="1600" baseline="0" dirty="0" smtClean="0">
                          <a:effectLst/>
                          <a:latin typeface="Arial" panose="020B0604020202020204" pitchFamily="34" charset="0"/>
                          <a:cs typeface="Arial" panose="020B0604020202020204" pitchFamily="34" charset="0"/>
                        </a:rPr>
                        <a:t> tik tam tikrais nurodytais atvejais)</a:t>
                      </a:r>
                      <a:r>
                        <a:rPr lang="lt-LT" sz="1600" dirty="0" smtClean="0">
                          <a:effectLst/>
                          <a:latin typeface="Arial" panose="020B0604020202020204" pitchFamily="34" charset="0"/>
                          <a:cs typeface="Arial" panose="020B0604020202020204" pitchFamily="34" charset="0"/>
                        </a:rPr>
                        <a:t>. </a:t>
                      </a:r>
                      <a:endParaRPr lang="lt-LT" sz="1600" dirty="0">
                        <a:effectLst/>
                        <a:latin typeface="Arial" panose="020B0604020202020204" pitchFamily="34" charset="0"/>
                        <a:cs typeface="Arial" panose="020B0604020202020204" pitchFamily="34" charset="0"/>
                      </a:endParaRPr>
                    </a:p>
                    <a:p>
                      <a:pPr>
                        <a:lnSpc>
                          <a:spcPct val="107000"/>
                        </a:lnSpc>
                        <a:spcAft>
                          <a:spcPts val="0"/>
                        </a:spcAft>
                      </a:pPr>
                      <a:r>
                        <a:rPr lang="lt-LT" sz="1600" dirty="0">
                          <a:effectLst/>
                          <a:latin typeface="Arial" panose="020B0604020202020204" pitchFamily="34" charset="0"/>
                          <a:cs typeface="Arial" panose="020B0604020202020204" pitchFamily="34" charset="0"/>
                        </a:rPr>
                        <a:t> </a:t>
                      </a:r>
                      <a:r>
                        <a:rPr lang="lt-LT" sz="1600" dirty="0" smtClean="0">
                          <a:effectLst/>
                          <a:latin typeface="Arial" panose="020B0604020202020204" pitchFamily="34" charset="0"/>
                          <a:cs typeface="Arial" panose="020B0604020202020204" pitchFamily="34" charset="0"/>
                        </a:rPr>
                        <a:t>- atnaujintą varžymąsi gali atlikti PPO pirkimo organizatorius.</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Aft>
                          <a:spcPts val="0"/>
                        </a:spcAft>
                      </a:pPr>
                      <a:r>
                        <a:rPr lang="lt-LT" sz="1600" b="1" dirty="0" smtClean="0">
                          <a:solidFill>
                            <a:srgbClr val="002060"/>
                          </a:solidFill>
                          <a:effectLst/>
                          <a:latin typeface="Arial" panose="020B0604020202020204" pitchFamily="34" charset="0"/>
                          <a:cs typeface="Arial" panose="020B0604020202020204" pitchFamily="34" charset="0"/>
                        </a:rPr>
                        <a:t>Lanksti procedūra, </a:t>
                      </a:r>
                      <a:r>
                        <a:rPr lang="lt-LT" sz="1600" b="1" dirty="0">
                          <a:solidFill>
                            <a:srgbClr val="002060"/>
                          </a:solidFill>
                          <a:effectLst/>
                          <a:latin typeface="Arial" panose="020B0604020202020204" pitchFamily="34" charset="0"/>
                          <a:cs typeface="Arial" panose="020B0604020202020204" pitchFamily="34" charset="0"/>
                        </a:rPr>
                        <a:t>prisitaikymas prie besikeičiančių rinkos sąlygų: </a:t>
                      </a:r>
                      <a:endParaRPr lang="lt-LT" sz="1600" dirty="0" smtClean="0">
                        <a:effectLst/>
                        <a:latin typeface="Arial" panose="020B0604020202020204" pitchFamily="34" charset="0"/>
                        <a:cs typeface="Arial" panose="020B0604020202020204" pitchFamily="34" charset="0"/>
                      </a:endParaRPr>
                    </a:p>
                    <a:p>
                      <a:pPr algn="just">
                        <a:lnSpc>
                          <a:spcPct val="107000"/>
                        </a:lnSpc>
                        <a:spcAft>
                          <a:spcPts val="0"/>
                        </a:spcAft>
                      </a:pPr>
                      <a:r>
                        <a:rPr lang="lt-LT" sz="1600" dirty="0" smtClean="0">
                          <a:effectLst/>
                          <a:latin typeface="Arial" panose="020B0604020202020204" pitchFamily="34" charset="0"/>
                          <a:cs typeface="Arial" panose="020B0604020202020204" pitchFamily="34" charset="0"/>
                        </a:rPr>
                        <a:t>- </a:t>
                      </a:r>
                      <a:r>
                        <a:rPr lang="lt-LT" sz="1600" dirty="0">
                          <a:effectLst/>
                          <a:latin typeface="Arial" panose="020B0604020202020204" pitchFamily="34" charset="0"/>
                          <a:cs typeface="Arial" panose="020B0604020202020204" pitchFamily="34" charset="0"/>
                        </a:rPr>
                        <a:t>tiekėjai gali lanksčiai siūlyti kainas; </a:t>
                      </a:r>
                    </a:p>
                    <a:p>
                      <a:pPr marL="285750" indent="-285750" algn="just">
                        <a:lnSpc>
                          <a:spcPct val="107000"/>
                        </a:lnSpc>
                        <a:spcAft>
                          <a:spcPts val="0"/>
                        </a:spcAft>
                        <a:buFontTx/>
                        <a:buChar char="-"/>
                      </a:pPr>
                      <a:r>
                        <a:rPr lang="lt-LT" sz="1600" dirty="0" smtClean="0">
                          <a:effectLst/>
                          <a:latin typeface="Arial" panose="020B0604020202020204" pitchFamily="34" charset="0"/>
                          <a:cs typeface="Arial" panose="020B0604020202020204" pitchFamily="34" charset="0"/>
                        </a:rPr>
                        <a:t>sistemos </a:t>
                      </a:r>
                      <a:r>
                        <a:rPr lang="lt-LT" sz="1600" dirty="0">
                          <a:effectLst/>
                          <a:latin typeface="Arial" panose="020B0604020202020204" pitchFamily="34" charset="0"/>
                          <a:cs typeface="Arial" panose="020B0604020202020204" pitchFamily="34" charset="0"/>
                        </a:rPr>
                        <a:t>galiojimo laikotarpiu gali būti koreguojami pirkimo dokumentai. </a:t>
                      </a:r>
                      <a:endParaRPr lang="lt-LT" sz="1600" dirty="0" smtClean="0">
                        <a:effectLst/>
                        <a:latin typeface="Arial" panose="020B0604020202020204" pitchFamily="34" charset="0"/>
                        <a:cs typeface="Arial" panose="020B0604020202020204" pitchFamily="34" charset="0"/>
                      </a:endParaRPr>
                    </a:p>
                    <a:p>
                      <a:pPr marL="285750" indent="-285750" algn="just">
                        <a:lnSpc>
                          <a:spcPct val="107000"/>
                        </a:lnSpc>
                        <a:spcAft>
                          <a:spcPts val="0"/>
                        </a:spcAft>
                        <a:buFontTx/>
                        <a:buChar char="-"/>
                      </a:pPr>
                      <a:r>
                        <a:rPr lang="lt-LT" sz="1600" dirty="0" smtClean="0">
                          <a:effectLst/>
                          <a:latin typeface="Arial" panose="020B0604020202020204" pitchFamily="34" charset="0"/>
                          <a:cs typeface="Arial" panose="020B0604020202020204" pitchFamily="34" charset="0"/>
                        </a:rPr>
                        <a:t>Konkretaus pirkimo procedūrą gali atlikti tik KMSA CVPKS darbuotojai</a:t>
                      </a:r>
                      <a:r>
                        <a:rPr lang="lt-LT" sz="1600" baseline="0" dirty="0" smtClean="0">
                          <a:effectLst/>
                          <a:latin typeface="Arial" panose="020B0604020202020204" pitchFamily="34" charset="0"/>
                          <a:cs typeface="Arial" panose="020B0604020202020204" pitchFamily="34" charset="0"/>
                        </a:rPr>
                        <a:t> (</a:t>
                      </a:r>
                      <a:r>
                        <a:rPr lang="lt-LT" sz="1600" dirty="0" smtClean="0">
                          <a:effectLst/>
                          <a:latin typeface="Arial" panose="020B0604020202020204" pitchFamily="34" charset="0"/>
                          <a:cs typeface="Arial" panose="020B0604020202020204" pitchFamily="34" charset="0"/>
                        </a:rPr>
                        <a:t>nes</a:t>
                      </a:r>
                      <a:r>
                        <a:rPr lang="lt-LT" sz="1600" baseline="0" dirty="0" smtClean="0">
                          <a:effectLst/>
                          <a:latin typeface="Arial" panose="020B0604020202020204" pitchFamily="34" charset="0"/>
                          <a:cs typeface="Arial" panose="020B0604020202020204" pitchFamily="34" charset="0"/>
                        </a:rPr>
                        <a:t> ji atliekama per KMSA CPO prisijungimo prie CVPIS duomenis, kurie negali būti perduoti kitiems).</a:t>
                      </a:r>
                      <a:endParaRPr lang="lt-LT" sz="1600" dirty="0">
                        <a:effectLst/>
                        <a:latin typeface="Arial" panose="020B060402020202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887117311"/>
                  </a:ext>
                </a:extLst>
              </a:tr>
              <a:tr h="416904">
                <a:tc>
                  <a:txBody>
                    <a:bodyPr/>
                    <a:lstStyle/>
                    <a:p>
                      <a:pPr>
                        <a:lnSpc>
                          <a:spcPct val="107000"/>
                        </a:lnSpc>
                        <a:spcAft>
                          <a:spcPts val="0"/>
                        </a:spcAft>
                      </a:pPr>
                      <a:r>
                        <a:rPr lang="lt-LT" sz="1600" dirty="0">
                          <a:effectLst/>
                          <a:latin typeface="Arial" panose="020B0604020202020204" pitchFamily="34" charset="0"/>
                          <a:cs typeface="Arial" panose="020B0604020202020204" pitchFamily="34" charset="0"/>
                        </a:rPr>
                        <a:t>Skirta visiems pirkimo objektams. </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lt-LT" sz="1600">
                          <a:effectLst/>
                          <a:latin typeface="Arial" panose="020B0604020202020204" pitchFamily="34" charset="0"/>
                          <a:cs typeface="Arial" panose="020B0604020202020204" pitchFamily="34" charset="0"/>
                        </a:rPr>
                        <a:t>Skirta besikartojantiems, nesudėtingiems, standartizuotiems pirkimo objektams. </a:t>
                      </a:r>
                      <a:endParaRPr lang="lt-LT" sz="16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232418961"/>
                  </a:ext>
                </a:extLst>
              </a:tr>
              <a:tr h="502163">
                <a:tc>
                  <a:txBody>
                    <a:bodyPr/>
                    <a:lstStyle/>
                    <a:p>
                      <a:pPr>
                        <a:lnSpc>
                          <a:spcPct val="107000"/>
                        </a:lnSpc>
                        <a:spcAft>
                          <a:spcPts val="0"/>
                        </a:spcAft>
                      </a:pPr>
                      <a:r>
                        <a:rPr lang="lt-LT" sz="1600">
                          <a:effectLst/>
                          <a:latin typeface="Arial" panose="020B0604020202020204" pitchFamily="34" charset="0"/>
                          <a:cs typeface="Arial" panose="020B0604020202020204" pitchFamily="34" charset="0"/>
                        </a:rPr>
                        <a:t>Maksimalus galiojimo terminas – 4 metai. </a:t>
                      </a:r>
                      <a:endParaRPr lang="lt-LT" sz="16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lt-LT" sz="1600">
                          <a:effectLst/>
                          <a:latin typeface="Arial" panose="020B0604020202020204" pitchFamily="34" charset="0"/>
                          <a:cs typeface="Arial" panose="020B0604020202020204" pitchFamily="34" charset="0"/>
                        </a:rPr>
                        <a:t>Galiojimo terminas neapribotas, tačiau aiškiai nurodomas skelbime. </a:t>
                      </a:r>
                      <a:endParaRPr lang="lt-LT" sz="16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903265206"/>
                  </a:ext>
                </a:extLst>
              </a:tr>
              <a:tr h="416904">
                <a:tc>
                  <a:txBody>
                    <a:bodyPr/>
                    <a:lstStyle/>
                    <a:p>
                      <a:pPr algn="just">
                        <a:lnSpc>
                          <a:spcPct val="107000"/>
                        </a:lnSpc>
                        <a:spcAft>
                          <a:spcPts val="0"/>
                        </a:spcAft>
                      </a:pPr>
                      <a:r>
                        <a:rPr lang="lt-LT" sz="1600" dirty="0">
                          <a:effectLst/>
                          <a:latin typeface="Arial" panose="020B0604020202020204" pitchFamily="34" charset="0"/>
                          <a:cs typeface="Arial" panose="020B0604020202020204" pitchFamily="34" charset="0"/>
                        </a:rPr>
                        <a:t>Galiojimo metu nėra galimybės konkretinti techninės specifikacijos. </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lt-LT" sz="1600" dirty="0">
                          <a:effectLst/>
                          <a:latin typeface="Arial" panose="020B0604020202020204" pitchFamily="34" charset="0"/>
                          <a:cs typeface="Arial" panose="020B0604020202020204" pitchFamily="34" charset="0"/>
                        </a:rPr>
                        <a:t>Galimybė sistemos galiojimo metu konkretinti techninę specifikaciją. </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667435318"/>
                  </a:ext>
                </a:extLst>
              </a:tr>
              <a:tr h="202723">
                <a:tc>
                  <a:txBody>
                    <a:bodyPr/>
                    <a:lstStyle/>
                    <a:p>
                      <a:pPr>
                        <a:lnSpc>
                          <a:spcPct val="107000"/>
                        </a:lnSpc>
                        <a:spcAft>
                          <a:spcPts val="0"/>
                        </a:spcAft>
                      </a:pPr>
                      <a:endParaRPr lang="lt-LT" sz="1600" dirty="0" smtClean="0">
                        <a:effectLst/>
                        <a:latin typeface="Arial" panose="020B0604020202020204" pitchFamily="34" charset="0"/>
                        <a:cs typeface="Arial" panose="020B0604020202020204" pitchFamily="34" charset="0"/>
                      </a:endParaRPr>
                    </a:p>
                    <a:p>
                      <a:pPr>
                        <a:lnSpc>
                          <a:spcPct val="107000"/>
                        </a:lnSpc>
                        <a:spcAft>
                          <a:spcPts val="0"/>
                        </a:spcAft>
                      </a:pPr>
                      <a:r>
                        <a:rPr lang="lt-LT" sz="1600" dirty="0" smtClean="0">
                          <a:effectLst/>
                          <a:latin typeface="Arial" panose="020B0604020202020204" pitchFamily="34" charset="0"/>
                          <a:cs typeface="Arial" panose="020B0604020202020204" pitchFamily="34" charset="0"/>
                        </a:rPr>
                        <a:t>Negali </a:t>
                      </a:r>
                      <a:r>
                        <a:rPr lang="lt-LT" sz="1600" dirty="0">
                          <a:effectLst/>
                          <a:latin typeface="Arial" panose="020B0604020202020204" pitchFamily="34" charset="0"/>
                          <a:cs typeface="Arial" panose="020B0604020202020204" pitchFamily="34" charset="0"/>
                        </a:rPr>
                        <a:t>prisijungti nauji tiekėjai. </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Aft>
                          <a:spcPts val="0"/>
                        </a:spcAft>
                      </a:pPr>
                      <a:endParaRPr lang="lt-LT" sz="1600" dirty="0" smtClean="0">
                        <a:effectLst/>
                        <a:latin typeface="Arial" panose="020B0604020202020204" pitchFamily="34" charset="0"/>
                        <a:cs typeface="Arial" panose="020B0604020202020204" pitchFamily="34" charset="0"/>
                      </a:endParaRPr>
                    </a:p>
                    <a:p>
                      <a:pPr>
                        <a:lnSpc>
                          <a:spcPct val="107000"/>
                        </a:lnSpc>
                        <a:spcAft>
                          <a:spcPts val="0"/>
                        </a:spcAft>
                      </a:pPr>
                      <a:r>
                        <a:rPr lang="lt-LT" sz="1600" dirty="0" smtClean="0">
                          <a:effectLst/>
                          <a:latin typeface="Arial" panose="020B0604020202020204" pitchFamily="34" charset="0"/>
                          <a:cs typeface="Arial" panose="020B0604020202020204" pitchFamily="34" charset="0"/>
                        </a:rPr>
                        <a:t>bet kuriuo sistemos veikimo metu gali </a:t>
                      </a:r>
                      <a:r>
                        <a:rPr lang="lt-LT" sz="1600" dirty="0">
                          <a:effectLst/>
                          <a:latin typeface="Arial" panose="020B0604020202020204" pitchFamily="34" charset="0"/>
                          <a:cs typeface="Arial" panose="020B0604020202020204" pitchFamily="34" charset="0"/>
                        </a:rPr>
                        <a:t>prisijungti nauji tiekėjai. </a:t>
                      </a:r>
                      <a:endParaRPr lang="lt-LT"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3104716387"/>
                  </a:ext>
                </a:extLst>
              </a:tr>
            </a:tbl>
          </a:graphicData>
        </a:graphic>
      </p:graphicFrame>
    </p:spTree>
    <p:extLst>
      <p:ext uri="{BB962C8B-B14F-4D97-AF65-F5344CB8AC3E}">
        <p14:creationId xmlns:p14="http://schemas.microsoft.com/office/powerpoint/2010/main" val="4096928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TextBox 2"/>
          <p:cNvSpPr txBox="1"/>
          <p:nvPr/>
        </p:nvSpPr>
        <p:spPr>
          <a:xfrm>
            <a:off x="1156132" y="624253"/>
            <a:ext cx="9844377" cy="738664"/>
          </a:xfrm>
          <a:prstGeom prst="rect">
            <a:avLst/>
          </a:prstGeom>
          <a:noFill/>
        </p:spPr>
        <p:txBody>
          <a:bodyPr wrap="square" rtlCol="0">
            <a:spAutoFit/>
          </a:bodyPr>
          <a:lstStyle/>
          <a:p>
            <a:r>
              <a:rPr lang="lt-LT" sz="2400" b="1" i="1" dirty="0">
                <a:solidFill>
                  <a:srgbClr val="002060"/>
                </a:solidFill>
                <a:latin typeface="Arial" panose="020B0604020202020204" pitchFamily="34" charset="0"/>
                <a:cs typeface="Arial" panose="020B0604020202020204" pitchFamily="34" charset="0"/>
              </a:rPr>
              <a:t>Siekiant palengvinti centralizavimo procesą:</a:t>
            </a:r>
            <a:endParaRPr lang="lt-LT" sz="2400" dirty="0">
              <a:solidFill>
                <a:srgbClr val="002060"/>
              </a:solidFill>
              <a:latin typeface="Arial" panose="020B0604020202020204" pitchFamily="34" charset="0"/>
              <a:cs typeface="Arial" panose="020B0604020202020204" pitchFamily="34" charset="0"/>
            </a:endParaRPr>
          </a:p>
          <a:p>
            <a:r>
              <a:rPr lang="lt-LT" b="1" dirty="0"/>
              <a:t> </a:t>
            </a:r>
            <a:endParaRPr lang="lt-LT" dirty="0"/>
          </a:p>
        </p:txBody>
      </p:sp>
      <p:sp>
        <p:nvSpPr>
          <p:cNvPr id="7" name="TextBox 6"/>
          <p:cNvSpPr txBox="1"/>
          <p:nvPr/>
        </p:nvSpPr>
        <p:spPr>
          <a:xfrm>
            <a:off x="140678" y="1362917"/>
            <a:ext cx="11904784" cy="5221942"/>
          </a:xfrm>
          <a:prstGeom prst="rect">
            <a:avLst/>
          </a:prstGeom>
          <a:noFill/>
        </p:spPr>
        <p:txBody>
          <a:bodyPr wrap="square" rtlCol="0">
            <a:spAutoFit/>
          </a:bodyPr>
          <a:lstStyle/>
          <a:p>
            <a:pPr algn="just">
              <a:lnSpc>
                <a:spcPts val="1600"/>
              </a:lnSpc>
            </a:pPr>
            <a:endParaRPr lang="lt-LT" dirty="0" smtClean="0">
              <a:latin typeface="Arial" panose="020B0604020202020204" pitchFamily="34" charset="0"/>
              <a:cs typeface="Arial" panose="020B0604020202020204" pitchFamily="34" charset="0"/>
            </a:endParaRPr>
          </a:p>
          <a:p>
            <a:pPr algn="just">
              <a:lnSpc>
                <a:spcPts val="1600"/>
              </a:lnSpc>
            </a:pPr>
            <a:r>
              <a:rPr lang="lt-LT" dirty="0"/>
              <a:t>•</a:t>
            </a:r>
            <a:r>
              <a:rPr lang="lt-LT" dirty="0" smtClean="0"/>
              <a:t> </a:t>
            </a:r>
            <a:r>
              <a:rPr lang="lt-LT" sz="1600" dirty="0" smtClean="0">
                <a:latin typeface="Arial" panose="020B0604020202020204" pitchFamily="34" charset="0"/>
                <a:cs typeface="Arial" panose="020B0604020202020204" pitchFamily="34" charset="0"/>
              </a:rPr>
              <a:t>rengiama </a:t>
            </a:r>
            <a:r>
              <a:rPr lang="lt-LT" sz="1600" b="1" dirty="0" smtClean="0">
                <a:latin typeface="Arial" panose="020B0604020202020204" pitchFamily="34" charset="0"/>
                <a:cs typeface="Arial" panose="020B0604020202020204" pitchFamily="34" charset="0"/>
              </a:rPr>
              <a:t>pavyzdinė PPO vidaus </a:t>
            </a:r>
            <a:r>
              <a:rPr lang="lt-LT" sz="1600" b="1" dirty="0">
                <a:latin typeface="Arial" panose="020B0604020202020204" pitchFamily="34" charset="0"/>
                <a:cs typeface="Arial" panose="020B0604020202020204" pitchFamily="34" charset="0"/>
              </a:rPr>
              <a:t>pirkimų organizavimo </a:t>
            </a:r>
            <a:r>
              <a:rPr lang="lt-LT" sz="1600" b="1" dirty="0" smtClean="0">
                <a:latin typeface="Arial" panose="020B0604020202020204" pitchFamily="34" charset="0"/>
                <a:cs typeface="Arial" panose="020B0604020202020204" pitchFamily="34" charset="0"/>
              </a:rPr>
              <a:t>tvarka</a:t>
            </a:r>
            <a:r>
              <a:rPr lang="lt-LT" sz="1600" dirty="0" smtClean="0">
                <a:latin typeface="Arial" panose="020B0604020202020204" pitchFamily="34" charset="0"/>
                <a:cs typeface="Arial" panose="020B0604020202020204" pitchFamily="34" charset="0"/>
              </a:rPr>
              <a:t>, kad centralizuotų pirkimų organizavimas, planavimas, </a:t>
            </a:r>
            <a:r>
              <a:rPr lang="lt-LT" sz="1600" dirty="0">
                <a:latin typeface="Arial" panose="020B0604020202020204" pitchFamily="34" charset="0"/>
                <a:cs typeface="Arial" panose="020B0604020202020204" pitchFamily="34" charset="0"/>
              </a:rPr>
              <a:t>atsakingų asmenų </a:t>
            </a:r>
            <a:r>
              <a:rPr lang="lt-LT" sz="1600" dirty="0" smtClean="0">
                <a:latin typeface="Arial" panose="020B0604020202020204" pitchFamily="34" charset="0"/>
                <a:cs typeface="Arial" panose="020B0604020202020204" pitchFamily="34" charset="0"/>
              </a:rPr>
              <a:t>veiksmai atitiktų KMSA CPO numatytus centralizavimo </a:t>
            </a:r>
            <a:r>
              <a:rPr lang="lt-LT" sz="1600" dirty="0">
                <a:latin typeface="Arial" panose="020B0604020202020204" pitchFamily="34" charset="0"/>
                <a:cs typeface="Arial" panose="020B0604020202020204" pitchFamily="34" charset="0"/>
              </a:rPr>
              <a:t>procesus, pirkimų perdavimą KMSA CPO, jų inicijavimą ir pan</a:t>
            </a:r>
            <a:r>
              <a:rPr lang="lt-LT" sz="1600" dirty="0" smtClean="0">
                <a:latin typeface="Arial" panose="020B0604020202020204" pitchFamily="34" charset="0"/>
                <a:cs typeface="Arial" panose="020B0604020202020204" pitchFamily="34" charset="0"/>
              </a:rPr>
              <a:t>.;</a:t>
            </a:r>
            <a:endParaRPr lang="lt-LT" sz="1600" dirty="0">
              <a:latin typeface="Arial" panose="020B0604020202020204" pitchFamily="34" charset="0"/>
              <a:cs typeface="Arial" panose="020B0604020202020204" pitchFamily="34" charset="0"/>
            </a:endParaRPr>
          </a:p>
          <a:p>
            <a:pPr>
              <a:lnSpc>
                <a:spcPts val="1600"/>
              </a:lnSpc>
            </a:pPr>
            <a:endParaRPr lang="en-US" sz="1600" dirty="0" smtClean="0">
              <a:latin typeface="Arial" panose="020B0604020202020204" pitchFamily="34" charset="0"/>
              <a:cs typeface="Arial" panose="020B0604020202020204" pitchFamily="34" charset="0"/>
            </a:endParaRPr>
          </a:p>
          <a:p>
            <a:pPr>
              <a:lnSpc>
                <a:spcPts val="1600"/>
              </a:lnSpc>
            </a:pPr>
            <a:r>
              <a:rPr lang="lt-LT" dirty="0"/>
              <a:t>•</a:t>
            </a:r>
            <a:r>
              <a:rPr lang="lt-LT" sz="1600" dirty="0" smtClean="0">
                <a:latin typeface="Arial" panose="020B0604020202020204" pitchFamily="34" charset="0"/>
                <a:cs typeface="Arial" panose="020B0604020202020204" pitchFamily="34" charset="0"/>
              </a:rPr>
              <a:t> </a:t>
            </a:r>
            <a:r>
              <a:rPr lang="lt-LT" sz="1600" dirty="0">
                <a:latin typeface="Arial" panose="020B0604020202020204" pitchFamily="34" charset="0"/>
                <a:cs typeface="Arial" panose="020B0604020202020204" pitchFamily="34" charset="0"/>
              </a:rPr>
              <a:t>planavimo etape </a:t>
            </a:r>
            <a:r>
              <a:rPr lang="lt-LT" sz="1600" dirty="0" smtClean="0">
                <a:latin typeface="Arial" panose="020B0604020202020204" pitchFamily="34" charset="0"/>
                <a:cs typeface="Arial" panose="020B0604020202020204" pitchFamily="34" charset="0"/>
              </a:rPr>
              <a:t>turi būti </a:t>
            </a:r>
            <a:r>
              <a:rPr lang="lt-LT" sz="1600" dirty="0">
                <a:latin typeface="Arial" panose="020B0604020202020204" pitchFamily="34" charset="0"/>
                <a:cs typeface="Arial" panose="020B0604020202020204" pitchFamily="34" charset="0"/>
              </a:rPr>
              <a:t>tinkamai </a:t>
            </a:r>
            <a:r>
              <a:rPr lang="lt-LT" sz="1600" dirty="0" smtClean="0">
                <a:latin typeface="Arial" panose="020B0604020202020204" pitchFamily="34" charset="0"/>
                <a:cs typeface="Arial" panose="020B0604020202020204" pitchFamily="34" charset="0"/>
              </a:rPr>
              <a:t>įvertinta, </a:t>
            </a:r>
            <a:r>
              <a:rPr lang="lt-LT" sz="1600" dirty="0">
                <a:latin typeface="Arial" panose="020B0604020202020204" pitchFamily="34" charset="0"/>
                <a:cs typeface="Arial" panose="020B0604020202020204" pitchFamily="34" charset="0"/>
              </a:rPr>
              <a:t>kurie pirkimai gali būti atliekami </a:t>
            </a:r>
            <a:r>
              <a:rPr lang="lt-LT" sz="1600" b="1" dirty="0">
                <a:latin typeface="Arial" panose="020B0604020202020204" pitchFamily="34" charset="0"/>
                <a:cs typeface="Arial" panose="020B0604020202020204" pitchFamily="34" charset="0"/>
              </a:rPr>
              <a:t>per CPO LT katalogą</a:t>
            </a:r>
            <a:r>
              <a:rPr lang="lt-LT" sz="1600" dirty="0">
                <a:latin typeface="Arial" panose="020B0604020202020204" pitchFamily="34" charset="0"/>
                <a:cs typeface="Arial" panose="020B0604020202020204" pitchFamily="34" charset="0"/>
              </a:rPr>
              <a:t> (kuris nuolat atnaujinamas</a:t>
            </a:r>
            <a:r>
              <a:rPr lang="lt-LT" sz="1600" dirty="0" smtClean="0">
                <a:latin typeface="Arial" panose="020B0604020202020204" pitchFamily="34" charset="0"/>
                <a:cs typeface="Arial" panose="020B0604020202020204" pitchFamily="34" charset="0"/>
              </a:rPr>
              <a:t>);</a:t>
            </a:r>
            <a:endParaRPr lang="lt-LT" sz="1600" dirty="0">
              <a:latin typeface="Arial" panose="020B0604020202020204" pitchFamily="34" charset="0"/>
              <a:cs typeface="Arial" panose="020B0604020202020204" pitchFamily="34" charset="0"/>
            </a:endParaRPr>
          </a:p>
          <a:p>
            <a:pPr>
              <a:lnSpc>
                <a:spcPts val="1600"/>
              </a:lnSpc>
            </a:pPr>
            <a:endParaRPr lang="lt-LT" sz="1600" dirty="0" smtClean="0">
              <a:latin typeface="Arial" panose="020B0604020202020204" pitchFamily="34" charset="0"/>
              <a:cs typeface="Arial" panose="020B0604020202020204" pitchFamily="34" charset="0"/>
            </a:endParaRPr>
          </a:p>
          <a:p>
            <a:pPr algn="just">
              <a:lnSpc>
                <a:spcPts val="1600"/>
              </a:lnSpc>
            </a:pPr>
            <a:r>
              <a:rPr lang="lt-LT" dirty="0"/>
              <a:t>•</a:t>
            </a:r>
            <a:r>
              <a:rPr lang="lt-LT" sz="1600" dirty="0" smtClean="0">
                <a:latin typeface="Arial" panose="020B0604020202020204" pitchFamily="34" charset="0"/>
                <a:cs typeface="Arial" panose="020B0604020202020204" pitchFamily="34" charset="0"/>
              </a:rPr>
              <a:t> reikia </a:t>
            </a:r>
            <a:r>
              <a:rPr lang="lt-LT" sz="1600" b="1" dirty="0" smtClean="0">
                <a:latin typeface="Arial" panose="020B0604020202020204" pitchFamily="34" charset="0"/>
                <a:cs typeface="Arial" panose="020B0604020202020204" pitchFamily="34" charset="0"/>
              </a:rPr>
              <a:t>rinkti </a:t>
            </a:r>
            <a:r>
              <a:rPr lang="lt-LT" sz="1600" b="1" dirty="0">
                <a:latin typeface="Arial" panose="020B0604020202020204" pitchFamily="34" charset="0"/>
                <a:cs typeface="Arial" panose="020B0604020202020204" pitchFamily="34" charset="0"/>
              </a:rPr>
              <a:t>informaciją apie tokius pačius PPO pirkimus</a:t>
            </a:r>
            <a:r>
              <a:rPr lang="lt-LT" sz="1600" dirty="0">
                <a:latin typeface="Arial" panose="020B0604020202020204" pitchFamily="34" charset="0"/>
                <a:cs typeface="Arial" panose="020B0604020202020204" pitchFamily="34" charset="0"/>
              </a:rPr>
              <a:t>, kuriuos siekia įsigyti kelios PPO, ir kuriuos verta centralizuoti apjungiant keletą ar daugelį perkančiųjų organizacijų, </a:t>
            </a:r>
            <a:r>
              <a:rPr lang="lt-LT" sz="1600" b="1" dirty="0">
                <a:latin typeface="Arial" panose="020B0604020202020204" pitchFamily="34" charset="0"/>
                <a:cs typeface="Arial" panose="020B0604020202020204" pitchFamily="34" charset="0"/>
              </a:rPr>
              <a:t>siūlyti CVPKS juos apjungti </a:t>
            </a:r>
            <a:r>
              <a:rPr lang="lt-LT" sz="1600" dirty="0">
                <a:latin typeface="Arial" panose="020B0604020202020204" pitchFamily="34" charset="0"/>
                <a:cs typeface="Arial" panose="020B0604020202020204" pitchFamily="34" charset="0"/>
              </a:rPr>
              <a:t>KMSA CPO </a:t>
            </a:r>
            <a:r>
              <a:rPr lang="lt-LT" sz="1600" dirty="0" smtClean="0">
                <a:latin typeface="Arial" panose="020B0604020202020204" pitchFamily="34" charset="0"/>
                <a:cs typeface="Arial" panose="020B0604020202020204" pitchFamily="34" charset="0"/>
              </a:rPr>
              <a:t>plane</a:t>
            </a:r>
            <a:r>
              <a:rPr lang="lt-LT" sz="1600" dirty="0">
                <a:latin typeface="Arial" panose="020B0604020202020204" pitchFamily="34" charset="0"/>
                <a:cs typeface="Arial" panose="020B0604020202020204" pitchFamily="34" charset="0"/>
              </a:rPr>
              <a:t>;</a:t>
            </a:r>
          </a:p>
          <a:p>
            <a:pPr>
              <a:lnSpc>
                <a:spcPts val="1600"/>
              </a:lnSpc>
            </a:pPr>
            <a:r>
              <a:rPr lang="lt-LT" sz="1600" dirty="0">
                <a:latin typeface="Arial" panose="020B0604020202020204" pitchFamily="34" charset="0"/>
                <a:cs typeface="Arial" panose="020B0604020202020204" pitchFamily="34" charset="0"/>
              </a:rPr>
              <a:t> </a:t>
            </a:r>
          </a:p>
          <a:p>
            <a:pPr algn="just">
              <a:lnSpc>
                <a:spcPts val="1600"/>
              </a:lnSpc>
            </a:pPr>
            <a:r>
              <a:rPr lang="lt-LT" dirty="0"/>
              <a:t>•</a:t>
            </a:r>
            <a:r>
              <a:rPr lang="lt-LT" sz="1600" dirty="0" smtClean="0">
                <a:latin typeface="Arial" panose="020B0604020202020204" pitchFamily="34" charset="0"/>
                <a:cs typeface="Arial" panose="020B0604020202020204" pitchFamily="34" charset="0"/>
              </a:rPr>
              <a:t> </a:t>
            </a:r>
            <a:r>
              <a:rPr lang="lt-LT" sz="1600" b="1" dirty="0" smtClean="0">
                <a:latin typeface="Arial" panose="020B0604020202020204" pitchFamily="34" charset="0"/>
                <a:cs typeface="Arial" panose="020B0604020202020204" pitchFamily="34" charset="0"/>
              </a:rPr>
              <a:t>daugiau išnaudoti</a:t>
            </a:r>
            <a:r>
              <a:rPr lang="lt-LT" sz="1600" dirty="0" smtClean="0">
                <a:latin typeface="Arial" panose="020B0604020202020204" pitchFamily="34" charset="0"/>
                <a:cs typeface="Arial" panose="020B0604020202020204" pitchFamily="34" charset="0"/>
              </a:rPr>
              <a:t> </a:t>
            </a:r>
            <a:r>
              <a:rPr lang="lt-LT" sz="1600" dirty="0">
                <a:latin typeface="Arial" panose="020B0604020202020204" pitchFamily="34" charset="0"/>
                <a:cs typeface="Arial" panose="020B0604020202020204" pitchFamily="34" charset="0"/>
              </a:rPr>
              <a:t>vieną svarbiausių įrankių centralizavimo procese - </a:t>
            </a:r>
            <a:r>
              <a:rPr lang="lt-LT" sz="1600" b="1" dirty="0">
                <a:latin typeface="Arial" panose="020B0604020202020204" pitchFamily="34" charset="0"/>
                <a:cs typeface="Arial" panose="020B0604020202020204" pitchFamily="34" charset="0"/>
              </a:rPr>
              <a:t>tinkamą pasirengimą pirkimui</a:t>
            </a:r>
            <a:r>
              <a:rPr lang="lt-LT" sz="1600" dirty="0">
                <a:latin typeface="Arial" panose="020B0604020202020204" pitchFamily="34" charset="0"/>
                <a:cs typeface="Arial" panose="020B0604020202020204" pitchFamily="34" charset="0"/>
              </a:rPr>
              <a:t> – planavimą, poreikių ir rinkos tyrimą ir rinkos konsultacijas (PPO ir KMSA iniciatoriams</a:t>
            </a:r>
            <a:r>
              <a:rPr lang="lt-LT" sz="1600" dirty="0" smtClean="0">
                <a:latin typeface="Arial" panose="020B0604020202020204" pitchFamily="34" charset="0"/>
                <a:cs typeface="Arial" panose="020B0604020202020204" pitchFamily="34" charset="0"/>
              </a:rPr>
              <a:t>);</a:t>
            </a:r>
            <a:endParaRPr lang="lt-LT" sz="1600" dirty="0">
              <a:latin typeface="Arial" panose="020B0604020202020204" pitchFamily="34" charset="0"/>
              <a:cs typeface="Arial" panose="020B0604020202020204" pitchFamily="34" charset="0"/>
            </a:endParaRPr>
          </a:p>
          <a:p>
            <a:pPr>
              <a:lnSpc>
                <a:spcPts val="1600"/>
              </a:lnSpc>
            </a:pPr>
            <a:r>
              <a:rPr lang="lt-LT" sz="1600" dirty="0">
                <a:latin typeface="Arial" panose="020B0604020202020204" pitchFamily="34" charset="0"/>
                <a:cs typeface="Arial" panose="020B0604020202020204" pitchFamily="34" charset="0"/>
              </a:rPr>
              <a:t> </a:t>
            </a:r>
          </a:p>
          <a:p>
            <a:pPr algn="just">
              <a:lnSpc>
                <a:spcPts val="1600"/>
              </a:lnSpc>
            </a:pPr>
            <a:r>
              <a:rPr lang="lt-LT" dirty="0"/>
              <a:t>•</a:t>
            </a:r>
            <a:r>
              <a:rPr lang="lt-LT" sz="1600" dirty="0" smtClean="0">
                <a:latin typeface="Arial" panose="020B0604020202020204" pitchFamily="34" charset="0"/>
                <a:cs typeface="Arial" panose="020B0604020202020204" pitchFamily="34" charset="0"/>
              </a:rPr>
              <a:t> naudoti </a:t>
            </a:r>
            <a:r>
              <a:rPr lang="lt-LT" sz="1600" b="1" dirty="0">
                <a:latin typeface="Arial" panose="020B0604020202020204" pitchFamily="34" charset="0"/>
                <a:cs typeface="Arial" panose="020B0604020202020204" pitchFamily="34" charset="0"/>
              </a:rPr>
              <a:t>standartinės Inicijavimo paraiškos formą </a:t>
            </a:r>
            <a:r>
              <a:rPr lang="lt-LT" sz="1600" dirty="0">
                <a:latin typeface="Arial" panose="020B0604020202020204" pitchFamily="34" charset="0"/>
                <a:cs typeface="Arial" panose="020B0604020202020204" pitchFamily="34" charset="0"/>
              </a:rPr>
              <a:t>pirkimų inicijavimui, naudoti </a:t>
            </a:r>
            <a:r>
              <a:rPr lang="lt-LT" sz="1600" b="1" dirty="0">
                <a:latin typeface="Arial" panose="020B0604020202020204" pitchFamily="34" charset="0"/>
                <a:cs typeface="Arial" panose="020B0604020202020204" pitchFamily="34" charset="0"/>
              </a:rPr>
              <a:t>standartinius pirkimo dokumentus</a:t>
            </a:r>
            <a:r>
              <a:rPr lang="lt-LT" sz="1600" dirty="0">
                <a:latin typeface="Arial" panose="020B0604020202020204" pitchFamily="34" charset="0"/>
                <a:cs typeface="Arial" panose="020B0604020202020204" pitchFamily="34" charset="0"/>
              </a:rPr>
              <a:t>, numatoma VPĮ numatyti pareigą naudoti </a:t>
            </a:r>
            <a:r>
              <a:rPr lang="lt-LT" sz="1600" b="1" dirty="0">
                <a:latin typeface="Arial" panose="020B0604020202020204" pitchFamily="34" charset="0"/>
                <a:cs typeface="Arial" panose="020B0604020202020204" pitchFamily="34" charset="0"/>
              </a:rPr>
              <a:t>standartines pirkimo </a:t>
            </a:r>
            <a:r>
              <a:rPr lang="lt-LT" sz="1600" b="1" dirty="0" smtClean="0">
                <a:latin typeface="Arial" panose="020B0604020202020204" pitchFamily="34" charset="0"/>
                <a:cs typeface="Arial" panose="020B0604020202020204" pitchFamily="34" charset="0"/>
              </a:rPr>
              <a:t>sutartis</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standartizuoti</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pirkim</a:t>
            </a:r>
            <a:r>
              <a:rPr lang="lt-LT" sz="1600" b="1" dirty="0" smtClean="0">
                <a:latin typeface="Arial" panose="020B0604020202020204" pitchFamily="34" charset="0"/>
                <a:cs typeface="Arial" panose="020B0604020202020204" pitchFamily="34" charset="0"/>
              </a:rPr>
              <a:t>ų</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objektus</a:t>
            </a:r>
            <a:r>
              <a:rPr lang="en-US" sz="1600" b="1" dirty="0" smtClean="0">
                <a:latin typeface="Arial" panose="020B0604020202020204" pitchFamily="34" charset="0"/>
                <a:cs typeface="Arial" panose="020B0604020202020204" pitchFamily="34" charset="0"/>
              </a:rPr>
              <a:t> (TS)</a:t>
            </a:r>
            <a:r>
              <a:rPr lang="lt-LT" sz="1600" b="1" dirty="0" smtClean="0">
                <a:latin typeface="Arial" panose="020B0604020202020204" pitchFamily="34" charset="0"/>
                <a:cs typeface="Arial" panose="020B0604020202020204" pitchFamily="34" charset="0"/>
              </a:rPr>
              <a:t>;</a:t>
            </a:r>
            <a:r>
              <a:rPr lang="lt-LT" sz="1600" dirty="0" smtClean="0">
                <a:latin typeface="Arial" panose="020B0604020202020204" pitchFamily="34" charset="0"/>
                <a:cs typeface="Arial" panose="020B0604020202020204" pitchFamily="34" charset="0"/>
              </a:rPr>
              <a:t> </a:t>
            </a:r>
            <a:endParaRPr lang="lt-LT" sz="1600" dirty="0">
              <a:latin typeface="Arial" panose="020B0604020202020204" pitchFamily="34" charset="0"/>
              <a:cs typeface="Arial" panose="020B0604020202020204" pitchFamily="34" charset="0"/>
            </a:endParaRPr>
          </a:p>
          <a:p>
            <a:pPr algn="just">
              <a:lnSpc>
                <a:spcPts val="1600"/>
              </a:lnSpc>
            </a:pPr>
            <a:r>
              <a:rPr lang="lt-LT" sz="1600" dirty="0">
                <a:latin typeface="Arial" panose="020B0604020202020204" pitchFamily="34" charset="0"/>
                <a:cs typeface="Arial" panose="020B0604020202020204" pitchFamily="34" charset="0"/>
              </a:rPr>
              <a:t> </a:t>
            </a:r>
          </a:p>
          <a:p>
            <a:pPr algn="just">
              <a:lnSpc>
                <a:spcPts val="1600"/>
              </a:lnSpc>
            </a:pPr>
            <a:r>
              <a:rPr lang="lt-LT" dirty="0"/>
              <a:t>•</a:t>
            </a:r>
            <a:r>
              <a:rPr lang="lt-LT" sz="1600" dirty="0" smtClean="0">
                <a:latin typeface="Arial" panose="020B0604020202020204" pitchFamily="34" charset="0"/>
                <a:cs typeface="Arial" panose="020B0604020202020204" pitchFamily="34" charset="0"/>
              </a:rPr>
              <a:t> </a:t>
            </a:r>
            <a:r>
              <a:rPr lang="lt-LT" sz="1600" b="1" dirty="0" smtClean="0">
                <a:latin typeface="Arial" panose="020B0604020202020204" pitchFamily="34" charset="0"/>
                <a:cs typeface="Arial" panose="020B0604020202020204" pitchFamily="34" charset="0"/>
              </a:rPr>
              <a:t>optimizuoti</a:t>
            </a:r>
            <a:r>
              <a:rPr lang="lt-LT" sz="1600" dirty="0" smtClean="0">
                <a:latin typeface="Arial" panose="020B0604020202020204" pitchFamily="34" charset="0"/>
                <a:cs typeface="Arial" panose="020B0604020202020204" pitchFamily="34" charset="0"/>
              </a:rPr>
              <a:t> </a:t>
            </a:r>
            <a:r>
              <a:rPr lang="lt-LT" sz="1600" b="1" dirty="0" smtClean="0">
                <a:latin typeface="Arial" panose="020B0604020202020204" pitchFamily="34" charset="0"/>
                <a:cs typeface="Arial" panose="020B0604020202020204" pitchFamily="34" charset="0"/>
              </a:rPr>
              <a:t>pirkimo </a:t>
            </a:r>
            <a:r>
              <a:rPr lang="lt-LT" sz="1600" b="1" dirty="0">
                <a:latin typeface="Arial" panose="020B0604020202020204" pitchFamily="34" charset="0"/>
                <a:cs typeface="Arial" panose="020B0604020202020204" pitchFamily="34" charset="0"/>
              </a:rPr>
              <a:t>inicijavimo </a:t>
            </a:r>
            <a:r>
              <a:rPr lang="lt-LT" sz="1600" b="1" dirty="0" smtClean="0">
                <a:latin typeface="Arial" panose="020B0604020202020204" pitchFamily="34" charset="0"/>
                <a:cs typeface="Arial" panose="020B0604020202020204" pitchFamily="34" charset="0"/>
              </a:rPr>
              <a:t>procesą</a:t>
            </a:r>
            <a:r>
              <a:rPr lang="lt-LT" sz="1600" dirty="0" smtClean="0">
                <a:latin typeface="Arial" panose="020B0604020202020204" pitchFamily="34" charset="0"/>
                <a:cs typeface="Arial" panose="020B0604020202020204" pitchFamily="34" charset="0"/>
              </a:rPr>
              <a:t>. </a:t>
            </a:r>
            <a:r>
              <a:rPr lang="lt-LT" sz="1600" dirty="0">
                <a:latin typeface="Arial" panose="020B0604020202020204" pitchFamily="34" charset="0"/>
                <a:cs typeface="Arial" panose="020B0604020202020204" pitchFamily="34" charset="0"/>
              </a:rPr>
              <a:t>Apraše numatyta, kad su Inicijavimo paraiška PPO / KMSA pirkimo iniciatorius pateiktų dokumentus ir duomenis, būtinus pirkimo dokumentų rengimui: techninę specifikaciją, pirkimo apimtis,  jei parengta – ir sutarties projektą, aplinkosauginius, kvalifikacinius reikalavimus, pasiūlymo vertinimo kriterijus. Tokiu būdu, bus </a:t>
            </a:r>
            <a:r>
              <a:rPr lang="lt-LT" sz="1600" b="1" dirty="0">
                <a:latin typeface="Arial" panose="020B0604020202020204" pitchFamily="34" charset="0"/>
                <a:cs typeface="Arial" panose="020B0604020202020204" pitchFamily="34" charset="0"/>
              </a:rPr>
              <a:t>užtikrintas efektyvesnis specialistų darbo laiko planavimas, sutrumpėtų procedūrų trukmė.</a:t>
            </a:r>
          </a:p>
          <a:p>
            <a:pPr algn="just">
              <a:lnSpc>
                <a:spcPts val="1600"/>
              </a:lnSpc>
            </a:pPr>
            <a:endParaRPr lang="en-US" sz="1600" dirty="0" smtClean="0">
              <a:latin typeface="Arial" panose="020B0604020202020204" pitchFamily="34" charset="0"/>
              <a:cs typeface="Arial" panose="020B0604020202020204" pitchFamily="34" charset="0"/>
            </a:endParaRPr>
          </a:p>
          <a:p>
            <a:pPr algn="just">
              <a:lnSpc>
                <a:spcPts val="1600"/>
              </a:lnSpc>
            </a:pPr>
            <a:r>
              <a:rPr lang="lt-LT" dirty="0"/>
              <a:t>•</a:t>
            </a:r>
            <a:r>
              <a:rPr lang="lt-LT" sz="1600" dirty="0" smtClean="0">
                <a:latin typeface="Arial" panose="020B0604020202020204" pitchFamily="34" charset="0"/>
                <a:cs typeface="Arial" panose="020B0604020202020204" pitchFamily="34" charset="0"/>
              </a:rPr>
              <a:t> naudotis informacinių technologijų, įskaitant VIPIS, galimybėmis. </a:t>
            </a:r>
            <a:r>
              <a:rPr lang="lt-LT" sz="1600" b="1" dirty="0" smtClean="0">
                <a:latin typeface="Arial" panose="020B0604020202020204" pitchFamily="34" charset="0"/>
                <a:cs typeface="Arial" panose="020B0604020202020204" pitchFamily="34" charset="0"/>
              </a:rPr>
              <a:t>PPO vis dar pavėluotai suveda sutarčių duomenis į VIPIS, </a:t>
            </a:r>
            <a:r>
              <a:rPr lang="lt-LT" sz="1600" dirty="0" smtClean="0">
                <a:latin typeface="Arial" panose="020B0604020202020204" pitchFamily="34" charset="0"/>
                <a:cs typeface="Arial" panose="020B0604020202020204" pitchFamily="34" charset="0"/>
              </a:rPr>
              <a:t>todėl VPT pateikiami netikslūs duomenys, gali kilti problemų VPT palyginus juos CVPIS pagal paviešintas sutartis  ir ataskaitose.</a:t>
            </a:r>
            <a:endParaRPr lang="lt-LT" sz="1600" dirty="0">
              <a:latin typeface="Arial" panose="020B0604020202020204" pitchFamily="34" charset="0"/>
              <a:cs typeface="Arial" panose="020B0604020202020204" pitchFamily="34" charset="0"/>
            </a:endParaRPr>
          </a:p>
          <a:p>
            <a:pPr algn="just">
              <a:lnSpc>
                <a:spcPts val="1600"/>
              </a:lnSpc>
            </a:pPr>
            <a:endParaRPr lang="en-US" sz="1600" dirty="0" smtClean="0">
              <a:latin typeface="Arial" panose="020B0604020202020204" pitchFamily="34" charset="0"/>
              <a:cs typeface="Arial" panose="020B0604020202020204" pitchFamily="34" charset="0"/>
            </a:endParaRPr>
          </a:p>
          <a:p>
            <a:pPr algn="just">
              <a:lnSpc>
                <a:spcPts val="1600"/>
              </a:lnSpc>
            </a:pPr>
            <a:r>
              <a:rPr lang="lt-LT" sz="1600" dirty="0" smtClean="0">
                <a:latin typeface="Arial" panose="020B0604020202020204" pitchFamily="34" charset="0"/>
                <a:cs typeface="Arial" panose="020B0604020202020204" pitchFamily="34" charset="0"/>
              </a:rPr>
              <a:t> </a:t>
            </a:r>
            <a:endParaRPr lang="lt-LT"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14850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2" y="0"/>
            <a:ext cx="12193522" cy="6858000"/>
          </a:xfrm>
        </p:spPr>
      </p:pic>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Stačiakampis 2"/>
          <p:cNvSpPr/>
          <p:nvPr/>
        </p:nvSpPr>
        <p:spPr>
          <a:xfrm>
            <a:off x="6003634" y="3244334"/>
            <a:ext cx="184731" cy="338554"/>
          </a:xfrm>
          <a:prstGeom prst="rect">
            <a:avLst/>
          </a:prstGeom>
        </p:spPr>
        <p:txBody>
          <a:bodyPr wrap="none">
            <a:spAutoFit/>
          </a:bodyPr>
          <a:lstStyle/>
          <a:p>
            <a:pPr algn="just">
              <a:spcAft>
                <a:spcPts val="0"/>
              </a:spcAft>
            </a:pPr>
            <a:endParaRPr lang="lt-LT" sz="16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6" name="Pavadinimas 5"/>
          <p:cNvSpPr>
            <a:spLocks noGrp="1"/>
          </p:cNvSpPr>
          <p:nvPr>
            <p:ph type="title"/>
          </p:nvPr>
        </p:nvSpPr>
        <p:spPr>
          <a:xfrm>
            <a:off x="1182394" y="520046"/>
            <a:ext cx="10937098" cy="930063"/>
          </a:xfrm>
        </p:spPr>
        <p:txBody>
          <a:bodyPr>
            <a:normAutofit/>
          </a:bodyPr>
          <a:lstStyle/>
          <a:p>
            <a:r>
              <a:rPr lang="lt-LT" sz="2400" b="1" dirty="0" smtClean="0">
                <a:solidFill>
                  <a:srgbClr val="002060"/>
                </a:solidFill>
                <a:latin typeface="Arial" panose="020B0604020202020204" pitchFamily="34" charset="0"/>
                <a:cs typeface="Arial" panose="020B0604020202020204" pitchFamily="34" charset="0"/>
              </a:rPr>
              <a:t>SKELBIMŲ, ATASKAITŲ  TEIKIMAS IR INFORMACIJOS VIEŠINIMAS</a:t>
            </a:r>
            <a:endParaRPr lang="lt-LT" sz="2400" dirty="0">
              <a:solidFill>
                <a:srgbClr val="002060"/>
              </a:solidFill>
              <a:latin typeface="Arial" panose="020B0604020202020204" pitchFamily="34" charset="0"/>
              <a:cs typeface="Arial" panose="020B0604020202020204" pitchFamily="34" charset="0"/>
            </a:endParaRPr>
          </a:p>
        </p:txBody>
      </p:sp>
      <p:graphicFrame>
        <p:nvGraphicFramePr>
          <p:cNvPr id="7" name="Lentelė 6"/>
          <p:cNvGraphicFramePr>
            <a:graphicFrameLocks noGrp="1"/>
          </p:cNvGraphicFramePr>
          <p:nvPr>
            <p:extLst>
              <p:ext uri="{D42A27DB-BD31-4B8C-83A1-F6EECF244321}">
                <p14:modId xmlns:p14="http://schemas.microsoft.com/office/powerpoint/2010/main" val="1307533456"/>
              </p:ext>
            </p:extLst>
          </p:nvPr>
        </p:nvGraphicFramePr>
        <p:xfrm>
          <a:off x="66502" y="1182256"/>
          <a:ext cx="11978960" cy="5553913"/>
        </p:xfrm>
        <a:graphic>
          <a:graphicData uri="http://schemas.openxmlformats.org/drawingml/2006/table">
            <a:tbl>
              <a:tblPr firstRow="1" firstCol="1" bandRow="1">
                <a:tableStyleId>{5C22544A-7EE6-4342-B048-85BDC9FD1C3A}</a:tableStyleId>
              </a:tblPr>
              <a:tblGrid>
                <a:gridCol w="7606879">
                  <a:extLst>
                    <a:ext uri="{9D8B030D-6E8A-4147-A177-3AD203B41FA5}">
                      <a16:colId xmlns:a16="http://schemas.microsoft.com/office/drawing/2014/main" val="2466985589"/>
                    </a:ext>
                  </a:extLst>
                </a:gridCol>
                <a:gridCol w="957863">
                  <a:extLst>
                    <a:ext uri="{9D8B030D-6E8A-4147-A177-3AD203B41FA5}">
                      <a16:colId xmlns:a16="http://schemas.microsoft.com/office/drawing/2014/main" val="1497534095"/>
                    </a:ext>
                  </a:extLst>
                </a:gridCol>
                <a:gridCol w="1041558">
                  <a:extLst>
                    <a:ext uri="{9D8B030D-6E8A-4147-A177-3AD203B41FA5}">
                      <a16:colId xmlns:a16="http://schemas.microsoft.com/office/drawing/2014/main" val="372243971"/>
                    </a:ext>
                  </a:extLst>
                </a:gridCol>
                <a:gridCol w="716072">
                  <a:extLst>
                    <a:ext uri="{9D8B030D-6E8A-4147-A177-3AD203B41FA5}">
                      <a16:colId xmlns:a16="http://schemas.microsoft.com/office/drawing/2014/main" val="1107074425"/>
                    </a:ext>
                  </a:extLst>
                </a:gridCol>
                <a:gridCol w="1656588">
                  <a:extLst>
                    <a:ext uri="{9D8B030D-6E8A-4147-A177-3AD203B41FA5}">
                      <a16:colId xmlns:a16="http://schemas.microsoft.com/office/drawing/2014/main" val="3807369690"/>
                    </a:ext>
                  </a:extLst>
                </a:gridCol>
              </a:tblGrid>
              <a:tr h="502056">
                <a:tc>
                  <a:txBody>
                    <a:bodyPr/>
                    <a:lstStyle/>
                    <a:p>
                      <a:pPr algn="ctr">
                        <a:lnSpc>
                          <a:spcPct val="107000"/>
                        </a:lnSpc>
                        <a:spcAft>
                          <a:spcPts val="0"/>
                        </a:spcAft>
                      </a:pPr>
                      <a:r>
                        <a:rPr lang="lt-LT" sz="2000" dirty="0" smtClean="0">
                          <a:solidFill>
                            <a:srgbClr val="002060"/>
                          </a:solidFill>
                          <a:effectLst/>
                          <a:latin typeface="Arial" panose="020B0604020202020204" pitchFamily="34" charset="0"/>
                          <a:cs typeface="Arial" panose="020B0604020202020204" pitchFamily="34" charset="0"/>
                        </a:rPr>
                        <a:t>Skelbimai</a:t>
                      </a:r>
                      <a:endParaRPr lang="lt-LT" sz="20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gn="ctr">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CVPKS</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KMSA padaliniai</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PPO</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just">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Terminai</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2003120742"/>
                  </a:ext>
                </a:extLst>
              </a:tr>
              <a:tr h="502056">
                <a:tc>
                  <a:txBody>
                    <a:bodyPr/>
                    <a:lstStyle/>
                    <a:p>
                      <a:pPr algn="just">
                        <a:lnSpc>
                          <a:spcPct val="107000"/>
                        </a:lnSpc>
                        <a:spcAft>
                          <a:spcPts val="0"/>
                        </a:spcAft>
                      </a:pPr>
                      <a:r>
                        <a:rPr lang="lt-LT" sz="1400" b="1" dirty="0">
                          <a:solidFill>
                            <a:srgbClr val="002060"/>
                          </a:solidFill>
                          <a:effectLst/>
                          <a:latin typeface="Arial" panose="020B0604020202020204" pitchFamily="34" charset="0"/>
                          <a:cs typeface="Arial" panose="020B0604020202020204" pitchFamily="34" charset="0"/>
                        </a:rPr>
                        <a:t>skelbimas</a:t>
                      </a:r>
                      <a:r>
                        <a:rPr lang="lt-LT" sz="1400" b="0" dirty="0">
                          <a:solidFill>
                            <a:srgbClr val="002060"/>
                          </a:solidFill>
                          <a:effectLst/>
                          <a:latin typeface="Arial" panose="020B0604020202020204" pitchFamily="34" charset="0"/>
                          <a:cs typeface="Arial" panose="020B0604020202020204" pitchFamily="34" charset="0"/>
                        </a:rPr>
                        <a:t> apie tarptautinį, supaprastintą</a:t>
                      </a:r>
                      <a:r>
                        <a:rPr lang="lt-LT" sz="1400" b="1" dirty="0">
                          <a:solidFill>
                            <a:srgbClr val="002060"/>
                          </a:solidFill>
                          <a:effectLst/>
                          <a:latin typeface="Arial" panose="020B0604020202020204" pitchFamily="34" charset="0"/>
                          <a:cs typeface="Arial" panose="020B0604020202020204" pitchFamily="34" charset="0"/>
                        </a:rPr>
                        <a:t> pirkimą </a:t>
                      </a:r>
                      <a:r>
                        <a:rPr lang="lt-LT" sz="1400" b="0" dirty="0">
                          <a:solidFill>
                            <a:srgbClr val="002060"/>
                          </a:solidFill>
                          <a:effectLst/>
                          <a:latin typeface="Arial" panose="020B0604020202020204" pitchFamily="34" charset="0"/>
                          <a:cs typeface="Arial" panose="020B0604020202020204" pitchFamily="34" charset="0"/>
                        </a:rPr>
                        <a:t>(taip pat ir skelbiamą mažos vertės pirkimą), skelbimas apie projekto konkursą, DPS</a:t>
                      </a:r>
                      <a:r>
                        <a:rPr lang="lt-LT" sz="1400" b="0" dirty="0">
                          <a:effectLst/>
                          <a:latin typeface="Arial" panose="020B0604020202020204" pitchFamily="34" charset="0"/>
                          <a:cs typeface="Arial" panose="020B0604020202020204" pitchFamily="34" charset="0"/>
                        </a:rPr>
                        <a:t> (Aprašo 58 p.)</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gn="ctr">
                        <a:lnSpc>
                          <a:spcPct val="107000"/>
                        </a:lnSpc>
                        <a:spcAft>
                          <a:spcPts val="0"/>
                        </a:spcAft>
                      </a:pPr>
                      <a:endParaRPr lang="lt-LT" sz="1600" dirty="0">
                        <a:effectLst/>
                        <a:latin typeface="Arial" panose="020B0604020202020204" pitchFamily="34" charset="0"/>
                        <a:cs typeface="Arial" panose="020B0604020202020204" pitchFamily="34" charset="0"/>
                      </a:endParaRPr>
                    </a:p>
                    <a:p>
                      <a:pPr algn="ctr">
                        <a:lnSpc>
                          <a:spcPct val="107000"/>
                        </a:lnSpc>
                        <a:spcAft>
                          <a:spcPts val="0"/>
                        </a:spcAft>
                      </a:pPr>
                      <a:r>
                        <a:rPr lang="lt-LT" sz="1600" dirty="0">
                          <a:effectLst/>
                          <a:latin typeface="Arial" panose="020B0604020202020204" pitchFamily="34" charset="0"/>
                          <a:cs typeface="Arial" panose="020B0604020202020204" pitchFamily="34" charset="0"/>
                        </a:rPr>
                        <a:t>+</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just">
                        <a:lnSpc>
                          <a:spcPct val="107000"/>
                        </a:lnSpc>
                        <a:spcAft>
                          <a:spcPts val="0"/>
                        </a:spcAft>
                      </a:pPr>
                      <a:r>
                        <a:rPr lang="lt-LT" sz="1400" dirty="0">
                          <a:effectLst/>
                          <a:latin typeface="Arial" panose="020B0604020202020204" pitchFamily="34" charset="0"/>
                          <a:cs typeface="Arial" panose="020B0604020202020204" pitchFamily="34" charset="0"/>
                        </a:rPr>
                        <a:t>Nedelsiant, patvirtinus </a:t>
                      </a:r>
                      <a:r>
                        <a:rPr lang="lt-LT" sz="1400" dirty="0" smtClean="0">
                          <a:effectLst/>
                          <a:latin typeface="Arial" panose="020B0604020202020204" pitchFamily="34" charset="0"/>
                          <a:cs typeface="Arial" panose="020B0604020202020204" pitchFamily="34" charset="0"/>
                        </a:rPr>
                        <a:t>PD</a:t>
                      </a:r>
                      <a:endParaRPr lang="lt-LT" sz="14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1775048362"/>
                  </a:ext>
                </a:extLst>
              </a:tr>
              <a:tr h="658880">
                <a:tc>
                  <a:txBody>
                    <a:bodyPr/>
                    <a:lstStyle/>
                    <a:p>
                      <a:pPr algn="just">
                        <a:lnSpc>
                          <a:spcPct val="107000"/>
                        </a:lnSpc>
                        <a:spcAft>
                          <a:spcPts val="0"/>
                        </a:spcAft>
                      </a:pPr>
                      <a:r>
                        <a:rPr lang="lt-LT" sz="1400" b="1" dirty="0">
                          <a:solidFill>
                            <a:srgbClr val="002060"/>
                          </a:solidFill>
                          <a:effectLst/>
                          <a:latin typeface="Arial" panose="020B0604020202020204" pitchFamily="34" charset="0"/>
                          <a:cs typeface="Arial" panose="020B0604020202020204" pitchFamily="34" charset="0"/>
                        </a:rPr>
                        <a:t>tarptautinio</a:t>
                      </a:r>
                      <a:r>
                        <a:rPr lang="lt-LT" sz="1400" b="0" dirty="0">
                          <a:solidFill>
                            <a:srgbClr val="002060"/>
                          </a:solidFill>
                          <a:effectLst/>
                          <a:latin typeface="Arial" panose="020B0604020202020204" pitchFamily="34" charset="0"/>
                          <a:cs typeface="Arial" panose="020B0604020202020204" pitchFamily="34" charset="0"/>
                        </a:rPr>
                        <a:t> pirkimo atveju </a:t>
                      </a:r>
                      <a:r>
                        <a:rPr lang="lt-LT" sz="1400" b="1" dirty="0">
                          <a:solidFill>
                            <a:srgbClr val="002060"/>
                          </a:solidFill>
                          <a:effectLst/>
                          <a:latin typeface="Arial" panose="020B0604020202020204" pitchFamily="34" charset="0"/>
                          <a:cs typeface="Arial" panose="020B0604020202020204" pitchFamily="34" charset="0"/>
                        </a:rPr>
                        <a:t>skelbimas</a:t>
                      </a:r>
                      <a:r>
                        <a:rPr lang="lt-LT" sz="1400" b="0" dirty="0">
                          <a:solidFill>
                            <a:srgbClr val="002060"/>
                          </a:solidFill>
                          <a:effectLst/>
                          <a:latin typeface="Arial" panose="020B0604020202020204" pitchFamily="34" charset="0"/>
                          <a:cs typeface="Arial" panose="020B0604020202020204" pitchFamily="34" charset="0"/>
                        </a:rPr>
                        <a:t> apie pirkimo sutarties ar preliminariosios sutarties </a:t>
                      </a:r>
                      <a:r>
                        <a:rPr lang="lt-LT" sz="1400" b="1" dirty="0">
                          <a:solidFill>
                            <a:srgbClr val="002060"/>
                          </a:solidFill>
                          <a:effectLst/>
                          <a:latin typeface="Arial" panose="020B0604020202020204" pitchFamily="34" charset="0"/>
                          <a:cs typeface="Arial" panose="020B0604020202020204" pitchFamily="34" charset="0"/>
                        </a:rPr>
                        <a:t>sudarymą</a:t>
                      </a:r>
                      <a:r>
                        <a:rPr lang="lt-LT" sz="1400" b="0" dirty="0">
                          <a:solidFill>
                            <a:srgbClr val="002060"/>
                          </a:solidFill>
                          <a:effectLst/>
                          <a:latin typeface="Arial" panose="020B0604020202020204" pitchFamily="34" charset="0"/>
                          <a:cs typeface="Arial" panose="020B0604020202020204" pitchFamily="34" charset="0"/>
                        </a:rPr>
                        <a:t>, skelbimas apie projekto konkurso </a:t>
                      </a:r>
                      <a:r>
                        <a:rPr lang="lt-LT" sz="1400" b="1" dirty="0" smtClean="0">
                          <a:solidFill>
                            <a:srgbClr val="002060"/>
                          </a:solidFill>
                          <a:effectLst/>
                          <a:latin typeface="Arial" panose="020B0604020202020204" pitchFamily="34" charset="0"/>
                          <a:cs typeface="Arial" panose="020B0604020202020204" pitchFamily="34" charset="0"/>
                        </a:rPr>
                        <a:t>rezultatus.</a:t>
                      </a:r>
                      <a:r>
                        <a:rPr lang="lt-LT" sz="1400" b="0" dirty="0" smtClean="0">
                          <a:solidFill>
                            <a:srgbClr val="002060"/>
                          </a:solidFill>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(VPĮ </a:t>
                      </a:r>
                      <a:r>
                        <a:rPr lang="lt-LT" sz="1400" b="0" dirty="0">
                          <a:effectLst/>
                          <a:latin typeface="Arial" panose="020B0604020202020204" pitchFamily="34" charset="0"/>
                          <a:cs typeface="Arial" panose="020B0604020202020204" pitchFamily="34" charset="0"/>
                        </a:rPr>
                        <a:t>33 straipsnio 2 </a:t>
                      </a:r>
                      <a:r>
                        <a:rPr lang="lt-LT" sz="1400" b="0" dirty="0" smtClean="0">
                          <a:effectLst/>
                          <a:latin typeface="Arial" panose="020B0604020202020204" pitchFamily="34" charset="0"/>
                          <a:cs typeface="Arial" panose="020B0604020202020204" pitchFamily="34" charset="0"/>
                        </a:rPr>
                        <a:t>dalis,</a:t>
                      </a:r>
                      <a:r>
                        <a:rPr lang="lt-LT" sz="1400" b="0" baseline="0" dirty="0" smtClean="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Aprašo </a:t>
                      </a:r>
                      <a:r>
                        <a:rPr lang="lt-LT" sz="1400" b="0" dirty="0">
                          <a:effectLst/>
                          <a:latin typeface="Arial" panose="020B0604020202020204" pitchFamily="34" charset="0"/>
                          <a:cs typeface="Arial" panose="020B0604020202020204" pitchFamily="34" charset="0"/>
                        </a:rPr>
                        <a:t>58, 59 p.)</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just">
                        <a:lnSpc>
                          <a:spcPct val="107000"/>
                        </a:lnSpc>
                        <a:spcAft>
                          <a:spcPts val="0"/>
                        </a:spcAft>
                      </a:pPr>
                      <a:r>
                        <a:rPr lang="lt-LT" sz="1400">
                          <a:effectLst/>
                          <a:latin typeface="Arial" panose="020B0604020202020204" pitchFamily="34" charset="0"/>
                          <a:cs typeface="Arial" panose="020B0604020202020204" pitchFamily="34" charset="0"/>
                        </a:rPr>
                        <a:t>ne vėliau kaip per 30 dienų</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2209841032"/>
                  </a:ext>
                </a:extLst>
              </a:tr>
              <a:tr h="1856872">
                <a:tc>
                  <a:txBody>
                    <a:bodyPr/>
                    <a:lstStyle/>
                    <a:p>
                      <a:pPr algn="just">
                        <a:lnSpc>
                          <a:spcPct val="107000"/>
                        </a:lnSpc>
                        <a:spcAft>
                          <a:spcPts val="0"/>
                        </a:spcAft>
                      </a:pPr>
                      <a:r>
                        <a:rPr lang="lt-LT" sz="1400" b="1" dirty="0">
                          <a:solidFill>
                            <a:srgbClr val="002060"/>
                          </a:solidFill>
                          <a:effectLst/>
                          <a:latin typeface="Arial" panose="020B0604020202020204" pitchFamily="34" charset="0"/>
                          <a:cs typeface="Arial" panose="020B0604020202020204" pitchFamily="34" charset="0"/>
                        </a:rPr>
                        <a:t>Skelbimas</a:t>
                      </a:r>
                      <a:r>
                        <a:rPr lang="lt-LT" sz="1400" b="0" dirty="0">
                          <a:solidFill>
                            <a:srgbClr val="002060"/>
                          </a:solidFill>
                          <a:effectLst/>
                          <a:latin typeface="Arial" panose="020B0604020202020204" pitchFamily="34" charset="0"/>
                          <a:cs typeface="Arial" panose="020B0604020202020204" pitchFamily="34" charset="0"/>
                        </a:rPr>
                        <a:t> apie pirkimo sutarties </a:t>
                      </a:r>
                      <a:r>
                        <a:rPr lang="lt-LT" sz="1400" b="1" dirty="0">
                          <a:solidFill>
                            <a:srgbClr val="002060"/>
                          </a:solidFill>
                          <a:effectLst/>
                          <a:latin typeface="Arial" panose="020B0604020202020204" pitchFamily="34" charset="0"/>
                          <a:cs typeface="Arial" panose="020B0604020202020204" pitchFamily="34" charset="0"/>
                        </a:rPr>
                        <a:t>sudarymą</a:t>
                      </a:r>
                      <a:r>
                        <a:rPr lang="lt-LT" sz="1400" b="0" dirty="0">
                          <a:solidFill>
                            <a:srgbClr val="002060"/>
                          </a:solidFill>
                          <a:effectLst/>
                          <a:latin typeface="Arial" panose="020B0604020202020204" pitchFamily="34" charset="0"/>
                          <a:cs typeface="Arial" panose="020B0604020202020204" pitchFamily="34" charset="0"/>
                        </a:rPr>
                        <a:t> atlikus VPĮ 2 priede nurodytų socialinių ir kitų specialiųjų paslaugų pirkimą ar </a:t>
                      </a:r>
                      <a:r>
                        <a:rPr lang="lt-LT" sz="1400" b="1" dirty="0">
                          <a:solidFill>
                            <a:srgbClr val="002060"/>
                          </a:solidFill>
                          <a:effectLst/>
                          <a:latin typeface="Arial" panose="020B0604020202020204" pitchFamily="34" charset="0"/>
                          <a:cs typeface="Arial" panose="020B0604020202020204" pitchFamily="34" charset="0"/>
                        </a:rPr>
                        <a:t>pagrindinės pirkimo sutarties sudarymą </a:t>
                      </a:r>
                      <a:r>
                        <a:rPr lang="lt-LT" sz="1400" b="0" dirty="0">
                          <a:solidFill>
                            <a:srgbClr val="002060"/>
                          </a:solidFill>
                          <a:effectLst/>
                          <a:latin typeface="Arial" panose="020B0604020202020204" pitchFamily="34" charset="0"/>
                          <a:cs typeface="Arial" panose="020B0604020202020204" pitchFamily="34" charset="0"/>
                        </a:rPr>
                        <a:t>preliminariosios sutarties pagrindu </a:t>
                      </a:r>
                      <a:r>
                        <a:rPr lang="lt-LT" sz="1400" b="0" dirty="0" smtClean="0">
                          <a:solidFill>
                            <a:srgbClr val="002060"/>
                          </a:solidFill>
                          <a:effectLst/>
                          <a:latin typeface="Arial" panose="020B0604020202020204" pitchFamily="34" charset="0"/>
                          <a:cs typeface="Arial" panose="020B0604020202020204" pitchFamily="34" charset="0"/>
                        </a:rPr>
                        <a:t>arba </a:t>
                      </a:r>
                      <a:r>
                        <a:rPr lang="lt-LT" sz="1400" b="1" dirty="0">
                          <a:solidFill>
                            <a:srgbClr val="002060"/>
                          </a:solidFill>
                          <a:effectLst/>
                          <a:latin typeface="Arial" panose="020B0604020202020204" pitchFamily="34" charset="0"/>
                          <a:cs typeface="Arial" panose="020B0604020202020204" pitchFamily="34" charset="0"/>
                        </a:rPr>
                        <a:t>konkretaus pirkimo </a:t>
                      </a:r>
                      <a:r>
                        <a:rPr lang="lt-LT" sz="1400" b="1" dirty="0" smtClean="0">
                          <a:solidFill>
                            <a:srgbClr val="002060"/>
                          </a:solidFill>
                          <a:effectLst/>
                          <a:latin typeface="Arial" panose="020B0604020202020204" pitchFamily="34" charset="0"/>
                          <a:cs typeface="Arial" panose="020B0604020202020204" pitchFamily="34" charset="0"/>
                        </a:rPr>
                        <a:t>sutarties sudarymą </a:t>
                      </a:r>
                      <a:r>
                        <a:rPr lang="lt-LT" sz="1400" b="0" dirty="0">
                          <a:solidFill>
                            <a:srgbClr val="002060"/>
                          </a:solidFill>
                          <a:effectLst/>
                          <a:latin typeface="Arial" panose="020B0604020202020204" pitchFamily="34" charset="0"/>
                          <a:cs typeface="Arial" panose="020B0604020202020204" pitchFamily="34" charset="0"/>
                        </a:rPr>
                        <a:t>DPS </a:t>
                      </a:r>
                      <a:r>
                        <a:rPr lang="lt-LT" sz="1400" b="0" dirty="0" smtClean="0">
                          <a:solidFill>
                            <a:srgbClr val="002060"/>
                          </a:solidFill>
                          <a:effectLst/>
                          <a:latin typeface="Arial" panose="020B0604020202020204" pitchFamily="34" charset="0"/>
                          <a:cs typeface="Arial" panose="020B0604020202020204" pitchFamily="34" charset="0"/>
                        </a:rPr>
                        <a:t>pagrindu</a:t>
                      </a:r>
                      <a:r>
                        <a:rPr lang="lt-LT" sz="1400" b="0" baseline="0" dirty="0" smtClean="0">
                          <a:solidFill>
                            <a:srgbClr val="002060"/>
                          </a:solidFill>
                          <a:effectLst/>
                          <a:latin typeface="Arial" panose="020B0604020202020204" pitchFamily="34" charset="0"/>
                          <a:cs typeface="Arial" panose="020B0604020202020204" pitchFamily="34" charset="0"/>
                        </a:rPr>
                        <a:t> (</a:t>
                      </a:r>
                      <a:r>
                        <a:rPr lang="lt-LT" sz="1400" b="0" u="sng" dirty="0" smtClean="0">
                          <a:solidFill>
                            <a:srgbClr val="002060"/>
                          </a:solidFill>
                          <a:effectLst/>
                          <a:latin typeface="Arial" panose="020B0604020202020204" pitchFamily="34" charset="0"/>
                          <a:cs typeface="Arial" panose="020B0604020202020204" pitchFamily="34" charset="0"/>
                        </a:rPr>
                        <a:t>įskaitant </a:t>
                      </a:r>
                      <a:r>
                        <a:rPr lang="lt-LT" sz="1400" b="0" u="sng" dirty="0">
                          <a:solidFill>
                            <a:srgbClr val="002060"/>
                          </a:solidFill>
                          <a:effectLst/>
                          <a:latin typeface="Arial" panose="020B0604020202020204" pitchFamily="34" charset="0"/>
                          <a:cs typeface="Arial" panose="020B0604020202020204" pitchFamily="34" charset="0"/>
                        </a:rPr>
                        <a:t>centralizuotų pirkimų, atliktų KMSA CPO, bet </a:t>
                      </a:r>
                      <a:r>
                        <a:rPr lang="lt-LT" sz="1400" b="0" i="1" u="sng" dirty="0">
                          <a:solidFill>
                            <a:srgbClr val="002060"/>
                          </a:solidFill>
                          <a:effectLst/>
                          <a:latin typeface="Arial" panose="020B0604020202020204" pitchFamily="34" charset="0"/>
                          <a:cs typeface="Arial" panose="020B0604020202020204" pitchFamily="34" charset="0"/>
                        </a:rPr>
                        <a:t>išskyrus sudarytas per CPO LT</a:t>
                      </a:r>
                      <a:r>
                        <a:rPr lang="lt-LT" sz="1400" b="0" u="sng" dirty="0" smtClean="0">
                          <a:solidFill>
                            <a:srgbClr val="002060"/>
                          </a:solidFill>
                          <a:effectLst/>
                          <a:latin typeface="Arial" panose="020B0604020202020204" pitchFamily="34" charset="0"/>
                          <a:cs typeface="Arial" panose="020B0604020202020204" pitchFamily="34" charset="0"/>
                        </a:rPr>
                        <a:t>)</a:t>
                      </a:r>
                      <a:r>
                        <a:rPr lang="lt-LT" sz="1400" b="0" u="none" baseline="0" dirty="0">
                          <a:solidFill>
                            <a:srgbClr val="002060"/>
                          </a:solidFill>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a:t>
                      </a:r>
                      <a:r>
                        <a:rPr lang="lt-LT" sz="1400" b="0" dirty="0">
                          <a:effectLst/>
                          <a:latin typeface="Arial" panose="020B0604020202020204" pitchFamily="34" charset="0"/>
                          <a:cs typeface="Arial" panose="020B0604020202020204" pitchFamily="34" charset="0"/>
                        </a:rPr>
                        <a:t>VPĮ 33 straipsnio 2 </a:t>
                      </a:r>
                      <a:r>
                        <a:rPr lang="lt-LT" sz="1400" b="0" dirty="0" smtClean="0">
                          <a:effectLst/>
                          <a:latin typeface="Arial" panose="020B0604020202020204" pitchFamily="34" charset="0"/>
                          <a:cs typeface="Arial" panose="020B0604020202020204" pitchFamily="34" charset="0"/>
                        </a:rPr>
                        <a:t>dalis,</a:t>
                      </a:r>
                      <a:r>
                        <a:rPr lang="lt-LT" sz="1400" b="0" baseline="0" dirty="0" smtClean="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Aprašo </a:t>
                      </a:r>
                      <a:r>
                        <a:rPr lang="lt-LT" sz="1400" b="0" dirty="0">
                          <a:effectLst/>
                          <a:latin typeface="Arial" panose="020B0604020202020204" pitchFamily="34" charset="0"/>
                          <a:cs typeface="Arial" panose="020B0604020202020204" pitchFamily="34" charset="0"/>
                        </a:rPr>
                        <a:t>58, 59 p.)</a:t>
                      </a:r>
                    </a:p>
                    <a:p>
                      <a:pPr algn="just">
                        <a:lnSpc>
                          <a:spcPct val="107000"/>
                        </a:lnSpc>
                        <a:spcAft>
                          <a:spcPts val="0"/>
                        </a:spcAft>
                      </a:pPr>
                      <a:r>
                        <a:rPr lang="lt-LT" sz="1400" b="1" i="1" dirty="0" smtClean="0">
                          <a:solidFill>
                            <a:schemeClr val="bg1"/>
                          </a:solidFill>
                          <a:effectLst/>
                          <a:latin typeface="Arial" panose="020B0604020202020204" pitchFamily="34" charset="0"/>
                          <a:cs typeface="Arial" panose="020B0604020202020204" pitchFamily="34" charset="0"/>
                        </a:rPr>
                        <a:t>Aprašo </a:t>
                      </a:r>
                      <a:r>
                        <a:rPr lang="lt-LT" sz="1400" b="1" i="1" dirty="0">
                          <a:solidFill>
                            <a:schemeClr val="bg1"/>
                          </a:solidFill>
                          <a:effectLst/>
                          <a:latin typeface="Arial" panose="020B0604020202020204" pitchFamily="34" charset="0"/>
                          <a:cs typeface="Arial" panose="020B0604020202020204" pitchFamily="34" charset="0"/>
                        </a:rPr>
                        <a:t>58 p.: </a:t>
                      </a:r>
                      <a:r>
                        <a:rPr lang="lt-LT" sz="1400" b="0" i="1" u="sng" dirty="0">
                          <a:solidFill>
                            <a:srgbClr val="002060"/>
                          </a:solidFill>
                          <a:effectLst/>
                          <a:latin typeface="Arial" panose="020B0604020202020204" pitchFamily="34" charset="0"/>
                          <a:cs typeface="Arial" panose="020B0604020202020204" pitchFamily="34" charset="0"/>
                        </a:rPr>
                        <a:t>jei</a:t>
                      </a:r>
                      <a:r>
                        <a:rPr lang="lt-LT" sz="1400" b="0" i="1" dirty="0">
                          <a:solidFill>
                            <a:srgbClr val="002060"/>
                          </a:solidFill>
                          <a:effectLst/>
                          <a:latin typeface="Arial" panose="020B0604020202020204" pitchFamily="34" charset="0"/>
                          <a:cs typeface="Arial" panose="020B0604020202020204" pitchFamily="34" charset="0"/>
                        </a:rPr>
                        <a:t> VIPIS informaciją apie sudarytas sutartis (centralizuoto pirkimo sutartis) tinkamai ir laiku </a:t>
                      </a:r>
                      <a:r>
                        <a:rPr lang="lt-LT" sz="1400" b="0" i="1" u="sng" dirty="0">
                          <a:solidFill>
                            <a:srgbClr val="002060"/>
                          </a:solidFill>
                          <a:effectLst/>
                          <a:latin typeface="Arial" panose="020B0604020202020204" pitchFamily="34" charset="0"/>
                          <a:cs typeface="Arial" panose="020B0604020202020204" pitchFamily="34" charset="0"/>
                        </a:rPr>
                        <a:t>įveda KMSA paskirtasis darbuotojas (PPO paskirtasis darbuotojas ar kitas PPO atsakingas asmuo</a:t>
                      </a:r>
                      <a:r>
                        <a:rPr lang="lt-LT" sz="1400" b="0" i="1" dirty="0">
                          <a:solidFill>
                            <a:srgbClr val="002060"/>
                          </a:solidFill>
                          <a:effectLst/>
                          <a:latin typeface="Arial" panose="020B0604020202020204" pitchFamily="34" charset="0"/>
                          <a:cs typeface="Arial" panose="020B0604020202020204" pitchFamily="34" charset="0"/>
                        </a:rPr>
                        <a:t>) ir praneša apie sudarytą sutartį </a:t>
                      </a:r>
                      <a:r>
                        <a:rPr lang="lt-LT" sz="1400" b="0" i="1" dirty="0" smtClean="0">
                          <a:solidFill>
                            <a:srgbClr val="002060"/>
                          </a:solidFill>
                          <a:effectLst/>
                          <a:latin typeface="Arial" panose="020B0604020202020204" pitchFamily="34" charset="0"/>
                          <a:cs typeface="Arial" panose="020B0604020202020204" pitchFamily="34" charset="0"/>
                        </a:rPr>
                        <a:t>CVPKS)</a:t>
                      </a:r>
                      <a:endParaRPr lang="lt-LT" sz="1400" b="0" i="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400">
                          <a:effectLst/>
                          <a:latin typeface="Arial" panose="020B0604020202020204" pitchFamily="34" charset="0"/>
                          <a:cs typeface="Arial" panose="020B0604020202020204" pitchFamily="34" charset="0"/>
                        </a:rPr>
                        <a:t> </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just">
                        <a:lnSpc>
                          <a:spcPct val="107000"/>
                        </a:lnSpc>
                        <a:spcAft>
                          <a:spcPts val="0"/>
                        </a:spcAft>
                      </a:pPr>
                      <a:r>
                        <a:rPr lang="lt-LT" sz="1400">
                          <a:effectLst/>
                          <a:latin typeface="Arial" panose="020B0604020202020204" pitchFamily="34" charset="0"/>
                          <a:cs typeface="Arial" panose="020B0604020202020204" pitchFamily="34" charset="0"/>
                        </a:rPr>
                        <a:t>gali būti sugrupuojami ir skelbiami kas ketvirtį ne vėliau kaip per 30 dienų ketvirčiui pasibaigus</a:t>
                      </a:r>
                      <a:endParaRPr lang="lt-LT" sz="140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2402099282"/>
                  </a:ext>
                </a:extLst>
              </a:tr>
              <a:tr h="753084">
                <a:tc>
                  <a:txBody>
                    <a:bodyPr/>
                    <a:lstStyle/>
                    <a:p>
                      <a:pPr algn="just">
                        <a:lnSpc>
                          <a:spcPct val="107000"/>
                        </a:lnSpc>
                        <a:spcAft>
                          <a:spcPts val="0"/>
                        </a:spcAft>
                      </a:pPr>
                      <a:r>
                        <a:rPr lang="lt-LT" sz="1400" b="1" dirty="0">
                          <a:solidFill>
                            <a:srgbClr val="002060"/>
                          </a:solidFill>
                          <a:effectLst/>
                          <a:latin typeface="Arial" panose="020B0604020202020204" pitchFamily="34" charset="0"/>
                          <a:cs typeface="Arial" panose="020B0604020202020204" pitchFamily="34" charset="0"/>
                        </a:rPr>
                        <a:t>tarptautinio</a:t>
                      </a:r>
                      <a:r>
                        <a:rPr lang="lt-LT" sz="1400" b="0" dirty="0">
                          <a:solidFill>
                            <a:srgbClr val="002060"/>
                          </a:solidFill>
                          <a:effectLst/>
                          <a:latin typeface="Arial" panose="020B0604020202020204" pitchFamily="34" charset="0"/>
                          <a:cs typeface="Arial" panose="020B0604020202020204" pitchFamily="34" charset="0"/>
                        </a:rPr>
                        <a:t> pirkimo atveju skelbimas apie </a:t>
                      </a:r>
                      <a:r>
                        <a:rPr lang="lt-LT" sz="1400" b="0" u="sng" dirty="0">
                          <a:solidFill>
                            <a:srgbClr val="002060"/>
                          </a:solidFill>
                          <a:effectLst/>
                          <a:latin typeface="Arial" panose="020B0604020202020204" pitchFamily="34" charset="0"/>
                          <a:cs typeface="Arial" panose="020B0604020202020204" pitchFamily="34" charset="0"/>
                        </a:rPr>
                        <a:t>pirkimo / preliminariosios / konkretaus pirkimo </a:t>
                      </a:r>
                      <a:r>
                        <a:rPr lang="lt-LT" sz="1400" b="1" u="sng" dirty="0">
                          <a:solidFill>
                            <a:srgbClr val="002060"/>
                          </a:solidFill>
                          <a:effectLst/>
                          <a:latin typeface="Arial" panose="020B0604020202020204" pitchFamily="34" charset="0"/>
                          <a:cs typeface="Arial" panose="020B0604020202020204" pitchFamily="34" charset="0"/>
                        </a:rPr>
                        <a:t>sutarties pakeitimą</a:t>
                      </a:r>
                      <a:r>
                        <a:rPr lang="lt-LT" sz="1400" b="1" dirty="0">
                          <a:solidFill>
                            <a:srgbClr val="002060"/>
                          </a:solidFill>
                          <a:effectLst/>
                          <a:latin typeface="Arial" panose="020B0604020202020204" pitchFamily="34" charset="0"/>
                          <a:cs typeface="Arial" panose="020B0604020202020204" pitchFamily="34" charset="0"/>
                        </a:rPr>
                        <a:t> </a:t>
                      </a:r>
                      <a:r>
                        <a:rPr lang="lt-LT" sz="1400" b="0" dirty="0" smtClean="0">
                          <a:solidFill>
                            <a:srgbClr val="002060"/>
                          </a:solidFill>
                          <a:effectLst/>
                          <a:latin typeface="Arial" panose="020B0604020202020204" pitchFamily="34" charset="0"/>
                          <a:cs typeface="Arial" panose="020B0604020202020204" pitchFamily="34" charset="0"/>
                        </a:rPr>
                        <a:t>VPĮ </a:t>
                      </a:r>
                      <a:r>
                        <a:rPr lang="lt-LT" sz="1400" b="0" dirty="0">
                          <a:solidFill>
                            <a:srgbClr val="002060"/>
                          </a:solidFill>
                          <a:effectLst/>
                          <a:latin typeface="Arial" panose="020B0604020202020204" pitchFamily="34" charset="0"/>
                          <a:cs typeface="Arial" panose="020B0604020202020204" pitchFamily="34" charset="0"/>
                        </a:rPr>
                        <a:t>89 straipsnio 1 dalies 2 ir 3 punktuose nurodytais </a:t>
                      </a:r>
                      <a:r>
                        <a:rPr lang="lt-LT" sz="1400" b="0" dirty="0" smtClean="0">
                          <a:solidFill>
                            <a:srgbClr val="002060"/>
                          </a:solidFill>
                          <a:effectLst/>
                          <a:latin typeface="Arial" panose="020B0604020202020204" pitchFamily="34" charset="0"/>
                          <a:cs typeface="Arial" panose="020B0604020202020204" pitchFamily="34" charset="0"/>
                        </a:rPr>
                        <a:t>atvejais</a:t>
                      </a:r>
                      <a:r>
                        <a:rPr lang="lt-LT" sz="1400" b="0" baseline="0" dirty="0" smtClean="0">
                          <a:solidFill>
                            <a:srgbClr val="002060"/>
                          </a:solidFill>
                          <a:effectLst/>
                          <a:latin typeface="Arial" panose="020B0604020202020204" pitchFamily="34" charset="0"/>
                          <a:cs typeface="Arial" panose="020B0604020202020204" pitchFamily="34" charset="0"/>
                        </a:rPr>
                        <a:t> </a:t>
                      </a:r>
                      <a:r>
                        <a:rPr lang="lt-LT" sz="1400" b="0" baseline="0" dirty="0" smtClean="0">
                          <a:effectLst/>
                          <a:latin typeface="Arial" panose="020B0604020202020204" pitchFamily="34" charset="0"/>
                          <a:cs typeface="Arial" panose="020B0604020202020204" pitchFamily="34" charset="0"/>
                        </a:rPr>
                        <a:t>(</a:t>
                      </a:r>
                      <a:r>
                        <a:rPr lang="lt-LT" sz="1400" b="0" dirty="0" smtClean="0">
                          <a:effectLst/>
                          <a:latin typeface="Arial" panose="020B0604020202020204" pitchFamily="34" charset="0"/>
                          <a:cs typeface="Arial" panose="020B0604020202020204" pitchFamily="34" charset="0"/>
                        </a:rPr>
                        <a:t>VPĮ </a:t>
                      </a:r>
                      <a:r>
                        <a:rPr lang="lt-LT" sz="1400" b="0" dirty="0">
                          <a:effectLst/>
                          <a:latin typeface="Arial" panose="020B0604020202020204" pitchFamily="34" charset="0"/>
                          <a:cs typeface="Arial" panose="020B0604020202020204" pitchFamily="34" charset="0"/>
                        </a:rPr>
                        <a:t>33 straipsnio 4 </a:t>
                      </a:r>
                      <a:r>
                        <a:rPr lang="lt-LT" sz="1400" b="0" dirty="0" smtClean="0">
                          <a:effectLst/>
                          <a:latin typeface="Arial" panose="020B0604020202020204" pitchFamily="34" charset="0"/>
                          <a:cs typeface="Arial" panose="020B0604020202020204" pitchFamily="34" charset="0"/>
                        </a:rPr>
                        <a:t>dalis,</a:t>
                      </a:r>
                      <a:r>
                        <a:rPr lang="lt-LT" sz="1400" b="0" baseline="0" dirty="0" smtClean="0">
                          <a:effectLst/>
                          <a:latin typeface="Arial" panose="020B0604020202020204" pitchFamily="34" charset="0"/>
                          <a:cs typeface="Arial" panose="020B0604020202020204" pitchFamily="34" charset="0"/>
                        </a:rPr>
                        <a:t> A</a:t>
                      </a:r>
                      <a:r>
                        <a:rPr lang="lt-LT" sz="1400" b="0" dirty="0" smtClean="0">
                          <a:effectLst/>
                          <a:latin typeface="Arial" panose="020B0604020202020204" pitchFamily="34" charset="0"/>
                          <a:cs typeface="Arial" panose="020B0604020202020204" pitchFamily="34" charset="0"/>
                        </a:rPr>
                        <a:t>prašo </a:t>
                      </a:r>
                      <a:r>
                        <a:rPr lang="lt-LT" sz="1400" b="0" dirty="0">
                          <a:effectLst/>
                          <a:latin typeface="Arial" panose="020B0604020202020204" pitchFamily="34" charset="0"/>
                          <a:cs typeface="Arial" panose="020B0604020202020204" pitchFamily="34" charset="0"/>
                        </a:rPr>
                        <a:t>3.10.1, 3.27.1, 60 p.) </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nSpc>
                          <a:spcPct val="107000"/>
                        </a:lnSpc>
                        <a:spcAft>
                          <a:spcPts val="0"/>
                        </a:spcAft>
                      </a:pPr>
                      <a:r>
                        <a:rPr lang="lt-LT" sz="1400" dirty="0">
                          <a:effectLst/>
                          <a:latin typeface="Arial" panose="020B0604020202020204" pitchFamily="34" charset="0"/>
                          <a:cs typeface="Arial" panose="020B0604020202020204" pitchFamily="34" charset="0"/>
                        </a:rPr>
                        <a:t> </a:t>
                      </a:r>
                      <a:endParaRPr lang="lt-LT" sz="14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just">
                        <a:lnSpc>
                          <a:spcPct val="107000"/>
                        </a:lnSpc>
                        <a:spcAft>
                          <a:spcPts val="0"/>
                        </a:spcAft>
                      </a:pPr>
                      <a:r>
                        <a:rPr lang="lt-LT" sz="1400" dirty="0" smtClean="0">
                          <a:effectLst/>
                          <a:latin typeface="Arial" panose="020B0604020202020204" pitchFamily="34" charset="0"/>
                          <a:cs typeface="Arial" panose="020B0604020202020204" pitchFamily="34" charset="0"/>
                        </a:rPr>
                        <a:t>per </a:t>
                      </a:r>
                      <a:r>
                        <a:rPr lang="lt-LT" sz="1400" dirty="0">
                          <a:effectLst/>
                          <a:latin typeface="Arial" panose="020B0604020202020204" pitchFamily="34" charset="0"/>
                          <a:cs typeface="Arial" panose="020B0604020202020204" pitchFamily="34" charset="0"/>
                        </a:rPr>
                        <a:t>3 darbo dienas nuo sutarties pakeitimo dienos</a:t>
                      </a:r>
                      <a:endParaRPr lang="lt-LT" sz="14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131153982"/>
                  </a:ext>
                </a:extLst>
              </a:tr>
              <a:tr h="1185742">
                <a:tc>
                  <a:txBody>
                    <a:bodyPr/>
                    <a:lstStyle/>
                    <a:p>
                      <a:pPr algn="just">
                        <a:lnSpc>
                          <a:spcPct val="107000"/>
                        </a:lnSpc>
                        <a:spcAft>
                          <a:spcPts val="0"/>
                        </a:spcAft>
                      </a:pPr>
                      <a:r>
                        <a:rPr lang="lt-LT" sz="1400" b="1" dirty="0">
                          <a:solidFill>
                            <a:srgbClr val="002060"/>
                          </a:solidFill>
                          <a:effectLst/>
                          <a:latin typeface="Arial" panose="020B0604020202020204" pitchFamily="34" charset="0"/>
                          <a:cs typeface="Arial" panose="020B0604020202020204" pitchFamily="34" charset="0"/>
                        </a:rPr>
                        <a:t>tarptautinio</a:t>
                      </a:r>
                      <a:r>
                        <a:rPr lang="lt-LT" sz="1400" b="0" dirty="0">
                          <a:solidFill>
                            <a:srgbClr val="002060"/>
                          </a:solidFill>
                          <a:effectLst/>
                          <a:latin typeface="Arial" panose="020B0604020202020204" pitchFamily="34" charset="0"/>
                          <a:cs typeface="Arial" panose="020B0604020202020204" pitchFamily="34" charset="0"/>
                        </a:rPr>
                        <a:t> pirkimo atveju skelbimas apie </a:t>
                      </a:r>
                      <a:r>
                        <a:rPr lang="lt-LT" sz="1400" b="1" dirty="0">
                          <a:solidFill>
                            <a:srgbClr val="002060"/>
                          </a:solidFill>
                          <a:effectLst/>
                          <a:latin typeface="Arial" panose="020B0604020202020204" pitchFamily="34" charset="0"/>
                          <a:cs typeface="Arial" panose="020B0604020202020204" pitchFamily="34" charset="0"/>
                        </a:rPr>
                        <a:t>pagrindinės sutarties </a:t>
                      </a:r>
                      <a:r>
                        <a:rPr lang="lt-LT" sz="1400" b="0" dirty="0">
                          <a:solidFill>
                            <a:srgbClr val="002060"/>
                          </a:solidFill>
                          <a:effectLst/>
                          <a:latin typeface="Arial" panose="020B0604020202020204" pitchFamily="34" charset="0"/>
                          <a:cs typeface="Arial" panose="020B0604020202020204" pitchFamily="34" charset="0"/>
                        </a:rPr>
                        <a:t>sudarymą atlikus pirkimą preliminariosios sutarties pagrindu </a:t>
                      </a:r>
                      <a:r>
                        <a:rPr lang="lt-LT" sz="1400" b="0" dirty="0" smtClean="0">
                          <a:solidFill>
                            <a:srgbClr val="002060"/>
                          </a:solidFill>
                          <a:effectLst/>
                          <a:latin typeface="Arial" panose="020B0604020202020204" pitchFamily="34" charset="0"/>
                          <a:cs typeface="Arial" panose="020B0604020202020204" pitchFamily="34" charset="0"/>
                        </a:rPr>
                        <a:t>arba</a:t>
                      </a:r>
                      <a:r>
                        <a:rPr lang="lt-LT" sz="1400" b="1" dirty="0" smtClean="0">
                          <a:solidFill>
                            <a:srgbClr val="002060"/>
                          </a:solidFill>
                          <a:effectLst/>
                          <a:latin typeface="Arial" panose="020B0604020202020204" pitchFamily="34" charset="0"/>
                          <a:cs typeface="Arial" panose="020B0604020202020204" pitchFamily="34" charset="0"/>
                        </a:rPr>
                        <a:t> </a:t>
                      </a:r>
                      <a:r>
                        <a:rPr lang="lt-LT" sz="1400" b="1" dirty="0">
                          <a:solidFill>
                            <a:srgbClr val="002060"/>
                          </a:solidFill>
                          <a:effectLst/>
                          <a:latin typeface="Arial" panose="020B0604020202020204" pitchFamily="34" charset="0"/>
                          <a:cs typeface="Arial" panose="020B0604020202020204" pitchFamily="34" charset="0"/>
                        </a:rPr>
                        <a:t>konkretaus </a:t>
                      </a:r>
                      <a:r>
                        <a:rPr lang="lt-LT" sz="1400" b="0" dirty="0">
                          <a:solidFill>
                            <a:srgbClr val="002060"/>
                          </a:solidFill>
                          <a:effectLst/>
                          <a:latin typeface="Arial" panose="020B0604020202020204" pitchFamily="34" charset="0"/>
                          <a:cs typeface="Arial" panose="020B0604020202020204" pitchFamily="34" charset="0"/>
                        </a:rPr>
                        <a:t>pirkimo sutarties sudarymą DPS pagrindu </a:t>
                      </a:r>
                      <a:r>
                        <a:rPr lang="lt-LT" sz="1400" b="1" u="sng" dirty="0">
                          <a:solidFill>
                            <a:srgbClr val="002060"/>
                          </a:solidFill>
                          <a:effectLst/>
                          <a:latin typeface="Arial" panose="020B0604020202020204" pitchFamily="34" charset="0"/>
                          <a:cs typeface="Arial" panose="020B0604020202020204" pitchFamily="34" charset="0"/>
                        </a:rPr>
                        <a:t>iš CPO LT </a:t>
                      </a:r>
                      <a:r>
                        <a:rPr lang="lt-LT" sz="1400" b="1" u="sng" dirty="0" smtClean="0">
                          <a:solidFill>
                            <a:srgbClr val="002060"/>
                          </a:solidFill>
                          <a:effectLst/>
                          <a:latin typeface="Arial" panose="020B0604020202020204" pitchFamily="34" charset="0"/>
                          <a:cs typeface="Arial" panose="020B0604020202020204" pitchFamily="34" charset="0"/>
                        </a:rPr>
                        <a:t>katalogo</a:t>
                      </a:r>
                      <a:r>
                        <a:rPr lang="lt-LT" sz="1400" b="1" u="none" baseline="0" dirty="0" smtClean="0">
                          <a:solidFill>
                            <a:srgbClr val="002060"/>
                          </a:solidFill>
                          <a:effectLst/>
                          <a:latin typeface="Arial" panose="020B0604020202020204" pitchFamily="34" charset="0"/>
                          <a:cs typeface="Arial" panose="020B0604020202020204" pitchFamily="34" charset="0"/>
                        </a:rPr>
                        <a:t> </a:t>
                      </a:r>
                      <a:r>
                        <a:rPr lang="lt-LT" sz="1400" b="0" u="none" baseline="0" dirty="0" smtClean="0">
                          <a:effectLst/>
                          <a:latin typeface="Arial" panose="020B0604020202020204" pitchFamily="34" charset="0"/>
                          <a:cs typeface="Arial" panose="020B0604020202020204" pitchFamily="34" charset="0"/>
                        </a:rPr>
                        <a:t>(</a:t>
                      </a:r>
                      <a:r>
                        <a:rPr lang="lt-LT" sz="1400" b="0" dirty="0" smtClean="0">
                          <a:effectLst/>
                          <a:latin typeface="Arial" panose="020B0604020202020204" pitchFamily="34" charset="0"/>
                          <a:cs typeface="Arial" panose="020B0604020202020204" pitchFamily="34" charset="0"/>
                        </a:rPr>
                        <a:t>VPĮ </a:t>
                      </a:r>
                      <a:r>
                        <a:rPr lang="lt-LT" sz="1400" b="0" dirty="0">
                          <a:effectLst/>
                          <a:latin typeface="Arial" panose="020B0604020202020204" pitchFamily="34" charset="0"/>
                          <a:cs typeface="Arial" panose="020B0604020202020204" pitchFamily="34" charset="0"/>
                        </a:rPr>
                        <a:t>33 straipsnio 2 </a:t>
                      </a:r>
                      <a:r>
                        <a:rPr lang="lt-LT" sz="1400" b="0" dirty="0" smtClean="0">
                          <a:effectLst/>
                          <a:latin typeface="Arial" panose="020B0604020202020204" pitchFamily="34" charset="0"/>
                          <a:cs typeface="Arial" panose="020B0604020202020204" pitchFamily="34" charset="0"/>
                        </a:rPr>
                        <a:t>dalis,</a:t>
                      </a:r>
                      <a:r>
                        <a:rPr lang="lt-LT" sz="1400" b="0" baseline="0" dirty="0" smtClean="0">
                          <a:effectLst/>
                          <a:latin typeface="Arial" panose="020B0604020202020204" pitchFamily="34" charset="0"/>
                          <a:cs typeface="Arial" panose="020B0604020202020204" pitchFamily="34" charset="0"/>
                        </a:rPr>
                        <a:t> A</a:t>
                      </a:r>
                      <a:r>
                        <a:rPr lang="lt-LT" sz="1400" b="0" dirty="0" smtClean="0">
                          <a:effectLst/>
                          <a:latin typeface="Arial" panose="020B0604020202020204" pitchFamily="34" charset="0"/>
                          <a:cs typeface="Arial" panose="020B0604020202020204" pitchFamily="34" charset="0"/>
                        </a:rPr>
                        <a:t>prašo </a:t>
                      </a:r>
                      <a:r>
                        <a:rPr lang="lt-LT" sz="1400" b="0" dirty="0">
                          <a:effectLst/>
                          <a:latin typeface="Arial" panose="020B0604020202020204" pitchFamily="34" charset="0"/>
                          <a:cs typeface="Arial" panose="020B0604020202020204" pitchFamily="34" charset="0"/>
                        </a:rPr>
                        <a:t>3.10.1, 60 p.)</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solidFill>
                      <a:schemeClr val="accent1">
                        <a:lumMod val="40000"/>
                        <a:lumOff val="60000"/>
                      </a:schemeClr>
                    </a:solidFill>
                  </a:tcPr>
                </a:tc>
                <a:tc>
                  <a:txBody>
                    <a:bodyPr/>
                    <a:lstStyle/>
                    <a:p>
                      <a:pPr>
                        <a:lnSpc>
                          <a:spcPct val="107000"/>
                        </a:lnSpc>
                        <a:spcAft>
                          <a:spcPts val="0"/>
                        </a:spcAft>
                      </a:pPr>
                      <a:r>
                        <a:rPr lang="lt-LT" sz="1400" dirty="0">
                          <a:effectLst/>
                          <a:latin typeface="Arial" panose="020B0604020202020204" pitchFamily="34" charset="0"/>
                          <a:cs typeface="Arial" panose="020B0604020202020204" pitchFamily="34" charset="0"/>
                        </a:rPr>
                        <a:t> </a:t>
                      </a:r>
                      <a:endParaRPr lang="lt-LT" sz="14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tc>
                  <a:txBody>
                    <a:bodyPr/>
                    <a:lstStyle/>
                    <a:p>
                      <a:pP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dirty="0">
                          <a:effectLst/>
                          <a:latin typeface="Arial" panose="020B0604020202020204" pitchFamily="34" charset="0"/>
                          <a:cs typeface="Arial" panose="020B0604020202020204" pitchFamily="34" charset="0"/>
                        </a:rPr>
                        <a:t> </a:t>
                      </a:r>
                    </a:p>
                  </a:txBody>
                  <a:tcPr marL="26518" marR="26518" marT="0" marB="0"/>
                </a:tc>
                <a:tc>
                  <a:txBody>
                    <a:bodyPr/>
                    <a:lstStyle/>
                    <a:p>
                      <a:pPr algn="just">
                        <a:lnSpc>
                          <a:spcPct val="107000"/>
                        </a:lnSpc>
                        <a:spcAft>
                          <a:spcPts val="0"/>
                        </a:spcAft>
                      </a:pPr>
                      <a:r>
                        <a:rPr lang="lt-LT" sz="1400" dirty="0" smtClean="0">
                          <a:effectLst/>
                          <a:latin typeface="Arial" panose="020B0604020202020204" pitchFamily="34" charset="0"/>
                          <a:cs typeface="Arial" panose="020B0604020202020204" pitchFamily="34" charset="0"/>
                        </a:rPr>
                        <a:t>kas </a:t>
                      </a:r>
                      <a:r>
                        <a:rPr lang="lt-LT" sz="1400" dirty="0">
                          <a:effectLst/>
                          <a:latin typeface="Arial" panose="020B0604020202020204" pitchFamily="34" charset="0"/>
                          <a:cs typeface="Arial" panose="020B0604020202020204" pitchFamily="34" charset="0"/>
                        </a:rPr>
                        <a:t>ketvirtį ne vėliau kaip per 30 dienų ketvirčiui pasibaigus</a:t>
                      </a:r>
                      <a:endParaRPr lang="lt-LT" sz="1400" dirty="0">
                        <a:effectLst/>
                        <a:latin typeface="Arial" panose="020B0604020202020204" pitchFamily="34" charset="0"/>
                        <a:ea typeface="Calibri" panose="020F0502020204030204" pitchFamily="34" charset="0"/>
                        <a:cs typeface="Arial" panose="020B0604020202020204" pitchFamily="34" charset="0"/>
                      </a:endParaRPr>
                    </a:p>
                  </a:txBody>
                  <a:tcPr marL="26518" marR="26518" marT="0" marB="0"/>
                </a:tc>
                <a:extLst>
                  <a:ext uri="{0D108BD9-81ED-4DB2-BD59-A6C34878D82A}">
                    <a16:rowId xmlns:a16="http://schemas.microsoft.com/office/drawing/2014/main" val="420676378"/>
                  </a:ext>
                </a:extLst>
              </a:tr>
            </a:tbl>
          </a:graphicData>
        </a:graphic>
      </p:graphicFrame>
    </p:spTree>
    <p:extLst>
      <p:ext uri="{BB962C8B-B14F-4D97-AF65-F5344CB8AC3E}">
        <p14:creationId xmlns:p14="http://schemas.microsoft.com/office/powerpoint/2010/main" val="28252064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7316"/>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2105516423"/>
              </p:ext>
            </p:extLst>
          </p:nvPr>
        </p:nvGraphicFramePr>
        <p:xfrm>
          <a:off x="73892" y="314038"/>
          <a:ext cx="11971570" cy="6219731"/>
        </p:xfrm>
        <a:graphic>
          <a:graphicData uri="http://schemas.openxmlformats.org/drawingml/2006/table">
            <a:tbl>
              <a:tblPr firstRow="1" firstCol="1" bandRow="1">
                <a:tableStyleId>{5C22544A-7EE6-4342-B048-85BDC9FD1C3A}</a:tableStyleId>
              </a:tblPr>
              <a:tblGrid>
                <a:gridCol w="9282544">
                  <a:extLst>
                    <a:ext uri="{9D8B030D-6E8A-4147-A177-3AD203B41FA5}">
                      <a16:colId xmlns:a16="http://schemas.microsoft.com/office/drawing/2014/main" val="556221655"/>
                    </a:ext>
                  </a:extLst>
                </a:gridCol>
                <a:gridCol w="876131">
                  <a:extLst>
                    <a:ext uri="{9D8B030D-6E8A-4147-A177-3AD203B41FA5}">
                      <a16:colId xmlns:a16="http://schemas.microsoft.com/office/drawing/2014/main" val="4004664219"/>
                    </a:ext>
                  </a:extLst>
                </a:gridCol>
                <a:gridCol w="620530">
                  <a:extLst>
                    <a:ext uri="{9D8B030D-6E8A-4147-A177-3AD203B41FA5}">
                      <a16:colId xmlns:a16="http://schemas.microsoft.com/office/drawing/2014/main" val="4040670697"/>
                    </a:ext>
                  </a:extLst>
                </a:gridCol>
                <a:gridCol w="1192365">
                  <a:extLst>
                    <a:ext uri="{9D8B030D-6E8A-4147-A177-3AD203B41FA5}">
                      <a16:colId xmlns:a16="http://schemas.microsoft.com/office/drawing/2014/main" val="3927869021"/>
                    </a:ext>
                  </a:extLst>
                </a:gridCol>
              </a:tblGrid>
              <a:tr h="361672">
                <a:tc>
                  <a:txBody>
                    <a:bodyPr/>
                    <a:lstStyle/>
                    <a:p>
                      <a:pPr algn="ctr">
                        <a:lnSpc>
                          <a:spcPct val="107000"/>
                        </a:lnSpc>
                        <a:spcAft>
                          <a:spcPts val="0"/>
                        </a:spcAft>
                      </a:pPr>
                      <a:r>
                        <a:rPr lang="lt-LT" sz="2000" b="1" dirty="0" smtClean="0">
                          <a:solidFill>
                            <a:srgbClr val="002060"/>
                          </a:solidFill>
                          <a:effectLst/>
                          <a:latin typeface="Arial" panose="020B0604020202020204" pitchFamily="34" charset="0"/>
                          <a:cs typeface="Arial" panose="020B0604020202020204" pitchFamily="34" charset="0"/>
                        </a:rPr>
                        <a:t>Ataskaitos</a:t>
                      </a:r>
                      <a:endParaRPr lang="lt-LT" sz="20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dirty="0">
                          <a:solidFill>
                            <a:srgbClr val="002060"/>
                          </a:solidFill>
                          <a:effectLst/>
                          <a:latin typeface="Arial" panose="020B0604020202020204" pitchFamily="34" charset="0"/>
                          <a:cs typeface="Arial" panose="020B0604020202020204" pitchFamily="34" charset="0"/>
                        </a:rPr>
                        <a:t>CVPKS</a:t>
                      </a:r>
                      <a:endParaRPr lang="lt-LT" sz="14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gn="ctr">
                        <a:lnSpc>
                          <a:spcPct val="107000"/>
                        </a:lnSpc>
                        <a:spcAft>
                          <a:spcPts val="0"/>
                        </a:spcAft>
                      </a:pPr>
                      <a:r>
                        <a:rPr lang="lt-LT" sz="1400" b="0" dirty="0">
                          <a:solidFill>
                            <a:srgbClr val="002060"/>
                          </a:solidFill>
                          <a:effectLst/>
                          <a:latin typeface="Arial" panose="020B0604020202020204" pitchFamily="34" charset="0"/>
                          <a:cs typeface="Arial" panose="020B0604020202020204" pitchFamily="34" charset="0"/>
                        </a:rPr>
                        <a:t>PPO</a:t>
                      </a:r>
                      <a:endParaRPr lang="lt-LT" sz="14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gn="ctr">
                        <a:lnSpc>
                          <a:spcPct val="107000"/>
                        </a:lnSpc>
                        <a:spcAft>
                          <a:spcPts val="0"/>
                        </a:spcAft>
                      </a:pPr>
                      <a:r>
                        <a:rPr lang="lt-LT" sz="1400" b="0" dirty="0">
                          <a:solidFill>
                            <a:srgbClr val="002060"/>
                          </a:solidFill>
                          <a:effectLst/>
                          <a:latin typeface="Arial" panose="020B0604020202020204" pitchFamily="34" charset="0"/>
                          <a:cs typeface="Arial" panose="020B0604020202020204" pitchFamily="34" charset="0"/>
                        </a:rPr>
                        <a:t>Terminai</a:t>
                      </a:r>
                      <a:endParaRPr lang="lt-LT" sz="14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445421064"/>
                  </a:ext>
                </a:extLst>
              </a:tr>
              <a:tr h="1164160">
                <a:tc>
                  <a:txBody>
                    <a:bodyPr/>
                    <a:lstStyle/>
                    <a:p>
                      <a:pPr algn="just">
                        <a:lnSpc>
                          <a:spcPct val="107000"/>
                        </a:lnSpc>
                        <a:spcAft>
                          <a:spcPts val="0"/>
                        </a:spcAft>
                      </a:pPr>
                      <a:r>
                        <a:rPr lang="lt-LT" sz="1600" b="0" dirty="0">
                          <a:solidFill>
                            <a:srgbClr val="002060"/>
                          </a:solidFill>
                          <a:effectLst/>
                          <a:latin typeface="Arial" panose="020B0604020202020204" pitchFamily="34" charset="0"/>
                          <a:cs typeface="Arial" panose="020B0604020202020204" pitchFamily="34" charset="0"/>
                        </a:rPr>
                        <a:t>kiekvieno</a:t>
                      </a:r>
                      <a:r>
                        <a:rPr lang="lt-LT" sz="1600" b="0" dirty="0">
                          <a:effectLst/>
                          <a:latin typeface="Arial" panose="020B0604020202020204" pitchFamily="34" charset="0"/>
                          <a:cs typeface="Arial" panose="020B0604020202020204" pitchFamily="34" charset="0"/>
                        </a:rPr>
                        <a:t> </a:t>
                      </a:r>
                      <a:r>
                        <a:rPr lang="lt-LT" sz="1600" b="1" dirty="0">
                          <a:solidFill>
                            <a:srgbClr val="002060"/>
                          </a:solidFill>
                          <a:effectLst/>
                          <a:latin typeface="Arial" panose="020B0604020202020204" pitchFamily="34" charset="0"/>
                          <a:cs typeface="Arial" panose="020B0604020202020204" pitchFamily="34" charset="0"/>
                        </a:rPr>
                        <a:t>tarptautinio ir supaprastinto pirkimo</a:t>
                      </a:r>
                      <a:r>
                        <a:rPr lang="lt-LT" sz="1600" b="0" dirty="0">
                          <a:effectLst/>
                          <a:latin typeface="Arial" panose="020B0604020202020204" pitchFamily="34" charset="0"/>
                          <a:cs typeface="Arial" panose="020B0604020202020204" pitchFamily="34" charset="0"/>
                        </a:rPr>
                        <a:t>, </a:t>
                      </a:r>
                      <a:r>
                        <a:rPr lang="lt-LT" sz="1600" b="0" dirty="0">
                          <a:solidFill>
                            <a:srgbClr val="002060"/>
                          </a:solidFill>
                          <a:effectLst/>
                          <a:latin typeface="Arial" panose="020B0604020202020204" pitchFamily="34" charset="0"/>
                          <a:cs typeface="Arial" panose="020B0604020202020204" pitchFamily="34" charset="0"/>
                        </a:rPr>
                        <a:t>įskaitant ir </a:t>
                      </a:r>
                      <a:r>
                        <a:rPr lang="lt-LT" sz="1600" b="1" dirty="0">
                          <a:solidFill>
                            <a:srgbClr val="002060"/>
                          </a:solidFill>
                          <a:effectLst/>
                          <a:latin typeface="Arial" panose="020B0604020202020204" pitchFamily="34" charset="0"/>
                          <a:cs typeface="Arial" panose="020B0604020202020204" pitchFamily="34" charset="0"/>
                        </a:rPr>
                        <a:t>projekto konkursą</a:t>
                      </a:r>
                      <a:r>
                        <a:rPr lang="lt-LT" sz="1600" b="0" dirty="0">
                          <a:solidFill>
                            <a:srgbClr val="002060"/>
                          </a:solidFill>
                          <a:effectLst/>
                          <a:latin typeface="Arial" panose="020B0604020202020204" pitchFamily="34" charset="0"/>
                          <a:cs typeface="Arial" panose="020B0604020202020204" pitchFamily="34" charset="0"/>
                        </a:rPr>
                        <a:t>, ir </a:t>
                      </a:r>
                      <a:r>
                        <a:rPr lang="lt-LT" sz="1600" b="1" dirty="0">
                          <a:solidFill>
                            <a:srgbClr val="002060"/>
                          </a:solidFill>
                          <a:effectLst/>
                          <a:latin typeface="Arial" panose="020B0604020202020204" pitchFamily="34" charset="0"/>
                          <a:cs typeface="Arial" panose="020B0604020202020204" pitchFamily="34" charset="0"/>
                        </a:rPr>
                        <a:t>pirkimą, kurio metu sudaroma preliminarioji sutartis ir sukuriama DPS</a:t>
                      </a:r>
                      <a:r>
                        <a:rPr lang="lt-LT" sz="1600" b="0" dirty="0">
                          <a:solidFill>
                            <a:srgbClr val="002060"/>
                          </a:solidFill>
                          <a:effectLst/>
                          <a:latin typeface="Arial" panose="020B0604020202020204" pitchFamily="34" charset="0"/>
                          <a:cs typeface="Arial" panose="020B0604020202020204" pitchFamily="34" charset="0"/>
                        </a:rPr>
                        <a:t>, </a:t>
                      </a:r>
                      <a:r>
                        <a:rPr lang="lt-LT" sz="1600" b="1" dirty="0">
                          <a:solidFill>
                            <a:srgbClr val="002060"/>
                          </a:solidFill>
                          <a:effectLst/>
                          <a:latin typeface="Arial" panose="020B0604020202020204" pitchFamily="34" charset="0"/>
                          <a:cs typeface="Arial" panose="020B0604020202020204" pitchFamily="34" charset="0"/>
                        </a:rPr>
                        <a:t>procedūrų ataskaita</a:t>
                      </a:r>
                      <a:r>
                        <a:rPr lang="lt-LT" sz="1600" b="0" dirty="0">
                          <a:solidFill>
                            <a:srgbClr val="002060"/>
                          </a:solidFill>
                          <a:effectLst/>
                          <a:latin typeface="Arial" panose="020B0604020202020204" pitchFamily="34" charset="0"/>
                          <a:cs typeface="Arial" panose="020B0604020202020204" pitchFamily="34" charset="0"/>
                        </a:rPr>
                        <a:t>.</a:t>
                      </a:r>
                      <a:r>
                        <a:rPr lang="lt-LT" sz="1600" b="0" dirty="0">
                          <a:effectLst/>
                          <a:latin typeface="Arial" panose="020B0604020202020204" pitchFamily="34" charset="0"/>
                          <a:cs typeface="Arial" panose="020B0604020202020204" pitchFamily="34" charset="0"/>
                        </a:rPr>
                        <a:t> </a:t>
                      </a:r>
                      <a:r>
                        <a:rPr lang="lt-LT" sz="1400" b="0" baseline="0" dirty="0" smtClean="0">
                          <a:effectLst/>
                          <a:latin typeface="Arial" panose="020B0604020202020204" pitchFamily="34" charset="0"/>
                          <a:cs typeface="Arial" panose="020B0604020202020204" pitchFamily="34" charset="0"/>
                        </a:rPr>
                        <a:t>(</a:t>
                      </a:r>
                      <a:r>
                        <a:rPr lang="lt-LT" sz="1400" b="0" dirty="0" smtClean="0">
                          <a:effectLst/>
                          <a:latin typeface="Arial" panose="020B0604020202020204" pitchFamily="34" charset="0"/>
                          <a:cs typeface="Arial" panose="020B0604020202020204" pitchFamily="34" charset="0"/>
                        </a:rPr>
                        <a:t>VPĮ </a:t>
                      </a:r>
                      <a:r>
                        <a:rPr lang="lt-LT" sz="1400" b="0" dirty="0">
                          <a:effectLst/>
                          <a:latin typeface="Arial" panose="020B0604020202020204" pitchFamily="34" charset="0"/>
                          <a:cs typeface="Arial" panose="020B0604020202020204" pitchFamily="34" charset="0"/>
                        </a:rPr>
                        <a:t>96 str. 2 d. 1 p</a:t>
                      </a:r>
                      <a:r>
                        <a:rPr lang="lt-LT" sz="1400" b="0" dirty="0" smtClean="0">
                          <a:effectLst/>
                          <a:latin typeface="Arial" panose="020B0604020202020204" pitchFamily="34" charset="0"/>
                          <a:cs typeface="Arial" panose="020B0604020202020204" pitchFamily="34" charset="0"/>
                        </a:rPr>
                        <a:t>., Aprašo </a:t>
                      </a:r>
                      <a:r>
                        <a:rPr lang="lt-LT" sz="1400" b="0" dirty="0">
                          <a:effectLst/>
                          <a:latin typeface="Arial" panose="020B0604020202020204" pitchFamily="34" charset="0"/>
                          <a:cs typeface="Arial" panose="020B0604020202020204" pitchFamily="34" charset="0"/>
                        </a:rPr>
                        <a:t>73 p</a:t>
                      </a:r>
                      <a:r>
                        <a:rPr lang="lt-LT" sz="1400" b="0" dirty="0" smtClean="0">
                          <a:effectLst/>
                          <a:latin typeface="Arial" panose="020B0604020202020204" pitchFamily="34" charset="0"/>
                          <a:cs typeface="Arial" panose="020B0604020202020204" pitchFamily="34" charset="0"/>
                        </a:rPr>
                        <a:t>.)</a:t>
                      </a:r>
                      <a:r>
                        <a:rPr lang="lt-LT" sz="1400" b="0" baseline="0" dirty="0" smtClean="0">
                          <a:effectLst/>
                          <a:latin typeface="Arial" panose="020B0604020202020204" pitchFamily="34" charset="0"/>
                          <a:cs typeface="Arial" panose="020B0604020202020204" pitchFamily="34" charset="0"/>
                        </a:rPr>
                        <a:t>. </a:t>
                      </a:r>
                      <a:r>
                        <a:rPr lang="lt-LT" sz="1400" b="1" i="1" dirty="0" smtClean="0">
                          <a:solidFill>
                            <a:schemeClr val="bg1"/>
                          </a:solidFill>
                          <a:effectLst/>
                          <a:latin typeface="Arial" panose="020B0604020202020204" pitchFamily="34" charset="0"/>
                          <a:cs typeface="Arial" panose="020B0604020202020204" pitchFamily="34" charset="0"/>
                        </a:rPr>
                        <a:t>Aprašo </a:t>
                      </a:r>
                      <a:r>
                        <a:rPr lang="lt-LT" sz="1400" b="1" i="1" dirty="0">
                          <a:solidFill>
                            <a:schemeClr val="bg1"/>
                          </a:solidFill>
                          <a:effectLst/>
                          <a:latin typeface="Arial" panose="020B0604020202020204" pitchFamily="34" charset="0"/>
                          <a:cs typeface="Arial" panose="020B0604020202020204" pitchFamily="34" charset="0"/>
                        </a:rPr>
                        <a:t>72 p.: </a:t>
                      </a:r>
                      <a:r>
                        <a:rPr lang="lt-LT" sz="1400" b="0" i="1" dirty="0">
                          <a:solidFill>
                            <a:srgbClr val="002060"/>
                          </a:solidFill>
                          <a:effectLst/>
                          <a:latin typeface="Arial" panose="020B0604020202020204" pitchFamily="34" charset="0"/>
                          <a:cs typeface="Arial" panose="020B0604020202020204" pitchFamily="34" charset="0"/>
                        </a:rPr>
                        <a:t>KMSA pirkimo iniciatorius (PPO pirkimo iniciatorius) sudarytos centralizuoto pirkimo sutarties ar preliminariosios sutarties kopiją pateikia </a:t>
                      </a:r>
                      <a:r>
                        <a:rPr lang="lt-LT" sz="1400" b="0" i="1" dirty="0" smtClean="0">
                          <a:solidFill>
                            <a:srgbClr val="002060"/>
                          </a:solidFill>
                          <a:effectLst/>
                          <a:latin typeface="Arial" panose="020B0604020202020204" pitchFamily="34" charset="0"/>
                          <a:cs typeface="Arial" panose="020B0604020202020204" pitchFamily="34" charset="0"/>
                        </a:rPr>
                        <a:t>CVPKS per </a:t>
                      </a:r>
                      <a:r>
                        <a:rPr lang="lt-LT" sz="1400" b="0" i="1" dirty="0">
                          <a:solidFill>
                            <a:srgbClr val="002060"/>
                          </a:solidFill>
                          <a:effectLst/>
                          <a:latin typeface="Arial" panose="020B0604020202020204" pitchFamily="34" charset="0"/>
                          <a:cs typeface="Arial" panose="020B0604020202020204" pitchFamily="34" charset="0"/>
                        </a:rPr>
                        <a:t>1 darbo dieną nuo sutarties pasirašymo dienos arba informaciją apie ją įveda į VIPIS ir praneša apie sudarytą sutartį </a:t>
                      </a:r>
                      <a:r>
                        <a:rPr lang="lt-LT" sz="1400" b="0" i="1" dirty="0" smtClean="0">
                          <a:solidFill>
                            <a:srgbClr val="002060"/>
                          </a:solidFill>
                          <a:effectLst/>
                          <a:latin typeface="Arial" panose="020B0604020202020204" pitchFamily="34" charset="0"/>
                          <a:cs typeface="Arial" panose="020B0604020202020204" pitchFamily="34" charset="0"/>
                        </a:rPr>
                        <a:t>CVPKS </a:t>
                      </a:r>
                      <a:r>
                        <a:rPr lang="lt-LT" sz="1400" b="0" i="1" dirty="0">
                          <a:solidFill>
                            <a:srgbClr val="002060"/>
                          </a:solidFill>
                          <a:effectLst/>
                          <a:latin typeface="Arial" panose="020B0604020202020204" pitchFamily="34" charset="0"/>
                          <a:cs typeface="Arial" panose="020B0604020202020204" pitchFamily="34" charset="0"/>
                        </a:rPr>
                        <a:t>VIPIS ar DVS priemonėmis.</a:t>
                      </a:r>
                      <a:endParaRPr lang="lt-LT" sz="1400" b="0" i="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 </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15 d. pasibaigus pirkimo procedūroms</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3721855659"/>
                  </a:ext>
                </a:extLst>
              </a:tr>
              <a:tr h="1147861">
                <a:tc>
                  <a:txBody>
                    <a:bodyPr/>
                    <a:lstStyle/>
                    <a:p>
                      <a:pPr algn="just">
                        <a:lnSpc>
                          <a:spcPct val="107000"/>
                        </a:lnSpc>
                        <a:spcAft>
                          <a:spcPts val="0"/>
                        </a:spcAft>
                      </a:pPr>
                      <a:r>
                        <a:rPr lang="lt-LT" sz="1600" b="0" dirty="0">
                          <a:solidFill>
                            <a:srgbClr val="002060"/>
                          </a:solidFill>
                          <a:effectLst/>
                          <a:latin typeface="Arial" panose="020B0604020202020204" pitchFamily="34" charset="0"/>
                          <a:cs typeface="Arial" panose="020B0604020202020204" pitchFamily="34" charset="0"/>
                        </a:rPr>
                        <a:t>pirkimo procedūrų ataskaita, kai sudaroma </a:t>
                      </a:r>
                      <a:r>
                        <a:rPr lang="lt-LT" sz="1600" b="1" dirty="0">
                          <a:solidFill>
                            <a:srgbClr val="002060"/>
                          </a:solidFill>
                          <a:effectLst/>
                          <a:latin typeface="Arial" panose="020B0604020202020204" pitchFamily="34" charset="0"/>
                          <a:cs typeface="Arial" panose="020B0604020202020204" pitchFamily="34" charset="0"/>
                        </a:rPr>
                        <a:t>pagrindinė sutartis </a:t>
                      </a:r>
                      <a:r>
                        <a:rPr lang="lt-LT" sz="1400" b="0" dirty="0">
                          <a:solidFill>
                            <a:srgbClr val="002060"/>
                          </a:solidFill>
                          <a:effectLst/>
                          <a:latin typeface="Arial" panose="020B0604020202020204" pitchFamily="34" charset="0"/>
                          <a:cs typeface="Arial" panose="020B0604020202020204" pitchFamily="34" charset="0"/>
                        </a:rPr>
                        <a:t>(kai vykdomas atnaujintas arba iš dalies atnaujintas tiekėjų varžymasis pagal Viešųjų pirkimų įstatymo 78 straipsnio 5 dalies 2 ir 3 punktus).</a:t>
                      </a:r>
                      <a:r>
                        <a:rPr lang="lt-LT" sz="1400" b="0" dirty="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(VPĮ </a:t>
                      </a:r>
                      <a:r>
                        <a:rPr lang="lt-LT" sz="1400" b="0" dirty="0">
                          <a:effectLst/>
                          <a:latin typeface="Arial" panose="020B0604020202020204" pitchFamily="34" charset="0"/>
                          <a:cs typeface="Arial" panose="020B0604020202020204" pitchFamily="34" charset="0"/>
                        </a:rPr>
                        <a:t>96 str. 2 d. 1 </a:t>
                      </a:r>
                      <a:r>
                        <a:rPr lang="lt-LT" sz="1400" b="0" dirty="0" smtClean="0">
                          <a:effectLst/>
                          <a:latin typeface="Arial" panose="020B0604020202020204" pitchFamily="34" charset="0"/>
                          <a:cs typeface="Arial" panose="020B0604020202020204" pitchFamily="34" charset="0"/>
                        </a:rPr>
                        <a:t>p.,</a:t>
                      </a:r>
                      <a:r>
                        <a:rPr lang="lt-LT" sz="1400" b="0" baseline="0" dirty="0" smtClean="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Aprašo </a:t>
                      </a:r>
                      <a:r>
                        <a:rPr lang="lt-LT" sz="1400" b="0" dirty="0">
                          <a:effectLst/>
                          <a:latin typeface="Arial" panose="020B0604020202020204" pitchFamily="34" charset="0"/>
                          <a:cs typeface="Arial" panose="020B0604020202020204" pitchFamily="34" charset="0"/>
                        </a:rPr>
                        <a:t>3.10.2 ir 73 p</a:t>
                      </a:r>
                      <a:r>
                        <a:rPr lang="lt-LT" sz="1400" b="0" dirty="0" smtClean="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cs typeface="Arial" panose="020B0604020202020204" pitchFamily="34" charset="0"/>
                      </a:endParaRPr>
                    </a:p>
                    <a:p>
                      <a:pPr algn="just">
                        <a:lnSpc>
                          <a:spcPct val="107000"/>
                        </a:lnSpc>
                        <a:spcAft>
                          <a:spcPts val="0"/>
                        </a:spcAft>
                      </a:pPr>
                      <a:r>
                        <a:rPr lang="lt-LT" sz="1400" b="1" i="1" dirty="0">
                          <a:solidFill>
                            <a:schemeClr val="bg1"/>
                          </a:solidFill>
                          <a:effectLst/>
                          <a:latin typeface="Arial" panose="020B0604020202020204" pitchFamily="34" charset="0"/>
                          <a:cs typeface="Arial" panose="020B0604020202020204" pitchFamily="34" charset="0"/>
                        </a:rPr>
                        <a:t>Aprašo 73 p.: </a:t>
                      </a:r>
                      <a:r>
                        <a:rPr lang="lt-LT" sz="1400" b="0" i="1" dirty="0">
                          <a:solidFill>
                            <a:srgbClr val="002060"/>
                          </a:solidFill>
                          <a:effectLst/>
                          <a:latin typeface="Arial" panose="020B0604020202020204" pitchFamily="34" charset="0"/>
                          <a:cs typeface="Arial" panose="020B0604020202020204" pitchFamily="34" charset="0"/>
                        </a:rPr>
                        <a:t>KMSA paskirtasis darbuotojas turi įvesti sutartį į VIPIS po įvykdytos atnaujinto ar iš dalies atnaujinto varžymosi procedūros pagal </a:t>
                      </a:r>
                      <a:r>
                        <a:rPr lang="lt-LT" sz="1400" b="0" i="1" dirty="0" smtClean="0">
                          <a:solidFill>
                            <a:srgbClr val="002060"/>
                          </a:solidFill>
                          <a:effectLst/>
                          <a:latin typeface="Arial" panose="020B0604020202020204" pitchFamily="34" charset="0"/>
                          <a:cs typeface="Arial" panose="020B0604020202020204" pitchFamily="34" charset="0"/>
                        </a:rPr>
                        <a:t>VPĮ78 str. </a:t>
                      </a:r>
                      <a:r>
                        <a:rPr lang="lt-LT" sz="1400" b="0" i="1" dirty="0">
                          <a:solidFill>
                            <a:srgbClr val="002060"/>
                          </a:solidFill>
                          <a:effectLst/>
                          <a:latin typeface="Arial" panose="020B0604020202020204" pitchFamily="34" charset="0"/>
                          <a:cs typeface="Arial" panose="020B0604020202020204" pitchFamily="34" charset="0"/>
                        </a:rPr>
                        <a:t>5 </a:t>
                      </a:r>
                      <a:r>
                        <a:rPr lang="lt-LT" sz="1400" b="0" i="1" dirty="0" smtClean="0">
                          <a:solidFill>
                            <a:srgbClr val="002060"/>
                          </a:solidFill>
                          <a:effectLst/>
                          <a:latin typeface="Arial" panose="020B0604020202020204" pitchFamily="34" charset="0"/>
                          <a:cs typeface="Arial" panose="020B0604020202020204" pitchFamily="34" charset="0"/>
                        </a:rPr>
                        <a:t>d. </a:t>
                      </a:r>
                      <a:r>
                        <a:rPr lang="lt-LT" sz="1400" b="0" i="1" dirty="0">
                          <a:solidFill>
                            <a:srgbClr val="002060"/>
                          </a:solidFill>
                          <a:effectLst/>
                          <a:latin typeface="Arial" panose="020B0604020202020204" pitchFamily="34" charset="0"/>
                          <a:cs typeface="Arial" panose="020B0604020202020204" pitchFamily="34" charset="0"/>
                        </a:rPr>
                        <a:t>2 ir 3 </a:t>
                      </a:r>
                      <a:r>
                        <a:rPr lang="lt-LT" sz="1400" b="0" i="1" dirty="0" smtClean="0">
                          <a:solidFill>
                            <a:srgbClr val="002060"/>
                          </a:solidFill>
                          <a:effectLst/>
                          <a:latin typeface="Arial" panose="020B0604020202020204" pitchFamily="34" charset="0"/>
                          <a:cs typeface="Arial" panose="020B0604020202020204" pitchFamily="34" charset="0"/>
                        </a:rPr>
                        <a:t>p. </a:t>
                      </a:r>
                      <a:r>
                        <a:rPr lang="lt-LT" sz="1400" b="0" i="1" dirty="0">
                          <a:solidFill>
                            <a:srgbClr val="002060"/>
                          </a:solidFill>
                          <a:effectLst/>
                          <a:latin typeface="Arial" panose="020B0604020202020204" pitchFamily="34" charset="0"/>
                          <a:cs typeface="Arial" panose="020B0604020202020204" pitchFamily="34" charset="0"/>
                        </a:rPr>
                        <a:t>ir pranešti apie tai DVS priemonėmis </a:t>
                      </a:r>
                      <a:r>
                        <a:rPr lang="lt-LT" sz="1400" b="0" i="1" dirty="0" smtClean="0">
                          <a:solidFill>
                            <a:srgbClr val="002060"/>
                          </a:solidFill>
                          <a:effectLst/>
                          <a:latin typeface="Arial" panose="020B0604020202020204" pitchFamily="34" charset="0"/>
                          <a:cs typeface="Arial" panose="020B0604020202020204" pitchFamily="34" charset="0"/>
                        </a:rPr>
                        <a:t>CVPKS)</a:t>
                      </a: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 </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dirty="0">
                          <a:effectLst/>
                          <a:latin typeface="Arial" panose="020B0604020202020204" pitchFamily="34" charset="0"/>
                          <a:cs typeface="Arial" panose="020B0604020202020204" pitchFamily="34" charset="0"/>
                        </a:rPr>
                        <a:t>15 d. pasibaigus pirkimo procedūroms</a:t>
                      </a:r>
                    </a:p>
                    <a:p>
                      <a:pPr>
                        <a:lnSpc>
                          <a:spcPct val="107000"/>
                        </a:lnSpc>
                        <a:spcAft>
                          <a:spcPts val="0"/>
                        </a:spcAft>
                      </a:pPr>
                      <a:endParaRPr lang="lt-LT" sz="1400" b="0" dirty="0">
                        <a:effectLst/>
                        <a:latin typeface="Arial" panose="020B0604020202020204" pitchFamily="34" charset="0"/>
                        <a:cs typeface="Arial" panose="020B0604020202020204" pitchFamily="34" charset="0"/>
                      </a:endParaRPr>
                    </a:p>
                  </a:txBody>
                  <a:tcPr marL="17262" marR="17262" marT="0" marB="0"/>
                </a:tc>
                <a:extLst>
                  <a:ext uri="{0D108BD9-81ED-4DB2-BD59-A6C34878D82A}">
                    <a16:rowId xmlns:a16="http://schemas.microsoft.com/office/drawing/2014/main" val="634884292"/>
                  </a:ext>
                </a:extLst>
              </a:tr>
              <a:tr h="943923">
                <a:tc>
                  <a:txBody>
                    <a:bodyPr/>
                    <a:lstStyle/>
                    <a:p>
                      <a:pPr algn="just">
                        <a:lnSpc>
                          <a:spcPct val="107000"/>
                        </a:lnSpc>
                        <a:spcAft>
                          <a:spcPts val="0"/>
                        </a:spcAft>
                        <a:tabLst>
                          <a:tab pos="342900" algn="l"/>
                        </a:tabLst>
                      </a:pPr>
                      <a:r>
                        <a:rPr lang="lt-LT" sz="1600" b="1" dirty="0" smtClean="0">
                          <a:solidFill>
                            <a:srgbClr val="002060"/>
                          </a:solidFill>
                          <a:effectLst/>
                          <a:latin typeface="Arial" panose="020B0604020202020204" pitchFamily="34" charset="0"/>
                          <a:cs typeface="Arial" panose="020B0604020202020204" pitchFamily="34" charset="0"/>
                        </a:rPr>
                        <a:t>Centralizuoto</a:t>
                      </a:r>
                      <a:r>
                        <a:rPr lang="lt-LT" sz="1600" b="0" dirty="0" smtClean="0">
                          <a:solidFill>
                            <a:srgbClr val="002060"/>
                          </a:solidFill>
                          <a:effectLst/>
                          <a:latin typeface="Arial" panose="020B0604020202020204" pitchFamily="34" charset="0"/>
                          <a:cs typeface="Arial" panose="020B0604020202020204" pitchFamily="34" charset="0"/>
                        </a:rPr>
                        <a:t> pirkimo procedūrų, kurių </a:t>
                      </a:r>
                      <a:r>
                        <a:rPr lang="lt-LT" sz="1600" b="0" dirty="0">
                          <a:solidFill>
                            <a:srgbClr val="002060"/>
                          </a:solidFill>
                          <a:effectLst/>
                          <a:latin typeface="Arial" panose="020B0604020202020204" pitchFamily="34" charset="0"/>
                          <a:cs typeface="Arial" panose="020B0604020202020204" pitchFamily="34" charset="0"/>
                        </a:rPr>
                        <a:t>metu sudaromos pagrindinės sutartys preliminariųjų sutarčių pagrindu ar konkretaus </a:t>
                      </a:r>
                      <a:r>
                        <a:rPr lang="lt-LT" sz="1600" b="0" dirty="0" smtClean="0">
                          <a:solidFill>
                            <a:srgbClr val="002060"/>
                          </a:solidFill>
                          <a:effectLst/>
                          <a:latin typeface="Arial" panose="020B0604020202020204" pitchFamily="34" charset="0"/>
                          <a:cs typeface="Arial" panose="020B0604020202020204" pitchFamily="34" charset="0"/>
                        </a:rPr>
                        <a:t>pirkimo </a:t>
                      </a:r>
                      <a:r>
                        <a:rPr lang="lt-LT" sz="1600" b="0" dirty="0">
                          <a:solidFill>
                            <a:srgbClr val="002060"/>
                          </a:solidFill>
                          <a:effectLst/>
                          <a:latin typeface="Arial" panose="020B0604020202020204" pitchFamily="34" charset="0"/>
                          <a:cs typeface="Arial" panose="020B0604020202020204" pitchFamily="34" charset="0"/>
                        </a:rPr>
                        <a:t>sutartys DPS pagrindu, </a:t>
                      </a:r>
                      <a:r>
                        <a:rPr lang="lt-LT" sz="1600" b="1" dirty="0">
                          <a:solidFill>
                            <a:srgbClr val="002060"/>
                          </a:solidFill>
                          <a:effectLst/>
                          <a:latin typeface="Arial" panose="020B0604020202020204" pitchFamily="34" charset="0"/>
                          <a:cs typeface="Arial" panose="020B0604020202020204" pitchFamily="34" charset="0"/>
                        </a:rPr>
                        <a:t>ataskaita</a:t>
                      </a:r>
                      <a:r>
                        <a:rPr lang="lt-LT" sz="1600" b="0" dirty="0">
                          <a:solidFill>
                            <a:srgbClr val="002060"/>
                          </a:solidFill>
                          <a:effectLst/>
                          <a:latin typeface="Arial" panose="020B0604020202020204" pitchFamily="34" charset="0"/>
                          <a:cs typeface="Arial" panose="020B0604020202020204" pitchFamily="34" charset="0"/>
                        </a:rPr>
                        <a:t> </a:t>
                      </a:r>
                      <a:r>
                        <a:rPr lang="lt-LT" sz="1600" b="0" baseline="0" dirty="0" smtClean="0">
                          <a:solidFill>
                            <a:srgbClr val="002060"/>
                          </a:solidFill>
                          <a:effectLst/>
                          <a:latin typeface="Arial" panose="020B0604020202020204" pitchFamily="34" charset="0"/>
                          <a:cs typeface="Arial" panose="020B0604020202020204" pitchFamily="34" charset="0"/>
                        </a:rPr>
                        <a:t> </a:t>
                      </a:r>
                      <a:r>
                        <a:rPr lang="lt-LT" sz="1600" b="0" baseline="0" dirty="0" smtClean="0">
                          <a:effectLst/>
                          <a:latin typeface="Arial" panose="020B0604020202020204" pitchFamily="34" charset="0"/>
                          <a:cs typeface="Arial" panose="020B0604020202020204" pitchFamily="34" charset="0"/>
                        </a:rPr>
                        <a:t>(</a:t>
                      </a:r>
                      <a:r>
                        <a:rPr lang="lt-LT" sz="1600" b="0" dirty="0" smtClean="0">
                          <a:effectLst/>
                          <a:latin typeface="Arial" panose="020B0604020202020204" pitchFamily="34" charset="0"/>
                          <a:cs typeface="Arial" panose="020B0604020202020204" pitchFamily="34" charset="0"/>
                        </a:rPr>
                        <a:t>VPĮ </a:t>
                      </a:r>
                      <a:r>
                        <a:rPr lang="lt-LT" sz="1600" b="0" dirty="0">
                          <a:effectLst/>
                          <a:latin typeface="Arial" panose="020B0604020202020204" pitchFamily="34" charset="0"/>
                          <a:cs typeface="Arial" panose="020B0604020202020204" pitchFamily="34" charset="0"/>
                        </a:rPr>
                        <a:t>96 str. 3 </a:t>
                      </a:r>
                      <a:r>
                        <a:rPr lang="lt-LT" sz="1600" b="0" dirty="0" smtClean="0">
                          <a:effectLst/>
                          <a:latin typeface="Arial" panose="020B0604020202020204" pitchFamily="34" charset="0"/>
                          <a:cs typeface="Arial" panose="020B0604020202020204" pitchFamily="34" charset="0"/>
                        </a:rPr>
                        <a:t>d.,</a:t>
                      </a:r>
                      <a:r>
                        <a:rPr lang="lt-LT" sz="1600" b="0" baseline="0" dirty="0" smtClean="0">
                          <a:effectLst/>
                          <a:latin typeface="Arial" panose="020B0604020202020204" pitchFamily="34" charset="0"/>
                          <a:cs typeface="Arial" panose="020B0604020202020204" pitchFamily="34" charset="0"/>
                        </a:rPr>
                        <a:t> A</a:t>
                      </a:r>
                      <a:r>
                        <a:rPr lang="lt-LT" sz="1600" b="0" dirty="0" smtClean="0">
                          <a:effectLst/>
                          <a:latin typeface="Arial" panose="020B0604020202020204" pitchFamily="34" charset="0"/>
                          <a:cs typeface="Arial" panose="020B0604020202020204" pitchFamily="34" charset="0"/>
                        </a:rPr>
                        <a:t>prašo </a:t>
                      </a:r>
                      <a:r>
                        <a:rPr lang="lt-LT" sz="1600" b="0" dirty="0">
                          <a:effectLst/>
                          <a:latin typeface="Arial" panose="020B0604020202020204" pitchFamily="34" charset="0"/>
                          <a:cs typeface="Arial" panose="020B0604020202020204" pitchFamily="34" charset="0"/>
                        </a:rPr>
                        <a:t>75.1 p.)</a:t>
                      </a:r>
                    </a:p>
                    <a:p>
                      <a:pPr algn="just">
                        <a:lnSpc>
                          <a:spcPct val="107000"/>
                        </a:lnSpc>
                        <a:spcAft>
                          <a:spcPts val="0"/>
                        </a:spcAft>
                        <a:tabLst>
                          <a:tab pos="342900" algn="l"/>
                        </a:tabLst>
                      </a:pPr>
                      <a:r>
                        <a:rPr lang="lt-LT" sz="1400" b="1" i="1" dirty="0">
                          <a:solidFill>
                            <a:schemeClr val="bg1"/>
                          </a:solidFill>
                          <a:effectLst/>
                          <a:latin typeface="Arial" panose="020B0604020202020204" pitchFamily="34" charset="0"/>
                          <a:cs typeface="Arial" panose="020B0604020202020204" pitchFamily="34" charset="0"/>
                        </a:rPr>
                        <a:t>Aprašo 75.2 p.: </a:t>
                      </a:r>
                      <a:r>
                        <a:rPr lang="lt-LT" sz="1400" b="0" i="1" dirty="0">
                          <a:solidFill>
                            <a:srgbClr val="002060"/>
                          </a:solidFill>
                          <a:effectLst/>
                          <a:latin typeface="Arial" panose="020B0604020202020204" pitchFamily="34" charset="0"/>
                          <a:cs typeface="Arial" panose="020B0604020202020204" pitchFamily="34" charset="0"/>
                        </a:rPr>
                        <a:t>KMSA paskirtasis darbuotojas (PPO paskirtasis darbuotojas) sudaro centralizuoto pirkimo pagrindinę/ konkretaus pirkimo sutartį ir įveda į VIPIS, tam, kad CVPKS darbuotojas pateiktų VPT ataskaitą.  </a:t>
                      </a: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a:effectLst/>
                          <a:latin typeface="Arial" panose="020B0604020202020204" pitchFamily="34" charset="0"/>
                          <a:cs typeface="Arial" panose="020B0604020202020204" pitchFamily="34" charset="0"/>
                        </a:rPr>
                        <a:t> </a:t>
                      </a:r>
                    </a:p>
                    <a:p>
                      <a:pPr algn="ctr">
                        <a:lnSpc>
                          <a:spcPct val="107000"/>
                        </a:lnSpc>
                        <a:spcAft>
                          <a:spcPts val="0"/>
                        </a:spcAft>
                      </a:pPr>
                      <a:r>
                        <a:rPr lang="lt-LT" sz="1400" b="0">
                          <a:effectLst/>
                          <a:latin typeface="Arial" panose="020B0604020202020204" pitchFamily="34" charset="0"/>
                          <a:cs typeface="Arial" panose="020B0604020202020204" pitchFamily="34" charset="0"/>
                        </a:rPr>
                        <a:t> </a:t>
                      </a:r>
                    </a:p>
                    <a:p>
                      <a:pPr algn="ctr">
                        <a:lnSpc>
                          <a:spcPct val="107000"/>
                        </a:lnSpc>
                        <a:spcAft>
                          <a:spcPts val="0"/>
                        </a:spcAft>
                      </a:pPr>
                      <a:r>
                        <a:rPr lang="lt-LT" sz="1400" b="0">
                          <a:effectLst/>
                          <a:latin typeface="Arial" panose="020B0604020202020204" pitchFamily="34" charset="0"/>
                          <a:cs typeface="Arial" panose="020B0604020202020204" pitchFamily="34" charset="0"/>
                        </a:rPr>
                        <a:t>+</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 </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dirty="0">
                          <a:effectLst/>
                          <a:latin typeface="Arial" panose="020B0604020202020204" pitchFamily="34" charset="0"/>
                          <a:cs typeface="Arial" panose="020B0604020202020204" pitchFamily="34" charset="0"/>
                        </a:rPr>
                        <a:t>kas </a:t>
                      </a:r>
                      <a:r>
                        <a:rPr lang="lt-LT" sz="1400" b="0" dirty="0" smtClean="0">
                          <a:effectLst/>
                          <a:latin typeface="Arial" panose="020B0604020202020204" pitchFamily="34" charset="0"/>
                          <a:cs typeface="Arial" panose="020B0604020202020204" pitchFamily="34" charset="0"/>
                        </a:rPr>
                        <a:t>mėnesį,</a:t>
                      </a:r>
                      <a:r>
                        <a:rPr lang="lt-LT" sz="1400" b="0" baseline="0" dirty="0" smtClean="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per </a:t>
                      </a:r>
                      <a:r>
                        <a:rPr lang="lt-LT" sz="1400" b="0" dirty="0">
                          <a:effectLst/>
                          <a:latin typeface="Arial" panose="020B0604020202020204" pitchFamily="34" charset="0"/>
                          <a:cs typeface="Arial" panose="020B0604020202020204" pitchFamily="34" charset="0"/>
                        </a:rPr>
                        <a:t>5 </a:t>
                      </a:r>
                      <a:r>
                        <a:rPr lang="lt-LT" sz="1400" b="0" dirty="0" err="1" smtClean="0">
                          <a:effectLst/>
                          <a:latin typeface="Arial" panose="020B0604020202020204" pitchFamily="34" charset="0"/>
                          <a:cs typeface="Arial" panose="020B0604020202020204" pitchFamily="34" charset="0"/>
                        </a:rPr>
                        <a:t>d.d</a:t>
                      </a:r>
                      <a:r>
                        <a:rPr lang="lt-LT" sz="1400" b="0" dirty="0" smtClean="0">
                          <a:effectLst/>
                          <a:latin typeface="Arial" panose="020B0604020202020204" pitchFamily="34" charset="0"/>
                          <a:cs typeface="Arial" panose="020B0604020202020204" pitchFamily="34" charset="0"/>
                        </a:rPr>
                        <a:t>. mėnesiui </a:t>
                      </a:r>
                      <a:r>
                        <a:rPr lang="lt-LT" sz="1400" b="0" dirty="0">
                          <a:effectLst/>
                          <a:latin typeface="Arial" panose="020B0604020202020204" pitchFamily="34" charset="0"/>
                          <a:cs typeface="Arial" panose="020B0604020202020204" pitchFamily="34" charset="0"/>
                        </a:rPr>
                        <a:t>pasibaigus</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1124340395"/>
                  </a:ext>
                </a:extLst>
              </a:tr>
              <a:tr h="912435">
                <a:tc>
                  <a:txBody>
                    <a:bodyPr/>
                    <a:lstStyle/>
                    <a:p>
                      <a:pPr algn="just">
                        <a:lnSpc>
                          <a:spcPct val="107000"/>
                        </a:lnSpc>
                        <a:spcAft>
                          <a:spcPts val="0"/>
                        </a:spcAft>
                        <a:tabLst>
                          <a:tab pos="342900" algn="l"/>
                        </a:tabLst>
                      </a:pPr>
                      <a:r>
                        <a:rPr lang="lt-LT" sz="1600" b="1" dirty="0">
                          <a:solidFill>
                            <a:srgbClr val="002060"/>
                          </a:solidFill>
                          <a:effectLst/>
                          <a:latin typeface="Arial" panose="020B0604020202020204" pitchFamily="34" charset="0"/>
                          <a:cs typeface="Arial" panose="020B0604020202020204" pitchFamily="34" charset="0"/>
                        </a:rPr>
                        <a:t>Įprasto centralizuoto </a:t>
                      </a:r>
                      <a:r>
                        <a:rPr lang="lt-LT" sz="1600" b="0" dirty="0">
                          <a:solidFill>
                            <a:srgbClr val="002060"/>
                          </a:solidFill>
                          <a:effectLst/>
                          <a:latin typeface="Arial" panose="020B0604020202020204" pitchFamily="34" charset="0"/>
                          <a:cs typeface="Arial" panose="020B0604020202020204" pitchFamily="34" charset="0"/>
                        </a:rPr>
                        <a:t>pirkimo procedūrų ataskaita </a:t>
                      </a:r>
                      <a:r>
                        <a:rPr lang="lt-LT" sz="1600" b="0" baseline="0" dirty="0" smtClean="0">
                          <a:solidFill>
                            <a:srgbClr val="002060"/>
                          </a:solidFill>
                          <a:effectLst/>
                          <a:latin typeface="Arial" panose="020B0604020202020204" pitchFamily="34" charset="0"/>
                          <a:cs typeface="Arial" panose="020B0604020202020204" pitchFamily="34" charset="0"/>
                        </a:rPr>
                        <a:t> </a:t>
                      </a:r>
                      <a:r>
                        <a:rPr lang="lt-LT" sz="1600" b="0" baseline="0" dirty="0" smtClean="0">
                          <a:effectLst/>
                          <a:latin typeface="Arial" panose="020B0604020202020204" pitchFamily="34" charset="0"/>
                          <a:cs typeface="Arial" panose="020B0604020202020204" pitchFamily="34" charset="0"/>
                        </a:rPr>
                        <a:t>(V</a:t>
                      </a:r>
                      <a:r>
                        <a:rPr lang="lt-LT" sz="1600" b="0" dirty="0" smtClean="0">
                          <a:effectLst/>
                          <a:latin typeface="Arial" panose="020B0604020202020204" pitchFamily="34" charset="0"/>
                          <a:cs typeface="Arial" panose="020B0604020202020204" pitchFamily="34" charset="0"/>
                        </a:rPr>
                        <a:t>PĮ </a:t>
                      </a:r>
                      <a:r>
                        <a:rPr lang="lt-LT" sz="1600" b="0" dirty="0">
                          <a:effectLst/>
                          <a:latin typeface="Arial" panose="020B0604020202020204" pitchFamily="34" charset="0"/>
                          <a:cs typeface="Arial" panose="020B0604020202020204" pitchFamily="34" charset="0"/>
                        </a:rPr>
                        <a:t>96 str. 2 d. 1 p.).</a:t>
                      </a:r>
                    </a:p>
                    <a:p>
                      <a:pPr algn="just">
                        <a:lnSpc>
                          <a:spcPct val="107000"/>
                        </a:lnSpc>
                        <a:spcAft>
                          <a:spcPts val="0"/>
                        </a:spcAft>
                        <a:tabLst>
                          <a:tab pos="342900" algn="l"/>
                        </a:tabLst>
                      </a:pPr>
                      <a:r>
                        <a:rPr lang="lt-LT" sz="1400" b="1" i="1" dirty="0">
                          <a:solidFill>
                            <a:schemeClr val="bg1"/>
                          </a:solidFill>
                          <a:effectLst/>
                          <a:latin typeface="Arial" panose="020B0604020202020204" pitchFamily="34" charset="0"/>
                          <a:cs typeface="Arial" panose="020B0604020202020204" pitchFamily="34" charset="0"/>
                        </a:rPr>
                        <a:t>Aprašo 75.2 p.: </a:t>
                      </a:r>
                      <a:r>
                        <a:rPr lang="lt-LT" sz="1400" b="0" i="1" dirty="0">
                          <a:solidFill>
                            <a:srgbClr val="002060"/>
                          </a:solidFill>
                          <a:effectLst/>
                          <a:latin typeface="Arial" panose="020B0604020202020204" pitchFamily="34" charset="0"/>
                          <a:cs typeface="Arial" panose="020B0604020202020204" pitchFamily="34" charset="0"/>
                        </a:rPr>
                        <a:t>KMSA paskirtasis darbuotojas (PPO paskirtasis darbuotojas) sudaro centralizuoto pirkimo sutartį ir įveda į VIPIS bei informuoja apie sudarytą sutartį pateikimą CVPKS tam, kad jo darbuotojas pateiktų VPT ataskaitą</a:t>
                      </a:r>
                      <a:r>
                        <a:rPr lang="lt-LT" sz="1400" b="0" dirty="0">
                          <a:effectLst/>
                          <a:latin typeface="Arial" panose="020B0604020202020204" pitchFamily="34" charset="0"/>
                          <a:cs typeface="Arial" panose="020B0604020202020204" pitchFamily="34" charset="0"/>
                        </a:rPr>
                        <a:t>.  </a:t>
                      </a:r>
                      <a:r>
                        <a:rPr lang="lt-LT" sz="1400" b="0" dirty="0" smtClean="0">
                          <a:effectLst/>
                          <a:latin typeface="Arial" panose="020B0604020202020204" pitchFamily="34" charset="0"/>
                          <a:cs typeface="Arial" panose="020B0604020202020204" pitchFamily="34" charset="0"/>
                        </a:rPr>
                        <a:t>(Aprašo </a:t>
                      </a:r>
                      <a:r>
                        <a:rPr lang="lt-LT" sz="1400" b="0" dirty="0">
                          <a:effectLst/>
                          <a:latin typeface="Arial" panose="020B0604020202020204" pitchFamily="34" charset="0"/>
                          <a:cs typeface="Arial" panose="020B0604020202020204" pitchFamily="34" charset="0"/>
                        </a:rPr>
                        <a:t>75.2 p.)</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a:effectLst/>
                          <a:latin typeface="Arial" panose="020B0604020202020204" pitchFamily="34" charset="0"/>
                          <a:cs typeface="Arial" panose="020B0604020202020204" pitchFamily="34" charset="0"/>
                        </a:rPr>
                        <a:t> </a:t>
                      </a:r>
                    </a:p>
                    <a:p>
                      <a:pPr algn="ctr">
                        <a:lnSpc>
                          <a:spcPct val="107000"/>
                        </a:lnSpc>
                        <a:spcAft>
                          <a:spcPts val="0"/>
                        </a:spcAft>
                      </a:pPr>
                      <a:r>
                        <a:rPr lang="lt-LT" sz="1400" b="0">
                          <a:effectLst/>
                          <a:latin typeface="Arial" panose="020B0604020202020204" pitchFamily="34" charset="0"/>
                          <a:cs typeface="Arial" panose="020B0604020202020204" pitchFamily="34" charset="0"/>
                        </a:rPr>
                        <a:t> </a:t>
                      </a:r>
                    </a:p>
                    <a:p>
                      <a:pPr algn="ctr">
                        <a:lnSpc>
                          <a:spcPct val="107000"/>
                        </a:lnSpc>
                        <a:spcAft>
                          <a:spcPts val="0"/>
                        </a:spcAft>
                      </a:pPr>
                      <a:r>
                        <a:rPr lang="lt-LT" sz="1400" b="0">
                          <a:effectLst/>
                          <a:latin typeface="Arial" panose="020B0604020202020204" pitchFamily="34" charset="0"/>
                          <a:cs typeface="Arial" panose="020B0604020202020204" pitchFamily="34" charset="0"/>
                        </a:rPr>
                        <a:t> </a:t>
                      </a:r>
                    </a:p>
                    <a:p>
                      <a:pPr algn="ctr">
                        <a:lnSpc>
                          <a:spcPct val="107000"/>
                        </a:lnSpc>
                        <a:spcAft>
                          <a:spcPts val="0"/>
                        </a:spcAft>
                      </a:pPr>
                      <a:r>
                        <a:rPr lang="lt-LT" sz="1400" b="0">
                          <a:effectLst/>
                          <a:latin typeface="Arial" panose="020B0604020202020204" pitchFamily="34" charset="0"/>
                          <a:cs typeface="Arial" panose="020B0604020202020204" pitchFamily="34" charset="0"/>
                        </a:rPr>
                        <a:t>+</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 </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15 d. pasibaigus pirkimo procedūroms</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862274181"/>
                  </a:ext>
                </a:extLst>
              </a:tr>
              <a:tr h="660710">
                <a:tc>
                  <a:txBody>
                    <a:bodyPr/>
                    <a:lstStyle/>
                    <a:p>
                      <a:pPr algn="just">
                        <a:lnSpc>
                          <a:spcPct val="107000"/>
                        </a:lnSpc>
                        <a:spcAft>
                          <a:spcPts val="0"/>
                        </a:spcAft>
                        <a:tabLst>
                          <a:tab pos="342900" algn="l"/>
                        </a:tabLst>
                      </a:pPr>
                      <a:r>
                        <a:rPr lang="lt-LT" sz="1600" b="1" dirty="0">
                          <a:solidFill>
                            <a:srgbClr val="002060"/>
                          </a:solidFill>
                          <a:effectLst/>
                          <a:latin typeface="Arial" panose="020B0604020202020204" pitchFamily="34" charset="0"/>
                          <a:cs typeface="Arial" panose="020B0604020202020204" pitchFamily="34" charset="0"/>
                        </a:rPr>
                        <a:t>Ataskaita </a:t>
                      </a:r>
                      <a:r>
                        <a:rPr lang="lt-LT" sz="1600" b="1" dirty="0" err="1">
                          <a:solidFill>
                            <a:srgbClr val="002060"/>
                          </a:solidFill>
                          <a:effectLst/>
                          <a:latin typeface="Arial" panose="020B0604020202020204" pitchFamily="34" charset="0"/>
                          <a:cs typeface="Arial" panose="020B0604020202020204" pitchFamily="34" charset="0"/>
                        </a:rPr>
                        <a:t>Atn</a:t>
                      </a:r>
                      <a:r>
                        <a:rPr lang="lt-LT" sz="1600" b="1" dirty="0">
                          <a:solidFill>
                            <a:srgbClr val="002060"/>
                          </a:solidFill>
                          <a:effectLst/>
                          <a:latin typeface="Arial" panose="020B0604020202020204" pitchFamily="34" charset="0"/>
                          <a:cs typeface="Arial" panose="020B0604020202020204" pitchFamily="34" charset="0"/>
                        </a:rPr>
                        <a:t>-</a:t>
                      </a:r>
                      <a:r>
                        <a:rPr lang="en-US" sz="1600" b="1" dirty="0">
                          <a:solidFill>
                            <a:srgbClr val="002060"/>
                          </a:solidFill>
                          <a:effectLst/>
                          <a:latin typeface="Arial" panose="020B0604020202020204" pitchFamily="34" charset="0"/>
                          <a:cs typeface="Arial" panose="020B0604020202020204" pitchFamily="34" charset="0"/>
                        </a:rPr>
                        <a:t>3 </a:t>
                      </a:r>
                      <a:r>
                        <a:rPr lang="lt-LT" sz="1600" b="0" dirty="0">
                          <a:solidFill>
                            <a:srgbClr val="002060"/>
                          </a:solidFill>
                          <a:effectLst/>
                          <a:latin typeface="Arial" panose="020B0604020202020204" pitchFamily="34" charset="0"/>
                          <a:cs typeface="Arial" panose="020B0604020202020204" pitchFamily="34" charset="0"/>
                        </a:rPr>
                        <a:t>apie visas KMSA per kalendorinius metus sudarytas pirkimo sutartis </a:t>
                      </a:r>
                      <a:r>
                        <a:rPr lang="lt-LT" sz="1600" b="0" dirty="0">
                          <a:effectLst/>
                          <a:latin typeface="Arial" panose="020B0604020202020204" pitchFamily="34" charset="0"/>
                          <a:cs typeface="Arial" panose="020B0604020202020204" pitchFamily="34" charset="0"/>
                        </a:rPr>
                        <a:t>(Aprašo 81 p.)</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solidFill>
                      <a:schemeClr val="accent1">
                        <a:lumMod val="40000"/>
                        <a:lumOff val="60000"/>
                      </a:schemeClr>
                    </a:solidFill>
                  </a:tcPr>
                </a:tc>
                <a:tc>
                  <a:txBody>
                    <a:bodyPr/>
                    <a:lstStyle/>
                    <a:p>
                      <a:pP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a:effectLst/>
                          <a:latin typeface="Arial" panose="020B0604020202020204" pitchFamily="34" charset="0"/>
                          <a:cs typeface="Arial" panose="020B0604020202020204" pitchFamily="34" charset="0"/>
                        </a:rPr>
                        <a:t> </a:t>
                      </a:r>
                      <a:endParaRPr lang="lt-LT" sz="1400" b="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dirty="0">
                          <a:effectLst/>
                          <a:latin typeface="Arial" panose="020B0604020202020204" pitchFamily="34" charset="0"/>
                          <a:cs typeface="Arial" panose="020B0604020202020204" pitchFamily="34" charset="0"/>
                        </a:rPr>
                        <a:t>per 30 dienų, pasibaigus </a:t>
                      </a:r>
                      <a:r>
                        <a:rPr lang="lt-LT" sz="1400" b="0" dirty="0" smtClean="0">
                          <a:effectLst/>
                          <a:latin typeface="Arial" panose="020B0604020202020204" pitchFamily="34" charset="0"/>
                          <a:cs typeface="Arial" panose="020B0604020202020204" pitchFamily="34" charset="0"/>
                        </a:rPr>
                        <a:t>metams</a:t>
                      </a: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117764780"/>
                  </a:ext>
                </a:extLst>
              </a:tr>
              <a:tr h="868291">
                <a:tc>
                  <a:txBody>
                    <a:bodyPr/>
                    <a:lstStyle/>
                    <a:p>
                      <a:pPr algn="just" fontAlgn="ctr">
                        <a:lnSpc>
                          <a:spcPct val="107000"/>
                        </a:lnSpc>
                        <a:spcAft>
                          <a:spcPts val="0"/>
                        </a:spcAft>
                      </a:pPr>
                      <a:r>
                        <a:rPr lang="lt-LT" sz="1600" b="1" dirty="0">
                          <a:solidFill>
                            <a:srgbClr val="002060"/>
                          </a:solidFill>
                          <a:effectLst/>
                          <a:latin typeface="Arial" panose="020B0604020202020204" pitchFamily="34" charset="0"/>
                          <a:cs typeface="Arial" panose="020B0604020202020204" pitchFamily="34" charset="0"/>
                        </a:rPr>
                        <a:t>PPO ataskaita </a:t>
                      </a:r>
                      <a:r>
                        <a:rPr lang="lt-LT" sz="1600" b="1" dirty="0" err="1">
                          <a:solidFill>
                            <a:srgbClr val="002060"/>
                          </a:solidFill>
                          <a:effectLst/>
                          <a:latin typeface="Arial" panose="020B0604020202020204" pitchFamily="34" charset="0"/>
                          <a:cs typeface="Arial" panose="020B0604020202020204" pitchFamily="34" charset="0"/>
                        </a:rPr>
                        <a:t>Atn</a:t>
                      </a:r>
                      <a:r>
                        <a:rPr lang="lt-LT" sz="1600" b="1" dirty="0">
                          <a:solidFill>
                            <a:srgbClr val="002060"/>
                          </a:solidFill>
                          <a:effectLst/>
                          <a:latin typeface="Arial" panose="020B0604020202020204" pitchFamily="34" charset="0"/>
                          <a:cs typeface="Arial" panose="020B0604020202020204" pitchFamily="34" charset="0"/>
                        </a:rPr>
                        <a:t>-</a:t>
                      </a:r>
                      <a:r>
                        <a:rPr lang="en-US" sz="1600" b="1" dirty="0">
                          <a:solidFill>
                            <a:srgbClr val="002060"/>
                          </a:solidFill>
                          <a:effectLst/>
                          <a:latin typeface="Arial" panose="020B0604020202020204" pitchFamily="34" charset="0"/>
                          <a:cs typeface="Arial" panose="020B0604020202020204" pitchFamily="34" charset="0"/>
                        </a:rPr>
                        <a:t>3 </a:t>
                      </a:r>
                      <a:r>
                        <a:rPr lang="lt-LT" sz="1600" b="0" dirty="0">
                          <a:solidFill>
                            <a:srgbClr val="002060"/>
                          </a:solidFill>
                          <a:effectLst/>
                          <a:latin typeface="Arial" panose="020B0604020202020204" pitchFamily="34" charset="0"/>
                          <a:cs typeface="Arial" panose="020B0604020202020204" pitchFamily="34" charset="0"/>
                        </a:rPr>
                        <a:t>dėl jos atliktų decentralizuotų pirkimų.</a:t>
                      </a:r>
                    </a:p>
                    <a:p>
                      <a:pPr algn="just">
                        <a:lnSpc>
                          <a:spcPct val="107000"/>
                        </a:lnSpc>
                        <a:spcAft>
                          <a:spcPts val="0"/>
                        </a:spcAft>
                        <a:tabLst>
                          <a:tab pos="342900" algn="l"/>
                        </a:tabLst>
                      </a:pPr>
                      <a:r>
                        <a:rPr lang="lt-LT" sz="1600" b="0" dirty="0">
                          <a:solidFill>
                            <a:srgbClr val="002060"/>
                          </a:solidFill>
                          <a:effectLst/>
                          <a:latin typeface="Arial" panose="020B0604020202020204" pitchFamily="34" charset="0"/>
                          <a:cs typeface="Arial" panose="020B0604020202020204" pitchFamily="34" charset="0"/>
                        </a:rPr>
                        <a:t> </a:t>
                      </a:r>
                      <a:endParaRPr lang="lt-LT" sz="16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solidFill>
                      <a:schemeClr val="accent1">
                        <a:lumMod val="40000"/>
                        <a:lumOff val="60000"/>
                      </a:schemeClr>
                    </a:solidFill>
                  </a:tcPr>
                </a:tc>
                <a:tc>
                  <a:txBody>
                    <a:bodyPr/>
                    <a:lstStyle/>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400" b="0" dirty="0">
                          <a:effectLst/>
                          <a:latin typeface="Arial" panose="020B0604020202020204" pitchFamily="34" charset="0"/>
                          <a:cs typeface="Arial" panose="020B0604020202020204" pitchFamily="34" charset="0"/>
                        </a:rPr>
                        <a:t>+</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tc>
                  <a:txBody>
                    <a:bodyPr/>
                    <a:lstStyle/>
                    <a:p>
                      <a:pPr>
                        <a:lnSpc>
                          <a:spcPct val="107000"/>
                        </a:lnSpc>
                        <a:spcAft>
                          <a:spcPts val="0"/>
                        </a:spcAft>
                      </a:pPr>
                      <a:r>
                        <a:rPr lang="lt-LT" sz="1400" b="0" dirty="0">
                          <a:effectLst/>
                          <a:latin typeface="Arial" panose="020B0604020202020204" pitchFamily="34" charset="0"/>
                          <a:cs typeface="Arial" panose="020B0604020202020204" pitchFamily="34" charset="0"/>
                        </a:rPr>
                        <a:t>per 30 dienų, pasibaigus </a:t>
                      </a:r>
                      <a:r>
                        <a:rPr lang="lt-LT" sz="1400" b="0" dirty="0" smtClean="0">
                          <a:effectLst/>
                          <a:latin typeface="Arial" panose="020B0604020202020204" pitchFamily="34" charset="0"/>
                          <a:cs typeface="Arial" panose="020B0604020202020204" pitchFamily="34" charset="0"/>
                        </a:rPr>
                        <a:t>metams</a:t>
                      </a:r>
                      <a:endParaRPr lang="lt-LT" sz="1400" b="0" dirty="0">
                        <a:effectLst/>
                        <a:latin typeface="Arial" panose="020B0604020202020204" pitchFamily="34" charset="0"/>
                        <a:ea typeface="Calibri" panose="020F0502020204030204" pitchFamily="34" charset="0"/>
                        <a:cs typeface="Arial" panose="020B0604020202020204" pitchFamily="34" charset="0"/>
                      </a:endParaRPr>
                    </a:p>
                  </a:txBody>
                  <a:tcPr marL="17262" marR="17262" marT="0" marB="0"/>
                </a:tc>
                <a:extLst>
                  <a:ext uri="{0D108BD9-81ED-4DB2-BD59-A6C34878D82A}">
                    <a16:rowId xmlns:a16="http://schemas.microsoft.com/office/drawing/2014/main" val="3422278362"/>
                  </a:ext>
                </a:extLst>
              </a:tr>
            </a:tbl>
          </a:graphicData>
        </a:graphic>
      </p:graphicFrame>
    </p:spTree>
    <p:extLst>
      <p:ext uri="{BB962C8B-B14F-4D97-AF65-F5344CB8AC3E}">
        <p14:creationId xmlns:p14="http://schemas.microsoft.com/office/powerpoint/2010/main" val="8342413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7316"/>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graphicFrame>
        <p:nvGraphicFramePr>
          <p:cNvPr id="3" name="Lentelė 2"/>
          <p:cNvGraphicFramePr>
            <a:graphicFrameLocks noGrp="1"/>
          </p:cNvGraphicFramePr>
          <p:nvPr>
            <p:extLst>
              <p:ext uri="{D42A27DB-BD31-4B8C-83A1-F6EECF244321}">
                <p14:modId xmlns:p14="http://schemas.microsoft.com/office/powerpoint/2010/main" val="3808418879"/>
              </p:ext>
            </p:extLst>
          </p:nvPr>
        </p:nvGraphicFramePr>
        <p:xfrm>
          <a:off x="140676" y="270619"/>
          <a:ext cx="11904787" cy="6505256"/>
        </p:xfrm>
        <a:graphic>
          <a:graphicData uri="http://schemas.openxmlformats.org/drawingml/2006/table">
            <a:tbl>
              <a:tblPr firstRow="1" firstCol="1" bandRow="1">
                <a:tableStyleId>{5C22544A-7EE6-4342-B048-85BDC9FD1C3A}</a:tableStyleId>
              </a:tblPr>
              <a:tblGrid>
                <a:gridCol w="7137579">
                  <a:extLst>
                    <a:ext uri="{9D8B030D-6E8A-4147-A177-3AD203B41FA5}">
                      <a16:colId xmlns:a16="http://schemas.microsoft.com/office/drawing/2014/main" val="3362140953"/>
                    </a:ext>
                  </a:extLst>
                </a:gridCol>
                <a:gridCol w="1219200">
                  <a:extLst>
                    <a:ext uri="{9D8B030D-6E8A-4147-A177-3AD203B41FA5}">
                      <a16:colId xmlns:a16="http://schemas.microsoft.com/office/drawing/2014/main" val="3715757769"/>
                    </a:ext>
                  </a:extLst>
                </a:gridCol>
                <a:gridCol w="1200727">
                  <a:extLst>
                    <a:ext uri="{9D8B030D-6E8A-4147-A177-3AD203B41FA5}">
                      <a16:colId xmlns:a16="http://schemas.microsoft.com/office/drawing/2014/main" val="2698031650"/>
                    </a:ext>
                  </a:extLst>
                </a:gridCol>
                <a:gridCol w="738909">
                  <a:extLst>
                    <a:ext uri="{9D8B030D-6E8A-4147-A177-3AD203B41FA5}">
                      <a16:colId xmlns:a16="http://schemas.microsoft.com/office/drawing/2014/main" val="2432896807"/>
                    </a:ext>
                  </a:extLst>
                </a:gridCol>
                <a:gridCol w="1608372">
                  <a:extLst>
                    <a:ext uri="{9D8B030D-6E8A-4147-A177-3AD203B41FA5}">
                      <a16:colId xmlns:a16="http://schemas.microsoft.com/office/drawing/2014/main" val="1074911950"/>
                    </a:ext>
                  </a:extLst>
                </a:gridCol>
              </a:tblGrid>
              <a:tr h="508289">
                <a:tc>
                  <a:txBody>
                    <a:bodyPr/>
                    <a:lstStyle/>
                    <a:p>
                      <a:pPr algn="ctr">
                        <a:lnSpc>
                          <a:spcPct val="107000"/>
                        </a:lnSpc>
                        <a:spcAft>
                          <a:spcPts val="0"/>
                        </a:spcAft>
                      </a:pPr>
                      <a:r>
                        <a:rPr lang="lt-LT" sz="1800" b="1" dirty="0" smtClean="0">
                          <a:solidFill>
                            <a:srgbClr val="002060"/>
                          </a:solidFill>
                          <a:effectLst/>
                          <a:latin typeface="Arial" panose="020B0604020202020204" pitchFamily="34" charset="0"/>
                          <a:cs typeface="Arial" panose="020B0604020202020204" pitchFamily="34" charset="0"/>
                        </a:rPr>
                        <a:t>Sutarčių,</a:t>
                      </a:r>
                      <a:r>
                        <a:rPr lang="lt-LT" sz="1800" b="1" baseline="0" dirty="0" smtClean="0">
                          <a:solidFill>
                            <a:srgbClr val="002060"/>
                          </a:solidFill>
                          <a:effectLst/>
                          <a:latin typeface="Arial" panose="020B0604020202020204" pitchFamily="34" charset="0"/>
                          <a:cs typeface="Arial" panose="020B0604020202020204" pitchFamily="34" charset="0"/>
                        </a:rPr>
                        <a:t> pasiūlymų v</a:t>
                      </a:r>
                      <a:r>
                        <a:rPr lang="lt-LT" sz="1800" b="1" dirty="0" smtClean="0">
                          <a:solidFill>
                            <a:srgbClr val="002060"/>
                          </a:solidFill>
                          <a:effectLst/>
                          <a:latin typeface="Arial" panose="020B0604020202020204" pitchFamily="34" charset="0"/>
                          <a:cs typeface="Arial" panose="020B0604020202020204" pitchFamily="34" charset="0"/>
                        </a:rPr>
                        <a:t>iešinimas CVP IS</a:t>
                      </a:r>
                      <a:endParaRPr lang="lt-LT"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solidFill>
                      <a:schemeClr val="accent1">
                        <a:lumMod val="40000"/>
                        <a:lumOff val="60000"/>
                      </a:schemeClr>
                    </a:solidFill>
                  </a:tcPr>
                </a:tc>
                <a:tc>
                  <a:txBody>
                    <a:bodyPr/>
                    <a:lstStyle/>
                    <a:p>
                      <a:pPr algn="ctr">
                        <a:lnSpc>
                          <a:spcPct val="107000"/>
                        </a:lnSpc>
                        <a:spcAft>
                          <a:spcPts val="0"/>
                        </a:spcAft>
                      </a:pPr>
                      <a:r>
                        <a:rPr lang="lt-LT" sz="1600" b="1">
                          <a:solidFill>
                            <a:srgbClr val="002060"/>
                          </a:solidFill>
                          <a:effectLst/>
                          <a:latin typeface="Arial" panose="020B0604020202020204" pitchFamily="34" charset="0"/>
                          <a:cs typeface="Arial" panose="020B0604020202020204" pitchFamily="34" charset="0"/>
                        </a:rPr>
                        <a:t>CVPKS</a:t>
                      </a:r>
                      <a:endParaRPr lang="lt-LT" sz="1600" b="1">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1">
                          <a:solidFill>
                            <a:srgbClr val="002060"/>
                          </a:solidFill>
                          <a:effectLst/>
                          <a:latin typeface="Arial" panose="020B0604020202020204" pitchFamily="34" charset="0"/>
                          <a:cs typeface="Arial" panose="020B0604020202020204" pitchFamily="34" charset="0"/>
                        </a:rPr>
                        <a:t>KMSA padaliniai</a:t>
                      </a:r>
                      <a:endParaRPr lang="lt-LT" sz="1600" b="1">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1">
                          <a:solidFill>
                            <a:srgbClr val="002060"/>
                          </a:solidFill>
                          <a:effectLst/>
                          <a:latin typeface="Arial" panose="020B0604020202020204" pitchFamily="34" charset="0"/>
                          <a:cs typeface="Arial" panose="020B0604020202020204" pitchFamily="34" charset="0"/>
                        </a:rPr>
                        <a:t>PPO</a:t>
                      </a:r>
                      <a:endParaRPr lang="lt-LT" sz="1600" b="1">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1" dirty="0">
                          <a:solidFill>
                            <a:srgbClr val="002060"/>
                          </a:solidFill>
                          <a:effectLst/>
                          <a:latin typeface="Arial" panose="020B0604020202020204" pitchFamily="34" charset="0"/>
                          <a:cs typeface="Arial" panose="020B0604020202020204" pitchFamily="34" charset="0"/>
                        </a:rPr>
                        <a:t>Terminai</a:t>
                      </a:r>
                      <a:endParaRPr lang="lt-LT" sz="16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extLst>
                  <a:ext uri="{0D108BD9-81ED-4DB2-BD59-A6C34878D82A}">
                    <a16:rowId xmlns:a16="http://schemas.microsoft.com/office/drawing/2014/main" val="614278905"/>
                  </a:ext>
                </a:extLst>
              </a:tr>
              <a:tr h="1524867">
                <a:tc>
                  <a:txBody>
                    <a:bodyPr/>
                    <a:lstStyle/>
                    <a:p>
                      <a:pPr algn="just">
                        <a:lnSpc>
                          <a:spcPct val="107000"/>
                        </a:lnSpc>
                        <a:spcAft>
                          <a:spcPts val="0"/>
                        </a:spcAft>
                        <a:tabLst>
                          <a:tab pos="342900" algn="l"/>
                        </a:tabLst>
                      </a:pPr>
                      <a:r>
                        <a:rPr lang="lt-LT" sz="1600" b="0" dirty="0">
                          <a:solidFill>
                            <a:srgbClr val="002060"/>
                          </a:solidFill>
                          <a:effectLst/>
                          <a:latin typeface="Arial" panose="020B0604020202020204" pitchFamily="34" charset="0"/>
                          <a:cs typeface="Arial" panose="020B0604020202020204" pitchFamily="34" charset="0"/>
                        </a:rPr>
                        <a:t>Viešinamas </a:t>
                      </a:r>
                      <a:r>
                        <a:rPr lang="lt-LT" sz="1600" b="1" dirty="0">
                          <a:solidFill>
                            <a:srgbClr val="002060"/>
                          </a:solidFill>
                          <a:effectLst/>
                          <a:latin typeface="Arial" panose="020B0604020202020204" pitchFamily="34" charset="0"/>
                          <a:cs typeface="Arial" panose="020B0604020202020204" pitchFamily="34" charset="0"/>
                        </a:rPr>
                        <a:t>tarptautinio ir supaprastinto pirkimo</a:t>
                      </a:r>
                      <a:r>
                        <a:rPr lang="lt-LT" sz="1600" b="0" dirty="0">
                          <a:solidFill>
                            <a:srgbClr val="002060"/>
                          </a:solidFill>
                          <a:effectLst/>
                          <a:latin typeface="Arial" panose="020B0604020202020204" pitchFamily="34" charset="0"/>
                          <a:cs typeface="Arial" panose="020B0604020202020204" pitchFamily="34" charset="0"/>
                        </a:rPr>
                        <a:t>, įskaitant ir </a:t>
                      </a:r>
                      <a:r>
                        <a:rPr lang="lt-LT" sz="1600" b="1" dirty="0">
                          <a:solidFill>
                            <a:srgbClr val="002060"/>
                          </a:solidFill>
                          <a:effectLst/>
                          <a:latin typeface="Arial" panose="020B0604020202020204" pitchFamily="34" charset="0"/>
                          <a:cs typeface="Arial" panose="020B0604020202020204" pitchFamily="34" charset="0"/>
                        </a:rPr>
                        <a:t>mažos vertės </a:t>
                      </a:r>
                      <a:r>
                        <a:rPr lang="lt-LT" sz="1600" b="0" dirty="0">
                          <a:solidFill>
                            <a:srgbClr val="002060"/>
                          </a:solidFill>
                          <a:effectLst/>
                          <a:latin typeface="Arial" panose="020B0604020202020204" pitchFamily="34" charset="0"/>
                          <a:cs typeface="Arial" panose="020B0604020202020204" pitchFamily="34" charset="0"/>
                        </a:rPr>
                        <a:t>pirkimą, ir </a:t>
                      </a:r>
                      <a:r>
                        <a:rPr lang="lt-LT" sz="1600" b="1" dirty="0">
                          <a:solidFill>
                            <a:srgbClr val="002060"/>
                          </a:solidFill>
                          <a:effectLst/>
                          <a:latin typeface="Arial" panose="020B0604020202020204" pitchFamily="34" charset="0"/>
                          <a:cs typeface="Arial" panose="020B0604020202020204" pitchFamily="34" charset="0"/>
                        </a:rPr>
                        <a:t>centralizuotą pirkimą</a:t>
                      </a:r>
                      <a:r>
                        <a:rPr lang="lt-LT" sz="1600" b="0" dirty="0">
                          <a:solidFill>
                            <a:srgbClr val="002060"/>
                          </a:solidFill>
                          <a:effectLst/>
                          <a:latin typeface="Arial" panose="020B0604020202020204" pitchFamily="34" charset="0"/>
                          <a:cs typeface="Arial" panose="020B0604020202020204" pitchFamily="34" charset="0"/>
                        </a:rPr>
                        <a:t>, kurį atlikus sudaroma </a:t>
                      </a:r>
                      <a:r>
                        <a:rPr lang="lt-LT" sz="1600" b="1" dirty="0">
                          <a:solidFill>
                            <a:srgbClr val="002060"/>
                          </a:solidFill>
                          <a:effectLst/>
                          <a:latin typeface="Arial" panose="020B0604020202020204" pitchFamily="34" charset="0"/>
                          <a:cs typeface="Arial" panose="020B0604020202020204" pitchFamily="34" charset="0"/>
                        </a:rPr>
                        <a:t>preliminarioji sutartis ir taikoma DPS</a:t>
                      </a:r>
                      <a:r>
                        <a:rPr lang="lt-LT" sz="1600" b="0" dirty="0">
                          <a:solidFill>
                            <a:srgbClr val="002060"/>
                          </a:solidFill>
                          <a:effectLst/>
                          <a:latin typeface="Arial" panose="020B0604020202020204" pitchFamily="34" charset="0"/>
                          <a:cs typeface="Arial" panose="020B0604020202020204" pitchFamily="34" charset="0"/>
                        </a:rPr>
                        <a:t>, raštu pateiktas laimėjusio dalyvio pasiūlymas ir raštu sudaryta pirkimo sutartis, </a:t>
                      </a:r>
                      <a:r>
                        <a:rPr lang="lt-LT" sz="1600" b="0" i="1" dirty="0">
                          <a:solidFill>
                            <a:srgbClr val="002060"/>
                          </a:solidFill>
                          <a:effectLst/>
                          <a:latin typeface="Arial" panose="020B0604020202020204" pitchFamily="34" charset="0"/>
                          <a:cs typeface="Arial" panose="020B0604020202020204" pitchFamily="34" charset="0"/>
                        </a:rPr>
                        <a:t>išskyrus pagrindinę sutartį ir konkretaus pirkimo sutartį</a:t>
                      </a:r>
                      <a:r>
                        <a:rPr lang="lt-LT" sz="1600" b="0" dirty="0">
                          <a:solidFill>
                            <a:srgbClr val="002060"/>
                          </a:solidFill>
                          <a:effectLst/>
                          <a:latin typeface="Arial" panose="020B0604020202020204" pitchFamily="34" charset="0"/>
                          <a:cs typeface="Arial" panose="020B0604020202020204" pitchFamily="34" charset="0"/>
                        </a:rPr>
                        <a:t>. Informacija apie žodžiu sudarytas </a:t>
                      </a:r>
                      <a:r>
                        <a:rPr lang="lt-LT" sz="1600" b="0" dirty="0" smtClean="0">
                          <a:solidFill>
                            <a:srgbClr val="002060"/>
                          </a:solidFill>
                          <a:effectLst/>
                          <a:latin typeface="Arial" panose="020B0604020202020204" pitchFamily="34" charset="0"/>
                          <a:cs typeface="Arial" panose="020B0604020202020204" pitchFamily="34" charset="0"/>
                        </a:rPr>
                        <a:t>sutartis.</a:t>
                      </a:r>
                      <a:r>
                        <a:rPr lang="lt-LT" sz="1600" b="0" baseline="0" dirty="0" smtClean="0">
                          <a:effectLst/>
                          <a:latin typeface="Arial" panose="020B0604020202020204" pitchFamily="34" charset="0"/>
                          <a:cs typeface="Arial" panose="020B0604020202020204" pitchFamily="34" charset="0"/>
                        </a:rPr>
                        <a:t> (</a:t>
                      </a:r>
                      <a:r>
                        <a:rPr lang="lt-LT" sz="1600" b="0" dirty="0" smtClean="0">
                          <a:effectLst/>
                          <a:latin typeface="Arial" panose="020B0604020202020204" pitchFamily="34" charset="0"/>
                          <a:cs typeface="Arial" panose="020B0604020202020204" pitchFamily="34" charset="0"/>
                        </a:rPr>
                        <a:t>VPĮ </a:t>
                      </a:r>
                      <a:r>
                        <a:rPr lang="lt-LT" sz="1600" b="0" dirty="0">
                          <a:effectLst/>
                          <a:latin typeface="Arial" panose="020B0604020202020204" pitchFamily="34" charset="0"/>
                          <a:cs typeface="Arial" panose="020B0604020202020204" pitchFamily="34" charset="0"/>
                        </a:rPr>
                        <a:t>86 str. 9 </a:t>
                      </a:r>
                      <a:r>
                        <a:rPr lang="lt-LT" sz="1600" b="0" dirty="0" smtClean="0">
                          <a:effectLst/>
                          <a:latin typeface="Arial" panose="020B0604020202020204" pitchFamily="34" charset="0"/>
                          <a:cs typeface="Arial" panose="020B0604020202020204" pitchFamily="34" charset="0"/>
                        </a:rPr>
                        <a:t>d.,</a:t>
                      </a:r>
                      <a:r>
                        <a:rPr lang="lt-LT" sz="1600" b="0" baseline="0" dirty="0" smtClean="0">
                          <a:effectLst/>
                          <a:latin typeface="Arial" panose="020B0604020202020204" pitchFamily="34" charset="0"/>
                          <a:cs typeface="Arial" panose="020B0604020202020204" pitchFamily="34" charset="0"/>
                        </a:rPr>
                        <a:t> </a:t>
                      </a:r>
                      <a:r>
                        <a:rPr lang="lt-LT" sz="1600" b="0" dirty="0" smtClean="0">
                          <a:effectLst/>
                          <a:latin typeface="Arial" panose="020B0604020202020204" pitchFamily="34" charset="0"/>
                          <a:cs typeface="Arial" panose="020B0604020202020204" pitchFamily="34" charset="0"/>
                        </a:rPr>
                        <a:t>Aprašo </a:t>
                      </a:r>
                      <a:r>
                        <a:rPr lang="lt-LT" sz="1600" b="0" dirty="0">
                          <a:effectLst/>
                          <a:latin typeface="Arial" panose="020B0604020202020204" pitchFamily="34" charset="0"/>
                          <a:cs typeface="Arial" panose="020B0604020202020204" pitchFamily="34" charset="0"/>
                        </a:rPr>
                        <a:t>76, 78 p.)</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solidFill>
                      <a:schemeClr val="accent1">
                        <a:lumMod val="40000"/>
                        <a:lumOff val="60000"/>
                      </a:schemeClr>
                    </a:solidFill>
                  </a:tcPr>
                </a:tc>
                <a:tc>
                  <a:txBody>
                    <a:bodyPr/>
                    <a:lstStyle/>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smtClean="0">
                          <a:effectLst/>
                          <a:latin typeface="Arial" panose="020B0604020202020204" pitchFamily="34" charset="0"/>
                          <a:cs typeface="Arial" panose="020B0604020202020204" pitchFamily="34" charset="0"/>
                        </a:rPr>
                        <a:t>per</a:t>
                      </a:r>
                      <a:r>
                        <a:rPr lang="lt-LT" sz="1600" b="0" dirty="0">
                          <a:effectLst/>
                          <a:latin typeface="Arial" panose="020B0604020202020204" pitchFamily="34" charset="0"/>
                          <a:cs typeface="Arial" panose="020B0604020202020204" pitchFamily="34" charset="0"/>
                        </a:rPr>
                        <a:t> 15 dienų, bet ne vėliau kaip iki pirmojo mokėjimo</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extLst>
                  <a:ext uri="{0D108BD9-81ED-4DB2-BD59-A6C34878D82A}">
                    <a16:rowId xmlns:a16="http://schemas.microsoft.com/office/drawing/2014/main" val="2553042145"/>
                  </a:ext>
                </a:extLst>
              </a:tr>
              <a:tr h="1270723">
                <a:tc>
                  <a:txBody>
                    <a:bodyPr/>
                    <a:lstStyle/>
                    <a:p>
                      <a:pPr algn="just">
                        <a:lnSpc>
                          <a:spcPct val="107000"/>
                        </a:lnSpc>
                        <a:spcAft>
                          <a:spcPts val="0"/>
                        </a:spcAft>
                        <a:tabLst>
                          <a:tab pos="342900" algn="l"/>
                        </a:tabLst>
                      </a:pPr>
                      <a:r>
                        <a:rPr lang="lt-LT" sz="1600" b="0" dirty="0">
                          <a:solidFill>
                            <a:srgbClr val="002060"/>
                          </a:solidFill>
                          <a:effectLst/>
                          <a:latin typeface="Arial" panose="020B0604020202020204" pitchFamily="34" charset="0"/>
                          <a:cs typeface="Arial" panose="020B0604020202020204" pitchFamily="34" charset="0"/>
                        </a:rPr>
                        <a:t>Viešinama </a:t>
                      </a:r>
                      <a:r>
                        <a:rPr lang="lt-LT" sz="1600" b="1" dirty="0">
                          <a:solidFill>
                            <a:srgbClr val="002060"/>
                          </a:solidFill>
                          <a:effectLst/>
                          <a:latin typeface="Arial" panose="020B0604020202020204" pitchFamily="34" charset="0"/>
                          <a:cs typeface="Arial" panose="020B0604020202020204" pitchFamily="34" charset="0"/>
                        </a:rPr>
                        <a:t>pagrindinė sutartis </a:t>
                      </a:r>
                      <a:r>
                        <a:rPr lang="lt-LT" sz="1600" b="0" dirty="0">
                          <a:solidFill>
                            <a:srgbClr val="002060"/>
                          </a:solidFill>
                          <a:effectLst/>
                          <a:latin typeface="Arial" panose="020B0604020202020204" pitchFamily="34" charset="0"/>
                          <a:cs typeface="Arial" panose="020B0604020202020204" pitchFamily="34" charset="0"/>
                        </a:rPr>
                        <a:t>(įskaitant pagrindinę sutartį, įsigyjant iš CPO LT katalogo ir KMSA CPO), </a:t>
                      </a:r>
                      <a:r>
                        <a:rPr lang="lt-LT" sz="1600" b="1" dirty="0">
                          <a:solidFill>
                            <a:srgbClr val="002060"/>
                          </a:solidFill>
                          <a:effectLst/>
                          <a:latin typeface="Arial" panose="020B0604020202020204" pitchFamily="34" charset="0"/>
                          <a:cs typeface="Arial" panose="020B0604020202020204" pitchFamily="34" charset="0"/>
                        </a:rPr>
                        <a:t>vidaus sandoris, konkretaus pirkimo sutartis</a:t>
                      </a:r>
                      <a:r>
                        <a:rPr lang="lt-LT" sz="1600" b="0" dirty="0">
                          <a:solidFill>
                            <a:srgbClr val="002060"/>
                          </a:solidFill>
                          <a:effectLst/>
                          <a:latin typeface="Arial" panose="020B0604020202020204" pitchFamily="34" charset="0"/>
                          <a:cs typeface="Arial" panose="020B0604020202020204" pitchFamily="34" charset="0"/>
                        </a:rPr>
                        <a:t>, sudaryta DPS pagrindu.</a:t>
                      </a:r>
                    </a:p>
                    <a:p>
                      <a:pPr algn="just">
                        <a:lnSpc>
                          <a:spcPct val="107000"/>
                        </a:lnSpc>
                        <a:spcAft>
                          <a:spcPts val="0"/>
                        </a:spcAft>
                        <a:tabLst>
                          <a:tab pos="342900" algn="l"/>
                        </a:tabLst>
                      </a:pPr>
                      <a:r>
                        <a:rPr lang="lt-LT" sz="1600" b="0" i="1" dirty="0">
                          <a:solidFill>
                            <a:srgbClr val="002060"/>
                          </a:solidFill>
                          <a:effectLst/>
                          <a:latin typeface="Arial" panose="020B0604020202020204" pitchFamily="34" charset="0"/>
                          <a:cs typeface="Arial" panose="020B0604020202020204" pitchFamily="34" charset="0"/>
                        </a:rPr>
                        <a:t>CVP IS skelbia atitinkamai KMSA paskirtasis darbuotojas </a:t>
                      </a:r>
                      <a:r>
                        <a:rPr lang="lt-LT" sz="1600" b="0" dirty="0">
                          <a:effectLst/>
                          <a:latin typeface="Arial" panose="020B0604020202020204" pitchFamily="34" charset="0"/>
                          <a:cs typeface="Arial" panose="020B0604020202020204" pitchFamily="34" charset="0"/>
                        </a:rPr>
                        <a:t>(Aprašo 3.10.4 p.) / </a:t>
                      </a:r>
                      <a:r>
                        <a:rPr lang="lt-LT" sz="1600" b="0" dirty="0">
                          <a:solidFill>
                            <a:srgbClr val="002060"/>
                          </a:solidFill>
                          <a:effectLst/>
                          <a:latin typeface="Arial" panose="020B0604020202020204" pitchFamily="34" charset="0"/>
                          <a:cs typeface="Arial" panose="020B0604020202020204" pitchFamily="34" charset="0"/>
                        </a:rPr>
                        <a:t>(PPO paskirtasis darbuotojas)  </a:t>
                      </a:r>
                      <a:r>
                        <a:rPr lang="lt-LT" sz="1600" b="0" dirty="0">
                          <a:effectLst/>
                          <a:latin typeface="Arial" panose="020B0604020202020204" pitchFamily="34" charset="0"/>
                          <a:cs typeface="Arial" panose="020B0604020202020204" pitchFamily="34" charset="0"/>
                        </a:rPr>
                        <a:t>(Aprašo 79 p.)</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solidFill>
                      <a:schemeClr val="accent1">
                        <a:lumMod val="40000"/>
                        <a:lumOff val="60000"/>
                      </a:schemeClr>
                    </a:solidFill>
                  </a:tcPr>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p>
                    <a:p>
                      <a:pPr algn="ctr">
                        <a:lnSpc>
                          <a:spcPct val="107000"/>
                        </a:lnSpc>
                        <a:spcAft>
                          <a:spcPts val="0"/>
                        </a:spcAft>
                      </a:pPr>
                      <a:r>
                        <a:rPr lang="lt-LT" sz="1600" b="0">
                          <a:effectLst/>
                          <a:latin typeface="Arial" panose="020B0604020202020204" pitchFamily="34" charset="0"/>
                          <a:cs typeface="Arial" panose="020B0604020202020204" pitchFamily="34" charset="0"/>
                        </a:rPr>
                        <a:t> </a:t>
                      </a:r>
                    </a:p>
                    <a:p>
                      <a:pPr algn="ctr">
                        <a:lnSpc>
                          <a:spcPct val="107000"/>
                        </a:lnSpc>
                        <a:spcAft>
                          <a:spcPts val="0"/>
                        </a:spcAft>
                      </a:pPr>
                      <a:r>
                        <a:rPr lang="lt-LT" sz="1600" b="0">
                          <a:effectLst/>
                          <a:latin typeface="Arial" panose="020B0604020202020204" pitchFamily="34" charset="0"/>
                          <a:cs typeface="Arial" panose="020B0604020202020204" pitchFamily="34" charset="0"/>
                        </a:rPr>
                        <a:t> </a:t>
                      </a:r>
                    </a:p>
                    <a:p>
                      <a:pPr algn="ctr">
                        <a:lnSpc>
                          <a:spcPct val="107000"/>
                        </a:lnSpc>
                        <a:spcAft>
                          <a:spcPts val="0"/>
                        </a:spcAft>
                      </a:pPr>
                      <a:r>
                        <a:rPr lang="lt-LT" sz="1600" b="0">
                          <a:effectLst/>
                          <a:latin typeface="Arial" panose="020B0604020202020204" pitchFamily="34" charset="0"/>
                          <a:cs typeface="Arial" panose="020B0604020202020204" pitchFamily="34" charset="0"/>
                        </a:rPr>
                        <a:t> </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smtClean="0">
                          <a:effectLst/>
                          <a:latin typeface="Arial" panose="020B0604020202020204" pitchFamily="34" charset="0"/>
                          <a:cs typeface="Arial" panose="020B0604020202020204" pitchFamily="34" charset="0"/>
                        </a:rPr>
                        <a:t>per</a:t>
                      </a:r>
                      <a:r>
                        <a:rPr lang="lt-LT" sz="1600" b="0" dirty="0">
                          <a:effectLst/>
                          <a:latin typeface="Arial" panose="020B0604020202020204" pitchFamily="34" charset="0"/>
                          <a:cs typeface="Arial" panose="020B0604020202020204" pitchFamily="34" charset="0"/>
                        </a:rPr>
                        <a:t> 15 dienų, bet ne vėliau kaip iki pirmojo mokėjimo</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extLst>
                  <a:ext uri="{0D108BD9-81ED-4DB2-BD59-A6C34878D82A}">
                    <a16:rowId xmlns:a16="http://schemas.microsoft.com/office/drawing/2014/main" val="2069719965"/>
                  </a:ext>
                </a:extLst>
              </a:tr>
              <a:tr h="2033156">
                <a:tc>
                  <a:txBody>
                    <a:bodyPr/>
                    <a:lstStyle/>
                    <a:p>
                      <a:pPr algn="just">
                        <a:lnSpc>
                          <a:spcPct val="107000"/>
                        </a:lnSpc>
                        <a:spcAft>
                          <a:spcPts val="0"/>
                        </a:spcAft>
                        <a:tabLst>
                          <a:tab pos="342900" algn="l"/>
                        </a:tabLst>
                      </a:pPr>
                      <a:r>
                        <a:rPr lang="lt-LT" sz="1600" b="0" dirty="0">
                          <a:solidFill>
                            <a:srgbClr val="002060"/>
                          </a:solidFill>
                          <a:effectLst/>
                          <a:latin typeface="Arial" panose="020B0604020202020204" pitchFamily="34" charset="0"/>
                          <a:cs typeface="Arial" panose="020B0604020202020204" pitchFamily="34" charset="0"/>
                        </a:rPr>
                        <a:t>Viešinama </a:t>
                      </a:r>
                      <a:r>
                        <a:rPr lang="lt-LT" sz="1600" b="1" dirty="0">
                          <a:solidFill>
                            <a:srgbClr val="002060"/>
                          </a:solidFill>
                          <a:effectLst/>
                          <a:latin typeface="Arial" panose="020B0604020202020204" pitchFamily="34" charset="0"/>
                          <a:cs typeface="Arial" panose="020B0604020202020204" pitchFamily="34" charset="0"/>
                        </a:rPr>
                        <a:t>įprasto pirkimo sutartis, pagrindinė sutartis, konkretaus pirkimo sutartis</a:t>
                      </a:r>
                      <a:r>
                        <a:rPr lang="lt-LT" sz="1600" b="0" dirty="0">
                          <a:solidFill>
                            <a:srgbClr val="002060"/>
                          </a:solidFill>
                          <a:effectLst/>
                          <a:latin typeface="Arial" panose="020B0604020202020204" pitchFamily="34" charset="0"/>
                          <a:cs typeface="Arial" panose="020B0604020202020204" pitchFamily="34" charset="0"/>
                        </a:rPr>
                        <a:t> (</a:t>
                      </a:r>
                      <a:r>
                        <a:rPr lang="lt-LT" sz="1600" b="0" i="1" dirty="0">
                          <a:solidFill>
                            <a:srgbClr val="002060"/>
                          </a:solidFill>
                          <a:effectLst/>
                          <a:latin typeface="Arial" panose="020B0604020202020204" pitchFamily="34" charset="0"/>
                          <a:cs typeface="Arial" panose="020B0604020202020204" pitchFamily="34" charset="0"/>
                        </a:rPr>
                        <a:t>jei atskirame PPO ir KMSA CPO susitarime nenurodyta kitaip</a:t>
                      </a:r>
                      <a:r>
                        <a:rPr lang="lt-LT" sz="1600" b="0" dirty="0">
                          <a:solidFill>
                            <a:srgbClr val="002060"/>
                          </a:solidFill>
                          <a:effectLst/>
                          <a:latin typeface="Arial" panose="020B0604020202020204" pitchFamily="34" charset="0"/>
                          <a:cs typeface="Arial" panose="020B0604020202020204" pitchFamily="34" charset="0"/>
                        </a:rPr>
                        <a:t>)</a:t>
                      </a:r>
                      <a:r>
                        <a:rPr lang="lt-LT" sz="1600" b="0" dirty="0">
                          <a:effectLst/>
                          <a:latin typeface="Arial" panose="020B0604020202020204" pitchFamily="34" charset="0"/>
                          <a:cs typeface="Arial" panose="020B0604020202020204" pitchFamily="34" charset="0"/>
                        </a:rPr>
                        <a:t> </a:t>
                      </a:r>
                      <a:r>
                        <a:rPr lang="lt-LT" sz="1600" b="0" dirty="0" smtClean="0">
                          <a:effectLst/>
                          <a:latin typeface="Arial" panose="020B0604020202020204" pitchFamily="34" charset="0"/>
                          <a:cs typeface="Arial" panose="020B0604020202020204" pitchFamily="34" charset="0"/>
                        </a:rPr>
                        <a:t>(Aprašo </a:t>
                      </a:r>
                      <a:r>
                        <a:rPr lang="en-US" sz="1600" b="0" dirty="0">
                          <a:effectLst/>
                          <a:latin typeface="Arial" panose="020B0604020202020204" pitchFamily="34" charset="0"/>
                          <a:cs typeface="Arial" panose="020B0604020202020204" pitchFamily="34" charset="0"/>
                        </a:rPr>
                        <a:t>3.27.</a:t>
                      </a:r>
                      <a:r>
                        <a:rPr lang="lt-LT" sz="1600" b="0" dirty="0">
                          <a:effectLst/>
                          <a:latin typeface="Arial" panose="020B0604020202020204" pitchFamily="34" charset="0"/>
                          <a:cs typeface="Arial" panose="020B0604020202020204" pitchFamily="34" charset="0"/>
                        </a:rPr>
                        <a:t>2 p</a:t>
                      </a:r>
                      <a:r>
                        <a:rPr lang="lt-LT" sz="1600" b="0" dirty="0" smtClean="0">
                          <a:effectLst/>
                          <a:latin typeface="Arial" panose="020B0604020202020204" pitchFamily="34" charset="0"/>
                          <a:cs typeface="Arial" panose="020B0604020202020204" pitchFamily="34" charset="0"/>
                        </a:rPr>
                        <a:t>.).</a:t>
                      </a:r>
                      <a:endParaRPr lang="lt-LT" sz="1600" b="0" dirty="0">
                        <a:effectLst/>
                        <a:latin typeface="Arial" panose="020B0604020202020204" pitchFamily="34" charset="0"/>
                        <a:cs typeface="Arial" panose="020B0604020202020204" pitchFamily="34" charset="0"/>
                      </a:endParaRPr>
                    </a:p>
                    <a:p>
                      <a:pPr algn="just">
                        <a:lnSpc>
                          <a:spcPct val="107000"/>
                        </a:lnSpc>
                        <a:spcAft>
                          <a:spcPts val="0"/>
                        </a:spcAft>
                      </a:pPr>
                      <a:r>
                        <a:rPr lang="lt-LT" sz="1600" b="1" i="1" dirty="0" smtClean="0">
                          <a:solidFill>
                            <a:schemeClr val="bg1"/>
                          </a:solidFill>
                          <a:effectLst/>
                          <a:latin typeface="Arial" panose="020B0604020202020204" pitchFamily="34" charset="0"/>
                          <a:cs typeface="Arial" panose="020B0604020202020204" pitchFamily="34" charset="0"/>
                        </a:rPr>
                        <a:t>Pagal Aprašo </a:t>
                      </a:r>
                      <a:r>
                        <a:rPr lang="en-US" sz="1600" b="1" i="1" dirty="0" smtClean="0">
                          <a:solidFill>
                            <a:schemeClr val="bg1"/>
                          </a:solidFill>
                          <a:effectLst/>
                          <a:latin typeface="Arial" panose="020B0604020202020204" pitchFamily="34" charset="0"/>
                          <a:cs typeface="Arial" panose="020B0604020202020204" pitchFamily="34" charset="0"/>
                        </a:rPr>
                        <a:t>3.27.3 p. </a:t>
                      </a:r>
                      <a:r>
                        <a:rPr lang="en-US" sz="1600" b="0" i="1" dirty="0" smtClean="0">
                          <a:solidFill>
                            <a:srgbClr val="002060"/>
                          </a:solidFill>
                          <a:effectLst/>
                          <a:latin typeface="Arial" panose="020B0604020202020204" pitchFamily="34" charset="0"/>
                          <a:cs typeface="Arial" panose="020B0604020202020204" pitchFamily="34" charset="0"/>
                        </a:rPr>
                        <a:t>PPO </a:t>
                      </a:r>
                      <a:r>
                        <a:rPr lang="en-US" sz="1600" b="0" i="1" dirty="0" err="1">
                          <a:solidFill>
                            <a:srgbClr val="002060"/>
                          </a:solidFill>
                          <a:effectLst/>
                          <a:latin typeface="Arial" panose="020B0604020202020204" pitchFamily="34" charset="0"/>
                          <a:cs typeface="Arial" panose="020B0604020202020204" pitchFamily="34" charset="0"/>
                        </a:rPr>
                        <a:t>paskirtasis</a:t>
                      </a:r>
                      <a:r>
                        <a:rPr lang="en-US" sz="1600" b="0" i="1" dirty="0">
                          <a:solidFill>
                            <a:srgbClr val="002060"/>
                          </a:solidFill>
                          <a:effectLst/>
                          <a:latin typeface="Arial" panose="020B0604020202020204" pitchFamily="34" charset="0"/>
                          <a:cs typeface="Arial" panose="020B0604020202020204" pitchFamily="34" charset="0"/>
                        </a:rPr>
                        <a:t> </a:t>
                      </a:r>
                      <a:r>
                        <a:rPr lang="en-US" sz="1600" b="0" i="1" dirty="0" err="1">
                          <a:solidFill>
                            <a:srgbClr val="002060"/>
                          </a:solidFill>
                          <a:effectLst/>
                          <a:latin typeface="Arial" panose="020B0604020202020204" pitchFamily="34" charset="0"/>
                          <a:cs typeface="Arial" panose="020B0604020202020204" pitchFamily="34" charset="0"/>
                        </a:rPr>
                        <a:t>darbuotojas</a:t>
                      </a:r>
                      <a:r>
                        <a:rPr lang="en-US" sz="1600" b="0" i="1" dirty="0">
                          <a:solidFill>
                            <a:srgbClr val="002060"/>
                          </a:solidFill>
                          <a:effectLst/>
                          <a:latin typeface="Arial" panose="020B0604020202020204" pitchFamily="34" charset="0"/>
                          <a:cs typeface="Arial" panose="020B0604020202020204" pitchFamily="34" charset="0"/>
                        </a:rPr>
                        <a:t> </a:t>
                      </a:r>
                      <a:r>
                        <a:rPr lang="en-US" sz="1600" b="0" i="1" dirty="0" err="1">
                          <a:solidFill>
                            <a:srgbClr val="002060"/>
                          </a:solidFill>
                          <a:effectLst/>
                          <a:latin typeface="Arial" panose="020B0604020202020204" pitchFamily="34" charset="0"/>
                          <a:cs typeface="Arial" panose="020B0604020202020204" pitchFamily="34" charset="0"/>
                        </a:rPr>
                        <a:t>turi</a:t>
                      </a:r>
                      <a:r>
                        <a:rPr lang="en-US" sz="1600" b="0" i="1" dirty="0">
                          <a:solidFill>
                            <a:srgbClr val="002060"/>
                          </a:solidFill>
                          <a:effectLst/>
                          <a:latin typeface="Arial" panose="020B0604020202020204" pitchFamily="34" charset="0"/>
                          <a:cs typeface="Arial" panose="020B0604020202020204" pitchFamily="34" charset="0"/>
                        </a:rPr>
                        <a:t> </a:t>
                      </a:r>
                      <a:r>
                        <a:rPr lang="lt-LT" sz="1600" b="0" i="1" dirty="0">
                          <a:solidFill>
                            <a:srgbClr val="002060"/>
                          </a:solidFill>
                          <a:effectLst/>
                          <a:latin typeface="Arial" panose="020B0604020202020204" pitchFamily="34" charset="0"/>
                          <a:cs typeface="Arial" panose="020B0604020202020204" pitchFamily="34" charset="0"/>
                        </a:rPr>
                        <a:t>įvesti VIPIS informaciją apie sudarytą įprasto centralizuoto pirkimo sutartį, sudarytą pagrindinę sutartį, priskirdamas ją prie atitinkamos preliminariosios sutarties (kurios pagrindu sudaryta pagrindinė sutartis) ir konkretaus pirkimo sutartį, priskirdamas ją prie atitinkamos DPS.</a:t>
                      </a:r>
                      <a:endParaRPr lang="lt-LT" sz="1600" b="0" i="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solidFill>
                      <a:schemeClr val="accent1">
                        <a:lumMod val="40000"/>
                        <a:lumOff val="60000"/>
                      </a:schemeClr>
                    </a:solidFill>
                  </a:tcPr>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a:effectLst/>
                          <a:latin typeface="Arial" panose="020B0604020202020204" pitchFamily="34" charset="0"/>
                          <a:cs typeface="Arial" panose="020B0604020202020204" pitchFamily="34" charset="0"/>
                        </a:rPr>
                        <a:t> </a:t>
                      </a:r>
                    </a:p>
                    <a:p>
                      <a:pPr algn="ctr">
                        <a:lnSpc>
                          <a:spcPct val="107000"/>
                        </a:lnSpc>
                        <a:spcAft>
                          <a:spcPts val="0"/>
                        </a:spcAft>
                      </a:pPr>
                      <a:r>
                        <a:rPr lang="lt-LT" sz="1600" b="0">
                          <a:effectLst/>
                          <a:latin typeface="Arial" panose="020B0604020202020204" pitchFamily="34" charset="0"/>
                          <a:cs typeface="Arial" panose="020B0604020202020204" pitchFamily="34" charset="0"/>
                        </a:rPr>
                        <a:t> </a:t>
                      </a:r>
                    </a:p>
                    <a:p>
                      <a:pPr algn="ctr">
                        <a:lnSpc>
                          <a:spcPct val="107000"/>
                        </a:lnSpc>
                        <a:spcAft>
                          <a:spcPts val="0"/>
                        </a:spcAft>
                      </a:pPr>
                      <a:r>
                        <a:rPr lang="lt-LT" sz="1600" b="0">
                          <a:effectLst/>
                          <a:latin typeface="Arial" panose="020B0604020202020204" pitchFamily="34" charset="0"/>
                          <a:cs typeface="Arial" panose="020B0604020202020204" pitchFamily="34" charset="0"/>
                        </a:rPr>
                        <a:t>+</a:t>
                      </a:r>
                      <a:endParaRPr lang="lt-LT" sz="1600" b="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smtClean="0">
                          <a:effectLst/>
                          <a:latin typeface="Arial" panose="020B0604020202020204" pitchFamily="34" charset="0"/>
                          <a:cs typeface="Arial" panose="020B0604020202020204" pitchFamily="34" charset="0"/>
                        </a:rPr>
                        <a:t>per</a:t>
                      </a:r>
                      <a:r>
                        <a:rPr lang="lt-LT" sz="1600" b="0" dirty="0">
                          <a:effectLst/>
                          <a:latin typeface="Arial" panose="020B0604020202020204" pitchFamily="34" charset="0"/>
                          <a:cs typeface="Arial" panose="020B0604020202020204" pitchFamily="34" charset="0"/>
                        </a:rPr>
                        <a:t> 15 dienų, bet ne vėliau kaip iki pirmojo mokėjimo</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extLst>
                  <a:ext uri="{0D108BD9-81ED-4DB2-BD59-A6C34878D82A}">
                    <a16:rowId xmlns:a16="http://schemas.microsoft.com/office/drawing/2014/main" val="1024866397"/>
                  </a:ext>
                </a:extLst>
              </a:tr>
              <a:tr h="1025904">
                <a:tc>
                  <a:txBody>
                    <a:bodyPr/>
                    <a:lstStyle/>
                    <a:p>
                      <a:pPr algn="just">
                        <a:lnSpc>
                          <a:spcPct val="107000"/>
                        </a:lnSpc>
                        <a:spcAft>
                          <a:spcPts val="0"/>
                        </a:spcAft>
                        <a:tabLst>
                          <a:tab pos="342900" algn="l"/>
                        </a:tabLst>
                      </a:pPr>
                      <a:r>
                        <a:rPr lang="lt-LT" sz="1600" b="1" dirty="0">
                          <a:solidFill>
                            <a:srgbClr val="002060"/>
                          </a:solidFill>
                          <a:effectLst/>
                          <a:latin typeface="Arial" panose="020B0604020202020204" pitchFamily="34" charset="0"/>
                          <a:cs typeface="Arial" panose="020B0604020202020204" pitchFamily="34" charset="0"/>
                        </a:rPr>
                        <a:t>Susitarimai </a:t>
                      </a:r>
                      <a:r>
                        <a:rPr lang="lt-LT" sz="1600" b="0" dirty="0">
                          <a:solidFill>
                            <a:srgbClr val="002060"/>
                          </a:solidFill>
                          <a:effectLst/>
                          <a:latin typeface="Arial" panose="020B0604020202020204" pitchFamily="34" charset="0"/>
                          <a:cs typeface="Arial" panose="020B0604020202020204" pitchFamily="34" charset="0"/>
                        </a:rPr>
                        <a:t>dėl kiekvienos pirkimo sutarties (išskyrus sudarytos žodžiu) ir vidaus sandorio </a:t>
                      </a:r>
                      <a:r>
                        <a:rPr lang="lt-LT" sz="1600" b="1" dirty="0">
                          <a:solidFill>
                            <a:srgbClr val="002060"/>
                          </a:solidFill>
                          <a:effectLst/>
                          <a:latin typeface="Arial" panose="020B0604020202020204" pitchFamily="34" charset="0"/>
                          <a:cs typeface="Arial" panose="020B0604020202020204" pitchFamily="34" charset="0"/>
                        </a:rPr>
                        <a:t>pakeitimo</a:t>
                      </a:r>
                      <a:r>
                        <a:rPr lang="lt-LT" sz="1600" b="0" dirty="0">
                          <a:effectLst/>
                          <a:latin typeface="Arial" panose="020B0604020202020204" pitchFamily="34" charset="0"/>
                          <a:cs typeface="Arial" panose="020B0604020202020204" pitchFamily="34" charset="0"/>
                        </a:rPr>
                        <a:t> </a:t>
                      </a:r>
                      <a:r>
                        <a:rPr lang="lt-LT" sz="1600" b="0" dirty="0" smtClean="0">
                          <a:effectLst/>
                          <a:latin typeface="Arial" panose="020B0604020202020204" pitchFamily="34" charset="0"/>
                          <a:cs typeface="Arial" panose="020B0604020202020204" pitchFamily="34" charset="0"/>
                        </a:rPr>
                        <a:t>(</a:t>
                      </a:r>
                      <a:r>
                        <a:rPr lang="lt-LT" sz="1600" b="0" dirty="0">
                          <a:effectLst/>
                          <a:latin typeface="Arial" panose="020B0604020202020204" pitchFamily="34" charset="0"/>
                          <a:cs typeface="Arial" panose="020B0604020202020204" pitchFamily="34" charset="0"/>
                        </a:rPr>
                        <a:t>Aprašo 3.10.4,</a:t>
                      </a:r>
                      <a:r>
                        <a:rPr lang="en-US" sz="1600" b="0" dirty="0">
                          <a:effectLst/>
                          <a:latin typeface="Arial" panose="020B0604020202020204" pitchFamily="34" charset="0"/>
                          <a:cs typeface="Arial" panose="020B0604020202020204" pitchFamily="34" charset="0"/>
                        </a:rPr>
                        <a:t> 3.27.</a:t>
                      </a:r>
                      <a:r>
                        <a:rPr lang="lt-LT" sz="1600" b="0" dirty="0">
                          <a:effectLst/>
                          <a:latin typeface="Arial" panose="020B0604020202020204" pitchFamily="34" charset="0"/>
                          <a:cs typeface="Arial" panose="020B0604020202020204" pitchFamily="34" charset="0"/>
                        </a:rPr>
                        <a:t>2,  79 p.)</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solidFill>
                      <a:schemeClr val="accent1">
                        <a:lumMod val="40000"/>
                        <a:lumOff val="60000"/>
                      </a:schemeClr>
                    </a:solidFill>
                  </a:tcPr>
                </a:tc>
                <a:tc>
                  <a:txBody>
                    <a:bodyPr/>
                    <a:lstStyle/>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endParaRPr lang="lt-LT" sz="1600" b="0" dirty="0">
                        <a:effectLst/>
                        <a:latin typeface="Arial" panose="020B0604020202020204" pitchFamily="34" charset="0"/>
                        <a:cs typeface="Arial" panose="020B0604020202020204" pitchFamily="34" charset="0"/>
                      </a:endParaRPr>
                    </a:p>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  </a:t>
                      </a:r>
                    </a:p>
                    <a:p>
                      <a:pPr algn="ctr">
                        <a:lnSpc>
                          <a:spcPct val="107000"/>
                        </a:lnSpc>
                        <a:spcAft>
                          <a:spcPts val="0"/>
                        </a:spcAft>
                      </a:pPr>
                      <a:r>
                        <a:rPr lang="lt-LT" sz="1600" b="0" dirty="0">
                          <a:effectLst/>
                          <a:latin typeface="Arial" panose="020B0604020202020204" pitchFamily="34" charset="0"/>
                          <a:cs typeface="Arial" panose="020B0604020202020204" pitchFamily="34" charset="0"/>
                        </a:rPr>
                        <a:t>+</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tc>
                  <a:txBody>
                    <a:bodyPr/>
                    <a:lstStyle/>
                    <a:p>
                      <a:pPr algn="ctr">
                        <a:lnSpc>
                          <a:spcPct val="107000"/>
                        </a:lnSpc>
                        <a:spcAft>
                          <a:spcPts val="0"/>
                        </a:spcAft>
                      </a:pPr>
                      <a:r>
                        <a:rPr lang="lt-LT" sz="1600" b="0" dirty="0" smtClean="0">
                          <a:effectLst/>
                          <a:latin typeface="Arial" panose="020B0604020202020204" pitchFamily="34" charset="0"/>
                          <a:cs typeface="Arial" panose="020B0604020202020204" pitchFamily="34" charset="0"/>
                        </a:rPr>
                        <a:t>per</a:t>
                      </a:r>
                      <a:r>
                        <a:rPr lang="lt-LT" sz="1600" b="0" dirty="0">
                          <a:effectLst/>
                          <a:latin typeface="Arial" panose="020B0604020202020204" pitchFamily="34" charset="0"/>
                          <a:cs typeface="Arial" panose="020B0604020202020204" pitchFamily="34" charset="0"/>
                        </a:rPr>
                        <a:t> 15 dienų, bet ne vėliau kaip iki </a:t>
                      </a:r>
                      <a:r>
                        <a:rPr lang="lt-LT" sz="1600" b="0" dirty="0" smtClean="0">
                          <a:effectLst/>
                          <a:latin typeface="Arial" panose="020B0604020202020204" pitchFamily="34" charset="0"/>
                          <a:cs typeface="Arial" panose="020B0604020202020204" pitchFamily="34" charset="0"/>
                        </a:rPr>
                        <a:t>mokėjimo</a:t>
                      </a:r>
                      <a:endParaRPr lang="lt-LT" sz="1600" b="0" dirty="0">
                        <a:effectLst/>
                        <a:latin typeface="Arial" panose="020B0604020202020204" pitchFamily="34" charset="0"/>
                        <a:ea typeface="Calibri" panose="020F0502020204030204" pitchFamily="34" charset="0"/>
                        <a:cs typeface="Arial" panose="020B0604020202020204" pitchFamily="34" charset="0"/>
                      </a:endParaRPr>
                    </a:p>
                  </a:txBody>
                  <a:tcPr marL="29323" marR="29323" marT="0" marB="0"/>
                </a:tc>
                <a:extLst>
                  <a:ext uri="{0D108BD9-81ED-4DB2-BD59-A6C34878D82A}">
                    <a16:rowId xmlns:a16="http://schemas.microsoft.com/office/drawing/2014/main" val="1661741538"/>
                  </a:ext>
                </a:extLst>
              </a:tr>
            </a:tbl>
          </a:graphicData>
        </a:graphic>
      </p:graphicFrame>
    </p:spTree>
    <p:extLst>
      <p:ext uri="{BB962C8B-B14F-4D97-AF65-F5344CB8AC3E}">
        <p14:creationId xmlns:p14="http://schemas.microsoft.com/office/powerpoint/2010/main" val="1375407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46" y="0"/>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TextBox 2"/>
          <p:cNvSpPr txBox="1"/>
          <p:nvPr/>
        </p:nvSpPr>
        <p:spPr>
          <a:xfrm>
            <a:off x="942110" y="518745"/>
            <a:ext cx="10261600" cy="400110"/>
          </a:xfrm>
          <a:prstGeom prst="rect">
            <a:avLst/>
          </a:prstGeom>
          <a:noFill/>
        </p:spPr>
        <p:txBody>
          <a:bodyPr wrap="square" rtlCol="0">
            <a:spAutoFit/>
          </a:bodyPr>
          <a:lstStyle/>
          <a:p>
            <a:r>
              <a:rPr lang="lt-LT" sz="2000" b="1" i="1" dirty="0" smtClean="0">
                <a:solidFill>
                  <a:srgbClr val="002060"/>
                </a:solidFill>
                <a:latin typeface="Arial" panose="020B0604020202020204" pitchFamily="34" charset="0"/>
                <a:cs typeface="Arial" panose="020B0604020202020204" pitchFamily="34" charset="0"/>
              </a:rPr>
              <a:t>           </a:t>
            </a:r>
            <a:endParaRPr lang="lt-LT" sz="2000" dirty="0">
              <a:solidFill>
                <a:srgbClr val="002060"/>
              </a:solidFill>
              <a:latin typeface="Arial" panose="020B0604020202020204" pitchFamily="34" charset="0"/>
              <a:cs typeface="Arial" panose="020B0604020202020204" pitchFamily="34" charset="0"/>
            </a:endParaRPr>
          </a:p>
        </p:txBody>
      </p:sp>
      <p:sp>
        <p:nvSpPr>
          <p:cNvPr id="6" name="TextBox 5"/>
          <p:cNvSpPr txBox="1"/>
          <p:nvPr/>
        </p:nvSpPr>
        <p:spPr>
          <a:xfrm>
            <a:off x="57994" y="415637"/>
            <a:ext cx="11934175" cy="7201972"/>
          </a:xfrm>
          <a:prstGeom prst="rect">
            <a:avLst/>
          </a:prstGeom>
          <a:noFill/>
        </p:spPr>
        <p:txBody>
          <a:bodyPr wrap="square" rtlCol="0">
            <a:spAutoFit/>
          </a:bodyPr>
          <a:lstStyle/>
          <a:p>
            <a:pPr algn="just"/>
            <a:r>
              <a:rPr lang="lt-LT" sz="1600" dirty="0" smtClean="0">
                <a:latin typeface="Arial" panose="020B0604020202020204" pitchFamily="34" charset="0"/>
                <a:cs typeface="Arial" panose="020B0604020202020204" pitchFamily="34" charset="0"/>
              </a:rPr>
              <a:t>                                       </a:t>
            </a:r>
          </a:p>
          <a:p>
            <a:endParaRPr lang="lt-LT" sz="1600" dirty="0" smtClean="0">
              <a:latin typeface="Arial" panose="020B0604020202020204" pitchFamily="34" charset="0"/>
              <a:cs typeface="Arial" panose="020B0604020202020204" pitchFamily="34" charset="0"/>
            </a:endParaRPr>
          </a:p>
          <a:p>
            <a:endParaRPr lang="lt-LT" sz="1600" dirty="0">
              <a:latin typeface="Arial" panose="020B0604020202020204" pitchFamily="34" charset="0"/>
              <a:cs typeface="Arial" panose="020B0604020202020204" pitchFamily="34" charset="0"/>
            </a:endParaRPr>
          </a:p>
          <a:p>
            <a:pPr algn="just"/>
            <a:r>
              <a:rPr lang="lt-LT" sz="1600" dirty="0" smtClean="0">
                <a:latin typeface="Arial" panose="020B0604020202020204" pitchFamily="34" charset="0"/>
                <a:cs typeface="Arial" panose="020B0604020202020204" pitchFamily="34" charset="0"/>
              </a:rPr>
              <a:t> </a:t>
            </a:r>
          </a:p>
          <a:p>
            <a:pPr algn="just"/>
            <a:endParaRPr lang="lt-LT" sz="1600" b="1" dirty="0">
              <a:latin typeface="Arial" panose="020B0604020202020204" pitchFamily="34" charset="0"/>
              <a:cs typeface="Arial" panose="020B0604020202020204" pitchFamily="34" charset="0"/>
            </a:endParaRPr>
          </a:p>
          <a:p>
            <a:pPr algn="just"/>
            <a:r>
              <a:rPr lang="lt-LT" sz="1400" dirty="0"/>
              <a:t>• </a:t>
            </a:r>
            <a:r>
              <a:rPr lang="lt-LT" sz="1500" b="1" dirty="0" smtClean="0">
                <a:latin typeface="Arial" panose="020B0604020202020204" pitchFamily="34" charset="0"/>
                <a:cs typeface="Arial" panose="020B0604020202020204" pitchFamily="34" charset="0"/>
              </a:rPr>
              <a:t>bendro </a:t>
            </a:r>
            <a:r>
              <a:rPr lang="lt-LT" sz="1500" b="1" dirty="0">
                <a:latin typeface="Arial" panose="020B0604020202020204" pitchFamily="34" charset="0"/>
                <a:cs typeface="Arial" panose="020B0604020202020204" pitchFamily="34" charset="0"/>
              </a:rPr>
              <a:t>tikslo neturėjimas, klaidingas įsitikinimas, kad centralizuoti pirkimai yra tik KMSA CPO ar CVPKS prievolė ir atsakomybė. </a:t>
            </a:r>
            <a:r>
              <a:rPr lang="lt-LT" sz="1500" dirty="0">
                <a:latin typeface="Arial" panose="020B0604020202020204" pitchFamily="34" charset="0"/>
                <a:cs typeface="Arial" panose="020B0604020202020204" pitchFamily="34" charset="0"/>
              </a:rPr>
              <a:t>Pirkimus centralizuoti įpareigoja VPĮ, todėl tai bendra PPO ir KMSA padalinių veikla ir tikslas, kurį pasiekus ne tik bus vykdomi įstatymo reikalavimai, tačiau </a:t>
            </a:r>
            <a:r>
              <a:rPr lang="lt-LT" sz="1500" dirty="0">
                <a:solidFill>
                  <a:srgbClr val="002060"/>
                </a:solidFill>
                <a:latin typeface="Arial" panose="020B0604020202020204" pitchFamily="34" charset="0"/>
                <a:cs typeface="Arial" panose="020B0604020202020204" pitchFamily="34" charset="0"/>
              </a:rPr>
              <a:t>bus sutaupoma lėšų ir užtikrinama sudaromų sutarčių kokybė. </a:t>
            </a:r>
          </a:p>
          <a:p>
            <a:pPr algn="just"/>
            <a:r>
              <a:rPr lang="lt-LT" sz="1400" dirty="0"/>
              <a:t>•</a:t>
            </a:r>
            <a:r>
              <a:rPr lang="lt-LT" sz="1500" b="1" dirty="0" smtClean="0">
                <a:latin typeface="Arial" panose="020B0604020202020204" pitchFamily="34" charset="0"/>
                <a:cs typeface="Arial" panose="020B0604020202020204" pitchFamily="34" charset="0"/>
              </a:rPr>
              <a:t> </a:t>
            </a:r>
            <a:r>
              <a:rPr lang="lt-LT" sz="1500" b="1" dirty="0">
                <a:latin typeface="Arial" panose="020B0604020202020204" pitchFamily="34" charset="0"/>
                <a:cs typeface="Arial" panose="020B0604020202020204" pitchFamily="34" charset="0"/>
              </a:rPr>
              <a:t>nepakankamos pastangos siekiant bendro </a:t>
            </a:r>
            <a:r>
              <a:rPr lang="lt-LT" sz="1500" b="1" dirty="0" smtClean="0">
                <a:latin typeface="Arial" panose="020B0604020202020204" pitchFamily="34" charset="0"/>
                <a:cs typeface="Arial" panose="020B0604020202020204" pitchFamily="34" charset="0"/>
              </a:rPr>
              <a:t>tikslo, atsainumas, nekompetencija</a:t>
            </a:r>
            <a:r>
              <a:rPr lang="lt-LT" sz="1500" dirty="0" smtClean="0">
                <a:latin typeface="Arial" panose="020B0604020202020204" pitchFamily="34" charset="0"/>
                <a:cs typeface="Arial" panose="020B0604020202020204" pitchFamily="34" charset="0"/>
              </a:rPr>
              <a:t> </a:t>
            </a:r>
            <a:r>
              <a:rPr lang="lt-LT" sz="1500" dirty="0">
                <a:latin typeface="Arial" panose="020B0604020202020204" pitchFamily="34" charset="0"/>
                <a:cs typeface="Arial" panose="020B0604020202020204" pitchFamily="34" charset="0"/>
              </a:rPr>
              <a:t>(</a:t>
            </a:r>
            <a:r>
              <a:rPr lang="lt-LT" sz="1500" dirty="0" smtClean="0">
                <a:latin typeface="Arial" panose="020B0604020202020204" pitchFamily="34" charset="0"/>
                <a:cs typeface="Arial" panose="020B0604020202020204" pitchFamily="34" charset="0"/>
              </a:rPr>
              <a:t>pvz., duomenys </a:t>
            </a:r>
            <a:r>
              <a:rPr lang="lt-LT" sz="1500" dirty="0">
                <a:latin typeface="Arial" panose="020B0604020202020204" pitchFamily="34" charset="0"/>
                <a:cs typeface="Arial" panose="020B0604020202020204" pitchFamily="34" charset="0"/>
              </a:rPr>
              <a:t>apie poreikį </a:t>
            </a:r>
            <a:r>
              <a:rPr lang="lt-LT" sz="1500" dirty="0" smtClean="0">
                <a:latin typeface="Arial" panose="020B0604020202020204" pitchFamily="34" charset="0"/>
                <a:cs typeface="Arial" panose="020B0604020202020204" pitchFamily="34" charset="0"/>
              </a:rPr>
              <a:t>teikiami ne </a:t>
            </a:r>
            <a:r>
              <a:rPr lang="lt-LT" sz="1500" dirty="0">
                <a:latin typeface="Arial" panose="020B0604020202020204" pitchFamily="34" charset="0"/>
                <a:cs typeface="Arial" panose="020B0604020202020204" pitchFamily="34" charset="0"/>
              </a:rPr>
              <a:t>konkrečia </a:t>
            </a:r>
            <a:r>
              <a:rPr lang="lt-LT" sz="1500" dirty="0" smtClean="0">
                <a:latin typeface="Arial" panose="020B0604020202020204" pitchFamily="34" charset="0"/>
                <a:cs typeface="Arial" panose="020B0604020202020204" pitchFamily="34" charset="0"/>
              </a:rPr>
              <a:t>nurodyta forma</a:t>
            </a:r>
            <a:r>
              <a:rPr lang="lt-LT" sz="1500" dirty="0">
                <a:latin typeface="Arial" panose="020B0604020202020204" pitchFamily="34" charset="0"/>
                <a:cs typeface="Arial" panose="020B0604020202020204" pitchFamily="34" charset="0"/>
              </a:rPr>
              <a:t>, </a:t>
            </a:r>
            <a:r>
              <a:rPr lang="lt-LT" sz="1500" dirty="0" smtClean="0">
                <a:latin typeface="Arial" panose="020B0604020202020204" pitchFamily="34" charset="0"/>
                <a:cs typeface="Arial" panose="020B0604020202020204" pitchFamily="34" charset="0"/>
              </a:rPr>
              <a:t>o </a:t>
            </a:r>
            <a:r>
              <a:rPr lang="lt-LT" sz="1500" dirty="0">
                <a:latin typeface="Arial" panose="020B0604020202020204" pitchFamily="34" charset="0"/>
                <a:cs typeface="Arial" panose="020B0604020202020204" pitchFamily="34" charset="0"/>
              </a:rPr>
              <a:t>pagal savo įprastai naudojamas formas, nesilaikoma </a:t>
            </a:r>
            <a:r>
              <a:rPr lang="lt-LT" sz="1500" dirty="0" smtClean="0">
                <a:latin typeface="Arial" panose="020B0604020202020204" pitchFamily="34" charset="0"/>
                <a:cs typeface="Arial" panose="020B0604020202020204" pitchFamily="34" charset="0"/>
              </a:rPr>
              <a:t>aptartų </a:t>
            </a:r>
            <a:r>
              <a:rPr lang="lt-LT" sz="1500" dirty="0">
                <a:latin typeface="Arial" panose="020B0604020202020204" pitchFamily="34" charset="0"/>
                <a:cs typeface="Arial" panose="020B0604020202020204" pitchFamily="34" charset="0"/>
              </a:rPr>
              <a:t>informacijos pateikimo </a:t>
            </a:r>
            <a:r>
              <a:rPr lang="lt-LT" sz="1500" dirty="0" smtClean="0">
                <a:latin typeface="Arial" panose="020B0604020202020204" pitchFamily="34" charset="0"/>
                <a:cs typeface="Arial" panose="020B0604020202020204" pitchFamily="34" charset="0"/>
              </a:rPr>
              <a:t>terminų, teikiami klaidingi duomenys, iniciatorius nežino savo pirkimo objekto). </a:t>
            </a:r>
            <a:r>
              <a:rPr lang="lt-LT" sz="1500" dirty="0">
                <a:solidFill>
                  <a:srgbClr val="002060"/>
                </a:solidFill>
                <a:latin typeface="Arial" panose="020B0604020202020204" pitchFamily="34" charset="0"/>
                <a:cs typeface="Arial" panose="020B0604020202020204" pitchFamily="34" charset="0"/>
              </a:rPr>
              <a:t>Siekiant užtikrinti efektyvesnį procesą nustatyta standartinė pirkimo inicijavimo paraiškos forma, bus standartizuojami kiti </a:t>
            </a:r>
            <a:r>
              <a:rPr lang="lt-LT" sz="1500" dirty="0" smtClean="0">
                <a:solidFill>
                  <a:srgbClr val="002060"/>
                </a:solidFill>
                <a:latin typeface="Arial" panose="020B0604020202020204" pitchFamily="34" charset="0"/>
                <a:cs typeface="Arial" panose="020B0604020202020204" pitchFamily="34" charset="0"/>
              </a:rPr>
              <a:t>dokumentai, pirkimo iniciatoriams reikia kuruojamos srities mokymų; </a:t>
            </a:r>
          </a:p>
          <a:p>
            <a:pPr algn="just"/>
            <a:r>
              <a:rPr lang="lt-LT" sz="1400" dirty="0"/>
              <a:t>•</a:t>
            </a:r>
            <a:r>
              <a:rPr lang="lt-LT" sz="1500" dirty="0" smtClean="0">
                <a:latin typeface="Arial" panose="020B0604020202020204" pitchFamily="34" charset="0"/>
                <a:cs typeface="Arial" panose="020B0604020202020204" pitchFamily="34" charset="0"/>
              </a:rPr>
              <a:t> </a:t>
            </a:r>
            <a:r>
              <a:rPr lang="lt-LT" sz="1500" b="1" dirty="0">
                <a:latin typeface="Arial" panose="020B0604020202020204" pitchFamily="34" charset="0"/>
                <a:cs typeface="Arial" panose="020B0604020202020204" pitchFamily="34" charset="0"/>
              </a:rPr>
              <a:t>netinkama tarpusavio komunikacija</a:t>
            </a:r>
            <a:r>
              <a:rPr lang="lt-LT" sz="1500" dirty="0">
                <a:latin typeface="Arial" panose="020B0604020202020204" pitchFamily="34" charset="0"/>
                <a:cs typeface="Arial" panose="020B0604020202020204" pitchFamily="34" charset="0"/>
              </a:rPr>
              <a:t> (</a:t>
            </a:r>
            <a:r>
              <a:rPr lang="lt-LT" sz="1500" dirty="0" smtClean="0">
                <a:latin typeface="Arial" panose="020B0604020202020204" pitchFamily="34" charset="0"/>
                <a:cs typeface="Arial" panose="020B0604020202020204" pitchFamily="34" charset="0"/>
              </a:rPr>
              <a:t>pvz., </a:t>
            </a:r>
            <a:r>
              <a:rPr lang="lt-LT" sz="1500" dirty="0">
                <a:latin typeface="Arial" panose="020B0604020202020204" pitchFamily="34" charset="0"/>
                <a:cs typeface="Arial" panose="020B0604020202020204" pitchFamily="34" charset="0"/>
              </a:rPr>
              <a:t>neaišku, kuris PPO / KMSA pirkimo iniciatorius atsakingas už informacijos teikimą KMSA CPO arba pateikęs pirkimui reikalingus dokumentus </a:t>
            </a:r>
            <a:r>
              <a:rPr lang="lt-LT" sz="1500" dirty="0" smtClean="0">
                <a:latin typeface="Arial" panose="020B0604020202020204" pitchFamily="34" charset="0"/>
                <a:cs typeface="Arial" panose="020B0604020202020204" pitchFamily="34" charset="0"/>
              </a:rPr>
              <a:t>pirkimo iniciatorius </a:t>
            </a:r>
            <a:r>
              <a:rPr lang="lt-LT" sz="1500" dirty="0">
                <a:latin typeface="Arial" panose="020B0604020202020204" pitchFamily="34" charset="0"/>
                <a:cs typeface="Arial" panose="020B0604020202020204" pitchFamily="34" charset="0"/>
              </a:rPr>
              <a:t>išeina </a:t>
            </a:r>
            <a:r>
              <a:rPr lang="lt-LT" sz="1500" dirty="0" smtClean="0">
                <a:latin typeface="Arial" panose="020B0604020202020204" pitchFamily="34" charset="0"/>
                <a:cs typeface="Arial" panose="020B0604020202020204" pitchFamily="34" charset="0"/>
              </a:rPr>
              <a:t>atostogų, pavaduojantis asmuo nenori </a:t>
            </a:r>
            <a:r>
              <a:rPr lang="lt-LT" sz="1500" dirty="0">
                <a:latin typeface="Arial" panose="020B0604020202020204" pitchFamily="34" charset="0"/>
                <a:cs typeface="Arial" panose="020B0604020202020204" pitchFamily="34" charset="0"/>
              </a:rPr>
              <a:t>prisiimti atsakomybės dėl TS). </a:t>
            </a:r>
            <a:r>
              <a:rPr lang="lt-LT" sz="1500" dirty="0">
                <a:solidFill>
                  <a:srgbClr val="002060"/>
                </a:solidFill>
                <a:latin typeface="Arial" panose="020B0604020202020204" pitchFamily="34" charset="0"/>
                <a:cs typeface="Arial" panose="020B0604020202020204" pitchFamily="34" charset="0"/>
              </a:rPr>
              <a:t>Siekiant to išvengti, </a:t>
            </a:r>
            <a:r>
              <a:rPr lang="lt-LT" sz="1500" dirty="0" smtClean="0">
                <a:solidFill>
                  <a:srgbClr val="002060"/>
                </a:solidFill>
                <a:latin typeface="Arial" panose="020B0604020202020204" pitchFamily="34" charset="0"/>
                <a:cs typeface="Arial" panose="020B0604020202020204" pitchFamily="34" charset="0"/>
              </a:rPr>
              <a:t>KMSA Apraše </a:t>
            </a:r>
            <a:r>
              <a:rPr lang="lt-LT" sz="1500" dirty="0">
                <a:solidFill>
                  <a:srgbClr val="002060"/>
                </a:solidFill>
                <a:latin typeface="Arial" panose="020B0604020202020204" pitchFamily="34" charset="0"/>
                <a:cs typeface="Arial" panose="020B0604020202020204" pitchFamily="34" charset="0"/>
              </a:rPr>
              <a:t>nustatyti terminai, kurių turi būti laikomasi inicijuojant pirkimus; </a:t>
            </a:r>
          </a:p>
          <a:p>
            <a:pPr algn="just"/>
            <a:r>
              <a:rPr lang="lt-LT" sz="1400" dirty="0"/>
              <a:t>•</a:t>
            </a:r>
            <a:r>
              <a:rPr lang="lt-LT" sz="1500" dirty="0" smtClean="0">
                <a:latin typeface="Arial" panose="020B0604020202020204" pitchFamily="34" charset="0"/>
                <a:cs typeface="Arial" panose="020B0604020202020204" pitchFamily="34" charset="0"/>
              </a:rPr>
              <a:t> </a:t>
            </a:r>
            <a:r>
              <a:rPr lang="lt-LT" sz="1500" b="1" dirty="0" smtClean="0">
                <a:latin typeface="Arial" panose="020B0604020202020204" pitchFamily="34" charset="0"/>
                <a:cs typeface="Arial" panose="020B0604020202020204" pitchFamily="34" charset="0"/>
              </a:rPr>
              <a:t>nepatikimi </a:t>
            </a:r>
            <a:r>
              <a:rPr lang="lt-LT" sz="1500" b="1" dirty="0">
                <a:latin typeface="Arial" panose="020B0604020202020204" pitchFamily="34" charset="0"/>
                <a:cs typeface="Arial" panose="020B0604020202020204" pitchFamily="34" charset="0"/>
              </a:rPr>
              <a:t>duomenys</a:t>
            </a:r>
            <a:r>
              <a:rPr lang="lt-LT" sz="1500" dirty="0">
                <a:latin typeface="Arial" panose="020B0604020202020204" pitchFamily="34" charset="0"/>
                <a:cs typeface="Arial" panose="020B0604020202020204" pitchFamily="34" charset="0"/>
              </a:rPr>
              <a:t> (numatomi nerealūs sutarčių terminai, rinkos galimybių </a:t>
            </a:r>
            <a:r>
              <a:rPr lang="lt-LT" sz="1500" dirty="0" smtClean="0">
                <a:latin typeface="Arial" panose="020B0604020202020204" pitchFamily="34" charset="0"/>
                <a:cs typeface="Arial" panose="020B0604020202020204" pitchFamily="34" charset="0"/>
              </a:rPr>
              <a:t>neatitinkančios kainos, </a:t>
            </a:r>
            <a:r>
              <a:rPr lang="lt-LT" sz="1500" dirty="0">
                <a:latin typeface="Arial" panose="020B0604020202020204" pitchFamily="34" charset="0"/>
                <a:cs typeface="Arial" panose="020B0604020202020204" pitchFamily="34" charset="0"/>
              </a:rPr>
              <a:t>klaidinga, konkurenciją mažinanti </a:t>
            </a:r>
            <a:r>
              <a:rPr lang="lt-LT" sz="1500" dirty="0" smtClean="0">
                <a:latin typeface="Arial" panose="020B0604020202020204" pitchFamily="34" charset="0"/>
                <a:cs typeface="Arial" panose="020B0604020202020204" pitchFamily="34" charset="0"/>
              </a:rPr>
              <a:t>TS).</a:t>
            </a:r>
            <a:r>
              <a:rPr lang="lt-LT" sz="1500" dirty="0" smtClean="0">
                <a:solidFill>
                  <a:srgbClr val="002060"/>
                </a:solidFill>
                <a:latin typeface="Arial" panose="020B0604020202020204" pitchFamily="34" charset="0"/>
                <a:cs typeface="Arial" panose="020B0604020202020204" pitchFamily="34" charset="0"/>
              </a:rPr>
              <a:t> </a:t>
            </a:r>
            <a:r>
              <a:rPr lang="lt-LT" sz="1500" dirty="0">
                <a:solidFill>
                  <a:srgbClr val="002060"/>
                </a:solidFill>
                <a:latin typeface="Arial" panose="020B0604020202020204" pitchFamily="34" charset="0"/>
                <a:cs typeface="Arial" panose="020B0604020202020204" pitchFamily="34" charset="0"/>
              </a:rPr>
              <a:t>Siekiant to išvengti, reikia stiprinti bendradarbiavimą, todėl teikiame ir teiksime konsultacijas, pastabas, kad būtų ištaisyti trūkumai ir mokomasi iš klaidų</a:t>
            </a:r>
            <a:r>
              <a:rPr lang="lt-LT" sz="1500" dirty="0" smtClean="0">
                <a:solidFill>
                  <a:srgbClr val="002060"/>
                </a:solidFill>
                <a:latin typeface="Arial" panose="020B0604020202020204" pitchFamily="34" charset="0"/>
                <a:cs typeface="Arial" panose="020B0604020202020204" pitchFamily="34" charset="0"/>
              </a:rPr>
              <a:t>; </a:t>
            </a:r>
            <a:endParaRPr lang="lt-LT" sz="1500" dirty="0">
              <a:solidFill>
                <a:srgbClr val="002060"/>
              </a:solidFill>
              <a:latin typeface="Arial" panose="020B0604020202020204" pitchFamily="34" charset="0"/>
              <a:cs typeface="Arial" panose="020B0604020202020204" pitchFamily="34" charset="0"/>
            </a:endParaRPr>
          </a:p>
          <a:p>
            <a:pPr algn="just"/>
            <a:r>
              <a:rPr lang="lt-LT" sz="1400" dirty="0"/>
              <a:t>•</a:t>
            </a:r>
            <a:r>
              <a:rPr lang="lt-LT" sz="1500" dirty="0" smtClean="0">
                <a:latin typeface="Arial" panose="020B0604020202020204" pitchFamily="34" charset="0"/>
                <a:cs typeface="Arial" panose="020B0604020202020204" pitchFamily="34" charset="0"/>
              </a:rPr>
              <a:t> </a:t>
            </a:r>
            <a:r>
              <a:rPr lang="lt-LT" sz="1500" b="1" dirty="0">
                <a:latin typeface="Arial" panose="020B0604020202020204" pitchFamily="34" charset="0"/>
                <a:cs typeface="Arial" panose="020B0604020202020204" pitchFamily="34" charset="0"/>
              </a:rPr>
              <a:t>nepakankami įgūdžiai</a:t>
            </a:r>
            <a:r>
              <a:rPr lang="lt-LT" sz="1500" dirty="0">
                <a:latin typeface="Arial" panose="020B0604020202020204" pitchFamily="34" charset="0"/>
                <a:cs typeface="Arial" panose="020B0604020202020204" pitchFamily="34" charset="0"/>
              </a:rPr>
              <a:t> (</a:t>
            </a:r>
            <a:r>
              <a:rPr lang="lt-LT" sz="1500" dirty="0" smtClean="0">
                <a:latin typeface="Arial" panose="020B0604020202020204" pitchFamily="34" charset="0"/>
                <a:cs typeface="Arial" panose="020B0604020202020204" pitchFamily="34" charset="0"/>
              </a:rPr>
              <a:t>pvz., </a:t>
            </a:r>
            <a:r>
              <a:rPr lang="lt-LT" sz="1500" dirty="0">
                <a:latin typeface="Arial" panose="020B0604020202020204" pitchFamily="34" charset="0"/>
                <a:cs typeface="Arial" panose="020B0604020202020204" pitchFamily="34" charset="0"/>
              </a:rPr>
              <a:t>žinių apie darniuosius pirkimus (žalieji, socialiai </a:t>
            </a:r>
            <a:r>
              <a:rPr lang="lt-LT" sz="1500" dirty="0" smtClean="0">
                <a:latin typeface="Arial" panose="020B0604020202020204" pitchFamily="34" charset="0"/>
                <a:cs typeface="Arial" panose="020B0604020202020204" pitchFamily="34" charset="0"/>
              </a:rPr>
              <a:t>atsakingi, inovacijų </a:t>
            </a:r>
            <a:r>
              <a:rPr lang="lt-LT" sz="1500" dirty="0">
                <a:latin typeface="Arial" panose="020B0604020202020204" pitchFamily="34" charset="0"/>
                <a:cs typeface="Arial" panose="020B0604020202020204" pitchFamily="34" charset="0"/>
              </a:rPr>
              <a:t>pirkimai) </a:t>
            </a:r>
            <a:r>
              <a:rPr lang="lt-LT" sz="1500" dirty="0" smtClean="0">
                <a:latin typeface="Arial" panose="020B0604020202020204" pitchFamily="34" charset="0"/>
                <a:cs typeface="Arial" panose="020B0604020202020204" pitchFamily="34" charset="0"/>
              </a:rPr>
              <a:t>trūkumas </a:t>
            </a:r>
            <a:r>
              <a:rPr lang="lt-LT" sz="1500" dirty="0">
                <a:latin typeface="Arial" panose="020B0604020202020204" pitchFamily="34" charset="0"/>
                <a:cs typeface="Arial" panose="020B0604020202020204" pitchFamily="34" charset="0"/>
              </a:rPr>
              <a:t>ir kt.). </a:t>
            </a:r>
            <a:r>
              <a:rPr lang="lt-LT" sz="1500" dirty="0" smtClean="0">
                <a:latin typeface="Arial" panose="020B0604020202020204" pitchFamily="34" charset="0"/>
                <a:cs typeface="Arial" panose="020B0604020202020204" pitchFamily="34" charset="0"/>
              </a:rPr>
              <a:t>                  </a:t>
            </a:r>
            <a:r>
              <a:rPr lang="lt-LT" sz="1500" b="1" dirty="0" smtClean="0">
                <a:latin typeface="Arial" panose="020B0604020202020204" pitchFamily="34" charset="0"/>
                <a:cs typeface="Arial" panose="020B0604020202020204" pitchFamily="34" charset="0"/>
              </a:rPr>
              <a:t>Nuo </a:t>
            </a:r>
            <a:r>
              <a:rPr lang="en-US" sz="1500" b="1" dirty="0">
                <a:latin typeface="Arial" panose="020B0604020202020204" pitchFamily="34" charset="0"/>
                <a:cs typeface="Arial" panose="020B0604020202020204" pitchFamily="34" charset="0"/>
              </a:rPr>
              <a:t>2023-01-01 </a:t>
            </a:r>
            <a:r>
              <a:rPr lang="en-US" sz="1500" b="1" dirty="0" err="1">
                <a:latin typeface="Arial" panose="020B0604020202020204" pitchFamily="34" charset="0"/>
                <a:cs typeface="Arial" panose="020B0604020202020204" pitchFamily="34" charset="0"/>
              </a:rPr>
              <a:t>visi</a:t>
            </a:r>
            <a:r>
              <a:rPr lang="en-US" sz="1500" b="1" dirty="0">
                <a:latin typeface="Arial" panose="020B0604020202020204" pitchFamily="34" charset="0"/>
                <a:cs typeface="Arial" panose="020B0604020202020204" pitchFamily="34" charset="0"/>
              </a:rPr>
              <a:t> </a:t>
            </a:r>
            <a:r>
              <a:rPr lang="en-US" sz="1500" b="1" dirty="0" err="1">
                <a:latin typeface="Arial" panose="020B0604020202020204" pitchFamily="34" charset="0"/>
                <a:cs typeface="Arial" panose="020B0604020202020204" pitchFamily="34" charset="0"/>
              </a:rPr>
              <a:t>pirkimai</a:t>
            </a:r>
            <a:r>
              <a:rPr lang="en-US" sz="1500" b="1" dirty="0">
                <a:latin typeface="Arial" panose="020B0604020202020204" pitchFamily="34" charset="0"/>
                <a:cs typeface="Arial" panose="020B0604020202020204" pitchFamily="34" charset="0"/>
              </a:rPr>
              <a:t> </a:t>
            </a:r>
            <a:r>
              <a:rPr lang="en-US" sz="1500" b="1" dirty="0" err="1">
                <a:latin typeface="Arial" panose="020B0604020202020204" pitchFamily="34" charset="0"/>
                <a:cs typeface="Arial" panose="020B0604020202020204" pitchFamily="34" charset="0"/>
              </a:rPr>
              <a:t>turės</a:t>
            </a:r>
            <a:r>
              <a:rPr lang="en-US" sz="1500" b="1" dirty="0">
                <a:latin typeface="Arial" panose="020B0604020202020204" pitchFamily="34" charset="0"/>
                <a:cs typeface="Arial" panose="020B0604020202020204" pitchFamily="34" charset="0"/>
              </a:rPr>
              <a:t> </a:t>
            </a:r>
            <a:r>
              <a:rPr lang="en-US" sz="1500" b="1" dirty="0" err="1">
                <a:latin typeface="Arial" panose="020B0604020202020204" pitchFamily="34" charset="0"/>
                <a:cs typeface="Arial" panose="020B0604020202020204" pitchFamily="34" charset="0"/>
              </a:rPr>
              <a:t>būti</a:t>
            </a:r>
            <a:r>
              <a:rPr lang="en-US" sz="1500" b="1" dirty="0">
                <a:latin typeface="Arial" panose="020B0604020202020204" pitchFamily="34" charset="0"/>
                <a:cs typeface="Arial" panose="020B0604020202020204" pitchFamily="34" charset="0"/>
              </a:rPr>
              <a:t> “</a:t>
            </a:r>
            <a:r>
              <a:rPr lang="en-US" sz="1500" b="1" dirty="0" err="1">
                <a:latin typeface="Arial" panose="020B0604020202020204" pitchFamily="34" charset="0"/>
                <a:cs typeface="Arial" panose="020B0604020202020204" pitchFamily="34" charset="0"/>
              </a:rPr>
              <a:t>žali</a:t>
            </a:r>
            <a:r>
              <a:rPr lang="en-US" sz="1500" b="1" dirty="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todėl</a:t>
            </a:r>
            <a:r>
              <a:rPr lang="en-US" sz="1500" dirty="0">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reikės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daugiau</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dėmesio</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skirti</a:t>
            </a:r>
            <a:r>
              <a:rPr lang="en-US" sz="1500" dirty="0">
                <a:solidFill>
                  <a:srgbClr val="002060"/>
                </a:solidFill>
                <a:latin typeface="Arial" panose="020B0604020202020204" pitchFamily="34" charset="0"/>
                <a:cs typeface="Arial" panose="020B0604020202020204" pitchFamily="34" charset="0"/>
              </a:rPr>
              <a:t> ir </a:t>
            </a:r>
            <a:r>
              <a:rPr lang="en-US" sz="1500" dirty="0" err="1">
                <a:solidFill>
                  <a:srgbClr val="002060"/>
                </a:solidFill>
                <a:latin typeface="Arial" panose="020B0604020202020204" pitchFamily="34" charset="0"/>
                <a:cs typeface="Arial" panose="020B0604020202020204" pitchFamily="34" charset="0"/>
              </a:rPr>
              <a:t>rinkos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tyrimui</a:t>
            </a:r>
            <a:r>
              <a:rPr lang="en-US" sz="1500" dirty="0">
                <a:solidFill>
                  <a:srgbClr val="002060"/>
                </a:solidFill>
                <a:latin typeface="Arial" panose="020B0604020202020204" pitchFamily="34" charset="0"/>
                <a:cs typeface="Arial" panose="020B0604020202020204" pitchFamily="34" charset="0"/>
              </a:rPr>
              <a:t>, ir </a:t>
            </a:r>
            <a:r>
              <a:rPr lang="en-US" sz="1500" dirty="0" err="1">
                <a:solidFill>
                  <a:srgbClr val="002060"/>
                </a:solidFill>
                <a:latin typeface="Arial" panose="020B0604020202020204" pitchFamily="34" charset="0"/>
                <a:cs typeface="Arial" panose="020B0604020202020204" pitchFamily="34" charset="0"/>
              </a:rPr>
              <a:t>dažniau</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rengti</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išankstines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rinkos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konsultacijas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kelti</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kompetencijas</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mokymuose</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savarankiškai</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nagrinėjant</a:t>
            </a:r>
            <a:r>
              <a:rPr lang="en-US" sz="1500" dirty="0">
                <a:solidFill>
                  <a:srgbClr val="002060"/>
                </a:solidFill>
                <a:latin typeface="Arial" panose="020B0604020202020204" pitchFamily="34" charset="0"/>
                <a:cs typeface="Arial" panose="020B0604020202020204" pitchFamily="34" charset="0"/>
              </a:rPr>
              <a:t> </a:t>
            </a:r>
            <a:r>
              <a:rPr lang="en-US" sz="1500" dirty="0" err="1">
                <a:solidFill>
                  <a:srgbClr val="002060"/>
                </a:solidFill>
                <a:latin typeface="Arial" panose="020B0604020202020204" pitchFamily="34" charset="0"/>
                <a:cs typeface="Arial" panose="020B0604020202020204" pitchFamily="34" charset="0"/>
              </a:rPr>
              <a:t>kitų</a:t>
            </a:r>
            <a:r>
              <a:rPr lang="en-US" sz="1500" dirty="0">
                <a:solidFill>
                  <a:srgbClr val="002060"/>
                </a:solidFill>
                <a:latin typeface="Arial" panose="020B0604020202020204" pitchFamily="34" charset="0"/>
                <a:cs typeface="Arial" panose="020B0604020202020204" pitchFamily="34" charset="0"/>
              </a:rPr>
              <a:t> PO </a:t>
            </a:r>
            <a:r>
              <a:rPr lang="en-US" sz="1500" dirty="0" err="1">
                <a:solidFill>
                  <a:srgbClr val="002060"/>
                </a:solidFill>
                <a:latin typeface="Arial" panose="020B0604020202020204" pitchFamily="34" charset="0"/>
                <a:cs typeface="Arial" panose="020B0604020202020204" pitchFamily="34" charset="0"/>
              </a:rPr>
              <a:t>patirtį</a:t>
            </a:r>
            <a:r>
              <a:rPr lang="en-US" sz="1500" dirty="0" smtClean="0">
                <a:latin typeface="Arial" panose="020B0604020202020204" pitchFamily="34" charset="0"/>
                <a:cs typeface="Arial" panose="020B0604020202020204" pitchFamily="34" charset="0"/>
              </a:rPr>
              <a:t>.</a:t>
            </a:r>
            <a:endParaRPr lang="lt-LT" sz="1500" dirty="0" smtClean="0">
              <a:latin typeface="Arial" panose="020B0604020202020204" pitchFamily="34" charset="0"/>
              <a:cs typeface="Arial" panose="020B0604020202020204" pitchFamily="34" charset="0"/>
            </a:endParaRPr>
          </a:p>
          <a:p>
            <a:pPr algn="just"/>
            <a:r>
              <a:rPr lang="lt-LT" sz="1400" dirty="0"/>
              <a:t>•</a:t>
            </a:r>
            <a:r>
              <a:rPr lang="lt-LT" sz="1500" dirty="0" smtClean="0">
                <a:latin typeface="Arial" panose="020B0604020202020204" pitchFamily="34" charset="0"/>
                <a:cs typeface="Arial" panose="020B0604020202020204" pitchFamily="34" charset="0"/>
              </a:rPr>
              <a:t> </a:t>
            </a:r>
            <a:r>
              <a:rPr lang="lt-LT" sz="1500" b="1" dirty="0">
                <a:latin typeface="Arial" panose="020B0604020202020204" pitchFamily="34" charset="0"/>
                <a:cs typeface="Arial" panose="020B0604020202020204" pitchFamily="34" charset="0"/>
              </a:rPr>
              <a:t>pavėluotos reakcijos.</a:t>
            </a:r>
            <a:r>
              <a:rPr lang="lt-LT" sz="1500" dirty="0">
                <a:latin typeface="Arial" panose="020B0604020202020204" pitchFamily="34" charset="0"/>
                <a:cs typeface="Arial" panose="020B0604020202020204" pitchFamily="34" charset="0"/>
              </a:rPr>
              <a:t> Centralizuojant pirkimus, teks </a:t>
            </a:r>
            <a:r>
              <a:rPr lang="lt-LT" sz="1500" dirty="0" smtClean="0">
                <a:latin typeface="Arial" panose="020B0604020202020204" pitchFamily="34" charset="0"/>
                <a:cs typeface="Arial" panose="020B0604020202020204" pitchFamily="34" charset="0"/>
              </a:rPr>
              <a:t>išsiaiškinti </a:t>
            </a:r>
            <a:r>
              <a:rPr lang="lt-LT" sz="1500" dirty="0">
                <a:latin typeface="Arial" panose="020B0604020202020204" pitchFamily="34" charset="0"/>
                <a:cs typeface="Arial" panose="020B0604020202020204" pitchFamily="34" charset="0"/>
              </a:rPr>
              <a:t>ne </a:t>
            </a:r>
            <a:r>
              <a:rPr lang="lt-LT" sz="1500" dirty="0" smtClean="0">
                <a:latin typeface="Arial" panose="020B0604020202020204" pitchFamily="34" charset="0"/>
                <a:cs typeface="Arial" panose="020B0604020202020204" pitchFamily="34" charset="0"/>
              </a:rPr>
              <a:t>vienos </a:t>
            </a:r>
            <a:r>
              <a:rPr lang="lt-LT" sz="1500" dirty="0">
                <a:latin typeface="Arial" panose="020B0604020202020204" pitchFamily="34" charset="0"/>
                <a:cs typeface="Arial" panose="020B0604020202020204" pitchFamily="34" charset="0"/>
              </a:rPr>
              <a:t>ar kelių, bet keliasdešimties PPO poreikius, pritaikyti sąlygas įvairiems poreikiams, parinkti tinkamą pirkimo strategiją. Tai ne visuomet pavyksta padaryti sklandžiai ir greitai. </a:t>
            </a:r>
            <a:r>
              <a:rPr lang="lt-LT" sz="1500" b="1" dirty="0" smtClean="0">
                <a:latin typeface="Arial" panose="020B0604020202020204" pitchFamily="34" charset="0"/>
                <a:cs typeface="Arial" panose="020B0604020202020204" pitchFamily="34" charset="0"/>
              </a:rPr>
              <a:t>Gali būti, kad </a:t>
            </a:r>
            <a:r>
              <a:rPr lang="lt-LT" sz="1500" b="1" dirty="0">
                <a:latin typeface="Arial" panose="020B0604020202020204" pitchFamily="34" charset="0"/>
                <a:cs typeface="Arial" panose="020B0604020202020204" pitchFamily="34" charset="0"/>
              </a:rPr>
              <a:t>laiku neidentifikuotiems, „pamirštiems“ poreikiams nebūtinai bus teikiamas prioritetas</a:t>
            </a:r>
            <a:r>
              <a:rPr lang="lt-LT" sz="1500" dirty="0">
                <a:latin typeface="Arial" panose="020B0604020202020204" pitchFamily="34" charset="0"/>
                <a:cs typeface="Arial" panose="020B0604020202020204" pitchFamily="34" charset="0"/>
              </a:rPr>
              <a:t> prieš tinkamai suplanuotus pirkimus. Priešingu atveju kyla rizika nespėti laiku įvykdyti nei vieno iš tų pirkimų. </a:t>
            </a:r>
            <a:r>
              <a:rPr lang="lt-LT" sz="1500" dirty="0" smtClean="0">
                <a:solidFill>
                  <a:srgbClr val="002060"/>
                </a:solidFill>
                <a:latin typeface="Arial" panose="020B0604020202020204" pitchFamily="34" charset="0"/>
                <a:cs typeface="Arial" panose="020B0604020202020204" pitchFamily="34" charset="0"/>
              </a:rPr>
              <a:t>Dėl </a:t>
            </a:r>
            <a:r>
              <a:rPr lang="lt-LT" sz="1500" dirty="0">
                <a:solidFill>
                  <a:srgbClr val="002060"/>
                </a:solidFill>
                <a:latin typeface="Arial" panose="020B0604020202020204" pitchFamily="34" charset="0"/>
                <a:cs typeface="Arial" panose="020B0604020202020204" pitchFamily="34" charset="0"/>
              </a:rPr>
              <a:t>to labai svarbu, kad tokiems pirkimams būtų ruošiamasi iš anksto. </a:t>
            </a:r>
          </a:p>
          <a:p>
            <a:pPr algn="just"/>
            <a:r>
              <a:rPr lang="lt-LT" sz="1400" dirty="0"/>
              <a:t>•</a:t>
            </a:r>
            <a:r>
              <a:rPr lang="lt-LT" sz="1500" dirty="0" smtClean="0">
                <a:latin typeface="Arial" panose="020B0604020202020204" pitchFamily="34" charset="0"/>
                <a:cs typeface="Arial" panose="020B0604020202020204" pitchFamily="34" charset="0"/>
              </a:rPr>
              <a:t> </a:t>
            </a:r>
            <a:r>
              <a:rPr lang="lt-LT" sz="1500" b="1" dirty="0">
                <a:latin typeface="Arial" panose="020B0604020202020204" pitchFamily="34" charset="0"/>
                <a:cs typeface="Arial" panose="020B0604020202020204" pitchFamily="34" charset="0"/>
              </a:rPr>
              <a:t>nepakankami </a:t>
            </a:r>
            <a:r>
              <a:rPr lang="lt-LT" sz="1500" b="1" dirty="0" err="1">
                <a:latin typeface="Arial" panose="020B0604020202020204" pitchFamily="34" charset="0"/>
                <a:cs typeface="Arial" panose="020B0604020202020204" pitchFamily="34" charset="0"/>
              </a:rPr>
              <a:t>pajėgumai</a:t>
            </a:r>
            <a:r>
              <a:rPr lang="lt-LT" sz="1500" b="1" dirty="0">
                <a:latin typeface="Arial" panose="020B0604020202020204" pitchFamily="34" charset="0"/>
                <a:cs typeface="Arial" panose="020B0604020202020204" pitchFamily="34" charset="0"/>
              </a:rPr>
              <a:t>.</a:t>
            </a:r>
            <a:r>
              <a:rPr lang="lt-LT" sz="1500" dirty="0">
                <a:latin typeface="Arial" panose="020B0604020202020204" pitchFamily="34" charset="0"/>
                <a:cs typeface="Arial" panose="020B0604020202020204" pitchFamily="34" charset="0"/>
              </a:rPr>
              <a:t> Aukštos kvalifikacijos ir patirties darbuotojų trūkumas. </a:t>
            </a:r>
            <a:r>
              <a:rPr lang="lt-LT" sz="1500" dirty="0">
                <a:solidFill>
                  <a:srgbClr val="002060"/>
                </a:solidFill>
                <a:latin typeface="Arial" panose="020B0604020202020204" pitchFamily="34" charset="0"/>
                <a:cs typeface="Arial" panose="020B0604020202020204" pitchFamily="34" charset="0"/>
              </a:rPr>
              <a:t>Siekiant spręsti šias problemas toliau ieškoma trūkstamų darbuotojų, esami nauji darbuotojai mokomi tiek savo jėgomis, tiek mokymuose.  </a:t>
            </a:r>
          </a:p>
          <a:p>
            <a:endParaRPr lang="lt-LT" sz="1600" dirty="0">
              <a:latin typeface="Arial" panose="020B0604020202020204" pitchFamily="34" charset="0"/>
              <a:cs typeface="Arial" panose="020B0604020202020204" pitchFamily="34" charset="0"/>
            </a:endParaRPr>
          </a:p>
          <a:p>
            <a:endParaRPr lang="lt-LT" dirty="0"/>
          </a:p>
          <a:p>
            <a:endParaRPr lang="lt-LT" dirty="0"/>
          </a:p>
        </p:txBody>
      </p:sp>
      <p:sp>
        <p:nvSpPr>
          <p:cNvPr id="7" name="TextBox 6"/>
          <p:cNvSpPr txBox="1"/>
          <p:nvPr/>
        </p:nvSpPr>
        <p:spPr>
          <a:xfrm>
            <a:off x="1246909" y="918855"/>
            <a:ext cx="10584873" cy="400110"/>
          </a:xfrm>
          <a:prstGeom prst="rect">
            <a:avLst/>
          </a:prstGeom>
          <a:noFill/>
        </p:spPr>
        <p:txBody>
          <a:bodyPr wrap="square" rtlCol="0">
            <a:spAutoFit/>
          </a:bodyPr>
          <a:lstStyle/>
          <a:p>
            <a:pPr algn="ctr"/>
            <a:r>
              <a:rPr lang="lt-LT" sz="2000" b="1" dirty="0" smtClean="0">
                <a:solidFill>
                  <a:srgbClr val="002060"/>
                </a:solidFill>
                <a:latin typeface="Arial" panose="020B0604020202020204" pitchFamily="34" charset="0"/>
                <a:cs typeface="Arial" panose="020B0604020202020204" pitchFamily="34" charset="0"/>
              </a:rPr>
              <a:t>CENTRALIZAVIMO PROBLEMOS IR JŲ SPRENDIMAI</a:t>
            </a:r>
            <a:endParaRPr lang="lt-LT" sz="20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2922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2" y="0"/>
            <a:ext cx="12193522" cy="6858000"/>
          </a:xfrm>
        </p:spPr>
      </p:pic>
      <p:sp>
        <p:nvSpPr>
          <p:cNvPr id="2" name="Title 1"/>
          <p:cNvSpPr>
            <a:spLocks noGrp="1"/>
          </p:cNvSpPr>
          <p:nvPr>
            <p:ph type="title"/>
          </p:nvPr>
        </p:nvSpPr>
        <p:spPr>
          <a:xfrm>
            <a:off x="1090246" y="633046"/>
            <a:ext cx="9311054" cy="773723"/>
          </a:xfrm>
        </p:spPr>
        <p:txBody>
          <a:bodyPr>
            <a:normAutofit fontScale="90000"/>
          </a:bodyPr>
          <a:lstStyle/>
          <a:p>
            <a:r>
              <a:rPr lang="lt-LT" b="1" dirty="0" smtClean="0"/>
              <a:t>                                  </a:t>
            </a:r>
            <a:br>
              <a:rPr lang="lt-LT" b="1" dirty="0" smtClean="0"/>
            </a:br>
            <a:r>
              <a:rPr lang="lt-LT" b="1" dirty="0"/>
              <a:t> </a:t>
            </a:r>
            <a:r>
              <a:rPr lang="lt-LT" b="1" dirty="0" smtClean="0"/>
              <a:t>                                  </a:t>
            </a:r>
            <a:endParaRPr lang="en-US" sz="2700" dirty="0">
              <a:latin typeface="Arial" panose="020B0604020202020204" pitchFamily="34" charset="0"/>
              <a:cs typeface="Arial" panose="020B0604020202020204" pitchFamily="34" charset="0"/>
            </a:endParaRPr>
          </a:p>
        </p:txBody>
      </p:sp>
      <p:sp>
        <p:nvSpPr>
          <p:cNvPr id="7" name="Stačiakampis 6"/>
          <p:cNvSpPr/>
          <p:nvPr/>
        </p:nvSpPr>
        <p:spPr>
          <a:xfrm>
            <a:off x="175846" y="1503485"/>
            <a:ext cx="11904785" cy="861774"/>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pPr algn="just"/>
            <a:endParaRPr lang="lt-LT" sz="1600" dirty="0">
              <a:latin typeface="Arial" panose="020B0604020202020204" pitchFamily="34" charset="0"/>
              <a:cs typeface="Arial" panose="020B0604020202020204" pitchFamily="34" charset="0"/>
            </a:endParaRPr>
          </a:p>
          <a:p>
            <a:endParaRPr lang="lt-LT" dirty="0">
              <a:latin typeface="Arial" panose="020B0604020202020204" pitchFamily="34" charset="0"/>
              <a:cs typeface="Arial" panose="020B0604020202020204" pitchFamily="34" charset="0"/>
            </a:endParaRPr>
          </a:p>
        </p:txBody>
      </p:sp>
      <p:sp>
        <p:nvSpPr>
          <p:cNvPr id="3" name="Stačiakampis 2"/>
          <p:cNvSpPr/>
          <p:nvPr/>
        </p:nvSpPr>
        <p:spPr>
          <a:xfrm>
            <a:off x="424873" y="1607127"/>
            <a:ext cx="11536218" cy="3785652"/>
          </a:xfrm>
          <a:prstGeom prst="rect">
            <a:avLst/>
          </a:prstGeom>
        </p:spPr>
        <p:txBody>
          <a:bodyPr wrap="square">
            <a:spAutoFit/>
          </a:bodyPr>
          <a:lstStyle/>
          <a:p>
            <a:r>
              <a:rPr lang="lt-LT" sz="4800" dirty="0" smtClean="0">
                <a:solidFill>
                  <a:schemeClr val="accent1">
                    <a:lumMod val="50000"/>
                  </a:schemeClr>
                </a:solidFill>
                <a:latin typeface="Arial" panose="020B0604020202020204" pitchFamily="34" charset="0"/>
                <a:cs typeface="Arial" panose="020B0604020202020204" pitchFamily="34" charset="0"/>
              </a:rPr>
              <a:t>   </a:t>
            </a:r>
          </a:p>
          <a:p>
            <a:endParaRPr lang="lt-LT" sz="4800" dirty="0">
              <a:solidFill>
                <a:schemeClr val="accent1">
                  <a:lumMod val="50000"/>
                </a:schemeClr>
              </a:solidFill>
              <a:latin typeface="Arial" panose="020B0604020202020204" pitchFamily="34" charset="0"/>
              <a:cs typeface="Arial" panose="020B0604020202020204" pitchFamily="34" charset="0"/>
            </a:endParaRPr>
          </a:p>
          <a:p>
            <a:endParaRPr lang="lt-LT" sz="4800" dirty="0" smtClean="0">
              <a:solidFill>
                <a:schemeClr val="accent1">
                  <a:lumMod val="50000"/>
                </a:schemeClr>
              </a:solidFill>
              <a:latin typeface="Arial" panose="020B0604020202020204" pitchFamily="34" charset="0"/>
              <a:cs typeface="Arial" panose="020B0604020202020204" pitchFamily="34" charset="0"/>
            </a:endParaRPr>
          </a:p>
          <a:p>
            <a:endParaRPr lang="lt-LT" sz="4800" dirty="0">
              <a:solidFill>
                <a:schemeClr val="accent1">
                  <a:lumMod val="50000"/>
                </a:schemeClr>
              </a:solidFill>
              <a:latin typeface="Arial" panose="020B0604020202020204" pitchFamily="34" charset="0"/>
              <a:cs typeface="Arial" panose="020B0604020202020204" pitchFamily="34" charset="0"/>
            </a:endParaRPr>
          </a:p>
          <a:p>
            <a:r>
              <a:rPr lang="lt-LT" sz="4800" dirty="0" smtClean="0">
                <a:solidFill>
                  <a:schemeClr val="accent1">
                    <a:lumMod val="50000"/>
                  </a:schemeClr>
                </a:solidFill>
                <a:latin typeface="Arial" panose="020B0604020202020204" pitchFamily="34" charset="0"/>
                <a:cs typeface="Arial" panose="020B0604020202020204" pitchFamily="34" charset="0"/>
              </a:rPr>
              <a:t>   </a:t>
            </a:r>
            <a:endParaRPr lang="lt-LT" sz="4800" dirty="0">
              <a:solidFill>
                <a:schemeClr val="accent1">
                  <a:lumMod val="50000"/>
                </a:schemeClr>
              </a:solidFill>
            </a:endParaRPr>
          </a:p>
        </p:txBody>
      </p:sp>
      <p:sp>
        <p:nvSpPr>
          <p:cNvPr id="6" name="TextBox 5"/>
          <p:cNvSpPr txBox="1"/>
          <p:nvPr/>
        </p:nvSpPr>
        <p:spPr>
          <a:xfrm>
            <a:off x="1311564" y="684811"/>
            <a:ext cx="10510981" cy="461665"/>
          </a:xfrm>
          <a:prstGeom prst="rect">
            <a:avLst/>
          </a:prstGeom>
          <a:noFill/>
        </p:spPr>
        <p:txBody>
          <a:bodyPr wrap="square" rtlCol="0">
            <a:spAutoFit/>
          </a:bodyPr>
          <a:lstStyle/>
          <a:p>
            <a:pPr algn="just"/>
            <a:r>
              <a:rPr lang="en-US" sz="2400" b="1" dirty="0" smtClean="0">
                <a:solidFill>
                  <a:srgbClr val="002060"/>
                </a:solidFill>
                <a:latin typeface="Arial" panose="020B0604020202020204" pitchFamily="34" charset="0"/>
                <a:cs typeface="Arial" panose="020B0604020202020204" pitchFamily="34" charset="0"/>
              </a:rPr>
              <a:t>                                     </a:t>
            </a:r>
            <a:r>
              <a:rPr lang="lt-LT" sz="2400" b="1" dirty="0" smtClean="0">
                <a:solidFill>
                  <a:srgbClr val="002060"/>
                </a:solidFill>
                <a:latin typeface="Arial" panose="020B0604020202020204" pitchFamily="34" charset="0"/>
                <a:cs typeface="Arial" panose="020B0604020202020204" pitchFamily="34" charset="0"/>
              </a:rPr>
              <a:t>KITI </a:t>
            </a:r>
            <a:r>
              <a:rPr lang="en-US" sz="2400" b="1" dirty="0" smtClean="0">
                <a:solidFill>
                  <a:srgbClr val="002060"/>
                </a:solidFill>
                <a:latin typeface="Arial" panose="020B0604020202020204" pitchFamily="34" charset="0"/>
                <a:cs typeface="Arial" panose="020B0604020202020204" pitchFamily="34" charset="0"/>
              </a:rPr>
              <a:t>2023</a:t>
            </a:r>
            <a:r>
              <a:rPr lang="lt-LT" sz="2400" b="1" dirty="0" smtClean="0">
                <a:solidFill>
                  <a:srgbClr val="002060"/>
                </a:solidFill>
                <a:latin typeface="Arial" panose="020B0604020202020204" pitchFamily="34" charset="0"/>
                <a:cs typeface="Arial" panose="020B0604020202020204" pitchFamily="34" charset="0"/>
              </a:rPr>
              <a:t> M. IŠŠŪKIAI</a:t>
            </a:r>
            <a:endParaRPr lang="lt-LT" sz="2400" b="1" dirty="0">
              <a:solidFill>
                <a:srgbClr val="002060"/>
              </a:solidFill>
              <a:latin typeface="Arial" panose="020B0604020202020204" pitchFamily="34" charset="0"/>
              <a:cs typeface="Arial" panose="020B0604020202020204" pitchFamily="34" charset="0"/>
            </a:endParaRPr>
          </a:p>
        </p:txBody>
      </p:sp>
      <p:sp>
        <p:nvSpPr>
          <p:cNvPr id="8" name="TextBox 7"/>
          <p:cNvSpPr txBox="1"/>
          <p:nvPr/>
        </p:nvSpPr>
        <p:spPr>
          <a:xfrm>
            <a:off x="313504" y="1681017"/>
            <a:ext cx="11582931" cy="2031325"/>
          </a:xfrm>
          <a:prstGeom prst="rect">
            <a:avLst/>
          </a:prstGeom>
          <a:noFill/>
        </p:spPr>
        <p:txBody>
          <a:bodyPr wrap="square" rtlCol="0">
            <a:spAutoFit/>
          </a:bodyPr>
          <a:lstStyle/>
          <a:p>
            <a:r>
              <a:rPr lang="en-US" b="1" dirty="0" err="1" smtClean="0">
                <a:solidFill>
                  <a:srgbClr val="002060"/>
                </a:solidFill>
                <a:latin typeface="Arial" panose="020B0604020202020204" pitchFamily="34" charset="0"/>
                <a:cs typeface="Arial" panose="020B0604020202020204" pitchFamily="34" charset="0"/>
              </a:rPr>
              <a:t>Pirkim</a:t>
            </a:r>
            <a:r>
              <a:rPr lang="lt-LT" b="1" dirty="0" smtClean="0">
                <a:solidFill>
                  <a:srgbClr val="002060"/>
                </a:solidFill>
                <a:latin typeface="Arial" panose="020B0604020202020204" pitchFamily="34" charset="0"/>
                <a:cs typeface="Arial" panose="020B0604020202020204" pitchFamily="34" charset="0"/>
              </a:rPr>
              <a:t>ų</a:t>
            </a:r>
            <a:r>
              <a:rPr lang="en-US" b="1" dirty="0" smtClean="0">
                <a:solidFill>
                  <a:srgbClr val="002060"/>
                </a:solidFill>
                <a:latin typeface="Arial" panose="020B0604020202020204" pitchFamily="34" charset="0"/>
                <a:cs typeface="Arial" panose="020B0604020202020204" pitchFamily="34" charset="0"/>
              </a:rPr>
              <a:t> </a:t>
            </a:r>
            <a:r>
              <a:rPr lang="en-US" b="1" dirty="0" err="1" smtClean="0">
                <a:solidFill>
                  <a:srgbClr val="002060"/>
                </a:solidFill>
                <a:latin typeface="Arial" panose="020B0604020202020204" pitchFamily="34" charset="0"/>
                <a:cs typeface="Arial" panose="020B0604020202020204" pitchFamily="34" charset="0"/>
              </a:rPr>
              <a:t>planavimas</a:t>
            </a:r>
            <a:r>
              <a:rPr lang="en-US" b="1" dirty="0" smtClean="0">
                <a:solidFill>
                  <a:srgbClr val="002060"/>
                </a:solidFill>
                <a:latin typeface="Arial" panose="020B0604020202020204" pitchFamily="34" charset="0"/>
                <a:cs typeface="Arial" panose="020B0604020202020204" pitchFamily="34" charset="0"/>
              </a:rPr>
              <a:t> </a:t>
            </a:r>
            <a:r>
              <a:rPr lang="en-US" b="1" dirty="0" err="1" smtClean="0">
                <a:solidFill>
                  <a:srgbClr val="002060"/>
                </a:solidFill>
                <a:latin typeface="Arial" panose="020B0604020202020204" pitchFamily="34" charset="0"/>
                <a:cs typeface="Arial" panose="020B0604020202020204" pitchFamily="34" charset="0"/>
              </a:rPr>
              <a:t>pagal</a:t>
            </a:r>
            <a:r>
              <a:rPr lang="en-US" b="1" dirty="0" smtClean="0">
                <a:solidFill>
                  <a:srgbClr val="002060"/>
                </a:solidFill>
                <a:latin typeface="Arial" panose="020B0604020202020204" pitchFamily="34" charset="0"/>
                <a:cs typeface="Arial" panose="020B0604020202020204" pitchFamily="34" charset="0"/>
              </a:rPr>
              <a:t> </a:t>
            </a:r>
            <a:r>
              <a:rPr lang="lt-LT" b="1" dirty="0" smtClean="0">
                <a:solidFill>
                  <a:srgbClr val="002060"/>
                </a:solidFill>
                <a:latin typeface="Arial" panose="020B0604020202020204" pitchFamily="34" charset="0"/>
                <a:cs typeface="Arial" panose="020B0604020202020204" pitchFamily="34" charset="0"/>
              </a:rPr>
              <a:t>centralizavimui pritaikytą VIPIS;</a:t>
            </a:r>
            <a:endParaRPr lang="en-US" b="1" dirty="0" smtClean="0">
              <a:solidFill>
                <a:srgbClr val="002060"/>
              </a:solidFill>
              <a:latin typeface="Arial" panose="020B0604020202020204" pitchFamily="34" charset="0"/>
              <a:cs typeface="Arial" panose="020B0604020202020204" pitchFamily="34" charset="0"/>
            </a:endParaRPr>
          </a:p>
          <a:p>
            <a:endParaRPr lang="en-US" b="1" dirty="0">
              <a:solidFill>
                <a:srgbClr val="002060"/>
              </a:solidFill>
              <a:latin typeface="Arial" panose="020B0604020202020204" pitchFamily="34" charset="0"/>
              <a:cs typeface="Arial" panose="020B0604020202020204" pitchFamily="34" charset="0"/>
            </a:endParaRPr>
          </a:p>
          <a:p>
            <a:r>
              <a:rPr lang="en-US" b="1" dirty="0" smtClean="0">
                <a:solidFill>
                  <a:srgbClr val="002060"/>
                </a:solidFill>
                <a:latin typeface="Arial" panose="020B0604020202020204" pitchFamily="34" charset="0"/>
                <a:cs typeface="Arial" panose="020B0604020202020204" pitchFamily="34" charset="0"/>
              </a:rPr>
              <a:t>100 proc. </a:t>
            </a:r>
            <a:r>
              <a:rPr lang="lt-LT" b="1" dirty="0" smtClean="0">
                <a:solidFill>
                  <a:srgbClr val="002060"/>
                </a:solidFill>
                <a:latin typeface="Arial" panose="020B0604020202020204" pitchFamily="34" charset="0"/>
                <a:cs typeface="Arial" panose="020B0604020202020204" pitchFamily="34" charset="0"/>
              </a:rPr>
              <a:t>žaliųjų  </a:t>
            </a:r>
            <a:r>
              <a:rPr lang="lt-LT" b="1" dirty="0" smtClean="0">
                <a:solidFill>
                  <a:srgbClr val="002060"/>
                </a:solidFill>
                <a:latin typeface="Arial" panose="020B0604020202020204" pitchFamily="34" charset="0"/>
                <a:cs typeface="Arial" panose="020B0604020202020204" pitchFamily="34" charset="0"/>
              </a:rPr>
              <a:t>pirkimų, įskaitant mažos vertės pirkimus, kurių sutartys sudarytos raštu;</a:t>
            </a:r>
            <a:endParaRPr lang="lt-LT" b="1" dirty="0" smtClean="0">
              <a:solidFill>
                <a:srgbClr val="002060"/>
              </a:solidFill>
              <a:latin typeface="Arial" panose="020B0604020202020204" pitchFamily="34" charset="0"/>
              <a:cs typeface="Arial" panose="020B0604020202020204" pitchFamily="34" charset="0"/>
            </a:endParaRPr>
          </a:p>
          <a:p>
            <a:endParaRPr lang="lt-LT" b="1" dirty="0">
              <a:solidFill>
                <a:srgbClr val="002060"/>
              </a:solidFill>
              <a:latin typeface="Arial" panose="020B0604020202020204" pitchFamily="34" charset="0"/>
              <a:cs typeface="Arial" panose="020B0604020202020204" pitchFamily="34" charset="0"/>
            </a:endParaRPr>
          </a:p>
          <a:p>
            <a:r>
              <a:rPr lang="lt-LT" b="1" dirty="0" smtClean="0">
                <a:solidFill>
                  <a:srgbClr val="002060"/>
                </a:solidFill>
                <a:latin typeface="Arial" panose="020B0604020202020204" pitchFamily="34" charset="0"/>
                <a:cs typeface="Arial" panose="020B0604020202020204" pitchFamily="34" charset="0"/>
              </a:rPr>
              <a:t>Viešųjų pirkimų įstatymo pakeitimas nuo </a:t>
            </a:r>
            <a:r>
              <a:rPr lang="en-US" b="1" dirty="0" smtClean="0">
                <a:solidFill>
                  <a:srgbClr val="002060"/>
                </a:solidFill>
                <a:latin typeface="Arial" panose="020B0604020202020204" pitchFamily="34" charset="0"/>
                <a:cs typeface="Arial" panose="020B0604020202020204" pitchFamily="34" charset="0"/>
              </a:rPr>
              <a:t>2023-01-01;</a:t>
            </a:r>
          </a:p>
          <a:p>
            <a:endParaRPr lang="en-US" b="1" dirty="0">
              <a:solidFill>
                <a:srgbClr val="002060"/>
              </a:solidFill>
              <a:latin typeface="Arial" panose="020B0604020202020204" pitchFamily="34" charset="0"/>
              <a:cs typeface="Arial" panose="020B0604020202020204" pitchFamily="34" charset="0"/>
            </a:endParaRPr>
          </a:p>
          <a:p>
            <a:r>
              <a:rPr lang="en-US" b="1" dirty="0" smtClean="0">
                <a:solidFill>
                  <a:srgbClr val="002060"/>
                </a:solidFill>
                <a:latin typeface="Arial" panose="020B0604020202020204" pitchFamily="34" charset="0"/>
                <a:cs typeface="Arial" panose="020B0604020202020204" pitchFamily="34" charset="0"/>
              </a:rPr>
              <a:t>Vie</a:t>
            </a:r>
            <a:r>
              <a:rPr lang="lt-LT" b="1" dirty="0" err="1" smtClean="0">
                <a:solidFill>
                  <a:srgbClr val="002060"/>
                </a:solidFill>
                <a:latin typeface="Arial" panose="020B0604020202020204" pitchFamily="34" charset="0"/>
                <a:cs typeface="Arial" panose="020B0604020202020204" pitchFamily="34" charset="0"/>
              </a:rPr>
              <a:t>šųjų</a:t>
            </a:r>
            <a:r>
              <a:rPr lang="en-US" b="1" dirty="0" smtClean="0">
                <a:solidFill>
                  <a:srgbClr val="002060"/>
                </a:solidFill>
                <a:latin typeface="Arial" panose="020B0604020202020204" pitchFamily="34" charset="0"/>
                <a:cs typeface="Arial" panose="020B0604020202020204" pitchFamily="34" charset="0"/>
              </a:rPr>
              <a:t> </a:t>
            </a:r>
            <a:r>
              <a:rPr lang="en-US" b="1" dirty="0" err="1" smtClean="0">
                <a:solidFill>
                  <a:srgbClr val="002060"/>
                </a:solidFill>
                <a:latin typeface="Arial" panose="020B0604020202020204" pitchFamily="34" charset="0"/>
                <a:cs typeface="Arial" panose="020B0604020202020204" pitchFamily="34" charset="0"/>
              </a:rPr>
              <a:t>pirkim</a:t>
            </a:r>
            <a:r>
              <a:rPr lang="lt-LT" b="1" dirty="0" smtClean="0">
                <a:solidFill>
                  <a:srgbClr val="002060"/>
                </a:solidFill>
                <a:latin typeface="Arial" panose="020B0604020202020204" pitchFamily="34" charset="0"/>
                <a:cs typeface="Arial" panose="020B0604020202020204" pitchFamily="34" charset="0"/>
              </a:rPr>
              <a:t>ų specialistų atestavimas ir su tuo susiję VPK veiklos ribojimai.</a:t>
            </a:r>
            <a:endParaRPr lang="lt-LT"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1138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2" y="-68826"/>
            <a:ext cx="12193522" cy="6926826"/>
          </a:xfrm>
        </p:spPr>
      </p:pic>
      <p:sp>
        <p:nvSpPr>
          <p:cNvPr id="2" name="Title 1"/>
          <p:cNvSpPr>
            <a:spLocks noGrp="1"/>
          </p:cNvSpPr>
          <p:nvPr>
            <p:ph type="title"/>
          </p:nvPr>
        </p:nvSpPr>
        <p:spPr>
          <a:xfrm>
            <a:off x="1441938" y="619432"/>
            <a:ext cx="9020908" cy="835076"/>
          </a:xfrm>
        </p:spPr>
        <p:txBody>
          <a:bodyPr>
            <a:normAutofit/>
          </a:bodyPr>
          <a:lstStyle/>
          <a:p>
            <a:pPr algn="ctr"/>
            <a:r>
              <a:rPr lang="lt-LT" sz="2200" b="1" dirty="0" smtClean="0">
                <a:solidFill>
                  <a:schemeClr val="accent5">
                    <a:lumMod val="75000"/>
                  </a:schemeClr>
                </a:solidFill>
                <a:latin typeface="Arial" panose="020B0604020202020204" pitchFamily="34" charset="0"/>
                <a:cs typeface="Arial" panose="020B0604020202020204" pitchFamily="34" charset="0"/>
              </a:rPr>
              <a:t>VIEŠŲJŲ </a:t>
            </a:r>
            <a:r>
              <a:rPr lang="lt-LT" sz="2200" b="1" dirty="0">
                <a:solidFill>
                  <a:schemeClr val="accent5">
                    <a:lumMod val="75000"/>
                  </a:schemeClr>
                </a:solidFill>
                <a:latin typeface="Arial" panose="020B0604020202020204" pitchFamily="34" charset="0"/>
                <a:cs typeface="Arial" panose="020B0604020202020204" pitchFamily="34" charset="0"/>
              </a:rPr>
              <a:t>PIRKIMŲ </a:t>
            </a:r>
            <a:r>
              <a:rPr lang="lt-LT" sz="2200" b="1" dirty="0" smtClean="0">
                <a:solidFill>
                  <a:schemeClr val="accent5">
                    <a:lumMod val="75000"/>
                  </a:schemeClr>
                </a:solidFill>
                <a:latin typeface="Arial" panose="020B0604020202020204" pitchFamily="34" charset="0"/>
                <a:cs typeface="Arial" panose="020B0604020202020204" pitchFamily="34" charset="0"/>
              </a:rPr>
              <a:t>ĮSTATYMO PAKEITIMAS ĮSIGALIOJA            NUO </a:t>
            </a:r>
            <a:r>
              <a:rPr lang="en-US" sz="2200" b="1" dirty="0" smtClean="0">
                <a:solidFill>
                  <a:schemeClr val="accent5">
                    <a:lumMod val="75000"/>
                  </a:schemeClr>
                </a:solidFill>
                <a:latin typeface="Arial" panose="020B0604020202020204" pitchFamily="34" charset="0"/>
                <a:cs typeface="Arial" panose="020B0604020202020204" pitchFamily="34" charset="0"/>
              </a:rPr>
              <a:t>2023-01-01 </a:t>
            </a:r>
            <a:endParaRPr lang="lt-LT" sz="2200" dirty="0">
              <a:solidFill>
                <a:schemeClr val="accent5">
                  <a:lumMod val="75000"/>
                </a:schemeClr>
              </a:solidFill>
              <a:latin typeface="Arial" panose="020B0604020202020204" pitchFamily="34" charset="0"/>
              <a:cs typeface="Arial" panose="020B0604020202020204" pitchFamily="34" charset="0"/>
            </a:endParaRPr>
          </a:p>
        </p:txBody>
      </p:sp>
      <p:sp>
        <p:nvSpPr>
          <p:cNvPr id="3" name="Stačiakampis 2"/>
          <p:cNvSpPr/>
          <p:nvPr/>
        </p:nvSpPr>
        <p:spPr>
          <a:xfrm>
            <a:off x="211016" y="1454508"/>
            <a:ext cx="11852030" cy="5342553"/>
          </a:xfrm>
          <a:prstGeom prst="rect">
            <a:avLst/>
          </a:prstGeom>
        </p:spPr>
        <p:txBody>
          <a:bodyPr wrap="square">
            <a:spAutoFit/>
          </a:bodyPr>
          <a:lstStyle/>
          <a:p>
            <a:pPr indent="457200" algn="just">
              <a:lnSpc>
                <a:spcPct val="107000"/>
              </a:lnSpc>
              <a:spcAft>
                <a:spcPts val="0"/>
              </a:spcAft>
            </a:pPr>
            <a:r>
              <a:rPr lang="lt-LT" sz="1600" b="1" dirty="0">
                <a:solidFill>
                  <a:srgbClr val="0070C0"/>
                </a:solidFill>
                <a:latin typeface="Arial" panose="020B0604020202020204" pitchFamily="34" charset="0"/>
                <a:ea typeface="Calibri" panose="020F0502020204030204" pitchFamily="34" charset="0"/>
                <a:cs typeface="Arial" panose="020B0604020202020204" pitchFamily="34" charset="0"/>
              </a:rPr>
              <a:t>82 straipsnis. Centralizuotų pirkimų veikla ir centrinės perkančiosios organizacijos</a:t>
            </a:r>
            <a:endParaRPr lang="lt-LT" sz="1600" dirty="0">
              <a:solidFill>
                <a:srgbClr val="0070C0"/>
              </a:solidFill>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0"/>
              </a:spcAft>
            </a:pPr>
            <a:r>
              <a:rPr lang="lt-LT" sz="1600" dirty="0">
                <a:latin typeface="Arial" panose="020B0604020202020204" pitchFamily="34" charset="0"/>
                <a:ea typeface="Calibri" panose="020F0502020204030204" pitchFamily="34" charset="0"/>
                <a:cs typeface="Arial" panose="020B0604020202020204" pitchFamily="34" charset="0"/>
              </a:rPr>
              <a:t>Perkančioji organizacija </a:t>
            </a:r>
            <a:r>
              <a:rPr lang="lt-LT" sz="1600" b="1" dirty="0">
                <a:latin typeface="Arial" panose="020B0604020202020204" pitchFamily="34" charset="0"/>
                <a:ea typeface="Calibri" panose="020F0502020204030204" pitchFamily="34" charset="0"/>
                <a:cs typeface="Arial" panose="020B0604020202020204" pitchFamily="34" charset="0"/>
              </a:rPr>
              <a:t>privalo</a:t>
            </a:r>
            <a:r>
              <a:rPr lang="lt-LT" sz="1600" dirty="0">
                <a:latin typeface="Arial" panose="020B0604020202020204" pitchFamily="34" charset="0"/>
                <a:ea typeface="Calibri" panose="020F0502020204030204" pitchFamily="34" charset="0"/>
                <a:cs typeface="Arial" panose="020B0604020202020204" pitchFamily="34" charset="0"/>
              </a:rPr>
              <a:t> įsigyti prekių, paslaugų ir darbų </a:t>
            </a:r>
            <a:r>
              <a:rPr lang="lt-LT" sz="1600" b="1" dirty="0">
                <a:latin typeface="Arial" panose="020B0604020202020204" pitchFamily="34" charset="0"/>
                <a:ea typeface="Calibri" panose="020F0502020204030204" pitchFamily="34" charset="0"/>
                <a:cs typeface="Arial" panose="020B0604020202020204" pitchFamily="34" charset="0"/>
              </a:rPr>
              <a:t>iš centrinės perkančiosios organizacijos (CPO), jeigu:</a:t>
            </a:r>
          </a:p>
          <a:p>
            <a:pPr indent="457200" algn="just">
              <a:lnSpc>
                <a:spcPct val="107000"/>
              </a:lnSpc>
              <a:spcAft>
                <a:spcPts val="0"/>
              </a:spcAft>
            </a:pPr>
            <a:r>
              <a:rPr lang="lt-LT" sz="1600" dirty="0">
                <a:latin typeface="Arial" panose="020B0604020202020204" pitchFamily="34" charset="0"/>
                <a:ea typeface="Calibri" panose="020F0502020204030204" pitchFamily="34" charset="0"/>
                <a:cs typeface="Arial" panose="020B0604020202020204" pitchFamily="34" charset="0"/>
              </a:rPr>
              <a:t>1) </a:t>
            </a:r>
            <a:r>
              <a:rPr lang="lt-LT" sz="1600" b="1" dirty="0">
                <a:latin typeface="Arial" panose="020B0604020202020204" pitchFamily="34" charset="0"/>
                <a:ea typeface="Calibri" panose="020F0502020204030204" pitchFamily="34" charset="0"/>
                <a:cs typeface="Arial" panose="020B0604020202020204" pitchFamily="34" charset="0"/>
              </a:rPr>
              <a:t>LRV sprendimu įsteigtos CPO </a:t>
            </a:r>
            <a:r>
              <a:rPr lang="lt-LT" sz="1600" dirty="0">
                <a:latin typeface="Arial" panose="020B0604020202020204" pitchFamily="34" charset="0"/>
                <a:ea typeface="Calibri" panose="020F0502020204030204" pitchFamily="34" charset="0"/>
                <a:cs typeface="Arial" panose="020B0604020202020204" pitchFamily="34" charset="0"/>
              </a:rPr>
              <a:t>centralizuotų pirkimų kataloge galimos įsigyti prekės, paslaugos ar darbai atitinka perkančiosios organizacijos poreikius ir perkančioji organizacija negali prekių, paslaugų ar darbų įsigyti efektyvesniu būdu racionaliai naudodama tam skirtas lėšas. </a:t>
            </a:r>
            <a:r>
              <a:rPr lang="lt-LT" sz="1600" b="1" dirty="0">
                <a:latin typeface="Arial" panose="020B0604020202020204" pitchFamily="34" charset="0"/>
                <a:ea typeface="Calibri" panose="020F0502020204030204" pitchFamily="34" charset="0"/>
                <a:cs typeface="Arial" panose="020B0604020202020204" pitchFamily="34" charset="0"/>
              </a:rPr>
              <a:t>Perkančiosios organizacijos privalo motyvuoti savo sprendimą neatlikti pirkimo </a:t>
            </a:r>
            <a:r>
              <a:rPr lang="lt-LT" sz="1600" dirty="0">
                <a:latin typeface="Arial" panose="020B0604020202020204" pitchFamily="34" charset="0"/>
                <a:ea typeface="Calibri" panose="020F0502020204030204" pitchFamily="34" charset="0"/>
                <a:cs typeface="Arial" panose="020B0604020202020204" pitchFamily="34" charset="0"/>
              </a:rPr>
              <a:t>naudojantis centralizuotų pirkimų katalogu ir argumentus nurodyti pirkimo dokumentuose; </a:t>
            </a:r>
          </a:p>
          <a:p>
            <a:pPr indent="457200" algn="just">
              <a:lnSpc>
                <a:spcPct val="107000"/>
              </a:lnSpc>
              <a:spcAft>
                <a:spcPts val="0"/>
              </a:spcAft>
            </a:pPr>
            <a:r>
              <a:rPr lang="lt-LT" sz="1600" dirty="0">
                <a:latin typeface="Arial" panose="020B0604020202020204" pitchFamily="34" charset="0"/>
                <a:ea typeface="Calibri" panose="020F0502020204030204" pitchFamily="34" charset="0"/>
                <a:cs typeface="Arial" panose="020B0604020202020204" pitchFamily="34" charset="0"/>
              </a:rPr>
              <a:t>2) </a:t>
            </a:r>
            <a:r>
              <a:rPr lang="lt-LT" sz="1600" b="1" u="sng" dirty="0">
                <a:latin typeface="Arial" panose="020B0604020202020204" pitchFamily="34" charset="0"/>
                <a:ea typeface="Calibri" panose="020F0502020204030204" pitchFamily="34" charset="0"/>
                <a:cs typeface="Arial" panose="020B0604020202020204" pitchFamily="34" charset="0"/>
              </a:rPr>
              <a:t>VPĮ 82</a:t>
            </a:r>
            <a:r>
              <a:rPr lang="lt-LT" sz="1600" b="1" u="sng" baseline="30000" dirty="0">
                <a:latin typeface="Arial" panose="020B0604020202020204" pitchFamily="34" charset="0"/>
                <a:ea typeface="Calibri" panose="020F0502020204030204" pitchFamily="34" charset="0"/>
                <a:cs typeface="Arial" panose="020B0604020202020204" pitchFamily="34" charset="0"/>
              </a:rPr>
              <a:t>1</a:t>
            </a:r>
            <a:r>
              <a:rPr lang="lt-LT" sz="1600" b="1" u="sng" dirty="0">
                <a:latin typeface="Arial" panose="020B0604020202020204" pitchFamily="34" charset="0"/>
                <a:ea typeface="Calibri" panose="020F0502020204030204" pitchFamily="34" charset="0"/>
                <a:cs typeface="Arial" panose="020B0604020202020204" pitchFamily="34" charset="0"/>
              </a:rPr>
              <a:t> straipsnio 1 dalyje nurodytu sprendimu CPO atlieka viešojo pirkimo procedūrą perkančiosios organizacijos vardu</a:t>
            </a:r>
            <a:r>
              <a:rPr lang="lt-LT" sz="1600" dirty="0">
                <a:latin typeface="Arial" panose="020B0604020202020204" pitchFamily="34" charset="0"/>
                <a:ea typeface="Calibri" panose="020F0502020204030204" pitchFamily="34" charset="0"/>
                <a:cs typeface="Arial" panose="020B0604020202020204" pitchFamily="34" charset="0"/>
              </a:rPr>
              <a:t>.</a:t>
            </a:r>
          </a:p>
          <a:p>
            <a:pPr indent="457200" algn="just">
              <a:lnSpc>
                <a:spcPct val="107000"/>
              </a:lnSpc>
              <a:spcAft>
                <a:spcPts val="0"/>
              </a:spcAft>
              <a:tabLst>
                <a:tab pos="290830" algn="l"/>
              </a:tabLst>
            </a:pPr>
            <a:endParaRPr lang="lt-LT" sz="1600" b="1" dirty="0" smtClean="0">
              <a:solidFill>
                <a:srgbClr val="0070C0"/>
              </a:solidFill>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0"/>
              </a:spcAft>
              <a:tabLst>
                <a:tab pos="290830" algn="l"/>
              </a:tabLst>
            </a:pPr>
            <a:r>
              <a:rPr lang="lt-LT" sz="1600" b="1" dirty="0" smtClean="0">
                <a:solidFill>
                  <a:srgbClr val="0070C0"/>
                </a:solidFill>
                <a:latin typeface="Arial" panose="020B0604020202020204" pitchFamily="34" charset="0"/>
                <a:ea typeface="Calibri" panose="020F0502020204030204" pitchFamily="34" charset="0"/>
                <a:cs typeface="Arial" panose="020B0604020202020204" pitchFamily="34" charset="0"/>
              </a:rPr>
              <a:t>82</a:t>
            </a:r>
            <a:r>
              <a:rPr lang="lt-LT" sz="1600" b="1" baseline="30000" dirty="0" smtClean="0">
                <a:solidFill>
                  <a:srgbClr val="0070C0"/>
                </a:solidFill>
                <a:latin typeface="Arial" panose="020B0604020202020204" pitchFamily="34" charset="0"/>
                <a:ea typeface="Calibri" panose="020F0502020204030204" pitchFamily="34" charset="0"/>
                <a:cs typeface="Arial" panose="020B0604020202020204" pitchFamily="34" charset="0"/>
              </a:rPr>
              <a:t>1</a:t>
            </a:r>
            <a:r>
              <a:rPr lang="lt-LT" sz="1600" b="1"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sz="1600" b="1" dirty="0">
                <a:solidFill>
                  <a:srgbClr val="0070C0"/>
                </a:solidFill>
                <a:latin typeface="Arial" panose="020B0604020202020204" pitchFamily="34" charset="0"/>
                <a:ea typeface="Calibri" panose="020F0502020204030204" pitchFamily="34" charset="0"/>
                <a:cs typeface="Arial" panose="020B0604020202020204" pitchFamily="34" charset="0"/>
              </a:rPr>
              <a:t>straipsnis. Centrinių perkančiųjų organizacijų steigimas ir finansavima</a:t>
            </a:r>
            <a:r>
              <a:rPr lang="lt-LT" sz="1600" b="1" dirty="0">
                <a:latin typeface="Arial" panose="020B0604020202020204" pitchFamily="34" charset="0"/>
                <a:ea typeface="Calibri" panose="020F0502020204030204" pitchFamily="34" charset="0"/>
                <a:cs typeface="Arial" panose="020B0604020202020204" pitchFamily="34" charset="0"/>
              </a:rPr>
              <a:t>s</a:t>
            </a:r>
            <a:endParaRPr lang="lt-LT" sz="1600" dirty="0">
              <a:latin typeface="Arial" panose="020B0604020202020204" pitchFamily="34" charset="0"/>
              <a:ea typeface="Calibri" panose="020F0502020204030204" pitchFamily="34" charset="0"/>
              <a:cs typeface="Arial" panose="020B0604020202020204" pitchFamily="34" charset="0"/>
            </a:endParaRPr>
          </a:p>
          <a:p>
            <a:pPr indent="457200" algn="just">
              <a:lnSpc>
                <a:spcPct val="107000"/>
              </a:lnSpc>
              <a:spcAft>
                <a:spcPts val="0"/>
              </a:spcAft>
              <a:tabLst>
                <a:tab pos="290830" algn="l"/>
              </a:tabLst>
            </a:pPr>
            <a:r>
              <a:rPr lang="lt-LT" sz="1600" dirty="0">
                <a:latin typeface="Arial" panose="020B0604020202020204" pitchFamily="34" charset="0"/>
                <a:ea typeface="Calibri" panose="020F0502020204030204" pitchFamily="34" charset="0"/>
                <a:cs typeface="Arial" panose="020B0604020202020204" pitchFamily="34" charset="0"/>
              </a:rPr>
              <a:t>1. Sprendimą dėl </a:t>
            </a:r>
            <a:r>
              <a:rPr lang="lt-LT" sz="1600" b="1" dirty="0">
                <a:latin typeface="Arial" panose="020B0604020202020204" pitchFamily="34" charset="0"/>
                <a:ea typeface="Calibri" panose="020F0502020204030204" pitchFamily="34" charset="0"/>
                <a:cs typeface="Arial" panose="020B0604020202020204" pitchFamily="34" charset="0"/>
              </a:rPr>
              <a:t>CPO-jų steigimo, jų teisinės formos</a:t>
            </a:r>
            <a:r>
              <a:rPr lang="lt-LT" sz="1600" dirty="0">
                <a:latin typeface="Arial" panose="020B0604020202020204" pitchFamily="34" charset="0"/>
                <a:ea typeface="Calibri" panose="020F0502020204030204" pitchFamily="34" charset="0"/>
                <a:cs typeface="Arial" panose="020B0604020202020204" pitchFamily="34" charset="0"/>
              </a:rPr>
              <a:t> </a:t>
            </a:r>
            <a:r>
              <a:rPr lang="lt-LT" sz="1600" b="1" dirty="0">
                <a:latin typeface="Arial" panose="020B0604020202020204" pitchFamily="34" charset="0"/>
                <a:ea typeface="Calibri" panose="020F0502020204030204" pitchFamily="34" charset="0"/>
                <a:cs typeface="Arial" panose="020B0604020202020204" pitchFamily="34" charset="0"/>
              </a:rPr>
              <a:t>ar teisės atlikti CPO funkcijas perkančiajai organizacijai suteikimo</a:t>
            </a:r>
            <a:r>
              <a:rPr lang="lt-LT" sz="1600" dirty="0">
                <a:latin typeface="Arial" panose="020B0604020202020204" pitchFamily="34" charset="0"/>
                <a:ea typeface="Calibri" panose="020F0502020204030204" pitchFamily="34" charset="0"/>
                <a:cs typeface="Arial" panose="020B0604020202020204" pitchFamily="34" charset="0"/>
              </a:rPr>
              <a:t>, taip pat dėl konkrečių pirkimų atlikimo kitų perkančiųjų organizacijų vardu pagal kompetenciją priima:</a:t>
            </a:r>
          </a:p>
          <a:p>
            <a:pPr indent="457200" algn="just">
              <a:lnSpc>
                <a:spcPct val="107000"/>
              </a:lnSpc>
              <a:spcAft>
                <a:spcPts val="0"/>
              </a:spcAft>
              <a:tabLst>
                <a:tab pos="290830" algn="l"/>
              </a:tabLst>
            </a:pPr>
            <a:r>
              <a:rPr lang="lt-LT" sz="1600" dirty="0">
                <a:latin typeface="Arial" panose="020B0604020202020204" pitchFamily="34" charset="0"/>
                <a:ea typeface="Calibri" panose="020F0502020204030204" pitchFamily="34" charset="0"/>
                <a:cs typeface="Arial" panose="020B0604020202020204" pitchFamily="34" charset="0"/>
              </a:rPr>
              <a:t>1) </a:t>
            </a:r>
            <a:r>
              <a:rPr lang="lt-LT" sz="1600" b="1" dirty="0">
                <a:latin typeface="Arial" panose="020B0604020202020204" pitchFamily="34" charset="0"/>
                <a:ea typeface="Calibri" panose="020F0502020204030204" pitchFamily="34" charset="0"/>
                <a:cs typeface="Arial" panose="020B0604020202020204" pitchFamily="34" charset="0"/>
              </a:rPr>
              <a:t>LRV</a:t>
            </a:r>
            <a:r>
              <a:rPr lang="lt-LT" sz="1600" dirty="0">
                <a:latin typeface="Arial" panose="020B0604020202020204" pitchFamily="34" charset="0"/>
                <a:ea typeface="Calibri" panose="020F0502020204030204" pitchFamily="34" charset="0"/>
                <a:cs typeface="Arial" panose="020B0604020202020204" pitchFamily="34" charset="0"/>
              </a:rPr>
              <a:t> ar jos įgaliota (įgaliotos) institucija (institucijos) – </a:t>
            </a:r>
            <a:r>
              <a:rPr lang="lt-LT" sz="1600" b="1" dirty="0">
                <a:latin typeface="Arial" panose="020B0604020202020204" pitchFamily="34" charset="0"/>
                <a:ea typeface="Calibri" panose="020F0502020204030204" pitchFamily="34" charset="0"/>
                <a:cs typeface="Arial" panose="020B0604020202020204" pitchFamily="34" charset="0"/>
              </a:rPr>
              <a:t>dėl CPO, valdančios ir administruojančios centralizuotų pirkimų katalogą </a:t>
            </a:r>
            <a:r>
              <a:rPr lang="lt-LT" sz="1600" dirty="0">
                <a:latin typeface="Arial" panose="020B0604020202020204" pitchFamily="34" charset="0"/>
                <a:ea typeface="Calibri" panose="020F0502020204030204" pitchFamily="34" charset="0"/>
                <a:cs typeface="Arial" panose="020B0604020202020204" pitchFamily="34" charset="0"/>
              </a:rPr>
              <a:t>ir (ar) kitų CPO-jų; </a:t>
            </a:r>
          </a:p>
          <a:p>
            <a:pPr indent="457200" algn="just">
              <a:lnSpc>
                <a:spcPct val="107000"/>
              </a:lnSpc>
              <a:spcAft>
                <a:spcPts val="0"/>
              </a:spcAft>
            </a:pPr>
            <a:r>
              <a:rPr lang="lt-LT" sz="1600" dirty="0">
                <a:latin typeface="Arial" panose="020B0604020202020204" pitchFamily="34" charset="0"/>
                <a:ea typeface="Calibri" panose="020F0502020204030204" pitchFamily="34" charset="0"/>
                <a:cs typeface="Arial" panose="020B0604020202020204" pitchFamily="34" charset="0"/>
              </a:rPr>
              <a:t>2) </a:t>
            </a:r>
            <a:r>
              <a:rPr lang="lt-LT" sz="1600" b="1" dirty="0">
                <a:solidFill>
                  <a:srgbClr val="0070C0"/>
                </a:solidFill>
                <a:latin typeface="Arial" panose="020B0604020202020204" pitchFamily="34" charset="0"/>
                <a:ea typeface="Calibri" panose="020F0502020204030204" pitchFamily="34" charset="0"/>
                <a:cs typeface="Arial" panose="020B0604020202020204" pitchFamily="34" charset="0"/>
              </a:rPr>
              <a:t>savivaldybių tarybos</a:t>
            </a:r>
            <a:r>
              <a:rPr lang="lt-LT" sz="1600"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sz="1600" u="sng" dirty="0">
                <a:solidFill>
                  <a:srgbClr val="000000"/>
                </a:solidFill>
                <a:latin typeface="Arial" panose="020B0604020202020204" pitchFamily="34" charset="0"/>
                <a:ea typeface="Calibri" panose="020F0502020204030204" pitchFamily="34" charset="0"/>
                <a:cs typeface="Arial" panose="020B0604020202020204" pitchFamily="34" charset="0"/>
              </a:rPr>
              <a:t>Kiekvienoje</a:t>
            </a:r>
            <a:r>
              <a:rPr lang="lt-LT" sz="1600" dirty="0">
                <a:solidFill>
                  <a:srgbClr val="000000"/>
                </a:solidFill>
                <a:latin typeface="Arial" panose="020B0604020202020204" pitchFamily="34" charset="0"/>
                <a:ea typeface="Calibri" panose="020F0502020204030204" pitchFamily="34" charset="0"/>
                <a:cs typeface="Arial" panose="020B0604020202020204" pitchFamily="34" charset="0"/>
              </a:rPr>
              <a:t> savivaldybėje turi būti užtikrinta, kad </a:t>
            </a:r>
            <a:r>
              <a:rPr lang="lt-LT" sz="1600" b="1" dirty="0">
                <a:latin typeface="Arial" panose="020B0604020202020204" pitchFamily="34" charset="0"/>
                <a:ea typeface="Calibri" panose="020F0502020204030204" pitchFamily="34" charset="0"/>
                <a:cs typeface="Arial" panose="020B0604020202020204" pitchFamily="34" charset="0"/>
              </a:rPr>
              <a:t>savivaldybės kontroliuojamos (valdomos) perkančiosios organizacijos</a:t>
            </a:r>
            <a:r>
              <a:rPr lang="lt-LT" sz="1600" b="1" dirty="0">
                <a:solidFill>
                  <a:srgbClr val="000000"/>
                </a:solidFill>
                <a:latin typeface="Arial" panose="020B0604020202020204" pitchFamily="34" charset="0"/>
                <a:ea typeface="Calibri" panose="020F0502020204030204" pitchFamily="34" charset="0"/>
                <a:cs typeface="Arial" panose="020B0604020202020204" pitchFamily="34" charset="0"/>
              </a:rPr>
              <a:t> pirkimai</a:t>
            </a:r>
            <a:r>
              <a:rPr lang="lt-LT"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lt-LT" sz="1600" b="1" dirty="0">
                <a:solidFill>
                  <a:srgbClr val="000000"/>
                </a:solidFill>
                <a:latin typeface="Arial" panose="020B0604020202020204" pitchFamily="34" charset="0"/>
                <a:ea typeface="Calibri" panose="020F0502020204030204" pitchFamily="34" charset="0"/>
                <a:cs typeface="Arial" panose="020B0604020202020204" pitchFamily="34" charset="0"/>
              </a:rPr>
              <a:t>kurių sutarties vertė viršija 15 000 </a:t>
            </a:r>
            <a:r>
              <a:rPr lang="lt-LT" sz="1600" b="1" dirty="0" err="1">
                <a:solidFill>
                  <a:srgbClr val="000000"/>
                </a:solidFill>
                <a:latin typeface="Arial" panose="020B0604020202020204" pitchFamily="34" charset="0"/>
                <a:ea typeface="Calibri" panose="020F0502020204030204" pitchFamily="34" charset="0"/>
                <a:cs typeface="Arial" panose="020B0604020202020204" pitchFamily="34" charset="0"/>
              </a:rPr>
              <a:t>Eur</a:t>
            </a:r>
            <a:r>
              <a:rPr lang="lt-LT" sz="1600" b="1" dirty="0">
                <a:solidFill>
                  <a:srgbClr val="000000"/>
                </a:solidFill>
                <a:latin typeface="Arial" panose="020B0604020202020204" pitchFamily="34" charset="0"/>
                <a:ea typeface="Calibri" panose="020F0502020204030204" pitchFamily="34" charset="0"/>
                <a:cs typeface="Arial" panose="020B0604020202020204" pitchFamily="34" charset="0"/>
              </a:rPr>
              <a:t> (be PVM)</a:t>
            </a:r>
            <a:r>
              <a:rPr lang="lt-LT" sz="1600" dirty="0">
                <a:solidFill>
                  <a:srgbClr val="000000"/>
                </a:solidFill>
                <a:latin typeface="Arial" panose="020B0604020202020204" pitchFamily="34" charset="0"/>
                <a:ea typeface="Calibri" panose="020F0502020204030204" pitchFamily="34" charset="0"/>
                <a:cs typeface="Arial" panose="020B0604020202020204" pitchFamily="34" charset="0"/>
              </a:rPr>
              <a:t>, būtų atliekami </a:t>
            </a:r>
            <a:r>
              <a:rPr lang="lt-LT" sz="1600" b="1" dirty="0">
                <a:solidFill>
                  <a:srgbClr val="000000"/>
                </a:solidFill>
                <a:latin typeface="Arial" panose="020B0604020202020204" pitchFamily="34" charset="0"/>
                <a:ea typeface="Calibri" panose="020F0502020204030204" pitchFamily="34" charset="0"/>
                <a:cs typeface="Arial" panose="020B0604020202020204" pitchFamily="34" charset="0"/>
              </a:rPr>
              <a:t>VPĮ 82 straipsnio 1 dalyje nurodytu būdu (</a:t>
            </a:r>
            <a:r>
              <a:rPr lang="lt-LT" sz="1600" b="1" dirty="0" err="1">
                <a:solidFill>
                  <a:srgbClr val="000000"/>
                </a:solidFill>
                <a:latin typeface="Arial" panose="020B0604020202020204" pitchFamily="34" charset="0"/>
                <a:ea typeface="Calibri" panose="020F0502020204030204" pitchFamily="34" charset="0"/>
                <a:cs typeface="Arial" panose="020B0604020202020204" pitchFamily="34" charset="0"/>
              </a:rPr>
              <a:t>t</a:t>
            </a:r>
            <a:r>
              <a:rPr lang="lt-LT" sz="1600" b="1" i="1" dirty="0" err="1">
                <a:solidFill>
                  <a:srgbClr val="000000"/>
                </a:solidFill>
                <a:latin typeface="Arial" panose="020B0604020202020204" pitchFamily="34" charset="0"/>
                <a:ea typeface="Calibri" panose="020F0502020204030204" pitchFamily="34" charset="0"/>
                <a:cs typeface="Arial" panose="020B0604020202020204" pitchFamily="34" charset="0"/>
              </a:rPr>
              <a:t>.y</a:t>
            </a:r>
            <a:r>
              <a:rPr lang="lt-LT" sz="1600" b="1" i="1" dirty="0">
                <a:solidFill>
                  <a:srgbClr val="000000"/>
                </a:solidFill>
                <a:latin typeface="Arial" panose="020B0604020202020204" pitchFamily="34" charset="0"/>
                <a:ea typeface="Calibri" panose="020F0502020204030204" pitchFamily="34" charset="0"/>
                <a:cs typeface="Arial" panose="020B0604020202020204" pitchFamily="34" charset="0"/>
              </a:rPr>
              <a:t>. centralizuotai</a:t>
            </a:r>
            <a:r>
              <a:rPr lang="lt-LT" sz="1600" dirty="0">
                <a:solidFill>
                  <a:srgbClr val="000000"/>
                </a:solidFill>
                <a:latin typeface="Arial" panose="020B0604020202020204" pitchFamily="34" charset="0"/>
                <a:ea typeface="Calibri" panose="020F0502020204030204" pitchFamily="34" charset="0"/>
                <a:cs typeface="Arial" panose="020B0604020202020204" pitchFamily="34" charset="0"/>
              </a:rPr>
              <a:t>). Siekiant įgyvendinti šią pareigą, turi būti sukurta savivaldybės CPO arba (ir) kelios savivaldybės gali sukurti bendrą centrinę perkančiąją organizaciją arba (ir) savivaldybė gali pasirašyti centralizuotų pirkimų veiklos paslaugų sutartį su esama CPO dėl pirkimų paslaugų savivaldybei ir savivaldybės kontroliuojamoms (valdomoms) perkančiosioms </a:t>
            </a:r>
            <a:r>
              <a:rPr lang="lt-LT"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organizacijoms</a:t>
            </a:r>
            <a:r>
              <a:rPr lang="lt-LT" sz="16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lt-LT" sz="16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11958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2" y="0"/>
            <a:ext cx="12193522" cy="6858000"/>
          </a:xfrm>
        </p:spPr>
      </p:pic>
      <p:sp>
        <p:nvSpPr>
          <p:cNvPr id="2" name="Title 1"/>
          <p:cNvSpPr>
            <a:spLocks noGrp="1"/>
          </p:cNvSpPr>
          <p:nvPr>
            <p:ph type="title"/>
          </p:nvPr>
        </p:nvSpPr>
        <p:spPr>
          <a:xfrm>
            <a:off x="1090246" y="633046"/>
            <a:ext cx="9311054" cy="773723"/>
          </a:xfrm>
        </p:spPr>
        <p:txBody>
          <a:bodyPr>
            <a:normAutofit fontScale="90000"/>
          </a:bodyPr>
          <a:lstStyle/>
          <a:p>
            <a:r>
              <a:rPr lang="lt-LT" b="1" dirty="0" smtClean="0"/>
              <a:t>                                  </a:t>
            </a:r>
            <a:br>
              <a:rPr lang="lt-LT" b="1" dirty="0" smtClean="0"/>
            </a:br>
            <a:r>
              <a:rPr lang="lt-LT" b="1" dirty="0"/>
              <a:t> </a:t>
            </a:r>
            <a:r>
              <a:rPr lang="lt-LT" b="1" dirty="0" smtClean="0"/>
              <a:t>                                  </a:t>
            </a:r>
            <a:endParaRPr lang="en-US" sz="2700" dirty="0">
              <a:latin typeface="Arial" panose="020B0604020202020204" pitchFamily="34" charset="0"/>
              <a:cs typeface="Arial" panose="020B0604020202020204" pitchFamily="34" charset="0"/>
            </a:endParaRPr>
          </a:p>
        </p:txBody>
      </p:sp>
      <p:sp>
        <p:nvSpPr>
          <p:cNvPr id="7" name="Stačiakampis 6"/>
          <p:cNvSpPr/>
          <p:nvPr/>
        </p:nvSpPr>
        <p:spPr>
          <a:xfrm>
            <a:off x="175846" y="1503485"/>
            <a:ext cx="11904785" cy="861774"/>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pPr algn="just"/>
            <a:endParaRPr lang="lt-LT" sz="1600" dirty="0">
              <a:latin typeface="Arial" panose="020B0604020202020204" pitchFamily="34" charset="0"/>
              <a:cs typeface="Arial" panose="020B0604020202020204" pitchFamily="34" charset="0"/>
            </a:endParaRPr>
          </a:p>
          <a:p>
            <a:endParaRPr lang="lt-LT" dirty="0">
              <a:latin typeface="Arial" panose="020B0604020202020204" pitchFamily="34" charset="0"/>
              <a:cs typeface="Arial" panose="020B0604020202020204" pitchFamily="34" charset="0"/>
            </a:endParaRPr>
          </a:p>
        </p:txBody>
      </p:sp>
      <p:sp>
        <p:nvSpPr>
          <p:cNvPr id="3" name="Stačiakampis 2"/>
          <p:cNvSpPr/>
          <p:nvPr/>
        </p:nvSpPr>
        <p:spPr>
          <a:xfrm>
            <a:off x="3075709" y="2253674"/>
            <a:ext cx="6507784" cy="830997"/>
          </a:xfrm>
          <a:prstGeom prst="rect">
            <a:avLst/>
          </a:prstGeom>
        </p:spPr>
        <p:txBody>
          <a:bodyPr wrap="square">
            <a:spAutoFit/>
          </a:bodyPr>
          <a:lstStyle/>
          <a:p>
            <a:r>
              <a:rPr lang="lt-LT" sz="4800" smtClean="0">
                <a:solidFill>
                  <a:schemeClr val="accent1">
                    <a:lumMod val="50000"/>
                  </a:schemeClr>
                </a:solidFill>
                <a:latin typeface="Arial" panose="020B0604020202020204" pitchFamily="34" charset="0"/>
                <a:cs typeface="Arial" panose="020B0604020202020204" pitchFamily="34" charset="0"/>
              </a:rPr>
              <a:t>   </a:t>
            </a:r>
            <a:r>
              <a:rPr lang="lt-LT" sz="4800">
                <a:solidFill>
                  <a:schemeClr val="accent1">
                    <a:lumMod val="50000"/>
                  </a:schemeClr>
                </a:solidFill>
                <a:latin typeface="Arial" panose="020B0604020202020204" pitchFamily="34" charset="0"/>
                <a:cs typeface="Arial" panose="020B0604020202020204" pitchFamily="34" charset="0"/>
              </a:rPr>
              <a:t> </a:t>
            </a:r>
            <a:r>
              <a:rPr lang="lt-LT" sz="4800" smtClean="0">
                <a:solidFill>
                  <a:schemeClr val="accent1">
                    <a:lumMod val="50000"/>
                  </a:schemeClr>
                </a:solidFill>
                <a:latin typeface="Arial" panose="020B0604020202020204" pitchFamily="34" charset="0"/>
                <a:cs typeface="Arial" panose="020B0604020202020204" pitchFamily="34" charset="0"/>
              </a:rPr>
              <a:t> Ačiū </a:t>
            </a:r>
            <a:r>
              <a:rPr lang="lt-LT" sz="4800" dirty="0">
                <a:solidFill>
                  <a:schemeClr val="accent1">
                    <a:lumMod val="50000"/>
                  </a:schemeClr>
                </a:solidFill>
                <a:latin typeface="Arial" panose="020B0604020202020204" pitchFamily="34" charset="0"/>
                <a:cs typeface="Arial" panose="020B0604020202020204" pitchFamily="34" charset="0"/>
              </a:rPr>
              <a:t>už </a:t>
            </a:r>
            <a:r>
              <a:rPr lang="lt-LT" sz="4800" dirty="0" smtClean="0">
                <a:solidFill>
                  <a:schemeClr val="accent1">
                    <a:lumMod val="50000"/>
                  </a:schemeClr>
                </a:solidFill>
                <a:latin typeface="Arial" panose="020B0604020202020204" pitchFamily="34" charset="0"/>
                <a:cs typeface="Arial" panose="020B0604020202020204" pitchFamily="34" charset="0"/>
              </a:rPr>
              <a:t>dėmesį</a:t>
            </a:r>
            <a:endParaRPr lang="lt-LT" sz="4800" dirty="0">
              <a:solidFill>
                <a:schemeClr val="accent1">
                  <a:lumMod val="50000"/>
                </a:schemeClr>
              </a:solidFill>
            </a:endParaRPr>
          </a:p>
        </p:txBody>
      </p:sp>
      <p:sp>
        <p:nvSpPr>
          <p:cNvPr id="5" name="TextBox 4"/>
          <p:cNvSpPr txBox="1"/>
          <p:nvPr/>
        </p:nvSpPr>
        <p:spPr>
          <a:xfrm>
            <a:off x="1173018" y="877455"/>
            <a:ext cx="10594109" cy="720436"/>
          </a:xfrm>
          <a:prstGeom prst="rect">
            <a:avLst/>
          </a:prstGeom>
          <a:noFill/>
        </p:spPr>
        <p:txBody>
          <a:bodyPr wrap="square" rtlCol="0">
            <a:spAutoFit/>
          </a:bodyPr>
          <a:lstStyle/>
          <a:p>
            <a:endParaRPr lang="lt-LT" dirty="0"/>
          </a:p>
        </p:txBody>
      </p:sp>
    </p:spTree>
    <p:extLst>
      <p:ext uri="{BB962C8B-B14F-4D97-AF65-F5344CB8AC3E}">
        <p14:creationId xmlns:p14="http://schemas.microsoft.com/office/powerpoint/2010/main" val="584978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42" y="0"/>
            <a:ext cx="12311509" cy="6789174"/>
          </a:xfrm>
        </p:spPr>
      </p:pic>
      <p:sp>
        <p:nvSpPr>
          <p:cNvPr id="2" name="Title 1"/>
          <p:cNvSpPr>
            <a:spLocks noGrp="1"/>
          </p:cNvSpPr>
          <p:nvPr>
            <p:ph type="title"/>
          </p:nvPr>
        </p:nvSpPr>
        <p:spPr>
          <a:xfrm>
            <a:off x="1459523" y="747346"/>
            <a:ext cx="9574824" cy="580292"/>
          </a:xfrm>
        </p:spPr>
        <p:txBody>
          <a:bodyPr>
            <a:normAutofit fontScale="90000"/>
          </a:bodyPr>
          <a:lstStyle/>
          <a:p>
            <a:r>
              <a:rPr lang="lt-LT" sz="2400" b="1" dirty="0" smtClean="0">
                <a:latin typeface="Arial" panose="020B0604020202020204" pitchFamily="34" charset="0"/>
                <a:cs typeface="Arial" panose="020B0604020202020204" pitchFamily="34" charset="0"/>
              </a:rPr>
              <a:t>                             </a:t>
            </a:r>
            <a:br>
              <a:rPr lang="lt-LT" sz="2400" b="1" dirty="0" smtClean="0">
                <a:latin typeface="Arial" panose="020B0604020202020204" pitchFamily="34" charset="0"/>
                <a:cs typeface="Arial" panose="020B0604020202020204" pitchFamily="34" charset="0"/>
              </a:rPr>
            </a:br>
            <a:r>
              <a:rPr lang="lt-LT" sz="2400" dirty="0">
                <a:latin typeface="Arial" panose="020B0604020202020204" pitchFamily="34" charset="0"/>
                <a:cs typeface="Arial" panose="020B0604020202020204" pitchFamily="34" charset="0"/>
              </a:rPr>
              <a:t/>
            </a:r>
            <a:br>
              <a:rPr lang="lt-LT"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
        <p:nvSpPr>
          <p:cNvPr id="5" name="Stačiakampis 4"/>
          <p:cNvSpPr/>
          <p:nvPr/>
        </p:nvSpPr>
        <p:spPr>
          <a:xfrm>
            <a:off x="1056487" y="1327638"/>
            <a:ext cx="10733999" cy="344069"/>
          </a:xfrm>
          <a:prstGeom prst="rect">
            <a:avLst/>
          </a:prstGeom>
        </p:spPr>
        <p:txBody>
          <a:bodyPr wrap="square">
            <a:spAutoFit/>
          </a:bodyPr>
          <a:lstStyle/>
          <a:p>
            <a:pPr algn="just">
              <a:lnSpc>
                <a:spcPct val="107000"/>
              </a:lnSpc>
              <a:spcAft>
                <a:spcPts val="800"/>
              </a:spcAft>
            </a:pPr>
            <a:endParaRPr lang="lt-LT"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apvalintas stačiakampis 2"/>
          <p:cNvSpPr/>
          <p:nvPr/>
        </p:nvSpPr>
        <p:spPr>
          <a:xfrm>
            <a:off x="2467897" y="668594"/>
            <a:ext cx="7108722" cy="65904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KMSA ir </a:t>
            </a:r>
            <a:r>
              <a:rPr lang="en-US" sz="2400" dirty="0" err="1" smtClean="0">
                <a:solidFill>
                  <a:srgbClr val="002060"/>
                </a:solidFill>
                <a:latin typeface="Arial" panose="020B0604020202020204" pitchFamily="34" charset="0"/>
                <a:cs typeface="Arial" panose="020B0604020202020204" pitchFamily="34" charset="0"/>
              </a:rPr>
              <a:t>savivaldyb</a:t>
            </a:r>
            <a:r>
              <a:rPr lang="lt-LT" sz="2400" dirty="0" smtClean="0">
                <a:solidFill>
                  <a:srgbClr val="002060"/>
                </a:solidFill>
                <a:latin typeface="Arial" panose="020B0604020202020204" pitchFamily="34" charset="0"/>
                <a:cs typeface="Arial" panose="020B0604020202020204" pitchFamily="34" charset="0"/>
              </a:rPr>
              <a:t>ė</a:t>
            </a:r>
            <a:r>
              <a:rPr lang="en-US" sz="2400" dirty="0" smtClean="0">
                <a:solidFill>
                  <a:srgbClr val="002060"/>
                </a:solidFill>
                <a:latin typeface="Arial" panose="020B0604020202020204" pitchFamily="34" charset="0"/>
                <a:cs typeface="Arial" panose="020B0604020202020204" pitchFamily="34" charset="0"/>
              </a:rPr>
              <a:t>s </a:t>
            </a:r>
            <a:r>
              <a:rPr lang="en-US" sz="2400" dirty="0" err="1" smtClean="0">
                <a:solidFill>
                  <a:srgbClr val="002060"/>
                </a:solidFill>
                <a:latin typeface="Arial" panose="020B0604020202020204" pitchFamily="34" charset="0"/>
                <a:cs typeface="Arial" panose="020B0604020202020204" pitchFamily="34" charset="0"/>
              </a:rPr>
              <a:t>kontroliuojamos</a:t>
            </a:r>
            <a:r>
              <a:rPr lang="en-US" sz="2400" dirty="0" smtClean="0">
                <a:solidFill>
                  <a:srgbClr val="002060"/>
                </a:solidFill>
                <a:latin typeface="Arial" panose="020B0604020202020204" pitchFamily="34" charset="0"/>
                <a:cs typeface="Arial" panose="020B0604020202020204" pitchFamily="34" charset="0"/>
              </a:rPr>
              <a:t> (</a:t>
            </a:r>
            <a:r>
              <a:rPr lang="en-US" sz="2400" dirty="0" err="1" smtClean="0">
                <a:solidFill>
                  <a:srgbClr val="002060"/>
                </a:solidFill>
                <a:latin typeface="Arial" panose="020B0604020202020204" pitchFamily="34" charset="0"/>
                <a:cs typeface="Arial" panose="020B0604020202020204" pitchFamily="34" charset="0"/>
              </a:rPr>
              <a:t>valdomos</a:t>
            </a:r>
            <a:r>
              <a:rPr lang="en-US" sz="2400" dirty="0" smtClean="0">
                <a:solidFill>
                  <a:srgbClr val="002060"/>
                </a:solidFill>
                <a:latin typeface="Arial" panose="020B0604020202020204" pitchFamily="34" charset="0"/>
                <a:cs typeface="Arial" panose="020B0604020202020204" pitchFamily="34" charset="0"/>
              </a:rPr>
              <a:t>)</a:t>
            </a:r>
            <a:r>
              <a:rPr lang="lt-LT" sz="2400" dirty="0" smtClean="0">
                <a:solidFill>
                  <a:srgbClr val="002060"/>
                </a:solidFill>
                <a:latin typeface="Arial" panose="020B0604020202020204" pitchFamily="34" charset="0"/>
                <a:cs typeface="Arial" panose="020B0604020202020204" pitchFamily="34" charset="0"/>
              </a:rPr>
              <a:t> </a:t>
            </a:r>
            <a:r>
              <a:rPr lang="en-US" sz="2400" dirty="0" smtClean="0">
                <a:solidFill>
                  <a:srgbClr val="002060"/>
                </a:solidFill>
                <a:latin typeface="Arial" panose="020B0604020202020204" pitchFamily="34" charset="0"/>
                <a:cs typeface="Arial" panose="020B0604020202020204" pitchFamily="34" charset="0"/>
              </a:rPr>
              <a:t> </a:t>
            </a:r>
            <a:r>
              <a:rPr lang="lt-LT" sz="2400" dirty="0" smtClean="0">
                <a:solidFill>
                  <a:srgbClr val="002060"/>
                </a:solidFill>
                <a:latin typeface="Arial" panose="020B0604020202020204" pitchFamily="34" charset="0"/>
                <a:cs typeface="Arial" panose="020B0604020202020204" pitchFamily="34" charset="0"/>
              </a:rPr>
              <a:t>PO (biudžetinės ir VšĮ)</a:t>
            </a:r>
            <a:endParaRPr lang="lt-LT" sz="2400" dirty="0">
              <a:solidFill>
                <a:srgbClr val="002060"/>
              </a:solidFill>
              <a:latin typeface="Arial" panose="020B0604020202020204" pitchFamily="34" charset="0"/>
              <a:cs typeface="Arial" panose="020B0604020202020204" pitchFamily="34" charset="0"/>
            </a:endParaRPr>
          </a:p>
        </p:txBody>
      </p:sp>
      <p:sp>
        <p:nvSpPr>
          <p:cNvPr id="6" name="Stačiakampis 5"/>
          <p:cNvSpPr/>
          <p:nvPr/>
        </p:nvSpPr>
        <p:spPr>
          <a:xfrm>
            <a:off x="570271" y="2025445"/>
            <a:ext cx="2458064" cy="62983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solidFill>
                  <a:srgbClr val="002060"/>
                </a:solidFill>
                <a:latin typeface="Arial" panose="020B0604020202020204" pitchFamily="34" charset="0"/>
                <a:cs typeface="Arial" panose="020B0604020202020204" pitchFamily="34" charset="0"/>
              </a:rPr>
              <a:t>Sutarti</a:t>
            </a:r>
            <a:r>
              <a:rPr lang="en-US" b="1" dirty="0" smtClean="0">
                <a:solidFill>
                  <a:srgbClr val="002060"/>
                </a:solidFill>
                <a:latin typeface="Arial" panose="020B0604020202020204" pitchFamily="34" charset="0"/>
                <a:cs typeface="Arial" panose="020B0604020202020204" pitchFamily="34" charset="0"/>
              </a:rPr>
              <a:t>e</a:t>
            </a:r>
            <a:r>
              <a:rPr lang="lt-LT" b="1" dirty="0" smtClean="0">
                <a:solidFill>
                  <a:srgbClr val="002060"/>
                </a:solidFill>
                <a:latin typeface="Arial" panose="020B0604020202020204" pitchFamily="34" charset="0"/>
                <a:cs typeface="Arial" panose="020B0604020202020204" pitchFamily="34" charset="0"/>
              </a:rPr>
              <a:t>s</a:t>
            </a:r>
            <a:r>
              <a:rPr lang="lt-LT" dirty="0" smtClean="0">
                <a:solidFill>
                  <a:srgbClr val="002060"/>
                </a:solidFill>
                <a:latin typeface="Arial" panose="020B0604020202020204" pitchFamily="34" charset="0"/>
                <a:cs typeface="Arial" panose="020B0604020202020204" pitchFamily="34" charset="0"/>
              </a:rPr>
              <a:t> </a:t>
            </a:r>
            <a:r>
              <a:rPr lang="en-US" b="1" dirty="0" err="1" smtClean="0">
                <a:solidFill>
                  <a:srgbClr val="002060"/>
                </a:solidFill>
                <a:latin typeface="Arial" panose="020B0604020202020204" pitchFamily="34" charset="0"/>
                <a:cs typeface="Arial" panose="020B0604020202020204" pitchFamily="34" charset="0"/>
              </a:rPr>
              <a:t>vert</a:t>
            </a:r>
            <a:r>
              <a:rPr lang="lt-LT" b="1" dirty="0" smtClean="0">
                <a:solidFill>
                  <a:srgbClr val="002060"/>
                </a:solidFill>
                <a:latin typeface="Arial" panose="020B0604020202020204" pitchFamily="34" charset="0"/>
                <a:cs typeface="Arial" panose="020B0604020202020204" pitchFamily="34" charset="0"/>
              </a:rPr>
              <a:t>ė</a:t>
            </a:r>
            <a:r>
              <a:rPr lang="lt-LT" dirty="0" smtClean="0">
                <a:solidFill>
                  <a:srgbClr val="002060"/>
                </a:solidFill>
                <a:latin typeface="Arial" panose="020B0604020202020204" pitchFamily="34" charset="0"/>
                <a:cs typeface="Arial" panose="020B0604020202020204" pitchFamily="34" charset="0"/>
              </a:rPr>
              <a:t> iki    </a:t>
            </a:r>
            <a:r>
              <a:rPr lang="en-US" dirty="0" smtClean="0">
                <a:solidFill>
                  <a:srgbClr val="002060"/>
                </a:solidFill>
                <a:latin typeface="Arial" panose="020B0604020202020204" pitchFamily="34" charset="0"/>
                <a:cs typeface="Arial" panose="020B0604020202020204" pitchFamily="34" charset="0"/>
              </a:rPr>
              <a:t>15 000 </a:t>
            </a:r>
            <a:r>
              <a:rPr lang="en-US" dirty="0" err="1" smtClean="0">
                <a:solidFill>
                  <a:srgbClr val="002060"/>
                </a:solidFill>
                <a:latin typeface="Arial" panose="020B0604020202020204" pitchFamily="34" charset="0"/>
                <a:cs typeface="Arial" panose="020B0604020202020204" pitchFamily="34" charset="0"/>
              </a:rPr>
              <a:t>Eur</a:t>
            </a:r>
            <a:r>
              <a:rPr lang="en-US" dirty="0" smtClean="0">
                <a:solidFill>
                  <a:srgbClr val="002060"/>
                </a:solidFill>
                <a:latin typeface="Arial" panose="020B0604020202020204" pitchFamily="34" charset="0"/>
                <a:cs typeface="Arial" panose="020B0604020202020204" pitchFamily="34" charset="0"/>
              </a:rPr>
              <a:t> be PVM</a:t>
            </a:r>
            <a:endParaRPr lang="lt-LT" dirty="0">
              <a:solidFill>
                <a:srgbClr val="002060"/>
              </a:solidFill>
              <a:latin typeface="Arial" panose="020B0604020202020204" pitchFamily="34" charset="0"/>
              <a:cs typeface="Arial" panose="020B0604020202020204" pitchFamily="34" charset="0"/>
            </a:endParaRPr>
          </a:p>
        </p:txBody>
      </p:sp>
      <p:sp>
        <p:nvSpPr>
          <p:cNvPr id="7" name="Stačiakampis 6"/>
          <p:cNvSpPr/>
          <p:nvPr/>
        </p:nvSpPr>
        <p:spPr>
          <a:xfrm>
            <a:off x="5840362" y="2025445"/>
            <a:ext cx="5397909" cy="62983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smtClean="0">
                <a:solidFill>
                  <a:srgbClr val="002060"/>
                </a:solidFill>
                <a:latin typeface="Arial" panose="020B0604020202020204" pitchFamily="34" charset="0"/>
                <a:cs typeface="Arial" panose="020B0604020202020204" pitchFamily="34" charset="0"/>
              </a:rPr>
              <a:t>Sutarties vertė </a:t>
            </a:r>
            <a:r>
              <a:rPr lang="lt-LT" dirty="0" smtClean="0">
                <a:solidFill>
                  <a:srgbClr val="002060"/>
                </a:solidFill>
                <a:latin typeface="Arial" panose="020B0604020202020204" pitchFamily="34" charset="0"/>
                <a:cs typeface="Arial" panose="020B0604020202020204" pitchFamily="34" charset="0"/>
              </a:rPr>
              <a:t>virš </a:t>
            </a:r>
            <a:r>
              <a:rPr lang="en-US" dirty="0">
                <a:solidFill>
                  <a:srgbClr val="002060"/>
                </a:solidFill>
                <a:latin typeface="Arial" panose="020B0604020202020204" pitchFamily="34" charset="0"/>
                <a:cs typeface="Arial" panose="020B0604020202020204" pitchFamily="34" charset="0"/>
              </a:rPr>
              <a:t>15 000 </a:t>
            </a:r>
            <a:r>
              <a:rPr lang="en-US" dirty="0" err="1">
                <a:solidFill>
                  <a:srgbClr val="002060"/>
                </a:solidFill>
                <a:latin typeface="Arial" panose="020B0604020202020204" pitchFamily="34" charset="0"/>
                <a:cs typeface="Arial" panose="020B0604020202020204" pitchFamily="34" charset="0"/>
              </a:rPr>
              <a:t>Eur</a:t>
            </a:r>
            <a:r>
              <a:rPr lang="en-US" dirty="0">
                <a:solidFill>
                  <a:srgbClr val="002060"/>
                </a:solidFill>
                <a:latin typeface="Arial" panose="020B0604020202020204" pitchFamily="34" charset="0"/>
                <a:cs typeface="Arial" panose="020B0604020202020204" pitchFamily="34" charset="0"/>
              </a:rPr>
              <a:t> be PVM</a:t>
            </a:r>
            <a:endParaRPr lang="lt-LT" dirty="0">
              <a:solidFill>
                <a:srgbClr val="002060"/>
              </a:solidFill>
              <a:latin typeface="Arial" panose="020B0604020202020204" pitchFamily="34" charset="0"/>
              <a:cs typeface="Arial" panose="020B0604020202020204" pitchFamily="34" charset="0"/>
            </a:endParaRPr>
          </a:p>
        </p:txBody>
      </p:sp>
      <p:sp>
        <p:nvSpPr>
          <p:cNvPr id="8" name="Stačiakampis 7"/>
          <p:cNvSpPr/>
          <p:nvPr/>
        </p:nvSpPr>
        <p:spPr>
          <a:xfrm>
            <a:off x="3706761" y="3009014"/>
            <a:ext cx="2133600" cy="766573"/>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smtClean="0">
                <a:solidFill>
                  <a:schemeClr val="tx1"/>
                </a:solidFill>
                <a:latin typeface="Arial" panose="020B0604020202020204" pitchFamily="34" charset="0"/>
                <a:cs typeface="Arial" panose="020B0604020202020204" pitchFamily="34" charset="0"/>
              </a:rPr>
              <a:t>Pirkimo objektas yra CPO LT kataloge</a:t>
            </a:r>
            <a:endParaRPr lang="lt-LT" dirty="0">
              <a:solidFill>
                <a:schemeClr val="tx1"/>
              </a:solidFill>
              <a:latin typeface="Arial" panose="020B0604020202020204" pitchFamily="34" charset="0"/>
              <a:cs typeface="Arial" panose="020B0604020202020204" pitchFamily="34" charset="0"/>
            </a:endParaRPr>
          </a:p>
        </p:txBody>
      </p:sp>
      <p:sp>
        <p:nvSpPr>
          <p:cNvPr id="9" name="Stačiakampis 8"/>
          <p:cNvSpPr/>
          <p:nvPr/>
        </p:nvSpPr>
        <p:spPr>
          <a:xfrm>
            <a:off x="6051753" y="2999346"/>
            <a:ext cx="2364659" cy="78747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latin typeface="Arial" panose="020B0604020202020204" pitchFamily="34" charset="0"/>
                <a:cs typeface="Arial" panose="020B0604020202020204" pitchFamily="34" charset="0"/>
              </a:rPr>
              <a:t>Pirkimo objektas yra CPO LT </a:t>
            </a:r>
            <a:r>
              <a:rPr lang="lt-LT" dirty="0" smtClean="0">
                <a:solidFill>
                  <a:schemeClr val="tx1"/>
                </a:solidFill>
                <a:latin typeface="Arial" panose="020B0604020202020204" pitchFamily="34" charset="0"/>
                <a:cs typeface="Arial" panose="020B0604020202020204" pitchFamily="34" charset="0"/>
              </a:rPr>
              <a:t>kataloge, bet netinka</a:t>
            </a:r>
            <a:endParaRPr lang="lt-LT" dirty="0">
              <a:solidFill>
                <a:schemeClr val="tx1"/>
              </a:solidFill>
              <a:latin typeface="Arial" panose="020B0604020202020204" pitchFamily="34" charset="0"/>
              <a:cs typeface="Arial" panose="020B0604020202020204" pitchFamily="34" charset="0"/>
            </a:endParaRPr>
          </a:p>
        </p:txBody>
      </p:sp>
      <p:sp>
        <p:nvSpPr>
          <p:cNvPr id="10" name="Stačiakampis 9"/>
          <p:cNvSpPr/>
          <p:nvPr/>
        </p:nvSpPr>
        <p:spPr>
          <a:xfrm>
            <a:off x="8627807" y="3009014"/>
            <a:ext cx="2610464" cy="766573"/>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latin typeface="Arial" panose="020B0604020202020204" pitchFamily="34" charset="0"/>
                <a:cs typeface="Arial" panose="020B0604020202020204" pitchFamily="34" charset="0"/>
              </a:rPr>
              <a:t>Pirkimo </a:t>
            </a:r>
            <a:r>
              <a:rPr lang="lt-LT" dirty="0" smtClean="0">
                <a:solidFill>
                  <a:schemeClr val="tx1"/>
                </a:solidFill>
                <a:latin typeface="Arial" panose="020B0604020202020204" pitchFamily="34" charset="0"/>
                <a:cs typeface="Arial" panose="020B0604020202020204" pitchFamily="34" charset="0"/>
              </a:rPr>
              <a:t>objekto nėra </a:t>
            </a:r>
            <a:r>
              <a:rPr lang="lt-LT" dirty="0">
                <a:solidFill>
                  <a:schemeClr val="tx1"/>
                </a:solidFill>
                <a:latin typeface="Arial" panose="020B0604020202020204" pitchFamily="34" charset="0"/>
                <a:cs typeface="Arial" panose="020B0604020202020204" pitchFamily="34" charset="0"/>
              </a:rPr>
              <a:t>CPO LT kataloge</a:t>
            </a:r>
          </a:p>
        </p:txBody>
      </p:sp>
      <p:sp>
        <p:nvSpPr>
          <p:cNvPr id="11" name="Stačiakampis 10"/>
          <p:cNvSpPr/>
          <p:nvPr/>
        </p:nvSpPr>
        <p:spPr>
          <a:xfrm rot="10800000" flipV="1">
            <a:off x="5840360" y="4176132"/>
            <a:ext cx="3411793" cy="528603"/>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smtClean="0">
                <a:solidFill>
                  <a:srgbClr val="002060"/>
                </a:solidFill>
                <a:latin typeface="Arial" panose="020B0604020202020204" pitchFamily="34" charset="0"/>
                <a:cs typeface="Arial" panose="020B0604020202020204" pitchFamily="34" charset="0"/>
              </a:rPr>
              <a:t>Pagrindžiama pirkimo dokumentuose</a:t>
            </a:r>
            <a:endParaRPr lang="lt-LT" dirty="0">
              <a:solidFill>
                <a:srgbClr val="002060"/>
              </a:solidFill>
              <a:latin typeface="Arial" panose="020B0604020202020204" pitchFamily="34" charset="0"/>
              <a:cs typeface="Arial" panose="020B0604020202020204" pitchFamily="34" charset="0"/>
            </a:endParaRPr>
          </a:p>
        </p:txBody>
      </p:sp>
      <p:sp>
        <p:nvSpPr>
          <p:cNvPr id="12" name="Stačiakampis 11"/>
          <p:cNvSpPr/>
          <p:nvPr/>
        </p:nvSpPr>
        <p:spPr>
          <a:xfrm>
            <a:off x="570271" y="5194058"/>
            <a:ext cx="2458064" cy="580103"/>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smtClean="0">
                <a:solidFill>
                  <a:schemeClr val="accent6">
                    <a:lumMod val="50000"/>
                  </a:schemeClr>
                </a:solidFill>
                <a:latin typeface="Arial" panose="020B0604020202020204" pitchFamily="34" charset="0"/>
                <a:cs typeface="Arial" panose="020B0604020202020204" pitchFamily="34" charset="0"/>
              </a:rPr>
              <a:t>Gali pirkti pati</a:t>
            </a:r>
            <a:endParaRPr lang="lt-LT" dirty="0">
              <a:solidFill>
                <a:schemeClr val="accent6">
                  <a:lumMod val="50000"/>
                </a:schemeClr>
              </a:solidFill>
              <a:latin typeface="Arial" panose="020B0604020202020204" pitchFamily="34" charset="0"/>
              <a:cs typeface="Arial" panose="020B0604020202020204" pitchFamily="34" charset="0"/>
            </a:endParaRPr>
          </a:p>
        </p:txBody>
      </p:sp>
      <p:sp>
        <p:nvSpPr>
          <p:cNvPr id="13" name="Stačiakampis 12"/>
          <p:cNvSpPr/>
          <p:nvPr/>
        </p:nvSpPr>
        <p:spPr>
          <a:xfrm>
            <a:off x="3706761" y="5194059"/>
            <a:ext cx="2133600" cy="58010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smtClean="0">
                <a:solidFill>
                  <a:schemeClr val="tx1"/>
                </a:solidFill>
                <a:latin typeface="Arial" panose="020B0604020202020204" pitchFamily="34" charset="0"/>
                <a:cs typeface="Arial" panose="020B0604020202020204" pitchFamily="34" charset="0"/>
              </a:rPr>
              <a:t>Perka per CPO LT katalogą</a:t>
            </a:r>
            <a:endParaRPr lang="lt-LT" dirty="0">
              <a:solidFill>
                <a:schemeClr val="tx1"/>
              </a:solidFill>
              <a:latin typeface="Arial" panose="020B0604020202020204" pitchFamily="34" charset="0"/>
              <a:cs typeface="Arial" panose="020B0604020202020204" pitchFamily="34" charset="0"/>
            </a:endParaRPr>
          </a:p>
        </p:txBody>
      </p:sp>
      <p:sp>
        <p:nvSpPr>
          <p:cNvPr id="14" name="Stačiakampis 13"/>
          <p:cNvSpPr/>
          <p:nvPr/>
        </p:nvSpPr>
        <p:spPr>
          <a:xfrm>
            <a:off x="6125497" y="5223387"/>
            <a:ext cx="5112774" cy="133472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smtClean="0">
                <a:solidFill>
                  <a:srgbClr val="002060"/>
                </a:solidFill>
                <a:latin typeface="Arial" panose="020B0604020202020204" pitchFamily="34" charset="0"/>
                <a:cs typeface="Arial" panose="020B0604020202020204" pitchFamily="34" charset="0"/>
              </a:rPr>
              <a:t>Perka per KMSA CPO</a:t>
            </a:r>
            <a:endParaRPr lang="lt-LT" dirty="0">
              <a:solidFill>
                <a:schemeClr val="accent1">
                  <a:lumMod val="50000"/>
                </a:schemeClr>
              </a:solidFill>
              <a:latin typeface="Arial" panose="020B0604020202020204" pitchFamily="34" charset="0"/>
              <a:cs typeface="Arial" panose="020B0604020202020204" pitchFamily="34" charset="0"/>
            </a:endParaRPr>
          </a:p>
        </p:txBody>
      </p:sp>
      <p:cxnSp>
        <p:nvCxnSpPr>
          <p:cNvPr id="16" name="Tiesioji rodyklės jungtis 15"/>
          <p:cNvCxnSpPr/>
          <p:nvPr/>
        </p:nvCxnSpPr>
        <p:spPr>
          <a:xfrm flipH="1">
            <a:off x="2207342" y="1378905"/>
            <a:ext cx="1410929" cy="567882"/>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17" name="Tiesioji rodyklės jungtis 16"/>
          <p:cNvCxnSpPr/>
          <p:nvPr/>
        </p:nvCxnSpPr>
        <p:spPr>
          <a:xfrm>
            <a:off x="8409653" y="1352203"/>
            <a:ext cx="1278192" cy="631559"/>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22" name="Tiesioji rodyklės jungtis 21"/>
          <p:cNvCxnSpPr/>
          <p:nvPr/>
        </p:nvCxnSpPr>
        <p:spPr>
          <a:xfrm>
            <a:off x="1519084" y="2753032"/>
            <a:ext cx="1" cy="2406669"/>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25" name="Tiesioji rodyklės jungtis 24"/>
          <p:cNvCxnSpPr/>
          <p:nvPr/>
        </p:nvCxnSpPr>
        <p:spPr>
          <a:xfrm flipH="1">
            <a:off x="4628534" y="3786820"/>
            <a:ext cx="1" cy="1372881"/>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28" name="Tiesioji rodyklės jungtis 27"/>
          <p:cNvCxnSpPr/>
          <p:nvPr/>
        </p:nvCxnSpPr>
        <p:spPr>
          <a:xfrm>
            <a:off x="10031361" y="3864077"/>
            <a:ext cx="0" cy="1248817"/>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32" name="Tiesioji rodyklės jungtis 31"/>
          <p:cNvCxnSpPr/>
          <p:nvPr/>
        </p:nvCxnSpPr>
        <p:spPr>
          <a:xfrm>
            <a:off x="7234082" y="3864077"/>
            <a:ext cx="0" cy="312055"/>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35" name="Tiesioji rodyklės jungtis 34"/>
          <p:cNvCxnSpPr/>
          <p:nvPr/>
        </p:nvCxnSpPr>
        <p:spPr>
          <a:xfrm>
            <a:off x="7251287" y="4800839"/>
            <a:ext cx="0" cy="312055"/>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36" name="Tiesioji rodyklės jungtis 35"/>
          <p:cNvCxnSpPr/>
          <p:nvPr/>
        </p:nvCxnSpPr>
        <p:spPr>
          <a:xfrm>
            <a:off x="7234082" y="2687291"/>
            <a:ext cx="0" cy="312055"/>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37" name="Tiesioji rodyklės jungtis 36"/>
          <p:cNvCxnSpPr/>
          <p:nvPr/>
        </p:nvCxnSpPr>
        <p:spPr>
          <a:xfrm flipH="1">
            <a:off x="5270092" y="2687291"/>
            <a:ext cx="752166" cy="330438"/>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cxnSp>
        <p:nvCxnSpPr>
          <p:cNvPr id="39" name="Tiesioji rodyklės jungtis 38"/>
          <p:cNvCxnSpPr/>
          <p:nvPr/>
        </p:nvCxnSpPr>
        <p:spPr>
          <a:xfrm>
            <a:off x="8735961" y="2687291"/>
            <a:ext cx="625577" cy="330438"/>
          </a:xfrm>
          <a:prstGeom prst="straightConnector1">
            <a:avLst/>
          </a:prstGeom>
          <a:ln w="28575">
            <a:solidFill>
              <a:srgbClr val="002060"/>
            </a:solidFill>
            <a:headEnd w="lg" len="lg"/>
            <a:tailEnd type="triangle"/>
          </a:ln>
        </p:spPr>
        <p:style>
          <a:lnRef idx="3">
            <a:schemeClr val="dk1"/>
          </a:lnRef>
          <a:fillRef idx="0">
            <a:schemeClr val="dk1"/>
          </a:fillRef>
          <a:effectRef idx="2">
            <a:schemeClr val="dk1"/>
          </a:effectRef>
          <a:fontRef idx="minor">
            <a:schemeClr val="tx1"/>
          </a:fontRef>
        </p:style>
      </p:cxnSp>
      <p:sp>
        <p:nvSpPr>
          <p:cNvPr id="15" name="Stačiakampis 14"/>
          <p:cNvSpPr/>
          <p:nvPr/>
        </p:nvSpPr>
        <p:spPr>
          <a:xfrm>
            <a:off x="3618271" y="1471456"/>
            <a:ext cx="4875098" cy="49989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a:solidFill>
                  <a:schemeClr val="accent5">
                    <a:lumMod val="50000"/>
                  </a:schemeClr>
                </a:solidFill>
              </a:rPr>
              <a:t>Jei PO visų metinių pirkimų bendra suma neviršija 30 000 be PVM –</a:t>
            </a:r>
            <a:r>
              <a:rPr lang="lt-LT">
                <a:solidFill>
                  <a:schemeClr val="accent5">
                    <a:lumMod val="50000"/>
                  </a:schemeClr>
                </a:solidFill>
              </a:rPr>
              <a:t> </a:t>
            </a:r>
            <a:r>
              <a:rPr lang="lt-LT" b="1">
                <a:solidFill>
                  <a:schemeClr val="accent5">
                    <a:lumMod val="50000"/>
                  </a:schemeClr>
                </a:solidFill>
              </a:rPr>
              <a:t>VPĮ netaikomas</a:t>
            </a:r>
            <a:endParaRPr lang="lt-LT" dirty="0">
              <a:solidFill>
                <a:schemeClr val="accent5">
                  <a:lumMod val="50000"/>
                </a:schemeClr>
              </a:solidFill>
            </a:endParaRPr>
          </a:p>
        </p:txBody>
      </p:sp>
    </p:spTree>
    <p:extLst>
      <p:ext uri="{BB962C8B-B14F-4D97-AF65-F5344CB8AC3E}">
        <p14:creationId xmlns:p14="http://schemas.microsoft.com/office/powerpoint/2010/main" val="968370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2426"/>
            <a:ext cx="12311509" cy="6789174"/>
          </a:xfrm>
        </p:spPr>
      </p:pic>
      <p:sp>
        <p:nvSpPr>
          <p:cNvPr id="2" name="Title 1"/>
          <p:cNvSpPr>
            <a:spLocks noGrp="1"/>
          </p:cNvSpPr>
          <p:nvPr>
            <p:ph type="title"/>
          </p:nvPr>
        </p:nvSpPr>
        <p:spPr>
          <a:xfrm>
            <a:off x="1459523" y="747346"/>
            <a:ext cx="9574824" cy="580292"/>
          </a:xfrm>
        </p:spPr>
        <p:txBody>
          <a:bodyPr>
            <a:normAutofit fontScale="90000"/>
          </a:bodyPr>
          <a:lstStyle/>
          <a:p>
            <a:r>
              <a:rPr lang="lt-LT" sz="2400" b="1" dirty="0" smtClean="0">
                <a:latin typeface="Arial" panose="020B0604020202020204" pitchFamily="34" charset="0"/>
                <a:cs typeface="Arial" panose="020B0604020202020204" pitchFamily="34" charset="0"/>
              </a:rPr>
              <a:t>                             </a:t>
            </a:r>
            <a:br>
              <a:rPr lang="lt-LT" sz="2400" b="1"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
        <p:nvSpPr>
          <p:cNvPr id="5" name="Stačiakampis 4"/>
          <p:cNvSpPr/>
          <p:nvPr/>
        </p:nvSpPr>
        <p:spPr>
          <a:xfrm>
            <a:off x="70338" y="1327638"/>
            <a:ext cx="11925017" cy="5231369"/>
          </a:xfrm>
          <a:prstGeom prst="rect">
            <a:avLst/>
          </a:prstGeom>
        </p:spPr>
        <p:txBody>
          <a:bodyPr wrap="square">
            <a:spAutoFit/>
          </a:bodyPr>
          <a:lstStyle/>
          <a:p>
            <a:pPr algn="just">
              <a:lnSpc>
                <a:spcPct val="107000"/>
              </a:lnSpc>
              <a:spcAft>
                <a:spcPts val="800"/>
              </a:spcAft>
            </a:pPr>
            <a:r>
              <a:rPr lang="lt-LT" sz="2000" b="1" dirty="0" smtClean="0">
                <a:solidFill>
                  <a:srgbClr val="0070C0"/>
                </a:solidFill>
                <a:latin typeface="Arial" panose="020B0604020202020204" pitchFamily="34" charset="0"/>
                <a:cs typeface="Arial" panose="020B0604020202020204" pitchFamily="34" charset="0"/>
              </a:rPr>
              <a:t>             KMSA </a:t>
            </a:r>
            <a:r>
              <a:rPr lang="lt-LT" sz="2000" b="1" dirty="0">
                <a:solidFill>
                  <a:srgbClr val="0070C0"/>
                </a:solidFill>
                <a:latin typeface="Arial" panose="020B0604020202020204" pitchFamily="34" charset="0"/>
                <a:cs typeface="Arial" panose="020B0604020202020204" pitchFamily="34" charset="0"/>
              </a:rPr>
              <a:t>centralizuotus pirkimus </a:t>
            </a:r>
            <a:r>
              <a:rPr lang="en-US" sz="2000" b="1" dirty="0" err="1">
                <a:solidFill>
                  <a:srgbClr val="0070C0"/>
                </a:solidFill>
                <a:latin typeface="Arial" panose="020B0604020202020204" pitchFamily="34" charset="0"/>
                <a:cs typeface="Arial" panose="020B0604020202020204" pitchFamily="34" charset="0"/>
              </a:rPr>
              <a:t>reglamentuojantys</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teis</a:t>
            </a:r>
            <a:r>
              <a:rPr lang="lt-LT" sz="2000" b="1" dirty="0">
                <a:solidFill>
                  <a:srgbClr val="0070C0"/>
                </a:solidFill>
                <a:latin typeface="Arial" panose="020B0604020202020204" pitchFamily="34" charset="0"/>
                <a:cs typeface="Arial" panose="020B0604020202020204" pitchFamily="34" charset="0"/>
              </a:rPr>
              <a:t>ės </a:t>
            </a:r>
            <a:r>
              <a:rPr lang="lt-LT" sz="2000" b="1" dirty="0" smtClean="0">
                <a:solidFill>
                  <a:srgbClr val="0070C0"/>
                </a:solidFill>
                <a:latin typeface="Arial" panose="020B0604020202020204" pitchFamily="34" charset="0"/>
                <a:cs typeface="Arial" panose="020B0604020202020204" pitchFamily="34" charset="0"/>
              </a:rPr>
              <a:t>aktai:</a:t>
            </a:r>
          </a:p>
          <a:p>
            <a:pPr>
              <a:lnSpc>
                <a:spcPts val="2000"/>
              </a:lnSpc>
            </a:pPr>
            <a:r>
              <a:rPr lang="lt-LT" b="1" dirty="0" smtClean="0">
                <a:latin typeface="Arial" panose="020B0604020202020204" pitchFamily="34" charset="0"/>
                <a:cs typeface="Arial" panose="020B0604020202020204" pitchFamily="34" charset="0"/>
              </a:rPr>
              <a:t>         Viešųjų pirkimų įstatymas;</a:t>
            </a:r>
            <a:r>
              <a:rPr lang="lt-LT" b="1" dirty="0">
                <a:latin typeface="Arial" panose="020B0604020202020204" pitchFamily="34" charset="0"/>
                <a:cs typeface="Arial" panose="020B0604020202020204" pitchFamily="34" charset="0"/>
              </a:rPr>
              <a:t> </a:t>
            </a:r>
            <a:endParaRPr lang="lt-LT" b="1" dirty="0" smtClean="0">
              <a:latin typeface="Arial" panose="020B0604020202020204" pitchFamily="34" charset="0"/>
              <a:cs typeface="Arial" panose="020B0604020202020204" pitchFamily="34" charset="0"/>
            </a:endParaRPr>
          </a:p>
          <a:p>
            <a:pPr algn="just">
              <a:lnSpc>
                <a:spcPts val="2000"/>
              </a:lnSpc>
            </a:pPr>
            <a:r>
              <a:rPr lang="lt-LT" b="1" dirty="0">
                <a:latin typeface="Arial" panose="020B0604020202020204" pitchFamily="34" charset="0"/>
                <a:cs typeface="Arial" panose="020B0604020202020204" pitchFamily="34" charset="0"/>
              </a:rPr>
              <a:t> </a:t>
            </a:r>
            <a:r>
              <a:rPr lang="lt-LT" b="1" dirty="0" smtClean="0">
                <a:latin typeface="Arial" panose="020B0604020202020204" pitchFamily="34" charset="0"/>
                <a:cs typeface="Arial" panose="020B0604020202020204" pitchFamily="34" charset="0"/>
              </a:rPr>
              <a:t>         </a:t>
            </a:r>
          </a:p>
          <a:p>
            <a:pPr algn="just">
              <a:lnSpc>
                <a:spcPts val="2000"/>
              </a:lnSpc>
            </a:pPr>
            <a:r>
              <a:rPr lang="lt-LT" b="1" dirty="0">
                <a:latin typeface="Arial" panose="020B0604020202020204" pitchFamily="34" charset="0"/>
                <a:cs typeface="Arial" panose="020B0604020202020204" pitchFamily="34" charset="0"/>
              </a:rPr>
              <a:t> </a:t>
            </a:r>
            <a:r>
              <a:rPr lang="lt-LT" b="1" dirty="0" smtClean="0">
                <a:latin typeface="Arial" panose="020B0604020202020204" pitchFamily="34" charset="0"/>
                <a:cs typeface="Arial" panose="020B0604020202020204" pitchFamily="34" charset="0"/>
              </a:rPr>
              <a:t>         2022-05-24 </a:t>
            </a:r>
            <a:r>
              <a:rPr lang="lt-LT" dirty="0">
                <a:latin typeface="Arial" panose="020B0604020202020204" pitchFamily="34" charset="0"/>
                <a:cs typeface="Arial" panose="020B0604020202020204" pitchFamily="34" charset="0"/>
              </a:rPr>
              <a:t>Kauno miesto savivaldybės </a:t>
            </a:r>
            <a:r>
              <a:rPr lang="lt-LT" dirty="0" smtClean="0">
                <a:latin typeface="Arial" panose="020B0604020202020204" pitchFamily="34" charset="0"/>
                <a:cs typeface="Arial" panose="020B0604020202020204" pitchFamily="34" charset="0"/>
              </a:rPr>
              <a:t> tarybos sprendimas Nr. 254 </a:t>
            </a:r>
            <a:r>
              <a:rPr lang="lt-LT" dirty="0" smtClean="0">
                <a:latin typeface="Arial" panose="020B0604020202020204" pitchFamily="34" charset="0"/>
                <a:ea typeface="Calibri" panose="020F0502020204030204" pitchFamily="34" charset="0"/>
                <a:cs typeface="Arial" panose="020B0604020202020204" pitchFamily="34" charset="0"/>
              </a:rPr>
              <a:t>„</a:t>
            </a:r>
            <a:r>
              <a:rPr lang="lt-LT" b="1" dirty="0" smtClean="0">
                <a:latin typeface="Arial" panose="020B0604020202020204" pitchFamily="34" charset="0"/>
                <a:cs typeface="Arial" panose="020B0604020202020204" pitchFamily="34" charset="0"/>
              </a:rPr>
              <a:t>Dėl teisės atlikti centrinės perkančiosios organizacijos funkcijas</a:t>
            </a:r>
            <a:r>
              <a:rPr lang="lt-LT" dirty="0" smtClean="0">
                <a:latin typeface="Arial" panose="020B0604020202020204" pitchFamily="34" charset="0"/>
                <a:cs typeface="Arial" panose="020B0604020202020204" pitchFamily="34" charset="0"/>
              </a:rPr>
              <a:t> suteikimo Kauno miesto savivaldybės administracijai ir viešajai įstaigai Kauno miesto poliklinikai</a:t>
            </a:r>
            <a:r>
              <a:rPr lang="lt-LT" dirty="0">
                <a:latin typeface="Arial" panose="020B0604020202020204" pitchFamily="34" charset="0"/>
                <a:cs typeface="Arial" panose="020B0604020202020204" pitchFamily="34" charset="0"/>
              </a:rPr>
              <a:t>“</a:t>
            </a:r>
            <a:endParaRPr lang="lt-LT" dirty="0" smtClean="0">
              <a:latin typeface="Arial" panose="020B0604020202020204" pitchFamily="34" charset="0"/>
              <a:cs typeface="Arial" panose="020B0604020202020204" pitchFamily="34" charset="0"/>
            </a:endParaRPr>
          </a:p>
          <a:p>
            <a:pPr algn="just">
              <a:lnSpc>
                <a:spcPts val="2000"/>
              </a:lnSpc>
            </a:pPr>
            <a:r>
              <a:rPr lang="lt-LT" b="1" dirty="0">
                <a:latin typeface="Arial" panose="020B0604020202020204" pitchFamily="34" charset="0"/>
                <a:cs typeface="Arial" panose="020B0604020202020204" pitchFamily="34" charset="0"/>
              </a:rPr>
              <a:t>S; </a:t>
            </a:r>
            <a:r>
              <a:rPr lang="lt-LT" b="1" dirty="0" smtClean="0">
                <a:latin typeface="Arial" panose="020B0604020202020204" pitchFamily="34" charset="0"/>
                <a:cs typeface="Arial" panose="020B0604020202020204" pitchFamily="34" charset="0"/>
              </a:rPr>
              <a:t>    2022-11-</a:t>
            </a:r>
            <a:r>
              <a:rPr lang="en-US" b="1" dirty="0">
                <a:latin typeface="Arial" panose="020B0604020202020204" pitchFamily="34" charset="0"/>
                <a:cs typeface="Arial" panose="020B0604020202020204" pitchFamily="34" charset="0"/>
              </a:rPr>
              <a:t>29</a:t>
            </a:r>
            <a:r>
              <a:rPr lang="lt-LT" b="1" dirty="0">
                <a:latin typeface="Arial" panose="020B0604020202020204" pitchFamily="34" charset="0"/>
                <a:cs typeface="Arial" panose="020B0604020202020204" pitchFamily="34" charset="0"/>
              </a:rPr>
              <a:t> </a:t>
            </a:r>
            <a:r>
              <a:rPr lang="lt-LT" dirty="0">
                <a:latin typeface="Arial" panose="020B0604020202020204" pitchFamily="34" charset="0"/>
                <a:ea typeface="Calibri" panose="020F0502020204030204" pitchFamily="34" charset="0"/>
                <a:cs typeface="Arial" panose="020B0604020202020204" pitchFamily="34" charset="0"/>
              </a:rPr>
              <a:t>KMSA direktoriaus įsakymas Nr. A-</a:t>
            </a:r>
            <a:r>
              <a:rPr lang="lt-LT" dirty="0">
                <a:latin typeface="Arial" panose="020B0604020202020204" pitchFamily="34" charset="0"/>
                <a:cs typeface="Arial" panose="020B0604020202020204" pitchFamily="34" charset="0"/>
              </a:rPr>
              <a:t>4437</a:t>
            </a:r>
            <a:r>
              <a:rPr lang="lt-LT" dirty="0">
                <a:latin typeface="Arial" panose="020B0604020202020204" pitchFamily="34" charset="0"/>
                <a:ea typeface="Calibri" panose="020F0502020204030204" pitchFamily="34" charset="0"/>
                <a:cs typeface="Arial" panose="020B0604020202020204" pitchFamily="34" charset="0"/>
              </a:rPr>
              <a:t> „Dėl</a:t>
            </a:r>
            <a:r>
              <a:rPr lang="en-GB" dirty="0">
                <a:latin typeface="Arial" panose="020B0604020202020204" pitchFamily="34" charset="0"/>
                <a:cs typeface="Arial" panose="020B0604020202020204" pitchFamily="34" charset="0"/>
              </a:rPr>
              <a:t> K</a:t>
            </a:r>
            <a:r>
              <a:rPr lang="lt-LT" dirty="0" err="1">
                <a:latin typeface="Arial" panose="020B0604020202020204" pitchFamily="34" charset="0"/>
                <a:cs typeface="Arial" panose="020B0604020202020204" pitchFamily="34" charset="0"/>
              </a:rPr>
              <a:t>auno</a:t>
            </a:r>
            <a:r>
              <a:rPr lang="en-GB" dirty="0">
                <a:latin typeface="Arial" panose="020B0604020202020204" pitchFamily="34" charset="0"/>
                <a:cs typeface="Arial" panose="020B0604020202020204" pitchFamily="34" charset="0"/>
              </a:rPr>
              <a:t> </a:t>
            </a:r>
            <a:r>
              <a:rPr lang="lt-LT" dirty="0">
                <a:latin typeface="Arial" panose="020B0604020202020204" pitchFamily="34" charset="0"/>
                <a:cs typeface="Arial" panose="020B0604020202020204" pitchFamily="34" charset="0"/>
              </a:rPr>
              <a:t>miesto</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savivaldybės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administracijos</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viešųjų pirkimų </a:t>
            </a:r>
            <a:r>
              <a:rPr lang="en-GB" b="1" dirty="0" err="1">
                <a:latin typeface="Arial" panose="020B0604020202020204" pitchFamily="34" charset="0"/>
                <a:cs typeface="Arial" panose="020B0604020202020204" pitchFamily="34" charset="0"/>
              </a:rPr>
              <a:t>organizavimo</a:t>
            </a:r>
            <a:r>
              <a:rPr lang="en-GB" b="1" dirty="0">
                <a:latin typeface="Arial" panose="020B0604020202020204" pitchFamily="34" charset="0"/>
                <a:cs typeface="Arial" panose="020B0604020202020204" pitchFamily="34" charset="0"/>
              </a:rPr>
              <a:t> ir </a:t>
            </a:r>
            <a:r>
              <a:rPr lang="en-GB" b="1" dirty="0" err="1">
                <a:latin typeface="Arial" panose="020B0604020202020204" pitchFamily="34" charset="0"/>
                <a:cs typeface="Arial" panose="020B0604020202020204" pitchFamily="34" charset="0"/>
              </a:rPr>
              <a:t>atlikimo</a:t>
            </a:r>
            <a:r>
              <a:rPr lang="en-GB" b="1" dirty="0">
                <a:latin typeface="Arial" panose="020B0604020202020204" pitchFamily="34" charset="0"/>
                <a:cs typeface="Arial" panose="020B0604020202020204" pitchFamily="34" charset="0"/>
              </a:rPr>
              <a:t> tvarkos </a:t>
            </a:r>
            <a:r>
              <a:rPr lang="en-GB" b="1" dirty="0" err="1">
                <a:latin typeface="Arial" panose="020B0604020202020204" pitchFamily="34" charset="0"/>
                <a:cs typeface="Arial" panose="020B0604020202020204" pitchFamily="34" charset="0"/>
              </a:rPr>
              <a:t>apraš</a:t>
            </a:r>
            <a:r>
              <a:rPr lang="lt-LT" b="1" dirty="0">
                <a:latin typeface="Arial" panose="020B0604020202020204" pitchFamily="34" charset="0"/>
                <a:cs typeface="Arial" panose="020B0604020202020204" pitchFamily="34" charset="0"/>
              </a:rPr>
              <a:t>o </a:t>
            </a:r>
            <a:r>
              <a:rPr lang="lt-LT" dirty="0">
                <a:latin typeface="Arial" panose="020B0604020202020204" pitchFamily="34" charset="0"/>
                <a:cs typeface="Arial" panose="020B0604020202020204" pitchFamily="34" charset="0"/>
              </a:rPr>
              <a:t>patvirtinimo“.</a:t>
            </a:r>
            <a:endParaRPr lang="lt-LT" b="1" dirty="0">
              <a:latin typeface="Arial" panose="020B0604020202020204" pitchFamily="34" charset="0"/>
              <a:ea typeface="Calibri" panose="020F0502020204030204" pitchFamily="34" charset="0"/>
              <a:cs typeface="Arial" panose="020B0604020202020204" pitchFamily="34" charset="0"/>
            </a:endParaRPr>
          </a:p>
          <a:p>
            <a:pPr algn="just">
              <a:lnSpc>
                <a:spcPts val="2000"/>
              </a:lnSpc>
            </a:pPr>
            <a:endParaRPr lang="lt-LT" b="1" dirty="0" smtClean="0">
              <a:latin typeface="Arial" panose="020B0604020202020204" pitchFamily="34" charset="0"/>
              <a:cs typeface="Arial" panose="020B0604020202020204" pitchFamily="34" charset="0"/>
            </a:endParaRPr>
          </a:p>
          <a:p>
            <a:pPr algn="just">
              <a:lnSpc>
                <a:spcPts val="2000"/>
              </a:lnSpc>
            </a:pPr>
            <a:r>
              <a:rPr lang="lt-LT" dirty="0" smtClean="0">
                <a:solidFill>
                  <a:srgbClr val="FF0000"/>
                </a:solidFill>
                <a:latin typeface="Arial" panose="020B0604020202020204" pitchFamily="34" charset="0"/>
                <a:cs typeface="Arial" panose="020B0604020202020204" pitchFamily="34" charset="0"/>
              </a:rPr>
              <a:t>         </a:t>
            </a:r>
            <a:r>
              <a:rPr lang="lt-LT" b="1" dirty="0" smtClean="0">
                <a:latin typeface="Arial" panose="020B0604020202020204" pitchFamily="34" charset="0"/>
                <a:cs typeface="Arial" panose="020B0604020202020204" pitchFamily="34" charset="0"/>
              </a:rPr>
              <a:t>2022-01-11</a:t>
            </a:r>
            <a:r>
              <a:rPr lang="lt-LT" dirty="0" smtClean="0">
                <a:latin typeface="Arial" panose="020B0604020202020204" pitchFamily="34" charset="0"/>
                <a:cs typeface="Arial" panose="020B0604020202020204" pitchFamily="34" charset="0"/>
              </a:rPr>
              <a:t> </a:t>
            </a:r>
            <a:r>
              <a:rPr lang="lt-LT" dirty="0">
                <a:latin typeface="Arial" panose="020B0604020202020204" pitchFamily="34" charset="0"/>
                <a:ea typeface="Calibri" panose="020F0502020204030204" pitchFamily="34" charset="0"/>
                <a:cs typeface="Arial" panose="020B0604020202020204" pitchFamily="34" charset="0"/>
              </a:rPr>
              <a:t>KMSA direktoriaus įsakymas Nr. A-73 dėl</a:t>
            </a:r>
            <a:r>
              <a:rPr lang="lt-LT" b="1" dirty="0">
                <a:latin typeface="Arial" panose="020B0604020202020204" pitchFamily="34" charset="0"/>
                <a:cs typeface="Arial" panose="020B0604020202020204" pitchFamily="34" charset="0"/>
              </a:rPr>
              <a:t> </a:t>
            </a:r>
            <a:r>
              <a:rPr lang="lt-LT" dirty="0">
                <a:latin typeface="Arial" panose="020B0604020202020204" pitchFamily="34" charset="0"/>
                <a:ea typeface="Calibri" panose="020F0502020204030204" pitchFamily="34" charset="0"/>
                <a:cs typeface="Arial" panose="020B0604020202020204" pitchFamily="34" charset="0"/>
              </a:rPr>
              <a:t>„</a:t>
            </a:r>
            <a:r>
              <a:rPr lang="lt-LT" b="1" dirty="0">
                <a:latin typeface="Arial" panose="020B0604020202020204" pitchFamily="34" charset="0"/>
                <a:cs typeface="Arial" panose="020B0604020202020204" pitchFamily="34" charset="0"/>
              </a:rPr>
              <a:t>Kauno miesto savivaldybės biudžetinės ir viešosios įstaigų (PPO)</a:t>
            </a:r>
            <a:r>
              <a:rPr lang="lt-LT" dirty="0">
                <a:latin typeface="Arial" panose="020B0604020202020204" pitchFamily="34" charset="0"/>
                <a:cs typeface="Arial" panose="020B0604020202020204" pitchFamily="34" charset="0"/>
              </a:rPr>
              <a:t>, kurių dalininkė (savininkė) yra Kauno miesto savivaldybė, </a:t>
            </a:r>
            <a:r>
              <a:rPr lang="lt-LT" b="1" dirty="0">
                <a:latin typeface="Arial" panose="020B0604020202020204" pitchFamily="34" charset="0"/>
                <a:cs typeface="Arial" panose="020B0604020202020204" pitchFamily="34" charset="0"/>
              </a:rPr>
              <a:t>prievolės naudotis </a:t>
            </a:r>
            <a:r>
              <a:rPr lang="lt-LT" b="1" dirty="0" smtClean="0">
                <a:latin typeface="Arial" panose="020B0604020202020204" pitchFamily="34" charset="0"/>
                <a:cs typeface="Arial" panose="020B0604020202020204" pitchFamily="34" charset="0"/>
              </a:rPr>
              <a:t>VIPIS.</a:t>
            </a:r>
            <a:endParaRPr lang="lt-LT" b="1" dirty="0" smtClean="0">
              <a:latin typeface="Arial" panose="020B0604020202020204" pitchFamily="34" charset="0"/>
              <a:ea typeface="Calibri" panose="020F0502020204030204" pitchFamily="34" charset="0"/>
              <a:cs typeface="Arial" panose="020B0604020202020204" pitchFamily="34" charset="0"/>
            </a:endParaRPr>
          </a:p>
          <a:p>
            <a:pPr algn="just"/>
            <a:r>
              <a:rPr lang="lt-LT" b="1"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b="1"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Perkančiosios organizacijos </a:t>
            </a:r>
            <a:r>
              <a:rPr lang="en-GB" b="1" dirty="0">
                <a:solidFill>
                  <a:schemeClr val="accent2">
                    <a:lumMod val="75000"/>
                  </a:schemeClr>
                </a:solidFill>
                <a:latin typeface="Arial" panose="020B0604020202020204" pitchFamily="34" charset="0"/>
                <a:cs typeface="Arial" panose="020B0604020202020204" pitchFamily="34" charset="0"/>
              </a:rPr>
              <a:t>viešųjų pirkimų </a:t>
            </a:r>
            <a:r>
              <a:rPr lang="en-GB" b="1" dirty="0" err="1">
                <a:solidFill>
                  <a:schemeClr val="accent2">
                    <a:lumMod val="75000"/>
                  </a:schemeClr>
                </a:solidFill>
                <a:latin typeface="Arial" panose="020B0604020202020204" pitchFamily="34" charset="0"/>
                <a:cs typeface="Arial" panose="020B0604020202020204" pitchFamily="34" charset="0"/>
              </a:rPr>
              <a:t>organizavimo</a:t>
            </a:r>
            <a:r>
              <a:rPr lang="en-GB" b="1" dirty="0">
                <a:solidFill>
                  <a:schemeClr val="accent2">
                    <a:lumMod val="75000"/>
                  </a:schemeClr>
                </a:solidFill>
                <a:latin typeface="Arial" panose="020B0604020202020204" pitchFamily="34" charset="0"/>
                <a:cs typeface="Arial" panose="020B0604020202020204" pitchFamily="34" charset="0"/>
              </a:rPr>
              <a:t> ir </a:t>
            </a:r>
            <a:r>
              <a:rPr lang="en-GB" b="1" dirty="0" err="1">
                <a:solidFill>
                  <a:schemeClr val="accent2">
                    <a:lumMod val="75000"/>
                  </a:schemeClr>
                </a:solidFill>
                <a:latin typeface="Arial" panose="020B0604020202020204" pitchFamily="34" charset="0"/>
                <a:cs typeface="Arial" panose="020B0604020202020204" pitchFamily="34" charset="0"/>
              </a:rPr>
              <a:t>atlikimo</a:t>
            </a:r>
            <a:r>
              <a:rPr lang="en-GB" b="1" dirty="0">
                <a:solidFill>
                  <a:schemeClr val="accent2">
                    <a:lumMod val="75000"/>
                  </a:schemeClr>
                </a:solidFill>
                <a:latin typeface="Arial" panose="020B0604020202020204" pitchFamily="34" charset="0"/>
                <a:cs typeface="Arial" panose="020B0604020202020204" pitchFamily="34" charset="0"/>
              </a:rPr>
              <a:t> tvarkos </a:t>
            </a:r>
            <a:r>
              <a:rPr lang="en-GB" b="1" dirty="0" err="1" smtClean="0">
                <a:solidFill>
                  <a:schemeClr val="accent2">
                    <a:lumMod val="75000"/>
                  </a:schemeClr>
                </a:solidFill>
                <a:latin typeface="Arial" panose="020B0604020202020204" pitchFamily="34" charset="0"/>
                <a:cs typeface="Arial" panose="020B0604020202020204" pitchFamily="34" charset="0"/>
              </a:rPr>
              <a:t>apraš</a:t>
            </a:r>
            <a:r>
              <a:rPr lang="lt-LT" b="1" dirty="0" err="1" smtClean="0">
                <a:solidFill>
                  <a:schemeClr val="accent2">
                    <a:lumMod val="75000"/>
                  </a:schemeClr>
                </a:solidFill>
                <a:latin typeface="Arial" panose="020B0604020202020204" pitchFamily="34" charset="0"/>
                <a:cs typeface="Arial" panose="020B0604020202020204" pitchFamily="34" charset="0"/>
              </a:rPr>
              <a:t>as</a:t>
            </a:r>
            <a:r>
              <a:rPr lang="lt-LT" b="1" dirty="0" smtClean="0">
                <a:solidFill>
                  <a:schemeClr val="accent2">
                    <a:lumMod val="75000"/>
                  </a:schemeClr>
                </a:solidFill>
                <a:latin typeface="Arial" panose="020B0604020202020204" pitchFamily="34" charset="0"/>
                <a:cs typeface="Arial" panose="020B0604020202020204" pitchFamily="34" charset="0"/>
              </a:rPr>
              <a:t>.</a:t>
            </a:r>
          </a:p>
          <a:p>
            <a:pPr algn="just"/>
            <a:r>
              <a:rPr lang="lt-LT" b="1" dirty="0" smtClean="0">
                <a:solidFill>
                  <a:schemeClr val="accent2">
                    <a:lumMod val="75000"/>
                  </a:schemeClr>
                </a:solidFill>
                <a:latin typeface="Arial" panose="020B0604020202020204" pitchFamily="34" charset="0"/>
                <a:cs typeface="Arial" panose="020B0604020202020204" pitchFamily="34" charset="0"/>
              </a:rPr>
              <a:t>         Rekomendacinis </a:t>
            </a:r>
            <a:r>
              <a:rPr lang="en-US" b="1" dirty="0" smtClean="0">
                <a:solidFill>
                  <a:schemeClr val="accent2">
                    <a:lumMod val="75000"/>
                  </a:schemeClr>
                </a:solidFill>
                <a:latin typeface="Arial" panose="020B0604020202020204" pitchFamily="34" charset="0"/>
                <a:cs typeface="Arial" panose="020B0604020202020204" pitchFamily="34" charset="0"/>
              </a:rPr>
              <a:t>(</a:t>
            </a:r>
            <a:r>
              <a:rPr lang="en-US" b="1" dirty="0" err="1" smtClean="0">
                <a:solidFill>
                  <a:schemeClr val="accent2">
                    <a:lumMod val="75000"/>
                  </a:schemeClr>
                </a:solidFill>
                <a:latin typeface="Arial" panose="020B0604020202020204" pitchFamily="34" charset="0"/>
                <a:cs typeface="Arial" panose="020B0604020202020204" pitchFamily="34" charset="0"/>
              </a:rPr>
              <a:t>pavyzdinis</a:t>
            </a:r>
            <a:r>
              <a:rPr lang="en-US" b="1" dirty="0" smtClean="0">
                <a:solidFill>
                  <a:schemeClr val="accent2">
                    <a:lumMod val="75000"/>
                  </a:schemeClr>
                </a:solidFill>
                <a:latin typeface="Arial" panose="020B0604020202020204" pitchFamily="34" charset="0"/>
                <a:cs typeface="Arial" panose="020B0604020202020204" pitchFamily="34" charset="0"/>
              </a:rPr>
              <a:t>) </a:t>
            </a:r>
            <a:r>
              <a:rPr lang="lt-LT" b="1" dirty="0" smtClean="0">
                <a:solidFill>
                  <a:schemeClr val="accent2">
                    <a:lumMod val="75000"/>
                  </a:schemeClr>
                </a:solidFill>
                <a:latin typeface="Arial" panose="020B0604020202020204" pitchFamily="34" charset="0"/>
                <a:cs typeface="Arial" panose="020B0604020202020204" pitchFamily="34" charset="0"/>
              </a:rPr>
              <a:t>rengiamas.</a:t>
            </a:r>
            <a:endParaRPr lang="lt-LT" b="1"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lt-LT" b="1"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b="1"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p>
          <a:p>
            <a:pPr algn="just">
              <a:lnSpc>
                <a:spcPct val="107000"/>
              </a:lnSpc>
              <a:spcAft>
                <a:spcPts val="800"/>
              </a:spcAft>
            </a:pPr>
            <a:r>
              <a:rPr lang="lt-LT" b="1"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b="1"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r>
              <a:rPr lang="en-US" b="1" dirty="0" err="1" smtClean="0">
                <a:solidFill>
                  <a:srgbClr val="0070C0"/>
                </a:solidFill>
                <a:latin typeface="Arial" panose="020B0604020202020204" pitchFamily="34" charset="0"/>
                <a:ea typeface="Calibri" panose="020F0502020204030204" pitchFamily="34" charset="0"/>
                <a:cs typeface="Arial" panose="020B0604020202020204" pitchFamily="34" charset="0"/>
              </a:rPr>
              <a:t>Centralizavimas</a:t>
            </a:r>
            <a:r>
              <a:rPr lang="en-US" b="1" dirty="0" smtClean="0">
                <a:solidFill>
                  <a:srgbClr val="0070C0"/>
                </a:solidFill>
                <a:latin typeface="Arial" panose="020B0604020202020204" pitchFamily="34" charset="0"/>
                <a:ea typeface="Calibri" panose="020F0502020204030204" pitchFamily="34" charset="0"/>
                <a:cs typeface="Arial" panose="020B0604020202020204" pitchFamily="34" charset="0"/>
              </a:rPr>
              <a:t> </a:t>
            </a:r>
            <a:r>
              <a:rPr lang="en-US" b="1" dirty="0" err="1">
                <a:solidFill>
                  <a:srgbClr val="0070C0"/>
                </a:solidFill>
                <a:latin typeface="Arial" panose="020B0604020202020204" pitchFamily="34" charset="0"/>
                <a:ea typeface="Calibri" panose="020F0502020204030204" pitchFamily="34" charset="0"/>
                <a:cs typeface="Arial" panose="020B0604020202020204" pitchFamily="34" charset="0"/>
              </a:rPr>
              <a:t>aktualus</a:t>
            </a:r>
            <a:r>
              <a:rPr lang="en-US" b="1"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en-US" b="1" dirty="0" err="1">
                <a:solidFill>
                  <a:srgbClr val="0070C0"/>
                </a:solidFill>
                <a:latin typeface="Arial" panose="020B0604020202020204" pitchFamily="34" charset="0"/>
                <a:ea typeface="Calibri" panose="020F0502020204030204" pitchFamily="34" charset="0"/>
                <a:cs typeface="Arial" panose="020B0604020202020204" pitchFamily="34" charset="0"/>
              </a:rPr>
              <a:t>apie</a:t>
            </a:r>
            <a:r>
              <a:rPr lang="en-US" b="1"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b="1" dirty="0">
                <a:solidFill>
                  <a:srgbClr val="0070C0"/>
                </a:solidFill>
                <a:latin typeface="Arial" panose="020B0604020202020204" pitchFamily="34" charset="0"/>
                <a:ea typeface="Calibri" panose="020F0502020204030204" pitchFamily="34" charset="0"/>
                <a:cs typeface="Arial" panose="020B0604020202020204" pitchFamily="34" charset="0"/>
              </a:rPr>
              <a:t>1</a:t>
            </a:r>
            <a:r>
              <a:rPr lang="en-US" b="1" dirty="0">
                <a:solidFill>
                  <a:srgbClr val="0070C0"/>
                </a:solidFill>
                <a:latin typeface="Arial" panose="020B0604020202020204" pitchFamily="34" charset="0"/>
                <a:ea typeface="Calibri" panose="020F0502020204030204" pitchFamily="34" charset="0"/>
                <a:cs typeface="Arial" panose="020B0604020202020204" pitchFamily="34" charset="0"/>
              </a:rPr>
              <a:t>7</a:t>
            </a:r>
            <a:r>
              <a:rPr lang="lt-LT" b="1" dirty="0">
                <a:solidFill>
                  <a:srgbClr val="0070C0"/>
                </a:solidFill>
                <a:latin typeface="Arial" panose="020B0604020202020204" pitchFamily="34" charset="0"/>
                <a:ea typeface="Calibri" panose="020F0502020204030204" pitchFamily="34" charset="0"/>
                <a:cs typeface="Arial" panose="020B0604020202020204" pitchFamily="34" charset="0"/>
              </a:rPr>
              <a:t>0</a:t>
            </a:r>
            <a:r>
              <a:rPr lang="lt-LT" dirty="0">
                <a:solidFill>
                  <a:srgbClr val="0070C0"/>
                </a:solidFill>
                <a:latin typeface="Arial" panose="020B0604020202020204" pitchFamily="34" charset="0"/>
                <a:ea typeface="Calibri" panose="020F0502020204030204" pitchFamily="34" charset="0"/>
                <a:cs typeface="Arial" panose="020B0604020202020204" pitchFamily="34" charset="0"/>
              </a:rPr>
              <a:t> </a:t>
            </a:r>
            <a:r>
              <a:rPr lang="lt-LT" b="1" dirty="0" smtClean="0">
                <a:solidFill>
                  <a:srgbClr val="0070C0"/>
                </a:solidFill>
                <a:latin typeface="Arial" panose="020B0604020202020204" pitchFamily="34" charset="0"/>
                <a:ea typeface="Calibri" panose="020F0502020204030204" pitchFamily="34" charset="0"/>
                <a:cs typeface="Arial" panose="020B0604020202020204" pitchFamily="34" charset="0"/>
              </a:rPr>
              <a:t>PPO. </a:t>
            </a:r>
          </a:p>
          <a:p>
            <a:pPr algn="just">
              <a:lnSpc>
                <a:spcPct val="107000"/>
              </a:lnSpc>
              <a:spcAft>
                <a:spcPts val="800"/>
              </a:spcAft>
            </a:pPr>
            <a:r>
              <a:rPr lang="lt-LT" sz="1600" b="1" dirty="0" smtClean="0">
                <a:latin typeface="Arial" panose="020B0604020202020204" pitchFamily="34" charset="0"/>
                <a:ea typeface="Calibri" panose="020F0502020204030204" pitchFamily="34" charset="0"/>
                <a:cs typeface="Arial" panose="020B0604020202020204" pitchFamily="34" charset="0"/>
              </a:rPr>
              <a:t>          </a:t>
            </a:r>
            <a:r>
              <a:rPr lang="en-US" sz="1600" b="1" dirty="0" smtClean="0">
                <a:latin typeface="Arial" panose="020B0604020202020204" pitchFamily="34" charset="0"/>
                <a:ea typeface="Calibri" panose="020F0502020204030204" pitchFamily="34" charset="0"/>
                <a:cs typeface="Arial" panose="020B0604020202020204" pitchFamily="34" charset="0"/>
              </a:rPr>
              <a:t>2022 m.</a:t>
            </a:r>
            <a:r>
              <a:rPr lang="lt-LT" sz="1600" b="1" dirty="0" smtClean="0">
                <a:latin typeface="Arial" panose="020B0604020202020204" pitchFamily="34" charset="0"/>
                <a:ea typeface="Calibri" panose="020F0502020204030204" pitchFamily="34" charset="0"/>
                <a:cs typeface="Arial" panose="020B0604020202020204" pitchFamily="34" charset="0"/>
              </a:rPr>
              <a:t> pradžioje buvo vertinta, kad </a:t>
            </a:r>
            <a:r>
              <a:rPr lang="en-US" sz="1600" b="1" dirty="0" smtClean="0">
                <a:latin typeface="Arial" panose="020B0604020202020204" pitchFamily="34" charset="0"/>
                <a:ea typeface="Calibri" panose="020F0502020204030204" pitchFamily="34" charset="0"/>
                <a:cs typeface="Arial" panose="020B0604020202020204" pitchFamily="34" charset="0"/>
              </a:rPr>
              <a:t>23</a:t>
            </a:r>
            <a:r>
              <a:rPr lang="lt-LT" sz="1600" b="1" dirty="0" smtClean="0">
                <a:latin typeface="Arial" panose="020B0604020202020204" pitchFamily="34" charset="0"/>
                <a:ea typeface="Calibri" panose="020F0502020204030204" pitchFamily="34" charset="0"/>
                <a:cs typeface="Arial" panose="020B0604020202020204" pitchFamily="34" charset="0"/>
              </a:rPr>
              <a:t> </a:t>
            </a:r>
            <a:r>
              <a:rPr lang="lt-LT" sz="1600" b="1" dirty="0">
                <a:latin typeface="Arial" panose="020B0604020202020204" pitchFamily="34" charset="0"/>
                <a:ea typeface="Calibri" panose="020F0502020204030204" pitchFamily="34" charset="0"/>
                <a:cs typeface="Arial" panose="020B0604020202020204" pitchFamily="34" charset="0"/>
              </a:rPr>
              <a:t>įstaigoms </a:t>
            </a:r>
            <a:r>
              <a:rPr lang="lt-LT" sz="1600" dirty="0" smtClean="0">
                <a:latin typeface="Arial" panose="020B0604020202020204" pitchFamily="34" charset="0"/>
                <a:ea typeface="Calibri" panose="020F0502020204030204" pitchFamily="34" charset="0"/>
                <a:cs typeface="Arial" panose="020B0604020202020204" pitchFamily="34" charset="0"/>
              </a:rPr>
              <a:t>VPĮ </a:t>
            </a:r>
            <a:r>
              <a:rPr lang="lt-LT" sz="1600" dirty="0">
                <a:latin typeface="Arial" panose="020B0604020202020204" pitchFamily="34" charset="0"/>
                <a:ea typeface="Calibri" panose="020F0502020204030204" pitchFamily="34" charset="0"/>
                <a:cs typeface="Arial" panose="020B0604020202020204" pitchFamily="34" charset="0"/>
              </a:rPr>
              <a:t>reikalavimai pirkimo procedūrų vykdymui netaikomi, nes jų </a:t>
            </a:r>
            <a:r>
              <a:rPr lang="lt-LT" sz="1600" b="1" dirty="0">
                <a:latin typeface="Arial" panose="020B0604020202020204" pitchFamily="34" charset="0"/>
                <a:ea typeface="Calibri" panose="020F0502020204030204" pitchFamily="34" charset="0"/>
                <a:cs typeface="Arial" panose="020B0604020202020204" pitchFamily="34" charset="0"/>
              </a:rPr>
              <a:t>bendra pirkimų suma per metus </a:t>
            </a:r>
            <a:r>
              <a:rPr lang="lt-LT" sz="1600" dirty="0">
                <a:latin typeface="Arial" panose="020B0604020202020204" pitchFamily="34" charset="0"/>
                <a:ea typeface="Calibri" panose="020F0502020204030204" pitchFamily="34" charset="0"/>
                <a:cs typeface="Arial" panose="020B0604020202020204" pitchFamily="34" charset="0"/>
              </a:rPr>
              <a:t>mažesnė </a:t>
            </a:r>
            <a:r>
              <a:rPr lang="en-US" sz="1600" dirty="0" err="1">
                <a:latin typeface="Arial" panose="020B0604020202020204" pitchFamily="34" charset="0"/>
                <a:ea typeface="Calibri" panose="020F0502020204030204" pitchFamily="34" charset="0"/>
                <a:cs typeface="Arial" panose="020B0604020202020204" pitchFamily="34" charset="0"/>
              </a:rPr>
              <a:t>nei</a:t>
            </a:r>
            <a:r>
              <a:rPr lang="lt-LT" sz="1600" dirty="0">
                <a:latin typeface="Arial" panose="020B0604020202020204" pitchFamily="34" charset="0"/>
                <a:ea typeface="Calibri" panose="020F0502020204030204" pitchFamily="34" charset="0"/>
                <a:cs typeface="Arial" panose="020B0604020202020204" pitchFamily="34" charset="0"/>
              </a:rPr>
              <a:t> 30 000 </a:t>
            </a:r>
            <a:r>
              <a:rPr lang="lt-LT" sz="1600" dirty="0" err="1">
                <a:latin typeface="Arial" panose="020B0604020202020204" pitchFamily="34" charset="0"/>
                <a:ea typeface="Calibri" panose="020F0502020204030204" pitchFamily="34" charset="0"/>
                <a:cs typeface="Arial" panose="020B0604020202020204" pitchFamily="34" charset="0"/>
              </a:rPr>
              <a:t>Eur</a:t>
            </a:r>
            <a:r>
              <a:rPr lang="lt-LT" sz="1600" dirty="0">
                <a:latin typeface="Arial" panose="020B0604020202020204" pitchFamily="34" charset="0"/>
                <a:ea typeface="Calibri" panose="020F0502020204030204" pitchFamily="34" charset="0"/>
                <a:cs typeface="Arial" panose="020B0604020202020204" pitchFamily="34" charset="0"/>
              </a:rPr>
              <a:t>.</a:t>
            </a:r>
            <a:r>
              <a:rPr lang="en-US" sz="1600" dirty="0">
                <a:latin typeface="Arial" panose="020B0604020202020204" pitchFamily="34" charset="0"/>
                <a:ea typeface="Calibri" panose="020F0502020204030204" pitchFamily="34" charset="0"/>
                <a:cs typeface="Arial" panose="020B0604020202020204" pitchFamily="34" charset="0"/>
              </a:rPr>
              <a:t> Ta</a:t>
            </a:r>
            <a:r>
              <a:rPr lang="lt-LT" sz="1600" dirty="0" err="1">
                <a:latin typeface="Arial" panose="020B0604020202020204" pitchFamily="34" charset="0"/>
                <a:ea typeface="Calibri" panose="020F0502020204030204" pitchFamily="34" charset="0"/>
                <a:cs typeface="Arial" panose="020B0604020202020204" pitchFamily="34" charset="0"/>
              </a:rPr>
              <a:t>čiau</a:t>
            </a:r>
            <a:r>
              <a:rPr lang="lt-LT" sz="1600" dirty="0">
                <a:latin typeface="Arial" panose="020B0604020202020204" pitchFamily="34" charset="0"/>
                <a:ea typeface="Calibri" panose="020F0502020204030204" pitchFamily="34" charset="0"/>
                <a:cs typeface="Arial" panose="020B0604020202020204" pitchFamily="34" charset="0"/>
              </a:rPr>
              <a:t> dėl kintančių poreikių, kiekvienais metais, VPĮ taikančių įstaigų skaičius gali keistis</a:t>
            </a:r>
            <a:r>
              <a:rPr lang="lt-LT" sz="1600" dirty="0" smtClean="0">
                <a:latin typeface="Arial" panose="020B0604020202020204" pitchFamily="34" charset="0"/>
                <a:ea typeface="Calibri" panose="020F0502020204030204" pitchFamily="34" charset="0"/>
                <a:cs typeface="Arial" panose="020B0604020202020204" pitchFamily="34" charset="0"/>
              </a:rPr>
              <a:t>. </a:t>
            </a:r>
            <a:endParaRPr lang="lt-LT" sz="1600" dirty="0">
              <a:latin typeface="Arial" panose="020B0604020202020204" pitchFamily="34" charset="0"/>
              <a:ea typeface="Calibri" panose="020F0502020204030204" pitchFamily="34" charset="0"/>
              <a:cs typeface="Arial" panose="020B0604020202020204" pitchFamily="34" charset="0"/>
            </a:endParaRPr>
          </a:p>
        </p:txBody>
      </p:sp>
      <p:sp>
        <p:nvSpPr>
          <p:cNvPr id="7" name="Rodyklė dešinėn 6"/>
          <p:cNvSpPr/>
          <p:nvPr/>
        </p:nvSpPr>
        <p:spPr>
          <a:xfrm>
            <a:off x="70338" y="1750142"/>
            <a:ext cx="42127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odyklė dešinėn 7"/>
          <p:cNvSpPr/>
          <p:nvPr/>
        </p:nvSpPr>
        <p:spPr>
          <a:xfrm>
            <a:off x="70338" y="2234774"/>
            <a:ext cx="42127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odyklė dešinėn 8"/>
          <p:cNvSpPr/>
          <p:nvPr/>
        </p:nvSpPr>
        <p:spPr>
          <a:xfrm>
            <a:off x="70338" y="2945780"/>
            <a:ext cx="42127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odyklė dešinėn 9"/>
          <p:cNvSpPr/>
          <p:nvPr/>
        </p:nvSpPr>
        <p:spPr>
          <a:xfrm>
            <a:off x="70338" y="3668123"/>
            <a:ext cx="42127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1" name="Rodyklė dešinėn 10"/>
          <p:cNvSpPr/>
          <p:nvPr/>
        </p:nvSpPr>
        <p:spPr>
          <a:xfrm>
            <a:off x="70338" y="4320202"/>
            <a:ext cx="421275" cy="484632"/>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468818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311509" cy="6789174"/>
          </a:xfrm>
        </p:spPr>
      </p:pic>
      <p:sp>
        <p:nvSpPr>
          <p:cNvPr id="2" name="Title 1"/>
          <p:cNvSpPr>
            <a:spLocks noGrp="1"/>
          </p:cNvSpPr>
          <p:nvPr>
            <p:ph type="title"/>
          </p:nvPr>
        </p:nvSpPr>
        <p:spPr>
          <a:xfrm>
            <a:off x="1170039" y="619433"/>
            <a:ext cx="9864308" cy="708205"/>
          </a:xfrm>
        </p:spPr>
        <p:txBody>
          <a:bodyPr>
            <a:normAutofit fontScale="90000"/>
          </a:bodyPr>
          <a:lstStyle/>
          <a:p>
            <a:r>
              <a:rPr lang="lt-LT" sz="2400" b="1" dirty="0" smtClean="0">
                <a:latin typeface="Arial" panose="020B0604020202020204" pitchFamily="34" charset="0"/>
                <a:cs typeface="Arial" panose="020B0604020202020204" pitchFamily="34" charset="0"/>
              </a:rPr>
              <a:t>                             </a:t>
            </a:r>
            <a:br>
              <a:rPr lang="lt-LT" sz="2400" b="1"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
        <p:nvSpPr>
          <p:cNvPr id="5" name="Stačiakampis 4"/>
          <p:cNvSpPr/>
          <p:nvPr/>
        </p:nvSpPr>
        <p:spPr>
          <a:xfrm>
            <a:off x="70338" y="1327638"/>
            <a:ext cx="11925017" cy="397738"/>
          </a:xfrm>
          <a:prstGeom prst="rect">
            <a:avLst/>
          </a:prstGeom>
        </p:spPr>
        <p:txBody>
          <a:bodyPr wrap="square">
            <a:spAutoFit/>
          </a:bodyPr>
          <a:lstStyle/>
          <a:p>
            <a:pPr algn="just">
              <a:lnSpc>
                <a:spcPct val="107000"/>
              </a:lnSpc>
              <a:spcAft>
                <a:spcPts val="800"/>
              </a:spcAft>
            </a:pPr>
            <a:r>
              <a:rPr lang="lt-LT" sz="2000" b="1" dirty="0" smtClean="0">
                <a:solidFill>
                  <a:srgbClr val="0070C0"/>
                </a:solidFill>
                <a:latin typeface="Arial" panose="020B0604020202020204" pitchFamily="34" charset="0"/>
                <a:cs typeface="Arial" panose="020B0604020202020204" pitchFamily="34" charset="0"/>
              </a:rPr>
              <a:t>           </a:t>
            </a:r>
            <a:endParaRPr lang="lt-LT" dirty="0">
              <a:latin typeface="Arial" panose="020B0604020202020204" pitchFamily="34" charset="0"/>
              <a:ea typeface="Calibri" panose="020F0502020204030204" pitchFamily="34" charset="0"/>
              <a:cs typeface="Arial" panose="020B0604020202020204" pitchFamily="34" charset="0"/>
            </a:endParaRPr>
          </a:p>
        </p:txBody>
      </p:sp>
      <p:sp>
        <p:nvSpPr>
          <p:cNvPr id="3" name="Stačiakampis 2"/>
          <p:cNvSpPr/>
          <p:nvPr/>
        </p:nvSpPr>
        <p:spPr>
          <a:xfrm>
            <a:off x="1170039" y="619433"/>
            <a:ext cx="10825316" cy="461665"/>
          </a:xfrm>
          <a:prstGeom prst="rect">
            <a:avLst/>
          </a:prstGeom>
        </p:spPr>
        <p:txBody>
          <a:bodyPr wrap="square">
            <a:spAutoFit/>
          </a:bodyPr>
          <a:lstStyle/>
          <a:p>
            <a:pPr algn="ctr"/>
            <a:r>
              <a:rPr lang="lt-LT" sz="2400" b="1" dirty="0">
                <a:solidFill>
                  <a:schemeClr val="accent5">
                    <a:lumMod val="75000"/>
                  </a:schemeClr>
                </a:solidFill>
                <a:latin typeface="Arial" panose="020B0604020202020204" pitchFamily="34" charset="0"/>
                <a:cs typeface="Arial" panose="020B0604020202020204" pitchFamily="34" charset="0"/>
              </a:rPr>
              <a:t>VIEŠŲJŲ PIRKIMŲ ORGANIZAVIMO IR ATLIKIMO TVARKOS APRAŠAS</a:t>
            </a:r>
            <a:r>
              <a:rPr lang="en-GB" sz="2400" b="1" dirty="0">
                <a:latin typeface="Arial" panose="020B0604020202020204" pitchFamily="34" charset="0"/>
                <a:cs typeface="Arial" panose="020B0604020202020204" pitchFamily="34" charset="0"/>
              </a:rPr>
              <a:t> </a:t>
            </a:r>
            <a:endParaRPr lang="lt-LT" sz="2400" dirty="0"/>
          </a:p>
        </p:txBody>
      </p:sp>
      <p:sp>
        <p:nvSpPr>
          <p:cNvPr id="6" name="TextBox 5"/>
          <p:cNvSpPr txBox="1"/>
          <p:nvPr/>
        </p:nvSpPr>
        <p:spPr>
          <a:xfrm>
            <a:off x="511277" y="1569057"/>
            <a:ext cx="9252155" cy="707886"/>
          </a:xfrm>
          <a:prstGeom prst="rect">
            <a:avLst/>
          </a:prstGeom>
          <a:noFill/>
        </p:spPr>
        <p:txBody>
          <a:bodyPr wrap="square" rtlCol="0">
            <a:spAutoFit/>
          </a:bodyPr>
          <a:lstStyle/>
          <a:p>
            <a:pPr lvl="0" algn="just" defTabSz="914400" eaLnBrk="0" fontAlgn="base" hangingPunct="0">
              <a:spcBef>
                <a:spcPct val="0"/>
              </a:spcBef>
              <a:spcAft>
                <a:spcPct val="0"/>
              </a:spcAft>
            </a:pPr>
            <a:r>
              <a:rPr lang="lt-LT" altLang="lt-LT" sz="2000" b="1" dirty="0">
                <a:solidFill>
                  <a:schemeClr val="accent2"/>
                </a:solidFill>
                <a:latin typeface="Arial" panose="020B0604020202020204" pitchFamily="34" charset="0"/>
                <a:ea typeface="Calibri" panose="020F0502020204030204" pitchFamily="34" charset="0"/>
                <a:cs typeface="Arial" panose="020B0604020202020204" pitchFamily="34" charset="0"/>
              </a:rPr>
              <a:t>Centralizuotų pirkimų būdai</a:t>
            </a:r>
            <a:r>
              <a:rPr lang="lt-LT" altLang="lt-LT" sz="2000" b="1" dirty="0" smtClean="0">
                <a:solidFill>
                  <a:schemeClr val="accent2"/>
                </a:solidFill>
                <a:latin typeface="Arial" panose="020B0604020202020204" pitchFamily="34" charset="0"/>
                <a:ea typeface="Calibri" panose="020F0502020204030204" pitchFamily="34" charset="0"/>
                <a:cs typeface="Arial" panose="020B0604020202020204" pitchFamily="34" charset="0"/>
              </a:rPr>
              <a:t>:</a:t>
            </a:r>
            <a:endParaRPr lang="en-US" altLang="lt-LT" sz="2000" b="1" dirty="0" smtClean="0">
              <a:solidFill>
                <a:schemeClr val="accent2"/>
              </a:solidFill>
              <a:latin typeface="Arial" panose="020B0604020202020204" pitchFamily="34" charset="0"/>
              <a:ea typeface="Calibri" panose="020F0502020204030204" pitchFamily="34" charset="0"/>
              <a:cs typeface="Arial" panose="020B0604020202020204" pitchFamily="34" charset="0"/>
            </a:endParaRPr>
          </a:p>
          <a:p>
            <a:pPr lvl="0" algn="just" defTabSz="914400" eaLnBrk="0" fontAlgn="base" hangingPunct="0">
              <a:spcBef>
                <a:spcPct val="0"/>
              </a:spcBef>
              <a:spcAft>
                <a:spcPct val="0"/>
              </a:spcAft>
            </a:pPr>
            <a:endParaRPr lang="en-US" altLang="lt-LT" sz="2000" b="1" dirty="0" smtClean="0">
              <a:solidFill>
                <a:schemeClr val="accent2"/>
              </a:solidFill>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Lentelė 9"/>
          <p:cNvGraphicFramePr>
            <a:graphicFrameLocks noGrp="1"/>
          </p:cNvGraphicFramePr>
          <p:nvPr>
            <p:extLst>
              <p:ext uri="{D42A27DB-BD31-4B8C-83A1-F6EECF244321}">
                <p14:modId xmlns:p14="http://schemas.microsoft.com/office/powerpoint/2010/main" val="2480728903"/>
              </p:ext>
            </p:extLst>
          </p:nvPr>
        </p:nvGraphicFramePr>
        <p:xfrm>
          <a:off x="294968" y="1938390"/>
          <a:ext cx="11877368" cy="1241131"/>
        </p:xfrm>
        <a:graphic>
          <a:graphicData uri="http://schemas.openxmlformats.org/drawingml/2006/table">
            <a:tbl>
              <a:tblPr firstRow="1" firstCol="1" bandRow="1">
                <a:tableStyleId>{5C22544A-7EE6-4342-B048-85BDC9FD1C3A}</a:tableStyleId>
              </a:tblPr>
              <a:tblGrid>
                <a:gridCol w="5963245">
                  <a:extLst>
                    <a:ext uri="{9D8B030D-6E8A-4147-A177-3AD203B41FA5}">
                      <a16:colId xmlns:a16="http://schemas.microsoft.com/office/drawing/2014/main" val="3953496651"/>
                    </a:ext>
                  </a:extLst>
                </a:gridCol>
                <a:gridCol w="5914123">
                  <a:extLst>
                    <a:ext uri="{9D8B030D-6E8A-4147-A177-3AD203B41FA5}">
                      <a16:colId xmlns:a16="http://schemas.microsoft.com/office/drawing/2014/main" val="1040668413"/>
                    </a:ext>
                  </a:extLst>
                </a:gridCol>
              </a:tblGrid>
              <a:tr h="243465">
                <a:tc>
                  <a:txBody>
                    <a:bodyPr/>
                    <a:lstStyle/>
                    <a:p>
                      <a:pPr algn="ctr">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KMSA CPO</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lt-LT" sz="1600" dirty="0">
                          <a:solidFill>
                            <a:srgbClr val="002060"/>
                          </a:solidFill>
                          <a:effectLst/>
                          <a:latin typeface="Arial" panose="020B0604020202020204" pitchFamily="34" charset="0"/>
                          <a:cs typeface="Arial" panose="020B0604020202020204" pitchFamily="34" charset="0"/>
                        </a:rPr>
                        <a:t>PPO / KMSA</a:t>
                      </a:r>
                      <a:endParaRPr lang="lt-LT"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03102852"/>
                  </a:ext>
                </a:extLst>
              </a:tr>
              <a:tr h="260398">
                <a:tc>
                  <a:txBody>
                    <a:bodyPr/>
                    <a:lstStyle/>
                    <a:p>
                      <a:pPr algn="just">
                        <a:lnSpc>
                          <a:spcPct val="107000"/>
                        </a:lnSpc>
                        <a:spcAft>
                          <a:spcPts val="0"/>
                        </a:spcAft>
                      </a:pPr>
                      <a:r>
                        <a:rPr lang="en-US" sz="1600" b="0" dirty="0" smtClean="0">
                          <a:solidFill>
                            <a:srgbClr val="002060"/>
                          </a:solidFill>
                          <a:effectLst/>
                          <a:latin typeface="Arial" panose="020B0604020202020204" pitchFamily="34" charset="0"/>
                          <a:cs typeface="Arial" panose="020B0604020202020204" pitchFamily="34" charset="0"/>
                        </a:rPr>
                        <a:t>           </a:t>
                      </a:r>
                      <a:r>
                        <a:rPr lang="lt-LT" sz="1600" b="0" dirty="0" smtClean="0">
                          <a:solidFill>
                            <a:srgbClr val="002060"/>
                          </a:solidFill>
                          <a:effectLst/>
                          <a:latin typeface="Arial" panose="020B0604020202020204" pitchFamily="34" charset="0"/>
                          <a:cs typeface="Arial" panose="020B0604020202020204" pitchFamily="34" charset="0"/>
                        </a:rPr>
                        <a:t>sudaro </a:t>
                      </a:r>
                      <a:r>
                        <a:rPr lang="lt-LT" sz="1600" b="0" dirty="0">
                          <a:solidFill>
                            <a:srgbClr val="002060"/>
                          </a:solidFill>
                          <a:effectLst/>
                          <a:latin typeface="Arial" panose="020B0604020202020204" pitchFamily="34" charset="0"/>
                          <a:cs typeface="Arial" panose="020B0604020202020204" pitchFamily="34" charset="0"/>
                        </a:rPr>
                        <a:t>preliminariąją pirkimo </a:t>
                      </a:r>
                      <a:r>
                        <a:rPr lang="lt-LT" sz="1600" b="0" dirty="0" smtClean="0">
                          <a:solidFill>
                            <a:srgbClr val="002060"/>
                          </a:solidFill>
                          <a:effectLst/>
                          <a:latin typeface="Arial" panose="020B0604020202020204" pitchFamily="34" charset="0"/>
                          <a:cs typeface="Arial" panose="020B0604020202020204" pitchFamily="34" charset="0"/>
                        </a:rPr>
                        <a:t>sutartį</a:t>
                      </a:r>
                      <a:endParaRPr lang="en-US" sz="1600" b="0" dirty="0" smtClean="0">
                        <a:solidFill>
                          <a:srgbClr val="002060"/>
                        </a:solidFill>
                        <a:effectLst/>
                        <a:latin typeface="Arial" panose="020B060402020202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en-US" sz="1600" dirty="0" smtClean="0">
                          <a:effectLst/>
                          <a:latin typeface="Arial" panose="020B0604020202020204" pitchFamily="34" charset="0"/>
                          <a:cs typeface="Arial" panose="020B0604020202020204" pitchFamily="34" charset="0"/>
                        </a:rPr>
                        <a:t>              </a:t>
                      </a:r>
                      <a:r>
                        <a:rPr lang="lt-LT" sz="1600" dirty="0" smtClean="0">
                          <a:effectLst/>
                          <a:latin typeface="Arial" panose="020B0604020202020204" pitchFamily="34" charset="0"/>
                          <a:cs typeface="Arial" panose="020B0604020202020204" pitchFamily="34" charset="0"/>
                        </a:rPr>
                        <a:t>sudaro </a:t>
                      </a:r>
                      <a:r>
                        <a:rPr lang="lt-LT" sz="1600" dirty="0">
                          <a:effectLst/>
                          <a:latin typeface="Arial" panose="020B0604020202020204" pitchFamily="34" charset="0"/>
                          <a:cs typeface="Arial" panose="020B0604020202020204" pitchFamily="34" charset="0"/>
                        </a:rPr>
                        <a:t>pagrindinę sutartį</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164690741"/>
                  </a:ext>
                </a:extLst>
              </a:tr>
              <a:tr h="315635">
                <a:tc>
                  <a:txBody>
                    <a:bodyPr/>
                    <a:lstStyle/>
                    <a:p>
                      <a:pPr algn="just">
                        <a:lnSpc>
                          <a:spcPct val="107000"/>
                        </a:lnSpc>
                        <a:spcAft>
                          <a:spcPts val="0"/>
                        </a:spcAft>
                      </a:pPr>
                      <a:r>
                        <a:rPr lang="en-US" sz="1600" b="0" dirty="0" smtClean="0">
                          <a:solidFill>
                            <a:srgbClr val="002060"/>
                          </a:solidFill>
                          <a:effectLst/>
                          <a:latin typeface="Arial" panose="020B0604020202020204" pitchFamily="34" charset="0"/>
                          <a:cs typeface="Arial" panose="020B0604020202020204" pitchFamily="34" charset="0"/>
                        </a:rPr>
                        <a:t>           </a:t>
                      </a:r>
                      <a:r>
                        <a:rPr lang="lt-LT" sz="1600" b="0" dirty="0" smtClean="0">
                          <a:solidFill>
                            <a:srgbClr val="002060"/>
                          </a:solidFill>
                          <a:effectLst/>
                          <a:latin typeface="Arial" panose="020B0604020202020204" pitchFamily="34" charset="0"/>
                          <a:cs typeface="Arial" panose="020B0604020202020204" pitchFamily="34" charset="0"/>
                        </a:rPr>
                        <a:t>sukuria </a:t>
                      </a:r>
                      <a:r>
                        <a:rPr lang="lt-LT" sz="1600" b="0" dirty="0">
                          <a:solidFill>
                            <a:srgbClr val="002060"/>
                          </a:solidFill>
                          <a:effectLst/>
                          <a:latin typeface="Arial" panose="020B0604020202020204" pitchFamily="34" charset="0"/>
                          <a:cs typeface="Arial" panose="020B0604020202020204" pitchFamily="34" charset="0"/>
                        </a:rPr>
                        <a:t>dinaminę pirkimo sistemą</a:t>
                      </a:r>
                      <a:endParaRPr lang="lt-LT" sz="16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en-US" sz="1600" dirty="0" smtClean="0">
                          <a:effectLst/>
                          <a:latin typeface="Arial" panose="020B0604020202020204" pitchFamily="34" charset="0"/>
                          <a:cs typeface="Arial" panose="020B0604020202020204" pitchFamily="34" charset="0"/>
                        </a:rPr>
                        <a:t>              </a:t>
                      </a:r>
                      <a:r>
                        <a:rPr lang="lt-LT" sz="1600" dirty="0" smtClean="0">
                          <a:effectLst/>
                          <a:latin typeface="Arial" panose="020B0604020202020204" pitchFamily="34" charset="0"/>
                          <a:cs typeface="Arial" panose="020B0604020202020204" pitchFamily="34" charset="0"/>
                        </a:rPr>
                        <a:t>sudaro </a:t>
                      </a:r>
                      <a:r>
                        <a:rPr lang="lt-LT" sz="1600" dirty="0">
                          <a:effectLst/>
                          <a:latin typeface="Arial" panose="020B0604020202020204" pitchFamily="34" charset="0"/>
                          <a:cs typeface="Arial" panose="020B0604020202020204" pitchFamily="34" charset="0"/>
                        </a:rPr>
                        <a:t>konkretaus pirkimo sutartį</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575035805"/>
                  </a:ext>
                </a:extLst>
              </a:tr>
              <a:tr h="403652">
                <a:tc>
                  <a:txBody>
                    <a:bodyPr/>
                    <a:lstStyle/>
                    <a:p>
                      <a:pPr algn="just">
                        <a:lnSpc>
                          <a:spcPct val="107000"/>
                        </a:lnSpc>
                        <a:spcAft>
                          <a:spcPts val="0"/>
                        </a:spcAft>
                      </a:pPr>
                      <a:r>
                        <a:rPr lang="en-US" sz="1600" b="0" dirty="0" smtClean="0">
                          <a:solidFill>
                            <a:srgbClr val="002060"/>
                          </a:solidFill>
                          <a:effectLst/>
                          <a:latin typeface="Arial" panose="020B0604020202020204" pitchFamily="34" charset="0"/>
                          <a:cs typeface="Arial" panose="020B0604020202020204" pitchFamily="34" charset="0"/>
                        </a:rPr>
                        <a:t>           a</a:t>
                      </a:r>
                      <a:r>
                        <a:rPr lang="lt-LT" sz="1600" b="0" dirty="0" err="1" smtClean="0">
                          <a:solidFill>
                            <a:srgbClr val="002060"/>
                          </a:solidFill>
                          <a:effectLst/>
                          <a:latin typeface="Arial" panose="020B0604020202020204" pitchFamily="34" charset="0"/>
                          <a:cs typeface="Arial" panose="020B0604020202020204" pitchFamily="34" charset="0"/>
                        </a:rPr>
                        <a:t>tlieka</a:t>
                      </a:r>
                      <a:r>
                        <a:rPr lang="lt-LT" sz="1600" b="0" dirty="0" smtClean="0">
                          <a:solidFill>
                            <a:srgbClr val="002060"/>
                          </a:solidFill>
                          <a:effectLst/>
                          <a:latin typeface="Arial" panose="020B0604020202020204" pitchFamily="34" charset="0"/>
                          <a:cs typeface="Arial" panose="020B0604020202020204" pitchFamily="34" charset="0"/>
                        </a:rPr>
                        <a:t> </a:t>
                      </a:r>
                      <a:r>
                        <a:rPr lang="lt-LT" sz="1600" b="0" dirty="0">
                          <a:solidFill>
                            <a:srgbClr val="002060"/>
                          </a:solidFill>
                          <a:effectLst/>
                          <a:latin typeface="Arial" panose="020B0604020202020204" pitchFamily="34" charset="0"/>
                          <a:cs typeface="Arial" panose="020B0604020202020204" pitchFamily="34" charset="0"/>
                        </a:rPr>
                        <a:t>įprastą centralizuotą pirkimą</a:t>
                      </a:r>
                      <a:endParaRPr lang="lt-LT" sz="16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just">
                        <a:lnSpc>
                          <a:spcPct val="107000"/>
                        </a:lnSpc>
                        <a:spcAft>
                          <a:spcPts val="0"/>
                        </a:spcAft>
                      </a:pPr>
                      <a:r>
                        <a:rPr lang="en-US" sz="1600" dirty="0" smtClean="0">
                          <a:effectLst/>
                          <a:latin typeface="Arial" panose="020B0604020202020204" pitchFamily="34" charset="0"/>
                          <a:cs typeface="Arial" panose="020B0604020202020204" pitchFamily="34" charset="0"/>
                        </a:rPr>
                        <a:t>              s</a:t>
                      </a:r>
                      <a:r>
                        <a:rPr lang="lt-LT" sz="1600" dirty="0" err="1" smtClean="0">
                          <a:effectLst/>
                          <a:latin typeface="Arial" panose="020B0604020202020204" pitchFamily="34" charset="0"/>
                          <a:cs typeface="Arial" panose="020B0604020202020204" pitchFamily="34" charset="0"/>
                        </a:rPr>
                        <a:t>udaro</a:t>
                      </a:r>
                      <a:r>
                        <a:rPr lang="lt-LT" sz="1600" dirty="0" smtClean="0">
                          <a:effectLst/>
                          <a:latin typeface="Arial" panose="020B0604020202020204" pitchFamily="34" charset="0"/>
                          <a:cs typeface="Arial" panose="020B0604020202020204" pitchFamily="34" charset="0"/>
                        </a:rPr>
                        <a:t> </a:t>
                      </a:r>
                      <a:r>
                        <a:rPr lang="lt-LT" sz="1600" dirty="0">
                          <a:effectLst/>
                          <a:latin typeface="Arial" panose="020B0604020202020204" pitchFamily="34" charset="0"/>
                          <a:cs typeface="Arial" panose="020B0604020202020204" pitchFamily="34" charset="0"/>
                        </a:rPr>
                        <a:t>įprastą pirkimo sutartį</a:t>
                      </a:r>
                      <a:endParaRPr lang="lt-LT"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09243761"/>
                  </a:ext>
                </a:extLst>
              </a:tr>
            </a:tbl>
          </a:graphicData>
        </a:graphic>
      </p:graphicFrame>
      <p:sp>
        <p:nvSpPr>
          <p:cNvPr id="11" name="Stačiakampis 10"/>
          <p:cNvSpPr/>
          <p:nvPr/>
        </p:nvSpPr>
        <p:spPr>
          <a:xfrm>
            <a:off x="175459" y="3161541"/>
            <a:ext cx="12016541" cy="584775"/>
          </a:xfrm>
          <a:prstGeom prst="rect">
            <a:avLst/>
          </a:prstGeom>
        </p:spPr>
        <p:txBody>
          <a:bodyPr wrap="square">
            <a:spAutoFit/>
          </a:bodyPr>
          <a:lstStyle/>
          <a:p>
            <a:pPr algn="just"/>
            <a:r>
              <a:rPr lang="lt-LT" sz="1600" b="1" dirty="0">
                <a:solidFill>
                  <a:schemeClr val="accent2"/>
                </a:solidFill>
                <a:latin typeface="Arial" panose="020B0604020202020204" pitchFamily="34" charset="0"/>
                <a:cs typeface="Arial" panose="020B0604020202020204" pitchFamily="34" charset="0"/>
              </a:rPr>
              <a:t>PPO decentralizuotas pirkimas</a:t>
            </a:r>
            <a:r>
              <a:rPr lang="lt-LT" sz="1600" dirty="0">
                <a:latin typeface="Arial" panose="020B0604020202020204" pitchFamily="34" charset="0"/>
                <a:cs typeface="Arial" panose="020B0604020202020204" pitchFamily="34" charset="0"/>
              </a:rPr>
              <a:t> – PPO savarankiškai atliekamas pirkimas, kai Viešųjų pirkimų įstatymo 82 straipsnio 1 dalies reikalavimas pirkimą atlikti jame nurodytu būdu nėra privalomas.</a:t>
            </a:r>
          </a:p>
        </p:txBody>
      </p:sp>
      <p:sp>
        <p:nvSpPr>
          <p:cNvPr id="12" name="Stačiakampis 11"/>
          <p:cNvSpPr/>
          <p:nvPr/>
        </p:nvSpPr>
        <p:spPr>
          <a:xfrm>
            <a:off x="175459" y="3846656"/>
            <a:ext cx="12016541" cy="1354217"/>
          </a:xfrm>
          <a:prstGeom prst="rect">
            <a:avLst/>
          </a:prstGeom>
        </p:spPr>
        <p:txBody>
          <a:bodyPr wrap="square">
            <a:spAutoFit/>
          </a:bodyPr>
          <a:lstStyle/>
          <a:p>
            <a:pPr algn="just"/>
            <a:r>
              <a:rPr lang="lt-LT" sz="1600" dirty="0" smtClean="0">
                <a:latin typeface="Arial" panose="020B0604020202020204" pitchFamily="34" charset="0"/>
                <a:cs typeface="Arial" panose="020B0604020202020204" pitchFamily="34" charset="0"/>
              </a:rPr>
              <a:t>PPO </a:t>
            </a:r>
            <a:r>
              <a:rPr lang="lt-LT" sz="1600" dirty="0">
                <a:latin typeface="Arial" panose="020B0604020202020204" pitchFamily="34" charset="0"/>
                <a:cs typeface="Arial" panose="020B0604020202020204" pitchFamily="34" charset="0"/>
              </a:rPr>
              <a:t>darbuotojai, VP Komisijos nariai, pirkimo organizatoriai, </a:t>
            </a:r>
            <a:r>
              <a:rPr lang="lt-LT" sz="1600" dirty="0" smtClean="0">
                <a:latin typeface="Arial" panose="020B0604020202020204" pitchFamily="34" charset="0"/>
                <a:cs typeface="Arial" panose="020B0604020202020204" pitchFamily="34" charset="0"/>
              </a:rPr>
              <a:t>PPO </a:t>
            </a:r>
            <a:r>
              <a:rPr lang="lt-LT" sz="1600" dirty="0">
                <a:latin typeface="Arial" panose="020B0604020202020204" pitchFamily="34" charset="0"/>
                <a:cs typeface="Arial" panose="020B0604020202020204" pitchFamily="34" charset="0"/>
              </a:rPr>
              <a:t>pirkimo iniciatoriai ar ekspertai, stebėtojai, dalyvaujantys pirkimo procedūroje ar galintys daryti įtaką jos rezultatams, galintys turėti tiesioginį ar netiesioginį finansinį, ekonominį ar kitokio pobūdžio asmeninį suinteresuotumą, prieš pradėdami pirkimo procedūras / prieš priimdami su pirkimu susijusius sprendimus turi pasirašyti </a:t>
            </a:r>
            <a:r>
              <a:rPr lang="lt-LT" sz="1600" dirty="0">
                <a:solidFill>
                  <a:schemeClr val="accent2"/>
                </a:solidFill>
                <a:latin typeface="Arial" panose="020B0604020202020204" pitchFamily="34" charset="0"/>
                <a:cs typeface="Arial" panose="020B0604020202020204" pitchFamily="34" charset="0"/>
              </a:rPr>
              <a:t>konfidencialumo pasižadėjimą </a:t>
            </a:r>
            <a:r>
              <a:rPr lang="lt-LT" sz="1600" dirty="0">
                <a:latin typeface="Arial" panose="020B0604020202020204" pitchFamily="34" charset="0"/>
                <a:cs typeface="Arial" panose="020B0604020202020204" pitchFamily="34" charset="0"/>
              </a:rPr>
              <a:t>(1 priedas) ir </a:t>
            </a:r>
            <a:r>
              <a:rPr lang="lt-LT" sz="1600" dirty="0">
                <a:solidFill>
                  <a:schemeClr val="accent2"/>
                </a:solidFill>
                <a:latin typeface="Arial" panose="020B0604020202020204" pitchFamily="34" charset="0"/>
                <a:cs typeface="Arial" panose="020B0604020202020204" pitchFamily="34" charset="0"/>
              </a:rPr>
              <a:t>nešališkumo deklaraciją</a:t>
            </a:r>
            <a:r>
              <a:rPr lang="lt-LT" sz="1600" dirty="0">
                <a:latin typeface="Arial" panose="020B0604020202020204" pitchFamily="34" charset="0"/>
                <a:cs typeface="Arial" panose="020B0604020202020204" pitchFamily="34" charset="0"/>
              </a:rPr>
              <a:t> (2 priedas),  pateikti </a:t>
            </a:r>
            <a:r>
              <a:rPr lang="lt-LT" sz="1600" dirty="0">
                <a:solidFill>
                  <a:schemeClr val="accent2"/>
                </a:solidFill>
                <a:latin typeface="Arial" panose="020B0604020202020204" pitchFamily="34" charset="0"/>
                <a:cs typeface="Arial" panose="020B0604020202020204" pitchFamily="34" charset="0"/>
              </a:rPr>
              <a:t>privačių interesų deklaraciją</a:t>
            </a:r>
            <a:r>
              <a:rPr lang="lt-LT" sz="1600" dirty="0" smtClean="0">
                <a:latin typeface="Arial" panose="020B0604020202020204" pitchFamily="34" charset="0"/>
                <a:cs typeface="Arial" panose="020B0604020202020204" pitchFamily="34" charset="0"/>
              </a:rPr>
              <a:t>.</a:t>
            </a:r>
          </a:p>
          <a:p>
            <a:endParaRPr lang="lt-LT" dirty="0" smtClean="0"/>
          </a:p>
        </p:txBody>
      </p:sp>
      <p:sp>
        <p:nvSpPr>
          <p:cNvPr id="13" name="TextBox 12"/>
          <p:cNvSpPr txBox="1"/>
          <p:nvPr/>
        </p:nvSpPr>
        <p:spPr>
          <a:xfrm>
            <a:off x="175459" y="4886917"/>
            <a:ext cx="11996877" cy="2062103"/>
          </a:xfrm>
          <a:prstGeom prst="rect">
            <a:avLst/>
          </a:prstGeom>
          <a:noFill/>
        </p:spPr>
        <p:txBody>
          <a:bodyPr wrap="square" rtlCol="0">
            <a:spAutoFit/>
          </a:bodyPr>
          <a:lstStyle/>
          <a:p>
            <a:pPr algn="just"/>
            <a:endParaRPr lang="lt-LT" sz="1600" b="1" dirty="0">
              <a:solidFill>
                <a:schemeClr val="accent2"/>
              </a:solidFill>
              <a:latin typeface="Arial" panose="020B0604020202020204" pitchFamily="34" charset="0"/>
              <a:cs typeface="Arial" panose="020B0604020202020204" pitchFamily="34" charset="0"/>
            </a:endParaRPr>
          </a:p>
          <a:p>
            <a:pPr algn="just"/>
            <a:r>
              <a:rPr lang="lt-LT" sz="1600" b="1" dirty="0" smtClean="0">
                <a:latin typeface="Arial" panose="020B0604020202020204" pitchFamily="34" charset="0"/>
                <a:cs typeface="Arial" panose="020B0604020202020204" pitchFamily="34" charset="0"/>
              </a:rPr>
              <a:t>Viešojo pirkimo komisija gali būti nesudaroma </a:t>
            </a:r>
            <a:r>
              <a:rPr lang="lt-LT" sz="1600" dirty="0" smtClean="0">
                <a:latin typeface="Arial" panose="020B0604020202020204" pitchFamily="34" charset="0"/>
                <a:cs typeface="Arial" panose="020B0604020202020204" pitchFamily="34" charset="0"/>
              </a:rPr>
              <a:t>tik mažos vertės,</a:t>
            </a:r>
            <a:r>
              <a:rPr lang="lt-LT" sz="1600" dirty="0">
                <a:solidFill>
                  <a:schemeClr val="accent2">
                    <a:lumMod val="75000"/>
                  </a:schemeClr>
                </a:solidFill>
                <a:latin typeface="Arial" panose="020B0604020202020204" pitchFamily="34" charset="0"/>
                <a:cs typeface="Arial" panose="020B0604020202020204" pitchFamily="34" charset="0"/>
              </a:rPr>
              <a:t> </a:t>
            </a:r>
            <a:r>
              <a:rPr lang="lt-LT" sz="1600" dirty="0">
                <a:latin typeface="Arial" panose="020B0604020202020204" pitchFamily="34" charset="0"/>
                <a:cs typeface="Arial" panose="020B0604020202020204" pitchFamily="34" charset="0"/>
              </a:rPr>
              <a:t>atnaujinto tiekėjų varžymosi </a:t>
            </a:r>
            <a:r>
              <a:rPr lang="lt-LT" sz="1600" dirty="0" smtClean="0">
                <a:latin typeface="Arial" panose="020B0604020202020204" pitchFamily="34" charset="0"/>
                <a:cs typeface="Arial" panose="020B0604020202020204" pitchFamily="34" charset="0"/>
              </a:rPr>
              <a:t>ir konkretaus pirkimo procedūroms atlikti. Jei pirkimo vertė supaprastinta ar tarptautinė privaloma sudaryti </a:t>
            </a:r>
            <a:r>
              <a:rPr lang="lt-LT" sz="1600" b="1" dirty="0" smtClean="0">
                <a:solidFill>
                  <a:schemeClr val="accent2">
                    <a:lumMod val="75000"/>
                  </a:schemeClr>
                </a:solidFill>
                <a:latin typeface="Arial" panose="020B0604020202020204" pitchFamily="34" charset="0"/>
                <a:cs typeface="Arial" panose="020B0604020202020204" pitchFamily="34" charset="0"/>
              </a:rPr>
              <a:t>Viešojo </a:t>
            </a:r>
            <a:r>
              <a:rPr lang="lt-LT" sz="1600" b="1" dirty="0">
                <a:solidFill>
                  <a:schemeClr val="accent2">
                    <a:lumMod val="75000"/>
                  </a:schemeClr>
                </a:solidFill>
                <a:latin typeface="Arial" panose="020B0604020202020204" pitchFamily="34" charset="0"/>
                <a:cs typeface="Arial" panose="020B0604020202020204" pitchFamily="34" charset="0"/>
              </a:rPr>
              <a:t>pirkimo </a:t>
            </a:r>
            <a:r>
              <a:rPr lang="lt-LT" sz="1600" b="1" dirty="0" smtClean="0">
                <a:solidFill>
                  <a:schemeClr val="accent2">
                    <a:lumMod val="75000"/>
                  </a:schemeClr>
                </a:solidFill>
                <a:latin typeface="Arial" panose="020B0604020202020204" pitchFamily="34" charset="0"/>
                <a:cs typeface="Arial" panose="020B0604020202020204" pitchFamily="34" charset="0"/>
              </a:rPr>
              <a:t>komisiją, kurioje </a:t>
            </a:r>
            <a:r>
              <a:rPr lang="lt-LT" sz="1600" b="1" dirty="0">
                <a:solidFill>
                  <a:schemeClr val="accent2">
                    <a:lumMod val="75000"/>
                  </a:schemeClr>
                </a:solidFill>
                <a:latin typeface="Arial" panose="020B0604020202020204" pitchFamily="34" charset="0"/>
                <a:cs typeface="Arial" panose="020B0604020202020204" pitchFamily="34" charset="0"/>
              </a:rPr>
              <a:t>turi būti bent 1 narys, turintis viešųjų pirkimų specialisto pažymėjimą</a:t>
            </a:r>
            <a:r>
              <a:rPr lang="lt-LT" sz="1600" b="1" dirty="0">
                <a:latin typeface="Arial" panose="020B0604020202020204" pitchFamily="34" charset="0"/>
                <a:cs typeface="Arial" panose="020B0604020202020204" pitchFamily="34" charset="0"/>
              </a:rPr>
              <a:t>. </a:t>
            </a:r>
            <a:r>
              <a:rPr lang="lt-LT" sz="1600" dirty="0" smtClean="0">
                <a:latin typeface="Arial" panose="020B0604020202020204" pitchFamily="34" charset="0"/>
                <a:cs typeface="Arial" panose="020B0604020202020204" pitchFamily="34" charset="0"/>
              </a:rPr>
              <a:t>Jei </a:t>
            </a:r>
            <a:r>
              <a:rPr lang="lt-LT" sz="1600" dirty="0">
                <a:latin typeface="Arial" panose="020B0604020202020204" pitchFamily="34" charset="0"/>
                <a:cs typeface="Arial" panose="020B0604020202020204" pitchFamily="34" charset="0"/>
              </a:rPr>
              <a:t>tokio asmens nėra – šias procedūras turi atlikti pirkimo organizatorius</a:t>
            </a:r>
            <a:r>
              <a:rPr lang="lt-LT" sz="1600" dirty="0" smtClean="0">
                <a:latin typeface="Arial" panose="020B0604020202020204" pitchFamily="34" charset="0"/>
                <a:cs typeface="Arial" panose="020B0604020202020204" pitchFamily="34" charset="0"/>
              </a:rPr>
              <a:t>.</a:t>
            </a:r>
          </a:p>
          <a:p>
            <a:pPr algn="just"/>
            <a:r>
              <a:rPr lang="lt-LT" sz="1600" dirty="0" smtClean="0">
                <a:latin typeface="Arial" panose="020B0604020202020204" pitchFamily="34" charset="0"/>
                <a:cs typeface="Arial" panose="020B0604020202020204" pitchFamily="34" charset="0"/>
              </a:rPr>
              <a:t>KMSA atlikti centralizuoti pirkimai, po kurių bus sudaromos preliminariosios ir DPS, dažniausiai bus tarptautinės vertės ar supaprastintos vertės, todėl ir procedūros dėl pagrindinės ar konkretaus pirkimo sutarties bus laikomos tokios pat vertės, </a:t>
            </a:r>
            <a:r>
              <a:rPr lang="lt-LT" sz="1600" dirty="0" err="1" smtClean="0">
                <a:latin typeface="Arial" panose="020B0604020202020204" pitchFamily="34" charset="0"/>
                <a:cs typeface="Arial" panose="020B0604020202020204" pitchFamily="34" charset="0"/>
              </a:rPr>
              <a:t>t.y</a:t>
            </a:r>
            <a:r>
              <a:rPr lang="lt-LT" sz="1600" dirty="0" smtClean="0">
                <a:latin typeface="Arial" panose="020B0604020202020204" pitchFamily="34" charset="0"/>
                <a:cs typeface="Arial" panose="020B0604020202020204" pitchFamily="34" charset="0"/>
              </a:rPr>
              <a:t>. ne mažos vertės. Joms atlikti bus galima sudaryti komisiją tik jei joje bus VP specialistas su pažymėjimu.</a:t>
            </a:r>
            <a:endParaRPr lang="lt-LT" sz="1600" dirty="0">
              <a:latin typeface="Arial" panose="020B0604020202020204" pitchFamily="34" charset="0"/>
              <a:cs typeface="Arial" panose="020B0604020202020204" pitchFamily="34" charset="0"/>
            </a:endParaRPr>
          </a:p>
          <a:p>
            <a:pPr algn="just"/>
            <a:endParaRPr lang="lt-LT"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9680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smtClean="0"/>
              <a:t> </a:t>
            </a:r>
            <a:br>
              <a:rPr lang="lt-LT" b="1" smtClean="0"/>
            </a:br>
            <a:r>
              <a:rPr lang="lt-LT" b="1" smtClean="0"/>
              <a:t>                </a:t>
            </a:r>
            <a:r>
              <a:rPr lang="lt-LT" smtClean="0">
                <a:solidFill>
                  <a:schemeClr val="accent5">
                    <a:lumMod val="75000"/>
                  </a:schemeClr>
                </a:solidFill>
              </a:rPr>
              <a:t/>
            </a:r>
            <a:br>
              <a:rPr lang="lt-LT" smtClean="0">
                <a:solidFill>
                  <a:schemeClr val="accent5">
                    <a:lumMod val="75000"/>
                  </a:schemeClr>
                </a:solidFill>
              </a:rPr>
            </a:br>
            <a:endParaRPr lang="en-US" dirty="0">
              <a:solidFill>
                <a:schemeClr val="accent5">
                  <a:lumMod val="75000"/>
                </a:schemeClr>
              </a:solidFill>
            </a:endParaRPr>
          </a:p>
        </p:txBody>
      </p:sp>
      <p:sp>
        <p:nvSpPr>
          <p:cNvPr id="5" name="TextBox 4"/>
          <p:cNvSpPr txBox="1"/>
          <p:nvPr/>
        </p:nvSpPr>
        <p:spPr>
          <a:xfrm>
            <a:off x="1157654" y="521110"/>
            <a:ext cx="9638165" cy="461665"/>
          </a:xfrm>
          <a:prstGeom prst="rect">
            <a:avLst/>
          </a:prstGeom>
          <a:noFill/>
        </p:spPr>
        <p:txBody>
          <a:bodyPr wrap="square" rtlCol="0">
            <a:spAutoFit/>
          </a:bodyPr>
          <a:lstStyle/>
          <a:p>
            <a:pPr algn="ctr"/>
            <a:r>
              <a:rPr lang="lt-LT" sz="2400" b="1" dirty="0">
                <a:solidFill>
                  <a:srgbClr val="002060"/>
                </a:solidFill>
              </a:rPr>
              <a:t>PIRKIMŲ PLANAVIMAS IR ORGANIZAVIMAS</a:t>
            </a:r>
            <a:endParaRPr lang="lt-LT" sz="2400" dirty="0">
              <a:solidFill>
                <a:srgbClr val="002060"/>
              </a:solidFill>
            </a:endParaRPr>
          </a:p>
        </p:txBody>
      </p:sp>
      <p:sp>
        <p:nvSpPr>
          <p:cNvPr id="16" name="TextBox 15"/>
          <p:cNvSpPr txBox="1"/>
          <p:nvPr/>
        </p:nvSpPr>
        <p:spPr>
          <a:xfrm>
            <a:off x="156039" y="984738"/>
            <a:ext cx="11829482" cy="1446550"/>
          </a:xfrm>
          <a:prstGeom prst="rect">
            <a:avLst/>
          </a:prstGeom>
          <a:noFill/>
        </p:spPr>
        <p:txBody>
          <a:bodyPr wrap="square" rtlCol="0">
            <a:spAutoFit/>
          </a:bodyPr>
          <a:lstStyle/>
          <a:p>
            <a:pPr algn="just"/>
            <a:r>
              <a:rPr lang="lt-LT" sz="1600" dirty="0" smtClean="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a:p>
            <a:pPr algn="just"/>
            <a:r>
              <a:rPr lang="en-GB" b="1" dirty="0" smtClean="0">
                <a:solidFill>
                  <a:srgbClr val="002060"/>
                </a:solidFill>
                <a:latin typeface="Arial" panose="020B0604020202020204" pitchFamily="34" charset="0"/>
                <a:cs typeface="Arial" panose="020B0604020202020204" pitchFamily="34" charset="0"/>
              </a:rPr>
              <a:t>                PPO</a:t>
            </a:r>
            <a:r>
              <a:rPr lang="en-GB" b="1" dirty="0">
                <a:solidFill>
                  <a:srgbClr val="002060"/>
                </a:solidFill>
                <a:latin typeface="Arial" panose="020B0604020202020204" pitchFamily="34" charset="0"/>
                <a:cs typeface="Arial" panose="020B0604020202020204" pitchFamily="34" charset="0"/>
              </a:rPr>
              <a:t> </a:t>
            </a:r>
            <a:r>
              <a:rPr lang="en-GB" b="1" dirty="0" err="1">
                <a:solidFill>
                  <a:srgbClr val="002060"/>
                </a:solidFill>
                <a:latin typeface="Arial" panose="020B0604020202020204" pitchFamily="34" charset="0"/>
                <a:cs typeface="Arial" panose="020B0604020202020204" pitchFamily="34" charset="0"/>
              </a:rPr>
              <a:t>pirkimo</a:t>
            </a:r>
            <a:r>
              <a:rPr lang="en-GB" b="1" dirty="0">
                <a:solidFill>
                  <a:srgbClr val="002060"/>
                </a:solidFill>
                <a:latin typeface="Arial" panose="020B0604020202020204" pitchFamily="34" charset="0"/>
                <a:cs typeface="Arial" panose="020B0604020202020204" pitchFamily="34" charset="0"/>
              </a:rPr>
              <a:t> </a:t>
            </a:r>
            <a:r>
              <a:rPr lang="en-GB" b="1" dirty="0" err="1" smtClean="0">
                <a:solidFill>
                  <a:srgbClr val="002060"/>
                </a:solidFill>
                <a:latin typeface="Arial" panose="020B0604020202020204" pitchFamily="34" charset="0"/>
                <a:cs typeface="Arial" panose="020B0604020202020204" pitchFamily="34" charset="0"/>
              </a:rPr>
              <a:t>iniciatorius</a:t>
            </a:r>
            <a:r>
              <a:rPr lang="en-GB" b="1" dirty="0" smtClean="0">
                <a:solidFill>
                  <a:srgbClr val="002060"/>
                </a:solidFill>
                <a:latin typeface="Arial" panose="020B0604020202020204" pitchFamily="34" charset="0"/>
                <a:cs typeface="Arial" panose="020B0604020202020204" pitchFamily="34" charset="0"/>
              </a:rPr>
              <a:t> </a:t>
            </a:r>
            <a:r>
              <a:rPr lang="lt-LT" b="1" dirty="0" smtClean="0">
                <a:solidFill>
                  <a:srgbClr val="002060"/>
                </a:solidFill>
                <a:latin typeface="Arial" panose="020B0604020202020204" pitchFamily="34" charset="0"/>
                <a:cs typeface="Arial" panose="020B0604020202020204" pitchFamily="34" charset="0"/>
              </a:rPr>
              <a:t>pirkimus </a:t>
            </a:r>
            <a:r>
              <a:rPr lang="lt-LT" b="1" dirty="0">
                <a:solidFill>
                  <a:srgbClr val="002060"/>
                </a:solidFill>
                <a:latin typeface="Arial" panose="020B0604020202020204" pitchFamily="34" charset="0"/>
                <a:cs typeface="Arial" panose="020B0604020202020204" pitchFamily="34" charset="0"/>
              </a:rPr>
              <a:t>ateinantiems kalendoriniams metams planuoti pradeda kiekvienų metų ketvirtą ketvirtį</a:t>
            </a:r>
            <a:r>
              <a:rPr lang="lt-LT" b="1" dirty="0" smtClean="0">
                <a:solidFill>
                  <a:srgbClr val="002060"/>
                </a:solidFill>
                <a:latin typeface="Arial" panose="020B0604020202020204" pitchFamily="34" charset="0"/>
                <a:cs typeface="Arial" panose="020B0604020202020204" pitchFamily="34" charset="0"/>
              </a:rPr>
              <a:t>.</a:t>
            </a:r>
            <a:endParaRPr lang="en-US" b="1" dirty="0" smtClean="0">
              <a:solidFill>
                <a:srgbClr val="002060"/>
              </a:solidFill>
              <a:latin typeface="Arial" panose="020B0604020202020204" pitchFamily="34" charset="0"/>
              <a:cs typeface="Arial" panose="020B0604020202020204" pitchFamily="34" charset="0"/>
            </a:endParaRPr>
          </a:p>
          <a:p>
            <a:pPr algn="just"/>
            <a:endParaRPr lang="en-US" b="1" dirty="0">
              <a:solidFill>
                <a:srgbClr val="002060"/>
              </a:solidFill>
              <a:latin typeface="Arial" panose="020B0604020202020204" pitchFamily="34" charset="0"/>
              <a:cs typeface="Arial" panose="020B0604020202020204" pitchFamily="34" charset="0"/>
            </a:endParaRPr>
          </a:p>
          <a:p>
            <a:pPr algn="just"/>
            <a:r>
              <a:rPr lang="lt-LT" b="1" dirty="0" smtClean="0">
                <a:solidFill>
                  <a:srgbClr val="002060"/>
                </a:solidFill>
                <a:latin typeface="Arial" panose="020B0604020202020204" pitchFamily="34" charset="0"/>
                <a:cs typeface="Arial" panose="020B0604020202020204" pitchFamily="34" charset="0"/>
              </a:rPr>
              <a:t> </a:t>
            </a:r>
            <a:endParaRPr lang="lt-LT" b="1" dirty="0">
              <a:solidFill>
                <a:srgbClr val="002060"/>
              </a:solidFill>
              <a:latin typeface="Arial" panose="020B0604020202020204" pitchFamily="34" charset="0"/>
              <a:cs typeface="Arial" panose="020B0604020202020204" pitchFamily="34" charset="0"/>
            </a:endParaRPr>
          </a:p>
        </p:txBody>
      </p:sp>
      <p:graphicFrame>
        <p:nvGraphicFramePr>
          <p:cNvPr id="19" name="Lentelė 18"/>
          <p:cNvGraphicFramePr>
            <a:graphicFrameLocks noGrp="1"/>
          </p:cNvGraphicFramePr>
          <p:nvPr>
            <p:extLst>
              <p:ext uri="{D42A27DB-BD31-4B8C-83A1-F6EECF244321}">
                <p14:modId xmlns:p14="http://schemas.microsoft.com/office/powerpoint/2010/main" val="3122976256"/>
              </p:ext>
            </p:extLst>
          </p:nvPr>
        </p:nvGraphicFramePr>
        <p:xfrm>
          <a:off x="64655" y="1961442"/>
          <a:ext cx="12038676" cy="4214636"/>
        </p:xfrm>
        <a:graphic>
          <a:graphicData uri="http://schemas.openxmlformats.org/drawingml/2006/table">
            <a:tbl>
              <a:tblPr firstRow="1" firstCol="1" bandRow="1">
                <a:tableStyleId>{5C22544A-7EE6-4342-B048-85BDC9FD1C3A}</a:tableStyleId>
              </a:tblPr>
              <a:tblGrid>
                <a:gridCol w="12038676">
                  <a:extLst>
                    <a:ext uri="{9D8B030D-6E8A-4147-A177-3AD203B41FA5}">
                      <a16:colId xmlns:a16="http://schemas.microsoft.com/office/drawing/2014/main" val="3995127304"/>
                    </a:ext>
                  </a:extLst>
                </a:gridCol>
              </a:tblGrid>
              <a:tr h="268606">
                <a:tc>
                  <a:txBody>
                    <a:bodyPr/>
                    <a:lstStyle/>
                    <a:p>
                      <a:pPr algn="ctr">
                        <a:lnSpc>
                          <a:spcPct val="107000"/>
                        </a:lnSpc>
                        <a:spcAft>
                          <a:spcPts val="0"/>
                        </a:spcAft>
                        <a:tabLst>
                          <a:tab pos="342900" algn="l"/>
                        </a:tabLst>
                      </a:pPr>
                      <a:r>
                        <a:rPr lang="lt-LT" sz="1800" b="1" dirty="0">
                          <a:solidFill>
                            <a:srgbClr val="002060"/>
                          </a:solidFill>
                          <a:effectLst/>
                          <a:latin typeface="Arial" panose="020B0604020202020204" pitchFamily="34" charset="0"/>
                          <a:cs typeface="Arial" panose="020B0604020202020204" pitchFamily="34" charset="0"/>
                        </a:rPr>
                        <a:t>PPO pirkimo </a:t>
                      </a:r>
                      <a:r>
                        <a:rPr lang="lt-LT" sz="1800" b="1" dirty="0" smtClean="0">
                          <a:solidFill>
                            <a:srgbClr val="002060"/>
                          </a:solidFill>
                          <a:effectLst/>
                          <a:latin typeface="Arial" panose="020B0604020202020204" pitchFamily="34" charset="0"/>
                          <a:cs typeface="Arial" panose="020B0604020202020204" pitchFamily="34" charset="0"/>
                        </a:rPr>
                        <a:t>iniciatorius</a:t>
                      </a:r>
                      <a:endParaRPr lang="en-US" sz="1800" b="1" dirty="0" smtClean="0">
                        <a:solidFill>
                          <a:srgbClr val="002060"/>
                        </a:solidFill>
                        <a:effectLst/>
                        <a:latin typeface="Arial" panose="020B0604020202020204" pitchFamily="34" charset="0"/>
                        <a:cs typeface="Arial" panose="020B0604020202020204" pitchFamily="34" charset="0"/>
                      </a:endParaRPr>
                    </a:p>
                    <a:p>
                      <a:pPr algn="ctr">
                        <a:lnSpc>
                          <a:spcPct val="107000"/>
                        </a:lnSpc>
                        <a:spcAft>
                          <a:spcPts val="0"/>
                        </a:spcAft>
                        <a:tabLst>
                          <a:tab pos="342900" algn="l"/>
                        </a:tabLst>
                      </a:pPr>
                      <a:endParaRPr lang="lt-LT"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tc>
                <a:extLst>
                  <a:ext uri="{0D108BD9-81ED-4DB2-BD59-A6C34878D82A}">
                    <a16:rowId xmlns:a16="http://schemas.microsoft.com/office/drawing/2014/main" val="195395302"/>
                  </a:ext>
                </a:extLst>
              </a:tr>
              <a:tr h="793902">
                <a:tc>
                  <a:txBody>
                    <a:bodyPr/>
                    <a:lstStyle/>
                    <a:p>
                      <a:pPr algn="just">
                        <a:lnSpc>
                          <a:spcPct val="107000"/>
                        </a:lnSpc>
                        <a:spcAft>
                          <a:spcPts val="0"/>
                        </a:spcAft>
                      </a:pPr>
                      <a:r>
                        <a:rPr lang="en-US" sz="1800" baseline="0" dirty="0" smtClean="0">
                          <a:solidFill>
                            <a:srgbClr val="002060"/>
                          </a:solidFill>
                          <a:effectLst/>
                          <a:latin typeface="Arial" panose="020B0604020202020204" pitchFamily="34" charset="0"/>
                          <a:cs typeface="Arial" panose="020B0604020202020204" pitchFamily="34" charset="0"/>
                        </a:rPr>
                        <a:t>      </a:t>
                      </a:r>
                      <a:r>
                        <a:rPr lang="lt-LT" sz="1800" dirty="0" smtClean="0">
                          <a:solidFill>
                            <a:srgbClr val="002060"/>
                          </a:solidFill>
                          <a:effectLst/>
                          <a:latin typeface="Arial" panose="020B0604020202020204" pitchFamily="34" charset="0"/>
                          <a:cs typeface="Arial" panose="020B0604020202020204" pitchFamily="34" charset="0"/>
                        </a:rPr>
                        <a:t>suderina </a:t>
                      </a:r>
                      <a:r>
                        <a:rPr lang="lt-LT" sz="1800" dirty="0">
                          <a:solidFill>
                            <a:srgbClr val="002060"/>
                          </a:solidFill>
                          <a:effectLst/>
                          <a:latin typeface="Arial" panose="020B0604020202020204" pitchFamily="34" charset="0"/>
                          <a:cs typeface="Arial" panose="020B0604020202020204" pitchFamily="34" charset="0"/>
                        </a:rPr>
                        <a:t>kiekvieno planuojamo pirkimo lėšų dydį ir šaltinius su </a:t>
                      </a:r>
                    </a:p>
                    <a:p>
                      <a:pPr marL="342900" lvl="0" indent="-342900" algn="just">
                        <a:lnSpc>
                          <a:spcPct val="107000"/>
                        </a:lnSpc>
                        <a:spcAft>
                          <a:spcPts val="0"/>
                        </a:spcAft>
                        <a:buFont typeface="Calibri" panose="020F0502020204030204" pitchFamily="34" charset="0"/>
                        <a:buChar char="-"/>
                      </a:pPr>
                      <a:r>
                        <a:rPr lang="lt-LT" sz="1600" b="0" dirty="0">
                          <a:solidFill>
                            <a:srgbClr val="002060"/>
                          </a:solidFill>
                          <a:effectLst/>
                          <a:latin typeface="Arial" panose="020B0604020202020204" pitchFamily="34" charset="0"/>
                          <a:cs typeface="Arial" panose="020B0604020202020204" pitchFamily="34" charset="0"/>
                        </a:rPr>
                        <a:t>PPO vadovu,  </a:t>
                      </a:r>
                    </a:p>
                    <a:p>
                      <a:pPr marL="342900" lvl="0" indent="-342900" algn="just">
                        <a:lnSpc>
                          <a:spcPct val="107000"/>
                        </a:lnSpc>
                        <a:spcAft>
                          <a:spcPts val="0"/>
                        </a:spcAft>
                        <a:buFont typeface="Calibri" panose="020F0502020204030204" pitchFamily="34" charset="0"/>
                        <a:buChar char="-"/>
                      </a:pPr>
                      <a:r>
                        <a:rPr lang="lt-LT" sz="1600" b="1" dirty="0">
                          <a:solidFill>
                            <a:srgbClr val="002060"/>
                          </a:solidFill>
                          <a:effectLst/>
                          <a:latin typeface="Arial" panose="020B0604020202020204" pitchFamily="34" charset="0"/>
                          <a:cs typeface="Arial" panose="020B0604020202020204" pitchFamily="34" charset="0"/>
                        </a:rPr>
                        <a:t>su KMSA padalinio, kuruojančio atitinkamą PPO</a:t>
                      </a:r>
                      <a:r>
                        <a:rPr lang="lt-LT" sz="1600" b="0" dirty="0">
                          <a:solidFill>
                            <a:srgbClr val="002060"/>
                          </a:solidFill>
                          <a:effectLst/>
                          <a:latin typeface="Arial" panose="020B0604020202020204" pitchFamily="34" charset="0"/>
                          <a:cs typeface="Arial" panose="020B0604020202020204" pitchFamily="34" charset="0"/>
                        </a:rPr>
                        <a:t>, vadovu ar kitu jo paskirtu atsakingu asmeniu. </a:t>
                      </a:r>
                    </a:p>
                  </a:txBody>
                  <a:tcPr marL="33638" marR="33638" marT="0" marB="0">
                    <a:solidFill>
                      <a:schemeClr val="accent1">
                        <a:lumMod val="40000"/>
                        <a:lumOff val="60000"/>
                      </a:schemeClr>
                    </a:solidFill>
                  </a:tcPr>
                </a:tc>
                <a:extLst>
                  <a:ext uri="{0D108BD9-81ED-4DB2-BD59-A6C34878D82A}">
                    <a16:rowId xmlns:a16="http://schemas.microsoft.com/office/drawing/2014/main" val="384920133"/>
                  </a:ext>
                </a:extLst>
              </a:tr>
              <a:tr h="574807">
                <a:tc>
                  <a:txBody>
                    <a:bodyPr/>
                    <a:lstStyle/>
                    <a:p>
                      <a:pPr algn="just">
                        <a:lnSpc>
                          <a:spcPct val="107000"/>
                        </a:lnSpc>
                        <a:spcAft>
                          <a:spcPts val="0"/>
                        </a:spcAft>
                        <a:tabLst>
                          <a:tab pos="342900" algn="l"/>
                        </a:tabLst>
                      </a:pPr>
                      <a:r>
                        <a:rPr lang="en-US" sz="1800" b="0" baseline="0" dirty="0" smtClean="0">
                          <a:solidFill>
                            <a:srgbClr val="002060"/>
                          </a:solidFill>
                          <a:effectLst/>
                          <a:latin typeface="Arial" panose="020B0604020202020204" pitchFamily="34" charset="0"/>
                          <a:cs typeface="Arial" panose="020B0604020202020204" pitchFamily="34" charset="0"/>
                        </a:rPr>
                        <a:t>      </a:t>
                      </a:r>
                      <a:r>
                        <a:rPr lang="lt-LT" sz="1800" b="0" dirty="0" smtClean="0">
                          <a:solidFill>
                            <a:srgbClr val="002060"/>
                          </a:solidFill>
                          <a:effectLst/>
                          <a:latin typeface="Arial" panose="020B0604020202020204" pitchFamily="34" charset="0"/>
                          <a:cs typeface="Arial" panose="020B0604020202020204" pitchFamily="34" charset="0"/>
                        </a:rPr>
                        <a:t>pavesdamas </a:t>
                      </a:r>
                      <a:r>
                        <a:rPr lang="lt-LT" sz="1800" b="0" dirty="0">
                          <a:solidFill>
                            <a:srgbClr val="002060"/>
                          </a:solidFill>
                          <a:effectLst/>
                          <a:latin typeface="Arial" panose="020B0604020202020204" pitchFamily="34" charset="0"/>
                          <a:cs typeface="Arial" panose="020B0604020202020204" pitchFamily="34" charset="0"/>
                        </a:rPr>
                        <a:t>planuojamą pirkimą atlikti KMSA CPO, pirkimų plane, be kitos VIPIS nurodytos privalomos informacijos, </a:t>
                      </a:r>
                      <a:r>
                        <a:rPr lang="lt-LT" sz="1800" b="1" dirty="0">
                          <a:solidFill>
                            <a:srgbClr val="002060"/>
                          </a:solidFill>
                          <a:effectLst/>
                          <a:latin typeface="Arial" panose="020B0604020202020204" pitchFamily="34" charset="0"/>
                          <a:cs typeface="Arial" panose="020B0604020202020204" pitchFamily="34" charset="0"/>
                        </a:rPr>
                        <a:t>nurodo KMSA CPO padalinį, inicijuosiantį pirkimą.</a:t>
                      </a:r>
                      <a:endParaRPr lang="lt-LT"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2133563795"/>
                  </a:ext>
                </a:extLst>
              </a:tr>
              <a:tr h="309984">
                <a:tc>
                  <a:txBody>
                    <a:bodyPr/>
                    <a:lstStyle/>
                    <a:p>
                      <a:pPr algn="just">
                        <a:lnSpc>
                          <a:spcPct val="107000"/>
                        </a:lnSpc>
                        <a:spcAft>
                          <a:spcPts val="0"/>
                        </a:spcAft>
                        <a:tabLst>
                          <a:tab pos="342900" algn="l"/>
                        </a:tabLst>
                      </a:pPr>
                      <a:r>
                        <a:rPr lang="en-US" sz="1800" b="0" dirty="0" smtClean="0">
                          <a:solidFill>
                            <a:srgbClr val="002060"/>
                          </a:solidFill>
                          <a:effectLst/>
                          <a:latin typeface="Arial" panose="020B0604020202020204" pitchFamily="34" charset="0"/>
                          <a:cs typeface="Arial" panose="020B0604020202020204" pitchFamily="34" charset="0"/>
                        </a:rPr>
                        <a:t>      </a:t>
                      </a:r>
                      <a:r>
                        <a:rPr lang="lt-LT" sz="1800" b="0" dirty="0" smtClean="0">
                          <a:solidFill>
                            <a:srgbClr val="002060"/>
                          </a:solidFill>
                          <a:effectLst/>
                          <a:latin typeface="Arial" panose="020B0604020202020204" pitchFamily="34" charset="0"/>
                          <a:cs typeface="Arial" panose="020B0604020202020204" pitchFamily="34" charset="0"/>
                        </a:rPr>
                        <a:t>nurodo </a:t>
                      </a:r>
                      <a:r>
                        <a:rPr lang="lt-LT" sz="1800" b="0" dirty="0">
                          <a:solidFill>
                            <a:srgbClr val="002060"/>
                          </a:solidFill>
                          <a:effectLst/>
                          <a:latin typeface="Arial" panose="020B0604020202020204" pitchFamily="34" charset="0"/>
                          <a:cs typeface="Arial" panose="020B0604020202020204" pitchFamily="34" charset="0"/>
                        </a:rPr>
                        <a:t>pirkimus, kuriuos numato atlikti naudodamasi </a:t>
                      </a:r>
                      <a:r>
                        <a:rPr lang="lt-LT" sz="1800" dirty="0">
                          <a:solidFill>
                            <a:srgbClr val="002060"/>
                          </a:solidFill>
                          <a:effectLst/>
                          <a:latin typeface="Arial" panose="020B0604020202020204" pitchFamily="34" charset="0"/>
                          <a:cs typeface="Arial" panose="020B0604020202020204" pitchFamily="34" charset="0"/>
                        </a:rPr>
                        <a:t>CPO LT </a:t>
                      </a:r>
                      <a:r>
                        <a:rPr lang="lt-LT" sz="1800" dirty="0" smtClean="0">
                          <a:solidFill>
                            <a:srgbClr val="002060"/>
                          </a:solidFill>
                          <a:effectLst/>
                          <a:latin typeface="Arial" panose="020B0604020202020204" pitchFamily="34" charset="0"/>
                          <a:cs typeface="Arial" panose="020B0604020202020204" pitchFamily="34" charset="0"/>
                        </a:rPr>
                        <a:t>katalogu </a:t>
                      </a:r>
                      <a:r>
                        <a:rPr lang="lt-LT" sz="1800" dirty="0" smtClean="0">
                          <a:solidFill>
                            <a:schemeClr val="accent2">
                              <a:lumMod val="75000"/>
                            </a:schemeClr>
                          </a:solidFill>
                          <a:effectLst/>
                          <a:latin typeface="Arial" panose="020B0604020202020204" pitchFamily="34" charset="0"/>
                          <a:cs typeface="Arial" panose="020B0604020202020204" pitchFamily="34" charset="0"/>
                        </a:rPr>
                        <a:t>(pirmiausia)</a:t>
                      </a:r>
                      <a:endParaRPr lang="lt-LT" sz="1800" dirty="0">
                        <a:solidFill>
                          <a:schemeClr val="accent2">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1906107176"/>
                  </a:ext>
                </a:extLst>
              </a:tr>
              <a:tr h="550451">
                <a:tc>
                  <a:txBody>
                    <a:bodyPr/>
                    <a:lstStyle/>
                    <a:p>
                      <a:pPr algn="just">
                        <a:lnSpc>
                          <a:spcPct val="107000"/>
                        </a:lnSpc>
                        <a:spcAft>
                          <a:spcPts val="0"/>
                        </a:spcAft>
                        <a:tabLst>
                          <a:tab pos="342900" algn="l"/>
                        </a:tabLst>
                      </a:pPr>
                      <a:r>
                        <a:rPr lang="en-US" sz="1800" b="0" dirty="0" smtClean="0">
                          <a:solidFill>
                            <a:srgbClr val="002060"/>
                          </a:solidFill>
                          <a:effectLst/>
                          <a:latin typeface="Arial" panose="020B0604020202020204" pitchFamily="34" charset="0"/>
                          <a:cs typeface="Arial" panose="020B0604020202020204" pitchFamily="34" charset="0"/>
                        </a:rPr>
                        <a:t>      </a:t>
                      </a:r>
                      <a:r>
                        <a:rPr lang="lt-LT" sz="1800" b="0" dirty="0" smtClean="0">
                          <a:solidFill>
                            <a:srgbClr val="002060"/>
                          </a:solidFill>
                          <a:effectLst/>
                          <a:latin typeface="Arial" panose="020B0604020202020204" pitchFamily="34" charset="0"/>
                          <a:cs typeface="Arial" panose="020B0604020202020204" pitchFamily="34" charset="0"/>
                        </a:rPr>
                        <a:t>nurodo </a:t>
                      </a:r>
                      <a:r>
                        <a:rPr lang="lt-LT" sz="1800" b="0" dirty="0">
                          <a:solidFill>
                            <a:srgbClr val="002060"/>
                          </a:solidFill>
                          <a:effectLst/>
                          <a:latin typeface="Arial" panose="020B0604020202020204" pitchFamily="34" charset="0"/>
                          <a:cs typeface="Arial" panose="020B0604020202020204" pitchFamily="34" charset="0"/>
                        </a:rPr>
                        <a:t>pirkimus, kuriuos </a:t>
                      </a:r>
                      <a:r>
                        <a:rPr lang="lt-LT" sz="1800" dirty="0" smtClean="0">
                          <a:solidFill>
                            <a:srgbClr val="002060"/>
                          </a:solidFill>
                          <a:effectLst/>
                          <a:latin typeface="Arial" panose="020B0604020202020204" pitchFamily="34" charset="0"/>
                          <a:cs typeface="Arial" panose="020B0604020202020204" pitchFamily="34" charset="0"/>
                        </a:rPr>
                        <a:t>paveda </a:t>
                      </a:r>
                      <a:r>
                        <a:rPr lang="lt-LT" sz="1800" dirty="0">
                          <a:solidFill>
                            <a:srgbClr val="002060"/>
                          </a:solidFill>
                          <a:effectLst/>
                          <a:latin typeface="Arial" panose="020B0604020202020204" pitchFamily="34" charset="0"/>
                          <a:cs typeface="Arial" panose="020B0604020202020204" pitchFamily="34" charset="0"/>
                        </a:rPr>
                        <a:t>atlikti KMSA </a:t>
                      </a:r>
                      <a:r>
                        <a:rPr lang="lt-LT" sz="1800" dirty="0" smtClean="0">
                          <a:solidFill>
                            <a:srgbClr val="002060"/>
                          </a:solidFill>
                          <a:effectLst/>
                          <a:latin typeface="Arial" panose="020B0604020202020204" pitchFamily="34" charset="0"/>
                          <a:cs typeface="Arial" panose="020B0604020202020204" pitchFamily="34" charset="0"/>
                        </a:rPr>
                        <a:t>CPO </a:t>
                      </a:r>
                      <a:r>
                        <a:rPr lang="lt-LT" sz="1600" dirty="0" smtClean="0">
                          <a:solidFill>
                            <a:schemeClr val="accent2">
                              <a:lumMod val="75000"/>
                            </a:schemeClr>
                          </a:solidFill>
                          <a:effectLst/>
                          <a:latin typeface="Arial" panose="020B0604020202020204" pitchFamily="34" charset="0"/>
                          <a:cs typeface="Arial" panose="020B0604020202020204" pitchFamily="34" charset="0"/>
                        </a:rPr>
                        <a:t>(jei nėra CPO kataloge ir sutartis viršija 15000 </a:t>
                      </a:r>
                      <a:r>
                        <a:rPr lang="lt-LT" sz="1600" dirty="0" err="1" smtClean="0">
                          <a:solidFill>
                            <a:schemeClr val="accent2">
                              <a:lumMod val="75000"/>
                            </a:schemeClr>
                          </a:solidFill>
                          <a:effectLst/>
                          <a:latin typeface="Arial" panose="020B0604020202020204" pitchFamily="34" charset="0"/>
                          <a:cs typeface="Arial" panose="020B0604020202020204" pitchFamily="34" charset="0"/>
                        </a:rPr>
                        <a:t>Eur</a:t>
                      </a:r>
                      <a:r>
                        <a:rPr lang="lt-LT" sz="1600" dirty="0" smtClean="0">
                          <a:solidFill>
                            <a:schemeClr val="accent2">
                              <a:lumMod val="75000"/>
                            </a:schemeClr>
                          </a:solidFill>
                          <a:effectLst/>
                          <a:latin typeface="Arial" panose="020B0604020202020204" pitchFamily="34" charset="0"/>
                          <a:cs typeface="Arial" panose="020B0604020202020204" pitchFamily="34" charset="0"/>
                        </a:rPr>
                        <a:t> be PVM ar</a:t>
                      </a:r>
                      <a:r>
                        <a:rPr lang="lt-LT" sz="1600" baseline="0" dirty="0" smtClean="0">
                          <a:solidFill>
                            <a:schemeClr val="accent2">
                              <a:lumMod val="75000"/>
                            </a:schemeClr>
                          </a:solidFill>
                          <a:effectLst/>
                          <a:latin typeface="Arial" panose="020B0604020202020204" pitchFamily="34" charset="0"/>
                          <a:cs typeface="Arial" panose="020B0604020202020204" pitchFamily="34" charset="0"/>
                        </a:rPr>
                        <a:t> susitarta su KMSA</a:t>
                      </a:r>
                      <a:r>
                        <a:rPr lang="lt-LT" sz="1600" dirty="0" smtClean="0">
                          <a:solidFill>
                            <a:schemeClr val="accent2">
                              <a:lumMod val="75000"/>
                            </a:schemeClr>
                          </a:solidFill>
                          <a:effectLst/>
                          <a:latin typeface="Arial" panose="020B0604020202020204" pitchFamily="34" charset="0"/>
                          <a:cs typeface="Arial" panose="020B0604020202020204" pitchFamily="34" charset="0"/>
                        </a:rPr>
                        <a:t>)</a:t>
                      </a:r>
                      <a:endParaRPr lang="lt-LT" sz="1600" dirty="0">
                        <a:solidFill>
                          <a:schemeClr val="accent2">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3154225017"/>
                  </a:ext>
                </a:extLst>
              </a:tr>
              <a:tr h="312762">
                <a:tc>
                  <a:txBody>
                    <a:bodyPr/>
                    <a:lstStyle/>
                    <a:p>
                      <a:pPr algn="just">
                        <a:lnSpc>
                          <a:spcPct val="107000"/>
                        </a:lnSpc>
                        <a:spcAft>
                          <a:spcPts val="0"/>
                        </a:spcAft>
                        <a:tabLst>
                          <a:tab pos="342900" algn="l"/>
                        </a:tabLst>
                      </a:pPr>
                      <a:r>
                        <a:rPr lang="en-US" sz="1800" b="0" dirty="0" smtClean="0">
                          <a:solidFill>
                            <a:srgbClr val="002060"/>
                          </a:solidFill>
                          <a:effectLst/>
                          <a:latin typeface="Arial" panose="020B0604020202020204" pitchFamily="34" charset="0"/>
                          <a:cs typeface="Arial" panose="020B0604020202020204" pitchFamily="34" charset="0"/>
                        </a:rPr>
                        <a:t>      </a:t>
                      </a:r>
                      <a:r>
                        <a:rPr lang="lt-LT" sz="1800" b="0" dirty="0" smtClean="0">
                          <a:solidFill>
                            <a:srgbClr val="002060"/>
                          </a:solidFill>
                          <a:effectLst/>
                          <a:latin typeface="Arial" panose="020B0604020202020204" pitchFamily="34" charset="0"/>
                          <a:cs typeface="Arial" panose="020B0604020202020204" pitchFamily="34" charset="0"/>
                        </a:rPr>
                        <a:t>PPO </a:t>
                      </a:r>
                      <a:r>
                        <a:rPr lang="lt-LT" sz="1800" b="0" dirty="0">
                          <a:solidFill>
                            <a:srgbClr val="002060"/>
                          </a:solidFill>
                          <a:effectLst/>
                          <a:latin typeface="Arial" panose="020B0604020202020204" pitchFamily="34" charset="0"/>
                          <a:cs typeface="Arial" panose="020B0604020202020204" pitchFamily="34" charset="0"/>
                        </a:rPr>
                        <a:t>pirkimų apskaitą tvarkantis asmuo apskaičiuoja numatomas pirkimų vertes, nurodo pirkimo būdus</a:t>
                      </a:r>
                      <a:endParaRPr lang="lt-LT" sz="18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1971830166"/>
                  </a:ext>
                </a:extLst>
              </a:tr>
              <a:tr h="594307">
                <a:tc>
                  <a:txBody>
                    <a:bodyPr/>
                    <a:lstStyle/>
                    <a:p>
                      <a:pPr algn="just">
                        <a:lnSpc>
                          <a:spcPct val="107000"/>
                        </a:lnSpc>
                        <a:spcAft>
                          <a:spcPts val="0"/>
                        </a:spcAft>
                      </a:pPr>
                      <a:r>
                        <a:rPr lang="en-US" sz="1800" b="0" dirty="0" smtClean="0">
                          <a:solidFill>
                            <a:srgbClr val="002060"/>
                          </a:solidFill>
                          <a:effectLst/>
                          <a:latin typeface="Arial" panose="020B0604020202020204" pitchFamily="34" charset="0"/>
                          <a:cs typeface="Arial" panose="020B0604020202020204" pitchFamily="34" charset="0"/>
                        </a:rPr>
                        <a:t>      </a:t>
                      </a:r>
                      <a:r>
                        <a:rPr lang="lt-LT" sz="1800" b="0" dirty="0" smtClean="0">
                          <a:solidFill>
                            <a:srgbClr val="002060"/>
                          </a:solidFill>
                          <a:effectLst/>
                          <a:latin typeface="Arial" panose="020B0604020202020204" pitchFamily="34" charset="0"/>
                          <a:cs typeface="Arial" panose="020B0604020202020204" pitchFamily="34" charset="0"/>
                        </a:rPr>
                        <a:t>PPO </a:t>
                      </a:r>
                      <a:r>
                        <a:rPr lang="lt-LT" sz="1800" b="0" dirty="0">
                          <a:solidFill>
                            <a:srgbClr val="002060"/>
                          </a:solidFill>
                          <a:effectLst/>
                          <a:latin typeface="Arial" panose="020B0604020202020204" pitchFamily="34" charset="0"/>
                          <a:cs typeface="Arial" panose="020B0604020202020204" pitchFamily="34" charset="0"/>
                        </a:rPr>
                        <a:t>pirkimų planą suderina KMSA padalinio, kuruojančio atitinkamą PPO, vadovas ar kitas jo paskirtas atsakingas asmuo </a:t>
                      </a:r>
                      <a:endParaRPr lang="lt-LT" sz="1800" b="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2656102401"/>
                  </a:ext>
                </a:extLst>
              </a:tr>
              <a:tr h="453836">
                <a:tc>
                  <a:txBody>
                    <a:bodyPr/>
                    <a:lstStyle/>
                    <a:p>
                      <a:pPr algn="just">
                        <a:lnSpc>
                          <a:spcPct val="107000"/>
                        </a:lnSpc>
                        <a:spcAft>
                          <a:spcPts val="0"/>
                        </a:spcAft>
                      </a:pPr>
                      <a:r>
                        <a:rPr lang="en-US" sz="1800" dirty="0" smtClean="0">
                          <a:solidFill>
                            <a:srgbClr val="002060"/>
                          </a:solidFill>
                          <a:effectLst/>
                          <a:latin typeface="Arial" panose="020B0604020202020204" pitchFamily="34" charset="0"/>
                          <a:cs typeface="Arial" panose="020B0604020202020204" pitchFamily="34" charset="0"/>
                        </a:rPr>
                        <a:t>      </a:t>
                      </a:r>
                      <a:r>
                        <a:rPr lang="lt-LT" sz="1800" dirty="0" smtClean="0">
                          <a:solidFill>
                            <a:srgbClr val="002060"/>
                          </a:solidFill>
                          <a:effectLst/>
                          <a:latin typeface="Arial" panose="020B0604020202020204" pitchFamily="34" charset="0"/>
                          <a:cs typeface="Arial" panose="020B0604020202020204" pitchFamily="34" charset="0"/>
                        </a:rPr>
                        <a:t>PPO </a:t>
                      </a:r>
                      <a:r>
                        <a:rPr lang="lt-LT" sz="1800" dirty="0">
                          <a:solidFill>
                            <a:srgbClr val="002060"/>
                          </a:solidFill>
                          <a:effectLst/>
                          <a:latin typeface="Arial" panose="020B0604020202020204" pitchFamily="34" charset="0"/>
                          <a:cs typeface="Arial" panose="020B0604020202020204" pitchFamily="34" charset="0"/>
                        </a:rPr>
                        <a:t>vadovas tvirtina </a:t>
                      </a:r>
                      <a:r>
                        <a:rPr lang="lt-LT" sz="1800" dirty="0" smtClean="0">
                          <a:solidFill>
                            <a:srgbClr val="002060"/>
                          </a:solidFill>
                          <a:effectLst/>
                          <a:latin typeface="Arial" panose="020B0604020202020204" pitchFamily="34" charset="0"/>
                          <a:cs typeface="Arial" panose="020B0604020202020204" pitchFamily="34" charset="0"/>
                        </a:rPr>
                        <a:t>PPO </a:t>
                      </a:r>
                      <a:r>
                        <a:rPr lang="lt-LT" sz="1800" dirty="0">
                          <a:solidFill>
                            <a:srgbClr val="002060"/>
                          </a:solidFill>
                          <a:effectLst/>
                          <a:latin typeface="Arial" panose="020B0604020202020204" pitchFamily="34" charset="0"/>
                          <a:cs typeface="Arial" panose="020B0604020202020204" pitchFamily="34" charset="0"/>
                        </a:rPr>
                        <a:t>pirkimų </a:t>
                      </a:r>
                      <a:r>
                        <a:rPr lang="lt-LT" sz="1800" dirty="0" smtClean="0">
                          <a:solidFill>
                            <a:srgbClr val="002060"/>
                          </a:solidFill>
                          <a:effectLst/>
                          <a:latin typeface="Arial" panose="020B0604020202020204" pitchFamily="34" charset="0"/>
                          <a:cs typeface="Arial" panose="020B0604020202020204" pitchFamily="34" charset="0"/>
                        </a:rPr>
                        <a:t>planą</a:t>
                      </a:r>
                      <a:endParaRPr lang="lt-LT" sz="1800" dirty="0">
                        <a:solidFill>
                          <a:srgbClr val="002060"/>
                        </a:solidFill>
                        <a:effectLst/>
                        <a:latin typeface="Arial" panose="020B0604020202020204" pitchFamily="34" charset="0"/>
                        <a:cs typeface="Arial" panose="020B0604020202020204" pitchFamily="34" charset="0"/>
                      </a:endParaRPr>
                    </a:p>
                  </a:txBody>
                  <a:tcPr marL="33638" marR="33638" marT="0" marB="0">
                    <a:solidFill>
                      <a:schemeClr val="accent1">
                        <a:lumMod val="40000"/>
                        <a:lumOff val="60000"/>
                      </a:schemeClr>
                    </a:solidFill>
                  </a:tcPr>
                </a:tc>
                <a:extLst>
                  <a:ext uri="{0D108BD9-81ED-4DB2-BD59-A6C34878D82A}">
                    <a16:rowId xmlns:a16="http://schemas.microsoft.com/office/drawing/2014/main" val="995436959"/>
                  </a:ext>
                </a:extLst>
              </a:tr>
            </a:tbl>
          </a:graphicData>
        </a:graphic>
      </p:graphicFrame>
    </p:spTree>
    <p:extLst>
      <p:ext uri="{BB962C8B-B14F-4D97-AF65-F5344CB8AC3E}">
        <p14:creationId xmlns:p14="http://schemas.microsoft.com/office/powerpoint/2010/main" val="1531687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79609"/>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7" name="TextBox 6"/>
          <p:cNvSpPr txBox="1"/>
          <p:nvPr/>
        </p:nvSpPr>
        <p:spPr>
          <a:xfrm>
            <a:off x="255639" y="776748"/>
            <a:ext cx="11789823" cy="6001643"/>
          </a:xfrm>
          <a:prstGeom prst="rect">
            <a:avLst/>
          </a:prstGeom>
          <a:noFill/>
        </p:spPr>
        <p:txBody>
          <a:bodyPr wrap="square" rtlCol="0">
            <a:spAutoFit/>
          </a:bodyPr>
          <a:lstStyle/>
          <a:p>
            <a:endParaRPr lang="lt-LT" dirty="0" smtClean="0">
              <a:latin typeface="Arial" panose="020B0604020202020204" pitchFamily="34" charset="0"/>
              <a:cs typeface="Arial" panose="020B0604020202020204" pitchFamily="34" charset="0"/>
            </a:endParaRPr>
          </a:p>
          <a:p>
            <a:r>
              <a:rPr lang="lt-LT" b="1" dirty="0" smtClean="0">
                <a:solidFill>
                  <a:srgbClr val="002060"/>
                </a:solidFill>
              </a:rPr>
              <a:t>                                                               </a:t>
            </a:r>
            <a:r>
              <a:rPr lang="lt-LT" sz="2400" b="1" dirty="0" smtClean="0">
                <a:solidFill>
                  <a:srgbClr val="002060"/>
                </a:solidFill>
                <a:latin typeface="Arial" panose="020B0604020202020204" pitchFamily="34" charset="0"/>
                <a:cs typeface="Arial" panose="020B0604020202020204" pitchFamily="34" charset="0"/>
              </a:rPr>
              <a:t>PIRKIMŲ </a:t>
            </a:r>
            <a:r>
              <a:rPr lang="lt-LT" sz="2400" b="1" dirty="0">
                <a:solidFill>
                  <a:srgbClr val="002060"/>
                </a:solidFill>
                <a:latin typeface="Arial" panose="020B0604020202020204" pitchFamily="34" charset="0"/>
                <a:cs typeface="Arial" panose="020B0604020202020204" pitchFamily="34" charset="0"/>
              </a:rPr>
              <a:t>PLANAVIMAS IR </a:t>
            </a:r>
            <a:r>
              <a:rPr lang="lt-LT" sz="2400" b="1" dirty="0" smtClean="0">
                <a:solidFill>
                  <a:srgbClr val="002060"/>
                </a:solidFill>
                <a:latin typeface="Arial" panose="020B0604020202020204" pitchFamily="34" charset="0"/>
                <a:cs typeface="Arial" panose="020B0604020202020204" pitchFamily="34" charset="0"/>
              </a:rPr>
              <a:t>ORGANIZAVIMAS</a:t>
            </a:r>
            <a:endParaRPr lang="lt-LT" dirty="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a:t>
            </a:r>
            <a:r>
              <a:rPr lang="lt-LT" b="1" dirty="0" smtClean="0">
                <a:solidFill>
                  <a:srgbClr val="0070C0"/>
                </a:solidFill>
                <a:latin typeface="Arial" panose="020B0604020202020204" pitchFamily="34" charset="0"/>
                <a:cs typeface="Arial" panose="020B0604020202020204" pitchFamily="34" charset="0"/>
              </a:rPr>
              <a:t>KMSA </a:t>
            </a:r>
            <a:r>
              <a:rPr lang="lt-LT" b="1" dirty="0">
                <a:solidFill>
                  <a:srgbClr val="0070C0"/>
                </a:solidFill>
                <a:latin typeface="Arial" panose="020B0604020202020204" pitchFamily="34" charset="0"/>
                <a:cs typeface="Arial" panose="020B0604020202020204" pitchFamily="34" charset="0"/>
              </a:rPr>
              <a:t>CPO (CVPKS)</a:t>
            </a:r>
            <a:r>
              <a:rPr lang="lt-LT" b="1" dirty="0">
                <a:latin typeface="Arial" panose="020B0604020202020204" pitchFamily="34" charset="0"/>
                <a:cs typeface="Arial" panose="020B0604020202020204" pitchFamily="34" charset="0"/>
              </a:rPr>
              <a:t> per 30 kalendorinių dienų </a:t>
            </a:r>
            <a:r>
              <a:rPr lang="lt-LT" dirty="0">
                <a:latin typeface="Arial" panose="020B0604020202020204" pitchFamily="34" charset="0"/>
                <a:cs typeface="Arial" panose="020B0604020202020204" pitchFamily="34" charset="0"/>
              </a:rPr>
              <a:t>nuo PPO pirkimų plano, kuris turi būti </a:t>
            </a:r>
            <a:r>
              <a:rPr lang="lt-LT" b="1" dirty="0">
                <a:latin typeface="Arial" panose="020B0604020202020204" pitchFamily="34" charset="0"/>
                <a:cs typeface="Arial" panose="020B0604020202020204" pitchFamily="34" charset="0"/>
              </a:rPr>
              <a:t>parengtas iki gruodžio 15 d</a:t>
            </a:r>
            <a:r>
              <a:rPr lang="lt-LT" b="1" dirty="0" smtClean="0">
                <a:latin typeface="Arial" panose="020B0604020202020204" pitchFamily="34" charset="0"/>
                <a:cs typeface="Arial" panose="020B0604020202020204" pitchFamily="34" charset="0"/>
              </a:rPr>
              <a:t>.</a:t>
            </a:r>
            <a:r>
              <a:rPr lang="en-US" b="1" dirty="0" smtClean="0">
                <a:latin typeface="Arial" panose="020B0604020202020204" pitchFamily="34" charset="0"/>
                <a:cs typeface="Arial" panose="020B0604020202020204" pitchFamily="34" charset="0"/>
              </a:rPr>
              <a:t> (2022 m.  - </a:t>
            </a:r>
            <a:r>
              <a:rPr lang="en-US" b="1" dirty="0" err="1" smtClean="0">
                <a:latin typeface="Arial" panose="020B0604020202020204" pitchFamily="34" charset="0"/>
                <a:cs typeface="Arial" panose="020B0604020202020204" pitchFamily="34" charset="0"/>
              </a:rPr>
              <a:t>iki</a:t>
            </a:r>
            <a:r>
              <a:rPr lang="en-US" b="1" dirty="0" smtClean="0">
                <a:latin typeface="Arial" panose="020B0604020202020204" pitchFamily="34" charset="0"/>
                <a:cs typeface="Arial" panose="020B0604020202020204" pitchFamily="34" charset="0"/>
              </a:rPr>
              <a:t> met</a:t>
            </a:r>
            <a:r>
              <a:rPr lang="lt-LT" b="1" dirty="0" smtClean="0">
                <a:latin typeface="Arial" panose="020B0604020202020204" pitchFamily="34" charset="0"/>
                <a:cs typeface="Arial" panose="020B0604020202020204" pitchFamily="34" charset="0"/>
              </a:rPr>
              <a:t>ų pabaigos), </a:t>
            </a:r>
            <a:r>
              <a:rPr lang="lt-LT" dirty="0">
                <a:latin typeface="Arial" panose="020B0604020202020204" pitchFamily="34" charset="0"/>
                <a:cs typeface="Arial" panose="020B0604020202020204" pitchFamily="34" charset="0"/>
              </a:rPr>
              <a:t>parengimo, įtraukia KMSA CPO pavedamus centralizuotus pirkimus į KMSA CPO pirkimų planą. </a:t>
            </a:r>
            <a:endParaRPr lang="en-US" dirty="0" smtClean="0">
              <a:latin typeface="Arial" panose="020B0604020202020204" pitchFamily="34" charset="0"/>
              <a:cs typeface="Arial" panose="020B0604020202020204" pitchFamily="34" charset="0"/>
            </a:endParaRPr>
          </a:p>
          <a:p>
            <a:pPr algn="just"/>
            <a:endParaRPr lang="lt-LT" dirty="0" smtClean="0">
              <a:latin typeface="Arial" panose="020B0604020202020204" pitchFamily="34" charset="0"/>
              <a:cs typeface="Arial" panose="020B0604020202020204" pitchFamily="34" charset="0"/>
            </a:endParaRPr>
          </a:p>
          <a:p>
            <a:pPr algn="just"/>
            <a:r>
              <a:rPr lang="lt-LT" dirty="0">
                <a:latin typeface="Arial" panose="020B0604020202020204" pitchFamily="34" charset="0"/>
                <a:cs typeface="Arial" panose="020B0604020202020204" pitchFamily="34" charset="0"/>
              </a:rPr>
              <a:t>● </a:t>
            </a:r>
            <a:r>
              <a:rPr lang="lt-LT" b="1" dirty="0" smtClean="0">
                <a:solidFill>
                  <a:srgbClr val="0070C0"/>
                </a:solidFill>
                <a:latin typeface="Arial" panose="020B0604020202020204" pitchFamily="34" charset="0"/>
                <a:cs typeface="Arial" panose="020B0604020202020204" pitchFamily="34" charset="0"/>
              </a:rPr>
              <a:t>KMSA </a:t>
            </a:r>
            <a:r>
              <a:rPr lang="lt-LT" b="1" dirty="0">
                <a:solidFill>
                  <a:srgbClr val="0070C0"/>
                </a:solidFill>
                <a:latin typeface="Arial" panose="020B0604020202020204" pitchFamily="34" charset="0"/>
                <a:cs typeface="Arial" panose="020B0604020202020204" pitchFamily="34" charset="0"/>
              </a:rPr>
              <a:t>CPO pirkimų planą </a:t>
            </a:r>
            <a:r>
              <a:rPr lang="lt-LT" b="1" dirty="0" smtClean="0">
                <a:solidFill>
                  <a:srgbClr val="0070C0"/>
                </a:solidFill>
                <a:latin typeface="Arial" panose="020B0604020202020204" pitchFamily="34" charset="0"/>
                <a:cs typeface="Arial" panose="020B0604020202020204" pitchFamily="34" charset="0"/>
              </a:rPr>
              <a:t>sudaro</a:t>
            </a:r>
            <a:r>
              <a:rPr lang="lt-LT" dirty="0" smtClean="0">
                <a:latin typeface="Arial" panose="020B0604020202020204" pitchFamily="34" charset="0"/>
                <a:cs typeface="Arial" panose="020B0604020202020204" pitchFamily="34" charset="0"/>
              </a:rPr>
              <a:t>: KMSA </a:t>
            </a:r>
            <a:r>
              <a:rPr lang="lt-LT" dirty="0">
                <a:latin typeface="Arial" panose="020B0604020202020204" pitchFamily="34" charset="0"/>
                <a:cs typeface="Arial" panose="020B0604020202020204" pitchFamily="34" charset="0"/>
              </a:rPr>
              <a:t>pirkimai ir PPO pavesti atlikti KMSA CPO centralizuoti pirkimai. </a:t>
            </a:r>
            <a:endParaRPr lang="lt-LT"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PPO </a:t>
            </a:r>
            <a:r>
              <a:rPr lang="lt-LT" dirty="0">
                <a:latin typeface="Arial" panose="020B0604020202020204" pitchFamily="34" charset="0"/>
                <a:cs typeface="Arial" panose="020B0604020202020204" pitchFamily="34" charset="0"/>
              </a:rPr>
              <a:t>pavesti atlikti KMSA CPO centralizuoti pirkimai, </a:t>
            </a:r>
            <a:r>
              <a:rPr lang="lt-LT" dirty="0">
                <a:solidFill>
                  <a:srgbClr val="0070C0"/>
                </a:solidFill>
                <a:latin typeface="Arial" panose="020B0604020202020204" pitchFamily="34" charset="0"/>
                <a:cs typeface="Arial" panose="020B0604020202020204" pitchFamily="34" charset="0"/>
              </a:rPr>
              <a:t>kuriuos įmanoma sujungti, į KMSA CPO pirkimų planą įtraukiami viena eilute (sujungti). </a:t>
            </a:r>
          </a:p>
          <a:p>
            <a:pPr algn="just"/>
            <a:endParaRPr lang="lt-LT" dirty="0" smtClean="0">
              <a:latin typeface="Arial" panose="020B0604020202020204" pitchFamily="34" charset="0"/>
              <a:cs typeface="Arial" panose="020B0604020202020204" pitchFamily="34" charset="0"/>
            </a:endParaRPr>
          </a:p>
          <a:p>
            <a:pPr algn="just"/>
            <a:r>
              <a:rPr lang="lt-LT" dirty="0">
                <a:latin typeface="Arial" panose="020B0604020202020204" pitchFamily="34" charset="0"/>
                <a:cs typeface="Arial" panose="020B0604020202020204" pitchFamily="34" charset="0"/>
              </a:rPr>
              <a:t>● </a:t>
            </a:r>
            <a:r>
              <a:rPr lang="lt-LT" dirty="0" smtClean="0">
                <a:latin typeface="Arial" panose="020B0604020202020204" pitchFamily="34" charset="0"/>
                <a:cs typeface="Arial" panose="020B0604020202020204" pitchFamily="34" charset="0"/>
              </a:rPr>
              <a:t>KMSA </a:t>
            </a:r>
            <a:r>
              <a:rPr lang="lt-LT" dirty="0">
                <a:latin typeface="Arial" panose="020B0604020202020204" pitchFamily="34" charset="0"/>
                <a:cs typeface="Arial" panose="020B0604020202020204" pitchFamily="34" charset="0"/>
              </a:rPr>
              <a:t>CPO, parengusi KMSA CPO pirkimų planą, VIPIS ir (ar) DVS priemonėmis </a:t>
            </a:r>
            <a:r>
              <a:rPr lang="lt-LT" dirty="0">
                <a:solidFill>
                  <a:srgbClr val="0070C0"/>
                </a:solidFill>
                <a:latin typeface="Arial" panose="020B0604020202020204" pitchFamily="34" charset="0"/>
                <a:cs typeface="Arial" panose="020B0604020202020204" pitchFamily="34" charset="0"/>
              </a:rPr>
              <a:t>informuoja apie tai PPO</a:t>
            </a:r>
            <a:r>
              <a:rPr lang="lt-LT" dirty="0">
                <a:latin typeface="Arial" panose="020B0604020202020204" pitchFamily="34" charset="0"/>
                <a:cs typeface="Arial" panose="020B0604020202020204" pitchFamily="34" charset="0"/>
              </a:rPr>
              <a:t>, kad PPO prieš PPO pirkimų suvestinę paskelbiant CVPIS sutikrintų </a:t>
            </a:r>
            <a:r>
              <a:rPr lang="lt-LT" dirty="0">
                <a:solidFill>
                  <a:srgbClr val="0070C0"/>
                </a:solidFill>
                <a:latin typeface="Arial" panose="020B0604020202020204" pitchFamily="34" charset="0"/>
                <a:cs typeface="Arial" panose="020B0604020202020204" pitchFamily="34" charset="0"/>
              </a:rPr>
              <a:t>PPO pirkimų planą ir panaikintų </a:t>
            </a:r>
            <a:r>
              <a:rPr lang="lt-LT" dirty="0" err="1">
                <a:solidFill>
                  <a:srgbClr val="0070C0"/>
                </a:solidFill>
                <a:latin typeface="Arial" panose="020B0604020202020204" pitchFamily="34" charset="0"/>
                <a:cs typeface="Arial" panose="020B0604020202020204" pitchFamily="34" charset="0"/>
              </a:rPr>
              <a:t>prieštaravimus</a:t>
            </a:r>
            <a:r>
              <a:rPr lang="lt-LT" dirty="0">
                <a:latin typeface="Arial" panose="020B0604020202020204" pitchFamily="34" charset="0"/>
                <a:cs typeface="Arial" panose="020B0604020202020204" pitchFamily="34" charset="0"/>
              </a:rPr>
              <a:t>, jei tokių būtų nustatyta.  </a:t>
            </a:r>
          </a:p>
          <a:p>
            <a:pPr algn="just"/>
            <a:endParaRPr lang="lt-LT"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a:t>
            </a:r>
            <a:r>
              <a:rPr lang="lt-LT" b="1" dirty="0" smtClean="0">
                <a:solidFill>
                  <a:srgbClr val="0070C0"/>
                </a:solidFill>
                <a:latin typeface="Arial" panose="020B0604020202020204" pitchFamily="34" charset="0"/>
                <a:cs typeface="Arial" panose="020B0604020202020204" pitchFamily="34" charset="0"/>
              </a:rPr>
              <a:t>PPO </a:t>
            </a:r>
            <a:r>
              <a:rPr lang="lt-LT" b="1" dirty="0">
                <a:solidFill>
                  <a:srgbClr val="0070C0"/>
                </a:solidFill>
                <a:latin typeface="Arial" panose="020B0604020202020204" pitchFamily="34" charset="0"/>
                <a:cs typeface="Arial" panose="020B0604020202020204" pitchFamily="34" charset="0"/>
              </a:rPr>
              <a:t>skelbia CVPIS pirkimų suvestinę</a:t>
            </a:r>
            <a:r>
              <a:rPr lang="lt-LT" dirty="0">
                <a:latin typeface="Arial" panose="020B0604020202020204" pitchFamily="34" charset="0"/>
                <a:cs typeface="Arial" panose="020B0604020202020204" pitchFamily="34" charset="0"/>
              </a:rPr>
              <a:t>, parengtą </a:t>
            </a:r>
            <a:r>
              <a:rPr lang="lt-LT" dirty="0" smtClean="0">
                <a:latin typeface="Arial" panose="020B0604020202020204" pitchFamily="34" charset="0"/>
                <a:cs typeface="Arial" panose="020B0604020202020204" pitchFamily="34" charset="0"/>
              </a:rPr>
              <a:t>PPO </a:t>
            </a:r>
            <a:r>
              <a:rPr lang="lt-LT" dirty="0">
                <a:latin typeface="Arial" panose="020B0604020202020204" pitchFamily="34" charset="0"/>
                <a:cs typeface="Arial" panose="020B0604020202020204" pitchFamily="34" charset="0"/>
              </a:rPr>
              <a:t>pirkimų plano pagrindu</a:t>
            </a:r>
            <a:r>
              <a:rPr lang="lt-LT" dirty="0" smtClean="0">
                <a:latin typeface="Arial" panose="020B0604020202020204" pitchFamily="34" charset="0"/>
                <a:cs typeface="Arial" panose="020B0604020202020204" pitchFamily="34" charset="0"/>
              </a:rPr>
              <a:t>. Jame turi būti pačios PPO atliekami pirkimai, pirkimai per CPO LT ir per KMSA CPO. </a:t>
            </a:r>
            <a:r>
              <a:rPr lang="lt-LT" dirty="0" smtClean="0">
                <a:solidFill>
                  <a:srgbClr val="FF0000"/>
                </a:solidFill>
                <a:latin typeface="Arial" panose="020B0604020202020204" pitchFamily="34" charset="0"/>
                <a:cs typeface="Arial" panose="020B0604020202020204" pitchFamily="34" charset="0"/>
              </a:rPr>
              <a:t>Dėl MV pirkimų įtraukimo į suvestinę dar neaišku, </a:t>
            </a:r>
            <a:r>
              <a:rPr lang="lt-LT" dirty="0" err="1" smtClean="0">
                <a:solidFill>
                  <a:srgbClr val="FF0000"/>
                </a:solidFill>
                <a:latin typeface="Arial" panose="020B0604020202020204" pitchFamily="34" charset="0"/>
                <a:cs typeface="Arial" panose="020B0604020202020204" pitchFamily="34" charset="0"/>
              </a:rPr>
              <a:t>t.y</a:t>
            </a:r>
            <a:r>
              <a:rPr lang="lt-LT" dirty="0" smtClean="0">
                <a:solidFill>
                  <a:srgbClr val="FF0000"/>
                </a:solidFill>
                <a:latin typeface="Arial" panose="020B0604020202020204" pitchFamily="34" charset="0"/>
                <a:cs typeface="Arial" panose="020B0604020202020204" pitchFamily="34" charset="0"/>
              </a:rPr>
              <a:t>. pagal iki 2023 m. galiojančią VPĮ redakciją jie turės būti nurodomi suvestinėje. Kokie pokyčiai pagal Seimui pateiktą VPĮ pakeitimo projektą</a:t>
            </a:r>
            <a:r>
              <a:rPr lang="en-US" dirty="0" smtClean="0">
                <a:solidFill>
                  <a:srgbClr val="FF0000"/>
                </a:solidFill>
                <a:latin typeface="Arial" panose="020B0604020202020204" pitchFamily="34" charset="0"/>
                <a:cs typeface="Arial" panose="020B0604020202020204" pitchFamily="34" charset="0"/>
              </a:rPr>
              <a:t>,</a:t>
            </a:r>
            <a:r>
              <a:rPr lang="lt-LT" dirty="0" smtClean="0">
                <a:solidFill>
                  <a:srgbClr val="FF0000"/>
                </a:solidFill>
                <a:latin typeface="Arial" panose="020B0604020202020204" pitchFamily="34" charset="0"/>
                <a:cs typeface="Arial" panose="020B0604020202020204" pitchFamily="34" charset="0"/>
              </a:rPr>
              <a:t> paaiškės </a:t>
            </a:r>
            <a:r>
              <a:rPr lang="en-US" dirty="0" smtClean="0">
                <a:solidFill>
                  <a:srgbClr val="FF0000"/>
                </a:solidFill>
                <a:latin typeface="Arial" panose="020B0604020202020204" pitchFamily="34" charset="0"/>
                <a:cs typeface="Arial" panose="020B0604020202020204" pitchFamily="34" charset="0"/>
              </a:rPr>
              <a:t>2022-12-14 VPT </a:t>
            </a:r>
            <a:r>
              <a:rPr lang="en-US" dirty="0" err="1" smtClean="0">
                <a:solidFill>
                  <a:srgbClr val="FF0000"/>
                </a:solidFill>
                <a:latin typeface="Arial" panose="020B0604020202020204" pitchFamily="34" charset="0"/>
                <a:cs typeface="Arial" panose="020B0604020202020204" pitchFamily="34" charset="0"/>
              </a:rPr>
              <a:t>informacijoje</a:t>
            </a:r>
            <a:r>
              <a:rPr lang="en-US" dirty="0" smtClean="0">
                <a:solidFill>
                  <a:srgbClr val="FF0000"/>
                </a:solidFill>
                <a:latin typeface="Arial" panose="020B0604020202020204" pitchFamily="34" charset="0"/>
                <a:cs typeface="Arial" panose="020B0604020202020204" pitchFamily="34" charset="0"/>
              </a:rPr>
              <a:t>.</a:t>
            </a:r>
            <a:endParaRPr lang="lt-LT" dirty="0" smtClean="0">
              <a:latin typeface="Arial" panose="020B0604020202020204" pitchFamily="34" charset="0"/>
              <a:cs typeface="Arial" panose="020B0604020202020204" pitchFamily="34" charset="0"/>
            </a:endParaRPr>
          </a:p>
          <a:p>
            <a:pPr algn="just"/>
            <a:endParaRPr lang="en-US" dirty="0" smtClean="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PPO </a:t>
            </a:r>
            <a:r>
              <a:rPr lang="lt-LT" dirty="0">
                <a:latin typeface="Arial" panose="020B0604020202020204" pitchFamily="34" charset="0"/>
                <a:cs typeface="Arial" panose="020B0604020202020204" pitchFamily="34" charset="0"/>
              </a:rPr>
              <a:t>pirkimo iniciatorius atsako už tai, kad </a:t>
            </a:r>
            <a:r>
              <a:rPr lang="lt-LT" dirty="0">
                <a:solidFill>
                  <a:srgbClr val="0070C0"/>
                </a:solidFill>
                <a:latin typeface="Arial" panose="020B0604020202020204" pitchFamily="34" charset="0"/>
                <a:cs typeface="Arial" panose="020B0604020202020204" pitchFamily="34" charset="0"/>
              </a:rPr>
              <a:t>pirkimų plane informacija apie numatomus pirkimus būtų pateikta laiku ir teisinga.</a:t>
            </a:r>
          </a:p>
        </p:txBody>
      </p:sp>
    </p:spTree>
    <p:extLst>
      <p:ext uri="{BB962C8B-B14F-4D97-AF65-F5344CB8AC3E}">
        <p14:creationId xmlns:p14="http://schemas.microsoft.com/office/powerpoint/2010/main" val="2445135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593" y="0"/>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7" name="TextBox 6"/>
          <p:cNvSpPr txBox="1"/>
          <p:nvPr/>
        </p:nvSpPr>
        <p:spPr>
          <a:xfrm>
            <a:off x="786581" y="315084"/>
            <a:ext cx="10797284" cy="923330"/>
          </a:xfrm>
          <a:prstGeom prst="rect">
            <a:avLst/>
          </a:prstGeom>
          <a:noFill/>
        </p:spPr>
        <p:txBody>
          <a:bodyPr wrap="square" rtlCol="0">
            <a:spAutoFit/>
          </a:bodyPr>
          <a:lstStyle/>
          <a:p>
            <a:endParaRPr lang="lt-LT" dirty="0" smtClean="0">
              <a:latin typeface="Arial" panose="020B0604020202020204" pitchFamily="34" charset="0"/>
              <a:cs typeface="Arial" panose="020B0604020202020204" pitchFamily="34" charset="0"/>
            </a:endParaRPr>
          </a:p>
          <a:p>
            <a:r>
              <a:rPr lang="lt-LT" b="1" dirty="0" smtClean="0">
                <a:solidFill>
                  <a:srgbClr val="002060"/>
                </a:solidFill>
              </a:rPr>
              <a:t>                                                               </a:t>
            </a:r>
            <a:r>
              <a:rPr lang="lt-LT" b="1" dirty="0" smtClean="0">
                <a:solidFill>
                  <a:srgbClr val="002060"/>
                </a:solidFill>
                <a:latin typeface="Arial" panose="020B0604020202020204" pitchFamily="34" charset="0"/>
                <a:cs typeface="Arial" panose="020B0604020202020204" pitchFamily="34" charset="0"/>
              </a:rPr>
              <a:t>PIRKIMŲ </a:t>
            </a:r>
            <a:r>
              <a:rPr lang="lt-LT" b="1" dirty="0">
                <a:solidFill>
                  <a:srgbClr val="002060"/>
                </a:solidFill>
                <a:latin typeface="Arial" panose="020B0604020202020204" pitchFamily="34" charset="0"/>
                <a:cs typeface="Arial" panose="020B0604020202020204" pitchFamily="34" charset="0"/>
              </a:rPr>
              <a:t>PLANAVIMAS IR ORGANIZAVIMAS</a:t>
            </a:r>
            <a:endParaRPr lang="lt-LT" dirty="0">
              <a:solidFill>
                <a:srgbClr val="002060"/>
              </a:solidFill>
              <a:latin typeface="Arial" panose="020B0604020202020204" pitchFamily="34" charset="0"/>
              <a:cs typeface="Arial" panose="020B0604020202020204" pitchFamily="34" charset="0"/>
            </a:endParaRPr>
          </a:p>
          <a:p>
            <a:endParaRPr lang="lt-LT" dirty="0">
              <a:latin typeface="Arial" panose="020B0604020202020204" pitchFamily="34" charset="0"/>
              <a:cs typeface="Arial" panose="020B0604020202020204" pitchFamily="34" charset="0"/>
            </a:endParaRPr>
          </a:p>
        </p:txBody>
      </p:sp>
      <p:sp>
        <p:nvSpPr>
          <p:cNvPr id="31" name="Suapvalintas stačiakampis 30"/>
          <p:cNvSpPr/>
          <p:nvPr/>
        </p:nvSpPr>
        <p:spPr>
          <a:xfrm flipH="1">
            <a:off x="529736" y="1090247"/>
            <a:ext cx="4415890" cy="4396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600" b="1" dirty="0">
                <a:solidFill>
                  <a:srgbClr val="002060"/>
                </a:solidFill>
                <a:latin typeface="Arial" panose="020B0604020202020204" pitchFamily="34" charset="0"/>
                <a:cs typeface="Arial" panose="020B0604020202020204" pitchFamily="34" charset="0"/>
              </a:rPr>
              <a:t>PPO</a:t>
            </a:r>
            <a:r>
              <a:rPr lang="lt-LT" sz="1600" dirty="0">
                <a:solidFill>
                  <a:srgbClr val="002060"/>
                </a:solidFill>
                <a:latin typeface="Arial" panose="020B0604020202020204" pitchFamily="34" charset="0"/>
                <a:cs typeface="Arial" panose="020B0604020202020204" pitchFamily="34" charset="0"/>
              </a:rPr>
              <a:t> planuojamų įsigyti prekių, paslaugų, darbų sąrašas VIPIS</a:t>
            </a:r>
          </a:p>
        </p:txBody>
      </p:sp>
      <p:sp>
        <p:nvSpPr>
          <p:cNvPr id="32" name="Suapvalintas stačiakampis 31"/>
          <p:cNvSpPr/>
          <p:nvPr/>
        </p:nvSpPr>
        <p:spPr>
          <a:xfrm>
            <a:off x="6489290" y="1071361"/>
            <a:ext cx="4975880" cy="4396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600" b="1" dirty="0">
                <a:solidFill>
                  <a:srgbClr val="002060"/>
                </a:solidFill>
                <a:latin typeface="Arial" panose="020B0604020202020204" pitchFamily="34" charset="0"/>
                <a:cs typeface="Arial" panose="020B0604020202020204" pitchFamily="34" charset="0"/>
              </a:rPr>
              <a:t>KMSA</a:t>
            </a:r>
            <a:r>
              <a:rPr lang="lt-LT" sz="1600" dirty="0">
                <a:solidFill>
                  <a:srgbClr val="002060"/>
                </a:solidFill>
                <a:latin typeface="Arial" panose="020B0604020202020204" pitchFamily="34" charset="0"/>
                <a:cs typeface="Arial" panose="020B0604020202020204" pitchFamily="34" charset="0"/>
              </a:rPr>
              <a:t> planuojamų įsigyti prekių, paslaugų, darbų sąrašas VIPIS</a:t>
            </a:r>
          </a:p>
        </p:txBody>
      </p:sp>
      <p:sp>
        <p:nvSpPr>
          <p:cNvPr id="33" name="Suapvalintas stačiakampis 32"/>
          <p:cNvSpPr/>
          <p:nvPr/>
        </p:nvSpPr>
        <p:spPr>
          <a:xfrm>
            <a:off x="5152103" y="1071361"/>
            <a:ext cx="1130709" cy="831266"/>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sz="1600" b="1" dirty="0">
                <a:solidFill>
                  <a:srgbClr val="002060"/>
                </a:solidFill>
                <a:latin typeface="Arial" panose="020B0604020202020204" pitchFamily="34" charset="0"/>
                <a:cs typeface="Arial" panose="020B0604020202020204" pitchFamily="34" charset="0"/>
              </a:rPr>
              <a:t>IV ketvirtis</a:t>
            </a:r>
            <a:endParaRPr lang="lt-LT" sz="1600" dirty="0">
              <a:solidFill>
                <a:srgbClr val="002060"/>
              </a:solidFill>
              <a:latin typeface="Arial" panose="020B0604020202020204" pitchFamily="34" charset="0"/>
              <a:cs typeface="Arial" panose="020B0604020202020204" pitchFamily="34" charset="0"/>
            </a:endParaRPr>
          </a:p>
        </p:txBody>
      </p:sp>
      <p:sp>
        <p:nvSpPr>
          <p:cNvPr id="34" name="Suapvalintas stačiakampis 33"/>
          <p:cNvSpPr/>
          <p:nvPr/>
        </p:nvSpPr>
        <p:spPr>
          <a:xfrm>
            <a:off x="540439" y="1663131"/>
            <a:ext cx="4405185" cy="2551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lt-LT" sz="1600" dirty="0">
                <a:solidFill>
                  <a:srgbClr val="002060"/>
                </a:solidFill>
                <a:latin typeface="Arial" panose="020B0604020202020204" pitchFamily="34" charset="0"/>
                <a:cs typeface="Arial" panose="020B0604020202020204" pitchFamily="34" charset="0"/>
              </a:rPr>
              <a:t>lėšų, jų šaltinių derinimas su PPO vadovu</a:t>
            </a:r>
          </a:p>
        </p:txBody>
      </p:sp>
      <p:sp>
        <p:nvSpPr>
          <p:cNvPr id="35" name="Suapvalintas stačiakampis 34"/>
          <p:cNvSpPr/>
          <p:nvPr/>
        </p:nvSpPr>
        <p:spPr>
          <a:xfrm>
            <a:off x="540438" y="1954582"/>
            <a:ext cx="4405187" cy="27239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lt-LT" sz="1400" dirty="0">
                <a:solidFill>
                  <a:srgbClr val="002060"/>
                </a:solidFill>
                <a:latin typeface="Arial" panose="020B0604020202020204" pitchFamily="34" charset="0"/>
                <a:cs typeface="Arial" panose="020B0604020202020204" pitchFamily="34" charset="0"/>
              </a:rPr>
              <a:t>derinimas su KMSA kuruojančio padalinio vadovu</a:t>
            </a:r>
          </a:p>
        </p:txBody>
      </p:sp>
      <p:sp>
        <p:nvSpPr>
          <p:cNvPr id="36" name="Suapvalintas stačiakampis 35"/>
          <p:cNvSpPr/>
          <p:nvPr/>
        </p:nvSpPr>
        <p:spPr>
          <a:xfrm>
            <a:off x="529736" y="2263314"/>
            <a:ext cx="4415888" cy="38317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lt-LT" sz="1400" dirty="0">
                <a:solidFill>
                  <a:srgbClr val="002060"/>
                </a:solidFill>
                <a:latin typeface="Arial" panose="020B0604020202020204" pitchFamily="34" charset="0"/>
                <a:cs typeface="Arial" panose="020B0604020202020204" pitchFamily="34" charset="0"/>
              </a:rPr>
              <a:t>derinimas su PPO verčių skaičiuotoju, pirkimo </a:t>
            </a:r>
            <a:r>
              <a:rPr lang="lt-LT" sz="1400" dirty="0" smtClean="0">
                <a:solidFill>
                  <a:srgbClr val="002060"/>
                </a:solidFill>
                <a:latin typeface="Arial" panose="020B0604020202020204" pitchFamily="34" charset="0"/>
                <a:cs typeface="Arial" panose="020B0604020202020204" pitchFamily="34" charset="0"/>
              </a:rPr>
              <a:t>vertės, pirkimo būdo nustatymas</a:t>
            </a:r>
            <a:endParaRPr lang="lt-LT" sz="1400" dirty="0">
              <a:solidFill>
                <a:srgbClr val="002060"/>
              </a:solidFill>
              <a:latin typeface="Arial" panose="020B0604020202020204" pitchFamily="34" charset="0"/>
              <a:cs typeface="Arial" panose="020B0604020202020204" pitchFamily="34" charset="0"/>
            </a:endParaRPr>
          </a:p>
        </p:txBody>
      </p:sp>
      <p:sp>
        <p:nvSpPr>
          <p:cNvPr id="37" name="Suapvalintas stačiakampis 36"/>
          <p:cNvSpPr/>
          <p:nvPr/>
        </p:nvSpPr>
        <p:spPr>
          <a:xfrm>
            <a:off x="529736" y="2682823"/>
            <a:ext cx="4415888" cy="3856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a:solidFill>
                  <a:srgbClr val="002060"/>
                </a:solidFill>
                <a:latin typeface="Arial" panose="020B0604020202020204" pitchFamily="34" charset="0"/>
                <a:cs typeface="Arial" panose="020B0604020202020204" pitchFamily="34" charset="0"/>
              </a:rPr>
              <a:t>Nurodomi pirkimai, kurie bus atliekami per CPO LT katalogą, pirkimai, kuriuos atliks PPO</a:t>
            </a:r>
            <a:endParaRPr lang="lt-LT" sz="1400" dirty="0">
              <a:solidFill>
                <a:srgbClr val="002060"/>
              </a:solidFill>
              <a:latin typeface="Arial" panose="020B0604020202020204" pitchFamily="34" charset="0"/>
              <a:cs typeface="Arial" panose="020B0604020202020204" pitchFamily="34" charset="0"/>
            </a:endParaRPr>
          </a:p>
        </p:txBody>
      </p:sp>
      <p:sp>
        <p:nvSpPr>
          <p:cNvPr id="38" name="Suapvalintas stačiakampis 37"/>
          <p:cNvSpPr/>
          <p:nvPr/>
        </p:nvSpPr>
        <p:spPr>
          <a:xfrm>
            <a:off x="529736" y="3104852"/>
            <a:ext cx="4415888" cy="47361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dirty="0">
                <a:solidFill>
                  <a:srgbClr val="002060"/>
                </a:solidFill>
                <a:latin typeface="Arial" panose="020B0604020202020204" pitchFamily="34" charset="0"/>
                <a:cs typeface="Arial" panose="020B0604020202020204" pitchFamily="34" charset="0"/>
              </a:rPr>
              <a:t>Nurodomi KMSA CPO pavedami pirkimai </a:t>
            </a:r>
            <a:r>
              <a:rPr lang="lt-LT" sz="1400" dirty="0" smtClean="0">
                <a:solidFill>
                  <a:srgbClr val="002060"/>
                </a:solidFill>
                <a:latin typeface="Arial" panose="020B0604020202020204" pitchFamily="34" charset="0"/>
                <a:cs typeface="Arial" panose="020B0604020202020204" pitchFamily="34" charset="0"/>
              </a:rPr>
              <a:t>(</a:t>
            </a:r>
            <a:r>
              <a:rPr lang="en-US" sz="1400" dirty="0" err="1" smtClean="0">
                <a:solidFill>
                  <a:srgbClr val="002060"/>
                </a:solidFill>
                <a:latin typeface="Arial" panose="020B0604020202020204" pitchFamily="34" charset="0"/>
                <a:cs typeface="Arial" panose="020B0604020202020204" pitchFamily="34" charset="0"/>
              </a:rPr>
              <a:t>sutartis</a:t>
            </a:r>
            <a:r>
              <a:rPr lang="en-US" sz="1400" dirty="0" smtClean="0">
                <a:solidFill>
                  <a:srgbClr val="002060"/>
                </a:solidFill>
                <a:latin typeface="Arial" panose="020B0604020202020204" pitchFamily="34" charset="0"/>
                <a:cs typeface="Arial" panose="020B0604020202020204" pitchFamily="34" charset="0"/>
              </a:rPr>
              <a:t> </a:t>
            </a:r>
            <a:r>
              <a:rPr lang="en-US" sz="1400" dirty="0" err="1" smtClean="0">
                <a:solidFill>
                  <a:srgbClr val="002060"/>
                </a:solidFill>
                <a:latin typeface="Arial" panose="020B0604020202020204" pitchFamily="34" charset="0"/>
                <a:cs typeface="Arial" panose="020B0604020202020204" pitchFamily="34" charset="0"/>
              </a:rPr>
              <a:t>vir</a:t>
            </a:r>
            <a:r>
              <a:rPr lang="lt-LT" sz="1400" dirty="0" smtClean="0">
                <a:solidFill>
                  <a:srgbClr val="002060"/>
                </a:solidFill>
                <a:latin typeface="Arial" panose="020B0604020202020204" pitchFamily="34" charset="0"/>
                <a:cs typeface="Arial" panose="020B0604020202020204" pitchFamily="34" charset="0"/>
              </a:rPr>
              <a:t>š</a:t>
            </a:r>
            <a:r>
              <a:rPr lang="en-US" sz="1400" dirty="0" err="1" smtClean="0">
                <a:solidFill>
                  <a:srgbClr val="002060"/>
                </a:solidFill>
                <a:latin typeface="Arial" panose="020B0604020202020204" pitchFamily="34" charset="0"/>
                <a:cs typeface="Arial" panose="020B0604020202020204" pitchFamily="34" charset="0"/>
              </a:rPr>
              <a:t>ija</a:t>
            </a:r>
            <a:r>
              <a:rPr lang="lt-LT" sz="1400" dirty="0" smtClean="0">
                <a:solidFill>
                  <a:srgbClr val="002060"/>
                </a:solidFill>
                <a:latin typeface="Arial" panose="020B0604020202020204" pitchFamily="34" charset="0"/>
                <a:cs typeface="Arial" panose="020B0604020202020204" pitchFamily="34" charset="0"/>
              </a:rPr>
              <a:t> </a:t>
            </a:r>
            <a:r>
              <a:rPr lang="lt-LT" sz="1400" dirty="0">
                <a:solidFill>
                  <a:srgbClr val="002060"/>
                </a:solidFill>
                <a:latin typeface="Arial" panose="020B0604020202020204" pitchFamily="34" charset="0"/>
                <a:cs typeface="Arial" panose="020B0604020202020204" pitchFamily="34" charset="0"/>
              </a:rPr>
              <a:t>15 000 </a:t>
            </a:r>
            <a:r>
              <a:rPr lang="lt-LT" sz="1400" dirty="0" err="1">
                <a:solidFill>
                  <a:srgbClr val="002060"/>
                </a:solidFill>
                <a:latin typeface="Arial" panose="020B0604020202020204" pitchFamily="34" charset="0"/>
                <a:cs typeface="Arial" panose="020B0604020202020204" pitchFamily="34" charset="0"/>
              </a:rPr>
              <a:t>Eur</a:t>
            </a:r>
            <a:r>
              <a:rPr lang="lt-LT" sz="1400" dirty="0">
                <a:solidFill>
                  <a:srgbClr val="002060"/>
                </a:solidFill>
                <a:latin typeface="Arial" panose="020B0604020202020204" pitchFamily="34" charset="0"/>
                <a:cs typeface="Arial" panose="020B0604020202020204" pitchFamily="34" charset="0"/>
              </a:rPr>
              <a:t> be PVM), kiti, dėl kurių </a:t>
            </a:r>
            <a:r>
              <a:rPr lang="lt-LT" sz="1400" dirty="0" err="1">
                <a:solidFill>
                  <a:srgbClr val="002060"/>
                </a:solidFill>
                <a:latin typeface="Arial" panose="020B0604020202020204" pitchFamily="34" charset="0"/>
                <a:cs typeface="Arial" panose="020B0604020202020204" pitchFamily="34" charset="0"/>
              </a:rPr>
              <a:t>sude</a:t>
            </a:r>
            <a:r>
              <a:rPr lang="en-US" sz="1400" dirty="0" err="1">
                <a:solidFill>
                  <a:srgbClr val="002060"/>
                </a:solidFill>
                <a:latin typeface="Arial" panose="020B0604020202020204" pitchFamily="34" charset="0"/>
                <a:cs typeface="Arial" panose="020B0604020202020204" pitchFamily="34" charset="0"/>
              </a:rPr>
              <a:t>rinta</a:t>
            </a:r>
            <a:endParaRPr lang="lt-LT" sz="1400" dirty="0">
              <a:solidFill>
                <a:srgbClr val="002060"/>
              </a:solidFill>
              <a:latin typeface="Arial" panose="020B0604020202020204" pitchFamily="34" charset="0"/>
              <a:cs typeface="Arial" panose="020B0604020202020204" pitchFamily="34" charset="0"/>
            </a:endParaRPr>
          </a:p>
        </p:txBody>
      </p:sp>
      <p:sp>
        <p:nvSpPr>
          <p:cNvPr id="39" name="Suapvalintas stačiakampis 38"/>
          <p:cNvSpPr/>
          <p:nvPr/>
        </p:nvSpPr>
        <p:spPr>
          <a:xfrm>
            <a:off x="529736" y="3609964"/>
            <a:ext cx="4415888" cy="35442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sz="1400">
                <a:solidFill>
                  <a:srgbClr val="002060"/>
                </a:solidFill>
                <a:latin typeface="Arial" panose="020B0604020202020204" pitchFamily="34" charset="0"/>
                <a:cs typeface="Arial" panose="020B0604020202020204" pitchFamily="34" charset="0"/>
              </a:rPr>
              <a:t>pagal pirkimo pobūdį nurodomas KMSA padalinys (pirkimo iniciatorius)</a:t>
            </a:r>
            <a:endParaRPr lang="lt-LT" sz="1400" dirty="0">
              <a:solidFill>
                <a:srgbClr val="002060"/>
              </a:solidFill>
              <a:latin typeface="Arial" panose="020B0604020202020204" pitchFamily="34" charset="0"/>
              <a:cs typeface="Arial" panose="020B0604020202020204" pitchFamily="34" charset="0"/>
            </a:endParaRPr>
          </a:p>
        </p:txBody>
      </p:sp>
      <p:sp>
        <p:nvSpPr>
          <p:cNvPr id="40" name="Suapvalintas stačiakampis 39"/>
          <p:cNvSpPr/>
          <p:nvPr/>
        </p:nvSpPr>
        <p:spPr>
          <a:xfrm>
            <a:off x="529736" y="4000725"/>
            <a:ext cx="4415888" cy="41301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b="1" dirty="0">
                <a:solidFill>
                  <a:srgbClr val="002060"/>
                </a:solidFill>
                <a:latin typeface="Arial" panose="020B0604020202020204" pitchFamily="34" charset="0"/>
                <a:cs typeface="Arial" panose="020B0604020202020204" pitchFamily="34" charset="0"/>
              </a:rPr>
              <a:t>PPO vadovas patvirtina PPO pirkimų planą</a:t>
            </a:r>
            <a:endParaRPr lang="lt-LT" sz="1600" dirty="0">
              <a:solidFill>
                <a:srgbClr val="002060"/>
              </a:solidFill>
              <a:latin typeface="Arial" panose="020B0604020202020204" pitchFamily="34" charset="0"/>
              <a:cs typeface="Arial" panose="020B0604020202020204" pitchFamily="34" charset="0"/>
            </a:endParaRPr>
          </a:p>
        </p:txBody>
      </p:sp>
      <p:sp>
        <p:nvSpPr>
          <p:cNvPr id="41" name="Suapvalintas stačiakampis 40"/>
          <p:cNvSpPr/>
          <p:nvPr/>
        </p:nvSpPr>
        <p:spPr>
          <a:xfrm>
            <a:off x="6489290" y="1902627"/>
            <a:ext cx="4975879" cy="713804"/>
          </a:xfrm>
          <a:prstGeom prst="roundRect">
            <a:avLst>
              <a:gd name="adj" fmla="val 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lt-LT" sz="1600" dirty="0">
                <a:solidFill>
                  <a:srgbClr val="002060"/>
                </a:solidFill>
                <a:latin typeface="Arial" panose="020B0604020202020204" pitchFamily="34" charset="0"/>
                <a:cs typeface="Arial" panose="020B0604020202020204" pitchFamily="34" charset="0"/>
              </a:rPr>
              <a:t>lėšų, jų šaltinių derinimas su Strateginio planavimo, analizės ir programų sk.</a:t>
            </a:r>
          </a:p>
        </p:txBody>
      </p:sp>
      <p:sp>
        <p:nvSpPr>
          <p:cNvPr id="42" name="Suapvalintas stačiakampis 41"/>
          <p:cNvSpPr/>
          <p:nvPr/>
        </p:nvSpPr>
        <p:spPr>
          <a:xfrm>
            <a:off x="6489290" y="2783485"/>
            <a:ext cx="4975879" cy="67785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lt-LT" sz="1600" dirty="0">
                <a:solidFill>
                  <a:srgbClr val="002060"/>
                </a:solidFill>
                <a:latin typeface="Arial" panose="020B0604020202020204" pitchFamily="34" charset="0"/>
                <a:cs typeface="Arial" panose="020B0604020202020204" pitchFamily="34" charset="0"/>
              </a:rPr>
              <a:t>nurodomi</a:t>
            </a:r>
            <a:r>
              <a:rPr lang="lt-LT" sz="1600" dirty="0">
                <a:latin typeface="Arial" panose="020B0604020202020204" pitchFamily="34" charset="0"/>
                <a:cs typeface="Arial" panose="020B0604020202020204" pitchFamily="34" charset="0"/>
              </a:rPr>
              <a:t> </a:t>
            </a:r>
            <a:r>
              <a:rPr lang="lt-LT" sz="1600" dirty="0">
                <a:solidFill>
                  <a:schemeClr val="accent2"/>
                </a:solidFill>
                <a:latin typeface="Arial" panose="020B0604020202020204" pitchFamily="34" charset="0"/>
                <a:cs typeface="Arial" panose="020B0604020202020204" pitchFamily="34" charset="0"/>
              </a:rPr>
              <a:t>visi KMSA pirkimai, </a:t>
            </a:r>
            <a:r>
              <a:rPr lang="lt-LT" sz="1600" dirty="0">
                <a:solidFill>
                  <a:srgbClr val="002060"/>
                </a:solidFill>
                <a:latin typeface="Arial" panose="020B0604020202020204" pitchFamily="34" charset="0"/>
                <a:cs typeface="Arial" panose="020B0604020202020204" pitchFamily="34" charset="0"/>
              </a:rPr>
              <a:t>įskaitant tuos, kurie bus vykdomi per CPO LT katalogą</a:t>
            </a:r>
          </a:p>
        </p:txBody>
      </p:sp>
      <p:sp>
        <p:nvSpPr>
          <p:cNvPr id="43" name="Suapvalintas stačiakampis 42"/>
          <p:cNvSpPr/>
          <p:nvPr/>
        </p:nvSpPr>
        <p:spPr>
          <a:xfrm>
            <a:off x="5152103" y="3578471"/>
            <a:ext cx="1258528" cy="89368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sz="1600" b="1" dirty="0">
                <a:solidFill>
                  <a:srgbClr val="002060"/>
                </a:solidFill>
                <a:latin typeface="Arial" panose="020B0604020202020204" pitchFamily="34" charset="0"/>
                <a:cs typeface="Arial" panose="020B0604020202020204" pitchFamily="34" charset="0"/>
              </a:rPr>
              <a:t>Iki gruodžio 15 d.</a:t>
            </a:r>
            <a:endParaRPr lang="lt-LT" sz="1600" dirty="0">
              <a:solidFill>
                <a:srgbClr val="002060"/>
              </a:solidFill>
              <a:latin typeface="Arial" panose="020B0604020202020204" pitchFamily="34" charset="0"/>
              <a:cs typeface="Arial" panose="020B0604020202020204" pitchFamily="34" charset="0"/>
            </a:endParaRPr>
          </a:p>
        </p:txBody>
      </p:sp>
      <p:sp>
        <p:nvSpPr>
          <p:cNvPr id="44" name="Stačiakampis 43"/>
          <p:cNvSpPr/>
          <p:nvPr/>
        </p:nvSpPr>
        <p:spPr>
          <a:xfrm>
            <a:off x="6003634" y="3234652"/>
            <a:ext cx="184731" cy="312650"/>
          </a:xfrm>
          <a:prstGeom prst="rect">
            <a:avLst/>
          </a:prstGeom>
        </p:spPr>
        <p:txBody>
          <a:bodyPr wrap="none">
            <a:spAutoFit/>
          </a:bodyPr>
          <a:lstStyle/>
          <a:p>
            <a:pPr algn="ctr">
              <a:lnSpc>
                <a:spcPct val="107000"/>
              </a:lnSpc>
              <a:spcAft>
                <a:spcPts val="800"/>
              </a:spcAft>
            </a:pPr>
            <a:endParaRPr lang="lt-LT"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5" name="Rodyklė žemyn 44"/>
          <p:cNvSpPr/>
          <p:nvPr/>
        </p:nvSpPr>
        <p:spPr>
          <a:xfrm>
            <a:off x="5055577" y="4452370"/>
            <a:ext cx="1556238" cy="920889"/>
          </a:xfrm>
          <a:prstGeom prst="downArrow">
            <a:avLst>
              <a:gd name="adj1" fmla="val 50000"/>
              <a:gd name="adj2" fmla="val 58986"/>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lt-LT" sz="1600" dirty="0">
                <a:solidFill>
                  <a:srgbClr val="002060"/>
                </a:solidFill>
                <a:latin typeface="Arial" panose="020B0604020202020204" pitchFamily="34" charset="0"/>
                <a:ea typeface="Calibri" panose="020F0502020204030204" pitchFamily="34" charset="0"/>
                <a:cs typeface="Times New Roman" panose="02020603050405020304" pitchFamily="18" charset="0"/>
              </a:rPr>
              <a:t>+ 30 d.</a:t>
            </a:r>
            <a:endParaRPr lang="lt-LT"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6" name="Suapvalintas stačiakampis 45"/>
          <p:cNvSpPr/>
          <p:nvPr/>
        </p:nvSpPr>
        <p:spPr>
          <a:xfrm>
            <a:off x="6489290" y="4000725"/>
            <a:ext cx="4975879" cy="55736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dirty="0">
                <a:solidFill>
                  <a:srgbClr val="002060"/>
                </a:solidFill>
                <a:latin typeface="Arial" panose="020B0604020202020204" pitchFamily="34" charset="0"/>
                <a:cs typeface="Arial" panose="020B0604020202020204" pitchFamily="34" charset="0"/>
              </a:rPr>
              <a:t>derinimas su KMSA verčių skaičiuotoju, pirkimo vertės KMSA nustatymas</a:t>
            </a:r>
          </a:p>
        </p:txBody>
      </p:sp>
      <p:sp>
        <p:nvSpPr>
          <p:cNvPr id="47" name="Suapvalintas stačiakampis 46"/>
          <p:cNvSpPr/>
          <p:nvPr/>
        </p:nvSpPr>
        <p:spPr>
          <a:xfrm>
            <a:off x="6489290" y="4580792"/>
            <a:ext cx="4975879" cy="66315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sz="1600" b="1" dirty="0">
                <a:solidFill>
                  <a:srgbClr val="002060"/>
                </a:solidFill>
                <a:latin typeface="Arial" panose="020B0604020202020204" pitchFamily="34" charset="0"/>
                <a:cs typeface="Arial" panose="020B0604020202020204" pitchFamily="34" charset="0"/>
              </a:rPr>
              <a:t>KMSA vadovas patvirtina KMSA pirkimų planą</a:t>
            </a:r>
            <a:endParaRPr lang="lt-LT" sz="1600" dirty="0">
              <a:solidFill>
                <a:srgbClr val="002060"/>
              </a:solidFill>
              <a:latin typeface="Arial" panose="020B0604020202020204" pitchFamily="34" charset="0"/>
              <a:cs typeface="Arial" panose="020B0604020202020204" pitchFamily="34" charset="0"/>
            </a:endParaRPr>
          </a:p>
        </p:txBody>
      </p:sp>
      <p:sp>
        <p:nvSpPr>
          <p:cNvPr id="3" name="Suapvalintas stačiakampis 2"/>
          <p:cNvSpPr/>
          <p:nvPr/>
        </p:nvSpPr>
        <p:spPr>
          <a:xfrm>
            <a:off x="571311" y="5377217"/>
            <a:ext cx="10864645" cy="52213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a:solidFill>
                  <a:srgbClr val="002060"/>
                </a:solidFill>
              </a:rPr>
              <a:t>Sudaromas KMSA CPO centralizuotų pirkimų planas:</a:t>
            </a:r>
            <a:endParaRPr lang="lt-LT" dirty="0">
              <a:solidFill>
                <a:srgbClr val="002060"/>
              </a:solidFill>
            </a:endParaRPr>
          </a:p>
          <a:p>
            <a:pPr algn="ctr"/>
            <a:r>
              <a:rPr lang="lt-LT" b="1" dirty="0">
                <a:solidFill>
                  <a:srgbClr val="002060"/>
                </a:solidFill>
              </a:rPr>
              <a:t>Visi KMSA pirkimai + PPO pavesti atlikti pirkimai </a:t>
            </a:r>
            <a:r>
              <a:rPr lang="lt-LT" dirty="0">
                <a:solidFill>
                  <a:srgbClr val="002060"/>
                </a:solidFill>
              </a:rPr>
              <a:t>(įprasti pirkimai PPO / KMSA naudai ir apjungti - pasikartojantys).</a:t>
            </a:r>
          </a:p>
        </p:txBody>
      </p:sp>
      <p:sp>
        <p:nvSpPr>
          <p:cNvPr id="6" name="Suapvalintas stačiakampis 5"/>
          <p:cNvSpPr/>
          <p:nvPr/>
        </p:nvSpPr>
        <p:spPr>
          <a:xfrm>
            <a:off x="571311" y="5922057"/>
            <a:ext cx="10864645" cy="387145"/>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b="1" dirty="0" smtClean="0"/>
              <a:t>                                                    </a:t>
            </a:r>
            <a:r>
              <a:rPr lang="lt-LT" b="1" dirty="0" smtClean="0">
                <a:solidFill>
                  <a:srgbClr val="002060"/>
                </a:solidFill>
              </a:rPr>
              <a:t>KMSA </a:t>
            </a:r>
            <a:r>
              <a:rPr lang="lt-LT" b="1" dirty="0">
                <a:solidFill>
                  <a:srgbClr val="002060"/>
                </a:solidFill>
              </a:rPr>
              <a:t>CPO vadovas patvirtina KMSA CPO pirkimų planą</a:t>
            </a:r>
            <a:endParaRPr lang="lt-LT" dirty="0">
              <a:solidFill>
                <a:srgbClr val="002060"/>
              </a:solidFill>
            </a:endParaRPr>
          </a:p>
        </p:txBody>
      </p:sp>
      <p:sp>
        <p:nvSpPr>
          <p:cNvPr id="8" name="Suapvalintas stačiakampis 7"/>
          <p:cNvSpPr/>
          <p:nvPr/>
        </p:nvSpPr>
        <p:spPr>
          <a:xfrm>
            <a:off x="571312" y="6331904"/>
            <a:ext cx="10864644" cy="41745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dirty="0">
                <a:solidFill>
                  <a:srgbClr val="002060"/>
                </a:solidFill>
              </a:rPr>
              <a:t>Iki kovo </a:t>
            </a:r>
            <a:r>
              <a:rPr lang="en-US" b="1" dirty="0">
                <a:solidFill>
                  <a:srgbClr val="002060"/>
                </a:solidFill>
              </a:rPr>
              <a:t>15 d.</a:t>
            </a:r>
            <a:r>
              <a:rPr lang="en-US" dirty="0">
                <a:solidFill>
                  <a:srgbClr val="002060"/>
                </a:solidFill>
              </a:rPr>
              <a:t> </a:t>
            </a:r>
            <a:r>
              <a:rPr lang="lt-LT" dirty="0">
                <a:solidFill>
                  <a:srgbClr val="002060"/>
                </a:solidFill>
              </a:rPr>
              <a:t>KMSA CPO paskelbia CVPIS pirkimų suvestinę, PPO – savo pirkimų suvestinę</a:t>
            </a:r>
          </a:p>
        </p:txBody>
      </p:sp>
    </p:spTree>
    <p:extLst>
      <p:ext uri="{BB962C8B-B14F-4D97-AF65-F5344CB8AC3E}">
        <p14:creationId xmlns:p14="http://schemas.microsoft.com/office/powerpoint/2010/main" val="1052028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1144"/>
            <a:ext cx="12193522" cy="6858000"/>
          </a:xfrm>
        </p:spPr>
      </p:pic>
      <p:sp>
        <p:nvSpPr>
          <p:cNvPr id="2" name="Title 1"/>
          <p:cNvSpPr>
            <a:spLocks noGrp="1"/>
          </p:cNvSpPr>
          <p:nvPr>
            <p:ph type="title"/>
          </p:nvPr>
        </p:nvSpPr>
        <p:spPr>
          <a:xfrm>
            <a:off x="1995854" y="624254"/>
            <a:ext cx="9357946" cy="360484"/>
          </a:xfrm>
        </p:spPr>
        <p:txBody>
          <a:bodyPr>
            <a:normAutofit fontScale="90000"/>
          </a:bodyPr>
          <a:lstStyle/>
          <a:p>
            <a:r>
              <a:rPr lang="lt-LT" b="1" dirty="0" smtClean="0"/>
              <a:t> </a:t>
            </a:r>
            <a:br>
              <a:rPr lang="lt-LT" b="1" dirty="0" smtClean="0"/>
            </a:br>
            <a:r>
              <a:rPr lang="lt-LT" b="1" dirty="0" smtClean="0"/>
              <a:t>                </a:t>
            </a:r>
            <a:br>
              <a:rPr lang="lt-LT" b="1" dirty="0" smtClean="0"/>
            </a:br>
            <a:r>
              <a:rPr lang="lt-LT" b="1" dirty="0" smtClean="0"/>
              <a:t>                    </a:t>
            </a:r>
            <a:br>
              <a:rPr lang="lt-LT" b="1" dirty="0" smtClean="0"/>
            </a:br>
            <a:r>
              <a:rPr lang="lt-LT" b="1" dirty="0" smtClean="0"/>
              <a:t>                  </a:t>
            </a:r>
            <a:r>
              <a:rPr lang="lt-LT" dirty="0">
                <a:solidFill>
                  <a:schemeClr val="accent5">
                    <a:lumMod val="75000"/>
                  </a:schemeClr>
                </a:solidFill>
              </a:rPr>
              <a:t/>
            </a:r>
            <a:br>
              <a:rPr lang="lt-LT" dirty="0">
                <a:solidFill>
                  <a:schemeClr val="accent5">
                    <a:lumMod val="75000"/>
                  </a:schemeClr>
                </a:solidFill>
              </a:rPr>
            </a:br>
            <a:r>
              <a:rPr lang="lt-LT" dirty="0">
                <a:solidFill>
                  <a:schemeClr val="accent5">
                    <a:lumMod val="75000"/>
                  </a:schemeClr>
                </a:solidFill>
              </a:rPr>
              <a:t/>
            </a:r>
            <a:br>
              <a:rPr lang="lt-LT" dirty="0">
                <a:solidFill>
                  <a:schemeClr val="accent5">
                    <a:lumMod val="75000"/>
                  </a:schemeClr>
                </a:solidFill>
              </a:rPr>
            </a:br>
            <a:r>
              <a:rPr lang="lt-LT" dirty="0" smtClean="0"/>
              <a:t/>
            </a:r>
            <a:br>
              <a:rPr lang="lt-LT" dirty="0" smtClean="0"/>
            </a:br>
            <a:endParaRPr lang="en-US" dirty="0"/>
          </a:p>
        </p:txBody>
      </p:sp>
      <p:sp>
        <p:nvSpPr>
          <p:cNvPr id="5" name="Stačiakampis 4"/>
          <p:cNvSpPr/>
          <p:nvPr/>
        </p:nvSpPr>
        <p:spPr>
          <a:xfrm>
            <a:off x="140677" y="1090247"/>
            <a:ext cx="11904785" cy="553998"/>
          </a:xfrm>
          <a:prstGeom prst="rect">
            <a:avLst/>
          </a:prstGeom>
        </p:spPr>
        <p:txBody>
          <a:bodyPr wrap="square">
            <a:spAutoFit/>
          </a:bodyPr>
          <a:lstStyle/>
          <a:p>
            <a:pPr algn="just"/>
            <a:endParaRPr lang="lt-LT" sz="1600" dirty="0" smtClean="0">
              <a:latin typeface="Arial" panose="020B0604020202020204" pitchFamily="34" charset="0"/>
              <a:cs typeface="Arial" panose="020B0604020202020204" pitchFamily="34" charset="0"/>
            </a:endParaRPr>
          </a:p>
          <a:p>
            <a:endParaRPr lang="lt-LT" sz="1400" b="1" dirty="0" smtClean="0">
              <a:latin typeface="Arial" panose="020B0604020202020204" pitchFamily="34" charset="0"/>
              <a:cs typeface="Arial" panose="020B0604020202020204" pitchFamily="34" charset="0"/>
            </a:endParaRPr>
          </a:p>
        </p:txBody>
      </p:sp>
      <p:sp>
        <p:nvSpPr>
          <p:cNvPr id="3" name="TextBox 2"/>
          <p:cNvSpPr txBox="1"/>
          <p:nvPr/>
        </p:nvSpPr>
        <p:spPr>
          <a:xfrm>
            <a:off x="1156133" y="624254"/>
            <a:ext cx="9875661" cy="461665"/>
          </a:xfrm>
          <a:prstGeom prst="rect">
            <a:avLst/>
          </a:prstGeom>
          <a:noFill/>
        </p:spPr>
        <p:txBody>
          <a:bodyPr wrap="square" rtlCol="0">
            <a:spAutoFit/>
          </a:bodyPr>
          <a:lstStyle/>
          <a:p>
            <a:pPr algn="ctr"/>
            <a:r>
              <a:rPr lang="lt-LT" sz="2400" b="1" dirty="0">
                <a:solidFill>
                  <a:srgbClr val="002060"/>
                </a:solidFill>
                <a:latin typeface="Arial" panose="020B0604020202020204" pitchFamily="34" charset="0"/>
                <a:cs typeface="Arial" panose="020B0604020202020204" pitchFamily="34" charset="0"/>
              </a:rPr>
              <a:t>PASIRENGIMAS PIRKIMUI</a:t>
            </a:r>
            <a:endParaRPr lang="lt-LT" sz="2400" dirty="0">
              <a:solidFill>
                <a:srgbClr val="002060"/>
              </a:solidFill>
              <a:latin typeface="Arial" panose="020B0604020202020204" pitchFamily="34" charset="0"/>
              <a:cs typeface="Arial" panose="020B0604020202020204" pitchFamily="34" charset="0"/>
            </a:endParaRPr>
          </a:p>
        </p:txBody>
      </p:sp>
      <p:sp>
        <p:nvSpPr>
          <p:cNvPr id="6" name="TextBox 5"/>
          <p:cNvSpPr txBox="1"/>
          <p:nvPr/>
        </p:nvSpPr>
        <p:spPr>
          <a:xfrm>
            <a:off x="68826" y="1533832"/>
            <a:ext cx="11976635" cy="5355312"/>
          </a:xfrm>
          <a:prstGeom prst="rect">
            <a:avLst/>
          </a:prstGeom>
          <a:noFill/>
        </p:spPr>
        <p:txBody>
          <a:bodyPr wrap="square" rtlCol="0">
            <a:spAutoFit/>
          </a:bodyPr>
          <a:lstStyle/>
          <a:p>
            <a:r>
              <a:rPr lang="lt-LT" b="1" dirty="0" smtClean="0">
                <a:solidFill>
                  <a:srgbClr val="0070C0"/>
                </a:solidFill>
                <a:latin typeface="Arial" panose="020B0604020202020204" pitchFamily="34" charset="0"/>
                <a:cs typeface="Arial" panose="020B0604020202020204" pitchFamily="34" charset="0"/>
              </a:rPr>
              <a:t>     PPO </a:t>
            </a:r>
            <a:r>
              <a:rPr lang="lt-LT" b="1" dirty="0">
                <a:solidFill>
                  <a:srgbClr val="0070C0"/>
                </a:solidFill>
                <a:latin typeface="Arial" panose="020B0604020202020204" pitchFamily="34" charset="0"/>
                <a:cs typeface="Arial" panose="020B0604020202020204" pitchFamily="34" charset="0"/>
              </a:rPr>
              <a:t>pirkimo </a:t>
            </a:r>
            <a:r>
              <a:rPr lang="lt-LT" b="1" dirty="0" smtClean="0">
                <a:solidFill>
                  <a:srgbClr val="0070C0"/>
                </a:solidFill>
                <a:latin typeface="Arial" panose="020B0604020202020204" pitchFamily="34" charset="0"/>
                <a:cs typeface="Arial" panose="020B0604020202020204" pitchFamily="34" charset="0"/>
              </a:rPr>
              <a:t>iniciatorius </a:t>
            </a:r>
            <a:r>
              <a:rPr lang="lt-LT" b="1" dirty="0">
                <a:solidFill>
                  <a:srgbClr val="0070C0"/>
                </a:solidFill>
                <a:latin typeface="Arial" panose="020B0604020202020204" pitchFamily="34" charset="0"/>
                <a:cs typeface="Arial" panose="020B0604020202020204" pitchFamily="34" charset="0"/>
              </a:rPr>
              <a:t>yra atsakingas už:</a:t>
            </a:r>
            <a:endParaRPr lang="lt-LT" dirty="0">
              <a:solidFill>
                <a:srgbClr val="0070C0"/>
              </a:solidFill>
              <a:latin typeface="Arial" panose="020B0604020202020204" pitchFamily="34" charset="0"/>
              <a:cs typeface="Arial" panose="020B0604020202020204" pitchFamily="34" charset="0"/>
            </a:endParaRPr>
          </a:p>
          <a:p>
            <a:pPr algn="just"/>
            <a:r>
              <a:rPr lang="lt-LT" dirty="0">
                <a:latin typeface="Arial" panose="020B0604020202020204" pitchFamily="34" charset="0"/>
                <a:cs typeface="Arial" panose="020B0604020202020204" pitchFamily="34" charset="0"/>
              </a:rPr>
              <a:t> ● </a:t>
            </a:r>
            <a:r>
              <a:rPr lang="lt-LT" dirty="0" smtClean="0">
                <a:latin typeface="Arial" panose="020B0604020202020204" pitchFamily="34" charset="0"/>
                <a:cs typeface="Arial" panose="020B0604020202020204" pitchFamily="34" charset="0"/>
              </a:rPr>
              <a:t>tai</a:t>
            </a:r>
            <a:r>
              <a:rPr lang="lt-LT" dirty="0">
                <a:latin typeface="Arial" panose="020B0604020202020204" pitchFamily="34" charset="0"/>
                <a:cs typeface="Arial" panose="020B0604020202020204" pitchFamily="34" charset="0"/>
              </a:rPr>
              <a:t>, kad </a:t>
            </a:r>
            <a:r>
              <a:rPr lang="lt-LT" b="1" dirty="0">
                <a:solidFill>
                  <a:schemeClr val="accent2">
                    <a:lumMod val="75000"/>
                  </a:schemeClr>
                </a:solidFill>
                <a:latin typeface="Arial" panose="020B0604020202020204" pitchFamily="34" charset="0"/>
                <a:cs typeface="Arial" panose="020B0604020202020204" pitchFamily="34" charset="0"/>
              </a:rPr>
              <a:t>inicijavimo paraiška </a:t>
            </a:r>
            <a:r>
              <a:rPr lang="lt-LT" dirty="0">
                <a:solidFill>
                  <a:schemeClr val="accent2">
                    <a:lumMod val="75000"/>
                  </a:schemeClr>
                </a:solidFill>
                <a:latin typeface="Arial" panose="020B0604020202020204" pitchFamily="34" charset="0"/>
                <a:cs typeface="Arial" panose="020B0604020202020204" pitchFamily="34" charset="0"/>
              </a:rPr>
              <a:t>(</a:t>
            </a:r>
            <a:r>
              <a:rPr lang="lt-LT" u="sng" dirty="0">
                <a:solidFill>
                  <a:schemeClr val="accent2">
                    <a:lumMod val="75000"/>
                  </a:schemeClr>
                </a:solidFill>
                <a:latin typeface="Arial" panose="020B0604020202020204" pitchFamily="34" charset="0"/>
                <a:cs typeface="Arial" panose="020B0604020202020204" pitchFamily="34" charset="0"/>
              </a:rPr>
              <a:t>pagal Aprašo 3 priedą</a:t>
            </a:r>
            <a:r>
              <a:rPr lang="lt-LT" dirty="0">
                <a:solidFill>
                  <a:schemeClr val="accent2">
                    <a:lumMod val="75000"/>
                  </a:schemeClr>
                </a:solidFill>
                <a:latin typeface="Arial" panose="020B0604020202020204" pitchFamily="34" charset="0"/>
                <a:cs typeface="Arial" panose="020B0604020202020204" pitchFamily="34" charset="0"/>
              </a:rPr>
              <a:t>) </a:t>
            </a:r>
            <a:r>
              <a:rPr lang="lt-LT" dirty="0" smtClean="0">
                <a:latin typeface="Arial" panose="020B0604020202020204" pitchFamily="34" charset="0"/>
                <a:cs typeface="Arial" panose="020B0604020202020204" pitchFamily="34" charset="0"/>
              </a:rPr>
              <a:t>ir </a:t>
            </a:r>
            <a:r>
              <a:rPr lang="lt-LT" dirty="0">
                <a:latin typeface="Arial" panose="020B0604020202020204" pitchFamily="34" charset="0"/>
                <a:cs typeface="Arial" panose="020B0604020202020204" pitchFamily="34" charset="0"/>
              </a:rPr>
              <a:t>kita Apraše nurodyta pirkimo procedūroms laiku pradėti reikalinga informacija apie planuojamas įsigyti prekes, paslaugas ir darbus, nurodytus VIPIS, </a:t>
            </a:r>
            <a:r>
              <a:rPr lang="lt-LT" dirty="0" smtClean="0">
                <a:latin typeface="Arial" panose="020B0604020202020204" pitchFamily="34" charset="0"/>
                <a:cs typeface="Arial" panose="020B0604020202020204" pitchFamily="34" charset="0"/>
              </a:rPr>
              <a:t>KMSA padaliniui, inicijuosiančiam pirkimų</a:t>
            </a:r>
            <a:r>
              <a:rPr lang="en-US" dirty="0" smtClean="0">
                <a:latin typeface="Arial" panose="020B0604020202020204" pitchFamily="34" charset="0"/>
                <a:cs typeface="Arial" panose="020B0604020202020204" pitchFamily="34" charset="0"/>
              </a:rPr>
              <a:t>,</a:t>
            </a:r>
            <a:r>
              <a:rPr lang="lt-LT" dirty="0" smtClean="0">
                <a:latin typeface="Arial" panose="020B0604020202020204" pitchFamily="34" charset="0"/>
                <a:cs typeface="Arial" panose="020B0604020202020204" pitchFamily="34" charset="0"/>
              </a:rPr>
              <a:t> DVS priemonėmis </a:t>
            </a:r>
            <a:r>
              <a:rPr lang="lt-LT" dirty="0">
                <a:latin typeface="Arial" panose="020B0604020202020204" pitchFamily="34" charset="0"/>
                <a:cs typeface="Arial" panose="020B0604020202020204" pitchFamily="34" charset="0"/>
              </a:rPr>
              <a:t>būtų pateikta laiku </a:t>
            </a:r>
            <a:r>
              <a:rPr lang="lt-LT" dirty="0">
                <a:solidFill>
                  <a:schemeClr val="accent2">
                    <a:lumMod val="75000"/>
                  </a:schemeClr>
                </a:solidFill>
                <a:latin typeface="Arial" panose="020B0604020202020204" pitchFamily="34" charset="0"/>
                <a:cs typeface="Arial" panose="020B0604020202020204" pitchFamily="34" charset="0"/>
              </a:rPr>
              <a:t>(</a:t>
            </a:r>
            <a:r>
              <a:rPr lang="lt-LT" b="1" dirty="0">
                <a:solidFill>
                  <a:schemeClr val="accent2">
                    <a:lumMod val="75000"/>
                  </a:schemeClr>
                </a:solidFill>
                <a:latin typeface="Arial" panose="020B0604020202020204" pitchFamily="34" charset="0"/>
                <a:cs typeface="Arial" panose="020B0604020202020204" pitchFamily="34" charset="0"/>
              </a:rPr>
              <a:t>laikantis </a:t>
            </a:r>
            <a:r>
              <a:rPr lang="lt-LT" b="1" dirty="0" smtClean="0">
                <a:solidFill>
                  <a:schemeClr val="accent2">
                    <a:lumMod val="75000"/>
                  </a:schemeClr>
                </a:solidFill>
                <a:latin typeface="Arial" panose="020B0604020202020204" pitchFamily="34" charset="0"/>
                <a:cs typeface="Arial" panose="020B0604020202020204" pitchFamily="34" charset="0"/>
              </a:rPr>
              <a:t>KMSA Aprašo </a:t>
            </a:r>
            <a:r>
              <a:rPr lang="lt-LT" b="1" dirty="0">
                <a:solidFill>
                  <a:schemeClr val="accent2">
                    <a:lumMod val="75000"/>
                  </a:schemeClr>
                </a:solidFill>
                <a:latin typeface="Arial" panose="020B0604020202020204" pitchFamily="34" charset="0"/>
                <a:cs typeface="Arial" panose="020B0604020202020204" pitchFamily="34" charset="0"/>
              </a:rPr>
              <a:t>46 punkte </a:t>
            </a:r>
            <a:r>
              <a:rPr lang="lt-LT" dirty="0">
                <a:solidFill>
                  <a:schemeClr val="accent2">
                    <a:lumMod val="75000"/>
                  </a:schemeClr>
                </a:solidFill>
                <a:latin typeface="Arial" panose="020B0604020202020204" pitchFamily="34" charset="0"/>
                <a:cs typeface="Arial" panose="020B0604020202020204" pitchFamily="34" charset="0"/>
              </a:rPr>
              <a:t>nurodytų terminų</a:t>
            </a:r>
            <a:r>
              <a:rPr lang="lt-LT" dirty="0" smtClean="0">
                <a:solidFill>
                  <a:schemeClr val="accent2">
                    <a:lumMod val="75000"/>
                  </a:schemeClr>
                </a:solidFill>
                <a:latin typeface="Arial" panose="020B0604020202020204" pitchFamily="34" charset="0"/>
                <a:cs typeface="Arial" panose="020B0604020202020204" pitchFamily="34" charset="0"/>
              </a:rPr>
              <a:t>); </a:t>
            </a:r>
            <a:endParaRPr lang="lt-LT" dirty="0">
              <a:solidFill>
                <a:schemeClr val="accent2">
                  <a:lumMod val="75000"/>
                </a:schemeClr>
              </a:solidFill>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 inicijuojamo </a:t>
            </a:r>
            <a:r>
              <a:rPr lang="lt-LT" dirty="0">
                <a:latin typeface="Arial" panose="020B0604020202020204" pitchFamily="34" charset="0"/>
                <a:cs typeface="Arial" panose="020B0604020202020204" pitchFamily="34" charset="0"/>
              </a:rPr>
              <a:t>pirkimo </a:t>
            </a:r>
            <a:r>
              <a:rPr lang="lt-LT" b="1" dirty="0">
                <a:latin typeface="Arial" panose="020B0604020202020204" pitchFamily="34" charset="0"/>
                <a:cs typeface="Arial" panose="020B0604020202020204" pitchFamily="34" charset="0"/>
              </a:rPr>
              <a:t>tikslingumą, </a:t>
            </a:r>
            <a:r>
              <a:rPr lang="lt-LT" b="1" dirty="0" smtClean="0">
                <a:latin typeface="Arial" panose="020B0604020202020204" pitchFamily="34" charset="0"/>
                <a:cs typeface="Arial" panose="020B0604020202020204" pitchFamily="34" charset="0"/>
              </a:rPr>
              <a:t>pagrįstumą</a:t>
            </a:r>
            <a:r>
              <a:rPr lang="lt-LT" dirty="0" smtClean="0">
                <a:latin typeface="Arial" panose="020B0604020202020204" pitchFamily="34" charset="0"/>
                <a:cs typeface="Arial" panose="020B0604020202020204" pitchFamily="34" charset="0"/>
              </a:rPr>
              <a:t>; </a:t>
            </a:r>
            <a:endParaRPr lang="lt-LT" dirty="0">
              <a:latin typeface="Arial" panose="020B0604020202020204" pitchFamily="34" charset="0"/>
              <a:cs typeface="Arial" panose="020B0604020202020204" pitchFamily="34" charset="0"/>
            </a:endParaRPr>
          </a:p>
          <a:p>
            <a:pPr algn="just"/>
            <a:r>
              <a:rPr lang="lt-LT" dirty="0" smtClean="0">
                <a:latin typeface="Arial" panose="020B0604020202020204" pitchFamily="34" charset="0"/>
                <a:cs typeface="Arial" panose="020B0604020202020204" pitchFamily="34" charset="0"/>
              </a:rPr>
              <a:t> ● pirkimui </a:t>
            </a:r>
            <a:r>
              <a:rPr lang="lt-LT" dirty="0">
                <a:latin typeface="Arial" panose="020B0604020202020204" pitchFamily="34" charset="0"/>
                <a:cs typeface="Arial" panose="020B0604020202020204" pitchFamily="34" charset="0"/>
              </a:rPr>
              <a:t>atlikti teikiamos informacijos </a:t>
            </a:r>
            <a:r>
              <a:rPr lang="lt-LT" b="1" dirty="0">
                <a:latin typeface="Arial" panose="020B0604020202020204" pitchFamily="34" charset="0"/>
                <a:cs typeface="Arial" panose="020B0604020202020204" pitchFamily="34" charset="0"/>
              </a:rPr>
              <a:t>teisingumą ir aktualumą </a:t>
            </a:r>
            <a:r>
              <a:rPr lang="lt-LT" dirty="0">
                <a:latin typeface="Arial" panose="020B0604020202020204" pitchFamily="34" charset="0"/>
                <a:cs typeface="Arial" panose="020B0604020202020204" pitchFamily="34" charset="0"/>
              </a:rPr>
              <a:t>(įskaitant nurodytą numatomos sudaryti sutarties vertės ir </a:t>
            </a:r>
            <a:r>
              <a:rPr lang="lt-LT" b="1" dirty="0">
                <a:latin typeface="Arial" panose="020B0604020202020204" pitchFamily="34" charset="0"/>
                <a:cs typeface="Arial" panose="020B0604020202020204" pitchFamily="34" charset="0"/>
              </a:rPr>
              <a:t>maksimalios pasiūlymo kainos</a:t>
            </a:r>
            <a:r>
              <a:rPr lang="lt-LT" b="1" dirty="0">
                <a:solidFill>
                  <a:schemeClr val="accent2"/>
                </a:solidFill>
                <a:latin typeface="Arial" panose="020B0604020202020204" pitchFamily="34" charset="0"/>
                <a:cs typeface="Arial" panose="020B0604020202020204" pitchFamily="34" charset="0"/>
              </a:rPr>
              <a:t> </a:t>
            </a:r>
            <a:r>
              <a:rPr lang="lt-LT" dirty="0">
                <a:latin typeface="Arial" panose="020B0604020202020204" pitchFamily="34" charset="0"/>
                <a:cs typeface="Arial" panose="020B0604020202020204" pitchFamily="34" charset="0"/>
              </a:rPr>
              <a:t>(taikomos pasiūlymui vertinti) </a:t>
            </a:r>
            <a:r>
              <a:rPr lang="lt-LT" b="1" dirty="0">
                <a:latin typeface="Arial" panose="020B0604020202020204" pitchFamily="34" charset="0"/>
                <a:cs typeface="Arial" panose="020B0604020202020204" pitchFamily="34" charset="0"/>
              </a:rPr>
              <a:t>atitiktį rinkos kainoms</a:t>
            </a:r>
            <a:r>
              <a:rPr lang="lt-LT" dirty="0">
                <a:latin typeface="Arial" panose="020B0604020202020204" pitchFamily="34" charset="0"/>
                <a:cs typeface="Arial" panose="020B0604020202020204" pitchFamily="34" charset="0"/>
              </a:rPr>
              <a:t>). </a:t>
            </a:r>
            <a:endParaRPr lang="lt-LT" dirty="0" smtClean="0">
              <a:latin typeface="Arial" panose="020B0604020202020204" pitchFamily="34" charset="0"/>
              <a:cs typeface="Arial" panose="020B0604020202020204" pitchFamily="34" charset="0"/>
            </a:endParaRPr>
          </a:p>
          <a:p>
            <a:pPr algn="just"/>
            <a:endParaRPr lang="lt-LT" dirty="0">
              <a:latin typeface="Arial" panose="020B0604020202020204" pitchFamily="34" charset="0"/>
              <a:cs typeface="Arial" panose="020B0604020202020204" pitchFamily="34" charset="0"/>
            </a:endParaRPr>
          </a:p>
          <a:p>
            <a:pPr algn="just"/>
            <a:r>
              <a:rPr lang="lt-LT" b="1" dirty="0" smtClean="0">
                <a:solidFill>
                  <a:srgbClr val="0070C0"/>
                </a:solidFill>
                <a:latin typeface="Arial" panose="020B0604020202020204" pitchFamily="34" charset="0"/>
                <a:cs typeface="Arial" panose="020B0604020202020204" pitchFamily="34" charset="0"/>
              </a:rPr>
              <a:t>     PPO </a:t>
            </a:r>
            <a:r>
              <a:rPr lang="lt-LT" b="1" dirty="0">
                <a:solidFill>
                  <a:srgbClr val="0070C0"/>
                </a:solidFill>
                <a:latin typeface="Arial" panose="020B0604020202020204" pitchFamily="34" charset="0"/>
                <a:cs typeface="Arial" panose="020B0604020202020204" pitchFamily="34" charset="0"/>
              </a:rPr>
              <a:t>pirkimo </a:t>
            </a:r>
            <a:r>
              <a:rPr lang="lt-LT" b="1" dirty="0" smtClean="0">
                <a:solidFill>
                  <a:srgbClr val="0070C0"/>
                </a:solidFill>
                <a:latin typeface="Arial" panose="020B0604020202020204" pitchFamily="34" charset="0"/>
                <a:cs typeface="Arial" panose="020B0604020202020204" pitchFamily="34" charset="0"/>
              </a:rPr>
              <a:t>iniciatorius, </a:t>
            </a:r>
            <a:r>
              <a:rPr lang="lt-LT" b="1" dirty="0">
                <a:latin typeface="Arial" panose="020B0604020202020204" pitchFamily="34" charset="0"/>
                <a:cs typeface="Arial" panose="020B0604020202020204" pitchFamily="34" charset="0"/>
              </a:rPr>
              <a:t>prieš prasidedant pirkimui </a:t>
            </a:r>
            <a:r>
              <a:rPr lang="lt-LT" b="1" dirty="0">
                <a:solidFill>
                  <a:srgbClr val="0070C0"/>
                </a:solidFill>
                <a:latin typeface="Arial" panose="020B0604020202020204" pitchFamily="34" charset="0"/>
                <a:cs typeface="Arial" panose="020B0604020202020204" pitchFamily="34" charset="0"/>
              </a:rPr>
              <a:t>(įskaitant centralizuotą pirkimą):</a:t>
            </a:r>
          </a:p>
          <a:p>
            <a:pPr algn="just"/>
            <a:r>
              <a:rPr lang="lt-LT" dirty="0" smtClean="0">
                <a:latin typeface="Arial" panose="020B0604020202020204" pitchFamily="34" charset="0"/>
                <a:cs typeface="Arial" panose="020B0604020202020204" pitchFamily="34" charset="0"/>
              </a:rPr>
              <a:t> ● </a:t>
            </a:r>
            <a:r>
              <a:rPr lang="lt-LT" b="1" dirty="0" smtClean="0">
                <a:latin typeface="Arial" panose="020B0604020202020204" pitchFamily="34" charset="0"/>
                <a:cs typeface="Arial" panose="020B0604020202020204" pitchFamily="34" charset="0"/>
              </a:rPr>
              <a:t>turi </a:t>
            </a:r>
            <a:r>
              <a:rPr lang="lt-LT" b="1" dirty="0">
                <a:latin typeface="Arial" panose="020B0604020202020204" pitchFamily="34" charset="0"/>
                <a:cs typeface="Arial" panose="020B0604020202020204" pitchFamily="34" charset="0"/>
              </a:rPr>
              <a:t>atlikti rinkos tyrimą</a:t>
            </a:r>
            <a:r>
              <a:rPr lang="lt-LT" dirty="0">
                <a:latin typeface="Arial" panose="020B0604020202020204" pitchFamily="34" charset="0"/>
                <a:cs typeface="Arial" panose="020B0604020202020204" pitchFamily="34" charset="0"/>
              </a:rPr>
              <a:t>, reikalingą išsiaiškinti svarbiausias perkamų prekių, paslaugų ar darbų savybes, rinkos galimybes, nustatyti pirkimo vertei. Jei darbų pirkimas atliekamas pagal techninį projektą, jo kaina turi būti perskaičiuota, projektas </a:t>
            </a:r>
            <a:r>
              <a:rPr lang="lt-LT" dirty="0" err="1">
                <a:latin typeface="Arial" panose="020B0604020202020204" pitchFamily="34" charset="0"/>
                <a:cs typeface="Arial" panose="020B0604020202020204" pitchFamily="34" charset="0"/>
              </a:rPr>
              <a:t>ekspertuotas</a:t>
            </a:r>
            <a:r>
              <a:rPr lang="lt-LT" dirty="0">
                <a:latin typeface="Arial" panose="020B0604020202020204" pitchFamily="34" charset="0"/>
                <a:cs typeface="Arial" panose="020B0604020202020204" pitchFamily="34" charset="0"/>
              </a:rPr>
              <a:t>, gautas </a:t>
            </a:r>
            <a:r>
              <a:rPr lang="lt-LT" dirty="0" smtClean="0">
                <a:latin typeface="Arial" panose="020B0604020202020204" pitchFamily="34" charset="0"/>
                <a:cs typeface="Arial" panose="020B0604020202020204" pitchFamily="34" charset="0"/>
              </a:rPr>
              <a:t>statybos leidimas</a:t>
            </a:r>
            <a:r>
              <a:rPr lang="lt-LT" dirty="0">
                <a:latin typeface="Arial" panose="020B0604020202020204" pitchFamily="34" charset="0"/>
                <a:cs typeface="Arial" panose="020B0604020202020204" pitchFamily="34" charset="0"/>
              </a:rPr>
              <a:t>.</a:t>
            </a:r>
          </a:p>
          <a:p>
            <a:pPr algn="just"/>
            <a:r>
              <a:rPr lang="lt-LT" dirty="0">
                <a:latin typeface="Arial" panose="020B0604020202020204" pitchFamily="34" charset="0"/>
                <a:cs typeface="Arial" panose="020B0604020202020204" pitchFamily="34" charset="0"/>
              </a:rPr>
              <a:t>Rinkos tyrimo apimtis ir detalumas priklauso nuo perkamo objekto sudėtingumo, vertės. </a:t>
            </a:r>
            <a:endParaRPr lang="lt-LT" dirty="0" smtClean="0">
              <a:latin typeface="Arial" panose="020B0604020202020204" pitchFamily="34" charset="0"/>
              <a:cs typeface="Arial" panose="020B0604020202020204" pitchFamily="34" charset="0"/>
            </a:endParaRPr>
          </a:p>
          <a:p>
            <a:pPr algn="just"/>
            <a:r>
              <a:rPr lang="lt-LT" b="1" dirty="0" smtClean="0">
                <a:latin typeface="Arial" panose="020B0604020202020204" pitchFamily="34" charset="0"/>
                <a:cs typeface="Arial" panose="020B0604020202020204" pitchFamily="34" charset="0"/>
              </a:rPr>
              <a:t>    Rinkos </a:t>
            </a:r>
            <a:r>
              <a:rPr lang="lt-LT" b="1" dirty="0">
                <a:latin typeface="Arial" panose="020B0604020202020204" pitchFamily="34" charset="0"/>
                <a:cs typeface="Arial" panose="020B0604020202020204" pitchFamily="34" charset="0"/>
              </a:rPr>
              <a:t>tyrimas turi būti </a:t>
            </a:r>
            <a:r>
              <a:rPr lang="lt-LT" b="1" dirty="0">
                <a:solidFill>
                  <a:schemeClr val="accent2">
                    <a:lumMod val="75000"/>
                  </a:schemeClr>
                </a:solidFill>
                <a:latin typeface="Arial" panose="020B0604020202020204" pitchFamily="34" charset="0"/>
                <a:cs typeface="Arial" panose="020B0604020202020204" pitchFamily="34" charset="0"/>
              </a:rPr>
              <a:t>dokumentuotas ir pirkimo iniciatoriaus saugomas</a:t>
            </a:r>
            <a:r>
              <a:rPr lang="lt-LT" b="1" dirty="0" smtClean="0">
                <a:solidFill>
                  <a:schemeClr val="accent2">
                    <a:lumMod val="75000"/>
                  </a:schemeClr>
                </a:solidFill>
                <a:latin typeface="Arial" panose="020B0604020202020204" pitchFamily="34" charset="0"/>
                <a:cs typeface="Arial" panose="020B0604020202020204" pitchFamily="34" charset="0"/>
              </a:rPr>
              <a:t>.</a:t>
            </a:r>
          </a:p>
          <a:p>
            <a:pPr algn="just"/>
            <a:r>
              <a:rPr lang="lt-LT" b="1" dirty="0" smtClean="0">
                <a:solidFill>
                  <a:srgbClr val="0070C0"/>
                </a:solidFill>
                <a:latin typeface="Arial" panose="020B0604020202020204" pitchFamily="34" charset="0"/>
                <a:cs typeface="Arial" panose="020B0604020202020204" pitchFamily="34" charset="0"/>
              </a:rPr>
              <a:t>    CVPKS – centralizuotų pirkimų, o </a:t>
            </a:r>
            <a:r>
              <a:rPr lang="lt-LT" b="1" dirty="0">
                <a:solidFill>
                  <a:srgbClr val="0070C0"/>
                </a:solidFill>
                <a:latin typeface="Arial" panose="020B0604020202020204" pitchFamily="34" charset="0"/>
                <a:cs typeface="Arial" panose="020B0604020202020204" pitchFamily="34" charset="0"/>
              </a:rPr>
              <a:t>PPO pirkimo iniciatorius </a:t>
            </a:r>
            <a:r>
              <a:rPr lang="lt-LT" b="1" dirty="0" smtClean="0">
                <a:solidFill>
                  <a:srgbClr val="0070C0"/>
                </a:solidFill>
                <a:latin typeface="Arial" panose="020B0604020202020204" pitchFamily="34" charset="0"/>
                <a:cs typeface="Arial" panose="020B0604020202020204" pitchFamily="34" charset="0"/>
              </a:rPr>
              <a:t>– decentralizuotų pirkimų atveju:</a:t>
            </a:r>
            <a:endParaRPr lang="lt-LT" b="1" dirty="0">
              <a:solidFill>
                <a:srgbClr val="0070C0"/>
              </a:solidFill>
              <a:latin typeface="Arial" panose="020B0604020202020204" pitchFamily="34" charset="0"/>
              <a:cs typeface="Arial" panose="020B0604020202020204" pitchFamily="34" charset="0"/>
            </a:endParaRPr>
          </a:p>
          <a:p>
            <a:pPr algn="just"/>
            <a:r>
              <a:rPr lang="lt-LT" dirty="0">
                <a:latin typeface="Arial" panose="020B0604020202020204" pitchFamily="34" charset="0"/>
                <a:cs typeface="Arial" panose="020B0604020202020204" pitchFamily="34" charset="0"/>
              </a:rPr>
              <a:t> ● </a:t>
            </a:r>
            <a:r>
              <a:rPr lang="lt-LT" dirty="0" smtClean="0">
                <a:latin typeface="Arial" panose="020B0604020202020204" pitchFamily="34" charset="0"/>
                <a:cs typeface="Arial" panose="020B0604020202020204" pitchFamily="34" charset="0"/>
              </a:rPr>
              <a:t>siekdamas </a:t>
            </a:r>
            <a:r>
              <a:rPr lang="lt-LT" dirty="0">
                <a:latin typeface="Arial" panose="020B0604020202020204" pitchFamily="34" charset="0"/>
                <a:cs typeface="Arial" panose="020B0604020202020204" pitchFamily="34" charset="0"/>
              </a:rPr>
              <a:t>geriau pasirengti pirkimui ir pranešti tiekėjams apie savo planus ir reikalavimus, </a:t>
            </a:r>
            <a:r>
              <a:rPr lang="en-US" dirty="0" err="1" smtClean="0">
                <a:latin typeface="Arial" panose="020B0604020202020204" pitchFamily="34" charset="0"/>
                <a:cs typeface="Arial" panose="020B0604020202020204" pitchFamily="34" charset="0"/>
              </a:rPr>
              <a:t>gali</a:t>
            </a:r>
            <a:r>
              <a:rPr lang="en-US" dirty="0" smtClean="0">
                <a:latin typeface="Arial" panose="020B0604020202020204" pitchFamily="34" charset="0"/>
                <a:cs typeface="Arial" panose="020B0604020202020204" pitchFamily="34" charset="0"/>
              </a:rPr>
              <a:t>, o tam </a:t>
            </a:r>
            <a:r>
              <a:rPr lang="en-US" dirty="0" err="1" smtClean="0">
                <a:latin typeface="Arial" panose="020B0604020202020204" pitchFamily="34" charset="0"/>
                <a:cs typeface="Arial" panose="020B0604020202020204" pitchFamily="34" charset="0"/>
              </a:rPr>
              <a:t>tikrais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atvejais</a:t>
            </a:r>
            <a:r>
              <a:rPr lang="en-US" dirty="0" smtClean="0">
                <a:latin typeface="Arial" panose="020B0604020202020204" pitchFamily="34" charset="0"/>
                <a:cs typeface="Arial" panose="020B0604020202020204" pitchFamily="34" charset="0"/>
              </a:rPr>
              <a:t> – </a:t>
            </a:r>
            <a:r>
              <a:rPr lang="en-US" dirty="0" err="1" smtClean="0">
                <a:latin typeface="Arial" panose="020B0604020202020204" pitchFamily="34" charset="0"/>
                <a:cs typeface="Arial" panose="020B0604020202020204" pitchFamily="34" charset="0"/>
              </a:rPr>
              <a:t>privalo</a:t>
            </a:r>
            <a:r>
              <a:rPr lang="en-US" dirty="0" smtClean="0">
                <a:latin typeface="Arial" panose="020B0604020202020204" pitchFamily="34" charset="0"/>
                <a:cs typeface="Arial" panose="020B0604020202020204" pitchFamily="34" charset="0"/>
              </a:rPr>
              <a:t>, pa</a:t>
            </a:r>
            <a:r>
              <a:rPr lang="lt-LT" dirty="0" err="1" smtClean="0">
                <a:latin typeface="Arial" panose="020B0604020202020204" pitchFamily="34" charset="0"/>
                <a:cs typeface="Arial" panose="020B0604020202020204" pitchFamily="34" charset="0"/>
              </a:rPr>
              <a:t>skelb</a:t>
            </a:r>
            <a:r>
              <a:rPr lang="en-US" dirty="0" err="1" smtClean="0">
                <a:latin typeface="Arial" panose="020B0604020202020204" pitchFamily="34" charset="0"/>
                <a:cs typeface="Arial" panose="020B0604020202020204" pitchFamily="34" charset="0"/>
              </a:rPr>
              <a:t>ti</a:t>
            </a:r>
            <a:r>
              <a:rPr lang="lt-LT" dirty="0" smtClean="0">
                <a:latin typeface="Arial" panose="020B0604020202020204" pitchFamily="34" charset="0"/>
                <a:cs typeface="Arial" panose="020B0604020202020204" pitchFamily="34" charset="0"/>
              </a:rPr>
              <a:t> </a:t>
            </a:r>
            <a:r>
              <a:rPr lang="lt-LT" b="1" dirty="0" smtClean="0">
                <a:latin typeface="Arial" panose="020B0604020202020204" pitchFamily="34" charset="0"/>
                <a:cs typeface="Arial" panose="020B0604020202020204" pitchFamily="34" charset="0"/>
              </a:rPr>
              <a:t>išankstinę konsultaciją</a:t>
            </a:r>
            <a:r>
              <a:rPr lang="lt-LT" dirty="0" smtClean="0">
                <a:latin typeface="Arial" panose="020B0604020202020204" pitchFamily="34" charset="0"/>
                <a:cs typeface="Arial" panose="020B0604020202020204" pitchFamily="34" charset="0"/>
              </a:rPr>
              <a:t> (vadovaujantis Viešųjų </a:t>
            </a:r>
            <a:r>
              <a:rPr lang="lt-LT" dirty="0">
                <a:latin typeface="Arial" panose="020B0604020202020204" pitchFamily="34" charset="0"/>
                <a:cs typeface="Arial" panose="020B0604020202020204" pitchFamily="34" charset="0"/>
              </a:rPr>
              <a:t>pirkimų įstatymo 27 straipsnio 1 </a:t>
            </a:r>
            <a:r>
              <a:rPr lang="lt-LT" dirty="0" smtClean="0">
                <a:latin typeface="Arial" panose="020B0604020202020204" pitchFamily="34" charset="0"/>
                <a:cs typeface="Arial" panose="020B0604020202020204" pitchFamily="34" charset="0"/>
              </a:rPr>
              <a:t>dalimi</a:t>
            </a:r>
            <a:r>
              <a:rPr lang="en-US" dirty="0">
                <a:latin typeface="Arial" panose="020B0604020202020204" pitchFamily="34" charset="0"/>
                <a:cs typeface="Arial" panose="020B0604020202020204" pitchFamily="34" charset="0"/>
              </a:rPr>
              <a:t>)</a:t>
            </a:r>
            <a:r>
              <a:rPr lang="lt-LT" dirty="0" smtClean="0">
                <a:latin typeface="Arial" panose="020B0604020202020204" pitchFamily="34" charset="0"/>
                <a:cs typeface="Arial" panose="020B0604020202020204" pitchFamily="34" charset="0"/>
              </a:rPr>
              <a:t>.</a:t>
            </a:r>
            <a:endParaRPr lang="lt-LT" dirty="0">
              <a:latin typeface="Arial" panose="020B0604020202020204" pitchFamily="34" charset="0"/>
              <a:cs typeface="Arial" panose="020B0604020202020204" pitchFamily="34" charset="0"/>
            </a:endParaRPr>
          </a:p>
          <a:p>
            <a:pPr algn="just"/>
            <a:endParaRPr lang="lt-L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5030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4368</TotalTime>
  <Words>4279</Words>
  <Application>Microsoft Office PowerPoint</Application>
  <PresentationFormat>Plačiaekranė</PresentationFormat>
  <Paragraphs>381</Paragraphs>
  <Slides>20</Slides>
  <Notes>4</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20</vt:i4>
      </vt:variant>
    </vt:vector>
  </HeadingPairs>
  <TitlesOfParts>
    <vt:vector size="26" baseType="lpstr">
      <vt:lpstr>Arial</vt:lpstr>
      <vt:lpstr>Calibri</vt:lpstr>
      <vt:lpstr>Calibri Light</vt:lpstr>
      <vt:lpstr>Times New Roman</vt:lpstr>
      <vt:lpstr>Verdana</vt:lpstr>
      <vt:lpstr>Office Theme</vt:lpstr>
      <vt:lpstr>„PowerPoint“ pateiktis</vt:lpstr>
      <vt:lpstr>VIEŠŲJŲ PIRKIMŲ ĮSTATYMO PAKEITIMAS ĮSIGALIOJA            NUO 2023-01-01 </vt:lpstr>
      <vt:lpstr>                               </vt:lpstr>
      <vt:lpstr>                              </vt:lpstr>
      <vt:lpstr>                              </vt:lpstr>
      <vt:lpstr>                   </vt:lpstr>
      <vt:lpstr>                                                             </vt:lpstr>
      <vt:lpstr>                                                             </vt:lpstr>
      <vt:lpstr>                                                             </vt:lpstr>
      <vt:lpstr>                                                             </vt:lpstr>
      <vt:lpstr>                                                             </vt:lpstr>
      <vt:lpstr>                                                             </vt:lpstr>
      <vt:lpstr>                                                             </vt:lpstr>
      <vt:lpstr>                                                             </vt:lpstr>
      <vt:lpstr>SKELBIMŲ, ATASKAITŲ  TEIKIMAS IR INFORMACIJOS VIEŠINIMAS</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Daiva Čeponienė</cp:lastModifiedBy>
  <cp:revision>613</cp:revision>
  <cp:lastPrinted>2022-11-28T13:22:34Z</cp:lastPrinted>
  <dcterms:created xsi:type="dcterms:W3CDTF">2019-11-25T17:02:43Z</dcterms:created>
  <dcterms:modified xsi:type="dcterms:W3CDTF">2022-12-08T05:31:35Z</dcterms:modified>
</cp:coreProperties>
</file>