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63" r:id="rId6"/>
    <p:sldId id="258" r:id="rId7"/>
    <p:sldId id="261" r:id="rId8"/>
    <p:sldId id="262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61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255222" y="1720277"/>
            <a:ext cx="9989127" cy="1825096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>
                <a:latin typeface="Arial Narrow" panose="020B0606020202030204" pitchFamily="34" charset="0"/>
              </a:rPr>
              <a:t>Bendruomenės sutelktumo ir saugumo jausmo gerinimas Rokų mikrorajone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1617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2800" dirty="0">
                <a:latin typeface="Arial Narrow" panose="020B0606020202030204" pitchFamily="34" charset="0"/>
              </a:rPr>
              <a:t>Iniciatyva nieko nekainuoja, gyventojai pajutę bendruomeniškumo, bendrų veiklų svarbą </a:t>
            </a:r>
            <a:r>
              <a:rPr lang="lt-LT" sz="2800" dirty="0" smtClean="0">
                <a:latin typeface="Arial Narrow" panose="020B0606020202030204" pitchFamily="34" charset="0"/>
              </a:rPr>
              <a:t>ir teikiamą </a:t>
            </a:r>
            <a:r>
              <a:rPr lang="lt-LT" sz="2800" dirty="0">
                <a:latin typeface="Arial Narrow" panose="020B0606020202030204" pitchFamily="34" charset="0"/>
              </a:rPr>
              <a:t>naudą: </a:t>
            </a:r>
            <a:r>
              <a:rPr lang="lt-LT" sz="2800" dirty="0" smtClean="0">
                <a:latin typeface="Arial Narrow" panose="020B0606020202030204" pitchFamily="34" charset="0"/>
              </a:rPr>
              <a:t>kuriamą </a:t>
            </a:r>
            <a:r>
              <a:rPr lang="lt-LT" sz="2800" dirty="0">
                <a:latin typeface="Arial Narrow" panose="020B0606020202030204" pitchFamily="34" charset="0"/>
              </a:rPr>
              <a:t>saugesnę aplinką, patys pagal poreikį ar iškilus problemai </a:t>
            </a:r>
            <a:r>
              <a:rPr lang="lt-LT" sz="2800" dirty="0" smtClean="0">
                <a:latin typeface="Arial Narrow" panose="020B0606020202030204" pitchFamily="34" charset="0"/>
              </a:rPr>
              <a:t>inicijuoja daugumą </a:t>
            </a:r>
            <a:r>
              <a:rPr lang="lt-LT" sz="2800" dirty="0">
                <a:latin typeface="Arial Narrow" panose="020B0606020202030204" pitchFamily="34" charset="0"/>
              </a:rPr>
              <a:t>veiklų.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/>
          <a:srcRect l="21295" t="28592" r="15922" b="32875"/>
          <a:stretch/>
        </p:blipFill>
        <p:spPr>
          <a:xfrm>
            <a:off x="3873730" y="3807995"/>
            <a:ext cx="5444836" cy="22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255222" y="1720277"/>
            <a:ext cx="9989127" cy="1825096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>
                <a:latin typeface="Arial Narrow" panose="020B0606020202030204" pitchFamily="34" charset="0"/>
              </a:rPr>
              <a:t>Bendruomenės sutelktumo ir saugumo jausmo gerinimas Rokų mikrorajone</a:t>
            </a:r>
          </a:p>
        </p:txBody>
      </p:sp>
    </p:spTree>
    <p:extLst>
      <p:ext uri="{BB962C8B-B14F-4D97-AF65-F5344CB8AC3E}">
        <p14:creationId xmlns:p14="http://schemas.microsoft.com/office/powerpoint/2010/main" val="3726437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Arial Narrow" panose="020B0606020202030204" pitchFamily="34" charset="0"/>
              </a:rPr>
              <a:t>Iniciatyvos </a:t>
            </a:r>
            <a:r>
              <a:rPr lang="pt-BR" b="1" dirty="0">
                <a:latin typeface="Arial Narrow" panose="020B0606020202030204" pitchFamily="34" charset="0"/>
              </a:rPr>
              <a:t>tikslas </a:t>
            </a:r>
            <a:r>
              <a:rPr lang="pt-BR" b="1" dirty="0" smtClean="0">
                <a:latin typeface="Arial Narrow" panose="020B0606020202030204" pitchFamily="34" charset="0"/>
              </a:rPr>
              <a:t>ir </a:t>
            </a:r>
            <a:r>
              <a:rPr lang="pt-BR" b="1" dirty="0">
                <a:latin typeface="Arial Narrow" panose="020B0606020202030204" pitchFamily="34" charset="0"/>
              </a:rPr>
              <a:t>uždaviniai</a:t>
            </a:r>
            <a:endParaRPr lang="lt-LT" b="1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lt-LT" sz="2800" dirty="0">
                <a:latin typeface="Arial Narrow" panose="020B0606020202030204" pitchFamily="34" charset="0"/>
              </a:rPr>
              <a:t>Užkirsti kelią nusikaltimams ir kitiems teisės pažeidimams Kauno mieste Rokų </a:t>
            </a:r>
            <a:r>
              <a:rPr lang="lt-LT" sz="2800" dirty="0" smtClean="0">
                <a:latin typeface="Arial Narrow" panose="020B0606020202030204" pitchFamily="34" charset="0"/>
              </a:rPr>
              <a:t>gyvenvietėje, nustatant </a:t>
            </a:r>
            <a:r>
              <a:rPr lang="lt-LT" sz="2800" dirty="0">
                <a:latin typeface="Arial Narrow" panose="020B0606020202030204" pitchFamily="34" charset="0"/>
              </a:rPr>
              <a:t>ir bendrai su socialiniais partneriais šalinant nusikaltimų ir kitų teisės </a:t>
            </a:r>
            <a:r>
              <a:rPr lang="lt-LT" sz="2800" dirty="0" smtClean="0">
                <a:latin typeface="Arial Narrow" panose="020B0606020202030204" pitchFamily="34" charset="0"/>
              </a:rPr>
              <a:t>pažeidimų priežastis</a:t>
            </a:r>
            <a:r>
              <a:rPr lang="lt-LT" sz="2800" dirty="0">
                <a:latin typeface="Arial Narrow" panose="020B0606020202030204" pitchFamily="34" charset="0"/>
              </a:rPr>
              <a:t>, vykdant teisinį švietimą užkirsti kelią teisės pažeidimams ateityje, skatinti </a:t>
            </a:r>
            <a:r>
              <a:rPr lang="lt-LT" sz="2800" dirty="0" smtClean="0">
                <a:latin typeface="Arial Narrow" panose="020B0606020202030204" pitchFamily="34" charset="0"/>
              </a:rPr>
              <a:t>savitarpio pagalbą</a:t>
            </a:r>
            <a:r>
              <a:rPr lang="lt-LT" sz="28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62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b="1" dirty="0">
                <a:solidFill>
                  <a:srgbClr val="333333"/>
                </a:solidFill>
                <a:latin typeface="Arial Narrow" panose="020B0606020202030204" pitchFamily="34" charset="0"/>
              </a:rPr>
              <a:t>„Kūrybinės dirbtuvės: Mozaikos suolelis – Rokams 520</a:t>
            </a:r>
            <a:r>
              <a:rPr lang="lt-LT" sz="32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“</a:t>
            </a:r>
            <a:endParaRPr lang="lt-LT" sz="3200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85800" y="2194561"/>
            <a:ext cx="5698394" cy="3870342"/>
          </a:xfrm>
        </p:spPr>
        <p:txBody>
          <a:bodyPr>
            <a:normAutofit/>
          </a:bodyPr>
          <a:lstStyle/>
          <a:p>
            <a:pPr algn="just"/>
            <a:r>
              <a:rPr lang="lt-LT" sz="2800" dirty="0">
                <a:latin typeface="Arial Narrow" panose="020B0606020202030204" pitchFamily="34" charset="0"/>
              </a:rPr>
              <a:t>Kūrybinių dirbtuvių veiklos rezultatas </a:t>
            </a:r>
            <a:r>
              <a:rPr lang="lt-LT" sz="2800" dirty="0" smtClean="0">
                <a:latin typeface="Arial Narrow" panose="020B0606020202030204" pitchFamily="34" charset="0"/>
              </a:rPr>
              <a:t>–prie Rokų Šv. Antano Paduviečio bažnyčios pastatytas mozaikos suolelis „Rokams 520“.</a:t>
            </a:r>
            <a:endParaRPr lang="lt-LT" sz="2800" dirty="0">
              <a:latin typeface="Arial Narrow" panose="020B0606020202030204" pitchFamily="34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194" y="2348341"/>
            <a:ext cx="5595832" cy="371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56211" y="1587731"/>
            <a:ext cx="11247119" cy="469670"/>
          </a:xfrm>
        </p:spPr>
        <p:txBody>
          <a:bodyPr>
            <a:noAutofit/>
          </a:bodyPr>
          <a:lstStyle/>
          <a:p>
            <a:r>
              <a:rPr lang="lt-LT" sz="2800" b="1" dirty="0">
                <a:latin typeface="Arial Narrow" panose="020B0606020202030204" pitchFamily="34" charset="0"/>
              </a:rPr>
              <a:t>Susitikimas su Kauno miesto Panemunės policijos komisariato policininkais. Susitikimo tema – saugi </a:t>
            </a:r>
            <a:r>
              <a:rPr lang="lt-LT" sz="2800" b="1" dirty="0" smtClean="0">
                <a:latin typeface="Arial Narrow" panose="020B0606020202030204" pitchFamily="34" charset="0"/>
              </a:rPr>
              <a:t>vasara</a:t>
            </a:r>
            <a:r>
              <a:rPr lang="lt-LT" sz="2800" b="1" dirty="0"/>
              <a:t/>
            </a:r>
            <a:br>
              <a:rPr lang="lt-LT" sz="2800" b="1" dirty="0"/>
            </a:br>
            <a:endParaRPr lang="lt-LT" sz="28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lt-LT" dirty="0" smtClean="0">
                <a:latin typeface="Arial Narrow" panose="020B0606020202030204" pitchFamily="34" charset="0"/>
              </a:rPr>
              <a:t>Šypsenas </a:t>
            </a:r>
            <a:r>
              <a:rPr lang="lt-LT" dirty="0">
                <a:latin typeface="Arial Narrow" panose="020B0606020202030204" pitchFamily="34" charset="0"/>
              </a:rPr>
              <a:t>ir malonius potyrius sukėlė </a:t>
            </a:r>
            <a:r>
              <a:rPr lang="lt-LT" dirty="0" smtClean="0">
                <a:latin typeface="Arial Narrow" panose="020B0606020202030204" pitchFamily="34" charset="0"/>
              </a:rPr>
              <a:t>šuniuko </a:t>
            </a:r>
            <a:r>
              <a:rPr lang="lt-LT" dirty="0" err="1" smtClean="0">
                <a:latin typeface="Arial Narrow" panose="020B0606020202030204" pitchFamily="34" charset="0"/>
              </a:rPr>
              <a:t>Amsio</a:t>
            </a:r>
            <a:r>
              <a:rPr lang="lt-LT" dirty="0" smtClean="0">
                <a:latin typeface="Arial Narrow" panose="020B0606020202030204" pitchFamily="34" charset="0"/>
              </a:rPr>
              <a:t> </a:t>
            </a:r>
            <a:r>
              <a:rPr lang="lt-LT" dirty="0">
                <a:latin typeface="Arial Narrow" panose="020B0606020202030204" pitchFamily="34" charset="0"/>
              </a:rPr>
              <a:t>– policininkų padėjėjo – pasirodymas. Vėliau </a:t>
            </a:r>
            <a:r>
              <a:rPr lang="lt-LT" dirty="0" err="1">
                <a:latin typeface="Arial Narrow" panose="020B0606020202030204" pitchFamily="34" charset="0"/>
              </a:rPr>
              <a:t>Amsius</a:t>
            </a:r>
            <a:r>
              <a:rPr lang="lt-LT" dirty="0">
                <a:latin typeface="Arial Narrow" panose="020B0606020202030204" pitchFamily="34" charset="0"/>
              </a:rPr>
              <a:t> pakvietė vaikus apžiūrėti policininkų mašinos.</a:t>
            </a:r>
          </a:p>
          <a:p>
            <a:pPr algn="just"/>
            <a:r>
              <a:rPr lang="lt-LT" dirty="0">
                <a:latin typeface="Arial Narrow" panose="020B0606020202030204" pitchFamily="34" charset="0"/>
              </a:rPr>
              <a:t>Mažųjų džiaugsmui nebuvo galo, kai buvo suteikta galimybė pasėdėti mašinoje, įjungti sireną. </a:t>
            </a:r>
            <a:r>
              <a:rPr lang="lt-LT" dirty="0" smtClean="0">
                <a:latin typeface="Arial Narrow" panose="020B0606020202030204" pitchFamily="34" charset="0"/>
              </a:rPr>
              <a:t>Policininkai papasakojo </a:t>
            </a:r>
            <a:r>
              <a:rPr lang="lt-LT" dirty="0">
                <a:latin typeface="Arial Narrow" panose="020B0606020202030204" pitchFamily="34" charset="0"/>
              </a:rPr>
              <a:t>apie savo profesiją, jos kasdienybę. </a:t>
            </a:r>
            <a:endParaRPr lang="lt-LT" dirty="0" smtClean="0">
              <a:latin typeface="Arial Narrow" panose="020B0606020202030204" pitchFamily="34" charset="0"/>
            </a:endParaRPr>
          </a:p>
          <a:p>
            <a:pPr algn="just"/>
            <a:r>
              <a:rPr lang="lt-LT" dirty="0" smtClean="0">
                <a:latin typeface="Arial Narrow" panose="020B0606020202030204" pitchFamily="34" charset="0"/>
              </a:rPr>
              <a:t>Išlydėjus </a:t>
            </a:r>
            <a:r>
              <a:rPr lang="lt-LT" dirty="0">
                <a:latin typeface="Arial Narrow" panose="020B0606020202030204" pitchFamily="34" charset="0"/>
              </a:rPr>
              <a:t>policininkus, vaikai tarpusavyje kalbėjo: „</a:t>
            </a:r>
            <a:r>
              <a:rPr lang="lt-LT" dirty="0" smtClean="0">
                <a:latin typeface="Arial Narrow" panose="020B0606020202030204" pitchFamily="34" charset="0"/>
              </a:rPr>
              <a:t>kai užaugsiu </a:t>
            </a:r>
            <a:r>
              <a:rPr lang="lt-LT" dirty="0">
                <a:latin typeface="Arial Narrow" panose="020B0606020202030204" pitchFamily="34" charset="0"/>
              </a:rPr>
              <a:t>ir aš  būsiu policininkas, saugosiu visus nuo blogų žmonių“.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20" y="4696910"/>
            <a:ext cx="3437659" cy="193654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07" y="4696910"/>
            <a:ext cx="3321281" cy="187098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916" y="4696910"/>
            <a:ext cx="3321280" cy="187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9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b="1" dirty="0">
                <a:latin typeface="Arial Narrow" panose="020B0606020202030204" pitchFamily="34" charset="0"/>
              </a:rPr>
              <a:t>„Rokai mokosi iš Sūduvos didžiavyrių“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93865" y="1995054"/>
            <a:ext cx="10820400" cy="4024125"/>
          </a:xfrm>
        </p:spPr>
        <p:txBody>
          <a:bodyPr>
            <a:normAutofit/>
          </a:bodyPr>
          <a:lstStyle/>
          <a:p>
            <a:pPr algn="just"/>
            <a:r>
              <a:rPr lang="lt-LT" sz="2400" dirty="0">
                <a:latin typeface="Arial Narrow" panose="020B0606020202030204" pitchFamily="34" charset="0"/>
              </a:rPr>
              <a:t>Rokų bendruomenės </a:t>
            </a:r>
            <a:r>
              <a:rPr lang="lt-LT" sz="2400" dirty="0" smtClean="0">
                <a:latin typeface="Arial Narrow" panose="020B0606020202030204" pitchFamily="34" charset="0"/>
              </a:rPr>
              <a:t>jaunimas turėjo </a:t>
            </a:r>
            <a:r>
              <a:rPr lang="lt-LT" sz="2400" dirty="0">
                <a:latin typeface="Arial Narrow" panose="020B0606020202030204" pitchFamily="34" charset="0"/>
              </a:rPr>
              <a:t>galimybę pažinti lietuvių liaudies tradicinius instrumentus. Atlikėjas, dainų </a:t>
            </a:r>
            <a:r>
              <a:rPr lang="lt-LT" sz="2400" dirty="0" smtClean="0">
                <a:latin typeface="Arial Narrow" panose="020B0606020202030204" pitchFamily="34" charset="0"/>
              </a:rPr>
              <a:t>autorius, mokytojas </a:t>
            </a:r>
            <a:r>
              <a:rPr lang="lt-LT" sz="2400" dirty="0">
                <a:latin typeface="Arial Narrow" panose="020B0606020202030204" pitchFamily="34" charset="0"/>
              </a:rPr>
              <a:t>Jonas </a:t>
            </a:r>
            <a:r>
              <a:rPr lang="lt-LT" sz="2400" dirty="0" err="1">
                <a:latin typeface="Arial Narrow" panose="020B0606020202030204" pitchFamily="34" charset="0"/>
              </a:rPr>
              <a:t>Chockevičius</a:t>
            </a:r>
            <a:r>
              <a:rPr lang="lt-LT" sz="2400" dirty="0">
                <a:latin typeface="Arial Narrow" panose="020B0606020202030204" pitchFamily="34" charset="0"/>
              </a:rPr>
              <a:t> pasakojo apie instrumentų kilmę, jų pobūdį.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69" y="3288082"/>
            <a:ext cx="3938391" cy="2216326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39531" y="3262919"/>
            <a:ext cx="3765666" cy="2224087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239" y="3288082"/>
            <a:ext cx="3907467" cy="21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b="1" dirty="0" smtClean="0">
                <a:latin typeface="Arial Narrow" panose="020B0606020202030204" pitchFamily="34" charset="0"/>
              </a:rPr>
              <a:t>KASMETINĖ socialinė akcija „Draugaukime“</a:t>
            </a:r>
            <a:endParaRPr lang="lt-LT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85800" y="1770612"/>
            <a:ext cx="10820400" cy="4448074"/>
          </a:xfrm>
        </p:spPr>
        <p:txBody>
          <a:bodyPr>
            <a:normAutofit/>
          </a:bodyPr>
          <a:lstStyle/>
          <a:p>
            <a:pPr algn="just"/>
            <a:r>
              <a:rPr lang="lt-LT" sz="2800" dirty="0">
                <a:latin typeface="Arial Narrow" panose="020B0606020202030204" pitchFamily="34" charset="0"/>
              </a:rPr>
              <a:t>Rokų gimnazijos mokinukai </a:t>
            </a:r>
            <a:r>
              <a:rPr lang="lt-LT" sz="2800" dirty="0" smtClean="0">
                <a:latin typeface="Arial Narrow" panose="020B0606020202030204" pitchFamily="34" charset="0"/>
              </a:rPr>
              <a:t>ir policijos </a:t>
            </a:r>
            <a:r>
              <a:rPr lang="lt-LT" sz="2800" dirty="0">
                <a:latin typeface="Arial Narrow" panose="020B0606020202030204" pitchFamily="34" charset="0"/>
              </a:rPr>
              <a:t>pareigūnai moko vaikučius saugaus elgesio gatvėje taisyklių, praktiškai parodo, </a:t>
            </a:r>
            <a:r>
              <a:rPr lang="lt-LT" sz="2800" dirty="0" smtClean="0">
                <a:latin typeface="Arial Narrow" panose="020B0606020202030204" pitchFamily="34" charset="0"/>
              </a:rPr>
              <a:t>kaip reikia </a:t>
            </a:r>
            <a:r>
              <a:rPr lang="lt-LT" sz="2800" dirty="0">
                <a:latin typeface="Arial Narrow" panose="020B0606020202030204" pitchFamily="34" charset="0"/>
              </a:rPr>
              <a:t>pereiti gatvę, supažindina su šviesoforo spalvomis, kelio ženklais.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608" y="3269151"/>
            <a:ext cx="2557894" cy="3410525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7" y="3254140"/>
            <a:ext cx="3425536" cy="3425536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2" y="3419585"/>
            <a:ext cx="3717520" cy="27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latin typeface="Arial Narrow" panose="020B0606020202030204" pitchFamily="34" charset="0"/>
              </a:rPr>
              <a:t>Stovykla „augam saugūs ir sveiki“</a:t>
            </a:r>
            <a:endParaRPr lang="lt-LT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lt-LT" sz="2800" dirty="0">
                <a:latin typeface="Arial Narrow" panose="020B0606020202030204" pitchFamily="34" charset="0"/>
              </a:rPr>
              <a:t>Kasmet organizuojamos tradicinės šeimų vasaros </a:t>
            </a:r>
            <a:r>
              <a:rPr lang="lt-LT" sz="2800" dirty="0" smtClean="0">
                <a:latin typeface="Arial Narrow" panose="020B0606020202030204" pitchFamily="34" charset="0"/>
              </a:rPr>
              <a:t>stovyklos „Augam </a:t>
            </a:r>
            <a:r>
              <a:rPr lang="lt-LT" sz="2800" dirty="0">
                <a:latin typeface="Arial Narrow" panose="020B0606020202030204" pitchFamily="34" charset="0"/>
              </a:rPr>
              <a:t>saugūs ir sveiki</a:t>
            </a:r>
            <a:r>
              <a:rPr lang="lt-LT" sz="2800" dirty="0" smtClean="0">
                <a:latin typeface="Arial Narrow" panose="020B0606020202030204" pitchFamily="34" charset="0"/>
              </a:rPr>
              <a:t>“. Stovyklos </a:t>
            </a:r>
            <a:r>
              <a:rPr lang="lt-LT" sz="2800" dirty="0">
                <a:latin typeface="Arial Narrow" panose="020B0606020202030204" pitchFamily="34" charset="0"/>
              </a:rPr>
              <a:t>metu </a:t>
            </a:r>
            <a:r>
              <a:rPr lang="lt-LT" sz="2800" dirty="0" smtClean="0">
                <a:latin typeface="Arial Narrow" panose="020B0606020202030204" pitchFamily="34" charset="0"/>
              </a:rPr>
              <a:t>organizuojami susitikimai su policijos </a:t>
            </a:r>
            <a:r>
              <a:rPr lang="lt-LT" sz="2800" dirty="0">
                <a:latin typeface="Arial Narrow" panose="020B0606020202030204" pitchFamily="34" charset="0"/>
              </a:rPr>
              <a:t>ir gaisrinės </a:t>
            </a:r>
            <a:r>
              <a:rPr lang="lt-LT" sz="2800" dirty="0" smtClean="0">
                <a:latin typeface="Arial Narrow" panose="020B0606020202030204" pitchFamily="34" charset="0"/>
              </a:rPr>
              <a:t>pareigūnais.</a:t>
            </a:r>
            <a:endParaRPr lang="lt-LT" sz="2800" dirty="0">
              <a:latin typeface="Arial Narrow" panose="020B060602020203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67301" y="3898153"/>
            <a:ext cx="5453149" cy="245769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793" y="3898153"/>
            <a:ext cx="5676207" cy="25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8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b="1" dirty="0" smtClean="0">
                <a:latin typeface="Arial Narrow" panose="020B0606020202030204" pitchFamily="34" charset="0"/>
              </a:rPr>
              <a:t>Gyventojų sutelktumas</a:t>
            </a:r>
            <a:endParaRPr lang="lt-LT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lt-LT" dirty="0"/>
              <a:t>Bendros veiklos suburia gyventojus, susipažinę bendruomenės veiklose, jie dalijasi </a:t>
            </a:r>
            <a:r>
              <a:rPr lang="lt-LT" dirty="0" smtClean="0"/>
              <a:t>informacija, buriasi </a:t>
            </a:r>
            <a:r>
              <a:rPr lang="lt-LT" dirty="0"/>
              <a:t>į saugios kaimynystės grupes, stebi </a:t>
            </a:r>
            <a:r>
              <a:rPr lang="lt-LT" dirty="0" smtClean="0"/>
              <a:t>aplinką. </a:t>
            </a:r>
          </a:p>
          <a:p>
            <a:pPr algn="just"/>
            <a:r>
              <a:rPr lang="lt-LT" dirty="0" smtClean="0"/>
              <a:t>Apie </a:t>
            </a:r>
            <a:r>
              <a:rPr lang="lt-LT" dirty="0"/>
              <a:t>pastebėtus negatyvius reiškinius </a:t>
            </a:r>
            <a:r>
              <a:rPr lang="lt-LT" dirty="0" smtClean="0"/>
              <a:t>visada informuoja </a:t>
            </a:r>
            <a:r>
              <a:rPr lang="lt-LT" dirty="0"/>
              <a:t>bendruomenės pareigūnę, susirgus bendruomenės nariui aprūpina maistu </a:t>
            </a:r>
            <a:r>
              <a:rPr lang="lt-LT" dirty="0" smtClean="0"/>
              <a:t>ir medikamentais.</a:t>
            </a:r>
          </a:p>
          <a:p>
            <a:pPr algn="just"/>
            <a:r>
              <a:rPr lang="lt-LT" dirty="0" smtClean="0"/>
              <a:t>Vieniši </a:t>
            </a:r>
            <a:r>
              <a:rPr lang="lt-LT" dirty="0"/>
              <a:t>senoliai nesijaučia apleisti, jie nuolat įtraukiami į įvairias veiklas, kartu </a:t>
            </a:r>
            <a:r>
              <a:rPr lang="lt-LT" dirty="0" smtClean="0"/>
              <a:t>su bendruomenės </a:t>
            </a:r>
            <a:r>
              <a:rPr lang="lt-LT" dirty="0"/>
              <a:t>pareigūnais diskutuoja apie galimus sukčiavimo ir vagysčių atvejus, keičiasi </a:t>
            </a:r>
            <a:r>
              <a:rPr lang="lt-LT" dirty="0" smtClean="0"/>
              <a:t>šia informacija </a:t>
            </a:r>
            <a:r>
              <a:rPr lang="lt-LT" dirty="0"/>
              <a:t>su likusiais </a:t>
            </a:r>
            <a:r>
              <a:rPr lang="lt-LT" dirty="0" smtClean="0"/>
              <a:t>namuose.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6" y="4680027"/>
            <a:ext cx="2715491" cy="203661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70" y="4677463"/>
            <a:ext cx="2677265" cy="200674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44" y="4677464"/>
            <a:ext cx="2854035" cy="20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3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200" b="1" dirty="0">
                <a:latin typeface="Arial Narrow" panose="020B0606020202030204" pitchFamily="34" charset="0"/>
              </a:rPr>
              <a:t>kelionė į Sūduvos </a:t>
            </a:r>
            <a:r>
              <a:rPr lang="lt-LT" sz="3200" b="1" dirty="0" smtClean="0">
                <a:latin typeface="Arial Narrow" panose="020B0606020202030204" pitchFamily="34" charset="0"/>
              </a:rPr>
              <a:t>kraštą</a:t>
            </a:r>
            <a:endParaRPr lang="lt-LT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85800" y="1970116"/>
            <a:ext cx="10820400" cy="4248569"/>
          </a:xfrm>
        </p:spPr>
        <p:txBody>
          <a:bodyPr>
            <a:normAutofit/>
          </a:bodyPr>
          <a:lstStyle/>
          <a:p>
            <a:pPr algn="just"/>
            <a:r>
              <a:rPr lang="lt-LT" sz="2400" dirty="0">
                <a:latin typeface="Arial Narrow" panose="020B0606020202030204" pitchFamily="34" charset="0"/>
              </a:rPr>
              <a:t>Kelionę pradėjome nuo Jono </a:t>
            </a:r>
            <a:r>
              <a:rPr lang="lt-LT" sz="2400" dirty="0" smtClean="0">
                <a:latin typeface="Arial Narrow" panose="020B0606020202030204" pitchFamily="34" charset="0"/>
              </a:rPr>
              <a:t>Basanavičiaus paminklo </a:t>
            </a:r>
            <a:r>
              <a:rPr lang="lt-LT" sz="2400" dirty="0">
                <a:latin typeface="Arial Narrow" panose="020B0606020202030204" pitchFamily="34" charset="0"/>
              </a:rPr>
              <a:t>Panemunės šile Kaune, aplankėme Marijampolę, Ožkabalius, Vilkaviškį, </a:t>
            </a:r>
            <a:r>
              <a:rPr lang="lt-LT" sz="2400" dirty="0" smtClean="0">
                <a:latin typeface="Arial Narrow" panose="020B0606020202030204" pitchFamily="34" charset="0"/>
              </a:rPr>
              <a:t>Kudirkos Naumiestį</a:t>
            </a:r>
            <a:r>
              <a:rPr lang="lt-LT" sz="2400" dirty="0">
                <a:latin typeface="Arial Narrow" panose="020B0606020202030204" pitchFamily="34" charset="0"/>
              </a:rPr>
              <a:t>. Išleidome 2022 metų kalendorių.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71" y="2924307"/>
            <a:ext cx="3288636" cy="317375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2" y="2986130"/>
            <a:ext cx="3487190" cy="2433682"/>
          </a:xfrm>
          <a:prstGeom prst="rect">
            <a:avLst/>
          </a:prstGeom>
        </p:spPr>
      </p:pic>
      <p:pic>
        <p:nvPicPr>
          <p:cNvPr id="6" name="Paveikslėlis 5"/>
          <p:cNvPicPr/>
          <p:nvPr/>
        </p:nvPicPr>
        <p:blipFill rotWithShape="1">
          <a:blip r:embed="rId4"/>
          <a:srcRect l="36574" t="25457" r="21561" b="23077"/>
          <a:stretch/>
        </p:blipFill>
        <p:spPr bwMode="auto">
          <a:xfrm>
            <a:off x="7966796" y="2986130"/>
            <a:ext cx="3805411" cy="2749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2295304"/>
      </p:ext>
    </p:extLst>
  </p:cSld>
  <p:clrMapOvr>
    <a:masterClrMapping/>
  </p:clrMapOvr>
</p:sld>
</file>

<file path=ppt/theme/theme1.xml><?xml version="1.0" encoding="utf-8"?>
<a:theme xmlns:a="http://schemas.openxmlformats.org/drawingml/2006/main" name="Garų pėdsakas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TM04033937[[fn=Garų pėdsakas]]</Template>
  <TotalTime>53</TotalTime>
  <Words>387</Words>
  <Application>Microsoft Office PowerPoint</Application>
  <PresentationFormat>Custom</PresentationFormat>
  <Paragraphs>23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Garų pėdsakas</vt:lpstr>
      <vt:lpstr>Bendruomenės sutelktumo ir saugumo jausmo gerinimas Rokų mikrorajone</vt:lpstr>
      <vt:lpstr>Iniciatyvos tikslas ir uždaviniai</vt:lpstr>
      <vt:lpstr>„Kūrybinės dirbtuvės: Mozaikos suolelis – Rokams 520“</vt:lpstr>
      <vt:lpstr>Susitikimas su Kauno miesto Panemunės policijos komisariato policininkais. Susitikimo tema – saugi vasara </vt:lpstr>
      <vt:lpstr>„Rokai mokosi iš Sūduvos didžiavyrių“</vt:lpstr>
      <vt:lpstr>KASMETINĖ socialinė akcija „Draugaukime“</vt:lpstr>
      <vt:lpstr>Stovykla „augam saugūs ir sveiki“</vt:lpstr>
      <vt:lpstr>Gyventojų sutelktumas</vt:lpstr>
      <vt:lpstr>kelionė į Sūduvos kraštą</vt:lpstr>
      <vt:lpstr>PowerPoint Presentation</vt:lpstr>
      <vt:lpstr>Bendruomenės sutelktumo ir saugumo jausmo gerinimas Rokų mikrorajone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Vartotojas</dc:creator>
  <cp:lastModifiedBy>user</cp:lastModifiedBy>
  <cp:revision>12</cp:revision>
  <dcterms:created xsi:type="dcterms:W3CDTF">2022-06-07T11:35:11Z</dcterms:created>
  <dcterms:modified xsi:type="dcterms:W3CDTF">2022-06-14T08:13:16Z</dcterms:modified>
</cp:coreProperties>
</file>