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3" r:id="rId4"/>
    <p:sldId id="262" r:id="rId5"/>
    <p:sldId id="275" r:id="rId6"/>
    <p:sldId id="276" r:id="rId7"/>
    <p:sldId id="277" r:id="rId8"/>
    <p:sldId id="281" r:id="rId9"/>
    <p:sldId id="278" r:id="rId10"/>
    <p:sldId id="282" r:id="rId11"/>
    <p:sldId id="279" r:id="rId12"/>
    <p:sldId id="274" r:id="rId13"/>
    <p:sldId id="283" r:id="rId14"/>
    <p:sldId id="284" r:id="rId15"/>
    <p:sldId id="273" r:id="rId16"/>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58" autoAdjust="0"/>
    <p:restoredTop sz="94660"/>
  </p:normalViewPr>
  <p:slideViewPr>
    <p:cSldViewPr snapToGrid="0">
      <p:cViewPr varScale="1">
        <p:scale>
          <a:sx n="79" d="100"/>
          <a:sy n="79" d="100"/>
        </p:scale>
        <p:origin x="1445" y="67"/>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darbalapis.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darbalapis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t-LT" dirty="0" smtClean="0"/>
              <a:t>Gyvenamosios vietos deklaravimas</a:t>
            </a:r>
            <a:endParaRPr lang="lt-L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Lapas1!$B$1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Išduota pažymų</c:v>
                </c:pt>
                <c:pt idx="1">
                  <c:v>Deklravo atvykimą</c:v>
                </c:pt>
                <c:pt idx="2">
                  <c:v>Deklaravimo išvykimą</c:v>
                </c:pt>
                <c:pt idx="3">
                  <c:v>Įtrauktą į GVNA</c:v>
                </c:pt>
                <c:pt idx="4">
                  <c:v>Priimta sprendimų</c:v>
                </c:pt>
              </c:strCache>
            </c:strRef>
          </c:cat>
          <c:val>
            <c:numRef>
              <c:f>Lapas1!$B$2:$B$6</c:f>
              <c:numCache>
                <c:formatCode>General</c:formatCode>
                <c:ptCount val="5"/>
                <c:pt idx="0">
                  <c:v>1165</c:v>
                </c:pt>
                <c:pt idx="1">
                  <c:v>512</c:v>
                </c:pt>
                <c:pt idx="2">
                  <c:v>33</c:v>
                </c:pt>
                <c:pt idx="3">
                  <c:v>140</c:v>
                </c:pt>
                <c:pt idx="4">
                  <c:v>38</c:v>
                </c:pt>
              </c:numCache>
            </c:numRef>
          </c:val>
          <c:extLst>
            <c:ext xmlns:c16="http://schemas.microsoft.com/office/drawing/2014/chart" uri="{C3380CC4-5D6E-409C-BE32-E72D297353CC}">
              <c16:uniqueId val="{00000000-3A38-4896-8C67-DA8645C4CCB3}"/>
            </c:ext>
          </c:extLst>
        </c:ser>
        <c:ser>
          <c:idx val="1"/>
          <c:order val="1"/>
          <c:tx>
            <c:strRef>
              <c:f>Lapas1!$C$1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Išduota pažymų</c:v>
                </c:pt>
                <c:pt idx="1">
                  <c:v>Deklravo atvykimą</c:v>
                </c:pt>
                <c:pt idx="2">
                  <c:v>Deklaravimo išvykimą</c:v>
                </c:pt>
                <c:pt idx="3">
                  <c:v>Įtrauktą į GVNA</c:v>
                </c:pt>
                <c:pt idx="4">
                  <c:v>Priimta sprendimų</c:v>
                </c:pt>
              </c:strCache>
            </c:strRef>
          </c:cat>
          <c:val>
            <c:numRef>
              <c:f>Lapas1!$C$2:$C$6</c:f>
              <c:numCache>
                <c:formatCode>General</c:formatCode>
                <c:ptCount val="5"/>
                <c:pt idx="0">
                  <c:v>784</c:v>
                </c:pt>
                <c:pt idx="1">
                  <c:v>324</c:v>
                </c:pt>
                <c:pt idx="2">
                  <c:v>15</c:v>
                </c:pt>
                <c:pt idx="3">
                  <c:v>134</c:v>
                </c:pt>
                <c:pt idx="4">
                  <c:v>54</c:v>
                </c:pt>
              </c:numCache>
            </c:numRef>
          </c:val>
          <c:extLst>
            <c:ext xmlns:c16="http://schemas.microsoft.com/office/drawing/2014/chart" uri="{C3380CC4-5D6E-409C-BE32-E72D297353CC}">
              <c16:uniqueId val="{00000001-3A38-4896-8C67-DA8645C4CCB3}"/>
            </c:ext>
          </c:extLst>
        </c:ser>
        <c:dLbls>
          <c:showLegendKey val="0"/>
          <c:showVal val="0"/>
          <c:showCatName val="0"/>
          <c:showSerName val="0"/>
          <c:showPercent val="0"/>
          <c:showBubbleSize val="0"/>
        </c:dLbls>
        <c:gapWidth val="219"/>
        <c:overlap val="-27"/>
        <c:axId val="359585808"/>
        <c:axId val="300991208"/>
      </c:barChart>
      <c:catAx>
        <c:axId val="3595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00991208"/>
        <c:crosses val="autoZero"/>
        <c:auto val="1"/>
        <c:lblAlgn val="ctr"/>
        <c:lblOffset val="100"/>
        <c:noMultiLvlLbl val="0"/>
      </c:catAx>
      <c:valAx>
        <c:axId val="300991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3595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t-LT" sz="1800" baseline="0" dirty="0" smtClean="0">
                <a:latin typeface="Times New Roman" panose="02020603050405020304" pitchFamily="18" charset="0"/>
              </a:rPr>
              <a:t>Ženklesni pasikeitimai seniūnijos darbe lyginant su kitais metais</a:t>
            </a:r>
            <a:endParaRPr lang="lt-LT" sz="1800" baseline="0" dirty="0">
              <a:latin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bar"/>
        <c:grouping val="clustered"/>
        <c:varyColors val="0"/>
        <c:ser>
          <c:idx val="0"/>
          <c:order val="0"/>
          <c:tx>
            <c:strRef>
              <c:f>Lapas1!$B$1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Visuomenei naudinga
veikla</c:v>
                </c:pt>
                <c:pt idx="1">
                  <c:v>Viešųjų erdvių
tvarkymas</c:v>
                </c:pt>
                <c:pt idx="2">
                  <c:v>Statinių priežiūra</c:v>
                </c:pt>
                <c:pt idx="3">
                  <c:v>Neeksplotuojami
 automobiliai</c:v>
                </c:pt>
                <c:pt idx="4">
                  <c:v>Notariniai veiksmai</c:v>
                </c:pt>
              </c:strCache>
            </c:strRef>
          </c:cat>
          <c:val>
            <c:numRef>
              <c:f>Lapas1!$B$2:$B$6</c:f>
              <c:numCache>
                <c:formatCode>General</c:formatCode>
                <c:ptCount val="5"/>
                <c:pt idx="0">
                  <c:v>15</c:v>
                </c:pt>
                <c:pt idx="1">
                  <c:v>12</c:v>
                </c:pt>
                <c:pt idx="2">
                  <c:v>151</c:v>
                </c:pt>
                <c:pt idx="3">
                  <c:v>7</c:v>
                </c:pt>
                <c:pt idx="4">
                  <c:v>63</c:v>
                </c:pt>
              </c:numCache>
            </c:numRef>
          </c:val>
          <c:extLst>
            <c:ext xmlns:c16="http://schemas.microsoft.com/office/drawing/2014/chart" uri="{C3380CC4-5D6E-409C-BE32-E72D297353CC}">
              <c16:uniqueId val="{00000000-A6C3-4CD1-81A4-DF478C9CD75D}"/>
            </c:ext>
          </c:extLst>
        </c:ser>
        <c:ser>
          <c:idx val="1"/>
          <c:order val="1"/>
          <c:tx>
            <c:strRef>
              <c:f>Lapas1!$C$1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Lapas1!$A$2:$A$6</c:f>
              <c:strCache>
                <c:ptCount val="5"/>
                <c:pt idx="0">
                  <c:v>Visuomenei naudinga
veikla</c:v>
                </c:pt>
                <c:pt idx="1">
                  <c:v>Viešųjų erdvių
tvarkymas</c:v>
                </c:pt>
                <c:pt idx="2">
                  <c:v>Statinių priežiūra</c:v>
                </c:pt>
                <c:pt idx="3">
                  <c:v>Neeksplotuojami
 automobiliai</c:v>
                </c:pt>
                <c:pt idx="4">
                  <c:v>Notariniai veiksmai</c:v>
                </c:pt>
              </c:strCache>
            </c:strRef>
          </c:cat>
          <c:val>
            <c:numRef>
              <c:f>Lapas1!$C$2:$C$6</c:f>
              <c:numCache>
                <c:formatCode>General</c:formatCode>
                <c:ptCount val="5"/>
                <c:pt idx="0">
                  <c:v>2</c:v>
                </c:pt>
                <c:pt idx="1">
                  <c:v>53</c:v>
                </c:pt>
                <c:pt idx="2">
                  <c:v>276</c:v>
                </c:pt>
                <c:pt idx="3">
                  <c:v>20</c:v>
                </c:pt>
                <c:pt idx="4">
                  <c:v>170</c:v>
                </c:pt>
              </c:numCache>
            </c:numRef>
          </c:val>
          <c:extLst>
            <c:ext xmlns:c16="http://schemas.microsoft.com/office/drawing/2014/chart" uri="{C3380CC4-5D6E-409C-BE32-E72D297353CC}">
              <c16:uniqueId val="{00000001-A6C3-4CD1-81A4-DF478C9CD75D}"/>
            </c:ext>
          </c:extLst>
        </c:ser>
        <c:dLbls>
          <c:showLegendKey val="0"/>
          <c:showVal val="0"/>
          <c:showCatName val="0"/>
          <c:showSerName val="0"/>
          <c:showPercent val="0"/>
          <c:showBubbleSize val="0"/>
        </c:dLbls>
        <c:gapWidth val="182"/>
        <c:axId val="459451480"/>
        <c:axId val="459454760"/>
      </c:barChart>
      <c:catAx>
        <c:axId val="459451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459454760"/>
        <c:crosses val="autoZero"/>
        <c:auto val="1"/>
        <c:lblAlgn val="ctr"/>
        <c:lblOffset val="100"/>
        <c:noMultiLvlLbl val="0"/>
      </c:catAx>
      <c:valAx>
        <c:axId val="459454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459451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4" name="Freeform 6"/>
          <p:cNvSpPr>
            <a:spLocks/>
          </p:cNvSpPr>
          <p:nvPr/>
        </p:nvSpPr>
        <p:spPr bwMode="auto">
          <a:xfrm>
            <a:off x="0" y="4324351"/>
            <a:ext cx="1417539"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ctrTitle"/>
          </p:nvPr>
        </p:nvSpPr>
        <p:spPr>
          <a:xfrm>
            <a:off x="2103736" y="2514601"/>
            <a:ext cx="7243762" cy="2262781"/>
          </a:xfrm>
        </p:spPr>
        <p:txBody>
          <a:bodyPr anchor="b">
            <a:normAutofit/>
          </a:bodyPr>
          <a:lstStyle>
            <a:lvl1pPr>
              <a:defRPr sz="5400"/>
            </a:lvl1pPr>
          </a:lstStyle>
          <a:p>
            <a:r>
              <a:rPr lang="lt-LT" smtClean="0"/>
              <a:t>Spustelėję redag. ruoš. pavad. stilių</a:t>
            </a:r>
            <a:endParaRPr lang="en-US" dirty="0"/>
          </a:p>
        </p:txBody>
      </p:sp>
      <p:sp>
        <p:nvSpPr>
          <p:cNvPr id="3" name="Subtitle 2"/>
          <p:cNvSpPr>
            <a:spLocks noGrp="1"/>
          </p:cNvSpPr>
          <p:nvPr>
            <p:ph type="subTitle" idx="1"/>
          </p:nvPr>
        </p:nvSpPr>
        <p:spPr>
          <a:xfrm>
            <a:off x="2103736" y="4777380"/>
            <a:ext cx="7243762"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5" name="Date Placeholder 3"/>
          <p:cNvSpPr>
            <a:spLocks noGrp="1"/>
          </p:cNvSpPr>
          <p:nvPr>
            <p:ph type="dt" sz="half" idx="10"/>
          </p:nvPr>
        </p:nvSpPr>
        <p:spPr/>
        <p:txBody>
          <a:bodyPr/>
          <a:lstStyle>
            <a:lvl1pPr>
              <a:defRPr/>
            </a:lvl1pPr>
          </a:lstStyle>
          <a:p>
            <a:pPr>
              <a:defRPr/>
            </a:pPr>
            <a:fld id="{14D44370-562B-4090-8CF3-5DBC1A9DF73E}" type="datetimeFigureOut">
              <a:rPr lang="en-US"/>
              <a:pPr>
                <a:defRPr/>
              </a:pPr>
              <a:t>2/18/2022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32098" y="4529139"/>
            <a:ext cx="633313" cy="365125"/>
          </a:xfrm>
        </p:spPr>
        <p:txBody>
          <a:bodyPr/>
          <a:lstStyle>
            <a:lvl1pPr>
              <a:defRPr/>
            </a:lvl1pPr>
          </a:lstStyle>
          <a:p>
            <a:pPr>
              <a:defRPr/>
            </a:pPr>
            <a:fld id="{13FA84BE-A0EF-4F76-84E6-0B0741EB8883}" type="slidenum">
              <a:rPr lang="en-US"/>
              <a:pPr>
                <a:defRPr/>
              </a:pPr>
              <a:t>‹#›</a:t>
            </a:fld>
            <a:endParaRPr lang="en-US"/>
          </a:p>
        </p:txBody>
      </p:sp>
    </p:spTree>
    <p:extLst>
      <p:ext uri="{BB962C8B-B14F-4D97-AF65-F5344CB8AC3E}">
        <p14:creationId xmlns:p14="http://schemas.microsoft.com/office/powerpoint/2010/main" val="312400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4" name="Freeform 11"/>
          <p:cNvSpPr>
            <a:spLocks/>
          </p:cNvSpPr>
          <p:nvPr/>
        </p:nvSpPr>
        <p:spPr bwMode="auto">
          <a:xfrm flipV="1">
            <a:off x="-3870" y="31781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3735" y="609600"/>
            <a:ext cx="7243762" cy="3117040"/>
          </a:xfrm>
        </p:spPr>
        <p:txBody>
          <a:bodyPr anchor="ctr">
            <a:normAutofit/>
          </a:bodyPr>
          <a:lstStyle>
            <a:lvl1pPr algn="l">
              <a:defRPr sz="48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103735" y="4354046"/>
            <a:ext cx="7243762"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5" name="Date Placeholder 3"/>
          <p:cNvSpPr>
            <a:spLocks noGrp="1"/>
          </p:cNvSpPr>
          <p:nvPr>
            <p:ph type="dt" sz="half" idx="10"/>
          </p:nvPr>
        </p:nvSpPr>
        <p:spPr/>
        <p:txBody>
          <a:bodyPr/>
          <a:lstStyle>
            <a:lvl1pPr>
              <a:defRPr/>
            </a:lvl1pPr>
          </a:lstStyle>
          <a:p>
            <a:pPr>
              <a:defRPr/>
            </a:pPr>
            <a:fld id="{35D97D99-973C-4D7B-B7F5-8EA7CFA718EF}" type="datetimeFigureOut">
              <a:rPr lang="en-US"/>
              <a:pPr>
                <a:defRPr/>
              </a:pPr>
              <a:t>2/18/2022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32098" y="3244851"/>
            <a:ext cx="633313" cy="365125"/>
          </a:xfrm>
        </p:spPr>
        <p:txBody>
          <a:bodyPr/>
          <a:lstStyle>
            <a:lvl1pPr>
              <a:defRPr/>
            </a:lvl1pPr>
          </a:lstStyle>
          <a:p>
            <a:pPr>
              <a:defRPr/>
            </a:pPr>
            <a:fld id="{1CA5888F-6D87-4E03-9385-9EF52976B6E0}" type="slidenum">
              <a:rPr lang="en-US"/>
              <a:pPr>
                <a:defRPr/>
              </a:pPr>
              <a:t>‹#›</a:t>
            </a:fld>
            <a:endParaRPr lang="en-US"/>
          </a:p>
        </p:txBody>
      </p:sp>
    </p:spTree>
    <p:extLst>
      <p:ext uri="{BB962C8B-B14F-4D97-AF65-F5344CB8AC3E}">
        <p14:creationId xmlns:p14="http://schemas.microsoft.com/office/powerpoint/2010/main" val="328093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5" name="Freeform 11"/>
          <p:cNvSpPr>
            <a:spLocks/>
          </p:cNvSpPr>
          <p:nvPr/>
        </p:nvSpPr>
        <p:spPr bwMode="auto">
          <a:xfrm flipV="1">
            <a:off x="-3870" y="31781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6" name="TextBox 36"/>
          <p:cNvSpPr txBox="1">
            <a:spLocks noChangeArrowheads="1"/>
          </p:cNvSpPr>
          <p:nvPr/>
        </p:nvSpPr>
        <p:spPr bwMode="auto">
          <a:xfrm>
            <a:off x="2004417" y="647700"/>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lt-LT"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9030197" y="290512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lt-LT" sz="8000">
                <a:solidFill>
                  <a:schemeClr val="accent1"/>
                </a:solidFill>
                <a:latin typeface="Arial" panose="020B0604020202020204" pitchFamily="34" charset="0"/>
              </a:rPr>
              <a:t>”</a:t>
            </a:r>
          </a:p>
        </p:txBody>
      </p:sp>
      <p:sp>
        <p:nvSpPr>
          <p:cNvPr id="2" name="Title 1"/>
          <p:cNvSpPr>
            <a:spLocks noGrp="1"/>
          </p:cNvSpPr>
          <p:nvPr>
            <p:ph type="title"/>
          </p:nvPr>
        </p:nvSpPr>
        <p:spPr>
          <a:xfrm>
            <a:off x="2315584" y="609600"/>
            <a:ext cx="6820065" cy="2895600"/>
          </a:xfrm>
        </p:spPr>
        <p:txBody>
          <a:bodyPr anchor="ctr">
            <a:normAutofit/>
          </a:bodyPr>
          <a:lstStyle>
            <a:lvl1pPr algn="l">
              <a:defRPr sz="4800" b="0" cap="none"/>
            </a:lvl1pPr>
          </a:lstStyle>
          <a:p>
            <a:r>
              <a:rPr lang="lt-LT" smtClean="0"/>
              <a:t>Spustelėję redag. ruoš. pavad. stilių</a:t>
            </a:r>
            <a:endParaRPr lang="en-US" dirty="0"/>
          </a:p>
        </p:txBody>
      </p:sp>
      <p:sp>
        <p:nvSpPr>
          <p:cNvPr id="13" name="Text Placeholder 9"/>
          <p:cNvSpPr>
            <a:spLocks noGrp="1"/>
          </p:cNvSpPr>
          <p:nvPr>
            <p:ph type="body" sz="quarter" idx="13"/>
          </p:nvPr>
        </p:nvSpPr>
        <p:spPr>
          <a:xfrm>
            <a:off x="2660947" y="3505200"/>
            <a:ext cx="6123450"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2103735" y="4354046"/>
            <a:ext cx="7243762"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8" name="Date Placeholder 3"/>
          <p:cNvSpPr>
            <a:spLocks noGrp="1"/>
          </p:cNvSpPr>
          <p:nvPr>
            <p:ph type="dt" sz="half" idx="14"/>
          </p:nvPr>
        </p:nvSpPr>
        <p:spPr/>
        <p:txBody>
          <a:bodyPr/>
          <a:lstStyle>
            <a:lvl1pPr>
              <a:defRPr/>
            </a:lvl1pPr>
          </a:lstStyle>
          <a:p>
            <a:pPr>
              <a:defRPr/>
            </a:pPr>
            <a:fld id="{B7E3DB69-7F54-48C3-9FB4-1D0F97B4EC5F}" type="datetimeFigureOut">
              <a:rPr lang="en-US"/>
              <a:pPr>
                <a:defRPr/>
              </a:pPr>
              <a:t>2/18/2022</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432098" y="3244851"/>
            <a:ext cx="633313" cy="365125"/>
          </a:xfrm>
        </p:spPr>
        <p:txBody>
          <a:bodyPr/>
          <a:lstStyle>
            <a:lvl1pPr>
              <a:defRPr/>
            </a:lvl1pPr>
          </a:lstStyle>
          <a:p>
            <a:pPr>
              <a:defRPr/>
            </a:pPr>
            <a:fld id="{DC173057-D06A-4E46-BFC6-DCF18C8AA318}" type="slidenum">
              <a:rPr lang="en-US"/>
              <a:pPr>
                <a:defRPr/>
              </a:pPr>
              <a:t>‹#›</a:t>
            </a:fld>
            <a:endParaRPr lang="en-US"/>
          </a:p>
        </p:txBody>
      </p:sp>
    </p:spTree>
    <p:extLst>
      <p:ext uri="{BB962C8B-B14F-4D97-AF65-F5344CB8AC3E}">
        <p14:creationId xmlns:p14="http://schemas.microsoft.com/office/powerpoint/2010/main" val="249756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5" name="Freeform 11"/>
          <p:cNvSpPr>
            <a:spLocks/>
          </p:cNvSpPr>
          <p:nvPr/>
        </p:nvSpPr>
        <p:spPr bwMode="auto">
          <a:xfrm flipV="1">
            <a:off x="-3870" y="491172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3735" y="2438401"/>
            <a:ext cx="7243763" cy="2724845"/>
          </a:xfrm>
        </p:spPr>
        <p:txBody>
          <a:bodyPr anchor="b">
            <a:normAutofit/>
          </a:bodyPr>
          <a:lstStyle>
            <a:lvl1pPr algn="l">
              <a:defRPr sz="4800" b="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2103735" y="5181600"/>
            <a:ext cx="7243763" cy="729622"/>
          </a:xfrm>
        </p:spPr>
        <p:txBody>
          <a:bodyPr rtlCol="0">
            <a:normAutofit/>
          </a:bodyPr>
          <a:lstStyle>
            <a:lvl1pPr>
              <a:buNone/>
              <a:defRPr lang="en-US">
                <a:solidFill>
                  <a:schemeClr val="tx1">
                    <a:lumMod val="65000"/>
                    <a:lumOff val="35000"/>
                  </a:schemeClr>
                </a:solidFill>
              </a:defRPr>
            </a:lvl1pPr>
          </a:lstStyle>
          <a:p>
            <a:pPr lvl="0"/>
            <a:r>
              <a:rPr lang="lt-LT" smtClean="0"/>
              <a:t>Redaguoti šablono teksto stilius</a:t>
            </a:r>
          </a:p>
        </p:txBody>
      </p:sp>
      <p:sp>
        <p:nvSpPr>
          <p:cNvPr id="6" name="Date Placeholder 4"/>
          <p:cNvSpPr>
            <a:spLocks noGrp="1"/>
          </p:cNvSpPr>
          <p:nvPr>
            <p:ph type="dt" sz="half" idx="10"/>
          </p:nvPr>
        </p:nvSpPr>
        <p:spPr/>
        <p:txBody>
          <a:bodyPr/>
          <a:lstStyle>
            <a:lvl1pPr>
              <a:defRPr/>
            </a:lvl1pPr>
          </a:lstStyle>
          <a:p>
            <a:pPr>
              <a:defRPr/>
            </a:pPr>
            <a:fld id="{1AF9C944-7AFE-4391-B067-D0B05D4AED7C}" type="datetimeFigureOut">
              <a:rPr lang="en-US"/>
              <a:pPr>
                <a:defRPr/>
              </a:pPr>
              <a:t>2/18/2022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32098" y="4983164"/>
            <a:ext cx="633313" cy="365125"/>
          </a:xfrm>
        </p:spPr>
        <p:txBody>
          <a:bodyPr/>
          <a:lstStyle>
            <a:lvl1pPr>
              <a:defRPr/>
            </a:lvl1pPr>
          </a:lstStyle>
          <a:p>
            <a:pPr>
              <a:defRPr/>
            </a:pPr>
            <a:fld id="{20D405A9-ECA2-4FF3-81D2-B68B2A2D4312}" type="slidenum">
              <a:rPr lang="en-US"/>
              <a:pPr>
                <a:defRPr/>
              </a:pPr>
              <a:t>‹#›</a:t>
            </a:fld>
            <a:endParaRPr lang="en-US"/>
          </a:p>
        </p:txBody>
      </p:sp>
    </p:spTree>
    <p:extLst>
      <p:ext uri="{BB962C8B-B14F-4D97-AF65-F5344CB8AC3E}">
        <p14:creationId xmlns:p14="http://schemas.microsoft.com/office/powerpoint/2010/main" val="58093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5" name="Freeform 11"/>
          <p:cNvSpPr>
            <a:spLocks/>
          </p:cNvSpPr>
          <p:nvPr/>
        </p:nvSpPr>
        <p:spPr bwMode="auto">
          <a:xfrm flipV="1">
            <a:off x="-3870" y="491172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6" name="TextBox 36"/>
          <p:cNvSpPr txBox="1">
            <a:spLocks noChangeArrowheads="1"/>
          </p:cNvSpPr>
          <p:nvPr/>
        </p:nvSpPr>
        <p:spPr bwMode="auto">
          <a:xfrm>
            <a:off x="2004417" y="647700"/>
            <a:ext cx="495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lt-LT"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9030197" y="2905125"/>
            <a:ext cx="495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r>
              <a:rPr lang="en-US" altLang="lt-LT" sz="8000">
                <a:solidFill>
                  <a:schemeClr val="accent1"/>
                </a:solidFill>
                <a:latin typeface="Arial" panose="020B0604020202020204" pitchFamily="34" charset="0"/>
              </a:rPr>
              <a:t>”</a:t>
            </a:r>
          </a:p>
        </p:txBody>
      </p:sp>
      <p:sp>
        <p:nvSpPr>
          <p:cNvPr id="12" name="Title 1"/>
          <p:cNvSpPr>
            <a:spLocks noGrp="1"/>
          </p:cNvSpPr>
          <p:nvPr>
            <p:ph type="title"/>
          </p:nvPr>
        </p:nvSpPr>
        <p:spPr>
          <a:xfrm>
            <a:off x="2315584" y="609600"/>
            <a:ext cx="6820065" cy="2895600"/>
          </a:xfrm>
        </p:spPr>
        <p:txBody>
          <a:bodyPr anchor="ctr">
            <a:normAutofit/>
          </a:bodyPr>
          <a:lstStyle>
            <a:lvl1pPr algn="l">
              <a:defRPr sz="4800" b="0" cap="none"/>
            </a:lvl1pPr>
          </a:lstStyle>
          <a:p>
            <a:r>
              <a:rPr lang="lt-LT" smtClean="0"/>
              <a:t>Spustelėję redag. ruoš. pavad. stilių</a:t>
            </a:r>
            <a:endParaRPr lang="en-US" dirty="0"/>
          </a:p>
        </p:txBody>
      </p:sp>
      <p:sp>
        <p:nvSpPr>
          <p:cNvPr id="21" name="Text Placeholder 9"/>
          <p:cNvSpPr>
            <a:spLocks noGrp="1"/>
          </p:cNvSpPr>
          <p:nvPr>
            <p:ph type="body" sz="quarter" idx="13"/>
          </p:nvPr>
        </p:nvSpPr>
        <p:spPr>
          <a:xfrm>
            <a:off x="2103735" y="4343400"/>
            <a:ext cx="724376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4" name="Text Placeholder 3"/>
          <p:cNvSpPr>
            <a:spLocks noGrp="1"/>
          </p:cNvSpPr>
          <p:nvPr>
            <p:ph type="body" sz="half" idx="2"/>
          </p:nvPr>
        </p:nvSpPr>
        <p:spPr>
          <a:xfrm>
            <a:off x="2103735" y="5181600"/>
            <a:ext cx="7243763" cy="729622"/>
          </a:xfrm>
        </p:spPr>
        <p:txBody>
          <a:bodyPr rtlCol="0">
            <a:normAutofit/>
          </a:bodyPr>
          <a:lstStyle>
            <a:lvl1pPr>
              <a:buNone/>
              <a:defRPr lang="en-US">
                <a:solidFill>
                  <a:schemeClr val="tx1">
                    <a:lumMod val="65000"/>
                    <a:lumOff val="35000"/>
                  </a:schemeClr>
                </a:solidFill>
              </a:defRPr>
            </a:lvl1pPr>
          </a:lstStyle>
          <a:p>
            <a:pPr lvl="0"/>
            <a:r>
              <a:rPr lang="lt-LT" smtClean="0"/>
              <a:t>Redaguoti šablono teksto stilius</a:t>
            </a:r>
          </a:p>
        </p:txBody>
      </p:sp>
      <p:sp>
        <p:nvSpPr>
          <p:cNvPr id="8" name="Date Placeholder 4"/>
          <p:cNvSpPr>
            <a:spLocks noGrp="1"/>
          </p:cNvSpPr>
          <p:nvPr>
            <p:ph type="dt" sz="half" idx="14"/>
          </p:nvPr>
        </p:nvSpPr>
        <p:spPr/>
        <p:txBody>
          <a:bodyPr/>
          <a:lstStyle>
            <a:lvl1pPr>
              <a:defRPr/>
            </a:lvl1pPr>
          </a:lstStyle>
          <a:p>
            <a:pPr>
              <a:defRPr/>
            </a:pPr>
            <a:fld id="{56E838FC-BFD2-4A44-9A2F-8A33423308F0}" type="datetimeFigureOut">
              <a:rPr lang="en-US"/>
              <a:pPr>
                <a:defRPr/>
              </a:pPr>
              <a:t>2/18/2022</a:t>
            </a:fld>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432098" y="4983164"/>
            <a:ext cx="633313" cy="365125"/>
          </a:xfrm>
        </p:spPr>
        <p:txBody>
          <a:bodyPr/>
          <a:lstStyle>
            <a:lvl1pPr>
              <a:defRPr/>
            </a:lvl1pPr>
          </a:lstStyle>
          <a:p>
            <a:pPr>
              <a:defRPr/>
            </a:pPr>
            <a:fld id="{1EDAA13A-7B00-4BFE-9C5D-1F5152A16672}" type="slidenum">
              <a:rPr lang="en-US"/>
              <a:pPr>
                <a:defRPr/>
              </a:pPr>
              <a:t>‹#›</a:t>
            </a:fld>
            <a:endParaRPr lang="en-US"/>
          </a:p>
        </p:txBody>
      </p:sp>
    </p:spTree>
    <p:extLst>
      <p:ext uri="{BB962C8B-B14F-4D97-AF65-F5344CB8AC3E}">
        <p14:creationId xmlns:p14="http://schemas.microsoft.com/office/powerpoint/2010/main" val="2370911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5" name="Freeform 11"/>
          <p:cNvSpPr>
            <a:spLocks/>
          </p:cNvSpPr>
          <p:nvPr/>
        </p:nvSpPr>
        <p:spPr bwMode="auto">
          <a:xfrm flipV="1">
            <a:off x="-3870" y="491172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3735" y="627407"/>
            <a:ext cx="7243762" cy="2880020"/>
          </a:xfrm>
        </p:spPr>
        <p:txBody>
          <a:bodyPr anchor="ctr">
            <a:normAutofit/>
          </a:bodyPr>
          <a:lstStyle>
            <a:lvl1pPr algn="l">
              <a:defRPr sz="4800" b="0"/>
            </a:lvl1pPr>
          </a:lstStyle>
          <a:p>
            <a:r>
              <a:rPr lang="lt-LT" smtClean="0"/>
              <a:t>Spustelėję redag. ruoš. pavad. stilių</a:t>
            </a:r>
            <a:endParaRPr lang="en-US" dirty="0"/>
          </a:p>
        </p:txBody>
      </p:sp>
      <p:sp>
        <p:nvSpPr>
          <p:cNvPr id="21" name="Text Placeholder 9"/>
          <p:cNvSpPr>
            <a:spLocks noGrp="1"/>
          </p:cNvSpPr>
          <p:nvPr>
            <p:ph type="body" sz="quarter" idx="13"/>
          </p:nvPr>
        </p:nvSpPr>
        <p:spPr>
          <a:xfrm>
            <a:off x="2103735" y="4343400"/>
            <a:ext cx="724376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4" name="Text Placeholder 3"/>
          <p:cNvSpPr>
            <a:spLocks noGrp="1"/>
          </p:cNvSpPr>
          <p:nvPr>
            <p:ph type="body" sz="half" idx="2"/>
          </p:nvPr>
        </p:nvSpPr>
        <p:spPr>
          <a:xfrm>
            <a:off x="2103735" y="5181600"/>
            <a:ext cx="7243763" cy="729622"/>
          </a:xfrm>
        </p:spPr>
        <p:txBody>
          <a:bodyPr rtlCol="0">
            <a:normAutofit/>
          </a:bodyPr>
          <a:lstStyle>
            <a:lvl1pPr>
              <a:buNone/>
              <a:defRPr lang="en-US">
                <a:solidFill>
                  <a:schemeClr val="tx1">
                    <a:lumMod val="65000"/>
                    <a:lumOff val="35000"/>
                  </a:schemeClr>
                </a:solidFill>
              </a:defRPr>
            </a:lvl1pPr>
          </a:lstStyle>
          <a:p>
            <a:pPr lvl="0"/>
            <a:r>
              <a:rPr lang="lt-LT" smtClean="0"/>
              <a:t>Redaguoti šablono teksto stilius</a:t>
            </a:r>
          </a:p>
        </p:txBody>
      </p:sp>
      <p:sp>
        <p:nvSpPr>
          <p:cNvPr id="6" name="Date Placeholder 4"/>
          <p:cNvSpPr>
            <a:spLocks noGrp="1"/>
          </p:cNvSpPr>
          <p:nvPr>
            <p:ph type="dt" sz="half" idx="14"/>
          </p:nvPr>
        </p:nvSpPr>
        <p:spPr/>
        <p:txBody>
          <a:bodyPr/>
          <a:lstStyle>
            <a:lvl1pPr>
              <a:defRPr/>
            </a:lvl1pPr>
          </a:lstStyle>
          <a:p>
            <a:pPr>
              <a:defRPr/>
            </a:pPr>
            <a:fld id="{80653568-2DCA-4233-B425-3F0318C54387}" type="datetimeFigureOut">
              <a:rPr lang="en-US"/>
              <a:pPr>
                <a:defRPr/>
              </a:pPr>
              <a:t>2/18/2022</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432098" y="4983164"/>
            <a:ext cx="633313" cy="365125"/>
          </a:xfrm>
        </p:spPr>
        <p:txBody>
          <a:bodyPr/>
          <a:lstStyle>
            <a:lvl1pPr>
              <a:defRPr/>
            </a:lvl1pPr>
          </a:lstStyle>
          <a:p>
            <a:pPr>
              <a:defRPr/>
            </a:pPr>
            <a:fld id="{DB223F58-CF97-4ED7-915A-0F6AC3B64CC5}" type="slidenum">
              <a:rPr lang="en-US"/>
              <a:pPr>
                <a:defRPr/>
              </a:pPr>
              <a:t>‹#›</a:t>
            </a:fld>
            <a:endParaRPr lang="en-US"/>
          </a:p>
        </p:txBody>
      </p:sp>
    </p:spTree>
    <p:extLst>
      <p:ext uri="{BB962C8B-B14F-4D97-AF65-F5344CB8AC3E}">
        <p14:creationId xmlns:p14="http://schemas.microsoft.com/office/powerpoint/2010/main" val="1127418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4"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3"/>
          <p:cNvSpPr>
            <a:spLocks noGrp="1"/>
          </p:cNvSpPr>
          <p:nvPr>
            <p:ph type="dt" sz="half" idx="10"/>
          </p:nvPr>
        </p:nvSpPr>
        <p:spPr/>
        <p:txBody>
          <a:bodyPr/>
          <a:lstStyle>
            <a:lvl1pPr>
              <a:defRPr/>
            </a:lvl1pPr>
          </a:lstStyle>
          <a:p>
            <a:pPr>
              <a:defRPr/>
            </a:pPr>
            <a:fld id="{E9510662-706F-4176-8B6D-D3AB46C3CBE1}" type="datetimeFigureOut">
              <a:rPr lang="en-US"/>
              <a:pPr>
                <a:defRPr/>
              </a:pPr>
              <a:t>2/18/2022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A08C9-AA90-462A-88EC-D248AE6C85D3}" type="slidenum">
              <a:rPr lang="en-US"/>
              <a:pPr>
                <a:defRPr/>
              </a:pPr>
              <a:t>‹#›</a:t>
            </a:fld>
            <a:endParaRPr lang="en-US"/>
          </a:p>
        </p:txBody>
      </p:sp>
    </p:spTree>
    <p:extLst>
      <p:ext uri="{BB962C8B-B14F-4D97-AF65-F5344CB8AC3E}">
        <p14:creationId xmlns:p14="http://schemas.microsoft.com/office/powerpoint/2010/main" val="93731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4"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Vertical Title 1"/>
          <p:cNvSpPr>
            <a:spLocks noGrp="1"/>
          </p:cNvSpPr>
          <p:nvPr>
            <p:ph type="title" orient="vert"/>
          </p:nvPr>
        </p:nvSpPr>
        <p:spPr>
          <a:xfrm>
            <a:off x="7552035" y="627406"/>
            <a:ext cx="1793676" cy="5283817"/>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2103735" y="627406"/>
            <a:ext cx="5262563" cy="5283817"/>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3"/>
          <p:cNvSpPr>
            <a:spLocks noGrp="1"/>
          </p:cNvSpPr>
          <p:nvPr>
            <p:ph type="dt" sz="half" idx="10"/>
          </p:nvPr>
        </p:nvSpPr>
        <p:spPr/>
        <p:txBody>
          <a:bodyPr/>
          <a:lstStyle>
            <a:lvl1pPr>
              <a:defRPr/>
            </a:lvl1pPr>
          </a:lstStyle>
          <a:p>
            <a:pPr>
              <a:defRPr/>
            </a:pPr>
            <a:fld id="{63682B93-4F75-44F6-9C4F-18A820592573}" type="datetimeFigureOut">
              <a:rPr lang="en-US"/>
              <a:pPr>
                <a:defRPr/>
              </a:pPr>
              <a:t>2/18/2022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F7E395-AB6B-41DC-8377-5DE866E9216B}" type="slidenum">
              <a:rPr lang="en-US"/>
              <a:pPr>
                <a:defRPr/>
              </a:pPr>
              <a:t>‹#›</a:t>
            </a:fld>
            <a:endParaRPr lang="en-US"/>
          </a:p>
        </p:txBody>
      </p:sp>
    </p:spTree>
    <p:extLst>
      <p:ext uri="{BB962C8B-B14F-4D97-AF65-F5344CB8AC3E}">
        <p14:creationId xmlns:p14="http://schemas.microsoft.com/office/powerpoint/2010/main" val="206715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4"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6752" y="624110"/>
            <a:ext cx="7240746" cy="1280890"/>
          </a:xfrm>
        </p:spPr>
        <p:txBody>
          <a:bodyPr/>
          <a:lstStyle/>
          <a:p>
            <a:r>
              <a:rPr lang="lt-LT" smtClean="0"/>
              <a:t>Spustelėję redag. ruoš. pavad. stilių</a:t>
            </a:r>
            <a:endParaRPr lang="en-US" dirty="0"/>
          </a:p>
        </p:txBody>
      </p:sp>
      <p:sp>
        <p:nvSpPr>
          <p:cNvPr id="3" name="Content Placeholder 2"/>
          <p:cNvSpPr>
            <a:spLocks noGrp="1"/>
          </p:cNvSpPr>
          <p:nvPr>
            <p:ph idx="1"/>
          </p:nvPr>
        </p:nvSpPr>
        <p:spPr>
          <a:xfrm>
            <a:off x="2103735" y="2133600"/>
            <a:ext cx="7243763" cy="377762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3"/>
          <p:cNvSpPr>
            <a:spLocks noGrp="1"/>
          </p:cNvSpPr>
          <p:nvPr>
            <p:ph type="dt" sz="half" idx="10"/>
          </p:nvPr>
        </p:nvSpPr>
        <p:spPr/>
        <p:txBody>
          <a:bodyPr/>
          <a:lstStyle>
            <a:lvl1pPr>
              <a:defRPr/>
            </a:lvl1pPr>
          </a:lstStyle>
          <a:p>
            <a:pPr>
              <a:defRPr/>
            </a:pPr>
            <a:fld id="{AE8BC1C9-5A96-452F-A4F6-81501B213639}" type="datetimeFigureOut">
              <a:rPr lang="en-US"/>
              <a:pPr>
                <a:defRPr/>
              </a:pPr>
              <a:t>2/18/2022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DE5325-7640-4ACB-AF96-D03B5E150727}" type="slidenum">
              <a:rPr lang="en-US"/>
              <a:pPr>
                <a:defRPr/>
              </a:pPr>
              <a:t>‹#›</a:t>
            </a:fld>
            <a:endParaRPr lang="en-US"/>
          </a:p>
        </p:txBody>
      </p:sp>
    </p:spTree>
    <p:extLst>
      <p:ext uri="{BB962C8B-B14F-4D97-AF65-F5344CB8AC3E}">
        <p14:creationId xmlns:p14="http://schemas.microsoft.com/office/powerpoint/2010/main" val="56646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4" name="Freeform 11"/>
          <p:cNvSpPr>
            <a:spLocks/>
          </p:cNvSpPr>
          <p:nvPr/>
        </p:nvSpPr>
        <p:spPr bwMode="auto">
          <a:xfrm flipV="1">
            <a:off x="-3870" y="31781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3735" y="2058750"/>
            <a:ext cx="7243762" cy="1468800"/>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103735" y="3530129"/>
            <a:ext cx="7243762"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5" name="Date Placeholder 3"/>
          <p:cNvSpPr>
            <a:spLocks noGrp="1"/>
          </p:cNvSpPr>
          <p:nvPr>
            <p:ph type="dt" sz="half" idx="10"/>
          </p:nvPr>
        </p:nvSpPr>
        <p:spPr/>
        <p:txBody>
          <a:bodyPr/>
          <a:lstStyle>
            <a:lvl1pPr>
              <a:defRPr/>
            </a:lvl1pPr>
          </a:lstStyle>
          <a:p>
            <a:pPr>
              <a:defRPr/>
            </a:pPr>
            <a:fld id="{941E256F-0398-4646-B61B-9129A796225E}" type="datetimeFigureOut">
              <a:rPr lang="en-US"/>
              <a:pPr>
                <a:defRPr/>
              </a:pPr>
              <a:t>2/18/2022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32098" y="3244851"/>
            <a:ext cx="633313" cy="365125"/>
          </a:xfrm>
        </p:spPr>
        <p:txBody>
          <a:bodyPr/>
          <a:lstStyle>
            <a:lvl1pPr>
              <a:defRPr/>
            </a:lvl1pPr>
          </a:lstStyle>
          <a:p>
            <a:pPr>
              <a:defRPr/>
            </a:pPr>
            <a:fld id="{4CD9CD6C-B3A0-43BE-8FC6-9C9AB18C1C7D}" type="slidenum">
              <a:rPr lang="en-US"/>
              <a:pPr>
                <a:defRPr/>
              </a:pPr>
              <a:t>‹#›</a:t>
            </a:fld>
            <a:endParaRPr lang="en-US"/>
          </a:p>
        </p:txBody>
      </p:sp>
    </p:spTree>
    <p:extLst>
      <p:ext uri="{BB962C8B-B14F-4D97-AF65-F5344CB8AC3E}">
        <p14:creationId xmlns:p14="http://schemas.microsoft.com/office/powerpoint/2010/main" val="310452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5"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8" name="Title 7"/>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2103735" y="2133600"/>
            <a:ext cx="3505015" cy="3777622"/>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5842482" y="2126222"/>
            <a:ext cx="3505015" cy="3777622"/>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6" name="Date Placeholder 4"/>
          <p:cNvSpPr>
            <a:spLocks noGrp="1"/>
          </p:cNvSpPr>
          <p:nvPr>
            <p:ph type="dt" sz="half" idx="10"/>
          </p:nvPr>
        </p:nvSpPr>
        <p:spPr/>
        <p:txBody>
          <a:bodyPr/>
          <a:lstStyle>
            <a:lvl1pPr>
              <a:defRPr/>
            </a:lvl1pPr>
          </a:lstStyle>
          <a:p>
            <a:pPr>
              <a:defRPr/>
            </a:pPr>
            <a:fld id="{990EBFD6-07E2-4CA6-AE3D-44D7CD06447A}" type="datetimeFigureOut">
              <a:rPr lang="en-US"/>
              <a:pPr>
                <a:defRPr/>
              </a:pPr>
              <a:t>2/18/2022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A7B48D-A267-44F0-9ABF-941357EE2EEA}" type="slidenum">
              <a:rPr lang="en-US"/>
              <a:pPr>
                <a:defRPr/>
              </a:pPr>
              <a:t>‹#›</a:t>
            </a:fld>
            <a:endParaRPr lang="en-US"/>
          </a:p>
        </p:txBody>
      </p:sp>
    </p:spTree>
    <p:extLst>
      <p:ext uri="{BB962C8B-B14F-4D97-AF65-F5344CB8AC3E}">
        <p14:creationId xmlns:p14="http://schemas.microsoft.com/office/powerpoint/2010/main" val="44934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7"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 name="Title 13"/>
          <p:cNvSpPr>
            <a:spLocks noGrp="1"/>
          </p:cNvSpPr>
          <p:nvPr>
            <p:ph type="title"/>
          </p:nvPr>
        </p:nvSpPr>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2388240" y="1972703"/>
            <a:ext cx="32440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2103735" y="2548966"/>
            <a:ext cx="3528601" cy="3354060"/>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099137" y="1969475"/>
            <a:ext cx="32491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5823152" y="2545738"/>
            <a:ext cx="3525173" cy="3354060"/>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8" name="Date Placeholder 6"/>
          <p:cNvSpPr>
            <a:spLocks noGrp="1"/>
          </p:cNvSpPr>
          <p:nvPr>
            <p:ph type="dt" sz="half" idx="10"/>
          </p:nvPr>
        </p:nvSpPr>
        <p:spPr/>
        <p:txBody>
          <a:bodyPr/>
          <a:lstStyle>
            <a:lvl1pPr>
              <a:defRPr/>
            </a:lvl1pPr>
          </a:lstStyle>
          <a:p>
            <a:pPr>
              <a:defRPr/>
            </a:pPr>
            <a:fld id="{6432C837-2E3C-43C0-B272-AD944978069A}" type="datetimeFigureOut">
              <a:rPr lang="en-US"/>
              <a:pPr>
                <a:defRPr/>
              </a:pPr>
              <a:t>2/18/2022</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0339026-96D9-48CB-A205-69A1301E8F0F}" type="slidenum">
              <a:rPr lang="en-US"/>
              <a:pPr>
                <a:defRPr/>
              </a:pPr>
              <a:t>‹#›</a:t>
            </a:fld>
            <a:endParaRPr lang="en-US"/>
          </a:p>
        </p:txBody>
      </p:sp>
    </p:spTree>
    <p:extLst>
      <p:ext uri="{BB962C8B-B14F-4D97-AF65-F5344CB8AC3E}">
        <p14:creationId xmlns:p14="http://schemas.microsoft.com/office/powerpoint/2010/main" val="45395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p:txBody>
          <a:bodyPr/>
          <a:lstStyle/>
          <a:p>
            <a:r>
              <a:rPr lang="lt-LT" smtClean="0"/>
              <a:t>Spustelėję redag. ruoš. pavad. stilių</a:t>
            </a:r>
            <a:endParaRPr lang="en-US" dirty="0"/>
          </a:p>
        </p:txBody>
      </p:sp>
      <p:sp>
        <p:nvSpPr>
          <p:cNvPr id="4" name="Date Placeholder 2"/>
          <p:cNvSpPr>
            <a:spLocks noGrp="1"/>
          </p:cNvSpPr>
          <p:nvPr>
            <p:ph type="dt" sz="half" idx="10"/>
          </p:nvPr>
        </p:nvSpPr>
        <p:spPr/>
        <p:txBody>
          <a:bodyPr/>
          <a:lstStyle>
            <a:lvl1pPr>
              <a:defRPr/>
            </a:lvl1pPr>
          </a:lstStyle>
          <a:p>
            <a:pPr>
              <a:defRPr/>
            </a:pPr>
            <a:fld id="{4446C9B3-F40F-4B3A-A992-E546DA0B5F49}" type="datetimeFigureOut">
              <a:rPr lang="en-US"/>
              <a:pPr>
                <a:defRPr/>
              </a:pPr>
              <a:t>2/18/2022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F355DB1-BC2F-450D-A174-2FF7F8ED4D31}" type="slidenum">
              <a:rPr lang="en-US"/>
              <a:pPr>
                <a:defRPr/>
              </a:pPr>
              <a:t>‹#›</a:t>
            </a:fld>
            <a:endParaRPr lang="en-US"/>
          </a:p>
        </p:txBody>
      </p:sp>
    </p:spTree>
    <p:extLst>
      <p:ext uri="{BB962C8B-B14F-4D97-AF65-F5344CB8AC3E}">
        <p14:creationId xmlns:p14="http://schemas.microsoft.com/office/powerpoint/2010/main" val="356848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3" name="Date Placeholder 1"/>
          <p:cNvSpPr>
            <a:spLocks noGrp="1"/>
          </p:cNvSpPr>
          <p:nvPr>
            <p:ph type="dt" sz="half" idx="10"/>
          </p:nvPr>
        </p:nvSpPr>
        <p:spPr/>
        <p:txBody>
          <a:bodyPr/>
          <a:lstStyle>
            <a:lvl1pPr>
              <a:defRPr/>
            </a:lvl1pPr>
          </a:lstStyle>
          <a:p>
            <a:pPr>
              <a:defRPr/>
            </a:pPr>
            <a:fld id="{8E45D7B5-102E-4F36-B019-B5DF6C74B0B9}" type="datetimeFigureOut">
              <a:rPr lang="en-US"/>
              <a:pPr>
                <a:defRPr/>
              </a:pPr>
              <a:t>2/18/2022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1E1FAF8-6CE0-4665-8FDF-FC489E4A40C7}" type="slidenum">
              <a:rPr lang="en-US"/>
              <a:pPr>
                <a:defRPr/>
              </a:pPr>
              <a:t>‹#›</a:t>
            </a:fld>
            <a:endParaRPr lang="en-US"/>
          </a:p>
        </p:txBody>
      </p:sp>
    </p:spTree>
    <p:extLst>
      <p:ext uri="{BB962C8B-B14F-4D97-AF65-F5344CB8AC3E}">
        <p14:creationId xmlns:p14="http://schemas.microsoft.com/office/powerpoint/2010/main" val="179960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5" name="Freeform 11"/>
          <p:cNvSpPr>
            <a:spLocks/>
          </p:cNvSpPr>
          <p:nvPr/>
        </p:nvSpPr>
        <p:spPr bwMode="auto">
          <a:xfrm flipV="1">
            <a:off x="-3870" y="71437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3735" y="446088"/>
            <a:ext cx="2847974" cy="976312"/>
          </a:xfrm>
        </p:spPr>
        <p:txBody>
          <a:bodyPr anchor="b"/>
          <a:lstStyle>
            <a:lvl1pPr algn="l">
              <a:defRPr sz="2000" b="0"/>
            </a:lvl1pPr>
          </a:lstStyle>
          <a:p>
            <a:r>
              <a:rPr lang="lt-LT" smtClean="0"/>
              <a:t>Spustelėję redag. ruoš. pavad. stilių</a:t>
            </a:r>
            <a:endParaRPr lang="en-US" dirty="0"/>
          </a:p>
        </p:txBody>
      </p:sp>
      <p:sp>
        <p:nvSpPr>
          <p:cNvPr id="3" name="Content Placeholder 2"/>
          <p:cNvSpPr>
            <a:spLocks noGrp="1"/>
          </p:cNvSpPr>
          <p:nvPr>
            <p:ph idx="1"/>
          </p:nvPr>
        </p:nvSpPr>
        <p:spPr>
          <a:xfrm>
            <a:off x="5137447" y="446089"/>
            <a:ext cx="4210050" cy="5414963"/>
          </a:xfrm>
        </p:spPr>
        <p:txBody>
          <a:bodyPr anchor="ct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2103735" y="1598613"/>
            <a:ext cx="284797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6" name="Date Placeholder 4"/>
          <p:cNvSpPr>
            <a:spLocks noGrp="1"/>
          </p:cNvSpPr>
          <p:nvPr>
            <p:ph type="dt" sz="half" idx="10"/>
          </p:nvPr>
        </p:nvSpPr>
        <p:spPr/>
        <p:txBody>
          <a:bodyPr/>
          <a:lstStyle>
            <a:lvl1pPr>
              <a:defRPr/>
            </a:lvl1pPr>
          </a:lstStyle>
          <a:p>
            <a:pPr>
              <a:defRPr/>
            </a:pPr>
            <a:fld id="{500BF151-231A-4970-BD2C-800F6465FAA4}" type="datetimeFigureOut">
              <a:rPr lang="en-US"/>
              <a:pPr>
                <a:defRPr/>
              </a:pPr>
              <a:t>2/18/2022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9EF4A18-01B4-4226-832B-FB66CB4C7B67}" type="slidenum">
              <a:rPr lang="en-US"/>
              <a:pPr>
                <a:defRPr/>
              </a:pPr>
              <a:t>‹#›</a:t>
            </a:fld>
            <a:endParaRPr lang="en-US"/>
          </a:p>
        </p:txBody>
      </p:sp>
    </p:spTree>
    <p:extLst>
      <p:ext uri="{BB962C8B-B14F-4D97-AF65-F5344CB8AC3E}">
        <p14:creationId xmlns:p14="http://schemas.microsoft.com/office/powerpoint/2010/main" val="36391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5" name="Freeform 11"/>
          <p:cNvSpPr>
            <a:spLocks/>
          </p:cNvSpPr>
          <p:nvPr/>
        </p:nvSpPr>
        <p:spPr bwMode="auto">
          <a:xfrm flipV="1">
            <a:off x="-3870" y="4911725"/>
            <a:ext cx="1291134"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2" name="Title 1"/>
          <p:cNvSpPr>
            <a:spLocks noGrp="1"/>
          </p:cNvSpPr>
          <p:nvPr>
            <p:ph type="title"/>
          </p:nvPr>
        </p:nvSpPr>
        <p:spPr>
          <a:xfrm>
            <a:off x="2103735" y="4800600"/>
            <a:ext cx="7243763"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2103735" y="634965"/>
            <a:ext cx="724376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lt-LT" noProof="0" smtClean="0"/>
              <a:t>Spustelėkite piktogr. norėdami įtraukti pav.</a:t>
            </a:r>
            <a:endParaRPr lang="en-US" noProof="0" dirty="0"/>
          </a:p>
        </p:txBody>
      </p:sp>
      <p:sp>
        <p:nvSpPr>
          <p:cNvPr id="4" name="Text Placeholder 3"/>
          <p:cNvSpPr>
            <a:spLocks noGrp="1"/>
          </p:cNvSpPr>
          <p:nvPr>
            <p:ph type="body" sz="half" idx="2"/>
          </p:nvPr>
        </p:nvSpPr>
        <p:spPr>
          <a:xfrm>
            <a:off x="2103735" y="5367338"/>
            <a:ext cx="724376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6" name="Date Placeholder 4"/>
          <p:cNvSpPr>
            <a:spLocks noGrp="1"/>
          </p:cNvSpPr>
          <p:nvPr>
            <p:ph type="dt" sz="half" idx="10"/>
          </p:nvPr>
        </p:nvSpPr>
        <p:spPr/>
        <p:txBody>
          <a:bodyPr/>
          <a:lstStyle>
            <a:lvl1pPr>
              <a:defRPr/>
            </a:lvl1pPr>
          </a:lstStyle>
          <a:p>
            <a:pPr>
              <a:defRPr/>
            </a:pPr>
            <a:fld id="{0F06D052-4A49-4598-929E-682E555F6556}" type="datetimeFigureOut">
              <a:rPr lang="en-US"/>
              <a:pPr>
                <a:defRPr/>
              </a:pPr>
              <a:t>2/18/2022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432098" y="4983164"/>
            <a:ext cx="633313" cy="365125"/>
          </a:xfrm>
        </p:spPr>
        <p:txBody>
          <a:bodyPr/>
          <a:lstStyle>
            <a:lvl1pPr>
              <a:defRPr/>
            </a:lvl1pPr>
          </a:lstStyle>
          <a:p>
            <a:pPr>
              <a:defRPr/>
            </a:pPr>
            <a:fld id="{F6B0AB64-EA11-4C85-A00F-4DF572B4914C}" type="slidenum">
              <a:rPr lang="en-US"/>
              <a:pPr>
                <a:defRPr/>
              </a:pPr>
              <a:t>‹#›</a:t>
            </a:fld>
            <a:endParaRPr lang="en-US"/>
          </a:p>
        </p:txBody>
      </p:sp>
    </p:spTree>
    <p:extLst>
      <p:ext uri="{BB962C8B-B14F-4D97-AF65-F5344CB8AC3E}">
        <p14:creationId xmlns:p14="http://schemas.microsoft.com/office/powerpoint/2010/main" val="415964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1"/>
            <a:ext cx="2316559" cy="6638925"/>
            <a:chOff x="2487613" y="285750"/>
            <a:chExt cx="2428875" cy="5654676"/>
          </a:xfrm>
        </p:grpSpPr>
        <p:sp>
          <p:nvSpPr>
            <p:cNvPr id="1046"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7"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8"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9"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0"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1"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2"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3"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4"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5"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6"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57"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grpSp>
        <p:nvGrpSpPr>
          <p:cNvPr id="1027" name="Group 9"/>
          <p:cNvGrpSpPr>
            <a:grpSpLocks/>
          </p:cNvGrpSpPr>
          <p:nvPr/>
        </p:nvGrpSpPr>
        <p:grpSpPr bwMode="auto">
          <a:xfrm>
            <a:off x="21928" y="0"/>
            <a:ext cx="1915418" cy="6853238"/>
            <a:chOff x="6627813" y="195454"/>
            <a:chExt cx="1952625" cy="5678297"/>
          </a:xfrm>
        </p:grpSpPr>
        <p:sp>
          <p:nvSpPr>
            <p:cNvPr id="1034" name="Freeform 27"/>
            <p:cNvSpPr>
              <a:spLocks/>
            </p:cNvSpPr>
            <p:nvPr/>
          </p:nvSpPr>
          <p:spPr bwMode="auto">
            <a:xfrm>
              <a:off x="6627813" y="195454"/>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5"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6"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7"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8"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9"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0"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1"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2"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3"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4"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45"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grpSp>
      <p:sp>
        <p:nvSpPr>
          <p:cNvPr id="7" name="Rectangle 6"/>
          <p:cNvSpPr/>
          <p:nvPr/>
        </p:nvSpPr>
        <p:spPr>
          <a:xfrm>
            <a:off x="1" y="0"/>
            <a:ext cx="1483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106316" y="623888"/>
            <a:ext cx="724118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Spustelėję redag. ruoš. pavad. stilių</a:t>
            </a:r>
            <a:endParaRPr lang="en-US" altLang="lt-LT" smtClean="0"/>
          </a:p>
        </p:txBody>
      </p:sp>
      <p:sp>
        <p:nvSpPr>
          <p:cNvPr id="1030" name="Text Placeholder 2"/>
          <p:cNvSpPr>
            <a:spLocks noGrp="1"/>
          </p:cNvSpPr>
          <p:nvPr>
            <p:ph type="body" idx="1"/>
          </p:nvPr>
        </p:nvSpPr>
        <p:spPr bwMode="auto">
          <a:xfrm>
            <a:off x="2103735" y="2133600"/>
            <a:ext cx="72437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lt-LT" smtClean="0"/>
              <a:t>Redaguoti šablono teksto stilius</a:t>
            </a:r>
          </a:p>
          <a:p>
            <a:pPr lvl="1"/>
            <a:r>
              <a:rPr lang="lt-LT" altLang="lt-LT" smtClean="0"/>
              <a:t>Antras lygis</a:t>
            </a:r>
          </a:p>
          <a:p>
            <a:pPr lvl="2"/>
            <a:r>
              <a:rPr lang="lt-LT" altLang="lt-LT" smtClean="0"/>
              <a:t>Trečias lygis</a:t>
            </a:r>
          </a:p>
          <a:p>
            <a:pPr lvl="3"/>
            <a:r>
              <a:rPr lang="lt-LT" altLang="lt-LT" smtClean="0"/>
              <a:t>Ketvirtas lygis</a:t>
            </a:r>
          </a:p>
          <a:p>
            <a:pPr lvl="4"/>
            <a:r>
              <a:rPr lang="lt-LT" altLang="lt-LT" smtClean="0"/>
              <a:t>Penktas lygis</a:t>
            </a:r>
            <a:endParaRPr lang="en-US" altLang="lt-LT" smtClean="0"/>
          </a:p>
        </p:txBody>
      </p:sp>
      <p:sp>
        <p:nvSpPr>
          <p:cNvPr id="4" name="Date Placeholder 3"/>
          <p:cNvSpPr>
            <a:spLocks noGrp="1"/>
          </p:cNvSpPr>
          <p:nvPr>
            <p:ph type="dt" sz="half" idx="2"/>
          </p:nvPr>
        </p:nvSpPr>
        <p:spPr>
          <a:xfrm>
            <a:off x="8418811" y="6130925"/>
            <a:ext cx="931267" cy="369888"/>
          </a:xfrm>
          <a:prstGeom prst="rect">
            <a:avLst/>
          </a:prstGeom>
        </p:spPr>
        <p:txBody>
          <a:bodyPr vert="horz" lIns="91440" tIns="45720" rIns="91440" bIns="45720" rtlCol="0" anchor="ctr"/>
          <a:lstStyle>
            <a:lvl1pPr algn="r" eaLnBrk="1" fontAlgn="auto" hangingPunct="1">
              <a:spcBef>
                <a:spcPts val="0"/>
              </a:spcBef>
              <a:spcAft>
                <a:spcPts val="0"/>
              </a:spcAft>
              <a:defRPr sz="900" dirty="0">
                <a:solidFill>
                  <a:schemeClr val="tx1">
                    <a:tint val="75000"/>
                  </a:schemeClr>
                </a:solidFill>
                <a:latin typeface="+mn-lt"/>
              </a:defRPr>
            </a:lvl1pPr>
          </a:lstStyle>
          <a:p>
            <a:pPr>
              <a:defRPr/>
            </a:pPr>
            <a:fld id="{C874942E-67C0-4D19-8032-12763F2E0BF3}" type="datetimeFigureOut">
              <a:rPr lang="en-US"/>
              <a:pPr>
                <a:defRPr/>
              </a:pPr>
              <a:t>2/18/2022</a:t>
            </a:fld>
            <a:endParaRPr lang="en-US"/>
          </a:p>
        </p:txBody>
      </p:sp>
      <p:sp>
        <p:nvSpPr>
          <p:cNvPr id="5" name="Footer Placeholder 4"/>
          <p:cNvSpPr>
            <a:spLocks noGrp="1"/>
          </p:cNvSpPr>
          <p:nvPr>
            <p:ph type="ftr" sz="quarter" idx="3"/>
          </p:nvPr>
        </p:nvSpPr>
        <p:spPr>
          <a:xfrm>
            <a:off x="2103736" y="6135689"/>
            <a:ext cx="6191250"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32098" y="787401"/>
            <a:ext cx="633313" cy="365125"/>
          </a:xfrm>
          <a:prstGeom prst="rect">
            <a:avLst/>
          </a:prstGeom>
        </p:spPr>
        <p:txBody>
          <a:bodyPr vert="horz" lIns="91440" tIns="45720" rIns="91440" bIns="45720" rtlCol="0" anchor="ctr"/>
          <a:lstStyle>
            <a:lvl1pPr algn="r" eaLnBrk="1" fontAlgn="auto" hangingPunct="1">
              <a:spcBef>
                <a:spcPts val="0"/>
              </a:spcBef>
              <a:spcAft>
                <a:spcPts val="0"/>
              </a:spcAft>
              <a:defRPr sz="2000" dirty="0">
                <a:solidFill>
                  <a:srgbClr val="FEFFFF"/>
                </a:solidFill>
                <a:latin typeface="+mn-lt"/>
              </a:defRPr>
            </a:lvl1pPr>
          </a:lstStyle>
          <a:p>
            <a:pPr>
              <a:defRPr/>
            </a:pPr>
            <a:fld id="{D050A608-7E2D-48A2-9DB1-7DD8DE87FC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defTabSz="457200" rtl="0" fontAlgn="base">
        <a:spcBef>
          <a:spcPct val="0"/>
        </a:spcBef>
        <a:spcAft>
          <a:spcPct val="0"/>
        </a:spcAft>
        <a:defRPr sz="3600" kern="1200">
          <a:solidFill>
            <a:srgbClr val="262626"/>
          </a:solidFill>
          <a:latin typeface="+mj-lt"/>
          <a:ea typeface="+mj-ea"/>
          <a:cs typeface="+mj-cs"/>
        </a:defRPr>
      </a:lvl1pPr>
      <a:lvl2pPr algn="l" defTabSz="457200" rtl="0" fontAlgn="base">
        <a:spcBef>
          <a:spcPct val="0"/>
        </a:spcBef>
        <a:spcAft>
          <a:spcPct val="0"/>
        </a:spcAft>
        <a:defRPr sz="3600">
          <a:solidFill>
            <a:srgbClr val="262626"/>
          </a:solidFill>
          <a:latin typeface="Century Gothic" panose="020B0502020202020204" pitchFamily="34" charset="0"/>
        </a:defRPr>
      </a:lvl2pPr>
      <a:lvl3pPr algn="l" defTabSz="457200" rtl="0" fontAlgn="base">
        <a:spcBef>
          <a:spcPct val="0"/>
        </a:spcBef>
        <a:spcAft>
          <a:spcPct val="0"/>
        </a:spcAft>
        <a:defRPr sz="3600">
          <a:solidFill>
            <a:srgbClr val="262626"/>
          </a:solidFill>
          <a:latin typeface="Century Gothic" panose="020B0502020202020204" pitchFamily="34" charset="0"/>
        </a:defRPr>
      </a:lvl3pPr>
      <a:lvl4pPr algn="l" defTabSz="457200" rtl="0" fontAlgn="base">
        <a:spcBef>
          <a:spcPct val="0"/>
        </a:spcBef>
        <a:spcAft>
          <a:spcPct val="0"/>
        </a:spcAft>
        <a:defRPr sz="3600">
          <a:solidFill>
            <a:srgbClr val="262626"/>
          </a:solidFill>
          <a:latin typeface="Century Gothic" panose="020B0502020202020204" pitchFamily="34" charset="0"/>
        </a:defRPr>
      </a:lvl4pPr>
      <a:lvl5pPr algn="l" defTabSz="457200" rtl="0" fontAlgn="base">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aveikslėlis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538"/>
            <a:ext cx="9905999"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tačiakampis 8"/>
          <p:cNvSpPr>
            <a:spLocks noChangeArrowheads="1"/>
          </p:cNvSpPr>
          <p:nvPr/>
        </p:nvSpPr>
        <p:spPr bwMode="auto">
          <a:xfrm>
            <a:off x="1215341" y="535775"/>
            <a:ext cx="8113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lt-LT" altLang="lt-LT" sz="2000" b="1" dirty="0">
                <a:latin typeface="Calisto MT" panose="02040603050505030304" pitchFamily="18" charset="0"/>
              </a:rPr>
              <a:t>KAUNO MIESTO SAVIVALDYBĖS ADMINISTRACIJOS FILIALO </a:t>
            </a:r>
            <a:br>
              <a:rPr lang="lt-LT" altLang="lt-LT" sz="2000" b="1" dirty="0">
                <a:latin typeface="Calisto MT" panose="02040603050505030304" pitchFamily="18" charset="0"/>
              </a:rPr>
            </a:br>
            <a:r>
              <a:rPr lang="lt-LT" altLang="lt-LT" sz="2000" b="1" dirty="0">
                <a:latin typeface="Calisto MT" panose="02040603050505030304" pitchFamily="18" charset="0"/>
              </a:rPr>
              <a:t>PETRAŠIŪNŲ SENIŪNIJOS</a:t>
            </a:r>
          </a:p>
        </p:txBody>
      </p:sp>
      <p:sp>
        <p:nvSpPr>
          <p:cNvPr id="4" name="Antraštė 1"/>
          <p:cNvSpPr txBox="1">
            <a:spLocks/>
          </p:cNvSpPr>
          <p:nvPr/>
        </p:nvSpPr>
        <p:spPr>
          <a:xfrm>
            <a:off x="3397549" y="1515013"/>
            <a:ext cx="3929225" cy="360362"/>
          </a:xfrm>
          <a:prstGeom prst="rect">
            <a:avLst/>
          </a:prstGeom>
        </p:spPr>
        <p:txBody>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lt-LT" sz="1800" b="1" dirty="0" smtClean="0">
                <a:solidFill>
                  <a:schemeClr val="accent1">
                    <a:lumMod val="50000"/>
                  </a:schemeClr>
                </a:solidFill>
                <a:latin typeface="Bookman Old Style" panose="02050604050505020204" pitchFamily="18" charset="0"/>
                <a:cs typeface="Times New Roman" panose="02020603050405020304" pitchFamily="18" charset="0"/>
              </a:rPr>
              <a:t>20</a:t>
            </a:r>
            <a:r>
              <a:rPr lang="en-US" sz="1800" b="1" dirty="0" smtClean="0">
                <a:solidFill>
                  <a:schemeClr val="accent1">
                    <a:lumMod val="50000"/>
                  </a:schemeClr>
                </a:solidFill>
                <a:latin typeface="Bookman Old Style" panose="02050604050505020204" pitchFamily="18" charset="0"/>
                <a:cs typeface="Times New Roman" panose="02020603050405020304" pitchFamily="18" charset="0"/>
              </a:rPr>
              <a:t>2</a:t>
            </a:r>
            <a:r>
              <a:rPr lang="lt-LT" sz="1800" b="1" dirty="0" smtClean="0">
                <a:solidFill>
                  <a:schemeClr val="accent1">
                    <a:lumMod val="50000"/>
                  </a:schemeClr>
                </a:solidFill>
                <a:latin typeface="Bookman Old Style" panose="02050604050505020204" pitchFamily="18" charset="0"/>
                <a:cs typeface="Times New Roman" panose="02020603050405020304" pitchFamily="18" charset="0"/>
              </a:rPr>
              <a:t>1 </a:t>
            </a:r>
            <a:r>
              <a:rPr lang="lt-LT" sz="1800" b="1" dirty="0">
                <a:solidFill>
                  <a:schemeClr val="accent1">
                    <a:lumMod val="50000"/>
                  </a:schemeClr>
                </a:solidFill>
                <a:latin typeface="Bookman Old Style" panose="02050604050505020204" pitchFamily="18" charset="0"/>
                <a:cs typeface="Times New Roman" panose="02020603050405020304" pitchFamily="18" charset="0"/>
              </a:rPr>
              <a:t>M. VEIKLOS ATASKAITA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4485" y="291832"/>
            <a:ext cx="4134255" cy="369332"/>
          </a:xfrm>
          <a:prstGeom prst="rect">
            <a:avLst/>
          </a:prstGeom>
          <a:noFill/>
        </p:spPr>
        <p:txBody>
          <a:bodyPr wrap="square" rtlCol="0">
            <a:spAutoFit/>
          </a:bodyPr>
          <a:lstStyle/>
          <a:p>
            <a:r>
              <a:rPr lang="lt-LT" b="1" dirty="0" smtClean="0">
                <a:latin typeface="Times New Roman" panose="02020603050405020304" pitchFamily="18" charset="0"/>
                <a:cs typeface="Times New Roman" panose="02020603050405020304" pitchFamily="18" charset="0"/>
              </a:rPr>
              <a:t>GATVIŲ PRIEŽIŪRA IR REMONTAS</a:t>
            </a:r>
            <a:endParaRPr lang="lt-LT"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245140" y="768488"/>
            <a:ext cx="8589524" cy="923330"/>
          </a:xfrm>
          <a:prstGeom prst="rect">
            <a:avLst/>
          </a:prstGeom>
          <a:noFill/>
        </p:spPr>
        <p:txBody>
          <a:bodyPr wrap="square" rtlCol="0">
            <a:spAutoFit/>
          </a:bodyPr>
          <a:lstStyle/>
          <a:p>
            <a:r>
              <a:rPr lang="lt-LT" dirty="0" smtClean="0">
                <a:latin typeface="Times New Roman" panose="02020603050405020304" pitchFamily="18" charset="0"/>
                <a:cs typeface="Times New Roman" panose="02020603050405020304" pitchFamily="18" charset="0"/>
              </a:rPr>
              <a:t>Teikti siūlymai </a:t>
            </a:r>
            <a:r>
              <a:rPr lang="lt-LT" b="1" dirty="0" smtClean="0">
                <a:latin typeface="Times New Roman" panose="02020603050405020304" pitchFamily="18" charset="0"/>
                <a:cs typeface="Times New Roman" panose="02020603050405020304" pitchFamily="18" charset="0"/>
              </a:rPr>
              <a:t>dėl 43 gatvių ir jų atkarpų </a:t>
            </a:r>
            <a:r>
              <a:rPr lang="lt-LT" dirty="0" smtClean="0">
                <a:latin typeface="Times New Roman" panose="02020603050405020304" pitchFamily="18" charset="0"/>
                <a:cs typeface="Times New Roman" panose="02020603050405020304" pitchFamily="18" charset="0"/>
              </a:rPr>
              <a:t>asfalto dangos remonto su </a:t>
            </a:r>
            <a:r>
              <a:rPr lang="lt-LT" dirty="0">
                <a:latin typeface="Times New Roman" panose="02020603050405020304" pitchFamily="18" charset="0"/>
                <a:cs typeface="Times New Roman" panose="02020603050405020304" pitchFamily="18" charset="0"/>
              </a:rPr>
              <a:t>vietos schemomis ir nuotraukomis. </a:t>
            </a:r>
            <a:r>
              <a:rPr lang="lt-LT" dirty="0" smtClean="0">
                <a:latin typeface="Times New Roman" panose="02020603050405020304" pitchFamily="18" charset="0"/>
                <a:cs typeface="Times New Roman" panose="02020603050405020304" pitchFamily="18" charset="0"/>
              </a:rPr>
              <a:t> Papildytas </a:t>
            </a:r>
            <a:r>
              <a:rPr lang="lt-LT" dirty="0">
                <a:latin typeface="Times New Roman" panose="02020603050405020304" pitchFamily="18" charset="0"/>
                <a:cs typeface="Times New Roman" panose="02020603050405020304" pitchFamily="18" charset="0"/>
              </a:rPr>
              <a:t>ir </a:t>
            </a:r>
            <a:r>
              <a:rPr lang="lt-LT" dirty="0" smtClean="0">
                <a:latin typeface="Times New Roman" panose="02020603050405020304" pitchFamily="18" charset="0"/>
                <a:cs typeface="Times New Roman" panose="02020603050405020304" pitchFamily="18" charset="0"/>
              </a:rPr>
              <a:t>patikslintas </a:t>
            </a:r>
            <a:r>
              <a:rPr lang="lt-LT" dirty="0">
                <a:latin typeface="Times New Roman" panose="02020603050405020304" pitchFamily="18" charset="0"/>
                <a:cs typeface="Times New Roman" panose="02020603050405020304" pitchFamily="18" charset="0"/>
              </a:rPr>
              <a:t>žvyruojamų ir laistomų gatvių sąrašas. </a:t>
            </a:r>
          </a:p>
          <a:p>
            <a:r>
              <a:rPr lang="lt-LT" dirty="0" smtClean="0">
                <a:latin typeface="Times New Roman" panose="02020603050405020304" pitchFamily="18" charset="0"/>
                <a:cs typeface="Times New Roman" panose="02020603050405020304" pitchFamily="18" charset="0"/>
              </a:rPr>
              <a:t>Nuolat </a:t>
            </a:r>
            <a:r>
              <a:rPr lang="lt-LT" dirty="0">
                <a:latin typeface="Times New Roman" panose="02020603050405020304" pitchFamily="18" charset="0"/>
                <a:cs typeface="Times New Roman" panose="02020603050405020304" pitchFamily="18" charset="0"/>
              </a:rPr>
              <a:t>vykdoma kelių ir atliktų darbų kontrolė ir priežiūra</a:t>
            </a:r>
          </a:p>
        </p:txBody>
      </p:sp>
      <p:sp>
        <p:nvSpPr>
          <p:cNvPr id="4" name="Ševronas 3"/>
          <p:cNvSpPr/>
          <p:nvPr/>
        </p:nvSpPr>
        <p:spPr>
          <a:xfrm>
            <a:off x="3604814" y="189685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5" name="Ševronas 4"/>
          <p:cNvSpPr/>
          <p:nvPr/>
        </p:nvSpPr>
        <p:spPr>
          <a:xfrm>
            <a:off x="3949433" y="1892256"/>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4262145" y="1900481"/>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574857" y="189803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876154" y="1895076"/>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5173300" y="189957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470707" y="1896853"/>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763964" y="190333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6033744" y="190333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TextBox 12"/>
          <p:cNvSpPr txBox="1"/>
          <p:nvPr/>
        </p:nvSpPr>
        <p:spPr>
          <a:xfrm>
            <a:off x="982494" y="2259503"/>
            <a:ext cx="8745166" cy="4801314"/>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2021 m. atlikti</a:t>
            </a:r>
            <a:r>
              <a:rPr lang="lt-LT" b="1" dirty="0" smtClean="0">
                <a:latin typeface="Times New Roman" panose="02020603050405020304" pitchFamily="18" charset="0"/>
                <a:cs typeface="Times New Roman" panose="02020603050405020304" pitchFamily="18" charset="0"/>
              </a:rPr>
              <a:t> </a:t>
            </a:r>
            <a:r>
              <a:rPr lang="lt-LT" b="1" dirty="0" err="1" smtClean="0">
                <a:latin typeface="Times New Roman" panose="02020603050405020304" pitchFamily="18" charset="0"/>
                <a:cs typeface="Times New Roman" panose="02020603050405020304" pitchFamily="18" charset="0"/>
              </a:rPr>
              <a:t>Apnarų</a:t>
            </a:r>
            <a:r>
              <a:rPr lang="lt-LT" b="1" dirty="0" smtClean="0">
                <a:latin typeface="Times New Roman" panose="02020603050405020304" pitchFamily="18" charset="0"/>
                <a:cs typeface="Times New Roman" panose="02020603050405020304" pitchFamily="18" charset="0"/>
              </a:rPr>
              <a:t> gatvės </a:t>
            </a:r>
            <a:r>
              <a:rPr lang="lt-LT" dirty="0" smtClean="0">
                <a:latin typeface="Times New Roman" panose="02020603050405020304" pitchFamily="18" charset="0"/>
                <a:cs typeface="Times New Roman" panose="02020603050405020304" pitchFamily="18" charset="0"/>
              </a:rPr>
              <a:t>remonto darbai. Esant </a:t>
            </a:r>
            <a:r>
              <a:rPr lang="lt-LT" dirty="0">
                <a:latin typeface="Times New Roman" panose="02020603050405020304" pitchFamily="18" charset="0"/>
                <a:cs typeface="Times New Roman" panose="02020603050405020304" pitchFamily="18" charset="0"/>
              </a:rPr>
              <a:t>papildomam </a:t>
            </a:r>
            <a:r>
              <a:rPr lang="lt-LT" dirty="0" smtClean="0">
                <a:latin typeface="Times New Roman" panose="02020603050405020304" pitchFamily="18" charset="0"/>
                <a:cs typeface="Times New Roman" panose="02020603050405020304" pitchFamily="18" charset="0"/>
              </a:rPr>
              <a:t>finansavimui 2022 m. siūlysime atlikti </a:t>
            </a:r>
            <a:r>
              <a:rPr lang="lt-LT" b="1" dirty="0" smtClean="0">
                <a:latin typeface="Times New Roman" panose="02020603050405020304" pitchFamily="18" charset="0"/>
                <a:cs typeface="Times New Roman" panose="02020603050405020304" pitchFamily="18" charset="0"/>
              </a:rPr>
              <a:t>Laivelių ir Rugiagėlių gatvių</a:t>
            </a:r>
            <a:r>
              <a:rPr lang="lt-LT" dirty="0" smtClean="0">
                <a:latin typeface="Times New Roman" panose="02020603050405020304" pitchFamily="18" charset="0"/>
                <a:cs typeface="Times New Roman" panose="02020603050405020304" pitchFamily="18" charset="0"/>
              </a:rPr>
              <a:t>. </a:t>
            </a:r>
          </a:p>
          <a:p>
            <a:pPr algn="just"/>
            <a:endParaRPr lang="lt-LT" dirty="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Planas 1:</a:t>
            </a:r>
            <a:r>
              <a:rPr lang="lt-LT" dirty="0" smtClean="0">
                <a:latin typeface="Times New Roman" panose="02020603050405020304" pitchFamily="18" charset="0"/>
                <a:cs typeface="Times New Roman" panose="02020603050405020304" pitchFamily="18" charset="0"/>
              </a:rPr>
              <a:t> 2022 m. startuoja </a:t>
            </a:r>
            <a:r>
              <a:rPr lang="lt-LT" b="1" dirty="0" smtClean="0">
                <a:latin typeface="Times New Roman" panose="02020603050405020304" pitchFamily="18" charset="0"/>
                <a:cs typeface="Times New Roman" panose="02020603050405020304" pitchFamily="18" charset="0"/>
              </a:rPr>
              <a:t>aplinkkelio statybos darbai nuo Palemono/Ateities </a:t>
            </a:r>
            <a:r>
              <a:rPr lang="lt-LT" dirty="0" smtClean="0">
                <a:latin typeface="Times New Roman" panose="02020603050405020304" pitchFamily="18" charset="0"/>
                <a:cs typeface="Times New Roman" panose="02020603050405020304" pitchFamily="18" charset="0"/>
              </a:rPr>
              <a:t>gatvių link Petrašiūnų kapinių. Numatomas darbų atlikimo terminas – du metai. Tiesiant aplinkkelį, papildomu projektu numatyta </a:t>
            </a:r>
            <a:r>
              <a:rPr lang="lt-LT" b="1" dirty="0" smtClean="0">
                <a:latin typeface="Times New Roman" panose="02020603050405020304" pitchFamily="18" charset="0"/>
                <a:cs typeface="Times New Roman" panose="02020603050405020304" pitchFamily="18" charset="0"/>
              </a:rPr>
              <a:t>rekonstruoti Ugniakuro gatvę</a:t>
            </a:r>
            <a:r>
              <a:rPr lang="lt-LT" dirty="0" smtClean="0">
                <a:latin typeface="Times New Roman" panose="02020603050405020304" pitchFamily="18" charset="0"/>
                <a:cs typeface="Times New Roman" panose="02020603050405020304" pitchFamily="18" charset="0"/>
              </a:rPr>
              <a:t>. Tikimės, kad vykdant Ugniakuro gatvės rekonstrukcijos darbus bus nepamirštos ir </a:t>
            </a:r>
            <a:r>
              <a:rPr lang="lt-LT" b="1" dirty="0" smtClean="0">
                <a:latin typeface="Times New Roman" panose="02020603050405020304" pitchFamily="18" charset="0"/>
                <a:cs typeface="Times New Roman" panose="02020603050405020304" pitchFamily="18" charset="0"/>
              </a:rPr>
              <a:t>Naktigonės ir Žiežirbų </a:t>
            </a:r>
            <a:r>
              <a:rPr lang="lt-LT" dirty="0" smtClean="0">
                <a:latin typeface="Times New Roman" panose="02020603050405020304" pitchFamily="18" charset="0"/>
                <a:cs typeface="Times New Roman" panose="02020603050405020304" pitchFamily="18" charset="0"/>
              </a:rPr>
              <a:t>gatvės.</a:t>
            </a:r>
          </a:p>
          <a:p>
            <a:pPr algn="just"/>
            <a:endParaRPr lang="lt-LT" dirty="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Planas 2</a:t>
            </a:r>
            <a:r>
              <a:rPr lang="lt-LT" dirty="0" smtClean="0">
                <a:latin typeface="Times New Roman" panose="02020603050405020304" pitchFamily="18" charset="0"/>
                <a:cs typeface="Times New Roman" panose="02020603050405020304" pitchFamily="18" charset="0"/>
              </a:rPr>
              <a:t>: tikimybė, kad šiais metais jau sulauksime </a:t>
            </a:r>
            <a:r>
              <a:rPr lang="lt-LT" b="1" dirty="0" smtClean="0">
                <a:latin typeface="Times New Roman" panose="02020603050405020304" pitchFamily="18" charset="0"/>
                <a:cs typeface="Times New Roman" panose="02020603050405020304" pitchFamily="18" charset="0"/>
              </a:rPr>
              <a:t>Marių gatvės rekonstrukcijos </a:t>
            </a:r>
            <a:r>
              <a:rPr lang="lt-LT" dirty="0" smtClean="0">
                <a:latin typeface="Times New Roman" panose="02020603050405020304" pitchFamily="18" charset="0"/>
                <a:cs typeface="Times New Roman" panose="02020603050405020304" pitchFamily="18" charset="0"/>
              </a:rPr>
              <a:t>darbų pradžios.</a:t>
            </a:r>
          </a:p>
          <a:p>
            <a:pPr algn="just"/>
            <a:endParaRPr lang="lt-LT" dirty="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Planas 3:</a:t>
            </a: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inicijuoti </a:t>
            </a:r>
            <a:r>
              <a:rPr lang="lt-LT" dirty="0" smtClean="0">
                <a:latin typeface="Times New Roman" panose="02020603050405020304" pitchFamily="18" charset="0"/>
                <a:cs typeface="Times New Roman" panose="02020603050405020304" pitchFamily="18" charset="0"/>
              </a:rPr>
              <a:t>kelio </a:t>
            </a:r>
            <a:r>
              <a:rPr lang="lt-LT" dirty="0">
                <a:latin typeface="Times New Roman" panose="02020603050405020304" pitchFamily="18" charset="0"/>
                <a:cs typeface="Times New Roman" panose="02020603050405020304" pitchFamily="18" charset="0"/>
              </a:rPr>
              <a:t>nuo geležinkelio požeminės perėjos iki </a:t>
            </a:r>
            <a:r>
              <a:rPr lang="lt-LT" dirty="0" smtClean="0">
                <a:latin typeface="Times New Roman" panose="02020603050405020304" pitchFamily="18" charset="0"/>
                <a:cs typeface="Times New Roman" panose="02020603050405020304" pitchFamily="18" charset="0"/>
              </a:rPr>
              <a:t>Neptūno prieplaukos išlyginimą ir pritaikymą keliautojų poreikiams. Inicijuoti gatvės dalies nuo Marių gatvės iki </a:t>
            </a:r>
            <a:r>
              <a:rPr lang="lt-LT" dirty="0" err="1" smtClean="0">
                <a:latin typeface="Times New Roman" panose="02020603050405020304" pitchFamily="18" charset="0"/>
                <a:cs typeface="Times New Roman" panose="02020603050405020304" pitchFamily="18" charset="0"/>
              </a:rPr>
              <a:t>Vieškūnų</a:t>
            </a:r>
            <a:r>
              <a:rPr lang="lt-LT" dirty="0" smtClean="0">
                <a:latin typeface="Times New Roman" panose="02020603050405020304" pitchFamily="18" charset="0"/>
                <a:cs typeface="Times New Roman" panose="02020603050405020304" pitchFamily="18" charset="0"/>
              </a:rPr>
              <a:t> piliakalnio remonto darbus.</a:t>
            </a:r>
          </a:p>
          <a:p>
            <a:pPr algn="just"/>
            <a:endParaRPr lang="lt-LT" dirty="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Stebime </a:t>
            </a:r>
            <a:r>
              <a:rPr lang="lt-LT" dirty="0" err="1" smtClean="0">
                <a:latin typeface="Times New Roman" panose="02020603050405020304" pitchFamily="18" charset="0"/>
                <a:cs typeface="Times New Roman" panose="02020603050405020304" pitchFamily="18" charset="0"/>
              </a:rPr>
              <a:t>greideravimo</a:t>
            </a:r>
            <a:r>
              <a:rPr lang="lt-LT" dirty="0" smtClean="0">
                <a:latin typeface="Times New Roman" panose="02020603050405020304" pitchFamily="18" charset="0"/>
                <a:cs typeface="Times New Roman" panose="02020603050405020304" pitchFamily="18" charset="0"/>
              </a:rPr>
              <a:t> darbų kokybę, ypatingą dėmesį atkreipiant į </a:t>
            </a:r>
            <a:r>
              <a:rPr lang="lt-LT" b="1" dirty="0" smtClean="0">
                <a:latin typeface="Times New Roman" panose="02020603050405020304" pitchFamily="18" charset="0"/>
                <a:cs typeface="Times New Roman" panose="02020603050405020304" pitchFamily="18" charset="0"/>
              </a:rPr>
              <a:t>Jonvabalių taką </a:t>
            </a:r>
            <a:r>
              <a:rPr lang="lt-LT" b="1" dirty="0" err="1" smtClean="0">
                <a:latin typeface="Times New Roman" panose="02020603050405020304" pitchFamily="18" charset="0"/>
                <a:cs typeface="Times New Roman" panose="02020603050405020304" pitchFamily="18" charset="0"/>
              </a:rPr>
              <a:t>Amaliuose</a:t>
            </a:r>
            <a:r>
              <a:rPr lang="lt-LT"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212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1275" y="382723"/>
            <a:ext cx="2685999" cy="369332"/>
          </a:xfrm>
          <a:prstGeom prst="rect">
            <a:avLst/>
          </a:prstGeom>
          <a:noFill/>
        </p:spPr>
        <p:txBody>
          <a:bodyPr wrap="square" rtlCol="0">
            <a:spAutoFit/>
          </a:bodyPr>
          <a:lstStyle/>
          <a:p>
            <a:r>
              <a:rPr lang="lt-LT" b="1" dirty="0" smtClean="0">
                <a:latin typeface="Times New Roman" panose="02020603050405020304" pitchFamily="18" charset="0"/>
                <a:cs typeface="Times New Roman" panose="02020603050405020304" pitchFamily="18" charset="0"/>
              </a:rPr>
              <a:t>STATINIŲ PRIEŽIŪRA</a:t>
            </a:r>
            <a:endParaRPr lang="lt-LT" dirty="0"/>
          </a:p>
        </p:txBody>
      </p:sp>
      <p:sp>
        <p:nvSpPr>
          <p:cNvPr id="2" name="TextBox 1"/>
          <p:cNvSpPr txBox="1"/>
          <p:nvPr/>
        </p:nvSpPr>
        <p:spPr>
          <a:xfrm>
            <a:off x="896244" y="1074870"/>
            <a:ext cx="8356060" cy="1754326"/>
          </a:xfrm>
          <a:prstGeom prst="rect">
            <a:avLst/>
          </a:prstGeom>
          <a:noFill/>
        </p:spPr>
        <p:txBody>
          <a:bodyPr wrap="square" rtlCol="0">
            <a:spAutoFit/>
          </a:bodyPr>
          <a:lstStyle/>
          <a:p>
            <a:pPr algn="just"/>
            <a:r>
              <a:rPr lang="lt-LT" dirty="0">
                <a:latin typeface="Times New Roman" panose="02020603050405020304" pitchFamily="18" charset="0"/>
                <a:cs typeface="Times New Roman" panose="02020603050405020304" pitchFamily="18" charset="0"/>
              </a:rPr>
              <a:t>2021 </a:t>
            </a:r>
            <a:r>
              <a:rPr lang="lt-LT" dirty="0" smtClean="0">
                <a:latin typeface="Times New Roman" panose="02020603050405020304" pitchFamily="18" charset="0"/>
                <a:cs typeface="Times New Roman" panose="02020603050405020304" pitchFamily="18" charset="0"/>
              </a:rPr>
              <a:t>m.</a:t>
            </a:r>
            <a:r>
              <a:rPr lang="lt-LT" dirty="0" smtClean="0"/>
              <a:t> s</a:t>
            </a:r>
            <a:r>
              <a:rPr lang="lt-LT" dirty="0" smtClean="0">
                <a:latin typeface="Times New Roman" panose="02020603050405020304" pitchFamily="18" charset="0"/>
                <a:cs typeface="Times New Roman" panose="02020603050405020304" pitchFamily="18" charset="0"/>
              </a:rPr>
              <a:t>udarytas </a:t>
            </a:r>
            <a:r>
              <a:rPr lang="lt-LT" dirty="0">
                <a:latin typeface="Times New Roman" panose="02020603050405020304" pitchFamily="18" charset="0"/>
                <a:cs typeface="Times New Roman" panose="02020603050405020304" pitchFamily="18" charset="0"/>
              </a:rPr>
              <a:t>ir </a:t>
            </a:r>
            <a:r>
              <a:rPr lang="lt-LT" dirty="0" smtClean="0">
                <a:latin typeface="Times New Roman" panose="02020603050405020304" pitchFamily="18" charset="0"/>
                <a:cs typeface="Times New Roman" panose="02020603050405020304" pitchFamily="18" charset="0"/>
              </a:rPr>
              <a:t>patvirtintas metinis </a:t>
            </a:r>
            <a:r>
              <a:rPr lang="lt-LT" dirty="0">
                <a:latin typeface="Times New Roman" panose="02020603050405020304" pitchFamily="18" charset="0"/>
                <a:cs typeface="Times New Roman" panose="02020603050405020304" pitchFamily="18" charset="0"/>
              </a:rPr>
              <a:t>statinių naudotojų techninės priežiūros planas (256 statiniai</a:t>
            </a:r>
            <a:r>
              <a:rPr lang="lt-LT" dirty="0" smtClean="0">
                <a:latin typeface="Times New Roman" panose="02020603050405020304" pitchFamily="18" charset="0"/>
                <a:cs typeface="Times New Roman" panose="02020603050405020304" pitchFamily="18" charset="0"/>
              </a:rPr>
              <a:t>). </a:t>
            </a:r>
          </a:p>
          <a:p>
            <a:pPr algn="just"/>
            <a:r>
              <a:rPr lang="lt-LT" dirty="0" smtClean="0">
                <a:latin typeface="Times New Roman" panose="02020603050405020304" pitchFamily="18" charset="0"/>
                <a:cs typeface="Times New Roman" panose="02020603050405020304" pitchFamily="18" charset="0"/>
              </a:rPr>
              <a:t>Išsiųsti </a:t>
            </a:r>
            <a:r>
              <a:rPr lang="lt-LT" dirty="0">
                <a:latin typeface="Times New Roman" panose="02020603050405020304" pitchFamily="18" charset="0"/>
                <a:cs typeface="Times New Roman" panose="02020603050405020304" pitchFamily="18" charset="0"/>
              </a:rPr>
              <a:t>94 laiškai dėl statinių techninės priežiūros </a:t>
            </a:r>
            <a:r>
              <a:rPr lang="lt-LT" dirty="0" smtClean="0">
                <a:latin typeface="Times New Roman" panose="02020603050405020304" pitchFamily="18" charset="0"/>
                <a:cs typeface="Times New Roman" panose="02020603050405020304" pitchFamily="18" charset="0"/>
              </a:rPr>
              <a:t>patikrinimo. </a:t>
            </a:r>
          </a:p>
          <a:p>
            <a:pPr algn="just"/>
            <a:r>
              <a:rPr lang="lt-LT" b="1" dirty="0" smtClean="0">
                <a:latin typeface="Times New Roman" panose="02020603050405020304" pitchFamily="18" charset="0"/>
                <a:cs typeface="Times New Roman" panose="02020603050405020304" pitchFamily="18" charset="0"/>
              </a:rPr>
              <a:t>Surašyti </a:t>
            </a:r>
            <a:r>
              <a:rPr lang="lt-LT" b="1" dirty="0">
                <a:latin typeface="Times New Roman" panose="02020603050405020304" pitchFamily="18" charset="0"/>
                <a:cs typeface="Times New Roman" panose="02020603050405020304" pitchFamily="18" charset="0"/>
              </a:rPr>
              <a:t>276 statinių techninės priežiūros patikrinimo aktai</a:t>
            </a:r>
            <a:r>
              <a:rPr lang="lt-LT" dirty="0">
                <a:latin typeface="Times New Roman" panose="02020603050405020304" pitchFamily="18" charset="0"/>
                <a:cs typeface="Times New Roman" panose="02020603050405020304" pitchFamily="18" charset="0"/>
              </a:rPr>
              <a:t>. </a:t>
            </a:r>
            <a:endParaRPr lang="lt-LT" dirty="0" smtClean="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4 statiniai perduoti padidinto nekilnojamojo turto mokesčio taikymui</a:t>
            </a:r>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Renovuoti </a:t>
            </a:r>
            <a:r>
              <a:rPr lang="lt-LT" dirty="0">
                <a:latin typeface="Times New Roman" panose="02020603050405020304" pitchFamily="18" charset="0"/>
                <a:cs typeface="Times New Roman" panose="02020603050405020304" pitchFamily="18" charset="0"/>
              </a:rPr>
              <a:t>(pradėti renovuoti) 4 pastatai (R. Kalantos g. 21, 46, 55, Betonuotojų g. 5). </a:t>
            </a:r>
            <a:endParaRPr lang="lt-LT" dirty="0"/>
          </a:p>
        </p:txBody>
      </p:sp>
      <p:sp>
        <p:nvSpPr>
          <p:cNvPr id="4" name="TextBox 3"/>
          <p:cNvSpPr txBox="1"/>
          <p:nvPr/>
        </p:nvSpPr>
        <p:spPr>
          <a:xfrm>
            <a:off x="1085252" y="3660308"/>
            <a:ext cx="8686086" cy="2862322"/>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Seniūnijoje 1851 tikrintinas statinys. Iš jų 524 statiniai, kuriuos pagal STR reikalavimus privaloma tikrintini </a:t>
            </a:r>
            <a:r>
              <a:rPr lang="lt-LT" dirty="0">
                <a:latin typeface="Times New Roman" panose="02020603050405020304" pitchFamily="18" charset="0"/>
                <a:cs typeface="Times New Roman" panose="02020603050405020304" pitchFamily="18" charset="0"/>
              </a:rPr>
              <a:t>ne rečiau kaip vieną kartą per </a:t>
            </a:r>
            <a:r>
              <a:rPr lang="lt-LT" dirty="0" smtClean="0">
                <a:latin typeface="Times New Roman" panose="02020603050405020304" pitchFamily="18" charset="0"/>
                <a:cs typeface="Times New Roman" panose="02020603050405020304" pitchFamily="18" charset="0"/>
              </a:rPr>
              <a:t>metus. Į tą skaičių įeina ir daugiabučiai gyvenamieji namai. Seniūnijoje yra 172 daugiabučiai gyvenamieji namai. Dauguma jų yra patenkinamos būklės. </a:t>
            </a:r>
            <a:r>
              <a:rPr lang="lt-LT" b="1" dirty="0" smtClean="0">
                <a:latin typeface="Times New Roman" panose="02020603050405020304" pitchFamily="18" charset="0"/>
                <a:cs typeface="Times New Roman" panose="02020603050405020304" pitchFamily="18" charset="0"/>
              </a:rPr>
              <a:t>17 blogos būklės – </a:t>
            </a:r>
            <a:r>
              <a:rPr lang="lt-LT" b="1" dirty="0">
                <a:latin typeface="Times New Roman" panose="02020603050405020304" pitchFamily="18" charset="0"/>
                <a:cs typeface="Times New Roman" panose="02020603050405020304" pitchFamily="18" charset="0"/>
              </a:rPr>
              <a:t>Laimos g. 7, M. Gimbutienės g. 10, R. Kalantos g. 87, 88A, 137, Marių g. 16, Jėgainės g. 8, </a:t>
            </a:r>
            <a:r>
              <a:rPr lang="lt-LT" b="1" dirty="0" err="1">
                <a:latin typeface="Times New Roman" panose="02020603050405020304" pitchFamily="18" charset="0"/>
                <a:cs typeface="Times New Roman" panose="02020603050405020304" pitchFamily="18" charset="0"/>
              </a:rPr>
              <a:t>Nemajūnų</a:t>
            </a:r>
            <a:r>
              <a:rPr lang="lt-LT" b="1" dirty="0">
                <a:latin typeface="Times New Roman" panose="02020603050405020304" pitchFamily="18" charset="0"/>
                <a:cs typeface="Times New Roman" panose="02020603050405020304" pitchFamily="18" charset="0"/>
              </a:rPr>
              <a:t> g. 20, Pamario g. 8</a:t>
            </a:r>
            <a:r>
              <a:rPr lang="lt-LT" b="1" dirty="0" smtClean="0">
                <a:latin typeface="Times New Roman" panose="02020603050405020304" pitchFamily="18" charset="0"/>
                <a:cs typeface="Times New Roman" panose="02020603050405020304" pitchFamily="18" charset="0"/>
              </a:rPr>
              <a:t>, 9</a:t>
            </a:r>
            <a:r>
              <a:rPr lang="lt-LT" b="1" dirty="0">
                <a:latin typeface="Times New Roman" panose="02020603050405020304" pitchFamily="18" charset="0"/>
                <a:cs typeface="Times New Roman" panose="02020603050405020304" pitchFamily="18" charset="0"/>
              </a:rPr>
              <a:t>, Stoties g. 20</a:t>
            </a:r>
            <a:r>
              <a:rPr lang="lt-LT" b="1" dirty="0" smtClean="0">
                <a:latin typeface="Times New Roman" panose="02020603050405020304" pitchFamily="18" charset="0"/>
                <a:cs typeface="Times New Roman" panose="02020603050405020304" pitchFamily="18" charset="0"/>
              </a:rPr>
              <a:t>, 22</a:t>
            </a:r>
            <a:r>
              <a:rPr lang="lt-LT" b="1" dirty="0">
                <a:latin typeface="Times New Roman" panose="02020603050405020304" pitchFamily="18" charset="0"/>
                <a:cs typeface="Times New Roman" panose="02020603050405020304" pitchFamily="18" charset="0"/>
              </a:rPr>
              <a:t>, Marių g. 9</a:t>
            </a:r>
            <a:r>
              <a:rPr lang="lt-LT" b="1" dirty="0" smtClean="0">
                <a:latin typeface="Times New Roman" panose="02020603050405020304" pitchFamily="18" charset="0"/>
                <a:cs typeface="Times New Roman" panose="02020603050405020304" pitchFamily="18" charset="0"/>
              </a:rPr>
              <a:t>, 11, 13</a:t>
            </a:r>
            <a:r>
              <a:rPr lang="lt-LT" b="1" dirty="0">
                <a:latin typeface="Times New Roman" panose="02020603050405020304" pitchFamily="18" charset="0"/>
                <a:cs typeface="Times New Roman" panose="02020603050405020304" pitchFamily="18" charset="0"/>
              </a:rPr>
              <a:t>, R. Kalantos g. 23, </a:t>
            </a:r>
            <a:r>
              <a:rPr lang="lt-LT" b="1" dirty="0" smtClean="0">
                <a:latin typeface="Times New Roman" panose="02020603050405020304" pitchFamily="18" charset="0"/>
                <a:cs typeface="Times New Roman" panose="02020603050405020304" pitchFamily="18" charset="0"/>
              </a:rPr>
              <a:t>55</a:t>
            </a:r>
            <a:r>
              <a:rPr lang="lt-LT" dirty="0" smtClean="0">
                <a:latin typeface="Times New Roman" panose="02020603050405020304" pitchFamily="18" charset="0"/>
                <a:cs typeface="Times New Roman" panose="02020603050405020304" pitchFamily="18" charset="0"/>
              </a:rPr>
              <a:t>. </a:t>
            </a:r>
          </a:p>
          <a:p>
            <a:pPr algn="just"/>
            <a:endParaRPr lang="lt-LT" dirty="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Pagrindinė daugiabučių namų problema, kad gyventojai nekaupia ir neturi lėšų remontui. Nemažai namų atsisako ir minimalaus remonto. </a:t>
            </a:r>
            <a:r>
              <a:rPr lang="lt-LT" b="1" dirty="0" smtClean="0">
                <a:latin typeface="Times New Roman" panose="02020603050405020304" pitchFamily="18" charset="0"/>
                <a:cs typeface="Times New Roman" panose="02020603050405020304" pitchFamily="18" charset="0"/>
              </a:rPr>
              <a:t>Trūksta iniciatyvių žmonių, kurie galėtų burti bendrijas ir rūpintis namais. </a:t>
            </a:r>
            <a:r>
              <a:rPr lang="lt-LT" dirty="0" smtClean="0">
                <a:latin typeface="Times New Roman" panose="02020603050405020304" pitchFamily="18" charset="0"/>
                <a:cs typeface="Times New Roman" panose="02020603050405020304" pitchFamily="18" charset="0"/>
              </a:rPr>
              <a:t>Nesudaromi ilgalaikiai namų remonto planai.</a:t>
            </a:r>
            <a:endParaRPr lang="lt-LT" b="1" dirty="0">
              <a:latin typeface="Times New Roman" panose="02020603050405020304" pitchFamily="18" charset="0"/>
              <a:cs typeface="Times New Roman" panose="02020603050405020304" pitchFamily="18" charset="0"/>
            </a:endParaRPr>
          </a:p>
        </p:txBody>
      </p:sp>
      <p:sp>
        <p:nvSpPr>
          <p:cNvPr id="5" name="Ševronas 4"/>
          <p:cNvSpPr/>
          <p:nvPr/>
        </p:nvSpPr>
        <p:spPr>
          <a:xfrm>
            <a:off x="3731275" y="3210113"/>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4075894" y="320551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388606" y="321374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701318" y="321129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5002615" y="320833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299761" y="321283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597168" y="321011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5890425" y="321659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Ševronas 12"/>
          <p:cNvSpPr/>
          <p:nvPr/>
        </p:nvSpPr>
        <p:spPr>
          <a:xfrm>
            <a:off x="6160205" y="321659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3687597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8298" y="2772384"/>
            <a:ext cx="5282119" cy="369332"/>
          </a:xfrm>
          <a:prstGeom prst="rect">
            <a:avLst/>
          </a:prstGeom>
          <a:noFill/>
        </p:spPr>
        <p:txBody>
          <a:bodyPr wrap="square" rtlCol="0">
            <a:spAutoFit/>
          </a:bodyPr>
          <a:lstStyle/>
          <a:p>
            <a:r>
              <a:rPr lang="lt-LT" b="1" cap="all" dirty="0" smtClean="0">
                <a:latin typeface="Times New Roman" panose="02020603050405020304" pitchFamily="18" charset="0"/>
                <a:cs typeface="Times New Roman" panose="02020603050405020304" pitchFamily="18" charset="0"/>
              </a:rPr>
              <a:t>Kita seniūnijos administracinė veikla</a:t>
            </a:r>
            <a:endParaRPr lang="lt-LT" b="1" cap="all"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00792" y="3219855"/>
            <a:ext cx="3015575" cy="646331"/>
          </a:xfrm>
          <a:prstGeom prst="rect">
            <a:avLst/>
          </a:prstGeom>
          <a:noFill/>
        </p:spPr>
        <p:txBody>
          <a:bodyPr wrap="square" rtlCol="0">
            <a:spAutoFit/>
          </a:bodyPr>
          <a:lstStyle/>
          <a:p>
            <a:r>
              <a:rPr lang="lt-LT" dirty="0" smtClean="0"/>
              <a:t>Ataskaita </a:t>
            </a:r>
            <a:r>
              <a:rPr lang="lt-LT" dirty="0"/>
              <a:t>ir veiklos </a:t>
            </a:r>
            <a:r>
              <a:rPr lang="lt-LT" dirty="0" smtClean="0"/>
              <a:t>kryptys</a:t>
            </a:r>
            <a:endParaRPr lang="lt-LT" b="1" dirty="0">
              <a:latin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253923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72638473"/>
              </p:ext>
            </p:extLst>
          </p:nvPr>
        </p:nvGraphicFramePr>
        <p:xfrm>
          <a:off x="1845553" y="799650"/>
          <a:ext cx="7045528" cy="435601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68877" y="5457217"/>
            <a:ext cx="8083685" cy="1477328"/>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Per 2021 išvykimo ir atvykimo deklaravimo apimtys Petrašiūnų seniūnijoje ženkliai sumažėjo. Pastovus išliko tik įtraukimo į GVNA skaičius.  Padidėjo priimtų sprendimų dėl duomenų panaikinimo. Tikėtina, kad deklaravimo paslaugų poreikis seniūnijoje ateityje </a:t>
            </a:r>
            <a:r>
              <a:rPr lang="lt-LT" dirty="0">
                <a:latin typeface="Times New Roman" panose="02020603050405020304" pitchFamily="18" charset="0"/>
                <a:cs typeface="Times New Roman" panose="02020603050405020304" pitchFamily="18" charset="0"/>
              </a:rPr>
              <a:t>dar  </a:t>
            </a:r>
            <a:r>
              <a:rPr lang="lt-LT" dirty="0" smtClean="0">
                <a:latin typeface="Times New Roman" panose="02020603050405020304" pitchFamily="18" charset="0"/>
                <a:cs typeface="Times New Roman" panose="02020603050405020304" pitchFamily="18" charset="0"/>
              </a:rPr>
              <a:t>neženkliai mažės. Priežastis – gyventojų išprusimas, kompiuterinis raštingumas ir gebėjimas pasinaudoti e. paslaugomis.</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088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12583079"/>
              </p:ext>
            </p:extLst>
          </p:nvPr>
        </p:nvGraphicFramePr>
        <p:xfrm>
          <a:off x="1650999" y="264627"/>
          <a:ext cx="7522183" cy="4402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54098" y="4745117"/>
            <a:ext cx="8715983" cy="2031325"/>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Matome, kad ženkliai padidėjo notarinių veiksmų atlikimas seniūnijoje. Padidėjama lemia kitų seniūnijų seniūnų vadavimas. Taip pat ženklus padidėjimas pastebimas statinių priežiūroje. Nors ir skaičius vis dar gerokai mažesnis nei privalomų patikrinti statinių, manytina, kad reikalaujamų patikrinti statinių apkrovimas pagal esamas aplinkybes per didelis. Praeitais metais buvo ryškiai ženklesnis poreikis viešųjų erdvių tverkime. Manytina, kad tai šalutinis COVID-19 poveikis. Ženkliai sumažėjo viešuomenei naudinga veiklą atliekančių asmenų skaičius.</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318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5486704" y="5215759"/>
            <a:ext cx="4120039" cy="1323439"/>
          </a:xfrm>
          <a:prstGeom prst="rect">
            <a:avLst/>
          </a:prstGeom>
          <a:noFill/>
        </p:spPr>
        <p:txBody>
          <a:bodyPr wrap="none">
            <a:spAutoFit/>
          </a:bodyPr>
          <a:lstStyle/>
          <a:p>
            <a:pPr algn="ctr">
              <a:defRPr/>
            </a:pPr>
            <a:r>
              <a:rPr lang="lt-LT" sz="8000" b="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rPr>
              <a:t>Pabaiga</a:t>
            </a:r>
          </a:p>
        </p:txBody>
      </p:sp>
      <p:pic>
        <p:nvPicPr>
          <p:cNvPr id="1027" name="Picture 3" descr="W:\Seniunijos\Petrasiunai\NUOTRAUKOS\2018 išvyka i Druskininkus\IMG_04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733" y="608951"/>
            <a:ext cx="6944810" cy="462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44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655938" y="2184998"/>
            <a:ext cx="7980256" cy="4390900"/>
          </a:xfrm>
        </p:spPr>
        <p:txBody>
          <a:bodyPr>
            <a:noAutofit/>
          </a:bodyPr>
          <a:lstStyle/>
          <a:p>
            <a:pPr marL="285750" indent="-285750" algn="just">
              <a:buFont typeface="Wingdings" panose="05000000000000000000" pitchFamily="2" charset="2"/>
              <a:buChar char="q"/>
            </a:pPr>
            <a:r>
              <a:rPr lang="lt-LT" dirty="0">
                <a:solidFill>
                  <a:schemeClr val="tx1">
                    <a:lumMod val="75000"/>
                    <a:lumOff val="25000"/>
                  </a:schemeClr>
                </a:solidFill>
                <a:latin typeface="+mj-lt"/>
              </a:rPr>
              <a:t>Sausio </a:t>
            </a:r>
            <a:r>
              <a:rPr lang="lt-LT" dirty="0" smtClean="0">
                <a:solidFill>
                  <a:schemeClr val="tx1">
                    <a:lumMod val="75000"/>
                    <a:lumOff val="25000"/>
                  </a:schemeClr>
                </a:solidFill>
                <a:latin typeface="+mj-lt"/>
              </a:rPr>
              <a:t>13-osios paminėjimas: žvakelių </a:t>
            </a:r>
            <a:r>
              <a:rPr lang="lt-LT" dirty="0">
                <a:solidFill>
                  <a:schemeClr val="tx1">
                    <a:lumMod val="75000"/>
                    <a:lumOff val="25000"/>
                  </a:schemeClr>
                </a:solidFill>
                <a:latin typeface="+mj-lt"/>
              </a:rPr>
              <a:t>languose </a:t>
            </a:r>
            <a:r>
              <a:rPr lang="lt-LT" dirty="0" smtClean="0">
                <a:solidFill>
                  <a:schemeClr val="tx1">
                    <a:lumMod val="75000"/>
                    <a:lumOff val="25000"/>
                  </a:schemeClr>
                </a:solidFill>
                <a:latin typeface="+mj-lt"/>
              </a:rPr>
              <a:t>uždegimas;</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rPr>
              <a:t>Gėlių </a:t>
            </a:r>
            <a:r>
              <a:rPr lang="lt-LT" dirty="0">
                <a:solidFill>
                  <a:schemeClr val="tx1">
                    <a:lumMod val="75000"/>
                    <a:lumOff val="25000"/>
                  </a:schemeClr>
                </a:solidFill>
                <a:latin typeface="+mj-lt"/>
              </a:rPr>
              <a:t>padėjimas prie plk. Kazio Škirpos paminklo Petrašiūnų kapinėse, minint birželio sukilimo </a:t>
            </a:r>
            <a:r>
              <a:rPr lang="lt-LT" dirty="0" smtClean="0">
                <a:solidFill>
                  <a:schemeClr val="tx1">
                    <a:lumMod val="75000"/>
                    <a:lumOff val="25000"/>
                  </a:schemeClr>
                </a:solidFill>
                <a:latin typeface="+mj-lt"/>
              </a:rPr>
              <a:t>80- </a:t>
            </a:r>
            <a:r>
              <a:rPr lang="lt-LT" dirty="0" err="1" smtClean="0">
                <a:solidFill>
                  <a:schemeClr val="tx1">
                    <a:lumMod val="75000"/>
                    <a:lumOff val="25000"/>
                  </a:schemeClr>
                </a:solidFill>
                <a:latin typeface="+mj-lt"/>
              </a:rPr>
              <a:t>metį</a:t>
            </a:r>
            <a:r>
              <a:rPr lang="lt-LT" dirty="0" smtClean="0">
                <a:solidFill>
                  <a:schemeClr val="tx1">
                    <a:lumMod val="75000"/>
                    <a:lumOff val="25000"/>
                  </a:schemeClr>
                </a:solidFill>
                <a:latin typeface="+mj-lt"/>
              </a:rPr>
              <a:t>; </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rPr>
              <a:t>Gėlių </a:t>
            </a:r>
            <a:r>
              <a:rPr lang="lt-LT" dirty="0">
                <a:solidFill>
                  <a:schemeClr val="tx1">
                    <a:lumMod val="75000"/>
                    <a:lumOff val="25000"/>
                  </a:schemeClr>
                </a:solidFill>
                <a:latin typeface="+mj-lt"/>
              </a:rPr>
              <a:t>padėjimas prie Tremtinių memorialo Petrašiūnų </a:t>
            </a:r>
            <a:r>
              <a:rPr lang="lt-LT" dirty="0" smtClean="0">
                <a:solidFill>
                  <a:schemeClr val="tx1">
                    <a:lumMod val="75000"/>
                    <a:lumOff val="25000"/>
                  </a:schemeClr>
                </a:solidFill>
                <a:latin typeface="+mj-lt"/>
              </a:rPr>
              <a:t>kapinėse;</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rPr>
              <a:t> </a:t>
            </a:r>
            <a:r>
              <a:rPr lang="lt-LT" dirty="0">
                <a:solidFill>
                  <a:schemeClr val="tx1">
                    <a:lumMod val="75000"/>
                    <a:lumOff val="25000"/>
                  </a:schemeClr>
                </a:solidFill>
                <a:latin typeface="+mj-lt"/>
              </a:rPr>
              <a:t>Kaimynų </a:t>
            </a:r>
            <a:r>
              <a:rPr lang="lt-LT" dirty="0" smtClean="0">
                <a:solidFill>
                  <a:schemeClr val="tx1">
                    <a:lumMod val="75000"/>
                    <a:lumOff val="25000"/>
                  </a:schemeClr>
                </a:solidFill>
                <a:latin typeface="+mj-lt"/>
              </a:rPr>
              <a:t>kaimyno apdovanojimai;</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rPr>
              <a:t>Pasveikinti trys 100-mečiai;</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rPr>
              <a:t>Dvi vaikų </a:t>
            </a:r>
            <a:r>
              <a:rPr lang="lt-LT" dirty="0">
                <a:solidFill>
                  <a:schemeClr val="tx1">
                    <a:lumMod val="75000"/>
                    <a:lumOff val="25000"/>
                  </a:schemeClr>
                </a:solidFill>
                <a:latin typeface="+mj-lt"/>
              </a:rPr>
              <a:t>darželio ,,</a:t>
            </a:r>
            <a:r>
              <a:rPr lang="lt-LT" dirty="0" err="1">
                <a:solidFill>
                  <a:schemeClr val="tx1">
                    <a:lumMod val="75000"/>
                    <a:lumOff val="25000"/>
                  </a:schemeClr>
                </a:solidFill>
                <a:latin typeface="+mj-lt"/>
              </a:rPr>
              <a:t>Rudnosiukas</a:t>
            </a:r>
            <a:r>
              <a:rPr lang="lt-LT" dirty="0">
                <a:solidFill>
                  <a:schemeClr val="tx1">
                    <a:lumMod val="75000"/>
                    <a:lumOff val="25000"/>
                  </a:schemeClr>
                </a:solidFill>
                <a:latin typeface="+mj-lt"/>
              </a:rPr>
              <a:t>“ dailės darbų </a:t>
            </a:r>
            <a:r>
              <a:rPr lang="lt-LT" dirty="0" smtClean="0">
                <a:solidFill>
                  <a:schemeClr val="tx1">
                    <a:lumMod val="75000"/>
                    <a:lumOff val="25000"/>
                  </a:schemeClr>
                </a:solidFill>
                <a:latin typeface="+mj-lt"/>
              </a:rPr>
              <a:t>parodos; </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rPr>
              <a:t>J</a:t>
            </a:r>
            <a:r>
              <a:rPr lang="lt-LT" dirty="0">
                <a:solidFill>
                  <a:schemeClr val="tx1">
                    <a:lumMod val="75000"/>
                    <a:lumOff val="25000"/>
                  </a:schemeClr>
                </a:solidFill>
                <a:latin typeface="+mj-lt"/>
              </a:rPr>
              <a:t>. </a:t>
            </a:r>
            <a:r>
              <a:rPr lang="lt-LT" dirty="0" err="1">
                <a:solidFill>
                  <a:schemeClr val="tx1">
                    <a:lumMod val="75000"/>
                    <a:lumOff val="25000"/>
                  </a:schemeClr>
                </a:solidFill>
                <a:latin typeface="+mj-lt"/>
              </a:rPr>
              <a:t>Lukšės</a:t>
            </a:r>
            <a:r>
              <a:rPr lang="lt-LT" dirty="0">
                <a:solidFill>
                  <a:schemeClr val="tx1">
                    <a:lumMod val="75000"/>
                    <a:lumOff val="25000"/>
                  </a:schemeClr>
                </a:solidFill>
                <a:latin typeface="+mj-lt"/>
              </a:rPr>
              <a:t> darbų apie Petrašiūnus </a:t>
            </a:r>
            <a:r>
              <a:rPr lang="lt-LT" dirty="0" smtClean="0">
                <a:solidFill>
                  <a:schemeClr val="tx1">
                    <a:lumMod val="75000"/>
                    <a:lumOff val="25000"/>
                  </a:schemeClr>
                </a:solidFill>
                <a:latin typeface="+mj-lt"/>
              </a:rPr>
              <a:t>paroda;</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cs typeface="Times New Roman" panose="02020603050405020304" pitchFamily="18" charset="0"/>
              </a:rPr>
              <a:t>Paminėta Holokausto diena;</a:t>
            </a:r>
          </a:p>
          <a:p>
            <a:pPr marL="285750" indent="-285750" algn="just">
              <a:buFont typeface="Wingdings" panose="05000000000000000000" pitchFamily="2" charset="2"/>
              <a:buChar char="q"/>
            </a:pPr>
            <a:r>
              <a:rPr lang="lt-LT" sz="1800" dirty="0" smtClean="0">
                <a:solidFill>
                  <a:schemeClr val="tx1">
                    <a:lumMod val="75000"/>
                    <a:lumOff val="25000"/>
                  </a:schemeClr>
                </a:solidFill>
                <a:latin typeface="+mj-lt"/>
                <a:cs typeface="Times New Roman" panose="02020603050405020304" pitchFamily="18" charset="0"/>
              </a:rPr>
              <a:t>Saugi kaimynystė</a:t>
            </a:r>
          </a:p>
          <a:p>
            <a:pPr marL="285750" indent="-285750" algn="just">
              <a:buFont typeface="Wingdings" panose="05000000000000000000" pitchFamily="2" charset="2"/>
              <a:buChar char="q"/>
            </a:pPr>
            <a:r>
              <a:rPr lang="lt-LT" dirty="0" smtClean="0">
                <a:solidFill>
                  <a:schemeClr val="tx1">
                    <a:lumMod val="75000"/>
                    <a:lumOff val="25000"/>
                  </a:schemeClr>
                </a:solidFill>
                <a:latin typeface="+mj-lt"/>
                <a:cs typeface="Times New Roman" panose="02020603050405020304" pitchFamily="18" charset="0"/>
              </a:rPr>
              <a:t>Organizuoti S. Lozoraičio kapo atnaujinimo darbai</a:t>
            </a:r>
            <a:endParaRPr lang="lt-LT" sz="1800" dirty="0">
              <a:solidFill>
                <a:schemeClr val="tx1">
                  <a:lumMod val="75000"/>
                  <a:lumOff val="25000"/>
                </a:schemeClr>
              </a:solidFill>
              <a:latin typeface="+mj-lt"/>
              <a:cs typeface="Times New Roman" panose="02020603050405020304" pitchFamily="18" charset="0"/>
            </a:endParaRPr>
          </a:p>
        </p:txBody>
      </p:sp>
      <p:sp>
        <p:nvSpPr>
          <p:cNvPr id="5" name="TextBox 4"/>
          <p:cNvSpPr txBox="1"/>
          <p:nvPr/>
        </p:nvSpPr>
        <p:spPr>
          <a:xfrm>
            <a:off x="1547740" y="965071"/>
            <a:ext cx="7829723" cy="830997"/>
          </a:xfrm>
          <a:prstGeom prst="rect">
            <a:avLst/>
          </a:prstGeom>
          <a:noFill/>
        </p:spPr>
        <p:txBody>
          <a:bodyPr wrap="square" rtlCol="0">
            <a:spAutoFit/>
          </a:bodyPr>
          <a:lstStyle/>
          <a:p>
            <a:pPr algn="ctr"/>
            <a:r>
              <a:rPr lang="lt-LT" sz="2400" b="1" cap="all" dirty="0" smtClean="0">
                <a:latin typeface="Times New Roman" panose="02020603050405020304" pitchFamily="18" charset="0"/>
                <a:cs typeface="Times New Roman" panose="02020603050405020304" pitchFamily="18" charset="0"/>
              </a:rPr>
              <a:t>Bendruomeniškumo skatinimas Petrašiūnų seniūnijoje</a:t>
            </a:r>
            <a:endParaRPr lang="lt-LT" dirty="0"/>
          </a:p>
        </p:txBody>
      </p:sp>
    </p:spTree>
    <p:extLst>
      <p:ext uri="{BB962C8B-B14F-4D97-AF65-F5344CB8AC3E}">
        <p14:creationId xmlns:p14="http://schemas.microsoft.com/office/powerpoint/2010/main" val="2691312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9514" y="763019"/>
            <a:ext cx="8314006" cy="3170099"/>
          </a:xfrm>
          <a:prstGeom prst="rect">
            <a:avLst/>
          </a:prstGeom>
          <a:noFill/>
        </p:spPr>
        <p:txBody>
          <a:bodyPr wrap="square" rtlCol="0">
            <a:spAutoFit/>
          </a:bodyPr>
          <a:lstStyle/>
          <a:p>
            <a:pPr algn="ctr"/>
            <a:r>
              <a:rPr lang="lt-LT" sz="2000" b="1" cap="all" dirty="0" smtClean="0">
                <a:latin typeface="Times New Roman" panose="02020603050405020304" pitchFamily="18" charset="0"/>
                <a:cs typeface="Times New Roman" panose="02020603050405020304" pitchFamily="18" charset="0"/>
              </a:rPr>
              <a:t>Gyventojų </a:t>
            </a:r>
            <a:r>
              <a:rPr lang="lt-LT" sz="2000" b="1" cap="all" dirty="0">
                <a:latin typeface="Times New Roman" panose="02020603050405020304" pitchFamily="18" charset="0"/>
                <a:cs typeface="Times New Roman" panose="02020603050405020304" pitchFamily="18" charset="0"/>
              </a:rPr>
              <a:t>dalyvavimo vietos savivaldos procese </a:t>
            </a:r>
            <a:r>
              <a:rPr lang="lt-LT" sz="2000" b="1" cap="all" dirty="0" smtClean="0">
                <a:latin typeface="Times New Roman" panose="02020603050405020304" pitchFamily="18" charset="0"/>
                <a:cs typeface="Times New Roman" panose="02020603050405020304" pitchFamily="18" charset="0"/>
              </a:rPr>
              <a:t>skatinimas </a:t>
            </a:r>
            <a:endParaRPr lang="lt-LT" sz="2000" cap="all" dirty="0" smtClean="0">
              <a:latin typeface="Times New Roman" panose="02020603050405020304" pitchFamily="18" charset="0"/>
              <a:cs typeface="Times New Roman" panose="02020603050405020304" pitchFamily="18" charset="0"/>
            </a:endParaRPr>
          </a:p>
          <a:p>
            <a:pPr algn="just"/>
            <a:endParaRPr lang="lt-LT" sz="2000" dirty="0" smtClean="0">
              <a:latin typeface="Times New Roman" panose="02020603050405020304" pitchFamily="18" charset="0"/>
              <a:cs typeface="Times New Roman" panose="02020603050405020304" pitchFamily="18" charset="0"/>
            </a:endParaRPr>
          </a:p>
          <a:p>
            <a:pPr algn="just"/>
            <a:r>
              <a:rPr lang="lt-LT" sz="2000" dirty="0">
                <a:latin typeface="Times New Roman" panose="02020603050405020304" pitchFamily="18" charset="0"/>
                <a:cs typeface="Times New Roman" panose="02020603050405020304" pitchFamily="18" charset="0"/>
              </a:rPr>
              <a:t>2021 m. </a:t>
            </a:r>
            <a:r>
              <a:rPr lang="lt-LT" sz="2000" dirty="0" smtClean="0">
                <a:latin typeface="Times New Roman" panose="02020603050405020304" pitchFamily="18" charset="0"/>
                <a:cs typeface="Times New Roman" panose="02020603050405020304" pitchFamily="18" charset="0"/>
              </a:rPr>
              <a:t>startavo projektų </a:t>
            </a:r>
            <a:r>
              <a:rPr lang="lt-LT" sz="2000" dirty="0">
                <a:latin typeface="Times New Roman" panose="02020603050405020304" pitchFamily="18" charset="0"/>
                <a:cs typeface="Times New Roman" panose="02020603050405020304" pitchFamily="18" charset="0"/>
              </a:rPr>
              <a:t>finansavimo, įgyvendinant bandomąjį modelį, programa „Stiprinti bendruomeninę veiklą savivaldybėse</a:t>
            </a:r>
            <a:r>
              <a:rPr lang="lt-LT" sz="2000" dirty="0" smtClean="0">
                <a:latin typeface="Times New Roman" panose="02020603050405020304" pitchFamily="18" charset="0"/>
                <a:cs typeface="Times New Roman" panose="02020603050405020304" pitchFamily="18" charset="0"/>
              </a:rPr>
              <a:t>“. Vienas seniūnijos </a:t>
            </a:r>
            <a:r>
              <a:rPr lang="lt-LT" sz="2000" dirty="0" err="1" smtClean="0">
                <a:latin typeface="Times New Roman" panose="02020603050405020304" pitchFamily="18" charset="0"/>
                <a:cs typeface="Times New Roman" panose="02020603050405020304" pitchFamily="18" charset="0"/>
              </a:rPr>
              <a:t>seniūnaitis</a:t>
            </a:r>
            <a:r>
              <a:rPr lang="lt-LT" sz="2000" dirty="0" smtClean="0">
                <a:latin typeface="Times New Roman" panose="02020603050405020304" pitchFamily="18" charset="0"/>
                <a:cs typeface="Times New Roman" panose="02020603050405020304" pitchFamily="18" charset="0"/>
              </a:rPr>
              <a:t> buvo deleguotas ir išrinktas į viso miesto projektų vertinimo komisiją. Buvo </a:t>
            </a:r>
            <a:r>
              <a:rPr lang="lt-LT" sz="2000" dirty="0">
                <a:latin typeface="Times New Roman" panose="02020603050405020304" pitchFamily="18" charset="0"/>
                <a:cs typeface="Times New Roman" panose="02020603050405020304" pitchFamily="18" charset="0"/>
              </a:rPr>
              <a:t>skirtos lėšos dviejų </a:t>
            </a:r>
            <a:r>
              <a:rPr lang="lt-LT" sz="2000" dirty="0" smtClean="0">
                <a:latin typeface="Times New Roman" panose="02020603050405020304" pitchFamily="18" charset="0"/>
                <a:cs typeface="Times New Roman" panose="02020603050405020304" pitchFamily="18" charset="0"/>
              </a:rPr>
              <a:t>seniūnijos </a:t>
            </a:r>
            <a:r>
              <a:rPr lang="lt-LT" sz="2000" dirty="0">
                <a:latin typeface="Times New Roman" panose="02020603050405020304" pitchFamily="18" charset="0"/>
                <a:cs typeface="Times New Roman" panose="02020603050405020304" pitchFamily="18" charset="0"/>
              </a:rPr>
              <a:t>projektų vykdymui: TRIGUBA JĖGA</a:t>
            </a:r>
            <a:r>
              <a:rPr lang="lt-LT" sz="2000" dirty="0" smtClean="0">
                <a:latin typeface="Times New Roman" panose="02020603050405020304" pitchFamily="18" charset="0"/>
                <a:cs typeface="Times New Roman" panose="02020603050405020304" pitchFamily="18" charset="0"/>
              </a:rPr>
              <a:t>!! </a:t>
            </a:r>
            <a:r>
              <a:rPr lang="lt-LT" sz="2000" dirty="0">
                <a:latin typeface="Times New Roman" panose="02020603050405020304" pitchFamily="18" charset="0"/>
                <a:cs typeface="Times New Roman" panose="02020603050405020304" pitchFamily="18" charset="0"/>
              </a:rPr>
              <a:t>– 20 </a:t>
            </a:r>
            <a:r>
              <a:rPr lang="lt-LT" sz="2000" dirty="0" smtClean="0">
                <a:latin typeface="Times New Roman" panose="02020603050405020304" pitchFamily="18" charset="0"/>
                <a:cs typeface="Times New Roman" panose="02020603050405020304" pitchFamily="18" charset="0"/>
              </a:rPr>
              <a:t>000 EUR </a:t>
            </a:r>
            <a:r>
              <a:rPr lang="lt-LT" sz="2000" dirty="0">
                <a:latin typeface="Times New Roman" panose="02020603050405020304" pitchFamily="18" charset="0"/>
                <a:cs typeface="Times New Roman" panose="02020603050405020304" pitchFamily="18" charset="0"/>
              </a:rPr>
              <a:t>ir „Aktyviai“ - </a:t>
            </a:r>
            <a:r>
              <a:rPr lang="lt-LT" sz="2000" dirty="0" smtClean="0">
                <a:latin typeface="Times New Roman" panose="02020603050405020304" pitchFamily="18" charset="0"/>
                <a:cs typeface="Times New Roman" panose="02020603050405020304" pitchFamily="18" charset="0"/>
              </a:rPr>
              <a:t>6374,38 EUR. Bendroje sumoje Petrašiūnų </a:t>
            </a:r>
            <a:r>
              <a:rPr lang="lt-LT" sz="2000" dirty="0" err="1" smtClean="0">
                <a:latin typeface="Times New Roman" panose="02020603050405020304" pitchFamily="18" charset="0"/>
                <a:cs typeface="Times New Roman" panose="02020603050405020304" pitchFamily="18" charset="0"/>
              </a:rPr>
              <a:t>seniūnaitijoms</a:t>
            </a:r>
            <a:r>
              <a:rPr lang="lt-LT" sz="2000" dirty="0" smtClean="0">
                <a:latin typeface="Times New Roman" panose="02020603050405020304" pitchFamily="18" charset="0"/>
                <a:cs typeface="Times New Roman" panose="02020603050405020304" pitchFamily="18" charset="0"/>
              </a:rPr>
              <a:t> buvo </a:t>
            </a:r>
            <a:r>
              <a:rPr lang="lt-LT" sz="2000" dirty="0">
                <a:latin typeface="Times New Roman" panose="02020603050405020304" pitchFamily="18" charset="0"/>
                <a:cs typeface="Times New Roman" panose="02020603050405020304" pitchFamily="18" charset="0"/>
              </a:rPr>
              <a:t>skirta  26 </a:t>
            </a:r>
            <a:r>
              <a:rPr lang="lt-LT" sz="2000" dirty="0" smtClean="0">
                <a:latin typeface="Times New Roman" panose="02020603050405020304" pitchFamily="18" charset="0"/>
                <a:cs typeface="Times New Roman" panose="02020603050405020304" pitchFamily="18" charset="0"/>
              </a:rPr>
              <a:t>374,38 EUR. 99 proc. skirtų pinigų įsisavinta sėkmingai.  </a:t>
            </a:r>
            <a:endParaRPr lang="lt-LT"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536970" y="4666408"/>
            <a:ext cx="8096550" cy="2031325"/>
          </a:xfrm>
          <a:prstGeom prst="rect">
            <a:avLst/>
          </a:prstGeom>
          <a:noFill/>
        </p:spPr>
        <p:txBody>
          <a:bodyPr wrap="square" rtlCol="0">
            <a:spAutoFit/>
          </a:bodyPr>
          <a:lstStyle/>
          <a:p>
            <a:pPr algn="just"/>
            <a:r>
              <a:rPr lang="lt-LT" dirty="0">
                <a:latin typeface="Times New Roman" panose="02020603050405020304" pitchFamily="18" charset="0"/>
                <a:cs typeface="Times New Roman" panose="02020603050405020304" pitchFamily="18" charset="0"/>
              </a:rPr>
              <a:t>Norime pasidžiaugti bendruomenių organizuotais </a:t>
            </a:r>
            <a:r>
              <a:rPr lang="lt-LT" dirty="0" smtClean="0">
                <a:latin typeface="Times New Roman" panose="02020603050405020304" pitchFamily="18" charset="0"/>
                <a:cs typeface="Times New Roman" panose="02020603050405020304" pitchFamily="18" charset="0"/>
              </a:rPr>
              <a:t>renginiais nekreipiant dėmesį COVID-19 keliamus nepatogumus. Buvo organizuota daug renginių, koncertų, teiktos paslaugos labiausiai socialiai pažeidžiamiems asmenims, vykdomos švietėjiškos, kultūrinės ir sporto programos. Šalia tradicine tapusia „Moliūginės“ šventės 2021  metais mūsų rajone šventinę kartu su Seneliu šalčiu nuotaiką praskaidrino lazerių ir ugnies šou. Tikimės, kad šiais metais vykdomi projektai bus taip pat sėkmingai įgyvendinti ir nemažiau ryškūs </a:t>
            </a:r>
            <a:r>
              <a:rPr lang="lt-LT" dirty="0" smtClean="0">
                <a:latin typeface="Times New Roman" panose="02020603050405020304" pitchFamily="18" charset="0"/>
                <a:cs typeface="Times New Roman" panose="02020603050405020304" pitchFamily="18" charset="0"/>
                <a:sym typeface="Wingdings" panose="05000000000000000000" pitchFamily="2" charset="2"/>
              </a:rPr>
              <a:t></a:t>
            </a:r>
            <a:endParaRPr lang="lt-LT" dirty="0"/>
          </a:p>
        </p:txBody>
      </p:sp>
      <p:sp>
        <p:nvSpPr>
          <p:cNvPr id="5" name="Ševronas 4"/>
          <p:cNvSpPr/>
          <p:nvPr/>
        </p:nvSpPr>
        <p:spPr>
          <a:xfrm>
            <a:off x="3935557" y="408560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4280176" y="408101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592888" y="408923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905600" y="4086789"/>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5206897" y="408383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504043" y="408833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801450" y="408560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6094707" y="409209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Ševronas 12"/>
          <p:cNvSpPr/>
          <p:nvPr/>
        </p:nvSpPr>
        <p:spPr>
          <a:xfrm>
            <a:off x="6364487" y="409209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269584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7121" y="2345260"/>
            <a:ext cx="8212849" cy="1477328"/>
          </a:xfrm>
          <a:prstGeom prst="rect">
            <a:avLst/>
          </a:prstGeom>
          <a:noFill/>
        </p:spPr>
        <p:txBody>
          <a:bodyPr wrap="square" rtlCol="0">
            <a:spAutoFit/>
          </a:bodyPr>
          <a:lstStyle/>
          <a:p>
            <a:pPr algn="ctr"/>
            <a:r>
              <a:rPr lang="lt-LT" b="1" u="sng" cap="all" dirty="0" smtClean="0">
                <a:latin typeface="Times New Roman" panose="02020603050405020304" pitchFamily="18" charset="0"/>
                <a:cs typeface="Times New Roman" panose="02020603050405020304" pitchFamily="18" charset="0"/>
              </a:rPr>
              <a:t>Seniūnijos </a:t>
            </a:r>
            <a:r>
              <a:rPr lang="lt-LT" b="1" u="sng" cap="all" dirty="0">
                <a:latin typeface="Times New Roman" panose="02020603050405020304" pitchFamily="18" charset="0"/>
                <a:cs typeface="Times New Roman" panose="02020603050405020304" pitchFamily="18" charset="0"/>
              </a:rPr>
              <a:t>teritorijos priežiūros </a:t>
            </a:r>
            <a:r>
              <a:rPr lang="lt-LT" b="1" u="sng" cap="all" dirty="0" smtClean="0">
                <a:latin typeface="Times New Roman" panose="02020603050405020304" pitchFamily="18" charset="0"/>
                <a:cs typeface="Times New Roman" panose="02020603050405020304" pitchFamily="18" charset="0"/>
              </a:rPr>
              <a:t>organizavimas</a:t>
            </a:r>
            <a:r>
              <a:rPr lang="lt-LT" b="1" cap="all" dirty="0" smtClean="0">
                <a:latin typeface="Times New Roman" panose="02020603050405020304" pitchFamily="18" charset="0"/>
                <a:cs typeface="Times New Roman" panose="02020603050405020304" pitchFamily="18" charset="0"/>
              </a:rPr>
              <a:t>  </a:t>
            </a:r>
          </a:p>
          <a:p>
            <a:pPr algn="ctr"/>
            <a:endParaRPr lang="lt-LT" b="1" dirty="0">
              <a:latin typeface="Times New Roman" panose="02020603050405020304" pitchFamily="18" charset="0"/>
              <a:cs typeface="Times New Roman" panose="02020603050405020304" pitchFamily="18" charset="0"/>
            </a:endParaRPr>
          </a:p>
          <a:p>
            <a:pPr algn="ctr"/>
            <a:r>
              <a:rPr lang="lt-LT" dirty="0" smtClean="0"/>
              <a:t>Ataskaitą </a:t>
            </a:r>
            <a:r>
              <a:rPr lang="lt-LT" dirty="0"/>
              <a:t>ir veiklos kryptis</a:t>
            </a:r>
            <a:endParaRPr lang="lt-LT" b="1" dirty="0" smtClean="0">
              <a:latin typeface="Times New Roman" panose="02020603050405020304" pitchFamily="18" charset="0"/>
              <a:cs typeface="Times New Roman" panose="02020603050405020304" pitchFamily="18" charset="0"/>
            </a:endParaRPr>
          </a:p>
          <a:p>
            <a:pPr algn="just"/>
            <a:endParaRPr lang="lt-LT" dirty="0" smtClean="0">
              <a:latin typeface="Times New Roman" panose="02020603050405020304" pitchFamily="18" charset="0"/>
              <a:cs typeface="Times New Roman" panose="02020603050405020304" pitchFamily="18" charset="0"/>
            </a:endParaRPr>
          </a:p>
          <a:p>
            <a:pPr algn="just"/>
            <a:endParaRPr lang="lt-LT" i="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413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54999" y="1120221"/>
            <a:ext cx="7240746" cy="1280890"/>
          </a:xfrm>
        </p:spPr>
        <p:txBody>
          <a:bodyPr/>
          <a:lstStyle/>
          <a:p>
            <a:r>
              <a:rPr lang="lt-LT" dirty="0" smtClean="0"/>
              <a:t/>
            </a:r>
            <a:br>
              <a:rPr lang="lt-LT" dirty="0" smtClean="0"/>
            </a:br>
            <a:r>
              <a:rPr lang="lt-LT" dirty="0"/>
              <a:t/>
            </a:r>
            <a:br>
              <a:rPr lang="lt-LT" dirty="0"/>
            </a:br>
            <a:endParaRPr lang="lt-LT" dirty="0"/>
          </a:p>
        </p:txBody>
      </p:sp>
      <p:sp>
        <p:nvSpPr>
          <p:cNvPr id="5" name="TextBox 4"/>
          <p:cNvSpPr txBox="1"/>
          <p:nvPr/>
        </p:nvSpPr>
        <p:spPr>
          <a:xfrm>
            <a:off x="1542549" y="735089"/>
            <a:ext cx="8103140" cy="3139321"/>
          </a:xfrm>
          <a:prstGeom prst="rect">
            <a:avLst/>
          </a:prstGeom>
          <a:noFill/>
        </p:spPr>
        <p:txBody>
          <a:bodyPr wrap="square" rtlCol="0">
            <a:spAutoFit/>
          </a:bodyPr>
          <a:lstStyle/>
          <a:p>
            <a:pPr algn="just"/>
            <a:r>
              <a:rPr lang="lt-LT" dirty="0">
                <a:latin typeface="Times New Roman" panose="02020603050405020304" pitchFamily="18" charset="0"/>
                <a:cs typeface="Times New Roman" panose="02020603050405020304" pitchFamily="18" charset="0"/>
              </a:rPr>
              <a:t>Sudarytas 2021 metų nenaudojamų ir neprižiūrimų statinių </a:t>
            </a:r>
            <a:r>
              <a:rPr lang="lt-LT" dirty="0" smtClean="0">
                <a:latin typeface="Times New Roman" panose="02020603050405020304" pitchFamily="18" charset="0"/>
                <a:cs typeface="Times New Roman" panose="02020603050405020304" pitchFamily="18" charset="0"/>
              </a:rPr>
              <a:t>sąrašas.</a:t>
            </a:r>
            <a:endParaRPr lang="lt-LT" dirty="0"/>
          </a:p>
          <a:p>
            <a:pPr algn="just"/>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Praėjusiais metais į pirminį </a:t>
            </a:r>
            <a:r>
              <a:rPr lang="lt-LT" dirty="0">
                <a:latin typeface="Times New Roman" panose="02020603050405020304" pitchFamily="18" charset="0"/>
                <a:cs typeface="Times New Roman" panose="02020603050405020304" pitchFamily="18" charset="0"/>
              </a:rPr>
              <a:t>nenaudojamų ir neprižiūrimų statinių </a:t>
            </a:r>
            <a:r>
              <a:rPr lang="lt-LT" dirty="0" smtClean="0">
                <a:latin typeface="Times New Roman" panose="02020603050405020304" pitchFamily="18" charset="0"/>
                <a:cs typeface="Times New Roman" panose="02020603050405020304" pitchFamily="18" charset="0"/>
              </a:rPr>
              <a:t>sąrašą buvo įtraukta 20 statinių. Iš jų </a:t>
            </a:r>
            <a:r>
              <a:rPr lang="lt-LT" b="1" dirty="0">
                <a:latin typeface="Times New Roman" panose="02020603050405020304" pitchFamily="18" charset="0"/>
                <a:cs typeface="Times New Roman" panose="02020603050405020304" pitchFamily="18" charset="0"/>
              </a:rPr>
              <a:t>4 statiniai </a:t>
            </a:r>
            <a:r>
              <a:rPr lang="lt-LT" b="1" dirty="0" smtClean="0">
                <a:latin typeface="Times New Roman" panose="02020603050405020304" pitchFamily="18" charset="0"/>
                <a:cs typeface="Times New Roman" panose="02020603050405020304" pitchFamily="18" charset="0"/>
              </a:rPr>
              <a:t>perduoti </a:t>
            </a:r>
            <a:r>
              <a:rPr lang="lt-LT" b="1" dirty="0">
                <a:latin typeface="Times New Roman" panose="02020603050405020304" pitchFamily="18" charset="0"/>
                <a:cs typeface="Times New Roman" panose="02020603050405020304" pitchFamily="18" charset="0"/>
              </a:rPr>
              <a:t>padidinto nekilnojamojo turto </a:t>
            </a:r>
            <a:r>
              <a:rPr lang="lt-LT" b="1" dirty="0" smtClean="0">
                <a:latin typeface="Times New Roman" panose="02020603050405020304" pitchFamily="18" charset="0"/>
                <a:cs typeface="Times New Roman" panose="02020603050405020304" pitchFamily="18" charset="0"/>
              </a:rPr>
              <a:t>mokesčio taikymui </a:t>
            </a:r>
            <a:r>
              <a:rPr lang="lt-LT" dirty="0" smtClean="0">
                <a:latin typeface="Times New Roman" panose="02020603050405020304" pitchFamily="18" charset="0"/>
                <a:cs typeface="Times New Roman" panose="02020603050405020304" pitchFamily="18" charset="0"/>
              </a:rPr>
              <a:t>(kitus 3 </a:t>
            </a:r>
            <a:r>
              <a:rPr lang="lt-LT" dirty="0">
                <a:latin typeface="Times New Roman" panose="02020603050405020304" pitchFamily="18" charset="0"/>
                <a:cs typeface="Times New Roman" panose="02020603050405020304" pitchFamily="18" charset="0"/>
              </a:rPr>
              <a:t>gamyklinius kompleksus su galimai apleistais statiniais (10) įsigijo nauji savininkai, 6 statiniuose pradėti remonto darbai).  </a:t>
            </a:r>
            <a:endParaRPr lang="lt-LT" dirty="0" smtClean="0">
              <a:latin typeface="Times New Roman" panose="02020603050405020304" pitchFamily="18" charset="0"/>
              <a:cs typeface="Times New Roman" panose="02020603050405020304" pitchFamily="18" charset="0"/>
            </a:endParaRPr>
          </a:p>
          <a:p>
            <a:pPr algn="just"/>
            <a:endParaRPr lang="lt-LT" dirty="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Surašyti </a:t>
            </a:r>
            <a:r>
              <a:rPr lang="lt-LT" b="1" dirty="0">
                <a:latin typeface="Times New Roman" panose="02020603050405020304" pitchFamily="18" charset="0"/>
                <a:cs typeface="Times New Roman" panose="02020603050405020304" pitchFamily="18" charset="0"/>
              </a:rPr>
              <a:t>6 administracinių nusižengimų protokolai </a:t>
            </a:r>
            <a:r>
              <a:rPr lang="lt-LT" dirty="0">
                <a:latin typeface="Times New Roman" panose="02020603050405020304" pitchFamily="18" charset="0"/>
                <a:cs typeface="Times New Roman" panose="02020603050405020304" pitchFamily="18" charset="0"/>
              </a:rPr>
              <a:t>ir paskirtos baudos dėl statinio nepriežiūros už STR 1.03.07:2017 taisyklių </a:t>
            </a:r>
            <a:r>
              <a:rPr lang="lt-LT" dirty="0" smtClean="0">
                <a:latin typeface="Times New Roman" panose="02020603050405020304" pitchFamily="18" charset="0"/>
                <a:cs typeface="Times New Roman" panose="02020603050405020304" pitchFamily="18" charset="0"/>
              </a:rPr>
              <a:t>pažeidimus (daugumoje atveju dėl netvarkingai vedamos statinių techninės dokumentacijos).</a:t>
            </a:r>
            <a:endParaRPr lang="lt-LT" dirty="0">
              <a:latin typeface="Times New Roman" panose="02020603050405020304" pitchFamily="18" charset="0"/>
              <a:cs typeface="Times New Roman" panose="02020603050405020304" pitchFamily="18" charset="0"/>
            </a:endParaRPr>
          </a:p>
          <a:p>
            <a:endParaRPr lang="lt-LT" dirty="0"/>
          </a:p>
        </p:txBody>
      </p:sp>
      <p:sp>
        <p:nvSpPr>
          <p:cNvPr id="6" name="TextBox 5"/>
          <p:cNvSpPr txBox="1"/>
          <p:nvPr/>
        </p:nvSpPr>
        <p:spPr>
          <a:xfrm>
            <a:off x="1186774" y="196095"/>
            <a:ext cx="8618707" cy="369332"/>
          </a:xfrm>
          <a:prstGeom prst="rect">
            <a:avLst/>
          </a:prstGeom>
          <a:noFill/>
        </p:spPr>
        <p:txBody>
          <a:bodyPr wrap="square" rtlCol="0">
            <a:spAutoFit/>
          </a:bodyPr>
          <a:lstStyle/>
          <a:p>
            <a:r>
              <a:rPr lang="lt-LT" b="1" cap="all" dirty="0" smtClean="0">
                <a:latin typeface="Times New Roman" panose="02020603050405020304" pitchFamily="18" charset="0"/>
                <a:cs typeface="Times New Roman" panose="02020603050405020304" pitchFamily="18" charset="0"/>
              </a:rPr>
              <a:t>Nenaudojami </a:t>
            </a:r>
            <a:r>
              <a:rPr lang="lt-LT" b="1" cap="all" dirty="0">
                <a:latin typeface="Times New Roman" panose="02020603050405020304" pitchFamily="18" charset="0"/>
                <a:cs typeface="Times New Roman" panose="02020603050405020304" pitchFamily="18" charset="0"/>
              </a:rPr>
              <a:t>ir </a:t>
            </a:r>
            <a:r>
              <a:rPr lang="lt-LT" b="1" cap="all" dirty="0" smtClean="0">
                <a:latin typeface="Times New Roman" panose="02020603050405020304" pitchFamily="18" charset="0"/>
                <a:cs typeface="Times New Roman" panose="02020603050405020304" pitchFamily="18" charset="0"/>
              </a:rPr>
              <a:t>neprižiūrimi statiniai Petrašiūnų seniūnijoje</a:t>
            </a:r>
            <a:endParaRPr lang="lt-LT" b="1" cap="all" dirty="0"/>
          </a:p>
        </p:txBody>
      </p:sp>
      <p:sp>
        <p:nvSpPr>
          <p:cNvPr id="7" name="TextBox 6"/>
          <p:cNvSpPr txBox="1"/>
          <p:nvPr/>
        </p:nvSpPr>
        <p:spPr>
          <a:xfrm>
            <a:off x="1031132" y="4131543"/>
            <a:ext cx="8614557" cy="2585323"/>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Po 2021 metų atliktų AB „</a:t>
            </a:r>
            <a:r>
              <a:rPr lang="lt-LT" dirty="0">
                <a:latin typeface="Times New Roman" panose="02020603050405020304" pitchFamily="18" charset="0"/>
                <a:cs typeface="Times New Roman" panose="02020603050405020304" pitchFamily="18" charset="0"/>
              </a:rPr>
              <a:t>P</a:t>
            </a:r>
            <a:r>
              <a:rPr lang="lt-LT" dirty="0" smtClean="0">
                <a:latin typeface="Times New Roman" panose="02020603050405020304" pitchFamily="18" charset="0"/>
                <a:cs typeface="Times New Roman" panose="02020603050405020304" pitchFamily="18" charset="0"/>
              </a:rPr>
              <a:t>alemono keramika“ statinių patikrinimo buvo nugriauti 3 apleisti ir nenaudojami statiniai. </a:t>
            </a:r>
          </a:p>
          <a:p>
            <a:pPr algn="just"/>
            <a:endParaRPr lang="lt-LT" dirty="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Kaip ir praeitais metais šiais metais numatoma pakartotinai trauki UAB „</a:t>
            </a:r>
            <a:r>
              <a:rPr lang="lt-LT" dirty="0" err="1" smtClean="0">
                <a:latin typeface="Times New Roman" panose="02020603050405020304" pitchFamily="18" charset="0"/>
                <a:cs typeface="Times New Roman" panose="02020603050405020304" pitchFamily="18" charset="0"/>
              </a:rPr>
              <a:t>Mechel</a:t>
            </a:r>
            <a:r>
              <a:rPr lang="lt-LT" dirty="0" smtClean="0">
                <a:latin typeface="Times New Roman" panose="02020603050405020304" pitchFamily="18" charset="0"/>
                <a:cs typeface="Times New Roman" panose="02020603050405020304" pitchFamily="18" charset="0"/>
              </a:rPr>
              <a:t> Nemunas“ (R. Kalantos g. 83) – 2 statiniai, UAB „</a:t>
            </a:r>
            <a:r>
              <a:rPr lang="lt-LT" dirty="0" err="1" smtClean="0">
                <a:latin typeface="Times New Roman" panose="02020603050405020304" pitchFamily="18" charset="0"/>
                <a:cs typeface="Times New Roman" panose="02020603050405020304" pitchFamily="18" charset="0"/>
              </a:rPr>
              <a:t>Paltiškiai</a:t>
            </a:r>
            <a:r>
              <a:rPr lang="lt-LT" dirty="0" smtClean="0">
                <a:latin typeface="Times New Roman" panose="02020603050405020304" pitchFamily="18" charset="0"/>
                <a:cs typeface="Times New Roman" panose="02020603050405020304" pitchFamily="18" charset="0"/>
              </a:rPr>
              <a:t>“ (Ateities pl. 30A) – 1 statinys ir UAB „</a:t>
            </a:r>
            <a:r>
              <a:rPr lang="lt-LT" dirty="0" err="1" smtClean="0">
                <a:latin typeface="Times New Roman" panose="02020603050405020304" pitchFamily="18" charset="0"/>
                <a:cs typeface="Times New Roman" panose="02020603050405020304" pitchFamily="18" charset="0"/>
              </a:rPr>
              <a:t>Dovaina</a:t>
            </a:r>
            <a:r>
              <a:rPr lang="lt-LT" dirty="0" smtClean="0">
                <a:latin typeface="Times New Roman" panose="02020603050405020304" pitchFamily="18" charset="0"/>
                <a:cs typeface="Times New Roman" panose="02020603050405020304" pitchFamily="18" charset="0"/>
              </a:rPr>
              <a:t>“ (Draugystės g. 19) – 1 statinys. 2022 metais bus papildomai sprendžiama </a:t>
            </a:r>
            <a:r>
              <a:rPr lang="lt-LT" dirty="0">
                <a:latin typeface="Times New Roman" panose="02020603050405020304" pitchFamily="18" charset="0"/>
                <a:cs typeface="Times New Roman" panose="02020603050405020304" pitchFamily="18" charset="0"/>
              </a:rPr>
              <a:t>1</a:t>
            </a:r>
            <a:r>
              <a:rPr lang="lt-LT" dirty="0" smtClean="0">
                <a:latin typeface="Times New Roman" panose="02020603050405020304" pitchFamily="18" charset="0"/>
                <a:cs typeface="Times New Roman" panose="02020603050405020304" pitchFamily="18" charset="0"/>
              </a:rPr>
              <a:t> statinio adresu R</a:t>
            </a:r>
            <a:r>
              <a:rPr lang="lt-LT" dirty="0">
                <a:latin typeface="Times New Roman" panose="02020603050405020304" pitchFamily="18" charset="0"/>
                <a:cs typeface="Times New Roman" panose="02020603050405020304" pitchFamily="18" charset="0"/>
              </a:rPr>
              <a:t>. Kalantos g. </a:t>
            </a:r>
            <a:r>
              <a:rPr lang="lt-LT" dirty="0" smtClean="0">
                <a:latin typeface="Times New Roman" panose="02020603050405020304" pitchFamily="18" charset="0"/>
                <a:cs typeface="Times New Roman" panose="02020603050405020304" pitchFamily="18" charset="0"/>
              </a:rPr>
              <a:t>76 (buvusio </a:t>
            </a:r>
            <a:r>
              <a:rPr lang="lt-LT" b="1" dirty="0">
                <a:latin typeface="Times New Roman" panose="02020603050405020304" pitchFamily="18" charset="0"/>
                <a:cs typeface="Times New Roman" panose="02020603050405020304" pitchFamily="18" charset="0"/>
              </a:rPr>
              <a:t>Bituko </a:t>
            </a:r>
            <a:r>
              <a:rPr lang="lt-LT" b="1" dirty="0" smtClean="0">
                <a:latin typeface="Times New Roman" panose="02020603050405020304" pitchFamily="18" charset="0"/>
                <a:cs typeface="Times New Roman" panose="02020603050405020304" pitchFamily="18" charset="0"/>
              </a:rPr>
              <a:t>teritorijoje) </a:t>
            </a:r>
            <a:r>
              <a:rPr lang="lt-LT" dirty="0" smtClean="0">
                <a:latin typeface="Times New Roman" panose="02020603050405020304" pitchFamily="18" charset="0"/>
                <a:cs typeface="Times New Roman" panose="02020603050405020304" pitchFamily="18" charset="0"/>
              </a:rPr>
              <a:t>teikimas nekilnojamojo </a:t>
            </a:r>
            <a:r>
              <a:rPr lang="lt-LT" dirty="0">
                <a:latin typeface="Times New Roman" panose="02020603050405020304" pitchFamily="18" charset="0"/>
                <a:cs typeface="Times New Roman" panose="02020603050405020304" pitchFamily="18" charset="0"/>
              </a:rPr>
              <a:t>turto </a:t>
            </a:r>
            <a:r>
              <a:rPr lang="lt-LT" dirty="0" smtClean="0">
                <a:latin typeface="Times New Roman" panose="02020603050405020304" pitchFamily="18" charset="0"/>
                <a:cs typeface="Times New Roman" panose="02020603050405020304" pitchFamily="18" charset="0"/>
              </a:rPr>
              <a:t>mokesčio tarifo padidinimui.</a:t>
            </a:r>
          </a:p>
          <a:p>
            <a:pPr algn="just"/>
            <a:endParaRPr lang="lt-LT" dirty="0">
              <a:latin typeface="Times New Roman" panose="02020603050405020304" pitchFamily="18" charset="0"/>
              <a:cs typeface="Times New Roman" panose="02020603050405020304" pitchFamily="18" charset="0"/>
            </a:endParaRPr>
          </a:p>
        </p:txBody>
      </p:sp>
      <p:sp>
        <p:nvSpPr>
          <p:cNvPr id="11" name="Ševronas 10"/>
          <p:cNvSpPr/>
          <p:nvPr/>
        </p:nvSpPr>
        <p:spPr>
          <a:xfrm>
            <a:off x="3595086" y="3715966"/>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3939705" y="371136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Ševronas 12"/>
          <p:cNvSpPr/>
          <p:nvPr/>
        </p:nvSpPr>
        <p:spPr>
          <a:xfrm>
            <a:off x="4252417" y="3719593"/>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4" name="Ševronas 13"/>
          <p:cNvSpPr/>
          <p:nvPr/>
        </p:nvSpPr>
        <p:spPr>
          <a:xfrm>
            <a:off x="4565129" y="371714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5" name="Ševronas 14"/>
          <p:cNvSpPr/>
          <p:nvPr/>
        </p:nvSpPr>
        <p:spPr>
          <a:xfrm>
            <a:off x="4866426" y="371418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6" name="Ševronas 15"/>
          <p:cNvSpPr/>
          <p:nvPr/>
        </p:nvSpPr>
        <p:spPr>
          <a:xfrm>
            <a:off x="5163572" y="371869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7" name="Ševronas 16"/>
          <p:cNvSpPr/>
          <p:nvPr/>
        </p:nvSpPr>
        <p:spPr>
          <a:xfrm>
            <a:off x="5460979" y="371596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9" name="Ševronas 18"/>
          <p:cNvSpPr/>
          <p:nvPr/>
        </p:nvSpPr>
        <p:spPr>
          <a:xfrm>
            <a:off x="5754236" y="372245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20" name="Ševronas 19"/>
          <p:cNvSpPr/>
          <p:nvPr/>
        </p:nvSpPr>
        <p:spPr>
          <a:xfrm>
            <a:off x="6024016" y="372245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3294555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2554" y="593230"/>
            <a:ext cx="4210195" cy="369332"/>
          </a:xfrm>
          <a:prstGeom prst="rect">
            <a:avLst/>
          </a:prstGeom>
          <a:noFill/>
        </p:spPr>
        <p:txBody>
          <a:bodyPr wrap="square" rtlCol="0">
            <a:spAutoFit/>
          </a:bodyPr>
          <a:lstStyle/>
          <a:p>
            <a:r>
              <a:rPr lang="lt-LT" b="1" cap="all" dirty="0">
                <a:latin typeface="Times New Roman" panose="02020603050405020304" pitchFamily="18" charset="0"/>
                <a:cs typeface="Times New Roman" panose="02020603050405020304" pitchFamily="18" charset="0"/>
              </a:rPr>
              <a:t>Nenaudojamos žemės </a:t>
            </a:r>
            <a:r>
              <a:rPr lang="lt-LT" b="1" cap="all" dirty="0" smtClean="0">
                <a:latin typeface="Times New Roman" panose="02020603050405020304" pitchFamily="18" charset="0"/>
                <a:cs typeface="Times New Roman" panose="02020603050405020304" pitchFamily="18" charset="0"/>
              </a:rPr>
              <a:t>sklypai</a:t>
            </a:r>
            <a:endParaRPr lang="lt-LT" b="1" cap="all"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34248" y="1361875"/>
            <a:ext cx="7821038" cy="2585323"/>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Sudarytas </a:t>
            </a:r>
            <a:r>
              <a:rPr lang="lt-LT" dirty="0">
                <a:latin typeface="Times New Roman" panose="02020603050405020304" pitchFamily="18" charset="0"/>
                <a:cs typeface="Times New Roman" panose="02020603050405020304" pitchFamily="18" charset="0"/>
              </a:rPr>
              <a:t>Nenaudojamos žemės sklypų </a:t>
            </a:r>
            <a:r>
              <a:rPr lang="lt-LT" dirty="0" smtClean="0">
                <a:latin typeface="Times New Roman" panose="02020603050405020304" pitchFamily="18" charset="0"/>
                <a:cs typeface="Times New Roman" panose="02020603050405020304" pitchFamily="18" charset="0"/>
              </a:rPr>
              <a:t>sąrašas. </a:t>
            </a:r>
          </a:p>
          <a:p>
            <a:pPr algn="just"/>
            <a:r>
              <a:rPr lang="lt-LT" dirty="0" smtClean="0">
                <a:latin typeface="Times New Roman" panose="02020603050405020304" pitchFamily="18" charset="0"/>
                <a:cs typeface="Times New Roman" panose="02020603050405020304" pitchFamily="18" charset="0"/>
              </a:rPr>
              <a:t>Į </a:t>
            </a:r>
            <a:r>
              <a:rPr lang="lt-LT" dirty="0">
                <a:latin typeface="Times New Roman" panose="02020603050405020304" pitchFamily="18" charset="0"/>
                <a:cs typeface="Times New Roman" panose="02020603050405020304" pitchFamily="18" charset="0"/>
              </a:rPr>
              <a:t>pirminį </a:t>
            </a:r>
            <a:r>
              <a:rPr lang="lt-LT" b="1" dirty="0" smtClean="0">
                <a:latin typeface="Times New Roman" panose="02020603050405020304" pitchFamily="18" charset="0"/>
                <a:cs typeface="Times New Roman" panose="02020603050405020304" pitchFamily="18" charset="0"/>
              </a:rPr>
              <a:t>Nenaudojamos </a:t>
            </a:r>
            <a:r>
              <a:rPr lang="lt-LT" b="1" dirty="0">
                <a:latin typeface="Times New Roman" panose="02020603050405020304" pitchFamily="18" charset="0"/>
                <a:cs typeface="Times New Roman" panose="02020603050405020304" pitchFamily="18" charset="0"/>
              </a:rPr>
              <a:t>žemės sklypų </a:t>
            </a:r>
            <a:r>
              <a:rPr lang="lt-LT" b="1" dirty="0" smtClean="0">
                <a:latin typeface="Times New Roman" panose="02020603050405020304" pitchFamily="18" charset="0"/>
                <a:cs typeface="Times New Roman" panose="02020603050405020304" pitchFamily="18" charset="0"/>
              </a:rPr>
              <a:t>sąrašą įtraukti 87 sklypai. </a:t>
            </a:r>
            <a:r>
              <a:rPr lang="lt-LT" dirty="0" smtClean="0">
                <a:latin typeface="Times New Roman" panose="02020603050405020304" pitchFamily="18" charset="0"/>
                <a:cs typeface="Times New Roman" panose="02020603050405020304" pitchFamily="18" charset="0"/>
              </a:rPr>
              <a:t>Iš jų </a:t>
            </a:r>
            <a:r>
              <a:rPr lang="lt-LT" b="1" dirty="0" smtClean="0">
                <a:latin typeface="Times New Roman" panose="02020603050405020304" pitchFamily="18" charset="0"/>
                <a:cs typeface="Times New Roman" panose="02020603050405020304" pitchFamily="18" charset="0"/>
              </a:rPr>
              <a:t>4 sklypai pateikti padidinto </a:t>
            </a:r>
            <a:r>
              <a:rPr lang="lt-LT" b="1" dirty="0">
                <a:latin typeface="Times New Roman" panose="02020603050405020304" pitchFamily="18" charset="0"/>
                <a:cs typeface="Times New Roman" panose="02020603050405020304" pitchFamily="18" charset="0"/>
              </a:rPr>
              <a:t>žemės mokesčio </a:t>
            </a:r>
            <a:r>
              <a:rPr lang="lt-LT" b="1" dirty="0" smtClean="0">
                <a:latin typeface="Times New Roman" panose="02020603050405020304" pitchFamily="18" charset="0"/>
                <a:cs typeface="Times New Roman" panose="02020603050405020304" pitchFamily="18" charset="0"/>
              </a:rPr>
              <a:t>taikymui </a:t>
            </a:r>
            <a:r>
              <a:rPr lang="lt-LT" dirty="0" smtClean="0">
                <a:latin typeface="Times New Roman" panose="02020603050405020304" pitchFamily="18" charset="0"/>
                <a:cs typeface="Times New Roman" panose="02020603050405020304" pitchFamily="18" charset="0"/>
              </a:rPr>
              <a:t>(</a:t>
            </a:r>
            <a:r>
              <a:rPr lang="lt-LT" dirty="0" err="1">
                <a:latin typeface="Times New Roman" panose="02020603050405020304" pitchFamily="18" charset="0"/>
                <a:cs typeface="Times New Roman" panose="02020603050405020304" pitchFamily="18" charset="0"/>
              </a:rPr>
              <a:t>Biruliškių</a:t>
            </a:r>
            <a:r>
              <a:rPr lang="lt-LT" dirty="0">
                <a:latin typeface="Times New Roman" panose="02020603050405020304" pitchFamily="18" charset="0"/>
                <a:cs typeface="Times New Roman" panose="02020603050405020304" pitchFamily="18" charset="0"/>
              </a:rPr>
              <a:t> g. </a:t>
            </a:r>
            <a:r>
              <a:rPr lang="lt-LT" dirty="0" smtClean="0">
                <a:latin typeface="Times New Roman" panose="02020603050405020304" pitchFamily="18" charset="0"/>
                <a:cs typeface="Times New Roman" panose="02020603050405020304" pitchFamily="18" charset="0"/>
              </a:rPr>
              <a:t>33, </a:t>
            </a:r>
            <a:r>
              <a:rPr lang="lt-LT" dirty="0">
                <a:latin typeface="Times New Roman" panose="02020603050405020304" pitchFamily="18" charset="0"/>
                <a:cs typeface="Times New Roman" panose="02020603050405020304" pitchFamily="18" charset="0"/>
              </a:rPr>
              <a:t>Ugniakuro g. </a:t>
            </a:r>
            <a:r>
              <a:rPr lang="lt-LT" dirty="0" smtClean="0">
                <a:latin typeface="Times New Roman" panose="02020603050405020304" pitchFamily="18" charset="0"/>
                <a:cs typeface="Times New Roman" panose="02020603050405020304" pitchFamily="18" charset="0"/>
              </a:rPr>
              <a:t>3, </a:t>
            </a:r>
            <a:r>
              <a:rPr lang="lt-LT" dirty="0">
                <a:latin typeface="Times New Roman" panose="02020603050405020304" pitchFamily="18" charset="0"/>
                <a:cs typeface="Times New Roman" panose="02020603050405020304" pitchFamily="18" charset="0"/>
              </a:rPr>
              <a:t>Verknės g. </a:t>
            </a:r>
            <a:r>
              <a:rPr lang="lt-LT" dirty="0" smtClean="0">
                <a:latin typeface="Times New Roman" panose="02020603050405020304" pitchFamily="18" charset="0"/>
                <a:cs typeface="Times New Roman" panose="02020603050405020304" pitchFamily="18" charset="0"/>
              </a:rPr>
              <a:t>32 ir </a:t>
            </a:r>
            <a:r>
              <a:rPr lang="lt-LT" dirty="0">
                <a:latin typeface="Times New Roman" panose="02020603050405020304" pitchFamily="18" charset="0"/>
                <a:cs typeface="Times New Roman" panose="02020603050405020304" pitchFamily="18" charset="0"/>
              </a:rPr>
              <a:t>Taikos pr. </a:t>
            </a:r>
            <a:r>
              <a:rPr lang="lt-LT" dirty="0" smtClean="0">
                <a:latin typeface="Times New Roman" panose="02020603050405020304" pitchFamily="18" charset="0"/>
                <a:cs typeface="Times New Roman" panose="02020603050405020304" pitchFamily="18" charset="0"/>
              </a:rPr>
              <a:t>114M). </a:t>
            </a:r>
          </a:p>
          <a:p>
            <a:pPr algn="just"/>
            <a:endParaRPr lang="lt-LT" dirty="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178 </a:t>
            </a:r>
            <a:r>
              <a:rPr lang="lt-LT" dirty="0">
                <a:latin typeface="Times New Roman" panose="02020603050405020304" pitchFamily="18" charset="0"/>
                <a:cs typeface="Times New Roman" panose="02020603050405020304" pitchFamily="18" charset="0"/>
              </a:rPr>
              <a:t>sklypų </a:t>
            </a:r>
            <a:r>
              <a:rPr lang="lt-LT" dirty="0" smtClean="0">
                <a:latin typeface="Times New Roman" panose="02020603050405020304" pitchFamily="18" charset="0"/>
                <a:cs typeface="Times New Roman" panose="02020603050405020304" pitchFamily="18" charset="0"/>
              </a:rPr>
              <a:t>savininkai raštu informuoti </a:t>
            </a:r>
            <a:r>
              <a:rPr lang="lt-LT" dirty="0">
                <a:latin typeface="Times New Roman" panose="02020603050405020304" pitchFamily="18" charset="0"/>
                <a:cs typeface="Times New Roman" panose="02020603050405020304" pitchFamily="18" charset="0"/>
              </a:rPr>
              <a:t>apie Miesto tvarkymo taisyklių </a:t>
            </a:r>
            <a:r>
              <a:rPr lang="lt-LT" dirty="0" smtClean="0">
                <a:latin typeface="Times New Roman" panose="02020603050405020304" pitchFamily="18" charset="0"/>
                <a:cs typeface="Times New Roman" panose="02020603050405020304" pitchFamily="18" charset="0"/>
              </a:rPr>
              <a:t>nesilaikymą. Surašyti </a:t>
            </a:r>
            <a:r>
              <a:rPr lang="lt-LT" dirty="0">
                <a:latin typeface="Times New Roman" panose="02020603050405020304" pitchFamily="18" charset="0"/>
                <a:cs typeface="Times New Roman" panose="02020603050405020304" pitchFamily="18" charset="0"/>
              </a:rPr>
              <a:t>38 faktinių duomenų patikrinimo aktai. 120 sklypų savininkų buvo raginami susitvarkyti telefonu ar nuvykus į vietą</a:t>
            </a:r>
            <a:r>
              <a:rPr lang="lt-LT" dirty="0" smtClean="0">
                <a:latin typeface="Times New Roman" panose="02020603050405020304" pitchFamily="18" charset="0"/>
                <a:cs typeface="Times New Roman" panose="02020603050405020304" pitchFamily="18" charset="0"/>
              </a:rPr>
              <a:t>.</a:t>
            </a:r>
            <a:endParaRPr lang="lt-LT" dirty="0" smtClean="0"/>
          </a:p>
          <a:p>
            <a:endParaRPr lang="lt-LT" dirty="0"/>
          </a:p>
        </p:txBody>
      </p:sp>
      <p:sp>
        <p:nvSpPr>
          <p:cNvPr id="5" name="Ševronas 4"/>
          <p:cNvSpPr/>
          <p:nvPr/>
        </p:nvSpPr>
        <p:spPr>
          <a:xfrm>
            <a:off x="3614542" y="394943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3959161" y="394483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271873" y="395306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584585" y="3950616"/>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4885882" y="394765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183028" y="3952159"/>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480435" y="394943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5773692" y="3955919"/>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Ševronas 12"/>
          <p:cNvSpPr/>
          <p:nvPr/>
        </p:nvSpPr>
        <p:spPr>
          <a:xfrm>
            <a:off x="6043472" y="3955919"/>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4" name="TextBox 13"/>
          <p:cNvSpPr txBox="1"/>
          <p:nvPr/>
        </p:nvSpPr>
        <p:spPr>
          <a:xfrm>
            <a:off x="1547671" y="4531177"/>
            <a:ext cx="8122596" cy="1200329"/>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Po 2021 m. atliktų patikrinimų bei įspėjimų sklypas </a:t>
            </a:r>
            <a:r>
              <a:rPr lang="lt-LT" b="1" dirty="0" err="1" smtClean="0">
                <a:latin typeface="Times New Roman" panose="02020603050405020304" pitchFamily="18" charset="0"/>
                <a:cs typeface="Times New Roman" panose="02020603050405020304" pitchFamily="18" charset="0"/>
              </a:rPr>
              <a:t>Biruliškų</a:t>
            </a:r>
            <a:r>
              <a:rPr lang="lt-LT" b="1" dirty="0" smtClean="0">
                <a:latin typeface="Times New Roman" panose="02020603050405020304" pitchFamily="18" charset="0"/>
                <a:cs typeface="Times New Roman" panose="02020603050405020304" pitchFamily="18" charset="0"/>
              </a:rPr>
              <a:t> g. 33 sutvarkytas</a:t>
            </a:r>
            <a:r>
              <a:rPr lang="lt-LT" dirty="0" smtClean="0">
                <a:latin typeface="Times New Roman" panose="02020603050405020304" pitchFamily="18" charset="0"/>
                <a:cs typeface="Times New Roman" panose="02020603050405020304" pitchFamily="18" charset="0"/>
              </a:rPr>
              <a:t>. 2022 metais numatoma vėl traukti </a:t>
            </a:r>
            <a:r>
              <a:rPr lang="lt-LT" dirty="0">
                <a:latin typeface="Times New Roman" panose="02020603050405020304" pitchFamily="18" charset="0"/>
                <a:cs typeface="Times New Roman" panose="02020603050405020304" pitchFamily="18" charset="0"/>
              </a:rPr>
              <a:t>Ugniakuro g. 3, Verknės g. 32 ir Taikos pr. </a:t>
            </a:r>
            <a:r>
              <a:rPr lang="lt-LT" dirty="0" smtClean="0">
                <a:latin typeface="Times New Roman" panose="02020603050405020304" pitchFamily="18" charset="0"/>
                <a:cs typeface="Times New Roman" panose="02020603050405020304" pitchFamily="18" charset="0"/>
              </a:rPr>
              <a:t>114M. Papildomai bus svarstoma teikti apmokestinimui padindintu tarifu  </a:t>
            </a:r>
            <a:r>
              <a:rPr lang="lt-LT" dirty="0">
                <a:latin typeface="Times New Roman" panose="02020603050405020304" pitchFamily="18" charset="0"/>
                <a:cs typeface="Times New Roman" panose="02020603050405020304" pitchFamily="18" charset="0"/>
              </a:rPr>
              <a:t>Energetikų </a:t>
            </a:r>
            <a:r>
              <a:rPr lang="lt-LT" dirty="0" smtClean="0">
                <a:latin typeface="Times New Roman" panose="02020603050405020304" pitchFamily="18" charset="0"/>
                <a:cs typeface="Times New Roman" panose="02020603050405020304" pitchFamily="18" charset="0"/>
              </a:rPr>
              <a:t>g. 67 ir 69 sklypai.</a:t>
            </a:r>
            <a:endParaRPr lang="lt-LT"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534961" y="5853820"/>
            <a:ext cx="8135306" cy="923330"/>
          </a:xfrm>
          <a:prstGeom prst="rect">
            <a:avLst/>
          </a:prstGeom>
          <a:noFill/>
        </p:spPr>
        <p:txBody>
          <a:bodyPr wrap="square" rtlCol="0">
            <a:spAutoFit/>
          </a:bodyPr>
          <a:lstStyle/>
          <a:p>
            <a:pPr algn="just"/>
            <a:r>
              <a:rPr lang="lt-LT" b="1" dirty="0" smtClean="0">
                <a:latin typeface="Times New Roman" panose="02020603050405020304" pitchFamily="18" charset="0"/>
                <a:cs typeface="Times New Roman" panose="02020603050405020304" pitchFamily="18" charset="0"/>
              </a:rPr>
              <a:t>Pastovus bendravimas su žmonėmis (gyvai, telefonu), bendradarbiavimas su bendruomenėmis lemia ženklų netvarkomų sklypų mažėjimą Petrašiūnų seniūnijoje.</a:t>
            </a:r>
            <a:endParaRPr lang="lt-L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697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7100" y="502729"/>
            <a:ext cx="8414426" cy="2031325"/>
          </a:xfrm>
          <a:prstGeom prst="rect">
            <a:avLst/>
          </a:prstGeom>
          <a:noFill/>
        </p:spPr>
        <p:txBody>
          <a:bodyPr wrap="square" rtlCol="0">
            <a:spAutoFit/>
          </a:bodyPr>
          <a:lstStyle/>
          <a:p>
            <a:pPr algn="just"/>
            <a:endParaRPr lang="lt-LT" dirty="0" smtClean="0"/>
          </a:p>
          <a:p>
            <a:pPr algn="just"/>
            <a:r>
              <a:rPr lang="lt-LT" dirty="0" smtClean="0">
                <a:latin typeface="Times New Roman" panose="02020603050405020304" pitchFamily="18" charset="0"/>
                <a:cs typeface="Times New Roman" panose="02020603050405020304" pitchFamily="18" charset="0"/>
              </a:rPr>
              <a:t>2021 metai seniūnijoje buvo </a:t>
            </a:r>
            <a:r>
              <a:rPr lang="lt-LT" b="1" dirty="0">
                <a:latin typeface="Times New Roman" panose="02020603050405020304" pitchFamily="18" charset="0"/>
                <a:cs typeface="Times New Roman" panose="02020603050405020304" pitchFamily="18" charset="0"/>
              </a:rPr>
              <a:t>vykdomi 125 kasimo darbai </a:t>
            </a:r>
            <a:r>
              <a:rPr lang="lt-LT" dirty="0">
                <a:latin typeface="Times New Roman" panose="02020603050405020304" pitchFamily="18" charset="0"/>
                <a:cs typeface="Times New Roman" panose="02020603050405020304" pitchFamily="18" charset="0"/>
              </a:rPr>
              <a:t>(užbaigti 91, toliau vykdomi 34 darbai, 10 iš jų </a:t>
            </a:r>
            <a:r>
              <a:rPr lang="lt-LT" dirty="0" smtClean="0">
                <a:latin typeface="Times New Roman" panose="02020603050405020304" pitchFamily="18" charset="0"/>
                <a:cs typeface="Times New Roman" panose="02020603050405020304" pitchFamily="18" charset="0"/>
              </a:rPr>
              <a:t>vykdo užbaigimo procedūras). </a:t>
            </a:r>
            <a:r>
              <a:rPr lang="lt-LT" dirty="0">
                <a:latin typeface="Times New Roman" panose="02020603050405020304" pitchFamily="18" charset="0"/>
                <a:cs typeface="Times New Roman" panose="02020603050405020304" pitchFamily="18" charset="0"/>
              </a:rPr>
              <a:t>3 kasinėjimo darbai patvirtinti po įpareigojimo pakartotinai pašalinti kasimo </a:t>
            </a:r>
            <a:r>
              <a:rPr lang="lt-LT" dirty="0" smtClean="0">
                <a:latin typeface="Times New Roman" panose="02020603050405020304" pitchFamily="18" charset="0"/>
                <a:cs typeface="Times New Roman" panose="02020603050405020304" pitchFamily="18" charset="0"/>
              </a:rPr>
              <a:t>defektus. </a:t>
            </a:r>
          </a:p>
          <a:p>
            <a:pPr algn="just"/>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Pateikti 30 žodinių įspėjimų </a:t>
            </a:r>
            <a:r>
              <a:rPr lang="lt-LT" dirty="0">
                <a:latin typeface="Times New Roman" panose="02020603050405020304" pitchFamily="18" charset="0"/>
                <a:cs typeface="Times New Roman" panose="02020603050405020304" pitchFamily="18" charset="0"/>
              </a:rPr>
              <a:t>dėl statybvietės atitvarų ir nešvarių transporto priemonių ratų išvažiuojant iš </a:t>
            </a:r>
            <a:r>
              <a:rPr lang="lt-LT" dirty="0" smtClean="0">
                <a:latin typeface="Times New Roman" panose="02020603050405020304" pitchFamily="18" charset="0"/>
                <a:cs typeface="Times New Roman" panose="02020603050405020304" pitchFamily="18" charset="0"/>
              </a:rPr>
              <a:t>darbo </a:t>
            </a:r>
            <a:r>
              <a:rPr lang="lt-LT" dirty="0">
                <a:latin typeface="Times New Roman" panose="02020603050405020304" pitchFamily="18" charset="0"/>
                <a:cs typeface="Times New Roman" panose="02020603050405020304" pitchFamily="18" charset="0"/>
              </a:rPr>
              <a:t>vietų. </a:t>
            </a:r>
            <a:endParaRPr lang="lt-LT" dirty="0"/>
          </a:p>
        </p:txBody>
      </p:sp>
      <p:sp>
        <p:nvSpPr>
          <p:cNvPr id="2" name="TextBox 1"/>
          <p:cNvSpPr txBox="1"/>
          <p:nvPr/>
        </p:nvSpPr>
        <p:spPr>
          <a:xfrm>
            <a:off x="2402732" y="184814"/>
            <a:ext cx="5564221" cy="369332"/>
          </a:xfrm>
          <a:prstGeom prst="rect">
            <a:avLst/>
          </a:prstGeom>
          <a:noFill/>
        </p:spPr>
        <p:txBody>
          <a:bodyPr wrap="square" rtlCol="0">
            <a:spAutoFit/>
          </a:bodyPr>
          <a:lstStyle/>
          <a:p>
            <a:pPr algn="ctr"/>
            <a:r>
              <a:rPr lang="lt-LT" b="1" cap="all" dirty="0" smtClean="0">
                <a:latin typeface="Times New Roman" panose="02020603050405020304" pitchFamily="18" charset="0"/>
                <a:cs typeface="Times New Roman" panose="02020603050405020304" pitchFamily="18" charset="0"/>
              </a:rPr>
              <a:t>Kasinėjimo </a:t>
            </a:r>
            <a:r>
              <a:rPr lang="lt-LT" b="1" cap="all" dirty="0">
                <a:latin typeface="Times New Roman" panose="02020603050405020304" pitchFamily="18" charset="0"/>
                <a:cs typeface="Times New Roman" panose="02020603050405020304" pitchFamily="18" charset="0"/>
              </a:rPr>
              <a:t>ir gatvės dangos būklės</a:t>
            </a:r>
          </a:p>
        </p:txBody>
      </p:sp>
      <p:sp>
        <p:nvSpPr>
          <p:cNvPr id="4" name="Ševronas 3"/>
          <p:cNvSpPr/>
          <p:nvPr/>
        </p:nvSpPr>
        <p:spPr>
          <a:xfrm>
            <a:off x="3604814" y="2694543"/>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5" name="Ševronas 4"/>
          <p:cNvSpPr/>
          <p:nvPr/>
        </p:nvSpPr>
        <p:spPr>
          <a:xfrm>
            <a:off x="3949433" y="268994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4262145" y="269817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574857" y="269572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876154" y="269276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5173300" y="269726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470707" y="269454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763964" y="270102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6033744" y="270102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TextBox 12"/>
          <p:cNvSpPr txBox="1"/>
          <p:nvPr/>
        </p:nvSpPr>
        <p:spPr>
          <a:xfrm>
            <a:off x="1089495" y="3111191"/>
            <a:ext cx="8662031" cy="3416320"/>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Pagrindinės problemos: </a:t>
            </a:r>
            <a:r>
              <a:rPr lang="lt-LT" dirty="0">
                <a:latin typeface="Times New Roman" panose="02020603050405020304" pitchFamily="18" charset="0"/>
                <a:cs typeface="Times New Roman" panose="02020603050405020304" pitchFamily="18" charset="0"/>
              </a:rPr>
              <a:t>asfalto dangos </a:t>
            </a:r>
            <a:r>
              <a:rPr lang="lt-LT" b="1" dirty="0">
                <a:latin typeface="Times New Roman" panose="02020603050405020304" pitchFamily="18" charset="0"/>
                <a:cs typeface="Times New Roman" panose="02020603050405020304" pitchFamily="18" charset="0"/>
              </a:rPr>
              <a:t>laboratorinių tyrimų </a:t>
            </a:r>
            <a:r>
              <a:rPr lang="lt-LT" b="1" dirty="0" smtClean="0">
                <a:latin typeface="Times New Roman" panose="02020603050405020304" pitchFamily="18" charset="0"/>
                <a:cs typeface="Times New Roman" panose="02020603050405020304" pitchFamily="18" charset="0"/>
              </a:rPr>
              <a:t>netikslumai</a:t>
            </a:r>
            <a:r>
              <a:rPr lang="lt-LT" dirty="0" smtClean="0">
                <a:latin typeface="Times New Roman" panose="02020603050405020304" pitchFamily="18" charset="0"/>
                <a:cs typeface="Times New Roman" panose="02020603050405020304" pitchFamily="18" charset="0"/>
              </a:rPr>
              <a:t>, nelegalūs kasimai, valymo technikos trūkumas. Dėl netikslių laboratorinių tyrimų kasimo darbų defektai neretai išryškėja tik gerokai vėliau, tuo daroma žala kelių vientisumui ar mūsų visų automobiliams. </a:t>
            </a:r>
          </a:p>
          <a:p>
            <a:pPr algn="just"/>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Vykdant </a:t>
            </a:r>
            <a:r>
              <a:rPr lang="lt-LT" b="1" dirty="0" err="1">
                <a:latin typeface="Times New Roman" panose="02020603050405020304" pitchFamily="18" charset="0"/>
                <a:cs typeface="Times New Roman" panose="02020603050405020304" pitchFamily="18" charset="0"/>
              </a:rPr>
              <a:t>Apnarų</a:t>
            </a:r>
            <a:r>
              <a:rPr lang="lt-LT" b="1" dirty="0">
                <a:latin typeface="Times New Roman" panose="02020603050405020304" pitchFamily="18" charset="0"/>
                <a:cs typeface="Times New Roman" panose="02020603050405020304" pitchFamily="18" charset="0"/>
              </a:rPr>
              <a:t> gatvės remonto darbus buvo </a:t>
            </a:r>
            <a:r>
              <a:rPr lang="lt-LT" b="1" dirty="0" smtClean="0">
                <a:latin typeface="Times New Roman" panose="02020603050405020304" pitchFamily="18" charset="0"/>
                <a:cs typeface="Times New Roman" panose="02020603050405020304" pitchFamily="18" charset="0"/>
              </a:rPr>
              <a:t>aptiktas </a:t>
            </a:r>
            <a:r>
              <a:rPr lang="lt-LT" b="1" dirty="0">
                <a:latin typeface="Times New Roman" panose="02020603050405020304" pitchFamily="18" charset="0"/>
                <a:cs typeface="Times New Roman" panose="02020603050405020304" pitchFamily="18" charset="0"/>
              </a:rPr>
              <a:t>nelegalus </a:t>
            </a:r>
            <a:r>
              <a:rPr lang="lt-LT" b="1" dirty="0" smtClean="0">
                <a:latin typeface="Times New Roman" panose="02020603050405020304" pitchFamily="18" charset="0"/>
                <a:cs typeface="Times New Roman" panose="02020603050405020304" pitchFamily="18" charset="0"/>
              </a:rPr>
              <a:t>kasimas.</a:t>
            </a: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Kaltininkai įpareigoti atstatyti </a:t>
            </a:r>
            <a:r>
              <a:rPr lang="lt-LT" dirty="0" smtClean="0">
                <a:latin typeface="Times New Roman" panose="02020603050405020304" pitchFamily="18" charset="0"/>
                <a:cs typeface="Times New Roman" panose="02020603050405020304" pitchFamily="18" charset="0"/>
              </a:rPr>
              <a:t>dangą, </a:t>
            </a:r>
            <a:r>
              <a:rPr lang="lt-LT" dirty="0">
                <a:latin typeface="Times New Roman" panose="02020603050405020304" pitchFamily="18" charset="0"/>
                <a:cs typeface="Times New Roman" panose="02020603050405020304" pitchFamily="18" charset="0"/>
              </a:rPr>
              <a:t>tačiau danga nebebus vientisa</a:t>
            </a:r>
            <a:r>
              <a:rPr lang="lt-LT" dirty="0" smtClean="0">
                <a:latin typeface="Times New Roman" panose="02020603050405020304" pitchFamily="18" charset="0"/>
                <a:cs typeface="Times New Roman" panose="02020603050405020304" pitchFamily="18" charset="0"/>
              </a:rPr>
              <a:t>. </a:t>
            </a:r>
          </a:p>
          <a:p>
            <a:pPr algn="just"/>
            <a:endParaRPr lang="lt-LT" dirty="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Problema:</a:t>
            </a:r>
            <a:r>
              <a:rPr lang="lt-LT" dirty="0" smtClean="0">
                <a:latin typeface="Times New Roman" panose="02020603050405020304" pitchFamily="18" charset="0"/>
                <a:cs typeface="Times New Roman" panose="02020603050405020304" pitchFamily="18" charset="0"/>
              </a:rPr>
              <a:t> Verslo </a:t>
            </a:r>
            <a:r>
              <a:rPr lang="lt-LT" dirty="0" err="1" smtClean="0">
                <a:latin typeface="Times New Roman" panose="02020603050405020304" pitchFamily="18" charset="0"/>
                <a:cs typeface="Times New Roman" panose="02020603050405020304" pitchFamily="18" charset="0"/>
              </a:rPr>
              <a:t>vystytojai</a:t>
            </a:r>
            <a:r>
              <a:rPr lang="lt-LT" dirty="0" smtClean="0">
                <a:latin typeface="Times New Roman" panose="02020603050405020304" pitchFamily="18" charset="0"/>
                <a:cs typeface="Times New Roman" panose="02020603050405020304" pitchFamily="18" charset="0"/>
              </a:rPr>
              <a:t> įspėti dėl </a:t>
            </a:r>
            <a:r>
              <a:rPr lang="lt-LT" dirty="0">
                <a:latin typeface="Times New Roman" panose="02020603050405020304" pitchFamily="18" charset="0"/>
                <a:cs typeface="Times New Roman" panose="02020603050405020304" pitchFamily="18" charset="0"/>
              </a:rPr>
              <a:t>nešvarių transporto priemonių ratų išvažiuojant iš </a:t>
            </a:r>
            <a:r>
              <a:rPr lang="lt-LT" dirty="0" smtClean="0">
                <a:latin typeface="Times New Roman" panose="02020603050405020304" pitchFamily="18" charset="0"/>
                <a:cs typeface="Times New Roman" panose="02020603050405020304" pitchFamily="18" charset="0"/>
              </a:rPr>
              <a:t>statybviečių, tačiau paprastos priemonės, kaip šlavimas rankoms, šepečiais su technika, padangų plovimas dažniausiai neveiksmingi, o „rimtesnė“ technika brangi ir jos paprasčiausiai neužtenka visam </a:t>
            </a:r>
            <a:r>
              <a:rPr lang="lt-LT" dirty="0">
                <a:latin typeface="Times New Roman" panose="02020603050405020304" pitchFamily="18" charset="0"/>
                <a:cs typeface="Times New Roman" panose="02020603050405020304" pitchFamily="18" charset="0"/>
              </a:rPr>
              <a:t>K</a:t>
            </a:r>
            <a:r>
              <a:rPr lang="lt-LT" dirty="0" smtClean="0">
                <a:latin typeface="Times New Roman" panose="02020603050405020304" pitchFamily="18" charset="0"/>
                <a:cs typeface="Times New Roman" panose="02020603050405020304" pitchFamily="18" charset="0"/>
              </a:rPr>
              <a:t>aunui aptarnauti.</a:t>
            </a:r>
            <a:endParaRPr lang="lt-LT" dirty="0"/>
          </a:p>
        </p:txBody>
      </p:sp>
    </p:spTree>
    <p:extLst>
      <p:ext uri="{BB962C8B-B14F-4D97-AF65-F5344CB8AC3E}">
        <p14:creationId xmlns:p14="http://schemas.microsoft.com/office/powerpoint/2010/main" val="1416100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755759" y="293893"/>
            <a:ext cx="5308378" cy="494793"/>
          </a:xfrm>
        </p:spPr>
        <p:txBody>
          <a:bodyPr/>
          <a:lstStyle/>
          <a:p>
            <a:r>
              <a:rPr lang="lt-LT" sz="1800" b="1" cap="all" dirty="0" err="1" smtClean="0">
                <a:latin typeface="Times New Roman" panose="02020603050405020304" pitchFamily="18" charset="0"/>
                <a:cs typeface="Times New Roman" panose="02020603050405020304" pitchFamily="18" charset="0"/>
              </a:rPr>
              <a:t>ViešųJŲ</a:t>
            </a:r>
            <a:r>
              <a:rPr lang="lt-LT" sz="1800" b="1" cap="all" dirty="0" smtClean="0">
                <a:latin typeface="Times New Roman" panose="02020603050405020304" pitchFamily="18" charset="0"/>
                <a:cs typeface="Times New Roman" panose="02020603050405020304" pitchFamily="18" charset="0"/>
              </a:rPr>
              <a:t> </a:t>
            </a:r>
            <a:r>
              <a:rPr lang="lt-LT" sz="1800" b="1" cap="all" dirty="0">
                <a:latin typeface="Times New Roman" panose="02020603050405020304" pitchFamily="18" charset="0"/>
                <a:cs typeface="Times New Roman" panose="02020603050405020304" pitchFamily="18" charset="0"/>
              </a:rPr>
              <a:t>erdvių </a:t>
            </a:r>
            <a:r>
              <a:rPr lang="lt-LT" sz="1800" b="1" cap="all" dirty="0" smtClean="0">
                <a:latin typeface="Times New Roman" panose="02020603050405020304" pitchFamily="18" charset="0"/>
                <a:cs typeface="Times New Roman" panose="02020603050405020304" pitchFamily="18" charset="0"/>
              </a:rPr>
              <a:t>tvarkymas IR PRIEŽIŪRA</a:t>
            </a:r>
            <a:r>
              <a:rPr lang="lt-LT" b="1" cap="all" dirty="0">
                <a:latin typeface="Times New Roman" panose="02020603050405020304" pitchFamily="18" charset="0"/>
                <a:cs typeface="Times New Roman" panose="02020603050405020304" pitchFamily="18" charset="0"/>
              </a:rPr>
              <a:t/>
            </a:r>
            <a:br>
              <a:rPr lang="lt-LT" b="1" cap="all" dirty="0">
                <a:latin typeface="Times New Roman" panose="02020603050405020304" pitchFamily="18" charset="0"/>
                <a:cs typeface="Times New Roman" panose="02020603050405020304" pitchFamily="18" charset="0"/>
              </a:rPr>
            </a:br>
            <a:endParaRPr lang="lt-LT" dirty="0"/>
          </a:p>
        </p:txBody>
      </p:sp>
      <p:sp>
        <p:nvSpPr>
          <p:cNvPr id="3" name="TextBox 2"/>
          <p:cNvSpPr txBox="1"/>
          <p:nvPr/>
        </p:nvSpPr>
        <p:spPr>
          <a:xfrm>
            <a:off x="1423481" y="875487"/>
            <a:ext cx="8265268" cy="2031325"/>
          </a:xfrm>
          <a:prstGeom prst="rect">
            <a:avLst/>
          </a:prstGeom>
          <a:noFill/>
        </p:spPr>
        <p:txBody>
          <a:bodyPr wrap="square" rtlCol="0">
            <a:spAutoFit/>
          </a:bodyPr>
          <a:lstStyle/>
          <a:p>
            <a:pPr algn="just"/>
            <a:r>
              <a:rPr lang="lt-LT" dirty="0">
                <a:latin typeface="Times New Roman" panose="02020603050405020304" pitchFamily="18" charset="0"/>
                <a:cs typeface="Times New Roman" panose="02020603050405020304" pitchFamily="18" charset="0"/>
              </a:rPr>
              <a:t>Siekdami,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kad</a:t>
            </a:r>
            <a:r>
              <a:rPr lang="lt-LT" dirty="0">
                <a:latin typeface="Times New Roman" panose="02020603050405020304" pitchFamily="18" charset="0"/>
                <a:cs typeface="Times New Roman" panose="02020603050405020304" pitchFamily="18" charset="0"/>
              </a:rPr>
              <a:t> Petrašiūnų seniūnija būtų tvarkingas, švarus, saugus </a:t>
            </a:r>
            <a:r>
              <a:rPr lang="lt-LT" dirty="0" smtClean="0">
                <a:latin typeface="Times New Roman" panose="02020603050405020304" pitchFamily="18" charset="0"/>
                <a:cs typeface="Times New Roman" panose="02020603050405020304" pitchFamily="18" charset="0"/>
              </a:rPr>
              <a:t>mikrorajonas, nuolat  </a:t>
            </a:r>
            <a:r>
              <a:rPr lang="lt-LT" dirty="0">
                <a:latin typeface="Times New Roman" panose="02020603050405020304" pitchFamily="18" charset="0"/>
                <a:cs typeface="Times New Roman" panose="02020603050405020304" pitchFamily="18" charset="0"/>
              </a:rPr>
              <a:t>organizavome </a:t>
            </a:r>
            <a:r>
              <a:rPr lang="lt-LT" dirty="0" smtClean="0">
                <a:latin typeface="Times New Roman" panose="02020603050405020304" pitchFamily="18" charset="0"/>
                <a:cs typeface="Times New Roman" panose="02020603050405020304" pitchFamily="18" charset="0"/>
              </a:rPr>
              <a:t>viešųjų </a:t>
            </a:r>
            <a:r>
              <a:rPr lang="lt-LT" dirty="0">
                <a:latin typeface="Times New Roman" panose="02020603050405020304" pitchFamily="18" charset="0"/>
                <a:cs typeface="Times New Roman" panose="02020603050405020304" pitchFamily="18" charset="0"/>
              </a:rPr>
              <a:t>erdvių </a:t>
            </a:r>
            <a:r>
              <a:rPr lang="lt-LT" dirty="0" smtClean="0">
                <a:latin typeface="Times New Roman" panose="02020603050405020304" pitchFamily="18" charset="0"/>
                <a:cs typeface="Times New Roman" panose="02020603050405020304" pitchFamily="18" charset="0"/>
              </a:rPr>
              <a:t>tvarkymą. 2021 metais teikti </a:t>
            </a:r>
            <a:r>
              <a:rPr lang="lt-LT" b="1" dirty="0">
                <a:latin typeface="Times New Roman" panose="02020603050405020304" pitchFamily="18" charset="0"/>
                <a:cs typeface="Times New Roman" panose="02020603050405020304" pitchFamily="18" charset="0"/>
              </a:rPr>
              <a:t>53 </a:t>
            </a:r>
            <a:r>
              <a:rPr lang="lt-LT" b="1" dirty="0" smtClean="0">
                <a:latin typeface="Times New Roman" panose="02020603050405020304" pitchFamily="18" charset="0"/>
                <a:cs typeface="Times New Roman" panose="02020603050405020304" pitchFamily="18" charset="0"/>
              </a:rPr>
              <a:t>užsakymai </a:t>
            </a:r>
            <a:r>
              <a:rPr lang="lt-LT" b="1" dirty="0">
                <a:latin typeface="Times New Roman" panose="02020603050405020304" pitchFamily="18" charset="0"/>
                <a:cs typeface="Times New Roman" panose="02020603050405020304" pitchFamily="18" charset="0"/>
              </a:rPr>
              <a:t>dėl padangų, </a:t>
            </a:r>
            <a:r>
              <a:rPr lang="lt-LT" b="1" dirty="0" smtClean="0">
                <a:latin typeface="Times New Roman" panose="02020603050405020304" pitchFamily="18" charset="0"/>
                <a:cs typeface="Times New Roman" panose="02020603050405020304" pitchFamily="18" charset="0"/>
              </a:rPr>
              <a:t>šiukšlių, </a:t>
            </a:r>
            <a:r>
              <a:rPr lang="lt-LT" b="1" dirty="0" err="1" smtClean="0">
                <a:latin typeface="Times New Roman" panose="02020603050405020304" pitchFamily="18" charset="0"/>
                <a:cs typeface="Times New Roman" panose="02020603050405020304" pitchFamily="18" charset="0"/>
              </a:rPr>
              <a:t>stambiagabaričių</a:t>
            </a:r>
            <a:r>
              <a:rPr lang="lt-LT" b="1" dirty="0" smtClean="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atliekų išvežimo </a:t>
            </a:r>
            <a:r>
              <a:rPr lang="lt-LT" dirty="0">
                <a:latin typeface="Times New Roman" panose="02020603050405020304" pitchFamily="18" charset="0"/>
                <a:cs typeface="Times New Roman" panose="02020603050405020304" pitchFamily="18" charset="0"/>
              </a:rPr>
              <a:t>iš </a:t>
            </a:r>
            <a:r>
              <a:rPr lang="lt-LT" dirty="0" smtClean="0">
                <a:latin typeface="Times New Roman" panose="02020603050405020304" pitchFamily="18" charset="0"/>
                <a:cs typeface="Times New Roman" panose="02020603050405020304" pitchFamily="18" charset="0"/>
              </a:rPr>
              <a:t>viešųjų </a:t>
            </a:r>
            <a:r>
              <a:rPr lang="lt-LT" dirty="0">
                <a:latin typeface="Times New Roman" panose="02020603050405020304" pitchFamily="18" charset="0"/>
                <a:cs typeface="Times New Roman" panose="02020603050405020304" pitchFamily="18" charset="0"/>
              </a:rPr>
              <a:t>erdvių. Užsakyta </a:t>
            </a:r>
            <a:r>
              <a:rPr lang="lt-LT" b="1" dirty="0">
                <a:latin typeface="Times New Roman" panose="02020603050405020304" pitchFamily="18" charset="0"/>
                <a:cs typeface="Times New Roman" panose="02020603050405020304" pitchFamily="18" charset="0"/>
              </a:rPr>
              <a:t>15 genėjimo </a:t>
            </a:r>
            <a:r>
              <a:rPr lang="lt-LT" b="1" dirty="0" smtClean="0">
                <a:latin typeface="Times New Roman" panose="02020603050405020304" pitchFamily="18" charset="0"/>
                <a:cs typeface="Times New Roman" panose="02020603050405020304" pitchFamily="18" charset="0"/>
              </a:rPr>
              <a:t>darbų</a:t>
            </a:r>
            <a:r>
              <a:rPr lang="lt-LT" dirty="0" smtClean="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34 kartus </a:t>
            </a:r>
            <a:r>
              <a:rPr lang="lt-LT" b="1" dirty="0" smtClean="0">
                <a:latin typeface="Times New Roman" panose="02020603050405020304" pitchFamily="18" charset="0"/>
                <a:cs typeface="Times New Roman" panose="02020603050405020304" pitchFamily="18" charset="0"/>
              </a:rPr>
              <a:t>daugiabučių </a:t>
            </a:r>
            <a:r>
              <a:rPr lang="lt-LT" b="1" dirty="0">
                <a:latin typeface="Times New Roman" panose="02020603050405020304" pitchFamily="18" charset="0"/>
                <a:cs typeface="Times New Roman" panose="02020603050405020304" pitchFamily="18" charset="0"/>
              </a:rPr>
              <a:t>namų administratoriai </a:t>
            </a:r>
            <a:r>
              <a:rPr lang="lt-LT" dirty="0" smtClean="0">
                <a:latin typeface="Times New Roman" panose="02020603050405020304" pitchFamily="18" charset="0"/>
                <a:cs typeface="Times New Roman" panose="02020603050405020304" pitchFamily="18" charset="0"/>
              </a:rPr>
              <a:t>įspėti dėl </a:t>
            </a:r>
            <a:r>
              <a:rPr lang="lt-LT" b="1" dirty="0">
                <a:latin typeface="Times New Roman" panose="02020603050405020304" pitchFamily="18" charset="0"/>
                <a:cs typeface="Times New Roman" panose="02020603050405020304" pitchFamily="18" charset="0"/>
              </a:rPr>
              <a:t>aplinkos priežiūros aplink daugiabučius</a:t>
            </a:r>
            <a:r>
              <a:rPr lang="lt-LT" dirty="0">
                <a:latin typeface="Times New Roman" panose="02020603050405020304" pitchFamily="18" charset="0"/>
                <a:cs typeface="Times New Roman" panose="02020603050405020304" pitchFamily="18" charset="0"/>
              </a:rPr>
              <a:t>. Pastoviai </a:t>
            </a:r>
            <a:r>
              <a:rPr lang="lt-LT" dirty="0" smtClean="0">
                <a:latin typeface="Times New Roman" panose="02020603050405020304" pitchFamily="18" charset="0"/>
                <a:cs typeface="Times New Roman" panose="02020603050405020304" pitchFamily="18" charset="0"/>
              </a:rPr>
              <a:t>vykdoma </a:t>
            </a:r>
            <a:r>
              <a:rPr lang="lt-LT" dirty="0">
                <a:latin typeface="Times New Roman" panose="02020603050405020304" pitchFamily="18" charset="0"/>
                <a:cs typeface="Times New Roman" panose="02020603050405020304" pitchFamily="18" charset="0"/>
              </a:rPr>
              <a:t>pakelių ir viešųjų erdvių </a:t>
            </a:r>
            <a:r>
              <a:rPr lang="lt-LT" dirty="0" smtClean="0">
                <a:latin typeface="Times New Roman" panose="02020603050405020304" pitchFamily="18" charset="0"/>
                <a:cs typeface="Times New Roman" panose="02020603050405020304" pitchFamily="18" charset="0"/>
              </a:rPr>
              <a:t>šienavimo ir tvarkymo kontrolė. Renovuoti </a:t>
            </a:r>
            <a:r>
              <a:rPr lang="lt-LT" dirty="0">
                <a:latin typeface="Times New Roman" panose="02020603050405020304" pitchFamily="18" charset="0"/>
                <a:cs typeface="Times New Roman" panose="02020603050405020304" pitchFamily="18" charset="0"/>
              </a:rPr>
              <a:t>(pradėti renovuoti) 4 pastatai (R. Kalantos g. 21, 46, 55, Betonuotojų g. 5</a:t>
            </a:r>
            <a:r>
              <a:rPr lang="lt-LT" dirty="0" smtClean="0">
                <a:latin typeface="Times New Roman" panose="02020603050405020304" pitchFamily="18" charset="0"/>
                <a:cs typeface="Times New Roman" panose="02020603050405020304" pitchFamily="18" charset="0"/>
              </a:rPr>
              <a:t>).</a:t>
            </a:r>
            <a:endParaRPr lang="lt-LT" dirty="0">
              <a:latin typeface="Times New Roman" panose="02020603050405020304" pitchFamily="18" charset="0"/>
              <a:cs typeface="Times New Roman" panose="02020603050405020304" pitchFamily="18" charset="0"/>
            </a:endParaRPr>
          </a:p>
        </p:txBody>
      </p:sp>
      <p:sp>
        <p:nvSpPr>
          <p:cNvPr id="5" name="Ševronas 4"/>
          <p:cNvSpPr/>
          <p:nvPr/>
        </p:nvSpPr>
        <p:spPr>
          <a:xfrm>
            <a:off x="3633998" y="307393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3978617" y="306933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291329" y="307755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604041" y="3075111"/>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4905338" y="3072152"/>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202484" y="307665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499891" y="3073929"/>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5793148" y="308041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Ševronas 12"/>
          <p:cNvSpPr/>
          <p:nvPr/>
        </p:nvSpPr>
        <p:spPr>
          <a:xfrm>
            <a:off x="6062928" y="3080414"/>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4" name="TextBox 13"/>
          <p:cNvSpPr txBox="1"/>
          <p:nvPr/>
        </p:nvSpPr>
        <p:spPr>
          <a:xfrm>
            <a:off x="984635" y="3393243"/>
            <a:ext cx="9030511" cy="3416320"/>
          </a:xfrm>
          <a:prstGeom prst="rect">
            <a:avLst/>
          </a:prstGeom>
          <a:noFill/>
        </p:spPr>
        <p:txBody>
          <a:bodyPr wrap="square" rtlCol="0">
            <a:spAutoFit/>
          </a:bodyPr>
          <a:lstStyle/>
          <a:p>
            <a:pPr algn="just"/>
            <a:r>
              <a:rPr lang="lt-LT" b="1" dirty="0" smtClean="0">
                <a:latin typeface="Times New Roman" panose="02020603050405020304" pitchFamily="18" charset="0"/>
                <a:cs typeface="Times New Roman" panose="02020603050405020304" pitchFamily="18" charset="0"/>
              </a:rPr>
              <a:t>Problema:</a:t>
            </a:r>
            <a:r>
              <a:rPr lang="lt-LT" dirty="0" smtClean="0">
                <a:latin typeface="Times New Roman" panose="02020603050405020304" pitchFamily="18" charset="0"/>
                <a:cs typeface="Times New Roman" panose="02020603050405020304" pitchFamily="18" charset="0"/>
              </a:rPr>
              <a:t> Valstybinės žemės tampa pastoviu „padangų </a:t>
            </a:r>
            <a:r>
              <a:rPr lang="lt-LT" dirty="0">
                <a:latin typeface="Times New Roman" panose="02020603050405020304" pitchFamily="18" charset="0"/>
                <a:cs typeface="Times New Roman" panose="02020603050405020304" pitchFamily="18" charset="0"/>
              </a:rPr>
              <a:t>ir kitokių atliekų surinkimo </a:t>
            </a:r>
            <a:r>
              <a:rPr lang="lt-LT" dirty="0" smtClean="0">
                <a:latin typeface="Times New Roman" panose="02020603050405020304" pitchFamily="18" charset="0"/>
                <a:cs typeface="Times New Roman" panose="02020603050405020304" pitchFamily="18" charset="0"/>
              </a:rPr>
              <a:t>punktu“. </a:t>
            </a:r>
            <a:r>
              <a:rPr lang="lt-LT" dirty="0" err="1" smtClean="0">
                <a:latin typeface="Times New Roman" panose="02020603050405020304" pitchFamily="18" charset="0"/>
                <a:cs typeface="Times New Roman" panose="02020603050405020304" pitchFamily="18" charset="0"/>
              </a:rPr>
              <a:t>Vieškūnų</a:t>
            </a:r>
            <a:r>
              <a:rPr lang="lt-LT" dirty="0" smtClean="0">
                <a:latin typeface="Times New Roman" panose="02020603050405020304" pitchFamily="18" charset="0"/>
                <a:cs typeface="Times New Roman" panose="02020603050405020304" pitchFamily="18" charset="0"/>
              </a:rPr>
              <a:t> piliakalnis, Guobų g., </a:t>
            </a:r>
            <a:r>
              <a:rPr lang="lt-LT" dirty="0" err="1" smtClean="0">
                <a:latin typeface="Times New Roman" panose="02020603050405020304" pitchFamily="18" charset="0"/>
                <a:cs typeface="Times New Roman" panose="02020603050405020304" pitchFamily="18" charset="0"/>
              </a:rPr>
              <a:t>Keramzito</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akl</a:t>
            </a:r>
            <a:r>
              <a:rPr lang="lt-LT" dirty="0" smtClean="0">
                <a:latin typeface="Times New Roman" panose="02020603050405020304" pitchFamily="18" charset="0"/>
                <a:cs typeface="Times New Roman" panose="02020603050405020304" pitchFamily="18" charset="0"/>
              </a:rPr>
              <a:t>., Kauno marių pakrantės - tai vietos kur pastoviai suvežamos šiukšlės. </a:t>
            </a:r>
          </a:p>
          <a:p>
            <a:pPr algn="just"/>
            <a:endParaRPr lang="lt-LT" dirty="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Išgenėtas brūzgynas prie T. </a:t>
            </a:r>
            <a:r>
              <a:rPr lang="lt-LT" dirty="0">
                <a:latin typeface="Times New Roman" panose="02020603050405020304" pitchFamily="18" charset="0"/>
                <a:cs typeface="Times New Roman" panose="02020603050405020304" pitchFamily="18" charset="0"/>
              </a:rPr>
              <a:t>M</a:t>
            </a:r>
            <a:r>
              <a:rPr lang="lt-LT" dirty="0" smtClean="0">
                <a:latin typeface="Times New Roman" panose="02020603050405020304" pitchFamily="18" charset="0"/>
                <a:cs typeface="Times New Roman" panose="02020603050405020304" pitchFamily="18" charset="0"/>
              </a:rPr>
              <a:t>asiulio g. 11. Aptvarkyta aplinka prie T. Masiulio g. 18M ir kt.</a:t>
            </a:r>
          </a:p>
          <a:p>
            <a:pPr algn="just"/>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Siūlėme sutvarkyti (išgenėti) daugiau seniūnijos viešų teritorijų, tačiau dėl didžiulių atliekamų darbų kaštų ir ribotų asignavimų šių darbų svarbą ir atlikimą kontroliuoja Aplinkos apsaugos skyrius.</a:t>
            </a:r>
          </a:p>
          <a:p>
            <a:pPr algn="just"/>
            <a:endParaRPr lang="lt-LT" dirty="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Pasiekimas:</a:t>
            </a:r>
            <a:r>
              <a:rPr lang="lt-LT" dirty="0" smtClean="0">
                <a:latin typeface="Times New Roman" panose="02020603050405020304" pitchFamily="18" charset="0"/>
                <a:cs typeface="Times New Roman" panose="02020603050405020304" pitchFamily="18" charset="0"/>
              </a:rPr>
              <a:t> po ne vienerių metų įdirbio pagaliau daugiabučiai aktyviau tvarko prižiūri (šienauja) savo aplinką, įsiveža lapus.</a:t>
            </a:r>
            <a:endParaRPr lang="lt-LT" dirty="0"/>
          </a:p>
        </p:txBody>
      </p:sp>
    </p:spTree>
    <p:extLst>
      <p:ext uri="{BB962C8B-B14F-4D97-AF65-F5344CB8AC3E}">
        <p14:creationId xmlns:p14="http://schemas.microsoft.com/office/powerpoint/2010/main" val="1940744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5956" y="933844"/>
            <a:ext cx="8482519" cy="2862322"/>
          </a:xfrm>
          <a:prstGeom prst="rect">
            <a:avLst/>
          </a:prstGeom>
          <a:noFill/>
        </p:spPr>
        <p:txBody>
          <a:bodyPr wrap="square" rtlCol="0">
            <a:spAutoFit/>
          </a:bodyPr>
          <a:lstStyle/>
          <a:p>
            <a:pPr algn="just"/>
            <a:r>
              <a:rPr lang="lt-LT" b="1" dirty="0" smtClean="0">
                <a:latin typeface="Times New Roman" panose="02020603050405020304" pitchFamily="18" charset="0"/>
                <a:cs typeface="Times New Roman" panose="02020603050405020304" pitchFamily="18" charset="0"/>
              </a:rPr>
              <a:t>Įspėta 20 </a:t>
            </a:r>
            <a:r>
              <a:rPr lang="lt-LT" dirty="0" smtClean="0">
                <a:latin typeface="Times New Roman" panose="02020603050405020304" pitchFamily="18" charset="0"/>
                <a:cs typeface="Times New Roman" panose="02020603050405020304" pitchFamily="18" charset="0"/>
              </a:rPr>
              <a:t>ant </a:t>
            </a:r>
            <a:r>
              <a:rPr lang="lt-LT" dirty="0">
                <a:latin typeface="Times New Roman" panose="02020603050405020304" pitchFamily="18" charset="0"/>
                <a:cs typeface="Times New Roman" panose="02020603050405020304" pitchFamily="18" charset="0"/>
              </a:rPr>
              <a:t>valstybinės žemės savavališkai pastatytų ir neįteisintų </a:t>
            </a:r>
            <a:r>
              <a:rPr lang="lt-LT" dirty="0" smtClean="0">
                <a:latin typeface="Times New Roman" panose="02020603050405020304" pitchFamily="18" charset="0"/>
                <a:cs typeface="Times New Roman" panose="02020603050405020304" pitchFamily="18" charset="0"/>
              </a:rPr>
              <a:t>statinių statytojų. </a:t>
            </a:r>
            <a:r>
              <a:rPr lang="lt-LT" b="1" dirty="0" smtClean="0">
                <a:latin typeface="Times New Roman" panose="02020603050405020304" pitchFamily="18" charset="0"/>
                <a:cs typeface="Times New Roman" panose="02020603050405020304" pitchFamily="18" charset="0"/>
              </a:rPr>
              <a:t>Organizuotas 16 statinių nugriovimas </a:t>
            </a:r>
            <a:r>
              <a:rPr lang="lt-LT" dirty="0">
                <a:latin typeface="Times New Roman" panose="02020603050405020304" pitchFamily="18" charset="0"/>
                <a:cs typeface="Times New Roman" panose="02020603050405020304" pitchFamily="18" charset="0"/>
              </a:rPr>
              <a:t>Kauno miesto savivaldybės </a:t>
            </a:r>
            <a:r>
              <a:rPr lang="lt-LT" dirty="0" smtClean="0">
                <a:latin typeface="Times New Roman" panose="02020603050405020304" pitchFamily="18" charset="0"/>
                <a:cs typeface="Times New Roman" panose="02020603050405020304" pitchFamily="18" charset="0"/>
              </a:rPr>
              <a:t>lėšomis.</a:t>
            </a:r>
          </a:p>
          <a:p>
            <a:pPr algn="just"/>
            <a:endParaRPr lang="lt-LT" dirty="0">
              <a:latin typeface="Times New Roman" panose="02020603050405020304" pitchFamily="18" charset="0"/>
              <a:cs typeface="Times New Roman" panose="02020603050405020304" pitchFamily="18" charset="0"/>
            </a:endParaRPr>
          </a:p>
          <a:p>
            <a:pPr algn="just"/>
            <a:r>
              <a:rPr lang="lt-LT" b="1" dirty="0">
                <a:latin typeface="Times New Roman" panose="02020603050405020304" pitchFamily="18" charset="0"/>
                <a:cs typeface="Times New Roman" panose="02020603050405020304" pitchFamily="18" charset="0"/>
              </a:rPr>
              <a:t>Į</a:t>
            </a:r>
            <a:r>
              <a:rPr lang="lt-LT" b="1" dirty="0" smtClean="0">
                <a:latin typeface="Times New Roman" panose="02020603050405020304" pitchFamily="18" charset="0"/>
                <a:cs typeface="Times New Roman" panose="02020603050405020304" pitchFamily="18" charset="0"/>
              </a:rPr>
              <a:t>spėta</a:t>
            </a:r>
            <a:r>
              <a:rPr lang="lt-LT" dirty="0" smtClean="0">
                <a:latin typeface="Times New Roman" panose="02020603050405020304" pitchFamily="18" charset="0"/>
                <a:cs typeface="Times New Roman" panose="02020603050405020304" pitchFamily="18" charset="0"/>
              </a:rPr>
              <a:t> </a:t>
            </a:r>
            <a:r>
              <a:rPr lang="lt-LT" b="1" dirty="0" smtClean="0">
                <a:latin typeface="Times New Roman" panose="02020603050405020304" pitchFamily="18" charset="0"/>
                <a:cs typeface="Times New Roman" panose="02020603050405020304" pitchFamily="18" charset="0"/>
              </a:rPr>
              <a:t>31 jachtų </a:t>
            </a:r>
            <a:r>
              <a:rPr lang="lt-LT" b="1" dirty="0">
                <a:latin typeface="Times New Roman" panose="02020603050405020304" pitchFamily="18" charset="0"/>
                <a:cs typeface="Times New Roman" panose="02020603050405020304" pitchFamily="18" charset="0"/>
              </a:rPr>
              <a:t>parkavimo </a:t>
            </a:r>
            <a:r>
              <a:rPr lang="lt-LT" b="1" dirty="0" smtClean="0">
                <a:latin typeface="Times New Roman" panose="02020603050405020304" pitchFamily="18" charset="0"/>
                <a:cs typeface="Times New Roman" panose="02020603050405020304" pitchFamily="18" charset="0"/>
              </a:rPr>
              <a:t>priekabų </a:t>
            </a:r>
            <a:r>
              <a:rPr lang="lt-LT" dirty="0">
                <a:latin typeface="Times New Roman" panose="02020603050405020304" pitchFamily="18" charset="0"/>
                <a:cs typeface="Times New Roman" panose="02020603050405020304" pitchFamily="18" charset="0"/>
              </a:rPr>
              <a:t>(</a:t>
            </a:r>
            <a:r>
              <a:rPr lang="lt-LT" dirty="0" err="1">
                <a:latin typeface="Times New Roman" panose="02020603050405020304" pitchFamily="18" charset="0"/>
                <a:cs typeface="Times New Roman" panose="02020603050405020304" pitchFamily="18" charset="0"/>
              </a:rPr>
              <a:t>kilbokai</a:t>
            </a:r>
            <a:r>
              <a:rPr lang="lt-LT" dirty="0" smtClean="0">
                <a:latin typeface="Times New Roman" panose="02020603050405020304" pitchFamily="18" charset="0"/>
                <a:cs typeface="Times New Roman" panose="02020603050405020304" pitchFamily="18" charset="0"/>
              </a:rPr>
              <a:t>), prieplaukų </a:t>
            </a:r>
            <a:r>
              <a:rPr lang="lt-LT" dirty="0">
                <a:latin typeface="Times New Roman" panose="02020603050405020304" pitchFamily="18" charset="0"/>
                <a:cs typeface="Times New Roman" panose="02020603050405020304" pitchFamily="18" charset="0"/>
              </a:rPr>
              <a:t>ir </a:t>
            </a:r>
            <a:r>
              <a:rPr lang="lt-LT" dirty="0" smtClean="0">
                <a:latin typeface="Times New Roman" panose="02020603050405020304" pitchFamily="18" charset="0"/>
                <a:cs typeface="Times New Roman" panose="02020603050405020304" pitchFamily="18" charset="0"/>
              </a:rPr>
              <a:t>kt</a:t>
            </a: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įrenginių savininkai patraukti savo turtą iš prie R. Kalantos g. 130 esančios teritorijos vykdant Jachtklubo atnaujinimo darbus. </a:t>
            </a:r>
            <a:r>
              <a:rPr lang="lt-LT" b="1" dirty="0">
                <a:latin typeface="Times New Roman" panose="02020603050405020304" pitchFamily="18" charset="0"/>
                <a:cs typeface="Times New Roman" panose="02020603050405020304" pitchFamily="18" charset="0"/>
              </a:rPr>
              <a:t>Organizuotas </a:t>
            </a:r>
            <a:r>
              <a:rPr lang="lt-LT" b="1" dirty="0" smtClean="0">
                <a:latin typeface="Times New Roman" panose="02020603050405020304" pitchFamily="18" charset="0"/>
                <a:cs typeface="Times New Roman" panose="02020603050405020304" pitchFamily="18" charset="0"/>
              </a:rPr>
              <a:t>10 jachtų </a:t>
            </a:r>
            <a:r>
              <a:rPr lang="lt-LT" dirty="0" smtClean="0">
                <a:latin typeface="Times New Roman" panose="02020603050405020304" pitchFamily="18" charset="0"/>
                <a:cs typeface="Times New Roman" panose="02020603050405020304" pitchFamily="18" charset="0"/>
              </a:rPr>
              <a:t>parkavimo įrenginių nutempimas Kauno </a:t>
            </a:r>
            <a:r>
              <a:rPr lang="lt-LT" dirty="0">
                <a:latin typeface="Times New Roman" panose="02020603050405020304" pitchFamily="18" charset="0"/>
                <a:cs typeface="Times New Roman" panose="02020603050405020304" pitchFamily="18" charset="0"/>
              </a:rPr>
              <a:t>miesto savivaldybės lėšomis</a:t>
            </a:r>
            <a:r>
              <a:rPr lang="lt-LT" dirty="0" smtClean="0">
                <a:latin typeface="Times New Roman" panose="02020603050405020304" pitchFamily="18" charset="0"/>
                <a:cs typeface="Times New Roman" panose="02020603050405020304" pitchFamily="18" charset="0"/>
              </a:rPr>
              <a:t>.</a:t>
            </a:r>
          </a:p>
          <a:p>
            <a:pPr algn="just"/>
            <a:endParaRPr lang="lt-LT" dirty="0">
              <a:latin typeface="Times New Roman" panose="02020603050405020304" pitchFamily="18" charset="0"/>
              <a:cs typeface="Times New Roman" panose="02020603050405020304" pitchFamily="18" charset="0"/>
            </a:endParaRPr>
          </a:p>
          <a:p>
            <a:pPr algn="just"/>
            <a:r>
              <a:rPr lang="lt-LT" b="1" dirty="0" smtClean="0">
                <a:latin typeface="Times New Roman" panose="02020603050405020304" pitchFamily="18" charset="0"/>
                <a:cs typeface="Times New Roman" panose="02020603050405020304" pitchFamily="18" charset="0"/>
              </a:rPr>
              <a:t>Įspėta</a:t>
            </a:r>
            <a:r>
              <a:rPr lang="lt-LT" dirty="0" smtClean="0">
                <a:latin typeface="Times New Roman" panose="02020603050405020304" pitchFamily="18" charset="0"/>
                <a:cs typeface="Times New Roman" panose="02020603050405020304" pitchFamily="18" charset="0"/>
              </a:rPr>
              <a:t> </a:t>
            </a:r>
            <a:r>
              <a:rPr lang="lt-LT" b="1" dirty="0">
                <a:latin typeface="Times New Roman" panose="02020603050405020304" pitchFamily="18" charset="0"/>
                <a:cs typeface="Times New Roman" panose="02020603050405020304" pitchFamily="18" charset="0"/>
              </a:rPr>
              <a:t>21 </a:t>
            </a:r>
            <a:r>
              <a:rPr lang="lt-LT" b="1" dirty="0" smtClean="0">
                <a:latin typeface="Times New Roman" panose="02020603050405020304" pitchFamily="18" charset="0"/>
                <a:cs typeface="Times New Roman" panose="02020603050405020304" pitchFamily="18" charset="0"/>
              </a:rPr>
              <a:t>automobilių savininkai </a:t>
            </a:r>
            <a:r>
              <a:rPr lang="lt-LT" dirty="0" smtClean="0">
                <a:latin typeface="Times New Roman" panose="02020603050405020304" pitchFamily="18" charset="0"/>
                <a:cs typeface="Times New Roman" panose="02020603050405020304" pitchFamily="18" charset="0"/>
              </a:rPr>
              <a:t>organizuojant </a:t>
            </a:r>
            <a:r>
              <a:rPr lang="lt-LT" dirty="0">
                <a:latin typeface="Times New Roman" panose="02020603050405020304" pitchFamily="18" charset="0"/>
                <a:cs typeface="Times New Roman" panose="02020603050405020304" pitchFamily="18" charset="0"/>
              </a:rPr>
              <a:t>neeksploatuojamų transporto priemonių </a:t>
            </a:r>
            <a:r>
              <a:rPr lang="lt-LT" dirty="0" smtClean="0">
                <a:latin typeface="Times New Roman" panose="02020603050405020304" pitchFamily="18" charset="0"/>
                <a:cs typeface="Times New Roman" panose="02020603050405020304" pitchFamily="18" charset="0"/>
              </a:rPr>
              <a:t>pašalinimą nuo valstybinės žemės. Inicijuotas </a:t>
            </a:r>
            <a:r>
              <a:rPr lang="lt-LT" b="1" dirty="0" smtClean="0">
                <a:latin typeface="Times New Roman" panose="02020603050405020304" pitchFamily="18" charset="0"/>
                <a:cs typeface="Times New Roman" panose="02020603050405020304" pitchFamily="18" charset="0"/>
              </a:rPr>
              <a:t>3 automobilių nutempimas</a:t>
            </a:r>
            <a:r>
              <a:rPr lang="lt-LT" dirty="0" smtClean="0">
                <a:latin typeface="Times New Roman" panose="02020603050405020304" pitchFamily="18" charset="0"/>
                <a:cs typeface="Times New Roman" panose="02020603050405020304" pitchFamily="18" charset="0"/>
              </a:rPr>
              <a:t>.</a:t>
            </a:r>
            <a:endParaRPr lang="lt-LT" dirty="0"/>
          </a:p>
        </p:txBody>
      </p:sp>
      <p:sp>
        <p:nvSpPr>
          <p:cNvPr id="2" name="TextBox 1"/>
          <p:cNvSpPr txBox="1"/>
          <p:nvPr/>
        </p:nvSpPr>
        <p:spPr>
          <a:xfrm>
            <a:off x="1634247" y="116721"/>
            <a:ext cx="7500025" cy="646331"/>
          </a:xfrm>
          <a:prstGeom prst="rect">
            <a:avLst/>
          </a:prstGeom>
          <a:noFill/>
        </p:spPr>
        <p:txBody>
          <a:bodyPr wrap="square" rtlCol="0">
            <a:spAutoFit/>
          </a:bodyPr>
          <a:lstStyle/>
          <a:p>
            <a:pPr algn="ctr"/>
            <a:r>
              <a:rPr lang="lt-LT" b="1" cap="all" dirty="0" smtClean="0">
                <a:latin typeface="Times New Roman" panose="02020603050405020304" pitchFamily="18" charset="0"/>
                <a:cs typeface="Times New Roman" panose="02020603050405020304" pitchFamily="18" charset="0"/>
              </a:rPr>
              <a:t>Nelegalių statinių likvidavimas ir neeksploatuojami automobiliai</a:t>
            </a:r>
            <a:endParaRPr lang="lt-LT" b="1" cap="all" dirty="0">
              <a:latin typeface="Times New Roman" panose="02020603050405020304" pitchFamily="18" charset="0"/>
              <a:cs typeface="Times New Roman" panose="02020603050405020304" pitchFamily="18" charset="0"/>
            </a:endParaRPr>
          </a:p>
        </p:txBody>
      </p:sp>
      <p:sp>
        <p:nvSpPr>
          <p:cNvPr id="4" name="Ševronas 3"/>
          <p:cNvSpPr/>
          <p:nvPr/>
        </p:nvSpPr>
        <p:spPr>
          <a:xfrm>
            <a:off x="3604814" y="3891036"/>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5" name="Ševronas 4"/>
          <p:cNvSpPr/>
          <p:nvPr/>
        </p:nvSpPr>
        <p:spPr>
          <a:xfrm>
            <a:off x="3949433" y="388643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6" name="Ševronas 5"/>
          <p:cNvSpPr/>
          <p:nvPr/>
        </p:nvSpPr>
        <p:spPr>
          <a:xfrm>
            <a:off x="4262145" y="3894663"/>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7" name="Ševronas 6"/>
          <p:cNvSpPr/>
          <p:nvPr/>
        </p:nvSpPr>
        <p:spPr>
          <a:xfrm>
            <a:off x="4574857" y="3892217"/>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Ševronas 7"/>
          <p:cNvSpPr/>
          <p:nvPr/>
        </p:nvSpPr>
        <p:spPr>
          <a:xfrm>
            <a:off x="4876154" y="3889258"/>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9" name="Ševronas 8"/>
          <p:cNvSpPr/>
          <p:nvPr/>
        </p:nvSpPr>
        <p:spPr>
          <a:xfrm>
            <a:off x="5173300" y="389376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0" name="Ševronas 9"/>
          <p:cNvSpPr/>
          <p:nvPr/>
        </p:nvSpPr>
        <p:spPr>
          <a:xfrm>
            <a:off x="5470707" y="3891035"/>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1" name="Ševronas 10"/>
          <p:cNvSpPr/>
          <p:nvPr/>
        </p:nvSpPr>
        <p:spPr>
          <a:xfrm>
            <a:off x="5763964" y="389752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2" name="Ševronas 11"/>
          <p:cNvSpPr/>
          <p:nvPr/>
        </p:nvSpPr>
        <p:spPr>
          <a:xfrm>
            <a:off x="6033744" y="3897520"/>
            <a:ext cx="257069" cy="243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13" name="TextBox 12"/>
          <p:cNvSpPr txBox="1"/>
          <p:nvPr/>
        </p:nvSpPr>
        <p:spPr>
          <a:xfrm>
            <a:off x="943588" y="4533080"/>
            <a:ext cx="8920263" cy="2031325"/>
          </a:xfrm>
          <a:prstGeom prst="rect">
            <a:avLst/>
          </a:prstGeom>
          <a:noFill/>
        </p:spPr>
        <p:txBody>
          <a:bodyPr wrap="square" rtlCol="0">
            <a:spAutoFit/>
          </a:bodyPr>
          <a:lstStyle/>
          <a:p>
            <a:pPr algn="just"/>
            <a:r>
              <a:rPr lang="lt-LT" dirty="0" smtClean="0">
                <a:latin typeface="Times New Roman" panose="02020603050405020304" pitchFamily="18" charset="0"/>
                <a:cs typeface="Times New Roman" panose="02020603050405020304" pitchFamily="18" charset="0"/>
              </a:rPr>
              <a:t>Nuo kitų metų sugriežtinama </a:t>
            </a:r>
            <a:r>
              <a:rPr lang="lt-LT" dirty="0">
                <a:latin typeface="Times New Roman" panose="02020603050405020304" pitchFamily="18" charset="0"/>
                <a:cs typeface="Times New Roman" panose="02020603050405020304" pitchFamily="18" charset="0"/>
              </a:rPr>
              <a:t>neeksploatuojamų transporto priemonių </a:t>
            </a:r>
            <a:r>
              <a:rPr lang="lt-LT" dirty="0" smtClean="0">
                <a:latin typeface="Times New Roman" panose="02020603050405020304" pitchFamily="18" charset="0"/>
                <a:cs typeface="Times New Roman" panose="02020603050405020304" pitchFamily="18" charset="0"/>
              </a:rPr>
              <a:t>pastatytų neleistinose vietose organizavimo tvarka. Neeksploatuojamų </a:t>
            </a:r>
            <a:r>
              <a:rPr lang="lt-LT" dirty="0">
                <a:latin typeface="Times New Roman" panose="02020603050405020304" pitchFamily="18" charset="0"/>
                <a:cs typeface="Times New Roman" panose="02020603050405020304" pitchFamily="18" charset="0"/>
              </a:rPr>
              <a:t>transporto </a:t>
            </a:r>
            <a:r>
              <a:rPr lang="lt-LT" dirty="0" smtClean="0">
                <a:latin typeface="Times New Roman" panose="02020603050405020304" pitchFamily="18" charset="0"/>
                <a:cs typeface="Times New Roman" panose="02020603050405020304" pitchFamily="18" charset="0"/>
              </a:rPr>
              <a:t>priemonių savininkai bus iš karto baudžiami pagal ANK.</a:t>
            </a:r>
          </a:p>
          <a:p>
            <a:pPr algn="just"/>
            <a:endParaRPr lang="lt-LT" dirty="0" smtClean="0">
              <a:latin typeface="Times New Roman" panose="02020603050405020304" pitchFamily="18" charset="0"/>
              <a:cs typeface="Times New Roman" panose="02020603050405020304" pitchFamily="18" charset="0"/>
            </a:endParaRPr>
          </a:p>
          <a:p>
            <a:pPr algn="just"/>
            <a:r>
              <a:rPr lang="lt-LT" dirty="0" smtClean="0">
                <a:latin typeface="Times New Roman" panose="02020603050405020304" pitchFamily="18" charset="0"/>
                <a:cs typeface="Times New Roman" panose="02020603050405020304" pitchFamily="18" charset="0"/>
              </a:rPr>
              <a:t>Naujos prieplaukos statybos adresu R. Kalantos g. 130 įsibėgėja. Per pavasarį planuojame pastatyti pontoninę prieplauką rytiniame krante, o buriavimo sezono pabaigoje (skyrus finansavimą) darbus pradėti vakariniame krante.</a:t>
            </a:r>
            <a:endParaRPr lang="lt-LT" dirty="0"/>
          </a:p>
        </p:txBody>
      </p:sp>
    </p:spTree>
    <p:extLst>
      <p:ext uri="{BB962C8B-B14F-4D97-AF65-F5344CB8AC3E}">
        <p14:creationId xmlns:p14="http://schemas.microsoft.com/office/powerpoint/2010/main" val="276247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Šnabždesys">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3259</TotalTime>
  <Words>1642</Words>
  <Application>Microsoft Office PowerPoint</Application>
  <PresentationFormat>A4 formatas (210 x 297 mm)</PresentationFormat>
  <Paragraphs>93</Paragraphs>
  <Slides>15</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15</vt:i4>
      </vt:variant>
    </vt:vector>
  </HeadingPairs>
  <TitlesOfParts>
    <vt:vector size="23" baseType="lpstr">
      <vt:lpstr>Arial</vt:lpstr>
      <vt:lpstr>Bookman Old Style</vt:lpstr>
      <vt:lpstr>Calisto MT</vt:lpstr>
      <vt:lpstr>Century Gothic</vt:lpstr>
      <vt:lpstr>Times New Roman</vt:lpstr>
      <vt:lpstr>Wingdings</vt:lpstr>
      <vt:lpstr>Wingdings 3</vt:lpstr>
      <vt:lpstr>Šnabždesys</vt:lpstr>
      <vt:lpstr>„PowerPoint“ pateiktis</vt:lpstr>
      <vt:lpstr>„PowerPoint“ pateiktis</vt:lpstr>
      <vt:lpstr>„PowerPoint“ pateiktis</vt:lpstr>
      <vt:lpstr>„PowerPoint“ pateiktis</vt:lpstr>
      <vt:lpstr>  </vt:lpstr>
      <vt:lpstr>„PowerPoint“ pateiktis</vt:lpstr>
      <vt:lpstr>„PowerPoint“ pateiktis</vt:lpstr>
      <vt:lpstr>ViešųJŲ erdvių tvarkymas IR PRIEŽIŪRA </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Almantas Tuminauskas</dc:creator>
  <cp:lastModifiedBy>Vytautas Bakša</cp:lastModifiedBy>
  <cp:revision>167</cp:revision>
  <cp:lastPrinted>2022-02-04T09:48:23Z</cp:lastPrinted>
  <dcterms:created xsi:type="dcterms:W3CDTF">2020-02-19T13:57:28Z</dcterms:created>
  <dcterms:modified xsi:type="dcterms:W3CDTF">2022-02-18T07:40:02Z</dcterms:modified>
</cp:coreProperties>
</file>