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8" r:id="rId1"/>
  </p:sldMasterIdLst>
  <p:notesMasterIdLst>
    <p:notesMasterId r:id="rId39"/>
  </p:notesMasterIdLst>
  <p:handoutMasterIdLst>
    <p:handoutMasterId r:id="rId40"/>
  </p:handoutMasterIdLst>
  <p:sldIdLst>
    <p:sldId id="273" r:id="rId2"/>
    <p:sldId id="308" r:id="rId3"/>
    <p:sldId id="330" r:id="rId4"/>
    <p:sldId id="342" r:id="rId5"/>
    <p:sldId id="337" r:id="rId6"/>
    <p:sldId id="339" r:id="rId7"/>
    <p:sldId id="344" r:id="rId8"/>
    <p:sldId id="661" r:id="rId9"/>
    <p:sldId id="662" r:id="rId10"/>
    <p:sldId id="664" r:id="rId11"/>
    <p:sldId id="665" r:id="rId12"/>
    <p:sldId id="666" r:id="rId13"/>
    <p:sldId id="659" r:id="rId14"/>
    <p:sldId id="660" r:id="rId15"/>
    <p:sldId id="338" r:id="rId16"/>
    <p:sldId id="346" r:id="rId17"/>
    <p:sldId id="341" r:id="rId18"/>
    <p:sldId id="347" r:id="rId19"/>
    <p:sldId id="348" r:id="rId20"/>
    <p:sldId id="566" r:id="rId21"/>
    <p:sldId id="567" r:id="rId22"/>
    <p:sldId id="349" r:id="rId23"/>
    <p:sldId id="669" r:id="rId24"/>
    <p:sldId id="650" r:id="rId25"/>
    <p:sldId id="651" r:id="rId26"/>
    <p:sldId id="652" r:id="rId27"/>
    <p:sldId id="667" r:id="rId28"/>
    <p:sldId id="668" r:id="rId29"/>
    <p:sldId id="670" r:id="rId30"/>
    <p:sldId id="671" r:id="rId31"/>
    <p:sldId id="672" r:id="rId32"/>
    <p:sldId id="673" r:id="rId33"/>
    <p:sldId id="675" r:id="rId34"/>
    <p:sldId id="676" r:id="rId35"/>
    <p:sldId id="677" r:id="rId36"/>
    <p:sldId id="678" r:id="rId37"/>
    <p:sldId id="562" r:id="rId38"/>
  </p:sldIdLst>
  <p:sldSz cx="9144000" cy="6858000" type="screen4x3"/>
  <p:notesSz cx="6797675" cy="9926638"/>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0000"/>
    <a:srgbClr val="AF4701"/>
    <a:srgbClr val="A50021"/>
    <a:srgbClr val="CCC496"/>
    <a:srgbClr val="3C72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90" autoAdjust="0"/>
    <p:restoredTop sz="91655" autoAdjust="0"/>
  </p:normalViewPr>
  <p:slideViewPr>
    <p:cSldViewPr>
      <p:cViewPr varScale="1">
        <p:scale>
          <a:sx n="105" d="100"/>
          <a:sy n="105" d="100"/>
        </p:scale>
        <p:origin x="1416" y="114"/>
      </p:cViewPr>
      <p:guideLst>
        <p:guide orient="horz" pos="2160"/>
        <p:guide pos="2880"/>
      </p:guideLst>
    </p:cSldViewPr>
  </p:slideViewPr>
  <p:outlineViewPr>
    <p:cViewPr>
      <p:scale>
        <a:sx n="33" d="100"/>
        <a:sy n="33" d="100"/>
      </p:scale>
      <p:origin x="0" y="23802"/>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darbalapis.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darbalapis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Lapas1!$B$1</c:f>
              <c:strCache>
                <c:ptCount val="1"/>
                <c:pt idx="0">
                  <c:v>2018 m.</c:v>
                </c:pt>
              </c:strCache>
            </c:strRef>
          </c:tx>
          <c:invertIfNegative val="0"/>
          <c:dLbls>
            <c:spPr>
              <a:noFill/>
              <a:ln>
                <a:noFill/>
              </a:ln>
              <a:effectLst/>
            </c:spPr>
            <c:txPr>
              <a:bodyPr rot="-5400000" vert="horz" wrap="square" lIns="38100" tIns="19050" rIns="38100" bIns="19050" anchor="ctr">
                <a:spAutoFit/>
              </a:bodyPr>
              <a:lstStyle/>
              <a:p>
                <a:pPr>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Lapas1!$A$2:$A$7</c:f>
              <c:strCache>
                <c:ptCount val="6"/>
                <c:pt idx="0">
                  <c:v>Atlikti notariniai veiksmai</c:v>
                </c:pt>
                <c:pt idx="1">
                  <c:v>Gauti raštai, skundai, užklausos, prašymai iš piliečių ir juridinių asmenų</c:v>
                </c:pt>
                <c:pt idx="2">
                  <c:v>Išnagrinėti ir atsakyti raštai, skundai, užklausos, prašymai piliečiams ir juridiniams asmenins</c:v>
                </c:pt>
                <c:pt idx="3">
                  <c:v>VNV (visuomenei naudingą veiklą atlikusių socialinių pašalpų gavėjų skaičius)</c:v>
                </c:pt>
                <c:pt idx="4">
                  <c:v>Išduota pažymų apie žemės sklypo panaudojimą sodininkystei</c:v>
                </c:pt>
                <c:pt idx="5">
                  <c:v>Išduota charakteristikų</c:v>
                </c:pt>
              </c:strCache>
            </c:strRef>
          </c:cat>
          <c:val>
            <c:numRef>
              <c:f>Lapas1!$B$2:$B$7</c:f>
              <c:numCache>
                <c:formatCode>General</c:formatCode>
                <c:ptCount val="6"/>
                <c:pt idx="0">
                  <c:v>168</c:v>
                </c:pt>
                <c:pt idx="1">
                  <c:v>476</c:v>
                </c:pt>
                <c:pt idx="2">
                  <c:v>476</c:v>
                </c:pt>
                <c:pt idx="3">
                  <c:v>248</c:v>
                </c:pt>
                <c:pt idx="4">
                  <c:v>11</c:v>
                </c:pt>
                <c:pt idx="5">
                  <c:v>15</c:v>
                </c:pt>
              </c:numCache>
            </c:numRef>
          </c:val>
          <c:extLst>
            <c:ext xmlns:c16="http://schemas.microsoft.com/office/drawing/2014/chart" uri="{C3380CC4-5D6E-409C-BE32-E72D297353CC}">
              <c16:uniqueId val="{00000000-7719-444D-AB69-057FFB642CAB}"/>
            </c:ext>
          </c:extLst>
        </c:ser>
        <c:ser>
          <c:idx val="1"/>
          <c:order val="1"/>
          <c:tx>
            <c:strRef>
              <c:f>Lapas1!$C$1</c:f>
              <c:strCache>
                <c:ptCount val="1"/>
                <c:pt idx="0">
                  <c:v>2019 m.</c:v>
                </c:pt>
              </c:strCache>
            </c:strRef>
          </c:tx>
          <c:invertIfNegative val="0"/>
          <c:dLbls>
            <c:spPr>
              <a:noFill/>
              <a:ln>
                <a:noFill/>
              </a:ln>
              <a:effectLst/>
            </c:spPr>
            <c:txPr>
              <a:bodyPr rot="-5400000" vert="horz" wrap="square" lIns="38100" tIns="19050" rIns="38100" bIns="19050" anchor="ctr">
                <a:spAutoFit/>
              </a:bodyPr>
              <a:lstStyle/>
              <a:p>
                <a:pPr>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Lapas1!$A$2:$A$7</c:f>
              <c:strCache>
                <c:ptCount val="6"/>
                <c:pt idx="0">
                  <c:v>Atlikti notariniai veiksmai</c:v>
                </c:pt>
                <c:pt idx="1">
                  <c:v>Gauti raštai, skundai, užklausos, prašymai iš piliečių ir juridinių asmenų</c:v>
                </c:pt>
                <c:pt idx="2">
                  <c:v>Išnagrinėti ir atsakyti raštai, skundai, užklausos, prašymai piliečiams ir juridiniams asmenins</c:v>
                </c:pt>
                <c:pt idx="3">
                  <c:v>VNV (visuomenei naudingą veiklą atlikusių socialinių pašalpų gavėjų skaičius)</c:v>
                </c:pt>
                <c:pt idx="4">
                  <c:v>Išduota pažymų apie žemės sklypo panaudojimą sodininkystei</c:v>
                </c:pt>
                <c:pt idx="5">
                  <c:v>Išduota charakteristikų</c:v>
                </c:pt>
              </c:strCache>
            </c:strRef>
          </c:cat>
          <c:val>
            <c:numRef>
              <c:f>Lapas1!$C$2:$C$7</c:f>
              <c:numCache>
                <c:formatCode>General</c:formatCode>
                <c:ptCount val="6"/>
                <c:pt idx="0">
                  <c:v>123</c:v>
                </c:pt>
                <c:pt idx="1">
                  <c:v>659</c:v>
                </c:pt>
                <c:pt idx="2">
                  <c:v>717</c:v>
                </c:pt>
                <c:pt idx="3">
                  <c:v>184</c:v>
                </c:pt>
                <c:pt idx="4">
                  <c:v>12</c:v>
                </c:pt>
                <c:pt idx="5">
                  <c:v>17</c:v>
                </c:pt>
              </c:numCache>
            </c:numRef>
          </c:val>
          <c:extLst>
            <c:ext xmlns:c16="http://schemas.microsoft.com/office/drawing/2014/chart" uri="{C3380CC4-5D6E-409C-BE32-E72D297353CC}">
              <c16:uniqueId val="{00000001-7719-444D-AB69-057FFB642CAB}"/>
            </c:ext>
          </c:extLst>
        </c:ser>
        <c:ser>
          <c:idx val="2"/>
          <c:order val="2"/>
          <c:tx>
            <c:strRef>
              <c:f>Lapas1!$D$1</c:f>
              <c:strCache>
                <c:ptCount val="1"/>
                <c:pt idx="0">
                  <c:v>2020 m.</c:v>
                </c:pt>
              </c:strCache>
            </c:strRef>
          </c:tx>
          <c:invertIfNegative val="0"/>
          <c:dLbls>
            <c:spPr>
              <a:noFill/>
              <a:ln>
                <a:noFill/>
              </a:ln>
              <a:effectLst/>
            </c:spPr>
            <c:txPr>
              <a:bodyPr rot="-5400000" vert="horz" wrap="square" lIns="38100" tIns="19050" rIns="38100" bIns="19050" anchor="ctr">
                <a:spAutoFit/>
              </a:bodyPr>
              <a:lstStyle/>
              <a:p>
                <a:pPr>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Lapas1!$A$2:$A$7</c:f>
              <c:strCache>
                <c:ptCount val="6"/>
                <c:pt idx="0">
                  <c:v>Atlikti notariniai veiksmai</c:v>
                </c:pt>
                <c:pt idx="1">
                  <c:v>Gauti raštai, skundai, užklausos, prašymai iš piliečių ir juridinių asmenų</c:v>
                </c:pt>
                <c:pt idx="2">
                  <c:v>Išnagrinėti ir atsakyti raštai, skundai, užklausos, prašymai piliečiams ir juridiniams asmenins</c:v>
                </c:pt>
                <c:pt idx="3">
                  <c:v>VNV (visuomenei naudingą veiklą atlikusių socialinių pašalpų gavėjų skaičius)</c:v>
                </c:pt>
                <c:pt idx="4">
                  <c:v>Išduota pažymų apie žemės sklypo panaudojimą sodininkystei</c:v>
                </c:pt>
                <c:pt idx="5">
                  <c:v>Išduota charakteristikų</c:v>
                </c:pt>
              </c:strCache>
            </c:strRef>
          </c:cat>
          <c:val>
            <c:numRef>
              <c:f>Lapas1!$D$2:$D$7</c:f>
              <c:numCache>
                <c:formatCode>General</c:formatCode>
                <c:ptCount val="6"/>
                <c:pt idx="0">
                  <c:v>24</c:v>
                </c:pt>
                <c:pt idx="1">
                  <c:v>986</c:v>
                </c:pt>
                <c:pt idx="2">
                  <c:v>1007</c:v>
                </c:pt>
                <c:pt idx="3">
                  <c:v>104</c:v>
                </c:pt>
                <c:pt idx="4">
                  <c:v>7</c:v>
                </c:pt>
                <c:pt idx="5">
                  <c:v>26</c:v>
                </c:pt>
              </c:numCache>
            </c:numRef>
          </c:val>
          <c:extLst>
            <c:ext xmlns:c16="http://schemas.microsoft.com/office/drawing/2014/chart" uri="{C3380CC4-5D6E-409C-BE32-E72D297353CC}">
              <c16:uniqueId val="{00000002-7719-444D-AB69-057FFB642CAB}"/>
            </c:ext>
          </c:extLst>
        </c:ser>
        <c:ser>
          <c:idx val="3"/>
          <c:order val="3"/>
          <c:tx>
            <c:strRef>
              <c:f>Lapas1!$E$1</c:f>
              <c:strCache>
                <c:ptCount val="1"/>
                <c:pt idx="0">
                  <c:v>2021 m.</c:v>
                </c:pt>
              </c:strCache>
            </c:strRef>
          </c:tx>
          <c:invertIfNegative val="0"/>
          <c:dLbls>
            <c:spPr>
              <a:noFill/>
              <a:ln>
                <a:noFill/>
              </a:ln>
              <a:effectLst/>
            </c:spPr>
            <c:txPr>
              <a:bodyPr rot="-5400000" vert="horz" wrap="square" lIns="38100" tIns="19050" rIns="38100" bIns="19050" anchor="ctr">
                <a:spAutoFit/>
              </a:bodyPr>
              <a:lstStyle/>
              <a:p>
                <a:pPr>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Lapas1!$A$2:$A$7</c:f>
              <c:strCache>
                <c:ptCount val="6"/>
                <c:pt idx="0">
                  <c:v>Atlikti notariniai veiksmai</c:v>
                </c:pt>
                <c:pt idx="1">
                  <c:v>Gauti raštai, skundai, užklausos, prašymai iš piliečių ir juridinių asmenų</c:v>
                </c:pt>
                <c:pt idx="2">
                  <c:v>Išnagrinėti ir atsakyti raštai, skundai, užklausos, prašymai piliečiams ir juridiniams asmenins</c:v>
                </c:pt>
                <c:pt idx="3">
                  <c:v>VNV (visuomenei naudingą veiklą atlikusių socialinių pašalpų gavėjų skaičius)</c:v>
                </c:pt>
                <c:pt idx="4">
                  <c:v>Išduota pažymų apie žemės sklypo panaudojimą sodininkystei</c:v>
                </c:pt>
                <c:pt idx="5">
                  <c:v>Išduota charakteristikų</c:v>
                </c:pt>
              </c:strCache>
            </c:strRef>
          </c:cat>
          <c:val>
            <c:numRef>
              <c:f>Lapas1!$E$2:$E$7</c:f>
              <c:numCache>
                <c:formatCode>General</c:formatCode>
                <c:ptCount val="6"/>
                <c:pt idx="0">
                  <c:v>0</c:v>
                </c:pt>
                <c:pt idx="1">
                  <c:v>640</c:v>
                </c:pt>
                <c:pt idx="2">
                  <c:v>780</c:v>
                </c:pt>
                <c:pt idx="3">
                  <c:v>30</c:v>
                </c:pt>
                <c:pt idx="4">
                  <c:v>4</c:v>
                </c:pt>
                <c:pt idx="5">
                  <c:v>32</c:v>
                </c:pt>
              </c:numCache>
            </c:numRef>
          </c:val>
          <c:extLst>
            <c:ext xmlns:c16="http://schemas.microsoft.com/office/drawing/2014/chart" uri="{C3380CC4-5D6E-409C-BE32-E72D297353CC}">
              <c16:uniqueId val="{00000000-A736-4FF8-8ED4-9EDE77073DE5}"/>
            </c:ext>
          </c:extLst>
        </c:ser>
        <c:dLbls>
          <c:showLegendKey val="0"/>
          <c:showVal val="0"/>
          <c:showCatName val="0"/>
          <c:showSerName val="0"/>
          <c:showPercent val="0"/>
          <c:showBubbleSize val="0"/>
        </c:dLbls>
        <c:gapWidth val="150"/>
        <c:axId val="21801600"/>
        <c:axId val="21815680"/>
      </c:barChart>
      <c:catAx>
        <c:axId val="21801600"/>
        <c:scaling>
          <c:orientation val="minMax"/>
        </c:scaling>
        <c:delete val="0"/>
        <c:axPos val="b"/>
        <c:numFmt formatCode="General" sourceLinked="1"/>
        <c:majorTickMark val="none"/>
        <c:minorTickMark val="none"/>
        <c:tickLblPos val="nextTo"/>
        <c:spPr>
          <a:noFill/>
        </c:spPr>
        <c:crossAx val="21815680"/>
        <c:crosses val="autoZero"/>
        <c:auto val="1"/>
        <c:lblAlgn val="ctr"/>
        <c:lblOffset val="100"/>
        <c:noMultiLvlLbl val="0"/>
      </c:catAx>
      <c:valAx>
        <c:axId val="21815680"/>
        <c:scaling>
          <c:orientation val="minMax"/>
        </c:scaling>
        <c:delete val="0"/>
        <c:axPos val="l"/>
        <c:majorGridlines/>
        <c:numFmt formatCode="General" sourceLinked="1"/>
        <c:majorTickMark val="none"/>
        <c:minorTickMark val="none"/>
        <c:tickLblPos val="nextTo"/>
        <c:crossAx val="21801600"/>
        <c:crosses val="autoZero"/>
        <c:crossBetween val="between"/>
        <c:majorUnit val="100"/>
      </c:valAx>
      <c:dTable>
        <c:showHorzBorder val="1"/>
        <c:showVertBorder val="1"/>
        <c:showOutline val="1"/>
        <c:showKeys val="1"/>
        <c:txPr>
          <a:bodyPr/>
          <a:lstStyle/>
          <a:p>
            <a:pPr rtl="0">
              <a:defRPr sz="1200">
                <a:latin typeface="Arial" panose="020B0604020202020204" pitchFamily="34" charset="0"/>
                <a:cs typeface="Arial" panose="020B0604020202020204" pitchFamily="34" charset="0"/>
              </a:defRPr>
            </a:pPr>
            <a:endParaRPr lang="lt-LT"/>
          </a:p>
        </c:txPr>
      </c:dTable>
    </c:plotArea>
    <c:plotVisOnly val="1"/>
    <c:dispBlanksAs val="gap"/>
    <c:showDLblsOverMax val="0"/>
  </c:chart>
  <c:txPr>
    <a:bodyPr/>
    <a:lstStyle/>
    <a:p>
      <a:pPr>
        <a:defRPr sz="1800"/>
      </a:pPr>
      <a:endParaRPr lang="lt-L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Lapas1!$B$1</c:f>
              <c:strCache>
                <c:ptCount val="1"/>
                <c:pt idx="0">
                  <c:v>2019 m.</c:v>
                </c:pt>
              </c:strCache>
            </c:strRef>
          </c:tx>
          <c:invertIfNegative val="0"/>
          <c:dLbls>
            <c:spPr>
              <a:noFill/>
              <a:ln>
                <a:noFill/>
              </a:ln>
              <a:effectLst/>
            </c:spPr>
            <c:txPr>
              <a:bodyPr rot="-5400000" vert="horz" wrap="square" lIns="38100" tIns="19050" rIns="38100" bIns="19050" anchor="ctr">
                <a:spAutoFit/>
              </a:bodyPr>
              <a:lstStyle/>
              <a:p>
                <a:pPr>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Lapas1!$A$2:$A$10</c:f>
              <c:strCache>
                <c:ptCount val="9"/>
                <c:pt idx="0">
                  <c:v>Deklaravo gy. vietą</c:v>
                </c:pt>
                <c:pt idx="1">
                  <c:v>Deklaravo išvykimą į užsienio valstybę</c:v>
                </c:pt>
                <c:pt idx="2">
                  <c:v>Įtraukta į GVNA</c:v>
                </c:pt>
                <c:pt idx="3">
                  <c:v>Priimta prašymų dėl gyv. vietos taisymo, keitimo ir naikinimo</c:v>
                </c:pt>
                <c:pt idx="4">
                  <c:v>Priimta sprendimų dėl gyv. vietos  taisymo, keitimo ir naikinimo</c:v>
                </c:pt>
                <c:pt idx="5">
                  <c:v>Išduota pažymų apie deklaruotą gyv. vietą</c:v>
                </c:pt>
                <c:pt idx="6">
                  <c:v>Išduota šeimos sudėties pažymų</c:v>
                </c:pt>
                <c:pt idx="7">
                  <c:v>Išduota pažymų patalpų savininkams</c:v>
                </c:pt>
                <c:pt idx="8">
                  <c:v>Išduota pažymų apie įtraukimą į GVNA</c:v>
                </c:pt>
              </c:strCache>
            </c:strRef>
          </c:cat>
          <c:val>
            <c:numRef>
              <c:f>Lapas1!$B$2:$B$10</c:f>
              <c:numCache>
                <c:formatCode>General</c:formatCode>
                <c:ptCount val="9"/>
                <c:pt idx="0">
                  <c:v>1179</c:v>
                </c:pt>
                <c:pt idx="1">
                  <c:v>120</c:v>
                </c:pt>
                <c:pt idx="2">
                  <c:v>55</c:v>
                </c:pt>
                <c:pt idx="3">
                  <c:v>115</c:v>
                </c:pt>
                <c:pt idx="4">
                  <c:v>104</c:v>
                </c:pt>
                <c:pt idx="5">
                  <c:v>1258</c:v>
                </c:pt>
                <c:pt idx="6">
                  <c:v>323</c:v>
                </c:pt>
                <c:pt idx="7">
                  <c:v>85</c:v>
                </c:pt>
                <c:pt idx="8">
                  <c:v>27</c:v>
                </c:pt>
              </c:numCache>
            </c:numRef>
          </c:val>
          <c:extLst>
            <c:ext xmlns:c16="http://schemas.microsoft.com/office/drawing/2014/chart" uri="{C3380CC4-5D6E-409C-BE32-E72D297353CC}">
              <c16:uniqueId val="{00000000-2F4B-413E-BCA1-CAD464C60633}"/>
            </c:ext>
          </c:extLst>
        </c:ser>
        <c:ser>
          <c:idx val="1"/>
          <c:order val="1"/>
          <c:tx>
            <c:strRef>
              <c:f>Lapas1!$C$1</c:f>
              <c:strCache>
                <c:ptCount val="1"/>
                <c:pt idx="0">
                  <c:v>2020 m.</c:v>
                </c:pt>
              </c:strCache>
            </c:strRef>
          </c:tx>
          <c:invertIfNegative val="0"/>
          <c:dLbls>
            <c:spPr>
              <a:noFill/>
              <a:ln>
                <a:noFill/>
              </a:ln>
              <a:effectLst/>
            </c:spPr>
            <c:txPr>
              <a:bodyPr rot="-5400000" vert="horz" wrap="square" lIns="38100" tIns="19050" rIns="38100" bIns="19050" anchor="ctr">
                <a:spAutoFit/>
              </a:bodyPr>
              <a:lstStyle/>
              <a:p>
                <a:pPr>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Lapas1!$A$2:$A$10</c:f>
              <c:strCache>
                <c:ptCount val="9"/>
                <c:pt idx="0">
                  <c:v>Deklaravo gy. vietą</c:v>
                </c:pt>
                <c:pt idx="1">
                  <c:v>Deklaravo išvykimą į užsienio valstybę</c:v>
                </c:pt>
                <c:pt idx="2">
                  <c:v>Įtraukta į GVNA</c:v>
                </c:pt>
                <c:pt idx="3">
                  <c:v>Priimta prašymų dėl gyv. vietos taisymo, keitimo ir naikinimo</c:v>
                </c:pt>
                <c:pt idx="4">
                  <c:v>Priimta sprendimų dėl gyv. vietos  taisymo, keitimo ir naikinimo</c:v>
                </c:pt>
                <c:pt idx="5">
                  <c:v>Išduota pažymų apie deklaruotą gyv. vietą</c:v>
                </c:pt>
                <c:pt idx="6">
                  <c:v>Išduota šeimos sudėties pažymų</c:v>
                </c:pt>
                <c:pt idx="7">
                  <c:v>Išduota pažymų patalpų savininkams</c:v>
                </c:pt>
                <c:pt idx="8">
                  <c:v>Išduota pažymų apie įtraukimą į GVNA</c:v>
                </c:pt>
              </c:strCache>
            </c:strRef>
          </c:cat>
          <c:val>
            <c:numRef>
              <c:f>Lapas1!$C$2:$C$10</c:f>
              <c:numCache>
                <c:formatCode>General</c:formatCode>
                <c:ptCount val="9"/>
                <c:pt idx="0">
                  <c:v>947</c:v>
                </c:pt>
                <c:pt idx="1">
                  <c:v>31</c:v>
                </c:pt>
                <c:pt idx="2">
                  <c:v>47</c:v>
                </c:pt>
                <c:pt idx="3">
                  <c:v>14</c:v>
                </c:pt>
                <c:pt idx="4">
                  <c:v>14</c:v>
                </c:pt>
                <c:pt idx="5">
                  <c:v>1492</c:v>
                </c:pt>
                <c:pt idx="6">
                  <c:v>286</c:v>
                </c:pt>
                <c:pt idx="7">
                  <c:v>88</c:v>
                </c:pt>
                <c:pt idx="8">
                  <c:v>43</c:v>
                </c:pt>
              </c:numCache>
            </c:numRef>
          </c:val>
          <c:extLst>
            <c:ext xmlns:c16="http://schemas.microsoft.com/office/drawing/2014/chart" uri="{C3380CC4-5D6E-409C-BE32-E72D297353CC}">
              <c16:uniqueId val="{00000001-2F4B-413E-BCA1-CAD464C60633}"/>
            </c:ext>
          </c:extLst>
        </c:ser>
        <c:ser>
          <c:idx val="2"/>
          <c:order val="2"/>
          <c:tx>
            <c:strRef>
              <c:f>Lapas1!$D$1</c:f>
              <c:strCache>
                <c:ptCount val="1"/>
                <c:pt idx="0">
                  <c:v>2021 m.</c:v>
                </c:pt>
              </c:strCache>
            </c:strRef>
          </c:tx>
          <c:invertIfNegative val="0"/>
          <c:dLbls>
            <c:spPr>
              <a:noFill/>
              <a:ln>
                <a:noFill/>
              </a:ln>
              <a:effectLst/>
            </c:spPr>
            <c:txPr>
              <a:bodyPr rot="-5400000" vert="horz" wrap="square" lIns="38100" tIns="19050" rIns="38100" bIns="19050" anchor="ctr">
                <a:spAutoFit/>
              </a:bodyPr>
              <a:lstStyle/>
              <a:p>
                <a:pPr>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Lapas1!$A$2:$A$10</c:f>
              <c:strCache>
                <c:ptCount val="9"/>
                <c:pt idx="0">
                  <c:v>Deklaravo gy. vietą</c:v>
                </c:pt>
                <c:pt idx="1">
                  <c:v>Deklaravo išvykimą į užsienio valstybę</c:v>
                </c:pt>
                <c:pt idx="2">
                  <c:v>Įtraukta į GVNA</c:v>
                </c:pt>
                <c:pt idx="3">
                  <c:v>Priimta prašymų dėl gyv. vietos taisymo, keitimo ir naikinimo</c:v>
                </c:pt>
                <c:pt idx="4">
                  <c:v>Priimta sprendimų dėl gyv. vietos  taisymo, keitimo ir naikinimo</c:v>
                </c:pt>
                <c:pt idx="5">
                  <c:v>Išduota pažymų apie deklaruotą gyv. vietą</c:v>
                </c:pt>
                <c:pt idx="6">
                  <c:v>Išduota šeimos sudėties pažymų</c:v>
                </c:pt>
                <c:pt idx="7">
                  <c:v>Išduota pažymų patalpų savininkams</c:v>
                </c:pt>
                <c:pt idx="8">
                  <c:v>Išduota pažymų apie įtraukimą į GVNA</c:v>
                </c:pt>
              </c:strCache>
            </c:strRef>
          </c:cat>
          <c:val>
            <c:numRef>
              <c:f>Lapas1!$D$2:$D$10</c:f>
              <c:numCache>
                <c:formatCode>General</c:formatCode>
                <c:ptCount val="9"/>
                <c:pt idx="0">
                  <c:v>1201</c:v>
                </c:pt>
                <c:pt idx="1">
                  <c:v>37</c:v>
                </c:pt>
                <c:pt idx="2">
                  <c:v>51</c:v>
                </c:pt>
                <c:pt idx="3">
                  <c:v>96</c:v>
                </c:pt>
                <c:pt idx="4">
                  <c:v>93</c:v>
                </c:pt>
                <c:pt idx="5">
                  <c:v>1704</c:v>
                </c:pt>
                <c:pt idx="6">
                  <c:v>245</c:v>
                </c:pt>
                <c:pt idx="7">
                  <c:v>136</c:v>
                </c:pt>
                <c:pt idx="8">
                  <c:v>46</c:v>
                </c:pt>
              </c:numCache>
            </c:numRef>
          </c:val>
          <c:extLst>
            <c:ext xmlns:c16="http://schemas.microsoft.com/office/drawing/2014/chart" uri="{C3380CC4-5D6E-409C-BE32-E72D297353CC}">
              <c16:uniqueId val="{00000000-26D7-4B7C-ACE5-487C20A0488D}"/>
            </c:ext>
          </c:extLst>
        </c:ser>
        <c:dLbls>
          <c:showLegendKey val="0"/>
          <c:showVal val="0"/>
          <c:showCatName val="0"/>
          <c:showSerName val="0"/>
          <c:showPercent val="0"/>
          <c:showBubbleSize val="0"/>
        </c:dLbls>
        <c:gapWidth val="150"/>
        <c:axId val="31414912"/>
        <c:axId val="31420800"/>
      </c:barChart>
      <c:catAx>
        <c:axId val="31414912"/>
        <c:scaling>
          <c:orientation val="minMax"/>
        </c:scaling>
        <c:delete val="0"/>
        <c:axPos val="b"/>
        <c:numFmt formatCode="General" sourceLinked="0"/>
        <c:majorTickMark val="none"/>
        <c:minorTickMark val="none"/>
        <c:tickLblPos val="nextTo"/>
        <c:crossAx val="31420800"/>
        <c:crosses val="autoZero"/>
        <c:auto val="1"/>
        <c:lblAlgn val="ctr"/>
        <c:lblOffset val="100"/>
        <c:noMultiLvlLbl val="0"/>
      </c:catAx>
      <c:valAx>
        <c:axId val="31420800"/>
        <c:scaling>
          <c:orientation val="minMax"/>
        </c:scaling>
        <c:delete val="0"/>
        <c:axPos val="l"/>
        <c:majorGridlines/>
        <c:numFmt formatCode="General" sourceLinked="1"/>
        <c:majorTickMark val="none"/>
        <c:minorTickMark val="none"/>
        <c:tickLblPos val="nextTo"/>
        <c:crossAx val="31414912"/>
        <c:crosses val="autoZero"/>
        <c:crossBetween val="between"/>
      </c:valAx>
      <c:dTable>
        <c:showHorzBorder val="1"/>
        <c:showVertBorder val="1"/>
        <c:showOutline val="1"/>
        <c:showKeys val="1"/>
        <c:txPr>
          <a:bodyPr/>
          <a:lstStyle/>
          <a:p>
            <a:pPr rtl="0">
              <a:defRPr sz="1100">
                <a:latin typeface="Arial" panose="020B0604020202020204" pitchFamily="34" charset="0"/>
                <a:cs typeface="Arial" panose="020B0604020202020204" pitchFamily="34" charset="0"/>
              </a:defRPr>
            </a:pPr>
            <a:endParaRPr lang="lt-LT"/>
          </a:p>
        </c:txPr>
      </c:dTable>
    </c:plotArea>
    <c:plotVisOnly val="1"/>
    <c:dispBlanksAs val="gap"/>
    <c:showDLblsOverMax val="0"/>
  </c:chart>
  <c:txPr>
    <a:bodyPr/>
    <a:lstStyle/>
    <a:p>
      <a:pPr>
        <a:defRPr sz="1800"/>
      </a:pPr>
      <a:endParaRPr lang="lt-LT"/>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BF9251F-A509-4D34-9B80-99D7F814CFC4}" type="datetimeFigureOut">
              <a:rPr lang="lt-LT" smtClean="0"/>
              <a:t>2022-03-18</a:t>
            </a:fld>
            <a:endParaRPr lang="lt-LT"/>
          </a:p>
        </p:txBody>
      </p:sp>
      <p:sp>
        <p:nvSpPr>
          <p:cNvPr id="4" name="Poraštės vietos rezervavimo ženklas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lt-LT"/>
          </a:p>
        </p:txBody>
      </p:sp>
      <p:sp>
        <p:nvSpPr>
          <p:cNvPr id="5" name="Skaidrės numerio vietos rezervavimo ženklas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3D9A74B-06E7-437B-9184-565897473A43}" type="slidenum">
              <a:rPr lang="lt-LT" smtClean="0"/>
              <a:t>‹#›</a:t>
            </a:fld>
            <a:endParaRPr lang="lt-LT"/>
          </a:p>
        </p:txBody>
      </p:sp>
    </p:spTree>
    <p:extLst>
      <p:ext uri="{BB962C8B-B14F-4D97-AF65-F5344CB8AC3E}">
        <p14:creationId xmlns:p14="http://schemas.microsoft.com/office/powerpoint/2010/main" val="26519131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D3AC83D-FE74-4AA9-8FFB-E38249172EF7}" type="datetimeFigureOut">
              <a:rPr lang="lt-LT" smtClean="0"/>
              <a:pPr/>
              <a:t>2022-03-18</a:t>
            </a:fld>
            <a:endParaRPr lang="lt-LT"/>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EFAC1B9-17EF-4736-922B-9ADB739A57CF}" type="slidenum">
              <a:rPr lang="lt-LT" smtClean="0"/>
              <a:pPr/>
              <a:t>‹#›</a:t>
            </a:fld>
            <a:endParaRPr lang="lt-LT"/>
          </a:p>
        </p:txBody>
      </p:sp>
    </p:spTree>
    <p:extLst>
      <p:ext uri="{BB962C8B-B14F-4D97-AF65-F5344CB8AC3E}">
        <p14:creationId xmlns:p14="http://schemas.microsoft.com/office/powerpoint/2010/main" val="3233741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t-LT" dirty="0"/>
          </a:p>
        </p:txBody>
      </p:sp>
      <p:sp>
        <p:nvSpPr>
          <p:cNvPr id="4" name="Slide Number Placeholder 3"/>
          <p:cNvSpPr>
            <a:spLocks noGrp="1"/>
          </p:cNvSpPr>
          <p:nvPr>
            <p:ph type="sldNum" sz="quarter" idx="10"/>
          </p:nvPr>
        </p:nvSpPr>
        <p:spPr/>
        <p:txBody>
          <a:bodyPr/>
          <a:lstStyle/>
          <a:p>
            <a:fld id="{5EFAC1B9-17EF-4736-922B-9ADB739A57CF}" type="slidenum">
              <a:rPr lang="lt-LT" smtClean="0"/>
              <a:pPr/>
              <a:t>1</a:t>
            </a:fld>
            <a:endParaRPr lang="lt-LT"/>
          </a:p>
        </p:txBody>
      </p:sp>
    </p:spTree>
    <p:extLst>
      <p:ext uri="{BB962C8B-B14F-4D97-AF65-F5344CB8AC3E}">
        <p14:creationId xmlns:p14="http://schemas.microsoft.com/office/powerpoint/2010/main" val="2476173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lt-LT" sz="1200" b="0" kern="1200" dirty="0" smtClean="0">
              <a:solidFill>
                <a:schemeClr val="tx1"/>
              </a:solidFill>
              <a:effectLst/>
              <a:latin typeface="+mn-lt"/>
              <a:ea typeface="+mn-ea"/>
              <a:cs typeface="+mn-cs"/>
            </a:endParaRPr>
          </a:p>
        </p:txBody>
      </p:sp>
      <p:sp>
        <p:nvSpPr>
          <p:cNvPr id="4" name="Skaidrės numerio vietos rezervavimo ženklas 3"/>
          <p:cNvSpPr>
            <a:spLocks noGrp="1"/>
          </p:cNvSpPr>
          <p:nvPr>
            <p:ph type="sldNum" sz="quarter" idx="10"/>
          </p:nvPr>
        </p:nvSpPr>
        <p:spPr/>
        <p:txBody>
          <a:bodyPr/>
          <a:lstStyle/>
          <a:p>
            <a:fld id="{5EFAC1B9-17EF-4736-922B-9ADB739A57CF}" type="slidenum">
              <a:rPr lang="lt-LT" smtClean="0">
                <a:solidFill>
                  <a:prstClr val="black"/>
                </a:solidFill>
              </a:rPr>
              <a:pPr/>
              <a:t>17</a:t>
            </a:fld>
            <a:endParaRPr lang="lt-LT">
              <a:solidFill>
                <a:prstClr val="black"/>
              </a:solidFill>
            </a:endParaRPr>
          </a:p>
        </p:txBody>
      </p:sp>
    </p:spTree>
    <p:extLst>
      <p:ext uri="{BB962C8B-B14F-4D97-AF65-F5344CB8AC3E}">
        <p14:creationId xmlns:p14="http://schemas.microsoft.com/office/powerpoint/2010/main" val="1373509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5EFAC1B9-17EF-4736-922B-9ADB739A57CF}" type="slidenum">
              <a:rPr lang="lt-LT" smtClean="0"/>
              <a:pPr/>
              <a:t>2</a:t>
            </a:fld>
            <a:endParaRPr lang="lt-LT"/>
          </a:p>
        </p:txBody>
      </p:sp>
    </p:spTree>
    <p:extLst>
      <p:ext uri="{BB962C8B-B14F-4D97-AF65-F5344CB8AC3E}">
        <p14:creationId xmlns:p14="http://schemas.microsoft.com/office/powerpoint/2010/main" val="1373509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indent="0">
              <a:buFont typeface="Arial" panose="020B0604020202020204" pitchFamily="34" charset="0"/>
              <a:buNone/>
            </a:pPr>
            <a:endParaRPr lang="lt-LT" dirty="0"/>
          </a:p>
        </p:txBody>
      </p:sp>
      <p:sp>
        <p:nvSpPr>
          <p:cNvPr id="4" name="Skaidrės numerio vietos rezervavimo ženklas 3"/>
          <p:cNvSpPr>
            <a:spLocks noGrp="1"/>
          </p:cNvSpPr>
          <p:nvPr>
            <p:ph type="sldNum" sz="quarter" idx="10"/>
          </p:nvPr>
        </p:nvSpPr>
        <p:spPr/>
        <p:txBody>
          <a:bodyPr/>
          <a:lstStyle/>
          <a:p>
            <a:fld id="{5EFAC1B9-17EF-4736-922B-9ADB739A57CF}" type="slidenum">
              <a:rPr lang="lt-LT" smtClean="0"/>
              <a:pPr/>
              <a:t>3</a:t>
            </a:fld>
            <a:endParaRPr lang="lt-LT"/>
          </a:p>
        </p:txBody>
      </p:sp>
    </p:spTree>
    <p:extLst>
      <p:ext uri="{BB962C8B-B14F-4D97-AF65-F5344CB8AC3E}">
        <p14:creationId xmlns:p14="http://schemas.microsoft.com/office/powerpoint/2010/main" val="33840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lt-LT" sz="1200" b="1" kern="1200" dirty="0" smtClean="0">
              <a:solidFill>
                <a:schemeClr val="tx1"/>
              </a:solidFill>
              <a:effectLst/>
              <a:latin typeface="+mn-lt"/>
              <a:ea typeface="+mn-ea"/>
              <a:cs typeface="+mn-cs"/>
            </a:endParaRPr>
          </a:p>
        </p:txBody>
      </p:sp>
      <p:sp>
        <p:nvSpPr>
          <p:cNvPr id="4" name="Skaidrės numerio vietos rezervavimo ženklas 3"/>
          <p:cNvSpPr>
            <a:spLocks noGrp="1"/>
          </p:cNvSpPr>
          <p:nvPr>
            <p:ph type="sldNum" sz="quarter" idx="10"/>
          </p:nvPr>
        </p:nvSpPr>
        <p:spPr/>
        <p:txBody>
          <a:bodyPr/>
          <a:lstStyle/>
          <a:p>
            <a:fld id="{5EFAC1B9-17EF-4736-922B-9ADB739A57CF}" type="slidenum">
              <a:rPr lang="lt-LT" smtClean="0">
                <a:solidFill>
                  <a:prstClr val="black"/>
                </a:solidFill>
              </a:rPr>
              <a:pPr/>
              <a:t>4</a:t>
            </a:fld>
            <a:endParaRPr lang="lt-LT">
              <a:solidFill>
                <a:prstClr val="black"/>
              </a:solidFill>
            </a:endParaRPr>
          </a:p>
        </p:txBody>
      </p:sp>
    </p:spTree>
    <p:extLst>
      <p:ext uri="{BB962C8B-B14F-4D97-AF65-F5344CB8AC3E}">
        <p14:creationId xmlns:p14="http://schemas.microsoft.com/office/powerpoint/2010/main" val="1373509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indent="0">
              <a:buFont typeface="Arial" panose="020B0604020202020204" pitchFamily="34" charset="0"/>
              <a:buNone/>
            </a:pPr>
            <a:endParaRPr lang="lt-LT" b="1" baseline="0" dirty="0" smtClean="0"/>
          </a:p>
        </p:txBody>
      </p:sp>
      <p:sp>
        <p:nvSpPr>
          <p:cNvPr id="4" name="Skaidrės numerio vietos rezervavimo ženklas 3"/>
          <p:cNvSpPr>
            <a:spLocks noGrp="1"/>
          </p:cNvSpPr>
          <p:nvPr>
            <p:ph type="sldNum" sz="quarter" idx="10"/>
          </p:nvPr>
        </p:nvSpPr>
        <p:spPr/>
        <p:txBody>
          <a:bodyPr/>
          <a:lstStyle/>
          <a:p>
            <a:fld id="{5EFAC1B9-17EF-4736-922B-9ADB739A57CF}" type="slidenum">
              <a:rPr lang="lt-LT" smtClean="0">
                <a:solidFill>
                  <a:prstClr val="black"/>
                </a:solidFill>
              </a:rPr>
              <a:pPr/>
              <a:t>5</a:t>
            </a:fld>
            <a:endParaRPr lang="lt-LT">
              <a:solidFill>
                <a:prstClr val="black"/>
              </a:solidFill>
            </a:endParaRPr>
          </a:p>
        </p:txBody>
      </p:sp>
    </p:spTree>
    <p:extLst>
      <p:ext uri="{BB962C8B-B14F-4D97-AF65-F5344CB8AC3E}">
        <p14:creationId xmlns:p14="http://schemas.microsoft.com/office/powerpoint/2010/main" val="1373509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lt-LT" sz="1200" b="1" kern="1200" dirty="0" smtClean="0">
              <a:solidFill>
                <a:schemeClr val="tx1"/>
              </a:solidFill>
              <a:effectLst/>
              <a:latin typeface="+mn-lt"/>
              <a:ea typeface="+mn-ea"/>
              <a:cs typeface="+mn-cs"/>
            </a:endParaRPr>
          </a:p>
        </p:txBody>
      </p:sp>
      <p:sp>
        <p:nvSpPr>
          <p:cNvPr id="4" name="Skaidrės numerio vietos rezervavimo ženklas 3"/>
          <p:cNvSpPr>
            <a:spLocks noGrp="1"/>
          </p:cNvSpPr>
          <p:nvPr>
            <p:ph type="sldNum" sz="quarter" idx="10"/>
          </p:nvPr>
        </p:nvSpPr>
        <p:spPr/>
        <p:txBody>
          <a:bodyPr/>
          <a:lstStyle/>
          <a:p>
            <a:fld id="{5EFAC1B9-17EF-4736-922B-9ADB739A57CF}" type="slidenum">
              <a:rPr lang="lt-LT" smtClean="0">
                <a:solidFill>
                  <a:prstClr val="black"/>
                </a:solidFill>
              </a:rPr>
              <a:pPr/>
              <a:t>6</a:t>
            </a:fld>
            <a:endParaRPr lang="lt-LT">
              <a:solidFill>
                <a:prstClr val="black"/>
              </a:solidFill>
            </a:endParaRPr>
          </a:p>
        </p:txBody>
      </p:sp>
    </p:spTree>
    <p:extLst>
      <p:ext uri="{BB962C8B-B14F-4D97-AF65-F5344CB8AC3E}">
        <p14:creationId xmlns:p14="http://schemas.microsoft.com/office/powerpoint/2010/main" val="1373509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5EFAC1B9-17EF-4736-922B-9ADB739A57CF}" type="slidenum">
              <a:rPr lang="lt-LT" smtClean="0"/>
              <a:pPr/>
              <a:t>7</a:t>
            </a:fld>
            <a:endParaRPr lang="lt-LT"/>
          </a:p>
        </p:txBody>
      </p:sp>
    </p:spTree>
    <p:extLst>
      <p:ext uri="{BB962C8B-B14F-4D97-AF65-F5344CB8AC3E}">
        <p14:creationId xmlns:p14="http://schemas.microsoft.com/office/powerpoint/2010/main" val="244439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lt-LT" sz="1200" b="1" kern="1200" dirty="0" smtClean="0">
              <a:solidFill>
                <a:schemeClr val="tx1"/>
              </a:solidFill>
              <a:effectLst/>
              <a:latin typeface="+mn-lt"/>
              <a:ea typeface="+mn-ea"/>
              <a:cs typeface="+mn-cs"/>
            </a:endParaRPr>
          </a:p>
        </p:txBody>
      </p:sp>
      <p:sp>
        <p:nvSpPr>
          <p:cNvPr id="4" name="Skaidrės numerio vietos rezervavimo ženklas 3"/>
          <p:cNvSpPr>
            <a:spLocks noGrp="1"/>
          </p:cNvSpPr>
          <p:nvPr>
            <p:ph type="sldNum" sz="quarter" idx="10"/>
          </p:nvPr>
        </p:nvSpPr>
        <p:spPr/>
        <p:txBody>
          <a:bodyPr/>
          <a:lstStyle/>
          <a:p>
            <a:fld id="{5EFAC1B9-17EF-4736-922B-9ADB739A57CF}" type="slidenum">
              <a:rPr lang="lt-LT" smtClean="0">
                <a:solidFill>
                  <a:prstClr val="black"/>
                </a:solidFill>
              </a:rPr>
              <a:pPr/>
              <a:t>15</a:t>
            </a:fld>
            <a:endParaRPr lang="lt-LT">
              <a:solidFill>
                <a:prstClr val="black"/>
              </a:solidFill>
            </a:endParaRPr>
          </a:p>
        </p:txBody>
      </p:sp>
    </p:spTree>
    <p:extLst>
      <p:ext uri="{BB962C8B-B14F-4D97-AF65-F5344CB8AC3E}">
        <p14:creationId xmlns:p14="http://schemas.microsoft.com/office/powerpoint/2010/main" val="1373509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lt-LT" sz="1200" b="1" kern="1200" dirty="0" smtClean="0">
              <a:solidFill>
                <a:schemeClr val="tx1"/>
              </a:solidFill>
              <a:effectLst/>
              <a:latin typeface="+mn-lt"/>
              <a:ea typeface="+mn-ea"/>
              <a:cs typeface="+mn-cs"/>
            </a:endParaRPr>
          </a:p>
        </p:txBody>
      </p:sp>
      <p:sp>
        <p:nvSpPr>
          <p:cNvPr id="4" name="Skaidrės numerio vietos rezervavimo ženklas 3"/>
          <p:cNvSpPr>
            <a:spLocks noGrp="1"/>
          </p:cNvSpPr>
          <p:nvPr>
            <p:ph type="sldNum" sz="quarter" idx="10"/>
          </p:nvPr>
        </p:nvSpPr>
        <p:spPr/>
        <p:txBody>
          <a:bodyPr/>
          <a:lstStyle/>
          <a:p>
            <a:fld id="{5EFAC1B9-17EF-4736-922B-9ADB739A57CF}" type="slidenum">
              <a:rPr lang="lt-LT" smtClean="0">
                <a:solidFill>
                  <a:prstClr val="black"/>
                </a:solidFill>
              </a:rPr>
              <a:pPr/>
              <a:t>16</a:t>
            </a:fld>
            <a:endParaRPr lang="lt-LT">
              <a:solidFill>
                <a:prstClr val="black"/>
              </a:solidFill>
            </a:endParaRPr>
          </a:p>
        </p:txBody>
      </p:sp>
    </p:spTree>
    <p:extLst>
      <p:ext uri="{BB962C8B-B14F-4D97-AF65-F5344CB8AC3E}">
        <p14:creationId xmlns:p14="http://schemas.microsoft.com/office/powerpoint/2010/main" val="1373509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bg>
      <p:bgRef idx="1001">
        <a:schemeClr val="bg1"/>
      </p:bgRef>
    </p:bg>
    <p:spTree>
      <p:nvGrpSpPr>
        <p:cNvPr id="1" name=""/>
        <p:cNvGrpSpPr/>
        <p:nvPr/>
      </p:nvGrpSpPr>
      <p:grpSpPr>
        <a:xfrm>
          <a:off x="0" y="0"/>
          <a:ext cx="0" cy="0"/>
          <a:chOff x="0" y="0"/>
          <a:chExt cx="0" cy="0"/>
        </a:xfrm>
      </p:grpSpPr>
      <p:sp>
        <p:nvSpPr>
          <p:cNvPr id="8" name="Antraštė 7"/>
          <p:cNvSpPr>
            <a:spLocks noGrp="1"/>
          </p:cNvSpPr>
          <p:nvPr>
            <p:ph type="ctrTitle"/>
          </p:nvPr>
        </p:nvSpPr>
        <p:spPr>
          <a:xfrm>
            <a:off x="2286000" y="3124200"/>
            <a:ext cx="6172200" cy="1894362"/>
          </a:xfrm>
        </p:spPr>
        <p:txBody>
          <a:bodyPr/>
          <a:lstStyle>
            <a:lvl1pPr>
              <a:defRPr b="1"/>
            </a:lvl1pPr>
          </a:lstStyle>
          <a:p>
            <a:r>
              <a:rPr kumimoji="0" lang="lt-LT" smtClean="0"/>
              <a:t>Spustelėję redag. ruoš. pavad. stilių</a:t>
            </a:r>
            <a:endParaRPr kumimoji="0" lang="en-US"/>
          </a:p>
        </p:txBody>
      </p:sp>
      <p:sp>
        <p:nvSpPr>
          <p:cNvPr id="9" name="Antrinis pavadinimas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lt-LT" smtClean="0"/>
              <a:t>Spustelėję redag. ruoš. paantrš. stilių</a:t>
            </a:r>
            <a:endParaRPr kumimoji="0" lang="en-US"/>
          </a:p>
        </p:txBody>
      </p:sp>
      <p:sp>
        <p:nvSpPr>
          <p:cNvPr id="28" name="Datos vietos rezervavimo ženklas 27"/>
          <p:cNvSpPr>
            <a:spLocks noGrp="1"/>
          </p:cNvSpPr>
          <p:nvPr>
            <p:ph type="dt" sz="half" idx="10"/>
          </p:nvPr>
        </p:nvSpPr>
        <p:spPr bwMode="auto">
          <a:xfrm rot="5400000">
            <a:off x="7764621" y="1174097"/>
            <a:ext cx="2286000" cy="381000"/>
          </a:xfrm>
        </p:spPr>
        <p:txBody>
          <a:bodyPr/>
          <a:lstStyle/>
          <a:p>
            <a:pPr>
              <a:defRPr/>
            </a:pPr>
            <a:fld id="{155D28D7-7C40-4FC2-83A0-AB037D589CF5}" type="datetimeFigureOut">
              <a:rPr lang="en-US" smtClean="0">
                <a:solidFill>
                  <a:prstClr val="black">
                    <a:tint val="75000"/>
                  </a:prstClr>
                </a:solidFill>
              </a:rPr>
              <a:pPr>
                <a:defRPr/>
              </a:pPr>
              <a:t>3/18/2022</a:t>
            </a:fld>
            <a:endParaRPr lang="en-US">
              <a:solidFill>
                <a:prstClr val="black">
                  <a:tint val="75000"/>
                </a:prstClr>
              </a:solidFill>
            </a:endParaRPr>
          </a:p>
        </p:txBody>
      </p:sp>
      <p:sp>
        <p:nvSpPr>
          <p:cNvPr id="17" name="Poraštės vietos rezervavimo ženklas 16"/>
          <p:cNvSpPr>
            <a:spLocks noGrp="1"/>
          </p:cNvSpPr>
          <p:nvPr>
            <p:ph type="ftr" sz="quarter" idx="11"/>
          </p:nvPr>
        </p:nvSpPr>
        <p:spPr bwMode="auto">
          <a:xfrm rot="5400000">
            <a:off x="7077269" y="4181669"/>
            <a:ext cx="3657600" cy="384048"/>
          </a:xfrm>
        </p:spPr>
        <p:txBody>
          <a:bodyPr/>
          <a:lstStyle/>
          <a:p>
            <a:pPr>
              <a:defRPr/>
            </a:pPr>
            <a:endParaRPr lang="en-US">
              <a:solidFill>
                <a:prstClr val="black">
                  <a:tint val="75000"/>
                </a:prstClr>
              </a:solidFill>
            </a:endParaRPr>
          </a:p>
        </p:txBody>
      </p:sp>
      <p:sp>
        <p:nvSpPr>
          <p:cNvPr id="10" name="Stačiakampis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ačiakampis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Stačiakampis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Stačiakampis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Tiesioji jungtis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Tiesioji jungtis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Tiesioji jungtis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Tiesioji jungtis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Tiesioji jungtis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Tiesioji jungtis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Stačiakampis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as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as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as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as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as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kaidrės numerio vietos rezervavimo ženklas 28"/>
          <p:cNvSpPr>
            <a:spLocks noGrp="1"/>
          </p:cNvSpPr>
          <p:nvPr>
            <p:ph type="sldNum" sz="quarter" idx="12"/>
          </p:nvPr>
        </p:nvSpPr>
        <p:spPr bwMode="auto">
          <a:xfrm>
            <a:off x="1325544" y="4928702"/>
            <a:ext cx="609600" cy="517524"/>
          </a:xfrm>
        </p:spPr>
        <p:txBody>
          <a:bodyPr/>
          <a:lstStyle/>
          <a:p>
            <a:pPr>
              <a:defRPr/>
            </a:pPr>
            <a:fld id="{C53273F4-8EA9-4DF1-B825-00965E9C79D2}" type="slidenum">
              <a:rPr lang="en-US" smtClean="0">
                <a:solidFill>
                  <a:prstClr val="black">
                    <a:tint val="75000"/>
                  </a:prstClr>
                </a:solidFill>
              </a:rPr>
              <a:pPr>
                <a:defRPr/>
              </a:pPr>
              <a:t>‹#›</a:t>
            </a:fld>
            <a:endParaRPr lang="en-US">
              <a:solidFill>
                <a:prstClr val="black">
                  <a:tint val="75000"/>
                </a:prst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kumimoji="0" lang="lt-LT" smtClean="0"/>
              <a:t>Spustelėję redag. ruoš. pavad. stilių</a:t>
            </a:r>
            <a:endParaRPr kumimoji="0" lang="en-US"/>
          </a:p>
        </p:txBody>
      </p:sp>
      <p:sp>
        <p:nvSpPr>
          <p:cNvPr id="3" name="Vertikalaus teksto vietos rezervavimo ženklas 2"/>
          <p:cNvSpPr>
            <a:spLocks noGrp="1"/>
          </p:cNvSpPr>
          <p:nvPr>
            <p:ph type="body" orient="vert" idx="1"/>
          </p:nvPr>
        </p:nvSpPr>
        <p:spPr/>
        <p:txBody>
          <a:bodyPr vert="eaVert"/>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Datos vietos rezervavimo ženklas 3"/>
          <p:cNvSpPr>
            <a:spLocks noGrp="1"/>
          </p:cNvSpPr>
          <p:nvPr>
            <p:ph type="dt" sz="half" idx="10"/>
          </p:nvPr>
        </p:nvSpPr>
        <p:spPr/>
        <p:txBody>
          <a:bodyPr/>
          <a:lstStyle/>
          <a:p>
            <a:pPr>
              <a:defRPr/>
            </a:pPr>
            <a:fld id="{155D28D7-7C40-4FC2-83A0-AB037D589CF5}" type="datetimeFigureOut">
              <a:rPr lang="en-US" smtClean="0">
                <a:solidFill>
                  <a:prstClr val="black">
                    <a:tint val="75000"/>
                  </a:prstClr>
                </a:solidFill>
              </a:rPr>
              <a:pPr>
                <a:defRPr/>
              </a:pPr>
              <a:t>3/18/2022</a:t>
            </a:fld>
            <a:endParaRPr lang="en-US">
              <a:solidFill>
                <a:prstClr val="black">
                  <a:tint val="75000"/>
                </a:prstClr>
              </a:solidFill>
            </a:endParaRPr>
          </a:p>
        </p:txBody>
      </p:sp>
      <p:sp>
        <p:nvSpPr>
          <p:cNvPr id="5" name="Poraštės vietos rezervavimo ženklas 4"/>
          <p:cNvSpPr>
            <a:spLocks noGrp="1"/>
          </p:cNvSpPr>
          <p:nvPr>
            <p:ph type="ftr" sz="quarter" idx="11"/>
          </p:nvPr>
        </p:nvSpPr>
        <p:spPr/>
        <p:txBody>
          <a:bodyPr/>
          <a:lstStyle/>
          <a:p>
            <a:pPr>
              <a:defRPr/>
            </a:pPr>
            <a:endParaRPr lang="en-US">
              <a:solidFill>
                <a:prstClr val="black">
                  <a:tint val="75000"/>
                </a:prstClr>
              </a:solidFill>
            </a:endParaRPr>
          </a:p>
        </p:txBody>
      </p:sp>
      <p:sp>
        <p:nvSpPr>
          <p:cNvPr id="6" name="Skaidrės numerio vietos rezervavimo ženklas 5"/>
          <p:cNvSpPr>
            <a:spLocks noGrp="1"/>
          </p:cNvSpPr>
          <p:nvPr>
            <p:ph type="sldNum" sz="quarter" idx="12"/>
          </p:nvPr>
        </p:nvSpPr>
        <p:spPr/>
        <p:txBody>
          <a:bodyPr/>
          <a:lstStyle/>
          <a:p>
            <a:pPr>
              <a:defRPr/>
            </a:pPr>
            <a:fld id="{C53273F4-8EA9-4DF1-B825-00965E9C79D2}"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9"/>
            <a:ext cx="1676400" cy="5851525"/>
          </a:xfrm>
        </p:spPr>
        <p:txBody>
          <a:bodyPr vert="eaVert"/>
          <a:lstStyle/>
          <a:p>
            <a:r>
              <a:rPr kumimoji="0" lang="lt-LT" smtClean="0"/>
              <a:t>Spustelėję redag. ruoš. pavad. stilių</a:t>
            </a:r>
            <a:endParaRPr kumimoji="0" lang="en-US"/>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Datos vietos rezervavimo ženklas 3"/>
          <p:cNvSpPr>
            <a:spLocks noGrp="1"/>
          </p:cNvSpPr>
          <p:nvPr>
            <p:ph type="dt" sz="half" idx="10"/>
          </p:nvPr>
        </p:nvSpPr>
        <p:spPr/>
        <p:txBody>
          <a:bodyPr/>
          <a:lstStyle/>
          <a:p>
            <a:pPr>
              <a:defRPr/>
            </a:pPr>
            <a:fld id="{155D28D7-7C40-4FC2-83A0-AB037D589CF5}" type="datetimeFigureOut">
              <a:rPr lang="en-US" smtClean="0">
                <a:solidFill>
                  <a:prstClr val="black">
                    <a:tint val="75000"/>
                  </a:prstClr>
                </a:solidFill>
              </a:rPr>
              <a:pPr>
                <a:defRPr/>
              </a:pPr>
              <a:t>3/18/2022</a:t>
            </a:fld>
            <a:endParaRPr lang="en-US">
              <a:solidFill>
                <a:prstClr val="black">
                  <a:tint val="75000"/>
                </a:prstClr>
              </a:solidFill>
            </a:endParaRPr>
          </a:p>
        </p:txBody>
      </p:sp>
      <p:sp>
        <p:nvSpPr>
          <p:cNvPr id="5" name="Poraštės vietos rezervavimo ženklas 4"/>
          <p:cNvSpPr>
            <a:spLocks noGrp="1"/>
          </p:cNvSpPr>
          <p:nvPr>
            <p:ph type="ftr" sz="quarter" idx="11"/>
          </p:nvPr>
        </p:nvSpPr>
        <p:spPr/>
        <p:txBody>
          <a:bodyPr/>
          <a:lstStyle/>
          <a:p>
            <a:pPr>
              <a:defRPr/>
            </a:pPr>
            <a:endParaRPr lang="en-US">
              <a:solidFill>
                <a:prstClr val="black">
                  <a:tint val="75000"/>
                </a:prstClr>
              </a:solidFill>
            </a:endParaRPr>
          </a:p>
        </p:txBody>
      </p:sp>
      <p:sp>
        <p:nvSpPr>
          <p:cNvPr id="6" name="Skaidrės numerio vietos rezervavimo ženklas 5"/>
          <p:cNvSpPr>
            <a:spLocks noGrp="1"/>
          </p:cNvSpPr>
          <p:nvPr>
            <p:ph type="sldNum" sz="quarter" idx="12"/>
          </p:nvPr>
        </p:nvSpPr>
        <p:spPr/>
        <p:txBody>
          <a:bodyPr/>
          <a:lstStyle/>
          <a:p>
            <a:pPr>
              <a:defRPr/>
            </a:pPr>
            <a:fld id="{C53273F4-8EA9-4DF1-B825-00965E9C79D2}"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kumimoji="0" lang="lt-LT" smtClean="0"/>
              <a:t>Spustelėję redag. ruoš. pavad. stilių</a:t>
            </a:r>
            <a:endParaRPr kumimoji="0" lang="en-US"/>
          </a:p>
        </p:txBody>
      </p:sp>
      <p:sp>
        <p:nvSpPr>
          <p:cNvPr id="8" name="Turinio vietos rezervavimo ženklas 7"/>
          <p:cNvSpPr>
            <a:spLocks noGrp="1"/>
          </p:cNvSpPr>
          <p:nvPr>
            <p:ph sz="quarter" idx="1"/>
          </p:nvPr>
        </p:nvSpPr>
        <p:spPr>
          <a:xfrm>
            <a:off x="457200" y="1600200"/>
            <a:ext cx="7467600" cy="4873752"/>
          </a:xfrm>
        </p:spPr>
        <p:txBody>
          <a:bodyPr/>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7" name="Datos vietos rezervavimo ženklas 6"/>
          <p:cNvSpPr>
            <a:spLocks noGrp="1"/>
          </p:cNvSpPr>
          <p:nvPr>
            <p:ph type="dt" sz="half" idx="14"/>
          </p:nvPr>
        </p:nvSpPr>
        <p:spPr/>
        <p:txBody>
          <a:bodyPr rtlCol="0"/>
          <a:lstStyle/>
          <a:p>
            <a:pPr>
              <a:defRPr/>
            </a:pPr>
            <a:fld id="{155D28D7-7C40-4FC2-83A0-AB037D589CF5}" type="datetimeFigureOut">
              <a:rPr lang="en-US" smtClean="0">
                <a:solidFill>
                  <a:prstClr val="black">
                    <a:tint val="75000"/>
                  </a:prstClr>
                </a:solidFill>
              </a:rPr>
              <a:pPr>
                <a:defRPr/>
              </a:pPr>
              <a:t>3/18/2022</a:t>
            </a:fld>
            <a:endParaRPr lang="en-US">
              <a:solidFill>
                <a:prstClr val="black">
                  <a:tint val="75000"/>
                </a:prstClr>
              </a:solidFill>
            </a:endParaRPr>
          </a:p>
        </p:txBody>
      </p:sp>
      <p:sp>
        <p:nvSpPr>
          <p:cNvPr id="9" name="Skaidrės numerio vietos rezervavimo ženklas 8"/>
          <p:cNvSpPr>
            <a:spLocks noGrp="1"/>
          </p:cNvSpPr>
          <p:nvPr>
            <p:ph type="sldNum" sz="quarter" idx="15"/>
          </p:nvPr>
        </p:nvSpPr>
        <p:spPr/>
        <p:txBody>
          <a:bodyPr rtlCol="0"/>
          <a:lstStyle/>
          <a:p>
            <a:pPr>
              <a:defRPr/>
            </a:pPr>
            <a:fld id="{C53273F4-8EA9-4DF1-B825-00965E9C79D2}" type="slidenum">
              <a:rPr lang="en-US" smtClean="0">
                <a:solidFill>
                  <a:prstClr val="black">
                    <a:tint val="75000"/>
                  </a:prstClr>
                </a:solidFill>
              </a:rPr>
              <a:pPr>
                <a:defRPr/>
              </a:pPr>
              <a:t>‹#›</a:t>
            </a:fld>
            <a:endParaRPr lang="en-US">
              <a:solidFill>
                <a:prstClr val="black">
                  <a:tint val="75000"/>
                </a:prstClr>
              </a:solidFill>
            </a:endParaRPr>
          </a:p>
        </p:txBody>
      </p:sp>
      <p:sp>
        <p:nvSpPr>
          <p:cNvPr id="10" name="Poraštės vietos rezervavimo ženklas 9"/>
          <p:cNvSpPr>
            <a:spLocks noGrp="1"/>
          </p:cNvSpPr>
          <p:nvPr>
            <p:ph type="ftr" sz="quarter" idx="16"/>
          </p:nvPr>
        </p:nvSpPr>
        <p:spPr/>
        <p:txBody>
          <a:bodyPr rtlCol="0"/>
          <a:lstStyle/>
          <a:p>
            <a:pPr>
              <a:defRPr/>
            </a:pPr>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kcijos antraštė">
    <p:bg>
      <p:bgRef idx="1001">
        <a:schemeClr val="bg2"/>
      </p:bgRef>
    </p:bg>
    <p:spTree>
      <p:nvGrpSpPr>
        <p:cNvPr id="1" name=""/>
        <p:cNvGrpSpPr/>
        <p:nvPr/>
      </p:nvGrpSpPr>
      <p:grpSpPr>
        <a:xfrm>
          <a:off x="0" y="0"/>
          <a:ext cx="0" cy="0"/>
          <a:chOff x="0" y="0"/>
          <a:chExt cx="0" cy="0"/>
        </a:xfrm>
      </p:grpSpPr>
      <p:sp>
        <p:nvSpPr>
          <p:cNvPr id="2" name="Antraštė 1"/>
          <p:cNvSpPr>
            <a:spLocks noGrp="1"/>
          </p:cNvSpPr>
          <p:nvPr>
            <p:ph type="title"/>
          </p:nvPr>
        </p:nvSpPr>
        <p:spPr>
          <a:xfrm>
            <a:off x="2286000" y="2895600"/>
            <a:ext cx="6172200" cy="2053590"/>
          </a:xfrm>
        </p:spPr>
        <p:txBody>
          <a:bodyPr/>
          <a:lstStyle>
            <a:lvl1pPr algn="l">
              <a:buNone/>
              <a:defRPr sz="3000" b="1" cap="small" baseline="0"/>
            </a:lvl1pPr>
          </a:lstStyle>
          <a:p>
            <a:r>
              <a:rPr kumimoji="0" lang="lt-LT" smtClean="0"/>
              <a:t>Spustelėję redag. ruoš. pavad. stilių</a:t>
            </a:r>
            <a:endParaRPr kumimoji="0" lang="en-US"/>
          </a:p>
        </p:txBody>
      </p:sp>
      <p:sp>
        <p:nvSpPr>
          <p:cNvPr id="3" name="Teksto vietos rezervavimo ženklas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lt-LT" smtClean="0"/>
              <a:t>Spustelėję redag. ruoš. teksto stilių</a:t>
            </a:r>
          </a:p>
        </p:txBody>
      </p:sp>
      <p:sp>
        <p:nvSpPr>
          <p:cNvPr id="4" name="Datos vietos rezervavimo ženklas 3"/>
          <p:cNvSpPr>
            <a:spLocks noGrp="1"/>
          </p:cNvSpPr>
          <p:nvPr>
            <p:ph type="dt" sz="half" idx="10"/>
          </p:nvPr>
        </p:nvSpPr>
        <p:spPr bwMode="auto">
          <a:xfrm rot="5400000">
            <a:off x="7763256" y="1170432"/>
            <a:ext cx="2286000" cy="381000"/>
          </a:xfrm>
        </p:spPr>
        <p:txBody>
          <a:bodyPr/>
          <a:lstStyle/>
          <a:p>
            <a:pPr>
              <a:defRPr/>
            </a:pPr>
            <a:fld id="{155D28D7-7C40-4FC2-83A0-AB037D589CF5}" type="datetimeFigureOut">
              <a:rPr lang="en-US" smtClean="0">
                <a:solidFill>
                  <a:prstClr val="black">
                    <a:tint val="75000"/>
                  </a:prstClr>
                </a:solidFill>
              </a:rPr>
              <a:pPr>
                <a:defRPr/>
              </a:pPr>
              <a:t>3/18/2022</a:t>
            </a:fld>
            <a:endParaRPr lang="en-US">
              <a:solidFill>
                <a:prstClr val="black">
                  <a:tint val="75000"/>
                </a:prstClr>
              </a:solidFill>
            </a:endParaRPr>
          </a:p>
        </p:txBody>
      </p:sp>
      <p:sp>
        <p:nvSpPr>
          <p:cNvPr id="5" name="Poraštės vietos rezervavimo ženklas 4"/>
          <p:cNvSpPr>
            <a:spLocks noGrp="1"/>
          </p:cNvSpPr>
          <p:nvPr>
            <p:ph type="ftr" sz="quarter" idx="11"/>
          </p:nvPr>
        </p:nvSpPr>
        <p:spPr bwMode="auto">
          <a:xfrm rot="5400000">
            <a:off x="7077456" y="4178808"/>
            <a:ext cx="3657600" cy="384048"/>
          </a:xfrm>
        </p:spPr>
        <p:txBody>
          <a:bodyPr/>
          <a:lstStyle/>
          <a:p>
            <a:pPr>
              <a:defRPr/>
            </a:pPr>
            <a:endParaRPr lang="en-US">
              <a:solidFill>
                <a:prstClr val="black">
                  <a:tint val="75000"/>
                </a:prstClr>
              </a:solidFill>
            </a:endParaRPr>
          </a:p>
        </p:txBody>
      </p:sp>
      <p:sp>
        <p:nvSpPr>
          <p:cNvPr id="9" name="Stačiakampis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Stačiakampis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ačiakampis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ačiakampis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Tiesioji jungtis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Tiesioji jungtis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Tiesioji jungtis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Tiesioji jungtis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Tiesioji jungtis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ačiakampis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as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as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as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as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as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Tiesioji jungtis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kaidrės numerio vietos rezervavimo ženklas 5"/>
          <p:cNvSpPr>
            <a:spLocks noGrp="1"/>
          </p:cNvSpPr>
          <p:nvPr>
            <p:ph type="sldNum" sz="quarter" idx="12"/>
          </p:nvPr>
        </p:nvSpPr>
        <p:spPr bwMode="auto">
          <a:xfrm>
            <a:off x="1340616" y="4928702"/>
            <a:ext cx="609600" cy="517524"/>
          </a:xfrm>
        </p:spPr>
        <p:txBody>
          <a:bodyPr/>
          <a:lstStyle/>
          <a:p>
            <a:pPr>
              <a:defRPr/>
            </a:pPr>
            <a:fld id="{C53273F4-8EA9-4DF1-B825-00965E9C79D2}" type="slidenum">
              <a:rPr lang="en-US" smtClean="0">
                <a:solidFill>
                  <a:prstClr val="black">
                    <a:tint val="75000"/>
                  </a:prstClr>
                </a:solidFill>
              </a:rPr>
              <a:pPr>
                <a:defRPr/>
              </a:pPr>
              <a:t>‹#›</a:t>
            </a:fld>
            <a:endParaRPr lang="en-US">
              <a:solidFill>
                <a:prstClr val="black">
                  <a:tint val="75000"/>
                </a:prst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kumimoji="0" lang="lt-LT" smtClean="0"/>
              <a:t>Spustelėję redag. ruoš. pavad. stilių</a:t>
            </a:r>
            <a:endParaRPr kumimoji="0" lang="en-US"/>
          </a:p>
        </p:txBody>
      </p:sp>
      <p:sp>
        <p:nvSpPr>
          <p:cNvPr id="5" name="Datos vietos rezervavimo ženklas 4"/>
          <p:cNvSpPr>
            <a:spLocks noGrp="1"/>
          </p:cNvSpPr>
          <p:nvPr>
            <p:ph type="dt" sz="half" idx="10"/>
          </p:nvPr>
        </p:nvSpPr>
        <p:spPr/>
        <p:txBody>
          <a:bodyPr/>
          <a:lstStyle/>
          <a:p>
            <a:pPr>
              <a:defRPr/>
            </a:pPr>
            <a:fld id="{155D28D7-7C40-4FC2-83A0-AB037D589CF5}" type="datetimeFigureOut">
              <a:rPr lang="en-US" smtClean="0">
                <a:solidFill>
                  <a:prstClr val="black">
                    <a:tint val="75000"/>
                  </a:prstClr>
                </a:solidFill>
              </a:rPr>
              <a:pPr>
                <a:defRPr/>
              </a:pPr>
              <a:t>3/18/2022</a:t>
            </a:fld>
            <a:endParaRPr lang="en-US">
              <a:solidFill>
                <a:prstClr val="black">
                  <a:tint val="75000"/>
                </a:prstClr>
              </a:solidFill>
            </a:endParaRPr>
          </a:p>
        </p:txBody>
      </p:sp>
      <p:sp>
        <p:nvSpPr>
          <p:cNvPr id="6" name="Poraštės vietos rezervavimo ženklas 5"/>
          <p:cNvSpPr>
            <a:spLocks noGrp="1"/>
          </p:cNvSpPr>
          <p:nvPr>
            <p:ph type="ftr" sz="quarter" idx="11"/>
          </p:nvPr>
        </p:nvSpPr>
        <p:spPr/>
        <p:txBody>
          <a:bodyPr/>
          <a:lstStyle/>
          <a:p>
            <a:pPr>
              <a:defRPr/>
            </a:pPr>
            <a:endParaRPr lang="en-US">
              <a:solidFill>
                <a:prstClr val="black">
                  <a:tint val="75000"/>
                </a:prstClr>
              </a:solidFill>
            </a:endParaRPr>
          </a:p>
        </p:txBody>
      </p:sp>
      <p:sp>
        <p:nvSpPr>
          <p:cNvPr id="7" name="Skaidrės numerio vietos rezervavimo ženklas 6"/>
          <p:cNvSpPr>
            <a:spLocks noGrp="1"/>
          </p:cNvSpPr>
          <p:nvPr>
            <p:ph type="sldNum" sz="quarter" idx="12"/>
          </p:nvPr>
        </p:nvSpPr>
        <p:spPr/>
        <p:txBody>
          <a:bodyPr/>
          <a:lstStyle/>
          <a:p>
            <a:pPr>
              <a:defRPr/>
            </a:pPr>
            <a:fld id="{C53273F4-8EA9-4DF1-B825-00965E9C79D2}" type="slidenum">
              <a:rPr lang="en-US" smtClean="0">
                <a:solidFill>
                  <a:prstClr val="black">
                    <a:tint val="75000"/>
                  </a:prstClr>
                </a:solidFill>
              </a:rPr>
              <a:pPr>
                <a:defRPr/>
              </a:pPr>
              <a:t>‹#›</a:t>
            </a:fld>
            <a:endParaRPr lang="en-US">
              <a:solidFill>
                <a:prstClr val="black">
                  <a:tint val="75000"/>
                </a:prstClr>
              </a:solidFill>
            </a:endParaRPr>
          </a:p>
        </p:txBody>
      </p:sp>
      <p:sp>
        <p:nvSpPr>
          <p:cNvPr id="9" name="Turinio vietos rezervavimo ženklas 8"/>
          <p:cNvSpPr>
            <a:spLocks noGrp="1"/>
          </p:cNvSpPr>
          <p:nvPr>
            <p:ph sz="quarter" idx="1"/>
          </p:nvPr>
        </p:nvSpPr>
        <p:spPr>
          <a:xfrm>
            <a:off x="457200" y="1600200"/>
            <a:ext cx="3657600" cy="4572000"/>
          </a:xfrm>
        </p:spPr>
        <p:txBody>
          <a:bodyPr/>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11" name="Turinio vietos rezervavimo ženklas 10"/>
          <p:cNvSpPr>
            <a:spLocks noGrp="1"/>
          </p:cNvSpPr>
          <p:nvPr>
            <p:ph sz="quarter" idx="2"/>
          </p:nvPr>
        </p:nvSpPr>
        <p:spPr>
          <a:xfrm>
            <a:off x="4270248" y="1600200"/>
            <a:ext cx="3657600" cy="4572000"/>
          </a:xfrm>
        </p:spPr>
        <p:txBody>
          <a:bodyPr/>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7543800" cy="1143000"/>
          </a:xfrm>
        </p:spPr>
        <p:txBody>
          <a:bodyPr anchor="b"/>
          <a:lstStyle>
            <a:lvl1pPr>
              <a:defRPr/>
            </a:lvl1pPr>
          </a:lstStyle>
          <a:p>
            <a:r>
              <a:rPr kumimoji="0" lang="lt-LT" smtClean="0"/>
              <a:t>Spustelėję redag. ruoš. pavad. stilių</a:t>
            </a:r>
            <a:endParaRPr kumimoji="0" lang="en-US"/>
          </a:p>
        </p:txBody>
      </p:sp>
      <p:sp>
        <p:nvSpPr>
          <p:cNvPr id="7" name="Datos vietos rezervavimo ženklas 6"/>
          <p:cNvSpPr>
            <a:spLocks noGrp="1"/>
          </p:cNvSpPr>
          <p:nvPr>
            <p:ph type="dt" sz="half" idx="10"/>
          </p:nvPr>
        </p:nvSpPr>
        <p:spPr/>
        <p:txBody>
          <a:bodyPr/>
          <a:lstStyle/>
          <a:p>
            <a:pPr>
              <a:defRPr/>
            </a:pPr>
            <a:fld id="{155D28D7-7C40-4FC2-83A0-AB037D589CF5}" type="datetimeFigureOut">
              <a:rPr lang="en-US" smtClean="0">
                <a:solidFill>
                  <a:prstClr val="black">
                    <a:tint val="75000"/>
                  </a:prstClr>
                </a:solidFill>
              </a:rPr>
              <a:pPr>
                <a:defRPr/>
              </a:pPr>
              <a:t>3/18/2022</a:t>
            </a:fld>
            <a:endParaRPr lang="en-US">
              <a:solidFill>
                <a:prstClr val="black">
                  <a:tint val="75000"/>
                </a:prstClr>
              </a:solidFill>
            </a:endParaRPr>
          </a:p>
        </p:txBody>
      </p:sp>
      <p:sp>
        <p:nvSpPr>
          <p:cNvPr id="8" name="Poraštės vietos rezervavimo ženklas 7"/>
          <p:cNvSpPr>
            <a:spLocks noGrp="1"/>
          </p:cNvSpPr>
          <p:nvPr>
            <p:ph type="ftr" sz="quarter" idx="11"/>
          </p:nvPr>
        </p:nvSpPr>
        <p:spPr/>
        <p:txBody>
          <a:bodyPr/>
          <a:lstStyle/>
          <a:p>
            <a:pPr>
              <a:defRPr/>
            </a:pPr>
            <a:endParaRPr lang="en-US">
              <a:solidFill>
                <a:prstClr val="black">
                  <a:tint val="75000"/>
                </a:prstClr>
              </a:solidFill>
            </a:endParaRPr>
          </a:p>
        </p:txBody>
      </p:sp>
      <p:sp>
        <p:nvSpPr>
          <p:cNvPr id="9" name="Skaidrės numerio vietos rezervavimo ženklas 8"/>
          <p:cNvSpPr>
            <a:spLocks noGrp="1"/>
          </p:cNvSpPr>
          <p:nvPr>
            <p:ph type="sldNum" sz="quarter" idx="12"/>
          </p:nvPr>
        </p:nvSpPr>
        <p:spPr/>
        <p:txBody>
          <a:bodyPr/>
          <a:lstStyle/>
          <a:p>
            <a:pPr>
              <a:defRPr/>
            </a:pPr>
            <a:fld id="{C53273F4-8EA9-4DF1-B825-00965E9C79D2}" type="slidenum">
              <a:rPr lang="en-US" smtClean="0">
                <a:solidFill>
                  <a:prstClr val="black">
                    <a:tint val="75000"/>
                  </a:prstClr>
                </a:solidFill>
              </a:rPr>
              <a:pPr>
                <a:defRPr/>
              </a:pPr>
              <a:t>‹#›</a:t>
            </a:fld>
            <a:endParaRPr lang="en-US">
              <a:solidFill>
                <a:prstClr val="black">
                  <a:tint val="75000"/>
                </a:prstClr>
              </a:solidFill>
            </a:endParaRPr>
          </a:p>
        </p:txBody>
      </p:sp>
      <p:sp>
        <p:nvSpPr>
          <p:cNvPr id="11" name="Turinio vietos rezervavimo ženklas 10"/>
          <p:cNvSpPr>
            <a:spLocks noGrp="1"/>
          </p:cNvSpPr>
          <p:nvPr>
            <p:ph sz="quarter" idx="2"/>
          </p:nvPr>
        </p:nvSpPr>
        <p:spPr>
          <a:xfrm>
            <a:off x="457200" y="2362200"/>
            <a:ext cx="3657600" cy="3886200"/>
          </a:xfrm>
        </p:spPr>
        <p:txBody>
          <a:bodyPr/>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13" name="Turinio vietos rezervavimo ženklas 12"/>
          <p:cNvSpPr>
            <a:spLocks noGrp="1"/>
          </p:cNvSpPr>
          <p:nvPr>
            <p:ph sz="quarter" idx="4"/>
          </p:nvPr>
        </p:nvSpPr>
        <p:spPr>
          <a:xfrm>
            <a:off x="4371975" y="2362200"/>
            <a:ext cx="3657600" cy="3886200"/>
          </a:xfrm>
        </p:spPr>
        <p:txBody>
          <a:bodyPr/>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12" name="Teksto vietos rezervavimo ženklas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lt-LT" smtClean="0"/>
              <a:t>Spustelėję redag. ruoš. teksto stilių</a:t>
            </a:r>
          </a:p>
        </p:txBody>
      </p:sp>
      <p:sp>
        <p:nvSpPr>
          <p:cNvPr id="14" name="Teksto vietos rezervavimo ženklas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lt-LT" smtClean="0"/>
              <a:t>Spustelėję redag. ruoš. teksto stilių</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kumimoji="0" lang="lt-LT" smtClean="0"/>
              <a:t>Spustelėję redag. ruoš. pavad. stilių</a:t>
            </a:r>
            <a:endParaRPr kumimoji="0" lang="en-US"/>
          </a:p>
        </p:txBody>
      </p:sp>
      <p:sp>
        <p:nvSpPr>
          <p:cNvPr id="6" name="Datos vietos rezervavimo ženklas 5"/>
          <p:cNvSpPr>
            <a:spLocks noGrp="1"/>
          </p:cNvSpPr>
          <p:nvPr>
            <p:ph type="dt" sz="half" idx="10"/>
          </p:nvPr>
        </p:nvSpPr>
        <p:spPr/>
        <p:txBody>
          <a:bodyPr rtlCol="0"/>
          <a:lstStyle/>
          <a:p>
            <a:pPr>
              <a:defRPr/>
            </a:pPr>
            <a:fld id="{155D28D7-7C40-4FC2-83A0-AB037D589CF5}" type="datetimeFigureOut">
              <a:rPr lang="en-US" smtClean="0">
                <a:solidFill>
                  <a:prstClr val="black">
                    <a:tint val="75000"/>
                  </a:prstClr>
                </a:solidFill>
              </a:rPr>
              <a:pPr>
                <a:defRPr/>
              </a:pPr>
              <a:t>3/18/2022</a:t>
            </a:fld>
            <a:endParaRPr lang="en-US">
              <a:solidFill>
                <a:prstClr val="black">
                  <a:tint val="75000"/>
                </a:prstClr>
              </a:solidFill>
            </a:endParaRPr>
          </a:p>
        </p:txBody>
      </p:sp>
      <p:sp>
        <p:nvSpPr>
          <p:cNvPr id="7" name="Skaidrės numerio vietos rezervavimo ženklas 6"/>
          <p:cNvSpPr>
            <a:spLocks noGrp="1"/>
          </p:cNvSpPr>
          <p:nvPr>
            <p:ph type="sldNum" sz="quarter" idx="11"/>
          </p:nvPr>
        </p:nvSpPr>
        <p:spPr/>
        <p:txBody>
          <a:bodyPr rtlCol="0"/>
          <a:lstStyle/>
          <a:p>
            <a:pPr>
              <a:defRPr/>
            </a:pPr>
            <a:fld id="{C53273F4-8EA9-4DF1-B825-00965E9C79D2}" type="slidenum">
              <a:rPr lang="en-US" smtClean="0">
                <a:solidFill>
                  <a:prstClr val="black">
                    <a:tint val="75000"/>
                  </a:prstClr>
                </a:solidFill>
              </a:rPr>
              <a:pPr>
                <a:defRPr/>
              </a:pPr>
              <a:t>‹#›</a:t>
            </a:fld>
            <a:endParaRPr lang="en-US">
              <a:solidFill>
                <a:prstClr val="black">
                  <a:tint val="75000"/>
                </a:prstClr>
              </a:solidFill>
            </a:endParaRPr>
          </a:p>
        </p:txBody>
      </p:sp>
      <p:sp>
        <p:nvSpPr>
          <p:cNvPr id="8" name="Poraštės vietos rezervavimo ženklas 7"/>
          <p:cNvSpPr>
            <a:spLocks noGrp="1"/>
          </p:cNvSpPr>
          <p:nvPr>
            <p:ph type="ftr" sz="quarter" idx="12"/>
          </p:nvPr>
        </p:nvSpPr>
        <p:spPr/>
        <p:txBody>
          <a:bodyPr rtlCol="0"/>
          <a:lstStyle/>
          <a:p>
            <a:pPr>
              <a:defRPr/>
            </a:pPr>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pPr>
              <a:defRPr/>
            </a:pPr>
            <a:fld id="{155D28D7-7C40-4FC2-83A0-AB037D589CF5}" type="datetimeFigureOut">
              <a:rPr lang="en-US" smtClean="0">
                <a:solidFill>
                  <a:prstClr val="black">
                    <a:tint val="75000"/>
                  </a:prstClr>
                </a:solidFill>
              </a:rPr>
              <a:pPr>
                <a:defRPr/>
              </a:pPr>
              <a:t>3/18/2022</a:t>
            </a:fld>
            <a:endParaRPr lang="en-US">
              <a:solidFill>
                <a:prstClr val="black">
                  <a:tint val="75000"/>
                </a:prstClr>
              </a:solidFill>
            </a:endParaRPr>
          </a:p>
        </p:txBody>
      </p:sp>
      <p:sp>
        <p:nvSpPr>
          <p:cNvPr id="3" name="Poraštės vietos rezervavimo ženklas 2"/>
          <p:cNvSpPr>
            <a:spLocks noGrp="1"/>
          </p:cNvSpPr>
          <p:nvPr>
            <p:ph type="ftr" sz="quarter" idx="11"/>
          </p:nvPr>
        </p:nvSpPr>
        <p:spPr/>
        <p:txBody>
          <a:bodyPr/>
          <a:lstStyle/>
          <a:p>
            <a:pPr>
              <a:defRPr/>
            </a:pPr>
            <a:endParaRPr lang="en-US">
              <a:solidFill>
                <a:prstClr val="black">
                  <a:tint val="75000"/>
                </a:prstClr>
              </a:solidFill>
            </a:endParaRPr>
          </a:p>
        </p:txBody>
      </p:sp>
      <p:sp>
        <p:nvSpPr>
          <p:cNvPr id="4" name="Skaidrės numerio vietos rezervavimo ženklas 3"/>
          <p:cNvSpPr>
            <a:spLocks noGrp="1"/>
          </p:cNvSpPr>
          <p:nvPr>
            <p:ph type="sldNum" sz="quarter" idx="12"/>
          </p:nvPr>
        </p:nvSpPr>
        <p:spPr/>
        <p:txBody>
          <a:bodyPr/>
          <a:lstStyle/>
          <a:p>
            <a:pPr>
              <a:defRPr/>
            </a:pPr>
            <a:fld id="{C53273F4-8EA9-4DF1-B825-00965E9C79D2}"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urinys ir antraštė">
    <p:bg>
      <p:bgRef idx="1001">
        <a:schemeClr val="bg1"/>
      </p:bgRef>
    </p:bg>
    <p:spTree>
      <p:nvGrpSpPr>
        <p:cNvPr id="1" name=""/>
        <p:cNvGrpSpPr/>
        <p:nvPr/>
      </p:nvGrpSpPr>
      <p:grpSpPr>
        <a:xfrm>
          <a:off x="0" y="0"/>
          <a:ext cx="0" cy="0"/>
          <a:chOff x="0" y="0"/>
          <a:chExt cx="0" cy="0"/>
        </a:xfrm>
      </p:grpSpPr>
      <p:sp>
        <p:nvSpPr>
          <p:cNvPr id="10" name="Tiesioji jungtis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Antraštė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lt-LT" smtClean="0"/>
              <a:t>Spustelėję redag. ruoš. pavad. stilių</a:t>
            </a:r>
            <a:endParaRPr kumimoji="0" lang="en-US"/>
          </a:p>
        </p:txBody>
      </p:sp>
      <p:sp>
        <p:nvSpPr>
          <p:cNvPr id="3" name="Teksto vietos rezervavimo ženklas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lt-LT" smtClean="0"/>
              <a:t>Spustelėję redag. ruoš. teksto stilių</a:t>
            </a:r>
          </a:p>
        </p:txBody>
      </p:sp>
      <p:sp>
        <p:nvSpPr>
          <p:cNvPr id="8" name="Tiesioji jungtis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Tiesioji jungtis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Tiesioji jungtis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ačiakampis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Tiesioji jungtis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as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Turinio vietos rezervavimo ženklas 17"/>
          <p:cNvSpPr>
            <a:spLocks noGrp="1"/>
          </p:cNvSpPr>
          <p:nvPr>
            <p:ph sz="quarter" idx="1"/>
          </p:nvPr>
        </p:nvSpPr>
        <p:spPr>
          <a:xfrm>
            <a:off x="304800" y="274320"/>
            <a:ext cx="5638800" cy="6327648"/>
          </a:xfrm>
        </p:spPr>
        <p:txBody>
          <a:bodyPr/>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21" name="Datos vietos rezervavimo ženklas 20"/>
          <p:cNvSpPr>
            <a:spLocks noGrp="1"/>
          </p:cNvSpPr>
          <p:nvPr>
            <p:ph type="dt" sz="half" idx="14"/>
          </p:nvPr>
        </p:nvSpPr>
        <p:spPr/>
        <p:txBody>
          <a:bodyPr rtlCol="0"/>
          <a:lstStyle/>
          <a:p>
            <a:pPr>
              <a:defRPr/>
            </a:pPr>
            <a:fld id="{155D28D7-7C40-4FC2-83A0-AB037D589CF5}" type="datetimeFigureOut">
              <a:rPr lang="en-US" smtClean="0">
                <a:solidFill>
                  <a:prstClr val="black">
                    <a:tint val="75000"/>
                  </a:prstClr>
                </a:solidFill>
              </a:rPr>
              <a:pPr>
                <a:defRPr/>
              </a:pPr>
              <a:t>3/18/2022</a:t>
            </a:fld>
            <a:endParaRPr lang="en-US">
              <a:solidFill>
                <a:prstClr val="black">
                  <a:tint val="75000"/>
                </a:prstClr>
              </a:solidFill>
            </a:endParaRPr>
          </a:p>
        </p:txBody>
      </p:sp>
      <p:sp>
        <p:nvSpPr>
          <p:cNvPr id="22" name="Skaidrės numerio vietos rezervavimo ženklas 21"/>
          <p:cNvSpPr>
            <a:spLocks noGrp="1"/>
          </p:cNvSpPr>
          <p:nvPr>
            <p:ph type="sldNum" sz="quarter" idx="15"/>
          </p:nvPr>
        </p:nvSpPr>
        <p:spPr/>
        <p:txBody>
          <a:bodyPr rtlCol="0"/>
          <a:lstStyle/>
          <a:p>
            <a:pPr>
              <a:defRPr/>
            </a:pPr>
            <a:fld id="{C53273F4-8EA9-4DF1-B825-00965E9C79D2}" type="slidenum">
              <a:rPr lang="en-US" smtClean="0">
                <a:solidFill>
                  <a:prstClr val="black">
                    <a:tint val="75000"/>
                  </a:prstClr>
                </a:solidFill>
              </a:rPr>
              <a:pPr>
                <a:defRPr/>
              </a:pPr>
              <a:t>‹#›</a:t>
            </a:fld>
            <a:endParaRPr lang="en-US">
              <a:solidFill>
                <a:prstClr val="black">
                  <a:tint val="75000"/>
                </a:prstClr>
              </a:solidFill>
            </a:endParaRPr>
          </a:p>
        </p:txBody>
      </p:sp>
      <p:sp>
        <p:nvSpPr>
          <p:cNvPr id="23" name="Poraštės vietos rezervavimo ženklas 22"/>
          <p:cNvSpPr>
            <a:spLocks noGrp="1"/>
          </p:cNvSpPr>
          <p:nvPr>
            <p:ph type="ftr" sz="quarter" idx="16"/>
          </p:nvPr>
        </p:nvSpPr>
        <p:spPr/>
        <p:txBody>
          <a:bodyPr rtlCol="0"/>
          <a:lstStyle/>
          <a:p>
            <a:pPr>
              <a:defRPr/>
            </a:pPr>
            <a:endParaRPr lang="en-US">
              <a:solidFill>
                <a:prstClr val="black">
                  <a:tint val="75000"/>
                </a:prst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aveikslėlis ir antraštė">
    <p:spTree>
      <p:nvGrpSpPr>
        <p:cNvPr id="1" name=""/>
        <p:cNvGrpSpPr/>
        <p:nvPr/>
      </p:nvGrpSpPr>
      <p:grpSpPr>
        <a:xfrm>
          <a:off x="0" y="0"/>
          <a:ext cx="0" cy="0"/>
          <a:chOff x="0" y="0"/>
          <a:chExt cx="0" cy="0"/>
        </a:xfrm>
      </p:grpSpPr>
      <p:sp>
        <p:nvSpPr>
          <p:cNvPr id="9" name="Tiesioji jungtis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as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Antraštė 1"/>
          <p:cNvSpPr>
            <a:spLocks noGrp="1"/>
          </p:cNvSpPr>
          <p:nvPr>
            <p:ph type="title"/>
          </p:nvPr>
        </p:nvSpPr>
        <p:spPr>
          <a:xfrm rot="5400000">
            <a:off x="3350133" y="3200400"/>
            <a:ext cx="6309360" cy="457200"/>
          </a:xfrm>
        </p:spPr>
        <p:txBody>
          <a:bodyPr anchor="b"/>
          <a:lstStyle>
            <a:lvl1pPr algn="l">
              <a:buNone/>
              <a:defRPr sz="2000" b="1"/>
            </a:lvl1pPr>
          </a:lstStyle>
          <a:p>
            <a:r>
              <a:rPr kumimoji="0" lang="lt-LT" smtClean="0"/>
              <a:t>Spustelėję redag. ruoš. pavad. stilių</a:t>
            </a:r>
            <a:endParaRPr kumimoji="0" lang="en-US"/>
          </a:p>
        </p:txBody>
      </p:sp>
      <p:sp>
        <p:nvSpPr>
          <p:cNvPr id="3" name="Paveikslėlio vietos rezervavimo ženklas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lt-LT" smtClean="0"/>
              <a:t>Spustelėkite piktogr. norėdami įtraukti pav.</a:t>
            </a:r>
            <a:endParaRPr kumimoji="0" lang="en-US" dirty="0"/>
          </a:p>
        </p:txBody>
      </p:sp>
      <p:sp>
        <p:nvSpPr>
          <p:cNvPr id="4" name="Teksto vietos rezervavimo ženklas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lt-LT" smtClean="0"/>
              <a:t>Spustelėję redag. ruoš. teksto stilių</a:t>
            </a:r>
          </a:p>
        </p:txBody>
      </p:sp>
      <p:sp>
        <p:nvSpPr>
          <p:cNvPr id="10" name="Tiesioji jungtis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Stačiakampis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Tiesioji jungtis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Tiesioji jungtis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Tiesioji jungtis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os vietos rezervavimo ženklas 16"/>
          <p:cNvSpPr>
            <a:spLocks noGrp="1"/>
          </p:cNvSpPr>
          <p:nvPr>
            <p:ph type="dt" sz="half" idx="10"/>
          </p:nvPr>
        </p:nvSpPr>
        <p:spPr/>
        <p:txBody>
          <a:bodyPr rtlCol="0"/>
          <a:lstStyle/>
          <a:p>
            <a:pPr>
              <a:defRPr/>
            </a:pPr>
            <a:fld id="{155D28D7-7C40-4FC2-83A0-AB037D589CF5}" type="datetimeFigureOut">
              <a:rPr lang="en-US" smtClean="0">
                <a:solidFill>
                  <a:prstClr val="black">
                    <a:tint val="75000"/>
                  </a:prstClr>
                </a:solidFill>
              </a:rPr>
              <a:pPr>
                <a:defRPr/>
              </a:pPr>
              <a:t>3/18/2022</a:t>
            </a:fld>
            <a:endParaRPr lang="en-US">
              <a:solidFill>
                <a:prstClr val="black">
                  <a:tint val="75000"/>
                </a:prstClr>
              </a:solidFill>
            </a:endParaRPr>
          </a:p>
        </p:txBody>
      </p:sp>
      <p:sp>
        <p:nvSpPr>
          <p:cNvPr id="18" name="Skaidrės numerio vietos rezervavimo ženklas 17"/>
          <p:cNvSpPr>
            <a:spLocks noGrp="1"/>
          </p:cNvSpPr>
          <p:nvPr>
            <p:ph type="sldNum" sz="quarter" idx="11"/>
          </p:nvPr>
        </p:nvSpPr>
        <p:spPr/>
        <p:txBody>
          <a:bodyPr rtlCol="0"/>
          <a:lstStyle/>
          <a:p>
            <a:pPr>
              <a:defRPr/>
            </a:pPr>
            <a:fld id="{C53273F4-8EA9-4DF1-B825-00965E9C79D2}" type="slidenum">
              <a:rPr lang="en-US" smtClean="0">
                <a:solidFill>
                  <a:prstClr val="black">
                    <a:tint val="75000"/>
                  </a:prstClr>
                </a:solidFill>
              </a:rPr>
              <a:pPr>
                <a:defRPr/>
              </a:pPr>
              <a:t>‹#›</a:t>
            </a:fld>
            <a:endParaRPr lang="en-US">
              <a:solidFill>
                <a:prstClr val="black">
                  <a:tint val="75000"/>
                </a:prstClr>
              </a:solidFill>
            </a:endParaRPr>
          </a:p>
        </p:txBody>
      </p:sp>
      <p:sp>
        <p:nvSpPr>
          <p:cNvPr id="21" name="Poraštės vietos rezervavimo ženklas 20"/>
          <p:cNvSpPr>
            <a:spLocks noGrp="1"/>
          </p:cNvSpPr>
          <p:nvPr>
            <p:ph type="ftr" sz="quarter" idx="12"/>
          </p:nvPr>
        </p:nvSpPr>
        <p:spPr/>
        <p:txBody>
          <a:bodyPr rtlCol="0"/>
          <a:lstStyle/>
          <a:p>
            <a:pPr>
              <a:defRPr/>
            </a:pPr>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Tiesioji jungtis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Pavadinimo vietos rezervavimo ženklas 21"/>
          <p:cNvSpPr>
            <a:spLocks noGrp="1"/>
          </p:cNvSpPr>
          <p:nvPr>
            <p:ph type="title"/>
          </p:nvPr>
        </p:nvSpPr>
        <p:spPr>
          <a:xfrm>
            <a:off x="457200" y="274638"/>
            <a:ext cx="7467600" cy="1143000"/>
          </a:xfrm>
          <a:prstGeom prst="rect">
            <a:avLst/>
          </a:prstGeom>
        </p:spPr>
        <p:txBody>
          <a:bodyPr vert="horz" anchor="b">
            <a:normAutofit/>
          </a:bodyPr>
          <a:lstStyle/>
          <a:p>
            <a:r>
              <a:rPr kumimoji="0" lang="lt-LT" smtClean="0"/>
              <a:t>Spustelėję redag. ruoš. pavad. stilių</a:t>
            </a:r>
            <a:endParaRPr kumimoji="0" lang="en-US"/>
          </a:p>
        </p:txBody>
      </p:sp>
      <p:sp>
        <p:nvSpPr>
          <p:cNvPr id="13" name="Teksto vietos rezervavimo ženklas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lt-LT" smtClean="0"/>
              <a:t>Spustelėję redag. ruoš. teksto stilių</a:t>
            </a:r>
          </a:p>
          <a:p>
            <a:pPr lvl="1" eaLnBrk="1" latinLnBrk="0" hangingPunct="1"/>
            <a:r>
              <a:rPr kumimoji="0" lang="lt-LT" smtClean="0"/>
              <a:t>Antras lygmuo</a:t>
            </a:r>
          </a:p>
          <a:p>
            <a:pPr lvl="2" eaLnBrk="1" latinLnBrk="0" hangingPunct="1"/>
            <a:r>
              <a:rPr kumimoji="0" lang="lt-LT" smtClean="0"/>
              <a:t>Trečias lygmuo</a:t>
            </a:r>
          </a:p>
          <a:p>
            <a:pPr lvl="3" eaLnBrk="1" latinLnBrk="0" hangingPunct="1"/>
            <a:r>
              <a:rPr kumimoji="0" lang="lt-LT" smtClean="0"/>
              <a:t>Ketvirtas lygmuo</a:t>
            </a:r>
          </a:p>
          <a:p>
            <a:pPr lvl="4" eaLnBrk="1" latinLnBrk="0" hangingPunct="1"/>
            <a:r>
              <a:rPr kumimoji="0" lang="lt-LT" smtClean="0"/>
              <a:t>Penktas lygmuo</a:t>
            </a:r>
            <a:endParaRPr kumimoji="0" lang="en-US"/>
          </a:p>
        </p:txBody>
      </p:sp>
      <p:sp>
        <p:nvSpPr>
          <p:cNvPr id="14" name="Datos vietos rezervavimo ženklas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defRPr/>
            </a:pPr>
            <a:fld id="{155D28D7-7C40-4FC2-83A0-AB037D589CF5}" type="datetimeFigureOut">
              <a:rPr lang="en-US" smtClean="0">
                <a:solidFill>
                  <a:prstClr val="black">
                    <a:tint val="75000"/>
                  </a:prstClr>
                </a:solidFill>
              </a:rPr>
              <a:pPr>
                <a:defRPr/>
              </a:pPr>
              <a:t>3/18/2022</a:t>
            </a:fld>
            <a:endParaRPr lang="en-US">
              <a:solidFill>
                <a:prstClr val="black">
                  <a:tint val="75000"/>
                </a:prstClr>
              </a:solidFill>
            </a:endParaRPr>
          </a:p>
        </p:txBody>
      </p:sp>
      <p:sp>
        <p:nvSpPr>
          <p:cNvPr id="3" name="Poraštės vietos rezervavimo ženklas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solidFill>
                <a:prstClr val="black">
                  <a:tint val="75000"/>
                </a:prstClr>
              </a:solidFill>
            </a:endParaRPr>
          </a:p>
        </p:txBody>
      </p:sp>
      <p:sp>
        <p:nvSpPr>
          <p:cNvPr id="7" name="Tiesioji jungtis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Tiesioji jungtis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Stačiakampis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Tiesioji jungtis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as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kaidrės numerio vietos rezervavimo ženklas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defRPr/>
            </a:pPr>
            <a:fld id="{C53273F4-8EA9-4DF1-B825-00965E9C79D2}" type="slidenum">
              <a:rPr lang="en-US" smtClean="0">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sp>
        <p:nvSpPr>
          <p:cNvPr id="13314" name="Title 1"/>
          <p:cNvSpPr>
            <a:spLocks noGrp="1"/>
          </p:cNvSpPr>
          <p:nvPr>
            <p:ph type="ctrTitle"/>
          </p:nvPr>
        </p:nvSpPr>
        <p:spPr>
          <a:xfrm>
            <a:off x="3167336" y="4077072"/>
            <a:ext cx="5976664" cy="2088232"/>
          </a:xfrm>
        </p:spPr>
        <p:txBody>
          <a:bodyPr>
            <a:normAutofit fontScale="90000"/>
          </a:bodyPr>
          <a:lstStyle/>
          <a:p>
            <a:pPr eaLnBrk="1" hangingPunct="1"/>
            <a:r>
              <a:rPr lang="lt-LT" sz="3600" b="1" dirty="0" smtClean="0">
                <a:solidFill>
                  <a:schemeClr val="accent1">
                    <a:lumMod val="75000"/>
                  </a:schemeClr>
                </a:solidFill>
                <a:latin typeface="Verdana" pitchFamily="34" charset="0"/>
                <a:ea typeface="Verdana" pitchFamily="34" charset="0"/>
                <a:cs typeface="Verdana" pitchFamily="34" charset="0"/>
              </a:rPr>
              <a:t/>
            </a:r>
            <a:br>
              <a:rPr lang="lt-LT" sz="3600" b="1" dirty="0" smtClean="0">
                <a:solidFill>
                  <a:schemeClr val="accent1">
                    <a:lumMod val="75000"/>
                  </a:schemeClr>
                </a:solidFill>
                <a:latin typeface="Verdana" pitchFamily="34" charset="0"/>
                <a:ea typeface="Verdana" pitchFamily="34" charset="0"/>
                <a:cs typeface="Verdana" pitchFamily="34" charset="0"/>
              </a:rPr>
            </a:br>
            <a:r>
              <a:rPr lang="lt-LT" sz="3600" b="1" dirty="0">
                <a:solidFill>
                  <a:schemeClr val="accent1">
                    <a:lumMod val="75000"/>
                  </a:schemeClr>
                </a:solidFill>
                <a:latin typeface="Verdana" pitchFamily="34" charset="0"/>
                <a:ea typeface="Verdana" pitchFamily="34" charset="0"/>
                <a:cs typeface="Verdana" pitchFamily="34" charset="0"/>
              </a:rPr>
              <a:t/>
            </a:r>
            <a:br>
              <a:rPr lang="lt-LT" sz="3600" b="1" dirty="0">
                <a:solidFill>
                  <a:schemeClr val="accent1">
                    <a:lumMod val="75000"/>
                  </a:schemeClr>
                </a:solidFill>
                <a:latin typeface="Verdana" pitchFamily="34" charset="0"/>
                <a:ea typeface="Verdana" pitchFamily="34" charset="0"/>
                <a:cs typeface="Verdana" pitchFamily="34" charset="0"/>
              </a:rPr>
            </a:br>
            <a:r>
              <a:rPr lang="lt-LT" sz="3600" b="1" dirty="0" smtClean="0">
                <a:solidFill>
                  <a:schemeClr val="accent1">
                    <a:lumMod val="75000"/>
                  </a:schemeClr>
                </a:solidFill>
                <a:latin typeface="Verdana" pitchFamily="34" charset="0"/>
                <a:ea typeface="Verdana" pitchFamily="34" charset="0"/>
                <a:cs typeface="Verdana" pitchFamily="34" charset="0"/>
              </a:rPr>
              <a:t/>
            </a:r>
            <a:br>
              <a:rPr lang="lt-LT" sz="3600" b="1" dirty="0" smtClean="0">
                <a:solidFill>
                  <a:schemeClr val="accent1">
                    <a:lumMod val="75000"/>
                  </a:schemeClr>
                </a:solidFill>
                <a:latin typeface="Verdana" pitchFamily="34" charset="0"/>
                <a:ea typeface="Verdana" pitchFamily="34" charset="0"/>
                <a:cs typeface="Verdana" pitchFamily="34" charset="0"/>
              </a:rPr>
            </a:br>
            <a:r>
              <a:rPr lang="lt-LT" sz="3600" b="1" dirty="0">
                <a:solidFill>
                  <a:schemeClr val="accent1">
                    <a:lumMod val="75000"/>
                  </a:schemeClr>
                </a:solidFill>
                <a:latin typeface="Verdana" pitchFamily="34" charset="0"/>
                <a:ea typeface="Verdana" pitchFamily="34" charset="0"/>
                <a:cs typeface="Verdana" pitchFamily="34" charset="0"/>
              </a:rPr>
              <a:t/>
            </a:r>
            <a:br>
              <a:rPr lang="lt-LT" sz="3600" b="1" dirty="0">
                <a:solidFill>
                  <a:schemeClr val="accent1">
                    <a:lumMod val="75000"/>
                  </a:schemeClr>
                </a:solidFill>
                <a:latin typeface="Verdana" pitchFamily="34" charset="0"/>
                <a:ea typeface="Verdana" pitchFamily="34" charset="0"/>
                <a:cs typeface="Verdana" pitchFamily="34" charset="0"/>
              </a:rPr>
            </a:br>
            <a:r>
              <a:rPr lang="lt-LT" sz="3600" b="1" dirty="0">
                <a:solidFill>
                  <a:srgbClr val="76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ALEKSOTO SENIŪNIJO</a:t>
            </a:r>
            <a:r>
              <a:rPr lang="en-US" sz="3600" b="1" dirty="0">
                <a:solidFill>
                  <a:srgbClr val="76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 </a:t>
            </a:r>
            <a:r>
              <a:rPr lang="lt-LT" sz="3600" b="1" dirty="0">
                <a:solidFill>
                  <a:srgbClr val="76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lt-LT" sz="3600" b="1" dirty="0">
                <a:solidFill>
                  <a:srgbClr val="76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b="1" dirty="0" smtClean="0">
                <a:solidFill>
                  <a:srgbClr val="76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a:t>
            </a:r>
            <a:r>
              <a:rPr lang="lt-LT" sz="3600" b="1" dirty="0" smtClean="0">
                <a:solidFill>
                  <a:srgbClr val="76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21</a:t>
            </a:r>
            <a:r>
              <a:rPr lang="en-US" sz="3600" b="1" dirty="0" smtClean="0">
                <a:solidFill>
                  <a:srgbClr val="76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lt-LT" sz="3600" b="1" dirty="0">
                <a:solidFill>
                  <a:srgbClr val="76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METŲ ATASKAITA</a:t>
            </a:r>
            <a:r>
              <a:rPr lang="lt-LT" sz="3600" b="1" dirty="0" smtClean="0">
                <a:solidFill>
                  <a:srgbClr val="AF4701"/>
                </a:solidFill>
                <a:latin typeface="Verdana" pitchFamily="34" charset="0"/>
                <a:ea typeface="Verdana" pitchFamily="34" charset="0"/>
                <a:cs typeface="Verdana" pitchFamily="34" charset="0"/>
              </a:rPr>
              <a:t/>
            </a:r>
            <a:br>
              <a:rPr lang="lt-LT" sz="3600" b="1" dirty="0" smtClean="0">
                <a:solidFill>
                  <a:srgbClr val="AF4701"/>
                </a:solidFill>
                <a:latin typeface="Verdana" pitchFamily="34" charset="0"/>
                <a:ea typeface="Verdana" pitchFamily="34" charset="0"/>
                <a:cs typeface="Verdana" pitchFamily="34" charset="0"/>
              </a:rPr>
            </a:br>
            <a:r>
              <a:rPr lang="lt-LT" sz="1400" b="1" dirty="0">
                <a:solidFill>
                  <a:srgbClr val="AF4701"/>
                </a:solidFill>
                <a:latin typeface="Verdana" pitchFamily="34" charset="0"/>
                <a:ea typeface="Verdana" pitchFamily="34" charset="0"/>
                <a:cs typeface="Verdana" pitchFamily="34" charset="0"/>
              </a:rPr>
              <a:t/>
            </a:r>
            <a:br>
              <a:rPr lang="lt-LT" sz="1400" b="1" dirty="0">
                <a:solidFill>
                  <a:srgbClr val="AF4701"/>
                </a:solidFill>
                <a:latin typeface="Verdana" pitchFamily="34" charset="0"/>
                <a:ea typeface="Verdana" pitchFamily="34" charset="0"/>
                <a:cs typeface="Verdana" pitchFamily="34" charset="0"/>
              </a:rPr>
            </a:br>
            <a:r>
              <a:rPr lang="lt-LT" sz="1400" b="1" dirty="0" smtClean="0">
                <a:solidFill>
                  <a:schemeClr val="accent1">
                    <a:lumMod val="75000"/>
                  </a:schemeClr>
                </a:solidFill>
                <a:latin typeface="Verdana" pitchFamily="34" charset="0"/>
                <a:ea typeface="Verdana" pitchFamily="34" charset="0"/>
                <a:cs typeface="Verdana" pitchFamily="34" charset="0"/>
              </a:rPr>
              <a:t/>
            </a:r>
            <a:br>
              <a:rPr lang="lt-LT" sz="1400" b="1" dirty="0" smtClean="0">
                <a:solidFill>
                  <a:schemeClr val="accent1">
                    <a:lumMod val="75000"/>
                  </a:schemeClr>
                </a:solidFill>
                <a:latin typeface="Verdana" pitchFamily="34" charset="0"/>
                <a:ea typeface="Verdana" pitchFamily="34" charset="0"/>
                <a:cs typeface="Verdana" pitchFamily="34" charset="0"/>
              </a:rPr>
            </a:br>
            <a:r>
              <a:rPr lang="lt-LT" sz="2000" b="1" dirty="0">
                <a:solidFill>
                  <a:schemeClr val="accent1">
                    <a:lumMod val="75000"/>
                  </a:schemeClr>
                </a:solidFill>
                <a:latin typeface="Arial" panose="020B0604020202020204" pitchFamily="34" charset="0"/>
                <a:ea typeface="Verdana" pitchFamily="34" charset="0"/>
                <a:cs typeface="Arial" panose="020B0604020202020204" pitchFamily="34" charset="0"/>
              </a:rPr>
              <a:t/>
            </a:r>
            <a:br>
              <a:rPr lang="lt-LT" sz="2000" b="1" dirty="0">
                <a:solidFill>
                  <a:schemeClr val="accent1">
                    <a:lumMod val="75000"/>
                  </a:schemeClr>
                </a:solidFill>
                <a:latin typeface="Arial" panose="020B0604020202020204" pitchFamily="34" charset="0"/>
                <a:ea typeface="Verdana" pitchFamily="34" charset="0"/>
                <a:cs typeface="Arial" panose="020B0604020202020204" pitchFamily="34" charset="0"/>
              </a:rPr>
            </a:br>
            <a:r>
              <a:rPr lang="lt-LT" sz="2000" b="1" dirty="0">
                <a:solidFill>
                  <a:schemeClr val="accent6">
                    <a:lumMod val="50000"/>
                  </a:schemeClr>
                </a:solidFill>
                <a:latin typeface="Arial" panose="020B0604020202020204" pitchFamily="34" charset="0"/>
                <a:ea typeface="Verdana" pitchFamily="34" charset="0"/>
                <a:cs typeface="Arial" panose="020B0604020202020204" pitchFamily="34" charset="0"/>
              </a:rPr>
              <a:t/>
            </a:r>
            <a:br>
              <a:rPr lang="lt-LT" sz="2000" b="1" dirty="0">
                <a:solidFill>
                  <a:schemeClr val="accent6">
                    <a:lumMod val="50000"/>
                  </a:schemeClr>
                </a:solidFill>
                <a:latin typeface="Arial" panose="020B0604020202020204" pitchFamily="34" charset="0"/>
                <a:ea typeface="Verdana" pitchFamily="34" charset="0"/>
                <a:cs typeface="Arial" panose="020B0604020202020204" pitchFamily="34" charset="0"/>
              </a:rPr>
            </a:br>
            <a:r>
              <a:rPr lang="lt-LT" altLang="lt-LT" sz="2000" dirty="0" smtClean="0">
                <a:solidFill>
                  <a:schemeClr val="accent6">
                    <a:lumMod val="50000"/>
                  </a:schemeClr>
                </a:solidFill>
                <a:latin typeface="Arial" panose="020B0604020202020204" pitchFamily="34" charset="0"/>
                <a:cs typeface="Arial" panose="020B0604020202020204" pitchFamily="34" charset="0"/>
              </a:rPr>
              <a:t>Vyr. specialistas, atliekantis </a:t>
            </a:r>
            <a:r>
              <a:rPr lang="lt-LT" altLang="lt-LT" sz="2000" dirty="0">
                <a:solidFill>
                  <a:schemeClr val="accent6">
                    <a:lumMod val="50000"/>
                  </a:schemeClr>
                </a:solidFill>
                <a:latin typeface="Arial" panose="020B0604020202020204" pitchFamily="34" charset="0"/>
                <a:cs typeface="Arial" panose="020B0604020202020204" pitchFamily="34" charset="0"/>
              </a:rPr>
              <a:t>A</a:t>
            </a:r>
            <a:r>
              <a:rPr lang="lt-LT" altLang="lt-LT" sz="2000" dirty="0" smtClean="0">
                <a:solidFill>
                  <a:schemeClr val="accent6">
                    <a:lumMod val="50000"/>
                  </a:schemeClr>
                </a:solidFill>
                <a:latin typeface="Arial" panose="020B0604020202020204" pitchFamily="34" charset="0"/>
                <a:cs typeface="Arial" panose="020B0604020202020204" pitchFamily="34" charset="0"/>
              </a:rPr>
              <a:t>leksoto seniūno funkcijas:</a:t>
            </a:r>
            <a:r>
              <a:rPr lang="lt-LT" altLang="lt-LT" sz="2000" dirty="0">
                <a:solidFill>
                  <a:schemeClr val="accent6">
                    <a:lumMod val="50000"/>
                  </a:schemeClr>
                </a:solidFill>
                <a:latin typeface="Arial" panose="020B0604020202020204" pitchFamily="34" charset="0"/>
                <a:cs typeface="Arial" panose="020B0604020202020204" pitchFamily="34" charset="0"/>
              </a:rPr>
              <a:t/>
            </a:r>
            <a:br>
              <a:rPr lang="lt-LT" altLang="lt-LT" sz="2000" dirty="0">
                <a:solidFill>
                  <a:schemeClr val="accent6">
                    <a:lumMod val="50000"/>
                  </a:schemeClr>
                </a:solidFill>
                <a:latin typeface="Arial" panose="020B0604020202020204" pitchFamily="34" charset="0"/>
                <a:cs typeface="Arial" panose="020B0604020202020204" pitchFamily="34" charset="0"/>
              </a:rPr>
            </a:br>
            <a:r>
              <a:rPr lang="lt-LT" altLang="lt-LT" sz="2000" dirty="0" smtClean="0">
                <a:solidFill>
                  <a:schemeClr val="accent6">
                    <a:lumMod val="50000"/>
                  </a:schemeClr>
                </a:solidFill>
                <a:latin typeface="Arial" panose="020B0604020202020204" pitchFamily="34" charset="0"/>
                <a:cs typeface="Arial" panose="020B0604020202020204" pitchFamily="34" charset="0"/>
              </a:rPr>
              <a:t>Vytautas Narkevičius</a:t>
            </a:r>
            <a:br>
              <a:rPr lang="lt-LT" altLang="lt-LT" sz="2000" dirty="0" smtClean="0">
                <a:solidFill>
                  <a:schemeClr val="accent6">
                    <a:lumMod val="50000"/>
                  </a:schemeClr>
                </a:solidFill>
                <a:latin typeface="Arial" panose="020B0604020202020204" pitchFamily="34" charset="0"/>
                <a:cs typeface="Arial" panose="020B0604020202020204" pitchFamily="34" charset="0"/>
              </a:rPr>
            </a:br>
            <a:r>
              <a:rPr lang="lt-LT" altLang="lt-LT" sz="2000" dirty="0" smtClean="0">
                <a:solidFill>
                  <a:schemeClr val="accent6">
                    <a:lumMod val="50000"/>
                  </a:schemeClr>
                </a:solidFill>
                <a:latin typeface="Arial" panose="020B0604020202020204" pitchFamily="34" charset="0"/>
                <a:cs typeface="Arial" panose="020B0604020202020204" pitchFamily="34" charset="0"/>
              </a:rPr>
              <a:t/>
            </a:r>
            <a:br>
              <a:rPr lang="lt-LT" altLang="lt-LT" sz="2000" dirty="0" smtClean="0">
                <a:solidFill>
                  <a:schemeClr val="accent6">
                    <a:lumMod val="50000"/>
                  </a:schemeClr>
                </a:solidFill>
                <a:latin typeface="Arial" panose="020B0604020202020204" pitchFamily="34" charset="0"/>
                <a:cs typeface="Arial" panose="020B0604020202020204" pitchFamily="34" charset="0"/>
              </a:rPr>
            </a:br>
            <a:r>
              <a:rPr lang="en-US" altLang="lt-LT" sz="2000" dirty="0" smtClean="0">
                <a:solidFill>
                  <a:schemeClr val="accent6">
                    <a:lumMod val="50000"/>
                  </a:schemeClr>
                </a:solidFill>
                <a:latin typeface="Arial" panose="020B0604020202020204" pitchFamily="34" charset="0"/>
                <a:cs typeface="Arial" panose="020B0604020202020204" pitchFamily="34" charset="0"/>
              </a:rPr>
              <a:t>                                                        </a:t>
            </a:r>
            <a:r>
              <a:rPr lang="lt-LT" altLang="lt-LT" sz="2000" dirty="0" smtClean="0">
                <a:solidFill>
                  <a:schemeClr val="accent6">
                    <a:lumMod val="50000"/>
                  </a:schemeClr>
                </a:solidFill>
                <a:latin typeface="Arial" panose="020B0604020202020204" pitchFamily="34" charset="0"/>
                <a:cs typeface="Arial" panose="020B0604020202020204" pitchFamily="34" charset="0"/>
              </a:rPr>
              <a:t>Kaunas</a:t>
            </a:r>
            <a:r>
              <a:rPr lang="lt-LT" altLang="lt-LT" sz="2000" dirty="0">
                <a:solidFill>
                  <a:schemeClr val="accent6">
                    <a:lumMod val="50000"/>
                  </a:schemeClr>
                </a:solidFill>
                <a:latin typeface="Arial" panose="020B0604020202020204" pitchFamily="34" charset="0"/>
                <a:cs typeface="Arial" panose="020B0604020202020204" pitchFamily="34" charset="0"/>
              </a:rPr>
              <a:t>, </a:t>
            </a:r>
            <a:r>
              <a:rPr lang="lt-LT" altLang="lt-LT" sz="2000" dirty="0" smtClean="0">
                <a:solidFill>
                  <a:schemeClr val="accent6">
                    <a:lumMod val="50000"/>
                  </a:schemeClr>
                </a:solidFill>
                <a:latin typeface="Arial" panose="020B0604020202020204" pitchFamily="34" charset="0"/>
                <a:cs typeface="Arial" panose="020B0604020202020204" pitchFamily="34" charset="0"/>
              </a:rPr>
              <a:t>2022</a:t>
            </a:r>
            <a:r>
              <a:rPr lang="lt-LT" altLang="lt-LT" sz="2000" dirty="0">
                <a:solidFill>
                  <a:schemeClr val="tx1"/>
                </a:solidFill>
                <a:latin typeface="Arial" panose="020B0604020202020204" pitchFamily="34" charset="0"/>
                <a:cs typeface="Arial" panose="020B0604020202020204" pitchFamily="34" charset="0"/>
              </a:rPr>
              <a:t/>
            </a:r>
            <a:br>
              <a:rPr lang="lt-LT" altLang="lt-LT" sz="2000" dirty="0">
                <a:solidFill>
                  <a:schemeClr val="tx1"/>
                </a:solidFill>
                <a:latin typeface="Arial" panose="020B0604020202020204" pitchFamily="34" charset="0"/>
                <a:cs typeface="Arial" panose="020B0604020202020204" pitchFamily="34" charset="0"/>
              </a:rPr>
            </a:br>
            <a:r>
              <a:rPr lang="lt-LT" sz="1400" b="1" dirty="0">
                <a:solidFill>
                  <a:schemeClr val="tx1"/>
                </a:solidFill>
                <a:latin typeface="Verdana" pitchFamily="34" charset="0"/>
                <a:ea typeface="Verdana" pitchFamily="34" charset="0"/>
                <a:cs typeface="Verdana" pitchFamily="34" charset="0"/>
              </a:rPr>
              <a:t/>
            </a:r>
            <a:br>
              <a:rPr lang="lt-LT" sz="1400" b="1" dirty="0">
                <a:solidFill>
                  <a:schemeClr val="tx1"/>
                </a:solidFill>
                <a:latin typeface="Verdana" pitchFamily="34" charset="0"/>
                <a:ea typeface="Verdana" pitchFamily="34" charset="0"/>
                <a:cs typeface="Verdana" pitchFamily="34" charset="0"/>
              </a:rPr>
            </a:br>
            <a:r>
              <a:rPr lang="lt-LT" sz="1400" b="1" dirty="0" smtClean="0">
                <a:solidFill>
                  <a:schemeClr val="tx1"/>
                </a:solidFill>
                <a:latin typeface="Verdana" pitchFamily="34" charset="0"/>
                <a:ea typeface="Verdana" pitchFamily="34" charset="0"/>
                <a:cs typeface="Verdana" pitchFamily="34" charset="0"/>
              </a:rPr>
              <a:t/>
            </a:r>
            <a:br>
              <a:rPr lang="lt-LT" sz="1400" b="1" dirty="0" smtClean="0">
                <a:solidFill>
                  <a:schemeClr val="tx1"/>
                </a:solidFill>
                <a:latin typeface="Verdana" pitchFamily="34" charset="0"/>
                <a:ea typeface="Verdana" pitchFamily="34" charset="0"/>
                <a:cs typeface="Verdana" pitchFamily="34" charset="0"/>
              </a:rPr>
            </a:br>
            <a:endParaRPr lang="en-US" sz="2000" b="1" dirty="0" smtClean="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710154688"/>
      </p:ext>
    </p:extLst>
  </p:cSld>
  <p:clrMapOvr>
    <a:masterClrMapping/>
  </p:clrMapOvr>
  <mc:AlternateContent xmlns:mc="http://schemas.openxmlformats.org/markup-compatibility/2006" xmlns:p14="http://schemas.microsoft.com/office/powerpoint/2010/main">
    <mc:Choice Requires="p14">
      <p:transition spd="slow" p14:dur="3250">
        <p14:ferris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Pavadinimas 1"/>
          <p:cNvSpPr>
            <a:spLocks noGrp="1"/>
          </p:cNvSpPr>
          <p:nvPr>
            <p:ph type="title"/>
          </p:nvPr>
        </p:nvSpPr>
        <p:spPr>
          <a:xfrm>
            <a:off x="711200" y="404813"/>
            <a:ext cx="7289800" cy="863600"/>
          </a:xfrm>
        </p:spPr>
        <p:txBody>
          <a:bodyPr>
            <a:normAutofit fontScale="90000"/>
          </a:bodyPr>
          <a:lstStyle/>
          <a:p>
            <a:r>
              <a:rPr lang="lt-LT" altLang="lt-LT" b="1" dirty="0" smtClean="0">
                <a:solidFill>
                  <a:srgbClr val="00B050"/>
                </a:solidFill>
              </a:rPr>
              <a:t>Pavasario talka Marvelės upės slėnyje 2021 05 08</a:t>
            </a:r>
          </a:p>
        </p:txBody>
      </p:sp>
      <p:pic>
        <p:nvPicPr>
          <p:cNvPr id="11267" name="Turinio vietos rezervavimo ženklas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65125" y="1385888"/>
            <a:ext cx="8023225" cy="5375275"/>
          </a:xfrm>
        </p:spPr>
      </p:pic>
    </p:spTree>
    <p:extLst>
      <p:ext uri="{BB962C8B-B14F-4D97-AF65-F5344CB8AC3E}">
        <p14:creationId xmlns:p14="http://schemas.microsoft.com/office/powerpoint/2010/main" val="3539478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Pavadinimas 1"/>
          <p:cNvSpPr>
            <a:spLocks noGrp="1"/>
          </p:cNvSpPr>
          <p:nvPr>
            <p:ph type="title"/>
          </p:nvPr>
        </p:nvSpPr>
        <p:spPr>
          <a:xfrm>
            <a:off x="323850" y="260350"/>
            <a:ext cx="8135938" cy="863600"/>
          </a:xfrm>
        </p:spPr>
        <p:txBody>
          <a:bodyPr>
            <a:normAutofit fontScale="90000"/>
          </a:bodyPr>
          <a:lstStyle/>
          <a:p>
            <a:r>
              <a:rPr lang="lt-LT" altLang="lt-LT" b="1" dirty="0" smtClean="0">
                <a:solidFill>
                  <a:srgbClr val="00B050"/>
                </a:solidFill>
              </a:rPr>
              <a:t>Talka tarptautiniame renginyje-akcijoje „</a:t>
            </a:r>
            <a:r>
              <a:rPr lang="lt-LT" altLang="lt-LT" b="1" dirty="0" err="1" smtClean="0">
                <a:solidFill>
                  <a:srgbClr val="00B050"/>
                </a:solidFill>
              </a:rPr>
              <a:t>River</a:t>
            </a:r>
            <a:r>
              <a:rPr lang="lt-LT" altLang="lt-LT" b="1" dirty="0" smtClean="0">
                <a:solidFill>
                  <a:srgbClr val="00B050"/>
                </a:solidFill>
              </a:rPr>
              <a:t> </a:t>
            </a:r>
            <a:r>
              <a:rPr lang="lt-LT" altLang="lt-LT" b="1" dirty="0" err="1" smtClean="0">
                <a:solidFill>
                  <a:srgbClr val="00B050"/>
                </a:solidFill>
              </a:rPr>
              <a:t>Clean-up</a:t>
            </a:r>
            <a:r>
              <a:rPr lang="lt-LT" altLang="lt-LT" b="1" dirty="0" smtClean="0">
                <a:solidFill>
                  <a:srgbClr val="00B050"/>
                </a:solidFill>
              </a:rPr>
              <a:t>“ 2021 06 04</a:t>
            </a:r>
          </a:p>
        </p:txBody>
      </p:sp>
      <p:pic>
        <p:nvPicPr>
          <p:cNvPr id="14339" name="Turinio vietos rezervavimo ženklas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87413" y="1352550"/>
            <a:ext cx="7362825" cy="5522913"/>
          </a:xfrm>
        </p:spPr>
      </p:pic>
    </p:spTree>
    <p:extLst>
      <p:ext uri="{BB962C8B-B14F-4D97-AF65-F5344CB8AC3E}">
        <p14:creationId xmlns:p14="http://schemas.microsoft.com/office/powerpoint/2010/main" val="3636851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Pavadinimas 1"/>
          <p:cNvSpPr>
            <a:spLocks noGrp="1"/>
          </p:cNvSpPr>
          <p:nvPr>
            <p:ph type="title"/>
          </p:nvPr>
        </p:nvSpPr>
        <p:spPr>
          <a:xfrm>
            <a:off x="107504" y="332656"/>
            <a:ext cx="8712968" cy="432048"/>
          </a:xfrm>
        </p:spPr>
        <p:txBody>
          <a:bodyPr>
            <a:noAutofit/>
          </a:bodyPr>
          <a:lstStyle/>
          <a:p>
            <a:r>
              <a:rPr lang="lt-LT" altLang="lt-LT" sz="2400" b="1" dirty="0" smtClean="0">
                <a:solidFill>
                  <a:srgbClr val="00B050"/>
                </a:solidFill>
              </a:rPr>
              <a:t>Talka </a:t>
            </a:r>
            <a:r>
              <a:rPr lang="lt-LT" altLang="lt-LT" sz="2400" b="1" dirty="0" err="1" smtClean="0">
                <a:solidFill>
                  <a:srgbClr val="00B050"/>
                </a:solidFill>
              </a:rPr>
              <a:t>marvelės</a:t>
            </a:r>
            <a:r>
              <a:rPr lang="lt-LT" altLang="lt-LT" sz="2400" b="1" dirty="0" smtClean="0">
                <a:solidFill>
                  <a:srgbClr val="00B050"/>
                </a:solidFill>
              </a:rPr>
              <a:t> slėnyje su Ringaudų bendruomene</a:t>
            </a:r>
            <a:br>
              <a:rPr lang="lt-LT" altLang="lt-LT" sz="2400" b="1" dirty="0" smtClean="0">
                <a:solidFill>
                  <a:srgbClr val="00B050"/>
                </a:solidFill>
              </a:rPr>
            </a:br>
            <a:r>
              <a:rPr lang="lt-LT" altLang="lt-LT" sz="2400" b="1" dirty="0" smtClean="0">
                <a:solidFill>
                  <a:srgbClr val="00B050"/>
                </a:solidFill>
              </a:rPr>
              <a:t>2021 11 06</a:t>
            </a:r>
          </a:p>
        </p:txBody>
      </p:sp>
      <p:pic>
        <p:nvPicPr>
          <p:cNvPr id="17411" name="Turinio vietos rezervavimo ženklas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11188" y="1090613"/>
            <a:ext cx="7632700" cy="5726112"/>
          </a:xfrm>
        </p:spPr>
      </p:pic>
    </p:spTree>
    <p:extLst>
      <p:ext uri="{BB962C8B-B14F-4D97-AF65-F5344CB8AC3E}">
        <p14:creationId xmlns:p14="http://schemas.microsoft.com/office/powerpoint/2010/main" val="3655561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fontScale="90000"/>
          </a:bodyPr>
          <a:lstStyle/>
          <a:p>
            <a:r>
              <a:rPr lang="en-US" dirty="0" smtClean="0"/>
              <a:t>202</a:t>
            </a:r>
            <a:r>
              <a:rPr lang="lt-LT" dirty="0" smtClean="0"/>
              <a:t>1</a:t>
            </a:r>
            <a:r>
              <a:rPr lang="en-US" dirty="0" smtClean="0"/>
              <a:t> m. Aleksoto </a:t>
            </a:r>
            <a:r>
              <a:rPr lang="en-US" dirty="0" err="1" smtClean="0"/>
              <a:t>seniūnijoje</a:t>
            </a:r>
            <a:r>
              <a:rPr lang="en-US" dirty="0" smtClean="0"/>
              <a:t> </a:t>
            </a:r>
            <a:r>
              <a:rPr lang="en-US" dirty="0" err="1" smtClean="0"/>
              <a:t>apleisti</a:t>
            </a:r>
            <a:r>
              <a:rPr lang="en-US" dirty="0" smtClean="0"/>
              <a:t> </a:t>
            </a:r>
            <a:r>
              <a:rPr lang="en-US" dirty="0" err="1" smtClean="0"/>
              <a:t>žemės</a:t>
            </a:r>
            <a:r>
              <a:rPr lang="en-US" dirty="0" smtClean="0"/>
              <a:t> </a:t>
            </a:r>
            <a:r>
              <a:rPr lang="en-US" dirty="0" err="1" smtClean="0"/>
              <a:t>sklypai</a:t>
            </a:r>
            <a:r>
              <a:rPr lang="en-US" dirty="0" smtClean="0"/>
              <a:t> </a:t>
            </a:r>
            <a:r>
              <a:rPr lang="en-US" dirty="0" err="1" smtClean="0"/>
              <a:t>ir</a:t>
            </a:r>
            <a:r>
              <a:rPr lang="en-US" dirty="0" smtClean="0"/>
              <a:t> </a:t>
            </a:r>
            <a:r>
              <a:rPr lang="en-US" dirty="0" err="1" smtClean="0"/>
              <a:t>statiniai</a:t>
            </a:r>
            <a:r>
              <a:rPr lang="en-US" dirty="0" smtClean="0"/>
              <a:t>, </a:t>
            </a:r>
            <a:r>
              <a:rPr lang="en-US" dirty="0" err="1" smtClean="0"/>
              <a:t>rasti</a:t>
            </a:r>
            <a:r>
              <a:rPr lang="en-US" dirty="0" smtClean="0"/>
              <a:t> </a:t>
            </a:r>
            <a:r>
              <a:rPr lang="en-US" dirty="0" err="1" smtClean="0"/>
              <a:t>pažeidimai</a:t>
            </a:r>
            <a:r>
              <a:rPr lang="en-US" dirty="0" smtClean="0"/>
              <a:t> </a:t>
            </a:r>
            <a:endParaRPr lang="lt-LT" dirty="0"/>
          </a:p>
        </p:txBody>
      </p:sp>
      <p:sp>
        <p:nvSpPr>
          <p:cNvPr id="3" name="Turinio vietos rezervavimo ženklas 2"/>
          <p:cNvSpPr>
            <a:spLocks noGrp="1"/>
          </p:cNvSpPr>
          <p:nvPr>
            <p:ph sz="quarter" idx="1"/>
          </p:nvPr>
        </p:nvSpPr>
        <p:spPr/>
        <p:txBody>
          <a:bodyPr>
            <a:normAutofit fontScale="92500"/>
          </a:bodyPr>
          <a:lstStyle/>
          <a:p>
            <a:r>
              <a:rPr lang="lt-LT" dirty="0"/>
              <a:t>Patikrinta 111 apleistų, nenaudojamų žemės sklypų. Po išsiųstų įspėjimų, pakartotinai patikrinus, didelė dalis žemės sklypų šiais metais buvo sutvarkyti. Nustatytu terminu sudarytas nenaudojamos žemės sklypų sąrašas, padidinto žemės mokesčio tarifo </a:t>
            </a:r>
            <a:r>
              <a:rPr lang="lt-LT" dirty="0" smtClean="0"/>
              <a:t>taikymui</a:t>
            </a:r>
            <a:r>
              <a:rPr lang="en-US" dirty="0" smtClean="0"/>
              <a:t> (</a:t>
            </a:r>
            <a:r>
              <a:rPr lang="en-US" dirty="0" err="1" smtClean="0"/>
              <a:t>pateikta</a:t>
            </a:r>
            <a:r>
              <a:rPr lang="en-US" dirty="0" smtClean="0"/>
              <a:t> 14</a:t>
            </a:r>
            <a:r>
              <a:rPr lang="lt-LT" dirty="0" smtClean="0"/>
              <a:t> </a:t>
            </a:r>
            <a:r>
              <a:rPr lang="en-US" dirty="0" err="1" smtClean="0"/>
              <a:t>apleist</a:t>
            </a:r>
            <a:r>
              <a:rPr lang="lt-LT" dirty="0" smtClean="0"/>
              <a:t>ų žemės sklypų). Po </a:t>
            </a:r>
            <a:r>
              <a:rPr lang="lt-LT" dirty="0"/>
              <a:t>atliktų procedūrų, papildomai patikrinti ir įspėti 53 apleistų sklypų savininkai.</a:t>
            </a:r>
          </a:p>
          <a:p>
            <a:r>
              <a:rPr lang="lt-LT" dirty="0"/>
              <a:t>Patikrinta 40 apleistų ar neprižiūrimų statinių ir inicijuota įtraukimui į apleisto nekilnojamojo turto sąrašą, nustatytais terminais. Daliai savininkų įvykdžius reikalavimus iki nurodyto termino, į apleisto ir nekilnojamojo turto sąrašą įtraukta 10 pastatų, dėl padidinto mokesčių tarifo taikymo.</a:t>
            </a:r>
          </a:p>
          <a:p>
            <a:endParaRPr lang="lt-LT" dirty="0"/>
          </a:p>
        </p:txBody>
      </p:sp>
    </p:spTree>
    <p:extLst>
      <p:ext uri="{BB962C8B-B14F-4D97-AF65-F5344CB8AC3E}">
        <p14:creationId xmlns:p14="http://schemas.microsoft.com/office/powerpoint/2010/main" val="4024496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Aplinkos kokybės kontrolė </a:t>
            </a:r>
            <a:br>
              <a:rPr lang="lt-LT" dirty="0" smtClean="0"/>
            </a:br>
            <a:r>
              <a:rPr lang="lt-LT" dirty="0" smtClean="0"/>
              <a:t>Aplinkos taršos mažinimo priemonės</a:t>
            </a:r>
            <a:endParaRPr lang="lt-LT" dirty="0"/>
          </a:p>
        </p:txBody>
      </p:sp>
      <p:sp>
        <p:nvSpPr>
          <p:cNvPr id="3" name="Turinio vietos rezervavimo ženklas 2"/>
          <p:cNvSpPr>
            <a:spLocks noGrp="1"/>
          </p:cNvSpPr>
          <p:nvPr>
            <p:ph sz="quarter" idx="1"/>
          </p:nvPr>
        </p:nvSpPr>
        <p:spPr/>
        <p:txBody>
          <a:bodyPr>
            <a:normAutofit fontScale="85000" lnSpcReduction="20000"/>
          </a:bodyPr>
          <a:lstStyle/>
          <a:p>
            <a:r>
              <a:rPr lang="lt-LT" dirty="0"/>
              <a:t>Bendradarbiaujant su Aplinkos apsaugos skyriaus, UAB „Kauno vandenys“ ir Viešosios tvarkos skyriaus specialistais, dalyvauta 6-iuose patikrinimuose (100 proc.), nustatant Aleksoto seniūnijoje esančius nuotekų taršos šaltinius bei identifikuojant galimus teršėjus. Patikrinti 168 galimų teršėjų namų ūkiai. Patikrinimų metu vykdyta švietėjiška veikla, skatinanti gyventojų informatyvumą ir atsakingumą, siekiant padidinti tinkamai nuotekas tvarkančiųjų namų ūkių</a:t>
            </a:r>
            <a:r>
              <a:rPr lang="lt-LT" dirty="0" smtClean="0"/>
              <a:t>.</a:t>
            </a:r>
          </a:p>
          <a:p>
            <a:r>
              <a:rPr lang="lt-LT" dirty="0"/>
              <a:t>Vykdėme kasinėjimo darbų kontrolę valstybinėje žemėje. Šiais metais patikrinta, patvirtinta bei uždaryta </a:t>
            </a:r>
            <a:r>
              <a:rPr lang="lt-LT" dirty="0" smtClean="0"/>
              <a:t>124 </a:t>
            </a:r>
            <a:r>
              <a:rPr lang="lt-LT" dirty="0"/>
              <a:t>kasimo darbų objektai. Patikrinti 145 garantinio kasimo darbų objektai. Pateikta išsami informacija (su foto fiksacija) apie atsiradusius kasimo objektų trūkumus</a:t>
            </a:r>
            <a:r>
              <a:rPr lang="lt-LT" dirty="0" smtClean="0"/>
              <a:t>.</a:t>
            </a:r>
          </a:p>
          <a:p>
            <a:r>
              <a:rPr lang="lt-LT" dirty="0"/>
              <a:t>Vykdant aplinkos kokybės kontrolę, Miesto tvarkymo taisyklių, kasimo tvarkos  reikalavimų laikymosi, surašyti </a:t>
            </a:r>
            <a:r>
              <a:rPr lang="en-US" dirty="0" smtClean="0"/>
              <a:t>10</a:t>
            </a:r>
            <a:r>
              <a:rPr lang="lt-LT" dirty="0" smtClean="0"/>
              <a:t> </a:t>
            </a:r>
            <a:r>
              <a:rPr lang="lt-LT" dirty="0"/>
              <a:t>ANK protokolai.</a:t>
            </a:r>
          </a:p>
          <a:p>
            <a:endParaRPr lang="lt-LT" dirty="0"/>
          </a:p>
          <a:p>
            <a:endParaRPr lang="lt-LT" dirty="0"/>
          </a:p>
          <a:p>
            <a:endParaRPr lang="lt-LT" dirty="0"/>
          </a:p>
        </p:txBody>
      </p:sp>
    </p:spTree>
    <p:extLst>
      <p:ext uri="{BB962C8B-B14F-4D97-AF65-F5344CB8AC3E}">
        <p14:creationId xmlns:p14="http://schemas.microsoft.com/office/powerpoint/2010/main" val="3113508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urinio vietos rezervavimo ženklas 2"/>
          <p:cNvSpPr>
            <a:spLocks noGrp="1"/>
          </p:cNvSpPr>
          <p:nvPr>
            <p:ph sz="quarter" idx="1"/>
          </p:nvPr>
        </p:nvSpPr>
        <p:spPr>
          <a:xfrm>
            <a:off x="251520" y="980728"/>
            <a:ext cx="8280920" cy="5688632"/>
          </a:xfrm>
        </p:spPr>
        <p:txBody>
          <a:bodyPr>
            <a:normAutofit fontScale="55000" lnSpcReduction="20000"/>
          </a:bodyPr>
          <a:lstStyle/>
          <a:p>
            <a:pPr marL="457200" indent="-457200" algn="just">
              <a:buFont typeface="+mj-lt"/>
              <a:buAutoNum type="arabicPeriod"/>
            </a:pPr>
            <a:r>
              <a:rPr lang="lt-LT" sz="3500" dirty="0" smtClean="0">
                <a:latin typeface="Arial" panose="020B0604020202020204" pitchFamily="34" charset="0"/>
                <a:ea typeface="Verdana" pitchFamily="34" charset="0"/>
                <a:cs typeface="Arial" panose="020B0604020202020204" pitchFamily="34" charset="0"/>
              </a:rPr>
              <a:t>Saulėgrąžų </a:t>
            </a:r>
            <a:r>
              <a:rPr lang="lt-LT" sz="3500" dirty="0">
                <a:latin typeface="Arial" panose="020B0604020202020204" pitchFamily="34" charset="0"/>
                <a:ea typeface="Verdana" pitchFamily="34" charset="0"/>
                <a:cs typeface="Arial" panose="020B0604020202020204" pitchFamily="34" charset="0"/>
              </a:rPr>
              <a:t>g. 1-82, Fredos miestelio 1-oji bendrija</a:t>
            </a:r>
          </a:p>
          <a:p>
            <a:pPr marL="457200" indent="-457200" algn="just">
              <a:buFont typeface="+mj-lt"/>
              <a:buAutoNum type="arabicPeriod"/>
            </a:pPr>
            <a:r>
              <a:rPr lang="lt-LT" sz="3500" dirty="0">
                <a:latin typeface="Arial" panose="020B0604020202020204" pitchFamily="34" charset="0"/>
                <a:ea typeface="Verdana" pitchFamily="34" charset="0"/>
                <a:cs typeface="Arial" panose="020B0604020202020204" pitchFamily="34" charset="0"/>
              </a:rPr>
              <a:t>Europos pr. 34, „Žalioji bendrija“ </a:t>
            </a:r>
          </a:p>
          <a:p>
            <a:pPr marL="457200" indent="-457200" algn="just">
              <a:buFont typeface="+mj-lt"/>
              <a:buAutoNum type="arabicPeriod"/>
            </a:pPr>
            <a:r>
              <a:rPr lang="lt-LT" sz="3500" dirty="0" err="1">
                <a:latin typeface="Arial" panose="020B0604020202020204" pitchFamily="34" charset="0"/>
                <a:ea typeface="Verdana" pitchFamily="34" charset="0"/>
                <a:cs typeface="Arial" panose="020B0604020202020204" pitchFamily="34" charset="0"/>
              </a:rPr>
              <a:t>Antanavos</a:t>
            </a:r>
            <a:r>
              <a:rPr lang="lt-LT" sz="3500" dirty="0">
                <a:latin typeface="Arial" panose="020B0604020202020204" pitchFamily="34" charset="0"/>
                <a:ea typeface="Verdana" pitchFamily="34" charset="0"/>
                <a:cs typeface="Arial" panose="020B0604020202020204" pitchFamily="34" charset="0"/>
              </a:rPr>
              <a:t> g. 17A, daugiabučių namų statybos bendrija Nr. 262</a:t>
            </a:r>
          </a:p>
          <a:p>
            <a:pPr marL="457200" indent="-457200" algn="just">
              <a:buFont typeface="+mj-lt"/>
              <a:buAutoNum type="arabicPeriod"/>
            </a:pPr>
            <a:r>
              <a:rPr lang="lt-LT" sz="3500" dirty="0">
                <a:latin typeface="Arial" panose="020B0604020202020204" pitchFamily="34" charset="0"/>
                <a:ea typeface="Verdana" pitchFamily="34" charset="0"/>
                <a:cs typeface="Arial" panose="020B0604020202020204" pitchFamily="34" charset="0"/>
              </a:rPr>
              <a:t>Sodų bendrija „Maistininkas“, Moliūgų takas 41</a:t>
            </a:r>
          </a:p>
          <a:p>
            <a:pPr marL="457200" indent="-457200" algn="just">
              <a:buFont typeface="+mj-lt"/>
              <a:buAutoNum type="arabicPeriod"/>
            </a:pPr>
            <a:r>
              <a:rPr lang="lt-LT" sz="3500" dirty="0">
                <a:latin typeface="Arial" panose="020B0604020202020204" pitchFamily="34" charset="0"/>
                <a:ea typeface="Verdana" pitchFamily="34" charset="0"/>
                <a:cs typeface="Arial" panose="020B0604020202020204" pitchFamily="34" charset="0"/>
              </a:rPr>
              <a:t>Sodų bendrija „Gandras“, Moliūgų takas 9</a:t>
            </a:r>
          </a:p>
          <a:p>
            <a:pPr marL="457200" indent="-457200" algn="just">
              <a:buFont typeface="+mj-lt"/>
              <a:buAutoNum type="arabicPeriod"/>
            </a:pPr>
            <a:r>
              <a:rPr lang="lt-LT" sz="3500" dirty="0">
                <a:latin typeface="Arial" panose="020B0604020202020204" pitchFamily="34" charset="0"/>
                <a:ea typeface="Verdana" pitchFamily="34" charset="0"/>
                <a:cs typeface="Arial" panose="020B0604020202020204" pitchFamily="34" charset="0"/>
              </a:rPr>
              <a:t>T. Ivanausko g. </a:t>
            </a:r>
          </a:p>
          <a:p>
            <a:pPr marL="457200" indent="-457200" algn="just">
              <a:buFont typeface="+mj-lt"/>
              <a:buAutoNum type="arabicPeriod"/>
            </a:pPr>
            <a:r>
              <a:rPr lang="lt-LT" sz="3500" dirty="0">
                <a:latin typeface="Arial" panose="020B0604020202020204" pitchFamily="34" charset="0"/>
                <a:ea typeface="Verdana" pitchFamily="34" charset="0"/>
                <a:cs typeface="Arial" panose="020B0604020202020204" pitchFamily="34" charset="0"/>
              </a:rPr>
              <a:t>Pavasario g. ir K. Grybausko g. </a:t>
            </a:r>
          </a:p>
          <a:p>
            <a:pPr marL="457200" indent="-457200" algn="just">
              <a:buFont typeface="+mj-lt"/>
              <a:buAutoNum type="arabicPeriod"/>
            </a:pPr>
            <a:r>
              <a:rPr lang="lt-LT" sz="3500" dirty="0">
                <a:latin typeface="Arial" panose="020B0604020202020204" pitchFamily="34" charset="0"/>
                <a:ea typeface="Verdana" pitchFamily="34" charset="0"/>
                <a:cs typeface="Arial" panose="020B0604020202020204" pitchFamily="34" charset="0"/>
              </a:rPr>
              <a:t>Kalvarijos g. 72A </a:t>
            </a:r>
          </a:p>
          <a:p>
            <a:pPr marL="457200" indent="-457200" algn="just">
              <a:buFont typeface="+mj-lt"/>
              <a:buAutoNum type="arabicPeriod"/>
            </a:pPr>
            <a:r>
              <a:rPr lang="lt-LT" sz="3500" dirty="0">
                <a:latin typeface="Arial" panose="020B0604020202020204" pitchFamily="34" charset="0"/>
                <a:ea typeface="Verdana" pitchFamily="34" charset="0"/>
                <a:cs typeface="Arial" panose="020B0604020202020204" pitchFamily="34" charset="0"/>
              </a:rPr>
              <a:t>F. Vaitkaus g. (dalis)</a:t>
            </a:r>
          </a:p>
          <a:p>
            <a:pPr marL="457200" indent="-457200" algn="just">
              <a:buFont typeface="+mj-lt"/>
              <a:buAutoNum type="arabicPeriod"/>
            </a:pPr>
            <a:r>
              <a:rPr lang="lt-LT" sz="3500" dirty="0">
                <a:latin typeface="Arial" panose="020B0604020202020204" pitchFamily="34" charset="0"/>
                <a:ea typeface="Verdana" pitchFamily="34" charset="0"/>
                <a:cs typeface="Arial" panose="020B0604020202020204" pitchFamily="34" charset="0"/>
              </a:rPr>
              <a:t>Vyčio Kryžiaus g</a:t>
            </a:r>
            <a:r>
              <a:rPr lang="lt-LT" sz="3500" dirty="0" smtClean="0">
                <a:latin typeface="Arial" panose="020B0604020202020204" pitchFamily="34" charset="0"/>
                <a:ea typeface="Verdana" pitchFamily="34" charset="0"/>
                <a:cs typeface="Arial" panose="020B0604020202020204" pitchFamily="34" charset="0"/>
              </a:rPr>
              <a:t>.</a:t>
            </a:r>
          </a:p>
          <a:p>
            <a:pPr marL="457200" indent="-457200" algn="just">
              <a:buFont typeface="+mj-lt"/>
              <a:buAutoNum type="arabicPeriod"/>
            </a:pPr>
            <a:r>
              <a:rPr lang="lt-LT" sz="3500" dirty="0" smtClean="0">
                <a:latin typeface="Arial" panose="020B0604020202020204" pitchFamily="34" charset="0"/>
                <a:ea typeface="Verdana" pitchFamily="34" charset="0"/>
                <a:cs typeface="Arial" panose="020B0604020202020204" pitchFamily="34" charset="0"/>
              </a:rPr>
              <a:t>Pėstininkų g.</a:t>
            </a:r>
          </a:p>
          <a:p>
            <a:pPr marL="457200" indent="-457200" algn="just">
              <a:buFont typeface="+mj-lt"/>
              <a:buAutoNum type="arabicPeriod"/>
            </a:pPr>
            <a:r>
              <a:rPr lang="lt-LT" sz="3500" dirty="0">
                <a:latin typeface="Arial" panose="020B0604020202020204" pitchFamily="34" charset="0"/>
                <a:cs typeface="Arial" panose="020B0604020202020204" pitchFamily="34" charset="0"/>
              </a:rPr>
              <a:t>Pumpurų g. 9,11,12,13,15; Žemoji g. 47, 49; Blindžių g. 15; Bitininkų g. 15; Bitininkų g. </a:t>
            </a:r>
            <a:r>
              <a:rPr lang="lt-LT" sz="3500" dirty="0" smtClean="0">
                <a:latin typeface="Arial" panose="020B0604020202020204" pitchFamily="34" charset="0"/>
                <a:cs typeface="Arial" panose="020B0604020202020204" pitchFamily="34" charset="0"/>
              </a:rPr>
              <a:t>73.</a:t>
            </a:r>
          </a:p>
          <a:p>
            <a:pPr marL="457200" indent="-457200" algn="just">
              <a:buFont typeface="+mj-lt"/>
              <a:buAutoNum type="arabicPeriod"/>
            </a:pPr>
            <a:r>
              <a:rPr lang="lt-LT" sz="3500" dirty="0">
                <a:latin typeface="Arial" panose="020B0604020202020204" pitchFamily="34" charset="0"/>
                <a:cs typeface="Arial" panose="020B0604020202020204" pitchFamily="34" charset="0"/>
              </a:rPr>
              <a:t>Įgulos g. ir J. </a:t>
            </a:r>
            <a:r>
              <a:rPr lang="lt-LT" sz="3500" dirty="0" err="1">
                <a:latin typeface="Arial" panose="020B0604020202020204" pitchFamily="34" charset="0"/>
                <a:cs typeface="Arial" panose="020B0604020202020204" pitchFamily="34" charset="0"/>
              </a:rPr>
              <a:t>Petruičio</a:t>
            </a:r>
            <a:r>
              <a:rPr lang="lt-LT" sz="3500" dirty="0">
                <a:latin typeface="Arial" panose="020B0604020202020204" pitchFamily="34" charset="0"/>
                <a:cs typeface="Arial" panose="020B0604020202020204" pitchFamily="34" charset="0"/>
              </a:rPr>
              <a:t> g</a:t>
            </a:r>
            <a:r>
              <a:rPr lang="lt-LT" sz="3500" dirty="0" smtClean="0">
                <a:latin typeface="Arial" panose="020B0604020202020204" pitchFamily="34" charset="0"/>
                <a:cs typeface="Arial" panose="020B0604020202020204" pitchFamily="34" charset="0"/>
              </a:rPr>
              <a:t>.</a:t>
            </a:r>
            <a:endParaRPr lang="en-US" sz="3500" dirty="0" smtClean="0">
              <a:latin typeface="Arial" panose="020B0604020202020204" pitchFamily="34" charset="0"/>
              <a:cs typeface="Arial" panose="020B0604020202020204" pitchFamily="34" charset="0"/>
            </a:endParaRPr>
          </a:p>
          <a:p>
            <a:pPr marL="457200" indent="-457200" algn="just">
              <a:buFont typeface="+mj-lt"/>
              <a:buAutoNum type="arabicPeriod"/>
            </a:pPr>
            <a:r>
              <a:rPr lang="lt-LT" sz="3500" dirty="0">
                <a:latin typeface="Arial" panose="020B0604020202020204" pitchFamily="34" charset="0"/>
                <a:ea typeface="Verdana" pitchFamily="34" charset="0"/>
                <a:cs typeface="Arial" panose="020B0604020202020204" pitchFamily="34" charset="0"/>
              </a:rPr>
              <a:t>Žvalgų g. 1, 5, 6, 8-1, 10, 14, J. Čapliko g. 31, 35;</a:t>
            </a:r>
            <a:endParaRPr lang="en-US" sz="3500" dirty="0">
              <a:latin typeface="Arial" panose="020B0604020202020204" pitchFamily="34" charset="0"/>
              <a:ea typeface="Verdana" pitchFamily="34" charset="0"/>
              <a:cs typeface="Arial" panose="020B0604020202020204" pitchFamily="34" charset="0"/>
            </a:endParaRPr>
          </a:p>
          <a:p>
            <a:pPr marL="457200" indent="-457200" algn="just">
              <a:buFont typeface="+mj-lt"/>
              <a:buAutoNum type="arabicPeriod"/>
            </a:pPr>
            <a:r>
              <a:rPr lang="lt-LT" sz="3500" dirty="0">
                <a:latin typeface="Arial" panose="020B0604020202020204" pitchFamily="34" charset="0"/>
                <a:ea typeface="Verdana" pitchFamily="34" charset="0"/>
                <a:cs typeface="Arial" panose="020B0604020202020204" pitchFamily="34" charset="0"/>
              </a:rPr>
              <a:t>K. </a:t>
            </a:r>
            <a:r>
              <a:rPr lang="lt-LT" sz="3500" dirty="0" err="1">
                <a:latin typeface="Arial" panose="020B0604020202020204" pitchFamily="34" charset="0"/>
                <a:ea typeface="Verdana" pitchFamily="34" charset="0"/>
                <a:cs typeface="Arial" panose="020B0604020202020204" pitchFamily="34" charset="0"/>
              </a:rPr>
              <a:t>Sprangausko</a:t>
            </a:r>
            <a:r>
              <a:rPr lang="lt-LT" sz="3500" dirty="0">
                <a:latin typeface="Arial" panose="020B0604020202020204" pitchFamily="34" charset="0"/>
                <a:ea typeface="Verdana" pitchFamily="34" charset="0"/>
                <a:cs typeface="Arial" panose="020B0604020202020204" pitchFamily="34" charset="0"/>
              </a:rPr>
              <a:t> g. 10, 12</a:t>
            </a:r>
            <a:r>
              <a:rPr lang="en-US" sz="3500" dirty="0" smtClean="0">
                <a:latin typeface="Arial" panose="020B0604020202020204" pitchFamily="34" charset="0"/>
                <a:ea typeface="Verdana" pitchFamily="34" charset="0"/>
                <a:cs typeface="Arial" panose="020B0604020202020204" pitchFamily="34" charset="0"/>
              </a:rPr>
              <a:t>.</a:t>
            </a:r>
            <a:endParaRPr lang="lt-LT" sz="3500" dirty="0">
              <a:latin typeface="Arial" panose="020B0604020202020204" pitchFamily="34" charset="0"/>
              <a:ea typeface="Verdana" pitchFamily="34" charset="0"/>
              <a:cs typeface="Arial" panose="020B0604020202020204" pitchFamily="34" charset="0"/>
            </a:endParaRPr>
          </a:p>
        </p:txBody>
      </p:sp>
      <p:sp>
        <p:nvSpPr>
          <p:cNvPr id="4" name="Antraštė 1"/>
          <p:cNvSpPr>
            <a:spLocks noGrp="1"/>
          </p:cNvSpPr>
          <p:nvPr>
            <p:ph type="title"/>
          </p:nvPr>
        </p:nvSpPr>
        <p:spPr>
          <a:xfrm>
            <a:off x="611560" y="188640"/>
            <a:ext cx="7920880" cy="1080120"/>
          </a:xfrm>
        </p:spPr>
        <p:txBody>
          <a:bodyPr>
            <a:noAutofit/>
          </a:bodyPr>
          <a:lstStyle/>
          <a:p>
            <a:pPr algn="ctr"/>
            <a:r>
              <a:rPr lang="lt-LT" sz="2800" dirty="0" smtClean="0">
                <a:solidFill>
                  <a:srgbClr val="760000"/>
                </a:solidFill>
                <a:latin typeface="Arial" panose="020B0604020202020204" pitchFamily="34" charset="0"/>
                <a:ea typeface="Verdana" pitchFamily="34" charset="0"/>
                <a:cs typeface="Arial" panose="020B0604020202020204" pitchFamily="34" charset="0"/>
              </a:rPr>
              <a:t>Aleksoto </a:t>
            </a:r>
            <a:r>
              <a:rPr lang="lt-LT" sz="2800" dirty="0">
                <a:solidFill>
                  <a:srgbClr val="760000"/>
                </a:solidFill>
                <a:latin typeface="Arial" panose="020B0604020202020204" pitchFamily="34" charset="0"/>
                <a:ea typeface="Verdana" pitchFamily="34" charset="0"/>
                <a:cs typeface="Arial" panose="020B0604020202020204" pitchFamily="34" charset="0"/>
              </a:rPr>
              <a:t>seniūnijoje yra įsikūrusios „</a:t>
            </a:r>
            <a:r>
              <a:rPr lang="lt-LT" sz="2800" dirty="0" smtClean="0">
                <a:solidFill>
                  <a:srgbClr val="760000"/>
                </a:solidFill>
                <a:latin typeface="Arial" panose="020B0604020202020204" pitchFamily="34" charset="0"/>
                <a:ea typeface="Verdana" pitchFamily="34" charset="0"/>
                <a:cs typeface="Arial" panose="020B0604020202020204" pitchFamily="34" charset="0"/>
              </a:rPr>
              <a:t>Saugios kaimynystės“ grupės:</a:t>
            </a:r>
            <a:r>
              <a:rPr lang="lt-LT" sz="2400" dirty="0">
                <a:solidFill>
                  <a:srgbClr val="760000"/>
                </a:solidFill>
                <a:latin typeface="Arial" panose="020B0604020202020204" pitchFamily="34" charset="0"/>
                <a:ea typeface="Verdana" pitchFamily="34" charset="0"/>
                <a:cs typeface="Arial" panose="020B0604020202020204" pitchFamily="34" charset="0"/>
              </a:rPr>
              <a:t/>
            </a:r>
            <a:br>
              <a:rPr lang="lt-LT" sz="2400" dirty="0">
                <a:solidFill>
                  <a:srgbClr val="760000"/>
                </a:solidFill>
                <a:latin typeface="Arial" panose="020B0604020202020204" pitchFamily="34" charset="0"/>
                <a:ea typeface="Verdana" pitchFamily="34" charset="0"/>
                <a:cs typeface="Arial" panose="020B0604020202020204" pitchFamily="34" charset="0"/>
              </a:rPr>
            </a:br>
            <a:endParaRPr lang="lt-LT" sz="2400" dirty="0">
              <a:solidFill>
                <a:srgbClr val="76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83737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urinio vietos rezervavimo ženklas 2"/>
          <p:cNvSpPr>
            <a:spLocks noGrp="1"/>
          </p:cNvSpPr>
          <p:nvPr>
            <p:ph sz="quarter" idx="1"/>
          </p:nvPr>
        </p:nvSpPr>
        <p:spPr>
          <a:xfrm>
            <a:off x="611560" y="980728"/>
            <a:ext cx="7848872" cy="5289451"/>
          </a:xfrm>
        </p:spPr>
        <p:txBody>
          <a:bodyPr>
            <a:normAutofit/>
          </a:bodyPr>
          <a:lstStyle/>
          <a:p>
            <a:pPr marL="0" indent="0" algn="just">
              <a:buNone/>
            </a:pPr>
            <a:endParaRPr lang="lt-LT" b="1" dirty="0" smtClean="0">
              <a:solidFill>
                <a:schemeClr val="tx2">
                  <a:lumMod val="75000"/>
                </a:schemeClr>
              </a:solidFill>
              <a:latin typeface="Arial" panose="020B0604020202020204" pitchFamily="34" charset="0"/>
              <a:ea typeface="Verdana" pitchFamily="34" charset="0"/>
              <a:cs typeface="Arial" panose="020B0604020202020204" pitchFamily="34" charset="0"/>
            </a:endParaRPr>
          </a:p>
          <a:p>
            <a:pPr marL="171450" indent="-171450" algn="just">
              <a:spcBef>
                <a:spcPts val="0"/>
              </a:spcBef>
              <a:defRPr/>
            </a:pPr>
            <a:r>
              <a:rPr lang="lt-LT" dirty="0" smtClean="0">
                <a:latin typeface="Arial" panose="020B0604020202020204" pitchFamily="34" charset="0"/>
                <a:ea typeface="Verdana" panose="020B0604030504040204" pitchFamily="34" charset="0"/>
                <a:cs typeface="Arial" panose="020B0604020202020204" pitchFamily="34" charset="0"/>
              </a:rPr>
              <a:t> Aleksoto </a:t>
            </a:r>
            <a:r>
              <a:rPr lang="lt-LT" dirty="0">
                <a:latin typeface="Arial" panose="020B0604020202020204" pitchFamily="34" charset="0"/>
                <a:ea typeface="Verdana" panose="020B0604030504040204" pitchFamily="34" charset="0"/>
                <a:cs typeface="Arial" panose="020B0604020202020204" pitchFamily="34" charset="0"/>
              </a:rPr>
              <a:t>bendruomenės centras, </a:t>
            </a:r>
            <a:r>
              <a:rPr lang="lt-LT" dirty="0" smtClean="0">
                <a:latin typeface="Arial" panose="020B0604020202020204" pitchFamily="34" charset="0"/>
                <a:ea typeface="Verdana" panose="020B0604030504040204" pitchFamily="34" charset="0"/>
                <a:cs typeface="Arial" panose="020B0604020202020204" pitchFamily="34" charset="0"/>
              </a:rPr>
              <a:t>pirmininkė </a:t>
            </a:r>
            <a:r>
              <a:rPr lang="lt-LT" dirty="0" smtClean="0">
                <a:latin typeface="Arial" panose="020B0604020202020204" pitchFamily="34" charset="0"/>
                <a:cs typeface="Arial" panose="020B0604020202020204" pitchFamily="34" charset="0"/>
              </a:rPr>
              <a:t>Steputė </a:t>
            </a:r>
            <a:r>
              <a:rPr lang="lt-LT" dirty="0" err="1" smtClean="0">
                <a:latin typeface="Arial" panose="020B0604020202020204" pitchFamily="34" charset="0"/>
                <a:cs typeface="Arial" panose="020B0604020202020204" pitchFamily="34" charset="0"/>
              </a:rPr>
              <a:t>Račkauskienė</a:t>
            </a:r>
            <a:r>
              <a:rPr lang="lt-LT" dirty="0" smtClean="0">
                <a:latin typeface="Arial" panose="020B0604020202020204" pitchFamily="34" charset="0"/>
                <a:cs typeface="Arial" panose="020B0604020202020204" pitchFamily="34" charset="0"/>
              </a:rPr>
              <a:t> (vienija 140 aktyvių narių);</a:t>
            </a:r>
          </a:p>
          <a:p>
            <a:pPr marL="171450" indent="-171450" algn="just">
              <a:spcBef>
                <a:spcPts val="0"/>
              </a:spcBef>
              <a:defRPr/>
            </a:pPr>
            <a:r>
              <a:rPr lang="lt-LT" dirty="0">
                <a:latin typeface="Arial" panose="020B0604020202020204" pitchFamily="34" charset="0"/>
                <a:ea typeface="Verdana" panose="020B0604030504040204" pitchFamily="34" charset="0"/>
                <a:cs typeface="Arial" panose="020B0604020202020204" pitchFamily="34" charset="0"/>
              </a:rPr>
              <a:t>Asociacija </a:t>
            </a:r>
            <a:r>
              <a:rPr lang="lt-LT" dirty="0" err="1">
                <a:latin typeface="Arial" panose="020B0604020202020204" pitchFamily="34" charset="0"/>
                <a:ea typeface="Verdana" panose="020B0604030504040204" pitchFamily="34" charset="0"/>
                <a:cs typeface="Arial" panose="020B0604020202020204" pitchFamily="34" charset="0"/>
              </a:rPr>
              <a:t>Narsiečių</a:t>
            </a:r>
            <a:r>
              <a:rPr lang="lt-LT" dirty="0">
                <a:latin typeface="Arial" panose="020B0604020202020204" pitchFamily="34" charset="0"/>
                <a:ea typeface="Verdana" panose="020B0604030504040204" pitchFamily="34" charset="0"/>
                <a:cs typeface="Arial" panose="020B0604020202020204" pitchFamily="34" charset="0"/>
              </a:rPr>
              <a:t> bendruomenė, pirmininkė Vilma </a:t>
            </a:r>
            <a:r>
              <a:rPr lang="lt-LT" dirty="0" err="1" smtClean="0">
                <a:latin typeface="Arial" panose="020B0604020202020204" pitchFamily="34" charset="0"/>
                <a:ea typeface="Verdana" panose="020B0604030504040204" pitchFamily="34" charset="0"/>
                <a:cs typeface="Arial" panose="020B0604020202020204" pitchFamily="34" charset="0"/>
              </a:rPr>
              <a:t>Litvaitienė</a:t>
            </a:r>
            <a:r>
              <a:rPr lang="lt-LT" dirty="0" smtClean="0">
                <a:latin typeface="Arial" panose="020B0604020202020204" pitchFamily="34" charset="0"/>
                <a:ea typeface="Verdana" panose="020B0604030504040204" pitchFamily="34" charset="0"/>
                <a:cs typeface="Arial" panose="020B0604020202020204" pitchFamily="34" charset="0"/>
              </a:rPr>
              <a:t> (vienija 72 aktyvius narius);</a:t>
            </a:r>
            <a:endParaRPr lang="lt-LT" b="1" dirty="0" smtClean="0">
              <a:latin typeface="Arial" panose="020B0604020202020204" pitchFamily="34" charset="0"/>
              <a:cs typeface="Arial" panose="020B0604020202020204" pitchFamily="34" charset="0"/>
            </a:endParaRPr>
          </a:p>
          <a:p>
            <a:pPr marL="171450" indent="-171450" algn="just">
              <a:spcBef>
                <a:spcPts val="0"/>
              </a:spcBef>
              <a:defRPr/>
            </a:pPr>
            <a:r>
              <a:rPr lang="lt-LT" dirty="0" smtClean="0">
                <a:latin typeface="Arial" panose="020B0604020202020204" pitchFamily="34" charset="0"/>
                <a:ea typeface="Verdana" panose="020B0604030504040204" pitchFamily="34" charset="0"/>
                <a:cs typeface="Arial" panose="020B0604020202020204" pitchFamily="34" charset="0"/>
              </a:rPr>
              <a:t> </a:t>
            </a:r>
            <a:r>
              <a:rPr lang="lt-LT" dirty="0" err="1" smtClean="0">
                <a:latin typeface="Arial" panose="020B0604020202020204" pitchFamily="34" charset="0"/>
                <a:ea typeface="Verdana" panose="020B0604030504040204" pitchFamily="34" charset="0"/>
                <a:cs typeface="Arial" panose="020B0604020202020204" pitchFamily="34" charset="0"/>
              </a:rPr>
              <a:t>Naugardiškių</a:t>
            </a:r>
            <a:r>
              <a:rPr lang="lt-LT" dirty="0" smtClean="0">
                <a:latin typeface="Arial" panose="020B0604020202020204" pitchFamily="34" charset="0"/>
                <a:ea typeface="Verdana" panose="020B0604030504040204" pitchFamily="34" charset="0"/>
                <a:cs typeface="Arial" panose="020B0604020202020204" pitchFamily="34" charset="0"/>
              </a:rPr>
              <a:t> </a:t>
            </a:r>
            <a:r>
              <a:rPr lang="lt-LT" dirty="0">
                <a:latin typeface="Arial" panose="020B0604020202020204" pitchFamily="34" charset="0"/>
                <a:ea typeface="Verdana" panose="020B0604030504040204" pitchFamily="34" charset="0"/>
                <a:cs typeface="Arial" panose="020B0604020202020204" pitchFamily="34" charset="0"/>
              </a:rPr>
              <a:t>bendruomenė, pirmininkė Neringa </a:t>
            </a:r>
            <a:r>
              <a:rPr lang="lt-LT" dirty="0" smtClean="0">
                <a:latin typeface="Arial" panose="020B0604020202020204" pitchFamily="34" charset="0"/>
                <a:ea typeface="Verdana" panose="020B0604030504040204" pitchFamily="34" charset="0"/>
                <a:cs typeface="Arial" panose="020B0604020202020204" pitchFamily="34" charset="0"/>
              </a:rPr>
              <a:t>Šeštokienė;</a:t>
            </a:r>
            <a:endParaRPr lang="lt-LT" dirty="0">
              <a:latin typeface="Arial" panose="020B0604020202020204" pitchFamily="34" charset="0"/>
              <a:ea typeface="Verdana" panose="020B0604030504040204" pitchFamily="34" charset="0"/>
              <a:cs typeface="Arial" panose="020B0604020202020204" pitchFamily="34" charset="0"/>
            </a:endParaRPr>
          </a:p>
          <a:p>
            <a:pPr marL="171450" indent="-171450" algn="just">
              <a:spcBef>
                <a:spcPts val="0"/>
              </a:spcBef>
              <a:defRPr/>
            </a:pPr>
            <a:r>
              <a:rPr lang="lt-LT" dirty="0" smtClean="0">
                <a:latin typeface="Arial" panose="020B0604020202020204" pitchFamily="34" charset="0"/>
                <a:ea typeface="Verdana" panose="020B0604030504040204" pitchFamily="34" charset="0"/>
                <a:cs typeface="Arial" panose="020B0604020202020204" pitchFamily="34" charset="0"/>
              </a:rPr>
              <a:t> Asociacija </a:t>
            </a:r>
            <a:r>
              <a:rPr lang="lt-LT" dirty="0">
                <a:latin typeface="Arial" panose="020B0604020202020204" pitchFamily="34" charset="0"/>
                <a:ea typeface="Verdana" panose="020B0604030504040204" pitchFamily="34" charset="0"/>
                <a:cs typeface="Arial" panose="020B0604020202020204" pitchFamily="34" charset="0"/>
              </a:rPr>
              <a:t>„Marvelės bendruomenės centras“, pirmininkė Elena </a:t>
            </a:r>
            <a:r>
              <a:rPr lang="lt-LT" dirty="0" smtClean="0">
                <a:latin typeface="Arial" panose="020B0604020202020204" pitchFamily="34" charset="0"/>
                <a:ea typeface="Verdana" panose="020B0604030504040204" pitchFamily="34" charset="0"/>
                <a:cs typeface="Arial" panose="020B0604020202020204" pitchFamily="34" charset="0"/>
              </a:rPr>
              <a:t>Kavaliauskaitė.</a:t>
            </a:r>
          </a:p>
          <a:p>
            <a:pPr marL="0" indent="0" algn="just">
              <a:spcBef>
                <a:spcPts val="0"/>
              </a:spcBef>
              <a:buNone/>
              <a:defRPr/>
            </a:pPr>
            <a:endParaRPr lang="lt-LT" sz="2000" dirty="0" smtClean="0"/>
          </a:p>
          <a:p>
            <a:pPr>
              <a:spcBef>
                <a:spcPts val="0"/>
              </a:spcBef>
              <a:defRPr/>
            </a:pPr>
            <a:endParaRPr lang="lt-LT" sz="2000" dirty="0"/>
          </a:p>
          <a:p>
            <a:pPr algn="ctr"/>
            <a:endParaRPr lang="lt-LT" sz="2000" b="1" dirty="0" smtClean="0">
              <a:solidFill>
                <a:schemeClr val="tx2">
                  <a:lumMod val="75000"/>
                </a:schemeClr>
              </a:solidFill>
              <a:latin typeface="Verdana" pitchFamily="34" charset="0"/>
              <a:ea typeface="Verdana" pitchFamily="34" charset="0"/>
              <a:cs typeface="Verdana" pitchFamily="34" charset="0"/>
            </a:endParaRPr>
          </a:p>
          <a:p>
            <a:pPr marL="0" indent="0" algn="ctr">
              <a:buNone/>
            </a:pPr>
            <a:endParaRPr lang="lt-LT" sz="2400" b="1" dirty="0" smtClean="0">
              <a:solidFill>
                <a:schemeClr val="tx2">
                  <a:lumMod val="75000"/>
                </a:schemeClr>
              </a:solidFill>
              <a:latin typeface="Verdana" pitchFamily="34" charset="0"/>
              <a:ea typeface="Verdana" pitchFamily="34" charset="0"/>
              <a:cs typeface="Verdana" pitchFamily="34" charset="0"/>
            </a:endParaRPr>
          </a:p>
        </p:txBody>
      </p:sp>
      <p:sp>
        <p:nvSpPr>
          <p:cNvPr id="4" name="Antraštė 1"/>
          <p:cNvSpPr>
            <a:spLocks noGrp="1"/>
          </p:cNvSpPr>
          <p:nvPr>
            <p:ph type="title"/>
          </p:nvPr>
        </p:nvSpPr>
        <p:spPr>
          <a:xfrm>
            <a:off x="1547664" y="188640"/>
            <a:ext cx="5915660" cy="1584176"/>
          </a:xfrm>
        </p:spPr>
        <p:txBody>
          <a:bodyPr>
            <a:noAutofit/>
          </a:bodyPr>
          <a:lstStyle/>
          <a:p>
            <a:pPr algn="ctr"/>
            <a:r>
              <a:rPr lang="lt-LT" sz="2800" dirty="0" smtClean="0">
                <a:solidFill>
                  <a:srgbClr val="760000"/>
                </a:solidFill>
                <a:latin typeface="Arial" panose="020B0604020202020204" pitchFamily="34" charset="0"/>
                <a:ea typeface="Verdana" pitchFamily="34" charset="0"/>
                <a:cs typeface="Arial" panose="020B0604020202020204" pitchFamily="34" charset="0"/>
              </a:rPr>
              <a:t>Aleksoto </a:t>
            </a:r>
            <a:r>
              <a:rPr lang="lt-LT" sz="2800" dirty="0">
                <a:solidFill>
                  <a:srgbClr val="760000"/>
                </a:solidFill>
                <a:latin typeface="Arial" panose="020B0604020202020204" pitchFamily="34" charset="0"/>
                <a:ea typeface="Verdana" pitchFamily="34" charset="0"/>
                <a:cs typeface="Arial" panose="020B0604020202020204" pitchFamily="34" charset="0"/>
              </a:rPr>
              <a:t>seniūnijoje </a:t>
            </a:r>
            <a:r>
              <a:rPr lang="lt-LT" sz="2800" dirty="0" smtClean="0">
                <a:solidFill>
                  <a:srgbClr val="760000"/>
                </a:solidFill>
                <a:latin typeface="Arial" panose="020B0604020202020204" pitchFamily="34" charset="0"/>
                <a:ea typeface="Verdana" pitchFamily="34" charset="0"/>
                <a:cs typeface="Arial" panose="020B0604020202020204" pitchFamily="34" charset="0"/>
              </a:rPr>
              <a:t>veikiančios  </a:t>
            </a:r>
            <a:r>
              <a:rPr lang="lt-LT" sz="2800" dirty="0">
                <a:solidFill>
                  <a:srgbClr val="760000"/>
                </a:solidFill>
                <a:latin typeface="Arial" panose="020B0604020202020204" pitchFamily="34" charset="0"/>
                <a:ea typeface="Verdana" pitchFamily="34" charset="0"/>
                <a:cs typeface="Arial" panose="020B0604020202020204" pitchFamily="34" charset="0"/>
              </a:rPr>
              <a:t>bendruomeninės organizacijos:</a:t>
            </a:r>
            <a:r>
              <a:rPr lang="lt-LT" sz="2400" dirty="0">
                <a:solidFill>
                  <a:srgbClr val="760000"/>
                </a:solidFill>
                <a:latin typeface="Arial" panose="020B0604020202020204" pitchFamily="34" charset="0"/>
                <a:ea typeface="Verdana" pitchFamily="34" charset="0"/>
                <a:cs typeface="Arial" panose="020B0604020202020204" pitchFamily="34" charset="0"/>
              </a:rPr>
              <a:t/>
            </a:r>
            <a:br>
              <a:rPr lang="lt-LT" sz="2400" dirty="0">
                <a:solidFill>
                  <a:srgbClr val="760000"/>
                </a:solidFill>
                <a:latin typeface="Arial" panose="020B0604020202020204" pitchFamily="34" charset="0"/>
                <a:ea typeface="Verdana" pitchFamily="34" charset="0"/>
                <a:cs typeface="Arial" panose="020B0604020202020204" pitchFamily="34" charset="0"/>
              </a:rPr>
            </a:br>
            <a:r>
              <a:rPr lang="lt-LT" sz="2400" dirty="0">
                <a:solidFill>
                  <a:srgbClr val="760000"/>
                </a:solidFill>
                <a:latin typeface="Arial" panose="020B0604020202020204" pitchFamily="34" charset="0"/>
                <a:ea typeface="Verdana" pitchFamily="34" charset="0"/>
                <a:cs typeface="Arial" panose="020B0604020202020204" pitchFamily="34" charset="0"/>
              </a:rPr>
              <a:t/>
            </a:r>
            <a:br>
              <a:rPr lang="lt-LT" sz="2400" dirty="0">
                <a:solidFill>
                  <a:srgbClr val="760000"/>
                </a:solidFill>
                <a:latin typeface="Arial" panose="020B0604020202020204" pitchFamily="34" charset="0"/>
                <a:ea typeface="Verdana" pitchFamily="34" charset="0"/>
                <a:cs typeface="Arial" panose="020B0604020202020204" pitchFamily="34" charset="0"/>
              </a:rPr>
            </a:br>
            <a:endParaRPr lang="lt-LT" sz="2400" dirty="0">
              <a:solidFill>
                <a:srgbClr val="76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69614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urinio vietos rezervavimo ženklas 2"/>
          <p:cNvSpPr>
            <a:spLocks noGrp="1"/>
          </p:cNvSpPr>
          <p:nvPr>
            <p:ph sz="quarter" idx="1"/>
          </p:nvPr>
        </p:nvSpPr>
        <p:spPr>
          <a:xfrm>
            <a:off x="539552" y="404664"/>
            <a:ext cx="8003232" cy="5289451"/>
          </a:xfrm>
        </p:spPr>
        <p:txBody>
          <a:bodyPr>
            <a:normAutofit/>
          </a:bodyPr>
          <a:lstStyle/>
          <a:p>
            <a:pPr marL="0" indent="0" algn="ctr">
              <a:buNone/>
            </a:pPr>
            <a:r>
              <a:rPr lang="lt-LT" sz="2800" dirty="0" smtClean="0">
                <a:solidFill>
                  <a:srgbClr val="760000"/>
                </a:solidFill>
                <a:latin typeface="Arial" panose="020B0604020202020204" pitchFamily="34" charset="0"/>
                <a:ea typeface="Verdana" pitchFamily="34" charset="0"/>
                <a:cs typeface="Arial" panose="020B0604020202020204" pitchFamily="34" charset="0"/>
              </a:rPr>
              <a:t>Aleksoto </a:t>
            </a:r>
            <a:r>
              <a:rPr lang="lt-LT" sz="2800" dirty="0" err="1" smtClean="0">
                <a:solidFill>
                  <a:srgbClr val="760000"/>
                </a:solidFill>
                <a:latin typeface="Arial" panose="020B0604020202020204" pitchFamily="34" charset="0"/>
                <a:ea typeface="Verdana" pitchFamily="34" charset="0"/>
                <a:cs typeface="Arial" panose="020B0604020202020204" pitchFamily="34" charset="0"/>
              </a:rPr>
              <a:t>seniūnaičiai</a:t>
            </a:r>
            <a:r>
              <a:rPr lang="lt-LT" sz="2800" dirty="0" smtClean="0">
                <a:solidFill>
                  <a:srgbClr val="760000"/>
                </a:solidFill>
                <a:latin typeface="Arial" panose="020B0604020202020204" pitchFamily="34" charset="0"/>
                <a:ea typeface="Verdana" pitchFamily="34" charset="0"/>
                <a:cs typeface="Arial" panose="020B0604020202020204" pitchFamily="34" charset="0"/>
              </a:rPr>
              <a:t>:</a:t>
            </a:r>
          </a:p>
          <a:p>
            <a:pPr marL="0" indent="0" algn="ctr">
              <a:buNone/>
            </a:pPr>
            <a:endParaRPr lang="lt-LT" sz="2400" b="1" dirty="0" smtClean="0">
              <a:solidFill>
                <a:schemeClr val="tx2">
                  <a:lumMod val="75000"/>
                </a:schemeClr>
              </a:solidFill>
              <a:latin typeface="Verdana" pitchFamily="34" charset="0"/>
              <a:ea typeface="Verdana" pitchFamily="34" charset="0"/>
              <a:cs typeface="Verdana" pitchFamily="34" charset="0"/>
            </a:endParaRPr>
          </a:p>
          <a:p>
            <a:pPr>
              <a:buFont typeface="Wingdings" panose="05000000000000000000" pitchFamily="2" charset="2"/>
              <a:buChar char="ü"/>
            </a:pPr>
            <a:r>
              <a:rPr lang="lt-LT" altLang="lt-LT" dirty="0">
                <a:latin typeface="Arial" charset="0"/>
                <a:cs typeface="Arial" charset="0"/>
              </a:rPr>
              <a:t>Aleksoto </a:t>
            </a:r>
            <a:r>
              <a:rPr lang="lt-LT" altLang="lt-LT" dirty="0" err="1">
                <a:latin typeface="Arial" charset="0"/>
                <a:cs typeface="Arial" charset="0"/>
              </a:rPr>
              <a:t>seniūnaitija</a:t>
            </a:r>
            <a:r>
              <a:rPr lang="lt-LT" altLang="lt-LT" dirty="0">
                <a:latin typeface="Arial" charset="0"/>
                <a:cs typeface="Arial" charset="0"/>
              </a:rPr>
              <a:t>: Rita Jonaitienė</a:t>
            </a:r>
          </a:p>
          <a:p>
            <a:pPr>
              <a:buFont typeface="Wingdings" panose="05000000000000000000" pitchFamily="2" charset="2"/>
              <a:buChar char="ü"/>
            </a:pPr>
            <a:r>
              <a:rPr lang="lt-LT" altLang="lt-LT" dirty="0">
                <a:latin typeface="Arial" charset="0"/>
                <a:cs typeface="Arial" charset="0"/>
              </a:rPr>
              <a:t>Birutės </a:t>
            </a:r>
            <a:r>
              <a:rPr lang="lt-LT" altLang="lt-LT" dirty="0" err="1">
                <a:latin typeface="Arial" charset="0"/>
                <a:cs typeface="Arial" charset="0"/>
              </a:rPr>
              <a:t>seniūnaitija</a:t>
            </a:r>
            <a:r>
              <a:rPr lang="lt-LT" altLang="lt-LT" dirty="0">
                <a:latin typeface="Arial" charset="0"/>
                <a:cs typeface="Arial" charset="0"/>
              </a:rPr>
              <a:t>: </a:t>
            </a:r>
            <a:r>
              <a:rPr lang="lt-LT" altLang="lt-LT" dirty="0" smtClean="0">
                <a:latin typeface="Arial" charset="0"/>
                <a:cs typeface="Arial" charset="0"/>
              </a:rPr>
              <a:t>Jūratė </a:t>
            </a:r>
            <a:r>
              <a:rPr lang="lt-LT" altLang="lt-LT" dirty="0" err="1" smtClean="0">
                <a:latin typeface="Arial" charset="0"/>
                <a:cs typeface="Arial" charset="0"/>
              </a:rPr>
              <a:t>Petrikaitė</a:t>
            </a:r>
            <a:endParaRPr lang="lt-LT" altLang="lt-LT" dirty="0">
              <a:latin typeface="Arial" charset="0"/>
              <a:cs typeface="Arial" charset="0"/>
            </a:endParaRPr>
          </a:p>
          <a:p>
            <a:pPr>
              <a:buFont typeface="Wingdings" panose="05000000000000000000" pitchFamily="2" charset="2"/>
              <a:buChar char="ü"/>
            </a:pPr>
            <a:r>
              <a:rPr lang="lt-LT" altLang="lt-LT" dirty="0">
                <a:latin typeface="Arial" charset="0"/>
                <a:cs typeface="Arial" charset="0"/>
              </a:rPr>
              <a:t>Fredos </a:t>
            </a:r>
            <a:r>
              <a:rPr lang="lt-LT" altLang="lt-LT" dirty="0" err="1">
                <a:latin typeface="Arial" charset="0"/>
                <a:cs typeface="Arial" charset="0"/>
              </a:rPr>
              <a:t>seniūnaitija</a:t>
            </a:r>
            <a:r>
              <a:rPr lang="lt-LT" altLang="lt-LT" dirty="0">
                <a:latin typeface="Arial" charset="0"/>
                <a:cs typeface="Arial" charset="0"/>
              </a:rPr>
              <a:t>: Tomas </a:t>
            </a:r>
            <a:r>
              <a:rPr lang="lt-LT" altLang="lt-LT" dirty="0" smtClean="0">
                <a:latin typeface="Arial" charset="0"/>
                <a:cs typeface="Arial" charset="0"/>
              </a:rPr>
              <a:t>Makarevičius</a:t>
            </a:r>
            <a:endParaRPr lang="lt-LT" altLang="lt-LT" dirty="0">
              <a:latin typeface="Arial" charset="0"/>
              <a:cs typeface="Arial" charset="0"/>
            </a:endParaRPr>
          </a:p>
          <a:p>
            <a:pPr>
              <a:buFont typeface="Wingdings" panose="05000000000000000000" pitchFamily="2" charset="2"/>
              <a:buChar char="ü"/>
            </a:pPr>
            <a:r>
              <a:rPr lang="lt-LT" altLang="lt-LT" dirty="0">
                <a:latin typeface="Arial" charset="0"/>
                <a:cs typeface="Arial" charset="0"/>
              </a:rPr>
              <a:t>Kazliškių </a:t>
            </a:r>
            <a:r>
              <a:rPr lang="lt-LT" altLang="lt-LT" dirty="0" err="1">
                <a:latin typeface="Arial" charset="0"/>
                <a:cs typeface="Arial" charset="0"/>
              </a:rPr>
              <a:t>seniūnaitija</a:t>
            </a:r>
            <a:r>
              <a:rPr lang="lt-LT" altLang="lt-LT" dirty="0">
                <a:latin typeface="Arial" charset="0"/>
                <a:cs typeface="Arial" charset="0"/>
              </a:rPr>
              <a:t>: </a:t>
            </a:r>
            <a:r>
              <a:rPr lang="lt-LT" altLang="lt-LT" dirty="0" smtClean="0">
                <a:latin typeface="Arial" charset="0"/>
                <a:cs typeface="Arial" charset="0"/>
              </a:rPr>
              <a:t>Gintarė </a:t>
            </a:r>
            <a:r>
              <a:rPr lang="lt-LT" altLang="lt-LT" dirty="0" err="1" smtClean="0">
                <a:latin typeface="Arial" charset="0"/>
                <a:cs typeface="Arial" charset="0"/>
              </a:rPr>
              <a:t>Pažėrienė</a:t>
            </a:r>
            <a:endParaRPr lang="lt-LT" altLang="lt-LT" dirty="0">
              <a:latin typeface="Arial" charset="0"/>
              <a:cs typeface="Arial" charset="0"/>
            </a:endParaRPr>
          </a:p>
          <a:p>
            <a:pPr>
              <a:buFont typeface="Wingdings" panose="05000000000000000000" pitchFamily="2" charset="2"/>
              <a:buChar char="ü"/>
            </a:pPr>
            <a:r>
              <a:rPr lang="lt-LT" altLang="lt-LT" dirty="0">
                <a:latin typeface="Arial" charset="0"/>
                <a:cs typeface="Arial" charset="0"/>
              </a:rPr>
              <a:t>Marvelės </a:t>
            </a:r>
            <a:r>
              <a:rPr lang="lt-LT" altLang="lt-LT" dirty="0" err="1">
                <a:latin typeface="Arial" charset="0"/>
                <a:cs typeface="Arial" charset="0"/>
              </a:rPr>
              <a:t>seniūnaitija</a:t>
            </a:r>
            <a:r>
              <a:rPr lang="lt-LT" altLang="lt-LT" dirty="0">
                <a:latin typeface="Arial" charset="0"/>
                <a:cs typeface="Arial" charset="0"/>
              </a:rPr>
              <a:t>: </a:t>
            </a:r>
            <a:r>
              <a:rPr lang="lt-LT" altLang="lt-LT" dirty="0" smtClean="0">
                <a:latin typeface="Arial" charset="0"/>
                <a:cs typeface="Arial" charset="0"/>
              </a:rPr>
              <a:t>Adelė </a:t>
            </a:r>
            <a:r>
              <a:rPr lang="lt-LT" altLang="lt-LT" dirty="0" err="1" smtClean="0">
                <a:latin typeface="Arial" charset="0"/>
                <a:cs typeface="Arial" charset="0"/>
              </a:rPr>
              <a:t>Zorskienė</a:t>
            </a:r>
            <a:endParaRPr lang="lt-LT" altLang="lt-LT" dirty="0">
              <a:latin typeface="Arial" charset="0"/>
              <a:cs typeface="Arial" charset="0"/>
            </a:endParaRPr>
          </a:p>
          <a:p>
            <a:pPr marL="0" indent="0" algn="ctr">
              <a:buNone/>
            </a:pPr>
            <a:endParaRPr lang="lt-LT" sz="2000" b="1" dirty="0" smtClean="0">
              <a:solidFill>
                <a:schemeClr val="tx2">
                  <a:lumMod val="75000"/>
                </a:schemeClr>
              </a:solidFill>
              <a:latin typeface="Verdana" pitchFamily="34" charset="0"/>
              <a:ea typeface="Verdana" pitchFamily="34" charset="0"/>
              <a:cs typeface="Verdana" pitchFamily="34" charset="0"/>
            </a:endParaRPr>
          </a:p>
          <a:p>
            <a:pPr marL="0" indent="0">
              <a:spcBef>
                <a:spcPts val="0"/>
              </a:spcBef>
              <a:buNone/>
              <a:defRPr/>
            </a:pPr>
            <a:endParaRPr lang="lt-LT" sz="2000" dirty="0" smtClean="0"/>
          </a:p>
          <a:p>
            <a:pPr marL="0" indent="0">
              <a:spcBef>
                <a:spcPts val="0"/>
              </a:spcBef>
              <a:buNone/>
              <a:defRPr/>
            </a:pPr>
            <a:endParaRPr lang="lt-LT" sz="2000" dirty="0" smtClean="0"/>
          </a:p>
          <a:p>
            <a:pPr marL="171450" indent="-171450">
              <a:spcBef>
                <a:spcPts val="0"/>
              </a:spcBef>
              <a:defRPr/>
            </a:pPr>
            <a:endParaRPr lang="lt-LT" sz="2000" dirty="0"/>
          </a:p>
          <a:p>
            <a:pPr marL="0" indent="0" algn="ctr">
              <a:buNone/>
            </a:pPr>
            <a:endParaRPr lang="lt-LT" sz="2000" b="1" dirty="0" smtClean="0">
              <a:solidFill>
                <a:schemeClr val="tx2">
                  <a:lumMod val="75000"/>
                </a:schemeClr>
              </a:solidFill>
              <a:latin typeface="Verdana" pitchFamily="34" charset="0"/>
              <a:ea typeface="Verdana" pitchFamily="34" charset="0"/>
              <a:cs typeface="Verdana" pitchFamily="34" charset="0"/>
            </a:endParaRPr>
          </a:p>
          <a:p>
            <a:pPr marL="0" indent="0" algn="ctr">
              <a:buNone/>
            </a:pPr>
            <a:endParaRPr lang="lt-LT" sz="2400" b="1" dirty="0" smtClean="0">
              <a:solidFill>
                <a:schemeClr val="tx2">
                  <a:lumMod val="75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517167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amikale\Desktop\Paveikslėli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663807"/>
          </a:xfrm>
          <a:prstGeom prst="rect">
            <a:avLst/>
          </a:prstGeom>
          <a:noFill/>
          <a:extLst>
            <a:ext uri="{909E8E84-426E-40DD-AFC4-6F175D3DCCD1}">
              <a14:hiddenFill xmlns:a14="http://schemas.microsoft.com/office/drawing/2010/main">
                <a:solidFill>
                  <a:srgbClr val="FFFFFF"/>
                </a:solidFill>
              </a14:hiddenFill>
            </a:ext>
          </a:extLst>
        </p:spPr>
      </p:pic>
      <p:sp>
        <p:nvSpPr>
          <p:cNvPr id="2" name="Antraštė 1"/>
          <p:cNvSpPr>
            <a:spLocks noGrp="1"/>
          </p:cNvSpPr>
          <p:nvPr>
            <p:ph type="title"/>
          </p:nvPr>
        </p:nvSpPr>
        <p:spPr>
          <a:xfrm>
            <a:off x="251520" y="0"/>
            <a:ext cx="8229600" cy="922114"/>
          </a:xfrm>
        </p:spPr>
        <p:txBody>
          <a:bodyPr>
            <a:normAutofit/>
          </a:bodyPr>
          <a:lstStyle/>
          <a:p>
            <a:pPr algn="ctr"/>
            <a:r>
              <a:rPr lang="lt-LT" sz="2800" dirty="0" smtClean="0">
                <a:solidFill>
                  <a:srgbClr val="760000"/>
                </a:solidFill>
                <a:latin typeface="Arial" panose="020B0604020202020204" pitchFamily="34" charset="0"/>
                <a:ea typeface="Verdana" panose="020B0604030504040204" pitchFamily="34" charset="0"/>
                <a:cs typeface="Arial" panose="020B0604020202020204" pitchFamily="34" charset="0"/>
              </a:rPr>
              <a:t>Aleksoto seniūnijos kolektyvas </a:t>
            </a:r>
            <a:endParaRPr lang="lt-LT" sz="2800" dirty="0">
              <a:solidFill>
                <a:srgbClr val="760000"/>
              </a:solidFill>
              <a:latin typeface="Arial" panose="020B0604020202020204" pitchFamily="34" charset="0"/>
              <a:ea typeface="Verdana" panose="020B0604030504040204" pitchFamily="34" charset="0"/>
              <a:cs typeface="Arial" panose="020B0604020202020204" pitchFamily="34" charset="0"/>
            </a:endParaRPr>
          </a:p>
        </p:txBody>
      </p:sp>
      <p:sp>
        <p:nvSpPr>
          <p:cNvPr id="3" name="Turinio vietos rezervavimo ženklas 2"/>
          <p:cNvSpPr>
            <a:spLocks noGrp="1"/>
          </p:cNvSpPr>
          <p:nvPr>
            <p:ph sz="quarter" idx="1"/>
          </p:nvPr>
        </p:nvSpPr>
        <p:spPr>
          <a:xfrm>
            <a:off x="467544" y="1412776"/>
            <a:ext cx="7467600" cy="4873752"/>
          </a:xfrm>
        </p:spPr>
        <p:txBody>
          <a:bodyPr>
            <a:normAutofit fontScale="92500" lnSpcReduction="10000"/>
          </a:bodyPr>
          <a:lstStyle/>
          <a:p>
            <a:pPr algn="just">
              <a:buClr>
                <a:schemeClr val="accent1">
                  <a:lumMod val="60000"/>
                  <a:lumOff val="40000"/>
                </a:schemeClr>
              </a:buClr>
              <a:buFont typeface="Courier New" panose="02070309020205020404" pitchFamily="49" charset="0"/>
              <a:buChar char="o"/>
              <a:defRPr/>
            </a:pPr>
            <a:r>
              <a:rPr lang="lt-LT" sz="2800" dirty="0" smtClean="0">
                <a:latin typeface="Arial" panose="020B0604020202020204" pitchFamily="34" charset="0"/>
                <a:cs typeface="Arial" panose="020B0604020202020204" pitchFamily="34" charset="0"/>
              </a:rPr>
              <a:t>Aleksoto seniūnas </a:t>
            </a:r>
            <a:r>
              <a:rPr lang="lt-LT" sz="2800" dirty="0">
                <a:latin typeface="Arial" panose="020B0604020202020204" pitchFamily="34" charset="0"/>
                <a:cs typeface="Arial" panose="020B0604020202020204" pitchFamily="34" charset="0"/>
              </a:rPr>
              <a:t>– </a:t>
            </a:r>
            <a:r>
              <a:rPr lang="lt-LT" sz="2800" dirty="0" smtClean="0">
                <a:latin typeface="Arial" panose="020B0604020202020204" pitchFamily="34" charset="0"/>
                <a:cs typeface="Arial" panose="020B0604020202020204" pitchFamily="34" charset="0"/>
              </a:rPr>
              <a:t>(nuo 2020-04-01 nėra)</a:t>
            </a:r>
            <a:endParaRPr lang="lt-LT" sz="2800" dirty="0">
              <a:latin typeface="Arial" panose="020B0604020202020204" pitchFamily="34" charset="0"/>
              <a:cs typeface="Arial" panose="020B0604020202020204" pitchFamily="34" charset="0"/>
            </a:endParaRPr>
          </a:p>
          <a:p>
            <a:pPr algn="just">
              <a:buClr>
                <a:schemeClr val="accent1">
                  <a:lumMod val="60000"/>
                  <a:lumOff val="40000"/>
                </a:schemeClr>
              </a:buClr>
              <a:buFont typeface="Courier New" panose="02070309020205020404" pitchFamily="49" charset="0"/>
              <a:buChar char="o"/>
              <a:defRPr/>
            </a:pPr>
            <a:r>
              <a:rPr lang="lt-LT" sz="2800" dirty="0" smtClean="0">
                <a:latin typeface="Arial" panose="020B0604020202020204" pitchFamily="34" charset="0"/>
                <a:cs typeface="Arial" panose="020B0604020202020204" pitchFamily="34" charset="0"/>
              </a:rPr>
              <a:t>Aleksoto seniūnijos vyr. specialistas, atliekantis Aleksoto seniūno funkcijas – </a:t>
            </a:r>
          </a:p>
          <a:p>
            <a:pPr algn="just">
              <a:buClr>
                <a:schemeClr val="accent1">
                  <a:lumMod val="60000"/>
                  <a:lumOff val="40000"/>
                </a:schemeClr>
              </a:buClr>
              <a:buFont typeface="Courier New" panose="02070309020205020404" pitchFamily="49" charset="0"/>
              <a:buChar char="o"/>
              <a:defRPr/>
            </a:pPr>
            <a:r>
              <a:rPr lang="lt-LT" sz="2800" dirty="0" smtClean="0">
                <a:latin typeface="Arial" panose="020B0604020202020204" pitchFamily="34" charset="0"/>
                <a:cs typeface="Arial" panose="020B0604020202020204" pitchFamily="34" charset="0"/>
              </a:rPr>
              <a:t>Vytautas Narkevičius;</a:t>
            </a:r>
            <a:endParaRPr lang="lt-LT" sz="2800" dirty="0">
              <a:latin typeface="Arial" panose="020B0604020202020204" pitchFamily="34" charset="0"/>
              <a:cs typeface="Arial" panose="020B0604020202020204" pitchFamily="34" charset="0"/>
            </a:endParaRPr>
          </a:p>
          <a:p>
            <a:pPr algn="just">
              <a:buClr>
                <a:schemeClr val="accent1">
                  <a:lumMod val="60000"/>
                  <a:lumOff val="40000"/>
                </a:schemeClr>
              </a:buClr>
              <a:buFont typeface="Courier New" panose="02070309020205020404" pitchFamily="49" charset="0"/>
              <a:buChar char="o"/>
              <a:defRPr/>
            </a:pPr>
            <a:r>
              <a:rPr lang="lt-LT" sz="2800" dirty="0" smtClean="0">
                <a:latin typeface="Arial" panose="020B0604020202020204" pitchFamily="34" charset="0"/>
                <a:cs typeface="Arial" panose="020B0604020202020204" pitchFamily="34" charset="0"/>
              </a:rPr>
              <a:t>Referentė, </a:t>
            </a:r>
            <a:r>
              <a:rPr lang="lt-LT" sz="2800" dirty="0" err="1" smtClean="0">
                <a:latin typeface="Arial" panose="020B0604020202020204" pitchFamily="34" charset="0"/>
                <a:cs typeface="Arial" panose="020B0604020202020204" pitchFamily="34" charset="0"/>
              </a:rPr>
              <a:t>deklarantė</a:t>
            </a:r>
            <a:r>
              <a:rPr lang="lt-LT" sz="2800" dirty="0" smtClean="0">
                <a:latin typeface="Arial" panose="020B0604020202020204" pitchFamily="34" charset="0"/>
                <a:cs typeface="Arial" panose="020B0604020202020204" pitchFamily="34" charset="0"/>
              </a:rPr>
              <a:t> </a:t>
            </a:r>
            <a:r>
              <a:rPr lang="lt-LT" sz="2800" dirty="0">
                <a:latin typeface="Arial" panose="020B0604020202020204" pitchFamily="34" charset="0"/>
                <a:cs typeface="Arial" panose="020B0604020202020204" pitchFamily="34" charset="0"/>
              </a:rPr>
              <a:t>– </a:t>
            </a:r>
            <a:r>
              <a:rPr lang="lt-LT" sz="2800" dirty="0" smtClean="0">
                <a:latin typeface="Arial" panose="020B0604020202020204" pitchFamily="34" charset="0"/>
                <a:cs typeface="Arial" panose="020B0604020202020204" pitchFamily="34" charset="0"/>
              </a:rPr>
              <a:t>specialistė Laima Poderytė;</a:t>
            </a:r>
            <a:endParaRPr lang="lt-LT" sz="2800" dirty="0">
              <a:latin typeface="Arial" panose="020B0604020202020204" pitchFamily="34" charset="0"/>
              <a:cs typeface="Arial" panose="020B0604020202020204" pitchFamily="34" charset="0"/>
            </a:endParaRPr>
          </a:p>
          <a:p>
            <a:pPr algn="just">
              <a:buClr>
                <a:schemeClr val="accent1">
                  <a:lumMod val="60000"/>
                  <a:lumOff val="40000"/>
                </a:schemeClr>
              </a:buClr>
              <a:buFont typeface="Courier New" panose="02070309020205020404" pitchFamily="49" charset="0"/>
              <a:buChar char="o"/>
              <a:defRPr/>
            </a:pPr>
            <a:r>
              <a:rPr lang="lt-LT" sz="2800" dirty="0" smtClean="0">
                <a:latin typeface="Arial" panose="020B0604020202020204" pitchFamily="34" charset="0"/>
                <a:cs typeface="Arial" panose="020B0604020202020204" pitchFamily="34" charset="0"/>
              </a:rPr>
              <a:t>Aplinkos </a:t>
            </a:r>
            <a:r>
              <a:rPr lang="lt-LT" sz="2800" dirty="0">
                <a:latin typeface="Arial" panose="020B0604020202020204" pitchFamily="34" charset="0"/>
                <a:cs typeface="Arial" panose="020B0604020202020204" pitchFamily="34" charset="0"/>
              </a:rPr>
              <a:t>apsauga</a:t>
            </a:r>
            <a:r>
              <a:rPr lang="en-GB" sz="2800" dirty="0">
                <a:latin typeface="Arial" panose="020B0604020202020204" pitchFamily="34" charset="0"/>
                <a:cs typeface="Arial" panose="020B0604020202020204" pitchFamily="34" charset="0"/>
              </a:rPr>
              <a:t> ir </a:t>
            </a:r>
            <a:r>
              <a:rPr lang="en-GB" sz="2800" dirty="0" err="1">
                <a:latin typeface="Arial" panose="020B0604020202020204" pitchFamily="34" charset="0"/>
                <a:cs typeface="Arial" panose="020B0604020202020204" pitchFamily="34" charset="0"/>
              </a:rPr>
              <a:t>statini</a:t>
            </a:r>
            <a:r>
              <a:rPr lang="lt-LT" sz="2800" dirty="0">
                <a:latin typeface="Arial" panose="020B0604020202020204" pitchFamily="34" charset="0"/>
                <a:cs typeface="Arial" panose="020B0604020202020204" pitchFamily="34" charset="0"/>
              </a:rPr>
              <a:t>ų priežiūra – vyr. specialistas </a:t>
            </a:r>
            <a:r>
              <a:rPr lang="lt-LT" sz="2800" dirty="0" smtClean="0">
                <a:latin typeface="Arial" panose="020B0604020202020204" pitchFamily="34" charset="0"/>
                <a:cs typeface="Arial" panose="020B0604020202020204" pitchFamily="34" charset="0"/>
              </a:rPr>
              <a:t>Vytautas Vaitiekūnas.</a:t>
            </a:r>
            <a:endParaRPr lang="lt-LT" sz="2800" dirty="0">
              <a:latin typeface="Arial" panose="020B0604020202020204" pitchFamily="34" charset="0"/>
              <a:cs typeface="Arial" panose="020B0604020202020204" pitchFamily="34" charset="0"/>
            </a:endParaRPr>
          </a:p>
          <a:p>
            <a:pPr algn="just">
              <a:buClr>
                <a:schemeClr val="accent1">
                  <a:lumMod val="60000"/>
                  <a:lumOff val="40000"/>
                </a:schemeClr>
              </a:buClr>
              <a:buFont typeface="Courier New" panose="02070309020205020404" pitchFamily="49" charset="0"/>
              <a:buChar char="o"/>
              <a:defRPr/>
            </a:pPr>
            <a:r>
              <a:rPr lang="lt-LT" sz="2800" dirty="0" smtClean="0">
                <a:latin typeface="Arial" panose="020B0604020202020204" pitchFamily="34" charset="0"/>
                <a:cs typeface="Arial" panose="020B0604020202020204" pitchFamily="34" charset="0"/>
              </a:rPr>
              <a:t>Aleksoto </a:t>
            </a:r>
            <a:r>
              <a:rPr lang="lt-LT" sz="2800" dirty="0">
                <a:latin typeface="Arial" panose="020B0604020202020204" pitchFamily="34" charset="0"/>
                <a:cs typeface="Arial" panose="020B0604020202020204" pitchFamily="34" charset="0"/>
              </a:rPr>
              <a:t>seniūnijos patalpose dirba Kauno miesto socialinių paslaugų centro darbuotojos Aušrelė </a:t>
            </a:r>
            <a:r>
              <a:rPr lang="lt-LT" sz="2800" dirty="0" err="1">
                <a:latin typeface="Arial" panose="020B0604020202020204" pitchFamily="34" charset="0"/>
                <a:cs typeface="Arial" panose="020B0604020202020204" pitchFamily="34" charset="0"/>
              </a:rPr>
              <a:t>Gališanskienė</a:t>
            </a:r>
            <a:r>
              <a:rPr lang="lt-LT" sz="2800" dirty="0">
                <a:latin typeface="Arial" panose="020B0604020202020204" pitchFamily="34" charset="0"/>
                <a:cs typeface="Arial" panose="020B0604020202020204" pitchFamily="34" charset="0"/>
              </a:rPr>
              <a:t>, </a:t>
            </a:r>
            <a:r>
              <a:rPr lang="lt-LT" sz="2800" dirty="0" smtClean="0">
                <a:latin typeface="Arial" panose="020B0604020202020204" pitchFamily="34" charset="0"/>
                <a:cs typeface="Arial" panose="020B0604020202020204" pitchFamily="34" charset="0"/>
              </a:rPr>
              <a:t>Birutė Sabaliauskaitė, Rasa </a:t>
            </a:r>
            <a:r>
              <a:rPr lang="lt-LT" sz="2800" dirty="0" err="1">
                <a:latin typeface="Arial" panose="020B0604020202020204" pitchFamily="34" charset="0"/>
                <a:cs typeface="Arial" panose="020B0604020202020204" pitchFamily="34" charset="0"/>
              </a:rPr>
              <a:t>Buchalcaitė</a:t>
            </a:r>
            <a:r>
              <a:rPr lang="lt-LT" sz="2800" dirty="0">
                <a:latin typeface="Arial" panose="020B0604020202020204" pitchFamily="34" charset="0"/>
                <a:cs typeface="Arial" panose="020B0604020202020204" pitchFamily="34" charset="0"/>
              </a:rPr>
              <a:t> ir </a:t>
            </a:r>
            <a:r>
              <a:rPr lang="lt-LT" sz="2800" dirty="0" smtClean="0">
                <a:latin typeface="Arial" panose="020B0604020202020204" pitchFamily="34" charset="0"/>
                <a:cs typeface="Arial" panose="020B0604020202020204" pitchFamily="34" charset="0"/>
              </a:rPr>
              <a:t>Ingrida Juškienė.</a:t>
            </a:r>
            <a:endParaRPr lang="lt-LT" sz="2800" dirty="0">
              <a:latin typeface="Arial" panose="020B0604020202020204" pitchFamily="34" charset="0"/>
              <a:cs typeface="Arial" panose="020B0604020202020204" pitchFamily="34" charset="0"/>
            </a:endParaRPr>
          </a:p>
          <a:p>
            <a:endParaRPr lang="lt-LT" dirty="0"/>
          </a:p>
        </p:txBody>
      </p:sp>
    </p:spTree>
    <p:extLst>
      <p:ext uri="{BB962C8B-B14F-4D97-AF65-F5344CB8AC3E}">
        <p14:creationId xmlns:p14="http://schemas.microsoft.com/office/powerpoint/2010/main" val="6352288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amikale\Desktop\Paveikslėli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663807"/>
          </a:xfrm>
          <a:prstGeom prst="rect">
            <a:avLst/>
          </a:prstGeom>
          <a:noFill/>
          <a:extLst>
            <a:ext uri="{909E8E84-426E-40DD-AFC4-6F175D3DCCD1}">
              <a14:hiddenFill xmlns:a14="http://schemas.microsoft.com/office/drawing/2010/main">
                <a:solidFill>
                  <a:srgbClr val="FFFFFF"/>
                </a:solidFill>
              </a14:hiddenFill>
            </a:ext>
          </a:extLst>
        </p:spPr>
      </p:pic>
      <p:sp>
        <p:nvSpPr>
          <p:cNvPr id="2" name="Antraštė 1"/>
          <p:cNvSpPr>
            <a:spLocks noGrp="1"/>
          </p:cNvSpPr>
          <p:nvPr>
            <p:ph type="title"/>
          </p:nvPr>
        </p:nvSpPr>
        <p:spPr>
          <a:xfrm>
            <a:off x="323528" y="260648"/>
            <a:ext cx="8229600" cy="589458"/>
          </a:xfrm>
        </p:spPr>
        <p:txBody>
          <a:bodyPr>
            <a:normAutofit/>
          </a:bodyPr>
          <a:lstStyle/>
          <a:p>
            <a:pPr algn="ctr"/>
            <a:r>
              <a:rPr lang="lt-LT" sz="2800" dirty="0" smtClean="0">
                <a:solidFill>
                  <a:srgbClr val="760000"/>
                </a:solidFill>
                <a:latin typeface="Arial" panose="020B0604020202020204" pitchFamily="34" charset="0"/>
                <a:ea typeface="Verdana" panose="020B0604030504040204" pitchFamily="34" charset="0"/>
                <a:cs typeface="Arial" panose="020B0604020202020204" pitchFamily="34" charset="0"/>
              </a:rPr>
              <a:t>20</a:t>
            </a:r>
            <a:r>
              <a:rPr lang="en-US" sz="2800" dirty="0" smtClean="0">
                <a:solidFill>
                  <a:srgbClr val="760000"/>
                </a:solidFill>
                <a:latin typeface="Arial" panose="020B0604020202020204" pitchFamily="34" charset="0"/>
                <a:ea typeface="Verdana" panose="020B0604030504040204" pitchFamily="34" charset="0"/>
                <a:cs typeface="Arial" panose="020B0604020202020204" pitchFamily="34" charset="0"/>
              </a:rPr>
              <a:t>2</a:t>
            </a:r>
            <a:r>
              <a:rPr lang="lt-LT" sz="2800" dirty="0" smtClean="0">
                <a:solidFill>
                  <a:srgbClr val="760000"/>
                </a:solidFill>
                <a:latin typeface="Arial" panose="020B0604020202020204" pitchFamily="34" charset="0"/>
                <a:ea typeface="Verdana" panose="020B0604030504040204" pitchFamily="34" charset="0"/>
                <a:cs typeface="Arial" panose="020B0604020202020204" pitchFamily="34" charset="0"/>
              </a:rPr>
              <a:t>1 </a:t>
            </a:r>
            <a:r>
              <a:rPr lang="lt-LT" sz="2800" dirty="0">
                <a:solidFill>
                  <a:srgbClr val="760000"/>
                </a:solidFill>
                <a:latin typeface="Arial" panose="020B0604020202020204" pitchFamily="34" charset="0"/>
                <a:ea typeface="Verdana" panose="020B0604030504040204" pitchFamily="34" charset="0"/>
                <a:cs typeface="Arial" panose="020B0604020202020204" pitchFamily="34" charset="0"/>
              </a:rPr>
              <a:t>metais Aleksoto seniūnijoje:</a:t>
            </a:r>
          </a:p>
        </p:txBody>
      </p:sp>
      <p:sp>
        <p:nvSpPr>
          <p:cNvPr id="3" name="Turinio vietos rezervavimo ženklas 2"/>
          <p:cNvSpPr>
            <a:spLocks noGrp="1"/>
          </p:cNvSpPr>
          <p:nvPr>
            <p:ph sz="quarter" idx="1"/>
          </p:nvPr>
        </p:nvSpPr>
        <p:spPr>
          <a:xfrm>
            <a:off x="457200" y="1268760"/>
            <a:ext cx="8229600" cy="4857403"/>
          </a:xfrm>
        </p:spPr>
        <p:txBody>
          <a:bodyPr>
            <a:normAutofit/>
          </a:bodyPr>
          <a:lstStyle/>
          <a:p>
            <a:pPr algn="ctr">
              <a:lnSpc>
                <a:spcPct val="80000"/>
              </a:lnSpc>
              <a:buClr>
                <a:schemeClr val="accent1">
                  <a:lumMod val="60000"/>
                  <a:lumOff val="40000"/>
                </a:schemeClr>
              </a:buClr>
              <a:buFont typeface="Courier New" panose="02070309020205020404" pitchFamily="49" charset="0"/>
              <a:buChar char="o"/>
              <a:defRPr/>
            </a:pPr>
            <a:r>
              <a:rPr lang="lt-LT" altLang="lt-LT" b="1" dirty="0">
                <a:latin typeface="Arial" panose="020B0604020202020204" pitchFamily="34" charset="0"/>
                <a:cs typeface="Arial" panose="020B0604020202020204" pitchFamily="34" charset="0"/>
              </a:rPr>
              <a:t>Aleksoto seniūnijoje -  </a:t>
            </a:r>
            <a:r>
              <a:rPr lang="lt-LT" altLang="lt-LT" b="1" dirty="0" smtClean="0">
                <a:latin typeface="Arial" panose="020B0604020202020204" pitchFamily="34" charset="0"/>
                <a:cs typeface="Arial" panose="020B0604020202020204" pitchFamily="34" charset="0"/>
              </a:rPr>
              <a:t>23 775 gyventojų</a:t>
            </a:r>
            <a:endParaRPr lang="en-US" altLang="lt-LT" b="1" dirty="0" smtClean="0">
              <a:latin typeface="Arial" panose="020B0604020202020204" pitchFamily="34" charset="0"/>
              <a:cs typeface="Arial" panose="020B0604020202020204" pitchFamily="34" charset="0"/>
            </a:endParaRPr>
          </a:p>
          <a:p>
            <a:pPr algn="ctr">
              <a:lnSpc>
                <a:spcPct val="80000"/>
              </a:lnSpc>
              <a:buClr>
                <a:schemeClr val="accent1">
                  <a:lumMod val="60000"/>
                  <a:lumOff val="40000"/>
                </a:schemeClr>
              </a:buClr>
              <a:buFont typeface="Courier New" panose="02070309020205020404" pitchFamily="49" charset="0"/>
              <a:buChar char="o"/>
              <a:defRPr/>
            </a:pPr>
            <a:r>
              <a:rPr lang="lt-LT" altLang="lt-LT" dirty="0" smtClean="0">
                <a:latin typeface="Arial" panose="020B0604020202020204" pitchFamily="34" charset="0"/>
                <a:cs typeface="Arial" panose="020B0604020202020204" pitchFamily="34" charset="0"/>
              </a:rPr>
              <a:t>(2020 m. buvo 23681)</a:t>
            </a:r>
          </a:p>
          <a:p>
            <a:pPr algn="ctr">
              <a:lnSpc>
                <a:spcPct val="80000"/>
              </a:lnSpc>
              <a:buClr>
                <a:schemeClr val="accent1">
                  <a:lumMod val="60000"/>
                  <a:lumOff val="40000"/>
                </a:schemeClr>
              </a:buClr>
              <a:buFont typeface="Courier New" panose="02070309020205020404" pitchFamily="49" charset="0"/>
              <a:buChar char="o"/>
              <a:defRPr/>
            </a:pPr>
            <a:endParaRPr lang="lt-LT" altLang="lt-LT" dirty="0">
              <a:latin typeface="Arial" panose="020B0604020202020204" pitchFamily="34" charset="0"/>
              <a:cs typeface="Arial" panose="020B0604020202020204" pitchFamily="34" charset="0"/>
            </a:endParaRPr>
          </a:p>
          <a:p>
            <a:pPr marL="0" indent="0" algn="ctr">
              <a:lnSpc>
                <a:spcPct val="80000"/>
              </a:lnSpc>
              <a:buClr>
                <a:schemeClr val="accent1">
                  <a:lumMod val="60000"/>
                  <a:lumOff val="40000"/>
                </a:schemeClr>
              </a:buClr>
              <a:buNone/>
              <a:defRPr/>
            </a:pPr>
            <a:r>
              <a:rPr lang="en-US" altLang="lt-LT" dirty="0" err="1" smtClean="0">
                <a:latin typeface="Arial" panose="020B0604020202020204" pitchFamily="34" charset="0"/>
                <a:cs typeface="Arial" panose="020B0604020202020204" pitchFamily="34" charset="0"/>
              </a:rPr>
              <a:t>Gyventojų</a:t>
            </a:r>
            <a:r>
              <a:rPr lang="en-US" altLang="lt-LT" dirty="0" smtClean="0">
                <a:latin typeface="Arial" panose="020B0604020202020204" pitchFamily="34" charset="0"/>
                <a:cs typeface="Arial" panose="020B0604020202020204" pitchFamily="34" charset="0"/>
              </a:rPr>
              <a:t> </a:t>
            </a:r>
            <a:r>
              <a:rPr lang="en-US" altLang="lt-LT" dirty="0" err="1" smtClean="0">
                <a:latin typeface="Arial" panose="020B0604020202020204" pitchFamily="34" charset="0"/>
                <a:cs typeface="Arial" panose="020B0604020202020204" pitchFamily="34" charset="0"/>
              </a:rPr>
              <a:t>pasiskirstymas</a:t>
            </a:r>
            <a:r>
              <a:rPr lang="en-US" altLang="lt-LT" dirty="0" smtClean="0">
                <a:latin typeface="Arial" panose="020B0604020202020204" pitchFamily="34" charset="0"/>
                <a:cs typeface="Arial" panose="020B0604020202020204" pitchFamily="34" charset="0"/>
              </a:rPr>
              <a:t> </a:t>
            </a:r>
            <a:r>
              <a:rPr lang="en-US" altLang="lt-LT" dirty="0" err="1" smtClean="0">
                <a:latin typeface="Arial" panose="020B0604020202020204" pitchFamily="34" charset="0"/>
                <a:cs typeface="Arial" panose="020B0604020202020204" pitchFamily="34" charset="0"/>
              </a:rPr>
              <a:t>pagal</a:t>
            </a:r>
            <a:r>
              <a:rPr lang="en-US" altLang="lt-LT" dirty="0" smtClean="0">
                <a:latin typeface="Arial" panose="020B0604020202020204" pitchFamily="34" charset="0"/>
                <a:cs typeface="Arial" panose="020B0604020202020204" pitchFamily="34" charset="0"/>
              </a:rPr>
              <a:t> </a:t>
            </a:r>
            <a:r>
              <a:rPr lang="en-US" altLang="lt-LT" dirty="0" err="1" smtClean="0">
                <a:latin typeface="Arial" panose="020B0604020202020204" pitchFamily="34" charset="0"/>
                <a:cs typeface="Arial" panose="020B0604020202020204" pitchFamily="34" charset="0"/>
              </a:rPr>
              <a:t>amžiaus</a:t>
            </a:r>
            <a:r>
              <a:rPr lang="en-US" altLang="lt-LT" dirty="0" smtClean="0">
                <a:latin typeface="Arial" panose="020B0604020202020204" pitchFamily="34" charset="0"/>
                <a:cs typeface="Arial" panose="020B0604020202020204" pitchFamily="34" charset="0"/>
              </a:rPr>
              <a:t> </a:t>
            </a:r>
            <a:r>
              <a:rPr lang="en-US" altLang="lt-LT" dirty="0" err="1" smtClean="0">
                <a:latin typeface="Arial" panose="020B0604020202020204" pitchFamily="34" charset="0"/>
                <a:cs typeface="Arial" panose="020B0604020202020204" pitchFamily="34" charset="0"/>
              </a:rPr>
              <a:t>grupes</a:t>
            </a:r>
            <a:r>
              <a:rPr lang="en-US" altLang="lt-LT" dirty="0" smtClean="0">
                <a:latin typeface="Arial" panose="020B0604020202020204" pitchFamily="34" charset="0"/>
                <a:cs typeface="Arial" panose="020B0604020202020204" pitchFamily="34" charset="0"/>
              </a:rPr>
              <a:t>:</a:t>
            </a:r>
          </a:p>
          <a:p>
            <a:pPr>
              <a:lnSpc>
                <a:spcPct val="80000"/>
              </a:lnSpc>
              <a:buClr>
                <a:schemeClr val="accent1">
                  <a:lumMod val="60000"/>
                  <a:lumOff val="40000"/>
                </a:schemeClr>
              </a:buClr>
              <a:buFont typeface="Courier New" panose="02070309020205020404" pitchFamily="49" charset="0"/>
              <a:buChar char="o"/>
              <a:defRPr/>
            </a:pPr>
            <a:endParaRPr lang="lt-LT" altLang="lt-LT" sz="3600" dirty="0">
              <a:latin typeface="Arial" panose="020B0604020202020204" pitchFamily="34" charset="0"/>
              <a:cs typeface="Arial" panose="020B0604020202020204" pitchFamily="34" charset="0"/>
            </a:endParaRPr>
          </a:p>
          <a:p>
            <a:pPr>
              <a:lnSpc>
                <a:spcPct val="80000"/>
              </a:lnSpc>
              <a:buClr>
                <a:schemeClr val="accent1">
                  <a:lumMod val="60000"/>
                  <a:lumOff val="40000"/>
                </a:schemeClr>
              </a:buClr>
              <a:buFont typeface="Courier New" panose="02070309020205020404" pitchFamily="49" charset="0"/>
              <a:buChar char="o"/>
              <a:defRPr/>
            </a:pPr>
            <a:r>
              <a:rPr lang="lt-LT" altLang="lt-LT" dirty="0">
                <a:latin typeface="Arial" panose="020B0604020202020204" pitchFamily="34" charset="0"/>
                <a:cs typeface="Arial" panose="020B0604020202020204" pitchFamily="34" charset="0"/>
              </a:rPr>
              <a:t>Vaikai (iki 13 metų) – </a:t>
            </a:r>
            <a:r>
              <a:rPr lang="lt-LT" altLang="lt-LT" dirty="0" smtClean="0">
                <a:latin typeface="Arial" panose="020B0604020202020204" pitchFamily="34" charset="0"/>
                <a:cs typeface="Arial" panose="020B0604020202020204" pitchFamily="34" charset="0"/>
              </a:rPr>
              <a:t>3711 (2020 m. buvo </a:t>
            </a:r>
            <a:r>
              <a:rPr lang="en-US" altLang="lt-LT" dirty="0" smtClean="0">
                <a:latin typeface="Arial" panose="020B0604020202020204" pitchFamily="34" charset="0"/>
                <a:cs typeface="Arial" panose="020B0604020202020204" pitchFamily="34" charset="0"/>
              </a:rPr>
              <a:t>3936</a:t>
            </a:r>
            <a:r>
              <a:rPr lang="lt-LT" altLang="lt-LT" dirty="0" smtClean="0">
                <a:latin typeface="Arial" panose="020B0604020202020204" pitchFamily="34" charset="0"/>
                <a:cs typeface="Arial" panose="020B0604020202020204" pitchFamily="34" charset="0"/>
              </a:rPr>
              <a:t>);</a:t>
            </a:r>
            <a:endParaRPr lang="lt-LT" altLang="lt-LT" dirty="0">
              <a:latin typeface="Arial" panose="020B0604020202020204" pitchFamily="34" charset="0"/>
              <a:cs typeface="Arial" panose="020B0604020202020204" pitchFamily="34" charset="0"/>
            </a:endParaRPr>
          </a:p>
          <a:p>
            <a:pPr>
              <a:lnSpc>
                <a:spcPct val="80000"/>
              </a:lnSpc>
              <a:buClr>
                <a:schemeClr val="accent1">
                  <a:lumMod val="60000"/>
                  <a:lumOff val="40000"/>
                </a:schemeClr>
              </a:buClr>
              <a:buFont typeface="Courier New" panose="02070309020205020404" pitchFamily="49" charset="0"/>
              <a:buChar char="o"/>
              <a:defRPr/>
            </a:pPr>
            <a:r>
              <a:rPr lang="lt-LT" altLang="lt-LT" dirty="0">
                <a:latin typeface="Arial" panose="020B0604020202020204" pitchFamily="34" charset="0"/>
                <a:cs typeface="Arial" panose="020B0604020202020204" pitchFamily="34" charset="0"/>
              </a:rPr>
              <a:t>Paaugliai (14-17 metų) – </a:t>
            </a:r>
            <a:r>
              <a:rPr lang="lt-LT" altLang="lt-LT" dirty="0" smtClean="0">
                <a:latin typeface="Arial" panose="020B0604020202020204" pitchFamily="34" charset="0"/>
                <a:cs typeface="Arial" panose="020B0604020202020204" pitchFamily="34" charset="0"/>
              </a:rPr>
              <a:t>905 (buvo 74</a:t>
            </a:r>
            <a:r>
              <a:rPr lang="en-US" altLang="lt-LT" dirty="0" smtClean="0">
                <a:latin typeface="Arial" panose="020B0604020202020204" pitchFamily="34" charset="0"/>
                <a:cs typeface="Arial" panose="020B0604020202020204" pitchFamily="34" charset="0"/>
              </a:rPr>
              <a:t>8</a:t>
            </a:r>
            <a:r>
              <a:rPr lang="lt-LT" altLang="lt-LT" dirty="0" smtClean="0">
                <a:latin typeface="Arial" panose="020B0604020202020204" pitchFamily="34" charset="0"/>
                <a:cs typeface="Arial" panose="020B0604020202020204" pitchFamily="34" charset="0"/>
              </a:rPr>
              <a:t>); </a:t>
            </a:r>
            <a:endParaRPr lang="lt-LT" altLang="lt-LT" dirty="0">
              <a:latin typeface="Arial" panose="020B0604020202020204" pitchFamily="34" charset="0"/>
              <a:cs typeface="Arial" panose="020B0604020202020204" pitchFamily="34" charset="0"/>
            </a:endParaRPr>
          </a:p>
          <a:p>
            <a:pPr>
              <a:lnSpc>
                <a:spcPct val="80000"/>
              </a:lnSpc>
              <a:buClr>
                <a:schemeClr val="accent1">
                  <a:lumMod val="60000"/>
                  <a:lumOff val="40000"/>
                </a:schemeClr>
              </a:buClr>
              <a:buFont typeface="Courier New" panose="02070309020205020404" pitchFamily="49" charset="0"/>
              <a:buChar char="o"/>
              <a:defRPr/>
            </a:pPr>
            <a:r>
              <a:rPr lang="lt-LT" altLang="lt-LT" dirty="0">
                <a:latin typeface="Arial" panose="020B0604020202020204" pitchFamily="34" charset="0"/>
                <a:cs typeface="Arial" panose="020B0604020202020204" pitchFamily="34" charset="0"/>
              </a:rPr>
              <a:t>Darbingo amžiaus gyventojai (</a:t>
            </a:r>
            <a:r>
              <a:rPr lang="lt-LT" altLang="lt-LT" dirty="0" smtClean="0">
                <a:latin typeface="Arial" panose="020B0604020202020204" pitchFamily="34" charset="0"/>
                <a:cs typeface="Arial" panose="020B0604020202020204" pitchFamily="34" charset="0"/>
              </a:rPr>
              <a:t>18-65 </a:t>
            </a:r>
            <a:r>
              <a:rPr lang="lt-LT" altLang="lt-LT" dirty="0">
                <a:latin typeface="Arial" panose="020B0604020202020204" pitchFamily="34" charset="0"/>
                <a:cs typeface="Arial" panose="020B0604020202020204" pitchFamily="34" charset="0"/>
              </a:rPr>
              <a:t>metų) </a:t>
            </a:r>
            <a:r>
              <a:rPr lang="lt-LT" altLang="lt-LT" dirty="0" smtClean="0">
                <a:latin typeface="Arial" panose="020B0604020202020204" pitchFamily="34" charset="0"/>
                <a:cs typeface="Arial" panose="020B0604020202020204" pitchFamily="34" charset="0"/>
              </a:rPr>
              <a:t>– 14980 (buvo </a:t>
            </a:r>
            <a:r>
              <a:rPr lang="en-US" altLang="lt-LT" dirty="0" smtClean="0">
                <a:latin typeface="Arial" panose="020B0604020202020204" pitchFamily="34" charset="0"/>
                <a:cs typeface="Arial" panose="020B0604020202020204" pitchFamily="34" charset="0"/>
              </a:rPr>
              <a:t>15143</a:t>
            </a:r>
            <a:r>
              <a:rPr lang="lt-LT" altLang="lt-LT" dirty="0" smtClean="0">
                <a:latin typeface="Arial" panose="020B0604020202020204" pitchFamily="34" charset="0"/>
                <a:cs typeface="Arial" panose="020B0604020202020204" pitchFamily="34" charset="0"/>
              </a:rPr>
              <a:t>);</a:t>
            </a:r>
          </a:p>
          <a:p>
            <a:pPr>
              <a:lnSpc>
                <a:spcPct val="80000"/>
              </a:lnSpc>
              <a:buClr>
                <a:schemeClr val="accent1">
                  <a:lumMod val="60000"/>
                  <a:lumOff val="40000"/>
                </a:schemeClr>
              </a:buClr>
              <a:buFont typeface="Courier New" panose="02070309020205020404" pitchFamily="49" charset="0"/>
              <a:buChar char="o"/>
              <a:defRPr/>
            </a:pPr>
            <a:r>
              <a:rPr lang="lt-LT" altLang="lt-LT" dirty="0" smtClean="0">
                <a:latin typeface="Arial" panose="020B0604020202020204" pitchFamily="34" charset="0"/>
                <a:cs typeface="Arial" panose="020B0604020202020204" pitchFamily="34" charset="0"/>
              </a:rPr>
              <a:t>Senjorai </a:t>
            </a:r>
            <a:r>
              <a:rPr lang="lt-LT" altLang="lt-LT" dirty="0">
                <a:latin typeface="Arial" panose="020B0604020202020204" pitchFamily="34" charset="0"/>
                <a:cs typeface="Arial" panose="020B0604020202020204" pitchFamily="34" charset="0"/>
              </a:rPr>
              <a:t>(nuo </a:t>
            </a:r>
            <a:r>
              <a:rPr lang="lt-LT" altLang="lt-LT" dirty="0" smtClean="0">
                <a:latin typeface="Arial" panose="020B0604020202020204" pitchFamily="34" charset="0"/>
                <a:cs typeface="Arial" panose="020B0604020202020204" pitchFamily="34" charset="0"/>
              </a:rPr>
              <a:t>66 </a:t>
            </a:r>
            <a:r>
              <a:rPr lang="lt-LT" altLang="lt-LT" dirty="0">
                <a:latin typeface="Arial" panose="020B0604020202020204" pitchFamily="34" charset="0"/>
                <a:cs typeface="Arial" panose="020B0604020202020204" pitchFamily="34" charset="0"/>
              </a:rPr>
              <a:t>metų) – </a:t>
            </a:r>
            <a:r>
              <a:rPr lang="lt-LT" altLang="lt-LT" dirty="0" smtClean="0">
                <a:latin typeface="Arial" panose="020B0604020202020204" pitchFamily="34" charset="0"/>
                <a:cs typeface="Arial" panose="020B0604020202020204" pitchFamily="34" charset="0"/>
              </a:rPr>
              <a:t>4179 (buvo </a:t>
            </a:r>
            <a:r>
              <a:rPr lang="en-US" altLang="lt-LT" dirty="0" smtClean="0">
                <a:latin typeface="Arial" panose="020B0604020202020204" pitchFamily="34" charset="0"/>
                <a:cs typeface="Arial" panose="020B0604020202020204" pitchFamily="34" charset="0"/>
              </a:rPr>
              <a:t>3854</a:t>
            </a:r>
            <a:r>
              <a:rPr lang="lt-LT" altLang="lt-LT" dirty="0" smtClean="0">
                <a:latin typeface="Arial" panose="020B0604020202020204" pitchFamily="34" charset="0"/>
                <a:cs typeface="Arial" panose="020B0604020202020204" pitchFamily="34" charset="0"/>
              </a:rPr>
              <a:t>).</a:t>
            </a:r>
            <a:endParaRPr lang="lt-L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656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Antraštė 1"/>
          <p:cNvSpPr>
            <a:spLocks noGrp="1"/>
          </p:cNvSpPr>
          <p:nvPr>
            <p:ph type="title"/>
          </p:nvPr>
        </p:nvSpPr>
        <p:spPr>
          <a:xfrm>
            <a:off x="827584" y="260648"/>
            <a:ext cx="7344816" cy="720080"/>
          </a:xfrm>
          <a:ln>
            <a:noFill/>
          </a:ln>
        </p:spPr>
        <p:txBody>
          <a:bodyPr>
            <a:normAutofit/>
          </a:bodyPr>
          <a:lstStyle/>
          <a:p>
            <a:pPr algn="ctr"/>
            <a:r>
              <a:rPr lang="lt-LT" sz="2800" dirty="0" smtClean="0">
                <a:solidFill>
                  <a:srgbClr val="760000"/>
                </a:solidFill>
                <a:latin typeface="Arial" panose="020B0604020202020204" pitchFamily="34" charset="0"/>
                <a:cs typeface="Arial" panose="020B0604020202020204" pitchFamily="34" charset="0"/>
              </a:rPr>
              <a:t>ALEKSOTO </a:t>
            </a:r>
            <a:r>
              <a:rPr lang="lt-LT" sz="2800" dirty="0">
                <a:solidFill>
                  <a:srgbClr val="760000"/>
                </a:solidFill>
                <a:latin typeface="Arial" panose="020B0604020202020204" pitchFamily="34" charset="0"/>
                <a:cs typeface="Arial" panose="020B0604020202020204" pitchFamily="34" charset="0"/>
              </a:rPr>
              <a:t>SENIŪNIJOS VIZIJA</a:t>
            </a:r>
            <a:endParaRPr lang="lt-LT" sz="2800" dirty="0">
              <a:solidFill>
                <a:srgbClr val="760000"/>
              </a:solidFill>
            </a:endParaRPr>
          </a:p>
        </p:txBody>
      </p:sp>
      <p:sp>
        <p:nvSpPr>
          <p:cNvPr id="3" name="Turinio vietos rezervavimo ženklas 2"/>
          <p:cNvSpPr>
            <a:spLocks noGrp="1"/>
          </p:cNvSpPr>
          <p:nvPr>
            <p:ph sz="quarter" idx="1"/>
          </p:nvPr>
        </p:nvSpPr>
        <p:spPr>
          <a:xfrm>
            <a:off x="323528" y="1844824"/>
            <a:ext cx="8229600" cy="3816424"/>
          </a:xfrm>
        </p:spPr>
        <p:txBody>
          <a:bodyPr>
            <a:normAutofit/>
          </a:bodyPr>
          <a:lstStyle/>
          <a:p>
            <a:pPr marL="0" indent="0" algn="just">
              <a:buNone/>
            </a:pPr>
            <a:r>
              <a:rPr lang="lt-LT" altLang="lt-LT" dirty="0" smtClean="0">
                <a:latin typeface="Arial" charset="0"/>
                <a:cs typeface="Arial" charset="0"/>
              </a:rPr>
              <a:t>	Administracinis vienetas su optimaliu biudžetu ir darbuotojų skaičiumi, plėtojantis vietos savivaldą kaip demokratinės valstybės raidos pagrindą, kokybiškai teikiantis viešojo administravimo paslaugas, kartu su Aleksoto bendruomene, visomis seniūnijos teritorijoje esančiomis švietimo ir ugdymo įstaigomis, nevyriausybinėmis bei verslo organizacijomis puoselėjantis ir gražinantis gyvenamąją aplinką.</a:t>
            </a:r>
          </a:p>
          <a:p>
            <a:pPr marL="0" indent="0">
              <a:buNone/>
            </a:pPr>
            <a:endParaRPr lang="lt-LT" sz="2400" dirty="0"/>
          </a:p>
        </p:txBody>
      </p:sp>
    </p:spTree>
    <p:extLst>
      <p:ext uri="{BB962C8B-B14F-4D97-AF65-F5344CB8AC3E}">
        <p14:creationId xmlns:p14="http://schemas.microsoft.com/office/powerpoint/2010/main" val="22937014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Autofit/>
          </a:bodyPr>
          <a:lstStyle/>
          <a:p>
            <a:pPr algn="ctr"/>
            <a:r>
              <a:rPr lang="lt-LT" sz="2400" dirty="0" smtClean="0">
                <a:solidFill>
                  <a:srgbClr val="760000"/>
                </a:solidFill>
                <a:latin typeface="Arial" panose="020B0604020202020204" pitchFamily="34" charset="0"/>
                <a:ea typeface="Verdana" panose="020B0604030504040204" pitchFamily="34" charset="0"/>
                <a:cs typeface="Arial" panose="020B0604020202020204" pitchFamily="34" charset="0"/>
              </a:rPr>
              <a:t>20</a:t>
            </a:r>
            <a:r>
              <a:rPr lang="en-US" sz="2400" dirty="0" smtClean="0">
                <a:solidFill>
                  <a:srgbClr val="760000"/>
                </a:solidFill>
                <a:latin typeface="Arial" panose="020B0604020202020204" pitchFamily="34" charset="0"/>
                <a:ea typeface="Verdana" panose="020B0604030504040204" pitchFamily="34" charset="0"/>
                <a:cs typeface="Arial" panose="020B0604020202020204" pitchFamily="34" charset="0"/>
              </a:rPr>
              <a:t>21</a:t>
            </a:r>
            <a:r>
              <a:rPr lang="lt-LT" sz="2400" dirty="0" smtClean="0">
                <a:solidFill>
                  <a:srgbClr val="760000"/>
                </a:solidFill>
                <a:latin typeface="Arial" panose="020B0604020202020204" pitchFamily="34" charset="0"/>
                <a:ea typeface="Verdana" panose="020B0604030504040204" pitchFamily="34" charset="0"/>
                <a:cs typeface="Arial" panose="020B0604020202020204" pitchFamily="34" charset="0"/>
              </a:rPr>
              <a:t> </a:t>
            </a:r>
            <a:r>
              <a:rPr lang="lt-LT" sz="2400" dirty="0">
                <a:solidFill>
                  <a:srgbClr val="760000"/>
                </a:solidFill>
                <a:latin typeface="Arial" panose="020B0604020202020204" pitchFamily="34" charset="0"/>
                <a:ea typeface="Verdana" panose="020B0604030504040204" pitchFamily="34" charset="0"/>
                <a:cs typeface="Arial" panose="020B0604020202020204" pitchFamily="34" charset="0"/>
              </a:rPr>
              <a:t>metais priimti ir nagrinėti gyventojų ir organizacijų prašymai, skundai bei pasiūlymai lyginant su </a:t>
            </a:r>
            <a:r>
              <a:rPr lang="en-US" sz="2400" dirty="0" smtClean="0">
                <a:solidFill>
                  <a:srgbClr val="760000"/>
                </a:solidFill>
                <a:latin typeface="Arial" panose="020B0604020202020204" pitchFamily="34" charset="0"/>
                <a:ea typeface="Verdana" panose="020B0604030504040204" pitchFamily="34" charset="0"/>
                <a:cs typeface="Arial" panose="020B0604020202020204" pitchFamily="34" charset="0"/>
              </a:rPr>
              <a:t>2018</a:t>
            </a:r>
            <a:r>
              <a:rPr lang="lt-LT" sz="2400" dirty="0" smtClean="0">
                <a:solidFill>
                  <a:srgbClr val="760000"/>
                </a:solidFill>
                <a:latin typeface="Arial" panose="020B0604020202020204" pitchFamily="34" charset="0"/>
                <a:ea typeface="Verdana" panose="020B0604030504040204" pitchFamily="34" charset="0"/>
                <a:cs typeface="Arial" panose="020B0604020202020204" pitchFamily="34" charset="0"/>
              </a:rPr>
              <a:t>, 201</a:t>
            </a:r>
            <a:r>
              <a:rPr lang="en-US" sz="2400" dirty="0" smtClean="0">
                <a:solidFill>
                  <a:srgbClr val="760000"/>
                </a:solidFill>
                <a:latin typeface="Arial" panose="020B0604020202020204" pitchFamily="34" charset="0"/>
                <a:ea typeface="Verdana" panose="020B0604030504040204" pitchFamily="34" charset="0"/>
                <a:cs typeface="Arial" panose="020B0604020202020204" pitchFamily="34" charset="0"/>
              </a:rPr>
              <a:t>9, 2020 </a:t>
            </a:r>
            <a:r>
              <a:rPr lang="lt-LT" sz="2400" dirty="0" smtClean="0">
                <a:solidFill>
                  <a:srgbClr val="760000"/>
                </a:solidFill>
                <a:latin typeface="Arial" panose="020B0604020202020204" pitchFamily="34" charset="0"/>
                <a:ea typeface="Verdana" panose="020B0604030504040204" pitchFamily="34" charset="0"/>
                <a:cs typeface="Arial" panose="020B0604020202020204" pitchFamily="34" charset="0"/>
              </a:rPr>
              <a:t> </a:t>
            </a:r>
            <a:r>
              <a:rPr lang="lt-LT" sz="2400" dirty="0">
                <a:solidFill>
                  <a:srgbClr val="760000"/>
                </a:solidFill>
                <a:latin typeface="Arial" panose="020B0604020202020204" pitchFamily="34" charset="0"/>
                <a:ea typeface="Verdana" panose="020B0604030504040204" pitchFamily="34" charset="0"/>
                <a:cs typeface="Arial" panose="020B0604020202020204" pitchFamily="34" charset="0"/>
              </a:rPr>
              <a:t>metais </a:t>
            </a:r>
            <a:endParaRPr lang="lt-LT" sz="2400" dirty="0">
              <a:solidFill>
                <a:srgbClr val="760000"/>
              </a:solidFill>
            </a:endParaRPr>
          </a:p>
        </p:txBody>
      </p:sp>
      <p:graphicFrame>
        <p:nvGraphicFramePr>
          <p:cNvPr id="4" name="Turinio vietos rezervavimo ženklas 3"/>
          <p:cNvGraphicFramePr>
            <a:graphicFrameLocks noGrp="1"/>
          </p:cNvGraphicFramePr>
          <p:nvPr>
            <p:ph sz="quarter" idx="1"/>
            <p:extLst>
              <p:ext uri="{D42A27DB-BD31-4B8C-83A1-F6EECF244321}">
                <p14:modId xmlns:p14="http://schemas.microsoft.com/office/powerpoint/2010/main" val="1900879245"/>
              </p:ext>
            </p:extLst>
          </p:nvPr>
        </p:nvGraphicFramePr>
        <p:xfrm>
          <a:off x="107504" y="1484784"/>
          <a:ext cx="8064896" cy="51845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78854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Autofit/>
          </a:bodyPr>
          <a:lstStyle/>
          <a:p>
            <a:pPr algn="ctr"/>
            <a:r>
              <a:rPr lang="lt-LT" sz="2400" dirty="0" smtClean="0">
                <a:solidFill>
                  <a:srgbClr val="760000"/>
                </a:solidFill>
                <a:latin typeface="Arial" panose="020B0604020202020204" pitchFamily="34" charset="0"/>
                <a:ea typeface="Verdana" panose="020B0604030504040204" pitchFamily="34" charset="0"/>
                <a:cs typeface="Arial" panose="020B0604020202020204" pitchFamily="34" charset="0"/>
              </a:rPr>
              <a:t>20</a:t>
            </a:r>
            <a:r>
              <a:rPr lang="en-US" sz="2400" dirty="0" smtClean="0">
                <a:solidFill>
                  <a:srgbClr val="760000"/>
                </a:solidFill>
                <a:latin typeface="Arial" panose="020B0604020202020204" pitchFamily="34" charset="0"/>
                <a:ea typeface="Verdana" panose="020B0604030504040204" pitchFamily="34" charset="0"/>
                <a:cs typeface="Arial" panose="020B0604020202020204" pitchFamily="34" charset="0"/>
              </a:rPr>
              <a:t>21</a:t>
            </a:r>
            <a:r>
              <a:rPr lang="lt-LT" sz="2400" dirty="0" smtClean="0">
                <a:solidFill>
                  <a:srgbClr val="760000"/>
                </a:solidFill>
                <a:latin typeface="Arial" panose="020B0604020202020204" pitchFamily="34" charset="0"/>
                <a:ea typeface="Verdana" panose="020B0604030504040204" pitchFamily="34" charset="0"/>
                <a:cs typeface="Arial" panose="020B0604020202020204" pitchFamily="34" charset="0"/>
              </a:rPr>
              <a:t> </a:t>
            </a:r>
            <a:r>
              <a:rPr lang="lt-LT" sz="2400" dirty="0">
                <a:solidFill>
                  <a:srgbClr val="760000"/>
                </a:solidFill>
                <a:latin typeface="Arial" panose="020B0604020202020204" pitchFamily="34" charset="0"/>
                <a:ea typeface="Verdana" panose="020B0604030504040204" pitchFamily="34" charset="0"/>
                <a:cs typeface="Arial" panose="020B0604020202020204" pitchFamily="34" charset="0"/>
              </a:rPr>
              <a:t>vykdyta gyvenamosios vietos deklaravimo duomenų ir gyvenamosios vietos neturinčių asmenų apskaita</a:t>
            </a:r>
            <a:endParaRPr lang="lt-LT" sz="2400" dirty="0">
              <a:solidFill>
                <a:srgbClr val="760000"/>
              </a:solidFill>
            </a:endParaRPr>
          </a:p>
        </p:txBody>
      </p:sp>
      <p:graphicFrame>
        <p:nvGraphicFramePr>
          <p:cNvPr id="4" name="Turinio vietos rezervavimo ženklas 3"/>
          <p:cNvGraphicFramePr>
            <a:graphicFrameLocks noGrp="1"/>
          </p:cNvGraphicFramePr>
          <p:nvPr>
            <p:ph sz="quarter" idx="1"/>
            <p:extLst>
              <p:ext uri="{D42A27DB-BD31-4B8C-83A1-F6EECF244321}">
                <p14:modId xmlns:p14="http://schemas.microsoft.com/office/powerpoint/2010/main" val="877895026"/>
              </p:ext>
            </p:extLst>
          </p:nvPr>
        </p:nvGraphicFramePr>
        <p:xfrm>
          <a:off x="539552" y="1340768"/>
          <a:ext cx="7467600" cy="48736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255062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ramikale\Desktop\Paveikslėli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2" y="0"/>
            <a:ext cx="9144000" cy="6663807"/>
          </a:xfrm>
          <a:prstGeom prst="rect">
            <a:avLst/>
          </a:prstGeom>
          <a:noFill/>
          <a:extLst>
            <a:ext uri="{909E8E84-426E-40DD-AFC4-6F175D3DCCD1}">
              <a14:hiddenFill xmlns:a14="http://schemas.microsoft.com/office/drawing/2010/main">
                <a:solidFill>
                  <a:srgbClr val="FFFFFF"/>
                </a:solidFill>
              </a14:hiddenFill>
            </a:ext>
          </a:extLst>
        </p:spPr>
      </p:pic>
      <p:sp>
        <p:nvSpPr>
          <p:cNvPr id="2" name="Antraštė 1"/>
          <p:cNvSpPr>
            <a:spLocks noGrp="1"/>
          </p:cNvSpPr>
          <p:nvPr>
            <p:ph type="title"/>
          </p:nvPr>
        </p:nvSpPr>
        <p:spPr>
          <a:xfrm>
            <a:off x="827584" y="332656"/>
            <a:ext cx="7797552" cy="710952"/>
          </a:xfrm>
        </p:spPr>
        <p:txBody>
          <a:bodyPr>
            <a:noAutofit/>
          </a:bodyPr>
          <a:lstStyle/>
          <a:p>
            <a:pPr algn="ctr"/>
            <a:r>
              <a:rPr lang="lt-LT" altLang="lt-LT" sz="2800" dirty="0" smtClean="0">
                <a:solidFill>
                  <a:srgbClr val="760000"/>
                </a:solidFill>
                <a:latin typeface="Arial" panose="020B0604020202020204" pitchFamily="34" charset="0"/>
                <a:ea typeface="Verdana" panose="020B0604030504040204" pitchFamily="34" charset="0"/>
                <a:cs typeface="Arial" panose="020B0604020202020204" pitchFamily="34" charset="0"/>
              </a:rPr>
              <a:t>20</a:t>
            </a:r>
            <a:r>
              <a:rPr lang="en-US" altLang="lt-LT" sz="2800" dirty="0" smtClean="0">
                <a:solidFill>
                  <a:srgbClr val="760000"/>
                </a:solidFill>
                <a:latin typeface="Arial" panose="020B0604020202020204" pitchFamily="34" charset="0"/>
                <a:ea typeface="Verdana" panose="020B0604030504040204" pitchFamily="34" charset="0"/>
                <a:cs typeface="Arial" panose="020B0604020202020204" pitchFamily="34" charset="0"/>
              </a:rPr>
              <a:t>2</a:t>
            </a:r>
            <a:r>
              <a:rPr lang="lt-LT" altLang="lt-LT" sz="2800" dirty="0" smtClean="0">
                <a:solidFill>
                  <a:srgbClr val="760000"/>
                </a:solidFill>
                <a:latin typeface="Arial" panose="020B0604020202020204" pitchFamily="34" charset="0"/>
                <a:ea typeface="Verdana" panose="020B0604030504040204" pitchFamily="34" charset="0"/>
                <a:cs typeface="Arial" panose="020B0604020202020204" pitchFamily="34" charset="0"/>
              </a:rPr>
              <a:t>1 </a:t>
            </a:r>
            <a:r>
              <a:rPr lang="lt-LT" altLang="lt-LT" sz="2800" dirty="0">
                <a:solidFill>
                  <a:srgbClr val="760000"/>
                </a:solidFill>
                <a:latin typeface="Arial" panose="020B0604020202020204" pitchFamily="34" charset="0"/>
                <a:ea typeface="Verdana" panose="020B0604030504040204" pitchFamily="34" charset="0"/>
                <a:cs typeface="Arial" panose="020B0604020202020204" pitchFamily="34" charset="0"/>
              </a:rPr>
              <a:t>metais </a:t>
            </a:r>
            <a:r>
              <a:rPr lang="lt-LT" altLang="lt-LT" sz="2800" dirty="0" smtClean="0">
                <a:solidFill>
                  <a:srgbClr val="760000"/>
                </a:solidFill>
                <a:latin typeface="Arial" panose="020B0604020202020204" pitchFamily="34" charset="0"/>
                <a:ea typeface="Verdana" panose="020B0604030504040204" pitchFamily="34" charset="0"/>
                <a:cs typeface="Arial" panose="020B0604020202020204" pitchFamily="34" charset="0"/>
              </a:rPr>
              <a:t>seniūnijai skirta – </a:t>
            </a:r>
            <a:r>
              <a:rPr lang="en-US" altLang="lt-LT" sz="2800" dirty="0" smtClean="0">
                <a:solidFill>
                  <a:srgbClr val="760000"/>
                </a:solidFill>
                <a:latin typeface="Arial" panose="020B0604020202020204" pitchFamily="34" charset="0"/>
                <a:ea typeface="Verdana" panose="020B0604030504040204" pitchFamily="34" charset="0"/>
                <a:cs typeface="Arial" panose="020B0604020202020204" pitchFamily="34" charset="0"/>
              </a:rPr>
              <a:t>2</a:t>
            </a:r>
            <a:r>
              <a:rPr lang="lt-LT" altLang="lt-LT" sz="2800" dirty="0" smtClean="0">
                <a:solidFill>
                  <a:srgbClr val="760000"/>
                </a:solidFill>
                <a:latin typeface="Arial" panose="020B0604020202020204" pitchFamily="34" charset="0"/>
                <a:ea typeface="Verdana" panose="020B0604030504040204" pitchFamily="34" charset="0"/>
                <a:cs typeface="Arial" panose="020B0604020202020204" pitchFamily="34" charset="0"/>
              </a:rPr>
              <a:t> 000</a:t>
            </a:r>
            <a:r>
              <a:rPr lang="en-US" altLang="lt-LT" sz="2800" dirty="0" smtClean="0">
                <a:solidFill>
                  <a:srgbClr val="760000"/>
                </a:solidFill>
                <a:latin typeface="Arial" panose="020B0604020202020204" pitchFamily="34" charset="0"/>
                <a:ea typeface="Verdana" panose="020B0604030504040204" pitchFamily="34" charset="0"/>
                <a:cs typeface="Arial" panose="020B0604020202020204" pitchFamily="34" charset="0"/>
              </a:rPr>
              <a:t> </a:t>
            </a:r>
            <a:r>
              <a:rPr lang="lt-LT" altLang="lt-LT" sz="2800" dirty="0" smtClean="0">
                <a:solidFill>
                  <a:srgbClr val="760000"/>
                </a:solidFill>
                <a:latin typeface="Arial" panose="020B0604020202020204" pitchFamily="34" charset="0"/>
                <a:ea typeface="Verdana" panose="020B0604030504040204" pitchFamily="34" charset="0"/>
                <a:cs typeface="Arial" panose="020B0604020202020204" pitchFamily="34" charset="0"/>
              </a:rPr>
              <a:t>eurų</a:t>
            </a:r>
            <a:endParaRPr lang="lt-LT" sz="2800" dirty="0">
              <a:solidFill>
                <a:srgbClr val="760000"/>
              </a:solidFill>
              <a:latin typeface="Arial" panose="020B0604020202020204" pitchFamily="34" charset="0"/>
              <a:ea typeface="Verdana" panose="020B0604030504040204" pitchFamily="34" charset="0"/>
              <a:cs typeface="Arial" panose="020B0604020202020204" pitchFamily="34" charset="0"/>
            </a:endParaRPr>
          </a:p>
        </p:txBody>
      </p:sp>
      <p:sp>
        <p:nvSpPr>
          <p:cNvPr id="3" name="Turinio vietos rezervavimo ženklas 2"/>
          <p:cNvSpPr>
            <a:spLocks noGrp="1"/>
          </p:cNvSpPr>
          <p:nvPr>
            <p:ph sz="quarter" idx="1"/>
          </p:nvPr>
        </p:nvSpPr>
        <p:spPr>
          <a:xfrm>
            <a:off x="457200" y="1600200"/>
            <a:ext cx="7931224" cy="4873752"/>
          </a:xfrm>
        </p:spPr>
        <p:txBody>
          <a:bodyPr>
            <a:normAutofit/>
          </a:bodyPr>
          <a:lstStyle/>
          <a:p>
            <a:pPr marL="0" indent="0" algn="just">
              <a:buNone/>
            </a:pPr>
            <a:endParaRPr lang="lt-LT" sz="2000" dirty="0" smtClean="0">
              <a:latin typeface="Arial" panose="020B0604020202020204" pitchFamily="34" charset="0"/>
              <a:cs typeface="Arial" panose="020B0604020202020204" pitchFamily="34" charset="0"/>
            </a:endParaRPr>
          </a:p>
          <a:p>
            <a:pPr marL="0" indent="0" algn="ctr">
              <a:buNone/>
            </a:pPr>
            <a:r>
              <a:rPr lang="lt-LT" sz="2800" dirty="0"/>
              <a:t>Dalis lėšų panaudotos seniūnijos viešųjų erdvių (parkų, skverų ir kt.) tvarkymui su visuomenei naudingą veiklą atliekančiais asmenimis.  Pirktos darbo priemonės, įrankiai. Dalis lėšų panaudota </a:t>
            </a:r>
            <a:r>
              <a:rPr lang="lt-LT" sz="2800" dirty="0" smtClean="0"/>
              <a:t>seniūnijoje kilusių gaisrų padarinių likvidavimui.  Vykdant </a:t>
            </a:r>
            <a:r>
              <a:rPr lang="lt-LT" sz="2800" dirty="0"/>
              <a:t>savavališkų statinių likvidavimą, antstolio paslaugoms pirkti. </a:t>
            </a:r>
            <a:endParaRPr lang="lt-LT" sz="2800" dirty="0" smtClean="0"/>
          </a:p>
          <a:p>
            <a:endParaRPr lang="lt-LT" sz="2800" dirty="0" smtClean="0"/>
          </a:p>
          <a:p>
            <a:endParaRPr lang="lt-LT" dirty="0"/>
          </a:p>
        </p:txBody>
      </p:sp>
    </p:spTree>
    <p:extLst>
      <p:ext uri="{BB962C8B-B14F-4D97-AF65-F5344CB8AC3E}">
        <p14:creationId xmlns:p14="http://schemas.microsoft.com/office/powerpoint/2010/main" val="25193019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Gyventojų dalyvavimo vietos savivaldos procese skatinimas</a:t>
            </a:r>
            <a:endParaRPr lang="lt-LT" dirty="0"/>
          </a:p>
        </p:txBody>
      </p:sp>
      <p:sp>
        <p:nvSpPr>
          <p:cNvPr id="3" name="Turinio vietos rezervavimo ženklas 2"/>
          <p:cNvSpPr>
            <a:spLocks noGrp="1"/>
          </p:cNvSpPr>
          <p:nvPr>
            <p:ph sz="quarter" idx="1"/>
          </p:nvPr>
        </p:nvSpPr>
        <p:spPr/>
        <p:txBody>
          <a:bodyPr>
            <a:normAutofit lnSpcReduction="10000"/>
          </a:bodyPr>
          <a:lstStyle/>
          <a:p>
            <a:pPr marL="0" indent="0">
              <a:buNone/>
            </a:pPr>
            <a:r>
              <a:rPr lang="lt-LT" dirty="0" smtClean="0"/>
              <a:t>2021 metais startavo projektų finansavimo, įgyvendinant bandomąjį modelį, programa „Stiprinti bendruomeninę veiklą savivaldybėse“. Viso miesto vertinimo komisija skyrė lėšas dviejų seniūnijos projektų vykdymui: „Bendruomenės stiprinimas per kūrybines, pilietines, saviraiškos iniciatyvas“ (Asociacija </a:t>
            </a:r>
            <a:r>
              <a:rPr lang="lt-LT" dirty="0" err="1" smtClean="0"/>
              <a:t>Narsiečių</a:t>
            </a:r>
            <a:r>
              <a:rPr lang="lt-LT" dirty="0" smtClean="0"/>
              <a:t> bendruomenė) – 15 204,83 </a:t>
            </a:r>
            <a:r>
              <a:rPr lang="lt-LT" dirty="0" err="1" smtClean="0"/>
              <a:t>Eur</a:t>
            </a:r>
            <a:r>
              <a:rPr lang="lt-LT" dirty="0" smtClean="0"/>
              <a:t>. ir „Aleksoto bendruomenės centras - Aleksoto bendruomenei“ (Aleksoto bendruomenės centras)  - 11 755,31 </a:t>
            </a:r>
            <a:r>
              <a:rPr lang="lt-LT" dirty="0" err="1" smtClean="0"/>
              <a:t>Eur</a:t>
            </a:r>
            <a:r>
              <a:rPr lang="lt-LT" dirty="0" smtClean="0"/>
              <a:t>.</a:t>
            </a:r>
          </a:p>
          <a:p>
            <a:pPr marL="0" indent="0">
              <a:buNone/>
            </a:pPr>
            <a:r>
              <a:rPr lang="lt-LT" dirty="0" smtClean="0"/>
              <a:t>Bendroje sumoje Aleksoto seniūnijai buvo skirta  26 960,14 </a:t>
            </a:r>
            <a:r>
              <a:rPr lang="lt-LT" dirty="0" err="1" smtClean="0"/>
              <a:t>Eur</a:t>
            </a:r>
            <a:r>
              <a:rPr lang="lt-LT" dirty="0" smtClean="0"/>
              <a:t>. 99 proc. skirtų lėšų įsisavinta sėkmingai. </a:t>
            </a:r>
            <a:endParaRPr lang="lt-LT" dirty="0"/>
          </a:p>
        </p:txBody>
      </p:sp>
    </p:spTree>
    <p:extLst>
      <p:ext uri="{BB962C8B-B14F-4D97-AF65-F5344CB8AC3E}">
        <p14:creationId xmlns:p14="http://schemas.microsoft.com/office/powerpoint/2010/main" val="4228710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282352" y="332656"/>
            <a:ext cx="8219256" cy="1512168"/>
          </a:xfrm>
        </p:spPr>
        <p:txBody>
          <a:bodyPr>
            <a:noAutofit/>
          </a:bodyPr>
          <a:lstStyle/>
          <a:p>
            <a:pPr algn="ctr"/>
            <a:r>
              <a:rPr lang="lt-LT" sz="2800" dirty="0">
                <a:solidFill>
                  <a:srgbClr val="760000"/>
                </a:solidFill>
                <a:latin typeface="Arial" panose="020B0604020202020204" pitchFamily="34" charset="0"/>
                <a:cs typeface="Arial" panose="020B0604020202020204" pitchFamily="34" charset="0"/>
              </a:rPr>
              <a:t>Aleksoto </a:t>
            </a:r>
            <a:r>
              <a:rPr lang="lt-LT" sz="2800" dirty="0" err="1" smtClean="0">
                <a:solidFill>
                  <a:srgbClr val="760000"/>
                </a:solidFill>
                <a:latin typeface="Arial" panose="020B0604020202020204" pitchFamily="34" charset="0"/>
                <a:cs typeface="Arial" panose="020B0604020202020204" pitchFamily="34" charset="0"/>
              </a:rPr>
              <a:t>seniūnijo</a:t>
            </a:r>
            <a:r>
              <a:rPr lang="en-US" sz="2800" dirty="0" smtClean="0">
                <a:solidFill>
                  <a:srgbClr val="760000"/>
                </a:solidFill>
                <a:latin typeface="Arial" panose="020B0604020202020204" pitchFamily="34" charset="0"/>
                <a:cs typeface="Arial" panose="020B0604020202020204" pitchFamily="34" charset="0"/>
              </a:rPr>
              <a:t>je</a:t>
            </a:r>
            <a:r>
              <a:rPr lang="lt-LT" sz="2800" dirty="0" smtClean="0">
                <a:solidFill>
                  <a:srgbClr val="760000"/>
                </a:solidFill>
                <a:latin typeface="Arial" panose="020B0604020202020204" pitchFamily="34" charset="0"/>
                <a:cs typeface="Arial" panose="020B0604020202020204" pitchFamily="34" charset="0"/>
              </a:rPr>
              <a:t> 20</a:t>
            </a:r>
            <a:r>
              <a:rPr lang="en-US" sz="2800" dirty="0" smtClean="0">
                <a:solidFill>
                  <a:srgbClr val="760000"/>
                </a:solidFill>
                <a:latin typeface="Arial" panose="020B0604020202020204" pitchFamily="34" charset="0"/>
                <a:cs typeface="Arial" panose="020B0604020202020204" pitchFamily="34" charset="0"/>
              </a:rPr>
              <a:t>21</a:t>
            </a:r>
            <a:r>
              <a:rPr lang="lt-LT" sz="2800" dirty="0" smtClean="0">
                <a:solidFill>
                  <a:srgbClr val="760000"/>
                </a:solidFill>
                <a:latin typeface="Arial" panose="020B0604020202020204" pitchFamily="34" charset="0"/>
                <a:cs typeface="Arial" panose="020B0604020202020204" pitchFamily="34" charset="0"/>
              </a:rPr>
              <a:t> </a:t>
            </a:r>
            <a:r>
              <a:rPr lang="lt-LT" sz="2800" dirty="0">
                <a:solidFill>
                  <a:srgbClr val="760000"/>
                </a:solidFill>
                <a:latin typeface="Arial" panose="020B0604020202020204" pitchFamily="34" charset="0"/>
                <a:cs typeface="Arial" panose="020B0604020202020204" pitchFamily="34" charset="0"/>
              </a:rPr>
              <a:t>metų </a:t>
            </a:r>
            <a:r>
              <a:rPr lang="lt-LT" sz="2800" dirty="0" smtClean="0">
                <a:solidFill>
                  <a:srgbClr val="760000"/>
                </a:solidFill>
                <a:latin typeface="Arial" panose="020B0604020202020204" pitchFamily="34" charset="0"/>
                <a:cs typeface="Arial" panose="020B0604020202020204" pitchFamily="34" charset="0"/>
              </a:rPr>
              <a:t>svarbesni renginiai</a:t>
            </a:r>
            <a:endParaRPr lang="lt-LT" sz="2800" dirty="0">
              <a:solidFill>
                <a:srgbClr val="760000"/>
              </a:solidFill>
              <a:latin typeface="Arial" panose="020B0604020202020204" pitchFamily="34" charset="0"/>
              <a:cs typeface="Arial" panose="020B0604020202020204" pitchFamily="34" charset="0"/>
            </a:endParaRPr>
          </a:p>
        </p:txBody>
      </p:sp>
      <p:graphicFrame>
        <p:nvGraphicFramePr>
          <p:cNvPr id="4" name="Turinio vietos rezervavimo ženklas 3"/>
          <p:cNvGraphicFramePr>
            <a:graphicFrameLocks noGrp="1"/>
          </p:cNvGraphicFramePr>
          <p:nvPr>
            <p:ph sz="quarter" idx="1"/>
            <p:extLst>
              <p:ext uri="{D42A27DB-BD31-4B8C-83A1-F6EECF244321}">
                <p14:modId xmlns:p14="http://schemas.microsoft.com/office/powerpoint/2010/main" val="4145368591"/>
              </p:ext>
            </p:extLst>
          </p:nvPr>
        </p:nvGraphicFramePr>
        <p:xfrm>
          <a:off x="899592" y="1844824"/>
          <a:ext cx="6984776" cy="4608514"/>
        </p:xfrm>
        <a:graphic>
          <a:graphicData uri="http://schemas.openxmlformats.org/drawingml/2006/table">
            <a:tbl>
              <a:tblPr firstRow="1" firstCol="1" bandRow="1">
                <a:tableStyleId>{5C22544A-7EE6-4342-B048-85BDC9FD1C3A}</a:tableStyleId>
              </a:tblPr>
              <a:tblGrid>
                <a:gridCol w="1324568">
                  <a:extLst>
                    <a:ext uri="{9D8B030D-6E8A-4147-A177-3AD203B41FA5}">
                      <a16:colId xmlns:a16="http://schemas.microsoft.com/office/drawing/2014/main" val="20000"/>
                    </a:ext>
                  </a:extLst>
                </a:gridCol>
                <a:gridCol w="5660208">
                  <a:extLst>
                    <a:ext uri="{9D8B030D-6E8A-4147-A177-3AD203B41FA5}">
                      <a16:colId xmlns:a16="http://schemas.microsoft.com/office/drawing/2014/main" val="20001"/>
                    </a:ext>
                  </a:extLst>
                </a:gridCol>
              </a:tblGrid>
              <a:tr h="703914">
                <a:tc>
                  <a:txBody>
                    <a:bodyPr/>
                    <a:lstStyle/>
                    <a:p>
                      <a:pPr algn="ctr">
                        <a:lnSpc>
                          <a:spcPct val="115000"/>
                        </a:lnSpc>
                        <a:spcAft>
                          <a:spcPts val="0"/>
                        </a:spcAft>
                      </a:pPr>
                      <a:r>
                        <a:rPr lang="lt-LT" sz="1400" dirty="0">
                          <a:effectLst/>
                        </a:rPr>
                        <a:t>Data</a:t>
                      </a:r>
                      <a:endParaRPr lang="lt-LT"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lt-LT" sz="1400">
                          <a:effectLst/>
                        </a:rPr>
                        <a:t>Renginiai</a:t>
                      </a:r>
                      <a:endParaRPr lang="lt-LT" sz="11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603498">
                <a:tc>
                  <a:txBody>
                    <a:bodyPr/>
                    <a:lstStyle/>
                    <a:p>
                      <a:pPr>
                        <a:lnSpc>
                          <a:spcPct val="115000"/>
                        </a:lnSpc>
                        <a:spcAft>
                          <a:spcPts val="0"/>
                        </a:spcAft>
                      </a:pPr>
                      <a:r>
                        <a:rPr lang="lt-LT" sz="1200" dirty="0">
                          <a:effectLst/>
                        </a:rPr>
                        <a:t>Sausio </a:t>
                      </a:r>
                      <a:r>
                        <a:rPr lang="en-US" sz="1200" dirty="0" smtClean="0">
                          <a:effectLst/>
                        </a:rPr>
                        <a:t>13</a:t>
                      </a:r>
                      <a:r>
                        <a:rPr lang="lt-LT" sz="1200" baseline="0" dirty="0" smtClean="0">
                          <a:effectLst/>
                        </a:rPr>
                        <a:t> </a:t>
                      </a:r>
                      <a:r>
                        <a:rPr lang="lt-LT" sz="1200" dirty="0" smtClean="0">
                          <a:effectLst/>
                        </a:rPr>
                        <a:t>d</a:t>
                      </a:r>
                      <a:r>
                        <a:rPr lang="lt-LT" sz="1200" dirty="0">
                          <a:effectLst/>
                        </a:rPr>
                        <a:t>.</a:t>
                      </a:r>
                      <a:endParaRPr lang="lt-LT"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200" dirty="0" smtClean="0">
                          <a:effectLst/>
                        </a:rPr>
                        <a:t>U</a:t>
                      </a:r>
                      <a:r>
                        <a:rPr lang="lt-LT" sz="1200" dirty="0" err="1" smtClean="0">
                          <a:effectLst/>
                        </a:rPr>
                        <a:t>ždegtos</a:t>
                      </a:r>
                      <a:r>
                        <a:rPr lang="lt-LT" sz="1200" baseline="0" dirty="0" smtClean="0">
                          <a:effectLst/>
                        </a:rPr>
                        <a:t> sausio 13-osios vienybės, atminimo ir pergalės žvakutės </a:t>
                      </a:r>
                      <a:endParaRPr lang="lt-LT"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1120385">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lt-LT" sz="1200" dirty="0" smtClean="0">
                          <a:effectLst/>
                        </a:rPr>
                        <a:t>Sausio 27</a:t>
                      </a:r>
                      <a:r>
                        <a:rPr lang="lt-LT" sz="1200" baseline="0" dirty="0" smtClean="0">
                          <a:effectLst/>
                        </a:rPr>
                        <a:t> </a:t>
                      </a:r>
                      <a:r>
                        <a:rPr lang="lt-LT" sz="1200" dirty="0" smtClean="0">
                          <a:effectLst/>
                        </a:rPr>
                        <a:t>d.</a:t>
                      </a:r>
                      <a:endParaRPr lang="lt-LT" sz="1200" dirty="0" smtClean="0">
                        <a:effectLst/>
                        <a:latin typeface="Calibri"/>
                        <a:ea typeface="Calibri"/>
                        <a:cs typeface="Times New Roman"/>
                      </a:endParaRPr>
                    </a:p>
                    <a:p>
                      <a:pPr>
                        <a:lnSpc>
                          <a:spcPct val="115000"/>
                        </a:lnSpc>
                        <a:spcAft>
                          <a:spcPts val="0"/>
                        </a:spcAft>
                      </a:pPr>
                      <a:endParaRPr lang="lt-LT" sz="1100" dirty="0">
                        <a:effectLst/>
                        <a:latin typeface="Calibri"/>
                        <a:ea typeface="Calibri"/>
                        <a:cs typeface="Times New Roman"/>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200" dirty="0" err="1" smtClean="0">
                          <a:effectLst/>
                        </a:rPr>
                        <a:t>Tarptautin</a:t>
                      </a:r>
                      <a:r>
                        <a:rPr lang="lt-LT" sz="1200" dirty="0" smtClean="0">
                          <a:effectLst/>
                        </a:rPr>
                        <a:t>ė</a:t>
                      </a:r>
                      <a:r>
                        <a:rPr lang="lt-LT" sz="1200" baseline="0" dirty="0" smtClean="0">
                          <a:effectLst/>
                        </a:rPr>
                        <a:t> Holokausto aukų atminimo diena. Uždegtos žvakutės Aleksoto žydų kapinėse.</a:t>
                      </a:r>
                      <a:endParaRPr lang="lt-LT" sz="1200" dirty="0" smtClean="0">
                        <a:effectLst/>
                        <a:latin typeface="Calibri"/>
                        <a:ea typeface="Calibri"/>
                        <a:cs typeface="Times New Roman"/>
                      </a:endParaRPr>
                    </a:p>
                    <a:p>
                      <a:pPr>
                        <a:lnSpc>
                          <a:spcPct val="115000"/>
                        </a:lnSpc>
                        <a:spcAft>
                          <a:spcPts val="0"/>
                        </a:spcAft>
                      </a:pPr>
                      <a:endParaRPr lang="lt-LT"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587998">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lt-LT" sz="1200" dirty="0" smtClean="0">
                          <a:effectLst/>
                        </a:rPr>
                        <a:t>Vasario 1</a:t>
                      </a:r>
                      <a:r>
                        <a:rPr lang="lt-LT" sz="1200" baseline="0" dirty="0" smtClean="0">
                          <a:effectLst/>
                        </a:rPr>
                        <a:t> </a:t>
                      </a:r>
                      <a:r>
                        <a:rPr lang="lt-LT" sz="1200" dirty="0" smtClean="0">
                          <a:effectLst/>
                        </a:rPr>
                        <a:t>d.</a:t>
                      </a:r>
                      <a:endParaRPr lang="lt-LT" sz="1200" dirty="0" smtClean="0">
                        <a:effectLst/>
                        <a:latin typeface="Calibri"/>
                        <a:ea typeface="Calibri"/>
                        <a:cs typeface="Times New Roman"/>
                      </a:endParaRPr>
                    </a:p>
                  </a:txBody>
                  <a:tcPr marL="68580" marR="68580" marT="0" marB="0"/>
                </a:tc>
                <a:tc>
                  <a:txBody>
                    <a:bodyPr/>
                    <a:lstStyle/>
                    <a:p>
                      <a:pPr>
                        <a:lnSpc>
                          <a:spcPct val="115000"/>
                        </a:lnSpc>
                        <a:spcAft>
                          <a:spcPts val="0"/>
                        </a:spcAft>
                      </a:pPr>
                      <a:r>
                        <a:rPr lang="fi-FI" sz="1200" dirty="0" smtClean="0">
                          <a:effectLst/>
                        </a:rPr>
                        <a:t>Aleksoto seniūn</a:t>
                      </a:r>
                      <a:r>
                        <a:rPr lang="lt-LT" sz="1200" dirty="0" smtClean="0">
                          <a:effectLst/>
                        </a:rPr>
                        <a:t>o</a:t>
                      </a:r>
                      <a:r>
                        <a:rPr lang="fi-FI" sz="1200" dirty="0" smtClean="0">
                          <a:effectLst/>
                        </a:rPr>
                        <a:t> ataskaita už 20</a:t>
                      </a:r>
                      <a:r>
                        <a:rPr lang="lt-LT" sz="1200" dirty="0" smtClean="0">
                          <a:effectLst/>
                        </a:rPr>
                        <a:t>20</a:t>
                      </a:r>
                      <a:r>
                        <a:rPr lang="fi-FI" sz="1200" dirty="0" smtClean="0">
                          <a:effectLst/>
                        </a:rPr>
                        <a:t> metus </a:t>
                      </a:r>
                      <a:endParaRPr lang="lt-LT"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603498">
                <a:tc>
                  <a:txBody>
                    <a:bodyPr/>
                    <a:lstStyle/>
                    <a:p>
                      <a:pPr>
                        <a:lnSpc>
                          <a:spcPct val="115000"/>
                        </a:lnSpc>
                        <a:spcAft>
                          <a:spcPts val="0"/>
                        </a:spcAft>
                      </a:pPr>
                      <a:r>
                        <a:rPr lang="lt-LT" sz="1200" dirty="0" smtClean="0">
                          <a:effectLst/>
                        </a:rPr>
                        <a:t>Vasario</a:t>
                      </a:r>
                      <a:r>
                        <a:rPr lang="lt-LT" sz="1200" baseline="0" dirty="0" smtClean="0">
                          <a:effectLst/>
                        </a:rPr>
                        <a:t> 16 </a:t>
                      </a:r>
                      <a:r>
                        <a:rPr lang="lt-LT" sz="1200" dirty="0" smtClean="0">
                          <a:effectLst/>
                        </a:rPr>
                        <a:t>d</a:t>
                      </a:r>
                      <a:r>
                        <a:rPr lang="lt-LT" sz="1200" dirty="0">
                          <a:effectLst/>
                        </a:rPr>
                        <a:t>.</a:t>
                      </a:r>
                      <a:endParaRPr lang="lt-LT" sz="1100" dirty="0">
                        <a:effectLst/>
                        <a:latin typeface="Calibri"/>
                        <a:ea typeface="Calibri"/>
                        <a:cs typeface="Times New Roman"/>
                      </a:endParaRPr>
                    </a:p>
                  </a:txBody>
                  <a:tcPr marL="68580" marR="68580" marT="0" marB="0"/>
                </a:tc>
                <a:tc>
                  <a:txBody>
                    <a:bodyPr/>
                    <a:lstStyle/>
                    <a:p>
                      <a:pPr>
                        <a:lnSpc>
                          <a:spcPct val="115000"/>
                        </a:lnSpc>
                        <a:spcAft>
                          <a:spcPts val="0"/>
                        </a:spcAft>
                      </a:pPr>
                      <a:r>
                        <a:rPr lang="lt-LT" sz="1200" dirty="0" smtClean="0">
                          <a:effectLst/>
                        </a:rPr>
                        <a:t>Vasario 16-osios minėjimas Aleksote</a:t>
                      </a:r>
                      <a:endParaRPr lang="lt-LT"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603498">
                <a:tc>
                  <a:txBody>
                    <a:bodyPr/>
                    <a:lstStyle/>
                    <a:p>
                      <a:pPr>
                        <a:lnSpc>
                          <a:spcPct val="115000"/>
                        </a:lnSpc>
                        <a:spcAft>
                          <a:spcPts val="0"/>
                        </a:spcAft>
                      </a:pPr>
                      <a:r>
                        <a:rPr lang="lt-LT" sz="1200" baseline="0" dirty="0" smtClean="0">
                          <a:effectLst/>
                        </a:rPr>
                        <a:t>Kovo 4</a:t>
                      </a:r>
                      <a:r>
                        <a:rPr lang="lt-LT" sz="1200" dirty="0" smtClean="0">
                          <a:effectLst/>
                        </a:rPr>
                        <a:t> d.</a:t>
                      </a:r>
                      <a:endParaRPr lang="lt-LT" sz="1100" dirty="0">
                        <a:effectLst/>
                        <a:latin typeface="Calibri"/>
                        <a:ea typeface="Calibri"/>
                        <a:cs typeface="Times New Roman"/>
                      </a:endParaRPr>
                    </a:p>
                  </a:txBody>
                  <a:tcPr marL="68580" marR="68580" marT="0" marB="0"/>
                </a:tc>
                <a:tc>
                  <a:txBody>
                    <a:bodyPr/>
                    <a:lstStyle/>
                    <a:p>
                      <a:pPr>
                        <a:lnSpc>
                          <a:spcPct val="115000"/>
                        </a:lnSpc>
                        <a:spcAft>
                          <a:spcPts val="0"/>
                        </a:spcAft>
                      </a:pPr>
                      <a:r>
                        <a:rPr lang="lt-LT" sz="1200" baseline="0" dirty="0" err="1" smtClean="0">
                          <a:effectLst/>
                        </a:rPr>
                        <a:t>Narsiečių</a:t>
                      </a:r>
                      <a:r>
                        <a:rPr lang="lt-LT" sz="1200" baseline="0" dirty="0" smtClean="0">
                          <a:effectLst/>
                        </a:rPr>
                        <a:t> ,,</a:t>
                      </a:r>
                      <a:r>
                        <a:rPr lang="lt-LT" sz="1200" baseline="0" dirty="0" err="1" smtClean="0">
                          <a:effectLst/>
                        </a:rPr>
                        <a:t>Kaziuko</a:t>
                      </a:r>
                      <a:r>
                        <a:rPr lang="lt-LT" sz="1200" baseline="0" dirty="0" smtClean="0">
                          <a:effectLst/>
                        </a:rPr>
                        <a:t> mugės“ renginys</a:t>
                      </a:r>
                    </a:p>
                  </a:txBody>
                  <a:tcPr marL="68580" marR="68580" marT="0" marB="0"/>
                </a:tc>
                <a:extLst>
                  <a:ext uri="{0D108BD9-81ED-4DB2-BD59-A6C34878D82A}">
                    <a16:rowId xmlns:a16="http://schemas.microsoft.com/office/drawing/2014/main" val="10009"/>
                  </a:ext>
                </a:extLst>
              </a:tr>
              <a:tr h="385723">
                <a:tc>
                  <a:txBody>
                    <a:bodyPr/>
                    <a:lstStyle/>
                    <a:p>
                      <a:pPr>
                        <a:lnSpc>
                          <a:spcPct val="115000"/>
                        </a:lnSpc>
                        <a:spcAft>
                          <a:spcPts val="0"/>
                        </a:spcAft>
                      </a:pPr>
                      <a:r>
                        <a:rPr lang="lt-LT" sz="1200" baseline="0" dirty="0" smtClean="0">
                          <a:effectLst/>
                        </a:rPr>
                        <a:t>Kovo 11</a:t>
                      </a:r>
                      <a:r>
                        <a:rPr lang="lt-LT" sz="1200" dirty="0" smtClean="0">
                          <a:effectLst/>
                        </a:rPr>
                        <a:t> d.</a:t>
                      </a:r>
                      <a:endParaRPr lang="lt-LT" sz="1200" dirty="0">
                        <a:effectLst/>
                        <a:latin typeface="Calibri"/>
                        <a:ea typeface="Calibri"/>
                        <a:cs typeface="Times New Roman"/>
                      </a:endParaRPr>
                    </a:p>
                  </a:txBody>
                  <a:tcPr marL="68580" marR="68580" marT="0" marB="0"/>
                </a:tc>
                <a:tc>
                  <a:txBody>
                    <a:bodyPr/>
                    <a:lstStyle/>
                    <a:p>
                      <a:pPr>
                        <a:lnSpc>
                          <a:spcPct val="115000"/>
                        </a:lnSpc>
                        <a:spcAft>
                          <a:spcPts val="0"/>
                        </a:spcAft>
                      </a:pPr>
                      <a:r>
                        <a:rPr lang="lt-LT" sz="1200" dirty="0" smtClean="0">
                          <a:effectLst/>
                        </a:rPr>
                        <a:t>Tautiška giesmė nuo Aleksoto kalno</a:t>
                      </a:r>
                      <a:endParaRPr lang="lt-LT" sz="1100" dirty="0">
                        <a:effectLst/>
                        <a:latin typeface="Calibri"/>
                        <a:ea typeface="Calibri"/>
                        <a:cs typeface="Times New Roman"/>
                      </a:endParaRPr>
                    </a:p>
                  </a:txBody>
                  <a:tcPr marL="68580" marR="68580" marT="0"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251192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urinio vietos rezervavimo ženklas 3"/>
          <p:cNvGraphicFramePr>
            <a:graphicFrameLocks noGrp="1"/>
          </p:cNvGraphicFramePr>
          <p:nvPr>
            <p:ph sz="quarter" idx="1"/>
            <p:extLst>
              <p:ext uri="{D42A27DB-BD31-4B8C-83A1-F6EECF244321}">
                <p14:modId xmlns:p14="http://schemas.microsoft.com/office/powerpoint/2010/main" val="1380284672"/>
              </p:ext>
            </p:extLst>
          </p:nvPr>
        </p:nvGraphicFramePr>
        <p:xfrm>
          <a:off x="1115616" y="116632"/>
          <a:ext cx="7416824" cy="6264695"/>
        </p:xfrm>
        <a:graphic>
          <a:graphicData uri="http://schemas.openxmlformats.org/drawingml/2006/table">
            <a:tbl>
              <a:tblPr firstRow="1" firstCol="1" bandRow="1">
                <a:tableStyleId>{5C22544A-7EE6-4342-B048-85BDC9FD1C3A}</a:tableStyleId>
              </a:tblPr>
              <a:tblGrid>
                <a:gridCol w="1468462">
                  <a:extLst>
                    <a:ext uri="{9D8B030D-6E8A-4147-A177-3AD203B41FA5}">
                      <a16:colId xmlns:a16="http://schemas.microsoft.com/office/drawing/2014/main" val="20000"/>
                    </a:ext>
                  </a:extLst>
                </a:gridCol>
                <a:gridCol w="5948362">
                  <a:extLst>
                    <a:ext uri="{9D8B030D-6E8A-4147-A177-3AD203B41FA5}">
                      <a16:colId xmlns:a16="http://schemas.microsoft.com/office/drawing/2014/main" val="20001"/>
                    </a:ext>
                  </a:extLst>
                </a:gridCol>
              </a:tblGrid>
              <a:tr h="427278">
                <a:tc>
                  <a:txBody>
                    <a:bodyPr/>
                    <a:lstStyle/>
                    <a:p>
                      <a:pPr algn="ctr">
                        <a:lnSpc>
                          <a:spcPct val="115000"/>
                        </a:lnSpc>
                        <a:spcAft>
                          <a:spcPts val="0"/>
                        </a:spcAft>
                      </a:pPr>
                      <a:r>
                        <a:rPr lang="lt-LT" sz="1200" dirty="0" smtClean="0">
                          <a:effectLst/>
                        </a:rPr>
                        <a:t>Data</a:t>
                      </a:r>
                      <a:endParaRPr lang="lt-LT"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lt-LT" sz="1200" dirty="0" smtClean="0">
                          <a:effectLst/>
                        </a:rPr>
                        <a:t>Renginiai</a:t>
                      </a:r>
                      <a:endParaRPr lang="lt-LT"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675355">
                <a:tc>
                  <a:txBody>
                    <a:bodyPr/>
                    <a:lstStyle/>
                    <a:p>
                      <a:pPr>
                        <a:lnSpc>
                          <a:spcPct val="115000"/>
                        </a:lnSpc>
                        <a:spcAft>
                          <a:spcPts val="0"/>
                        </a:spcAft>
                      </a:pPr>
                      <a:r>
                        <a:rPr lang="lt-LT" sz="1200" dirty="0" smtClean="0">
                          <a:effectLst/>
                        </a:rPr>
                        <a:t>Balandžio</a:t>
                      </a:r>
                      <a:r>
                        <a:rPr lang="lt-LT" sz="1200" baseline="0" dirty="0" smtClean="0">
                          <a:effectLst/>
                        </a:rPr>
                        <a:t> 11</a:t>
                      </a:r>
                      <a:r>
                        <a:rPr lang="lt-LT" sz="1200" dirty="0" smtClean="0">
                          <a:effectLst/>
                        </a:rPr>
                        <a:t> d. </a:t>
                      </a:r>
                      <a:endParaRPr lang="lt-LT" sz="1100" dirty="0">
                        <a:effectLst/>
                        <a:latin typeface="Calibri"/>
                        <a:ea typeface="Calibri"/>
                        <a:cs typeface="Times New Roman"/>
                      </a:endParaRPr>
                    </a:p>
                  </a:txBody>
                  <a:tcPr marL="68580" marR="68580" marT="0" marB="0"/>
                </a:tc>
                <a:tc>
                  <a:txBody>
                    <a:bodyPr/>
                    <a:lstStyle/>
                    <a:p>
                      <a:pPr>
                        <a:lnSpc>
                          <a:spcPct val="115000"/>
                        </a:lnSpc>
                        <a:spcAft>
                          <a:spcPts val="0"/>
                        </a:spcAft>
                      </a:pPr>
                      <a:r>
                        <a:rPr lang="lt-LT" sz="1200" dirty="0" smtClean="0">
                          <a:effectLst/>
                          <a:latin typeface="+mn-lt"/>
                          <a:ea typeface="+mn-ea"/>
                          <a:cs typeface="+mn-cs"/>
                        </a:rPr>
                        <a:t>Asociacijos</a:t>
                      </a:r>
                      <a:r>
                        <a:rPr lang="lt-LT" sz="1200" baseline="0" dirty="0" smtClean="0">
                          <a:effectLst/>
                          <a:latin typeface="+mn-lt"/>
                          <a:ea typeface="+mn-ea"/>
                          <a:cs typeface="+mn-cs"/>
                        </a:rPr>
                        <a:t> Narsiečių bendruomenės orientacinis žaidimas visai šeimai ,,Vaikų </a:t>
                      </a:r>
                      <a:r>
                        <a:rPr lang="lt-LT" sz="1200" baseline="0" dirty="0" err="1" smtClean="0">
                          <a:effectLst/>
                          <a:latin typeface="+mn-lt"/>
                          <a:ea typeface="+mn-ea"/>
                          <a:cs typeface="+mn-cs"/>
                        </a:rPr>
                        <a:t>Velykėlės</a:t>
                      </a:r>
                      <a:r>
                        <a:rPr lang="lt-LT" sz="1200" baseline="0" dirty="0" smtClean="0">
                          <a:effectLst/>
                          <a:latin typeface="+mn-lt"/>
                          <a:ea typeface="+mn-ea"/>
                          <a:cs typeface="+mn-cs"/>
                        </a:rPr>
                        <a:t> Kaune“ </a:t>
                      </a:r>
                      <a:endParaRPr lang="lt-LT"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462465">
                <a:tc>
                  <a:txBody>
                    <a:bodyPr/>
                    <a:lstStyle/>
                    <a:p>
                      <a:pPr>
                        <a:lnSpc>
                          <a:spcPct val="115000"/>
                        </a:lnSpc>
                        <a:spcAft>
                          <a:spcPts val="0"/>
                        </a:spcAft>
                      </a:pPr>
                      <a:r>
                        <a:rPr lang="lt-LT" sz="1200" dirty="0" smtClean="0">
                          <a:effectLst/>
                        </a:rPr>
                        <a:t>Gegužės 8 d. </a:t>
                      </a:r>
                      <a:endParaRPr lang="lt-LT" sz="1100" dirty="0">
                        <a:effectLst/>
                        <a:latin typeface="Calibri"/>
                        <a:ea typeface="Calibri"/>
                        <a:cs typeface="Times New Roman"/>
                      </a:endParaRPr>
                    </a:p>
                  </a:txBody>
                  <a:tcPr marL="68580" marR="68580" marT="0" marB="0"/>
                </a:tc>
                <a:tc>
                  <a:txBody>
                    <a:bodyPr/>
                    <a:lstStyle/>
                    <a:p>
                      <a:pPr>
                        <a:lnSpc>
                          <a:spcPct val="115000"/>
                        </a:lnSpc>
                        <a:spcAft>
                          <a:spcPts val="0"/>
                        </a:spcAft>
                      </a:pPr>
                      <a:r>
                        <a:rPr lang="lt-LT" sz="1200" dirty="0" smtClean="0">
                          <a:effectLst/>
                        </a:rPr>
                        <a:t>Aleksoto bendruomenės centro akcija „Talka Marvelės upės slėnyje“</a:t>
                      </a:r>
                      <a:endParaRPr lang="lt-LT"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809314">
                <a:tc>
                  <a:txBody>
                    <a:bodyPr/>
                    <a:lstStyle/>
                    <a:p>
                      <a:pPr>
                        <a:lnSpc>
                          <a:spcPct val="115000"/>
                        </a:lnSpc>
                        <a:spcAft>
                          <a:spcPts val="0"/>
                        </a:spcAft>
                      </a:pPr>
                      <a:r>
                        <a:rPr lang="lt-LT" sz="1200" dirty="0" smtClean="0">
                          <a:effectLst/>
                        </a:rPr>
                        <a:t>Gegužės 31 d</a:t>
                      </a:r>
                      <a:r>
                        <a:rPr lang="lt-LT" sz="1200" dirty="0">
                          <a:effectLst/>
                        </a:rPr>
                        <a:t>.</a:t>
                      </a:r>
                      <a:endParaRPr lang="lt-LT" sz="1100" dirty="0">
                        <a:effectLst/>
                        <a:latin typeface="Calibri"/>
                        <a:ea typeface="Calibri"/>
                        <a:cs typeface="Times New Roman"/>
                      </a:endParaRPr>
                    </a:p>
                  </a:txBody>
                  <a:tcPr marL="68580" marR="68580" marT="0" marB="0"/>
                </a:tc>
                <a:tc>
                  <a:txBody>
                    <a:bodyPr/>
                    <a:lstStyle/>
                    <a:p>
                      <a:pPr>
                        <a:lnSpc>
                          <a:spcPct val="115000"/>
                        </a:lnSpc>
                        <a:spcAft>
                          <a:spcPts val="0"/>
                        </a:spcAft>
                      </a:pPr>
                      <a:r>
                        <a:rPr lang="lt-LT" sz="1200" dirty="0" smtClean="0">
                          <a:effectLst/>
                        </a:rPr>
                        <a:t>Asociacija</a:t>
                      </a:r>
                      <a:r>
                        <a:rPr lang="lt-LT" sz="1200" baseline="0" dirty="0" smtClean="0">
                          <a:effectLst/>
                        </a:rPr>
                        <a:t> Narsiečių bendruomenė paminėjo kaimynų dieną</a:t>
                      </a:r>
                      <a:endParaRPr lang="lt-LT"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462465">
                <a:tc>
                  <a:txBody>
                    <a:bodyPr/>
                    <a:lstStyle/>
                    <a:p>
                      <a:pPr>
                        <a:lnSpc>
                          <a:spcPct val="115000"/>
                        </a:lnSpc>
                        <a:spcAft>
                          <a:spcPts val="0"/>
                        </a:spcAft>
                      </a:pPr>
                      <a:r>
                        <a:rPr lang="lt-LT" sz="1200" dirty="0" smtClean="0">
                          <a:effectLst/>
                        </a:rPr>
                        <a:t>Birželio</a:t>
                      </a:r>
                      <a:r>
                        <a:rPr lang="lt-LT" sz="1200" baseline="0" dirty="0" smtClean="0">
                          <a:effectLst/>
                        </a:rPr>
                        <a:t> 23 d. </a:t>
                      </a:r>
                      <a:endParaRPr lang="lt-LT" sz="1100" dirty="0">
                        <a:effectLst/>
                        <a:latin typeface="Calibri"/>
                        <a:ea typeface="Calibri"/>
                        <a:cs typeface="Times New Roman"/>
                      </a:endParaRPr>
                    </a:p>
                  </a:txBody>
                  <a:tcPr marL="68580" marR="68580" marT="0" marB="0"/>
                </a:tc>
                <a:tc>
                  <a:txBody>
                    <a:bodyPr/>
                    <a:lstStyle/>
                    <a:p>
                      <a:pPr>
                        <a:lnSpc>
                          <a:spcPct val="115000"/>
                        </a:lnSpc>
                        <a:spcAft>
                          <a:spcPts val="0"/>
                        </a:spcAft>
                      </a:pPr>
                      <a:r>
                        <a:rPr lang="lt-LT" sz="1200" dirty="0" smtClean="0">
                          <a:solidFill>
                            <a:schemeClr val="tx1"/>
                          </a:solidFill>
                          <a:effectLst/>
                        </a:rPr>
                        <a:t>Joninių</a:t>
                      </a:r>
                      <a:r>
                        <a:rPr lang="lt-LT" sz="1200" baseline="0" dirty="0" smtClean="0">
                          <a:solidFill>
                            <a:schemeClr val="tx1"/>
                          </a:solidFill>
                          <a:effectLst/>
                        </a:rPr>
                        <a:t> šventė</a:t>
                      </a:r>
                      <a:endParaRPr lang="lt-LT" sz="1100" dirty="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r h="427278">
                <a:tc>
                  <a:txBody>
                    <a:bodyPr/>
                    <a:lstStyle/>
                    <a:p>
                      <a:pPr>
                        <a:lnSpc>
                          <a:spcPct val="115000"/>
                        </a:lnSpc>
                        <a:spcAft>
                          <a:spcPts val="0"/>
                        </a:spcAft>
                      </a:pPr>
                      <a:r>
                        <a:rPr lang="lt-LT" sz="1200" dirty="0" smtClean="0">
                          <a:effectLst/>
                        </a:rPr>
                        <a:t>Liepos 6 d. </a:t>
                      </a:r>
                      <a:endParaRPr lang="lt-LT" sz="1100" dirty="0">
                        <a:effectLst/>
                        <a:latin typeface="Calibri"/>
                        <a:ea typeface="Calibri"/>
                        <a:cs typeface="Times New Roman"/>
                      </a:endParaRPr>
                    </a:p>
                  </a:txBody>
                  <a:tcPr marL="68580" marR="68580" marT="0" marB="0"/>
                </a:tc>
                <a:tc>
                  <a:txBody>
                    <a:bodyPr/>
                    <a:lstStyle/>
                    <a:p>
                      <a:pPr>
                        <a:lnSpc>
                          <a:spcPct val="115000"/>
                        </a:lnSpc>
                        <a:spcAft>
                          <a:spcPts val="0"/>
                        </a:spcAft>
                      </a:pPr>
                      <a:r>
                        <a:rPr lang="lt-LT" sz="1200" dirty="0" smtClean="0">
                          <a:effectLst/>
                        </a:rPr>
                        <a:t>Asociacijos Narsiečių bendruomenės himno giedojimas ant Narsiečių</a:t>
                      </a:r>
                      <a:r>
                        <a:rPr lang="lt-LT" sz="1200" baseline="0" dirty="0" smtClean="0">
                          <a:effectLst/>
                        </a:rPr>
                        <a:t> kalno</a:t>
                      </a:r>
                      <a:endParaRPr lang="lt-LT"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8"/>
                  </a:ext>
                </a:extLst>
              </a:tr>
              <a:tr h="382036">
                <a:tc>
                  <a:txBody>
                    <a:bodyPr/>
                    <a:lstStyle/>
                    <a:p>
                      <a:pPr>
                        <a:lnSpc>
                          <a:spcPct val="115000"/>
                        </a:lnSpc>
                        <a:spcAft>
                          <a:spcPts val="0"/>
                        </a:spcAft>
                      </a:pPr>
                      <a:r>
                        <a:rPr lang="lt-LT" sz="1200" dirty="0" smtClean="0">
                          <a:effectLst/>
                        </a:rPr>
                        <a:t>Liepos 6 d. </a:t>
                      </a:r>
                      <a:endParaRPr lang="lt-LT" sz="1100" dirty="0">
                        <a:effectLst/>
                        <a:latin typeface="Calibri"/>
                        <a:ea typeface="Calibri"/>
                        <a:cs typeface="Times New Roman"/>
                      </a:endParaRPr>
                    </a:p>
                  </a:txBody>
                  <a:tcPr marL="68580" marR="68580" marT="0" marB="0"/>
                </a:tc>
                <a:tc>
                  <a:txBody>
                    <a:bodyPr/>
                    <a:lstStyle/>
                    <a:p>
                      <a:pPr>
                        <a:lnSpc>
                          <a:spcPct val="115000"/>
                        </a:lnSpc>
                        <a:spcAft>
                          <a:spcPts val="0"/>
                        </a:spcAft>
                      </a:pPr>
                      <a:r>
                        <a:rPr lang="lt-LT" sz="1200" dirty="0" smtClean="0">
                          <a:effectLst/>
                        </a:rPr>
                        <a:t>Minėjimas ant Jiesios</a:t>
                      </a:r>
                      <a:r>
                        <a:rPr lang="lt-LT" sz="1200" baseline="0" dirty="0" smtClean="0">
                          <a:effectLst/>
                        </a:rPr>
                        <a:t> piliakalnio</a:t>
                      </a:r>
                      <a:endParaRPr lang="lt-LT"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9"/>
                  </a:ext>
                </a:extLst>
              </a:tr>
              <a:tr h="427278">
                <a:tc>
                  <a:txBody>
                    <a:bodyPr/>
                    <a:lstStyle/>
                    <a:p>
                      <a:pPr>
                        <a:lnSpc>
                          <a:spcPct val="115000"/>
                        </a:lnSpc>
                        <a:spcAft>
                          <a:spcPts val="0"/>
                        </a:spcAft>
                      </a:pPr>
                      <a:endParaRPr lang="lt-LT" sz="1100" dirty="0">
                        <a:effectLst/>
                        <a:latin typeface="Calibri"/>
                        <a:ea typeface="Calibri"/>
                        <a:cs typeface="Times New Roman"/>
                      </a:endParaRPr>
                    </a:p>
                  </a:txBody>
                  <a:tcPr marL="68580" marR="68580" marT="0" marB="0"/>
                </a:tc>
                <a:tc>
                  <a:txBody>
                    <a:bodyPr/>
                    <a:lstStyle/>
                    <a:p>
                      <a:pPr>
                        <a:lnSpc>
                          <a:spcPct val="115000"/>
                        </a:lnSpc>
                        <a:spcAft>
                          <a:spcPts val="0"/>
                        </a:spcAft>
                      </a:pPr>
                      <a:endParaRPr lang="lt-LT" sz="1100" dirty="0">
                        <a:effectLst/>
                        <a:latin typeface="Calibri"/>
                        <a:ea typeface="Calibri"/>
                        <a:cs typeface="Times New Roman"/>
                      </a:endParaRPr>
                    </a:p>
                  </a:txBody>
                  <a:tcPr marL="68580" marR="68580" marT="0" marB="0"/>
                </a:tc>
                <a:extLst>
                  <a:ext uri="{0D108BD9-81ED-4DB2-BD59-A6C34878D82A}">
                    <a16:rowId xmlns:a16="http://schemas.microsoft.com/office/drawing/2014/main" val="10010"/>
                  </a:ext>
                </a:extLst>
              </a:tr>
              <a:tr h="675355">
                <a:tc>
                  <a:txBody>
                    <a:bodyPr/>
                    <a:lstStyle/>
                    <a:p>
                      <a:pPr>
                        <a:lnSpc>
                          <a:spcPct val="115000"/>
                        </a:lnSpc>
                        <a:spcAft>
                          <a:spcPts val="0"/>
                        </a:spcAft>
                      </a:pPr>
                      <a:r>
                        <a:rPr lang="lt-LT" sz="1200" dirty="0" smtClean="0">
                          <a:effectLst/>
                        </a:rPr>
                        <a:t>Liepos 18 d. </a:t>
                      </a:r>
                      <a:endParaRPr lang="lt-LT" sz="1100" dirty="0">
                        <a:effectLst/>
                        <a:latin typeface="Calibri"/>
                        <a:ea typeface="Calibri"/>
                        <a:cs typeface="Times New Roman"/>
                      </a:endParaRPr>
                    </a:p>
                  </a:txBody>
                  <a:tcPr marL="68580" marR="68580" marT="0" marB="0"/>
                </a:tc>
                <a:tc>
                  <a:txBody>
                    <a:bodyPr/>
                    <a:lstStyle/>
                    <a:p>
                      <a:pPr>
                        <a:lnSpc>
                          <a:spcPct val="115000"/>
                        </a:lnSpc>
                        <a:spcAft>
                          <a:spcPts val="0"/>
                        </a:spcAft>
                      </a:pPr>
                      <a:r>
                        <a:rPr lang="lt-LT" sz="1200" dirty="0" smtClean="0">
                          <a:effectLst/>
                        </a:rPr>
                        <a:t>Dviračių žygis 2021, skirtas S. Dariaus ir S. Girėno skrydžio per Atlantą paminėjimui</a:t>
                      </a:r>
                      <a:endParaRPr lang="lt-LT" sz="1100" dirty="0">
                        <a:effectLst/>
                        <a:latin typeface="Calibri"/>
                        <a:ea typeface="Calibri"/>
                        <a:cs typeface="Times New Roman"/>
                      </a:endParaRPr>
                    </a:p>
                  </a:txBody>
                  <a:tcPr marL="68580" marR="68580" marT="0" marB="0"/>
                </a:tc>
                <a:extLst>
                  <a:ext uri="{0D108BD9-81ED-4DB2-BD59-A6C34878D82A}">
                    <a16:rowId xmlns:a16="http://schemas.microsoft.com/office/drawing/2014/main" val="10011"/>
                  </a:ext>
                </a:extLst>
              </a:tr>
              <a:tr h="728885">
                <a:tc>
                  <a:txBody>
                    <a:bodyPr/>
                    <a:lstStyle/>
                    <a:p>
                      <a:pPr>
                        <a:lnSpc>
                          <a:spcPct val="115000"/>
                        </a:lnSpc>
                        <a:spcAft>
                          <a:spcPts val="0"/>
                        </a:spcAft>
                      </a:pPr>
                      <a:r>
                        <a:rPr lang="lt-LT" sz="1200" dirty="0" smtClean="0">
                          <a:effectLst/>
                        </a:rPr>
                        <a:t>Rugsėjo 19 d. </a:t>
                      </a:r>
                      <a:endParaRPr lang="lt-LT" sz="1100" dirty="0">
                        <a:effectLst/>
                        <a:latin typeface="Calibri"/>
                        <a:ea typeface="Calibri"/>
                        <a:cs typeface="Times New Roman"/>
                      </a:endParaRPr>
                    </a:p>
                  </a:txBody>
                  <a:tcPr marL="68580" marR="68580" marT="0" marB="0"/>
                </a:tc>
                <a:tc>
                  <a:txBody>
                    <a:bodyPr/>
                    <a:lstStyle/>
                    <a:p>
                      <a:pPr>
                        <a:lnSpc>
                          <a:spcPct val="115000"/>
                        </a:lnSpc>
                        <a:spcAft>
                          <a:spcPts val="0"/>
                        </a:spcAft>
                      </a:pPr>
                      <a:r>
                        <a:rPr lang="lt-LT" sz="1200" dirty="0" smtClean="0">
                          <a:effectLst/>
                        </a:rPr>
                        <a:t>21-oji Aleksoto šventė ,,Aleksotas</a:t>
                      </a:r>
                      <a:r>
                        <a:rPr lang="lt-LT" sz="1200" baseline="0" dirty="0" smtClean="0">
                          <a:effectLst/>
                        </a:rPr>
                        <a:t> – Gamtos namai“</a:t>
                      </a:r>
                      <a:endParaRPr lang="lt-LT" sz="1100" dirty="0">
                        <a:effectLst/>
                        <a:latin typeface="Calibri"/>
                        <a:ea typeface="Calibri"/>
                        <a:cs typeface="Times New Roman"/>
                      </a:endParaRPr>
                    </a:p>
                  </a:txBody>
                  <a:tcPr marL="68580" marR="68580" marT="0" marB="0"/>
                </a:tc>
                <a:extLst>
                  <a:ext uri="{0D108BD9-81ED-4DB2-BD59-A6C34878D82A}">
                    <a16:rowId xmlns:a16="http://schemas.microsoft.com/office/drawing/2014/main" val="10014"/>
                  </a:ext>
                </a:extLst>
              </a:tr>
              <a:tr h="786986">
                <a:tc>
                  <a:txBody>
                    <a:bodyPr/>
                    <a:lstStyle/>
                    <a:p>
                      <a:pPr>
                        <a:lnSpc>
                          <a:spcPct val="115000"/>
                        </a:lnSpc>
                        <a:spcAft>
                          <a:spcPts val="0"/>
                        </a:spcAft>
                      </a:pPr>
                      <a:r>
                        <a:rPr lang="lt-LT" sz="1200" dirty="0" smtClean="0">
                          <a:effectLst/>
                        </a:rPr>
                        <a:t>Spalio 29 d. </a:t>
                      </a:r>
                      <a:endParaRPr lang="lt-LT" sz="1100" dirty="0">
                        <a:effectLst/>
                        <a:latin typeface="Calibri"/>
                        <a:ea typeface="Calibri"/>
                        <a:cs typeface="Times New Roman"/>
                      </a:endParaRPr>
                    </a:p>
                  </a:txBody>
                  <a:tcPr marL="68580" marR="68580" marT="0" marB="0"/>
                </a:tc>
                <a:tc>
                  <a:txBody>
                    <a:bodyPr/>
                    <a:lstStyle/>
                    <a:p>
                      <a:pPr>
                        <a:lnSpc>
                          <a:spcPct val="115000"/>
                        </a:lnSpc>
                        <a:spcAft>
                          <a:spcPts val="0"/>
                        </a:spcAft>
                      </a:pPr>
                      <a:r>
                        <a:rPr lang="lt-LT" sz="1200" dirty="0" smtClean="0">
                          <a:effectLst/>
                        </a:rPr>
                        <a:t>Aleksoto senjorų susitikimas ,,</a:t>
                      </a:r>
                      <a:r>
                        <a:rPr lang="lt-LT" sz="1200" baseline="0" dirty="0" smtClean="0">
                          <a:effectLst/>
                        </a:rPr>
                        <a:t>Mano širdy dar ne ruduo“ </a:t>
                      </a:r>
                      <a:endParaRPr lang="lt-LT" sz="1100" dirty="0">
                        <a:effectLst/>
                        <a:latin typeface="Calibri"/>
                        <a:ea typeface="Calibri"/>
                        <a:cs typeface="Times New Roman"/>
                      </a:endParaRPr>
                    </a:p>
                  </a:txBody>
                  <a:tcPr marL="68580" marR="68580" marT="0" marB="0"/>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41872334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urinio vietos rezervavimo ženklas 3"/>
          <p:cNvGraphicFramePr>
            <a:graphicFrameLocks noGrp="1"/>
          </p:cNvGraphicFramePr>
          <p:nvPr>
            <p:ph sz="quarter" idx="1"/>
            <p:extLst>
              <p:ext uri="{D42A27DB-BD31-4B8C-83A1-F6EECF244321}">
                <p14:modId xmlns:p14="http://schemas.microsoft.com/office/powerpoint/2010/main" val="3351477422"/>
              </p:ext>
            </p:extLst>
          </p:nvPr>
        </p:nvGraphicFramePr>
        <p:xfrm>
          <a:off x="899592" y="332656"/>
          <a:ext cx="7128792" cy="3528392"/>
        </p:xfrm>
        <a:graphic>
          <a:graphicData uri="http://schemas.openxmlformats.org/drawingml/2006/table">
            <a:tbl>
              <a:tblPr firstRow="1" firstCol="1" bandRow="1">
                <a:tableStyleId>{5C22544A-7EE6-4342-B048-85BDC9FD1C3A}</a:tableStyleId>
              </a:tblPr>
              <a:tblGrid>
                <a:gridCol w="1411435">
                  <a:extLst>
                    <a:ext uri="{9D8B030D-6E8A-4147-A177-3AD203B41FA5}">
                      <a16:colId xmlns:a16="http://schemas.microsoft.com/office/drawing/2014/main" val="20000"/>
                    </a:ext>
                  </a:extLst>
                </a:gridCol>
                <a:gridCol w="5717357">
                  <a:extLst>
                    <a:ext uri="{9D8B030D-6E8A-4147-A177-3AD203B41FA5}">
                      <a16:colId xmlns:a16="http://schemas.microsoft.com/office/drawing/2014/main" val="20001"/>
                    </a:ext>
                  </a:extLst>
                </a:gridCol>
              </a:tblGrid>
              <a:tr h="767042">
                <a:tc>
                  <a:txBody>
                    <a:bodyPr/>
                    <a:lstStyle/>
                    <a:p>
                      <a:pPr algn="ctr">
                        <a:lnSpc>
                          <a:spcPct val="115000"/>
                        </a:lnSpc>
                        <a:spcAft>
                          <a:spcPts val="0"/>
                        </a:spcAft>
                      </a:pPr>
                      <a:r>
                        <a:rPr lang="lt-LT" sz="1200" dirty="0" smtClean="0">
                          <a:effectLst/>
                        </a:rPr>
                        <a:t>Data </a:t>
                      </a:r>
                      <a:endParaRPr lang="lt-LT"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lt-LT" sz="1200" dirty="0" smtClean="0">
                          <a:effectLst/>
                        </a:rPr>
                        <a:t>Renginiai</a:t>
                      </a:r>
                      <a:endParaRPr lang="lt-LT"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1073858">
                <a:tc>
                  <a:txBody>
                    <a:bodyPr/>
                    <a:lstStyle/>
                    <a:p>
                      <a:pPr>
                        <a:lnSpc>
                          <a:spcPct val="115000"/>
                        </a:lnSpc>
                        <a:spcAft>
                          <a:spcPts val="0"/>
                        </a:spcAft>
                      </a:pPr>
                      <a:r>
                        <a:rPr lang="lt-LT" sz="1200" baseline="0" dirty="0" smtClean="0">
                          <a:effectLst/>
                          <a:latin typeface="+mn-lt"/>
                          <a:ea typeface="+mn-ea"/>
                          <a:cs typeface="+mn-cs"/>
                        </a:rPr>
                        <a:t>Lapkričio 26 d. </a:t>
                      </a:r>
                      <a:endParaRPr lang="lt-LT" sz="1100" dirty="0">
                        <a:effectLst/>
                        <a:latin typeface="Calibri"/>
                        <a:ea typeface="Calibri"/>
                        <a:cs typeface="Times New Roman"/>
                      </a:endParaRPr>
                    </a:p>
                  </a:txBody>
                  <a:tcPr marL="68580" marR="68580" marT="0" marB="0"/>
                </a:tc>
                <a:tc>
                  <a:txBody>
                    <a:bodyPr/>
                    <a:lstStyle/>
                    <a:p>
                      <a:pPr>
                        <a:lnSpc>
                          <a:spcPct val="115000"/>
                        </a:lnSpc>
                        <a:spcAft>
                          <a:spcPts val="0"/>
                        </a:spcAft>
                      </a:pPr>
                      <a:r>
                        <a:rPr lang="lt-LT" sz="1200" dirty="0" smtClean="0">
                          <a:effectLst/>
                        </a:rPr>
                        <a:t>Teatralizuotas</a:t>
                      </a:r>
                      <a:r>
                        <a:rPr lang="lt-LT" sz="1200" baseline="0" dirty="0" smtClean="0">
                          <a:effectLst/>
                        </a:rPr>
                        <a:t> renginys – istorijos atminties valanda, skirta Jono Karolio Chodkevičiaus metams paminėti</a:t>
                      </a:r>
                      <a:endParaRPr lang="lt-LT"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767042">
                <a:tc>
                  <a:txBody>
                    <a:bodyPr/>
                    <a:lstStyle/>
                    <a:p>
                      <a:pPr>
                        <a:lnSpc>
                          <a:spcPct val="115000"/>
                        </a:lnSpc>
                        <a:spcAft>
                          <a:spcPts val="0"/>
                        </a:spcAft>
                      </a:pPr>
                      <a:r>
                        <a:rPr lang="lt-LT" sz="1200" dirty="0" smtClean="0">
                          <a:effectLst/>
                        </a:rPr>
                        <a:t>Gruodžio 10 d. </a:t>
                      </a:r>
                      <a:endParaRPr lang="lt-LT" sz="1100" dirty="0">
                        <a:effectLst/>
                        <a:latin typeface="Calibri"/>
                        <a:ea typeface="Calibri"/>
                        <a:cs typeface="Times New Roman"/>
                      </a:endParaRPr>
                    </a:p>
                  </a:txBody>
                  <a:tcPr marL="68580" marR="68580" marT="0" marB="0"/>
                </a:tc>
                <a:tc>
                  <a:txBody>
                    <a:bodyPr/>
                    <a:lstStyle/>
                    <a:p>
                      <a:pPr>
                        <a:lnSpc>
                          <a:spcPct val="115000"/>
                        </a:lnSpc>
                        <a:spcAft>
                          <a:spcPts val="0"/>
                        </a:spcAft>
                      </a:pPr>
                      <a:r>
                        <a:rPr lang="lt-LT" sz="1200" dirty="0" smtClean="0">
                          <a:effectLst/>
                          <a:latin typeface="+mn-lt"/>
                          <a:ea typeface="+mn-ea"/>
                          <a:cs typeface="+mn-cs"/>
                        </a:rPr>
                        <a:t>Eglučių</a:t>
                      </a:r>
                      <a:r>
                        <a:rPr lang="lt-LT" sz="1200" baseline="0" dirty="0" smtClean="0">
                          <a:effectLst/>
                          <a:latin typeface="+mn-lt"/>
                          <a:ea typeface="+mn-ea"/>
                          <a:cs typeface="+mn-cs"/>
                        </a:rPr>
                        <a:t> įžiebimo šventė parkelyje prie Aleksoto seniūnijos </a:t>
                      </a:r>
                      <a:endParaRPr lang="lt-LT"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920450">
                <a:tc>
                  <a:txBody>
                    <a:bodyPr/>
                    <a:lstStyle/>
                    <a:p>
                      <a:pPr>
                        <a:lnSpc>
                          <a:spcPct val="115000"/>
                        </a:lnSpc>
                        <a:spcAft>
                          <a:spcPts val="0"/>
                        </a:spcAft>
                      </a:pPr>
                      <a:endParaRPr lang="lt-LT" sz="1100" dirty="0">
                        <a:effectLst/>
                        <a:latin typeface="Calibri"/>
                        <a:ea typeface="Calibri"/>
                        <a:cs typeface="Times New Roman"/>
                      </a:endParaRPr>
                    </a:p>
                  </a:txBody>
                  <a:tcPr marL="68580" marR="68580" marT="0" marB="0"/>
                </a:tc>
                <a:tc>
                  <a:txBody>
                    <a:bodyPr/>
                    <a:lstStyle/>
                    <a:p>
                      <a:pPr>
                        <a:lnSpc>
                          <a:spcPct val="115000"/>
                        </a:lnSpc>
                        <a:spcAft>
                          <a:spcPts val="0"/>
                        </a:spcAft>
                      </a:pPr>
                      <a:endParaRPr lang="lt-LT"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667386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Pavadinimas 1"/>
          <p:cNvSpPr>
            <a:spLocks noGrp="1"/>
          </p:cNvSpPr>
          <p:nvPr>
            <p:ph type="title"/>
          </p:nvPr>
        </p:nvSpPr>
        <p:spPr>
          <a:xfrm>
            <a:off x="327025" y="677109"/>
            <a:ext cx="7959725" cy="918329"/>
          </a:xfrm>
        </p:spPr>
        <p:txBody>
          <a:bodyPr>
            <a:noAutofit/>
          </a:bodyPr>
          <a:lstStyle/>
          <a:p>
            <a:r>
              <a:rPr lang="lt-LT" altLang="lt-LT" sz="2000" b="1" dirty="0" smtClean="0">
                <a:solidFill>
                  <a:srgbClr val="0070C0"/>
                </a:solidFill>
              </a:rPr>
              <a:t>Pasirašoma Aleksoto bendruomenės centro bendradarbiavimo sutartis su Divizijos generolo Stasio </a:t>
            </a:r>
            <a:r>
              <a:rPr lang="lt-LT" altLang="lt-LT" sz="2000" b="1" dirty="0" err="1" smtClean="0">
                <a:solidFill>
                  <a:srgbClr val="0070C0"/>
                </a:solidFill>
              </a:rPr>
              <a:t>Raštikio</a:t>
            </a:r>
            <a:r>
              <a:rPr lang="lt-LT" altLang="lt-LT" sz="2000" b="1" dirty="0" smtClean="0">
                <a:solidFill>
                  <a:srgbClr val="0070C0"/>
                </a:solidFill>
              </a:rPr>
              <a:t> Lietuvos kariuomenės mokykla</a:t>
            </a:r>
            <a:r>
              <a:rPr lang="en-GB" altLang="lt-LT" sz="2000" b="1" dirty="0" smtClean="0">
                <a:solidFill>
                  <a:srgbClr val="0070C0"/>
                </a:solidFill>
              </a:rPr>
              <a:t> 2021 02 15</a:t>
            </a:r>
            <a:endParaRPr lang="lt-LT" altLang="lt-LT" sz="2000" b="1" dirty="0" smtClean="0">
              <a:solidFill>
                <a:srgbClr val="0070C0"/>
              </a:solidFill>
            </a:endParaRPr>
          </a:p>
        </p:txBody>
      </p:sp>
      <p:pic>
        <p:nvPicPr>
          <p:cNvPr id="5123" name="Turinio vietos rezervavimo ženklas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50900" y="1876425"/>
            <a:ext cx="7435850" cy="4981575"/>
          </a:xfrm>
        </p:spPr>
      </p:pic>
      <p:sp>
        <p:nvSpPr>
          <p:cNvPr id="5125" name="Rectangle 4"/>
          <p:cNvSpPr>
            <a:spLocks noChangeArrowheads="1"/>
          </p:cNvSpPr>
          <p:nvPr/>
        </p:nvSpPr>
        <p:spPr bwMode="auto">
          <a:xfrm>
            <a:off x="0" y="123111"/>
            <a:ext cx="65" cy="5539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GB" altLang="lt-LT" sz="900" dirty="0">
              <a:solidFill>
                <a:srgbClr val="1C1E21"/>
              </a:solidFill>
              <a:latin typeface="inherit"/>
            </a:endParaRPr>
          </a:p>
          <a:p>
            <a:r>
              <a:rPr lang="en-GB" altLang="lt-LT" sz="900" dirty="0">
                <a:solidFill>
                  <a:srgbClr val="1C1E21"/>
                </a:solidFill>
                <a:latin typeface="inherit"/>
              </a:rPr>
              <a:t/>
            </a:r>
            <a:br>
              <a:rPr lang="en-GB" altLang="lt-LT" sz="900" dirty="0">
                <a:solidFill>
                  <a:srgbClr val="1C1E21"/>
                </a:solidFill>
                <a:latin typeface="inherit"/>
              </a:rPr>
            </a:br>
            <a:endParaRPr lang="en-GB" altLang="lt-LT" dirty="0"/>
          </a:p>
        </p:txBody>
      </p:sp>
      <p:sp>
        <p:nvSpPr>
          <p:cNvPr id="5126" name="AutoShape 3" descr="data:image/svg+xml,%3csvg%20xmlns='http://www.w3.org/2000/svg'%20xmlns:xlink='http://www.w3.org/1999/xlink'%20viewBox='0%200%2016%2016'%3e%3cdefs%3e%3clinearGradient%20id='a'%20x1='50%25'%20x2='50%25'%20y1='0%25'%20y2='100%25'%3e%3cstop%20offset='0%25'%20stop-color='%2318AFFF'/%3e%3cstop%20offset='100%25'%20stop-color='%230062DF'/%3e%3c/linearGradient%3e%3cfilter%20id='c'%20width='118.8%25'%20height='118.8%25'%20x='-9.4%25'%20y='-9.4%25'%20filterUnits='objectBoundingBox'%3e%3cfeGaussianBlur%20in='SourceAlpha'%20result='shadowBlurInner1'%20stdDeviation='1'/%3e%3cfeOffset%20dy='-1'%20in='shadowBlurInner1'%20result='shadowOffsetInner1'/%3e%3cfeComposite%20in='shadowOffsetInner1'%20in2='SourceAlpha'%20k2='-1'%20k3='1'%20operator='arithmetic'%20result='shadowInnerInner1'/%3e%3cfeColorMatrix%20in='shadowInnerInner1'%20values='0%200%200%200%200%200%200%200%200%200.299356041%200%200%200%200%200.681187726%200%200%200%200.3495684%200'/%3e%3c/filter%3e%3cpath%20id='b'%20d='M8%200a8%208%200%2000-8%208%208%208%200%201016%200%208%208%200%2000-8-8z'/%3e%3c/defs%3e%3cg%20fill='none'%3e%3cuse%20fill='url(%23a)'%20xlink:href='%23b'/%3e%3cuse%20fill='black'%20filter='url(%23c)'%20xlink:href='%23b'/%3e%3cpath%20fill='white'%20d='M12.162%207.338c.176.123.338.245.338.674%200%20.43-.229.604-.474.725a.73.73%200%2001.089.546c-.077.344-.392.611-.672.69.121.194.159.385.015.62-.185.295-.346.407-1.058.407H7.5c-.988%200-1.5-.546-1.5-1V7.665c0-1.23%201.467-2.275%201.467-3.13L7.361%203.47c-.005-.065.008-.224.058-.27.08-.079.301-.2.635-.2.218%200%20.363.041.534.123.581.277.732.978.732%201.542%200%20.271-.414%201.083-.47%201.364%200%200%20.867-.192%201.879-.199%201.061-.006%201.749.19%201.749.842%200%20.261-.219.523-.316.666zM3.6%207h.8a.6.6%200%2001.6.6v3.8a.6.6%200%2001-.6.6h-.8a.6.6%200%2001-.6-.6V7.6a.6.6%200%2001.6-.6z'/%3e%3c/g%3e%3c/svg%3e"/>
          <p:cNvSpPr>
            <a:spLocks noChangeAspect="1" noChangeArrowheads="1"/>
          </p:cNvSpPr>
          <p:nvPr/>
        </p:nvSpPr>
        <p:spPr bwMode="auto">
          <a:xfrm>
            <a:off x="155575" y="-234950"/>
            <a:ext cx="1714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t-LT" altLang="lt-LT"/>
          </a:p>
        </p:txBody>
      </p:sp>
    </p:spTree>
    <p:extLst>
      <p:ext uri="{BB962C8B-B14F-4D97-AF65-F5344CB8AC3E}">
        <p14:creationId xmlns:p14="http://schemas.microsoft.com/office/powerpoint/2010/main" val="1608844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Pavadinimas 1"/>
          <p:cNvSpPr>
            <a:spLocks noGrp="1"/>
          </p:cNvSpPr>
          <p:nvPr>
            <p:ph type="title"/>
          </p:nvPr>
        </p:nvSpPr>
        <p:spPr/>
        <p:txBody>
          <a:bodyPr/>
          <a:lstStyle/>
          <a:p>
            <a:r>
              <a:rPr lang="lt-LT" altLang="lt-LT" b="1" dirty="0" smtClean="0">
                <a:solidFill>
                  <a:srgbClr val="0070C0"/>
                </a:solidFill>
              </a:rPr>
              <a:t>Su vasario 16-ąja</a:t>
            </a:r>
            <a:r>
              <a:rPr lang="en-GB" altLang="lt-LT" b="1" dirty="0" smtClean="0">
                <a:solidFill>
                  <a:srgbClr val="0070C0"/>
                </a:solidFill>
              </a:rPr>
              <a:t>!</a:t>
            </a:r>
            <a:endParaRPr lang="lt-LT" altLang="lt-LT" b="1" dirty="0" smtClean="0">
              <a:solidFill>
                <a:srgbClr val="0070C0"/>
              </a:solidFill>
            </a:endParaRPr>
          </a:p>
        </p:txBody>
      </p:sp>
      <p:pic>
        <p:nvPicPr>
          <p:cNvPr id="6147" name="Turinio vietos rezervavimo ženklas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65100" y="1773238"/>
            <a:ext cx="8807450" cy="4392612"/>
          </a:xfrm>
        </p:spPr>
      </p:pic>
    </p:spTree>
    <p:extLst>
      <p:ext uri="{BB962C8B-B14F-4D97-AF65-F5344CB8AC3E}">
        <p14:creationId xmlns:p14="http://schemas.microsoft.com/office/powerpoint/2010/main" val="443824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Pavadinimas 1"/>
          <p:cNvSpPr>
            <a:spLocks noGrp="1"/>
          </p:cNvSpPr>
          <p:nvPr>
            <p:ph type="title"/>
          </p:nvPr>
        </p:nvSpPr>
        <p:spPr/>
        <p:txBody>
          <a:bodyPr/>
          <a:lstStyle/>
          <a:p>
            <a:r>
              <a:rPr lang="en-GB" altLang="lt-LT" b="1" dirty="0" err="1" smtClean="0">
                <a:solidFill>
                  <a:srgbClr val="0070C0"/>
                </a:solidFill>
              </a:rPr>
              <a:t>Kovo</a:t>
            </a:r>
            <a:r>
              <a:rPr lang="en-GB" altLang="lt-LT" b="1" dirty="0" smtClean="0">
                <a:solidFill>
                  <a:srgbClr val="0070C0"/>
                </a:solidFill>
              </a:rPr>
              <a:t> 11-oji ant </a:t>
            </a:r>
            <a:r>
              <a:rPr lang="en-GB" altLang="lt-LT" b="1" dirty="0" err="1" smtClean="0">
                <a:solidFill>
                  <a:srgbClr val="0070C0"/>
                </a:solidFill>
              </a:rPr>
              <a:t>Jiesios</a:t>
            </a:r>
            <a:r>
              <a:rPr lang="en-GB" altLang="lt-LT" b="1" dirty="0" smtClean="0">
                <a:solidFill>
                  <a:srgbClr val="0070C0"/>
                </a:solidFill>
              </a:rPr>
              <a:t> </a:t>
            </a:r>
            <a:r>
              <a:rPr lang="en-GB" altLang="lt-LT" b="1" dirty="0" err="1" smtClean="0">
                <a:solidFill>
                  <a:srgbClr val="0070C0"/>
                </a:solidFill>
              </a:rPr>
              <a:t>piliakalnio</a:t>
            </a:r>
            <a:endParaRPr lang="lt-LT" altLang="lt-LT" b="1" dirty="0" smtClean="0">
              <a:solidFill>
                <a:srgbClr val="0070C0"/>
              </a:solidFill>
            </a:endParaRPr>
          </a:p>
        </p:txBody>
      </p:sp>
      <p:pic>
        <p:nvPicPr>
          <p:cNvPr id="8195" name="Turinio vietos rezervavimo ženklas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83704" y="2204864"/>
            <a:ext cx="8591885" cy="4392786"/>
          </a:xfrm>
        </p:spPr>
      </p:pic>
    </p:spTree>
    <p:extLst>
      <p:ext uri="{BB962C8B-B14F-4D97-AF65-F5344CB8AC3E}">
        <p14:creationId xmlns:p14="http://schemas.microsoft.com/office/powerpoint/2010/main" val="1627186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99592" y="332656"/>
            <a:ext cx="7272808" cy="1035571"/>
          </a:xfrm>
        </p:spPr>
        <p:txBody>
          <a:bodyPr>
            <a:noAutofit/>
          </a:bodyPr>
          <a:lstStyle/>
          <a:p>
            <a:pPr algn="ctr"/>
            <a:r>
              <a:rPr lang="lt-LT" sz="2800" b="1" dirty="0" smtClean="0">
                <a:solidFill>
                  <a:schemeClr val="tx2">
                    <a:lumMod val="75000"/>
                  </a:schemeClr>
                </a:solidFill>
                <a:latin typeface="Arial" panose="020B0604020202020204" pitchFamily="34" charset="0"/>
                <a:cs typeface="Arial" panose="020B0604020202020204" pitchFamily="34" charset="0"/>
              </a:rPr>
              <a:t/>
            </a:r>
            <a:br>
              <a:rPr lang="lt-LT" sz="2800" b="1" dirty="0" smtClean="0">
                <a:solidFill>
                  <a:schemeClr val="tx2">
                    <a:lumMod val="75000"/>
                  </a:schemeClr>
                </a:solidFill>
                <a:latin typeface="Arial" panose="020B0604020202020204" pitchFamily="34" charset="0"/>
                <a:cs typeface="Arial" panose="020B0604020202020204" pitchFamily="34" charset="0"/>
              </a:rPr>
            </a:br>
            <a:r>
              <a:rPr lang="lt-LT" sz="3200" b="1" dirty="0" smtClean="0">
                <a:solidFill>
                  <a:schemeClr val="tx2">
                    <a:lumMod val="75000"/>
                  </a:schemeClr>
                </a:solidFill>
                <a:latin typeface="Arial" panose="020B0604020202020204" pitchFamily="34" charset="0"/>
                <a:cs typeface="Arial" panose="020B0604020202020204" pitchFamily="34" charset="0"/>
              </a:rPr>
              <a:t/>
            </a:r>
            <a:br>
              <a:rPr lang="lt-LT" sz="3200" b="1" dirty="0" smtClean="0">
                <a:solidFill>
                  <a:schemeClr val="tx2">
                    <a:lumMod val="75000"/>
                  </a:schemeClr>
                </a:solidFill>
                <a:latin typeface="Arial" panose="020B0604020202020204" pitchFamily="34" charset="0"/>
                <a:cs typeface="Arial" panose="020B0604020202020204" pitchFamily="34" charset="0"/>
              </a:rPr>
            </a:br>
            <a:r>
              <a:rPr lang="lt-LT" sz="3200" dirty="0">
                <a:solidFill>
                  <a:srgbClr val="760000"/>
                </a:solidFill>
                <a:latin typeface="Arial" panose="020B0604020202020204" pitchFamily="34" charset="0"/>
                <a:cs typeface="Arial" panose="020B0604020202020204" pitchFamily="34" charset="0"/>
              </a:rPr>
              <a:t>Svarbiausi A</a:t>
            </a:r>
            <a:r>
              <a:rPr lang="lt-LT" sz="3200" dirty="0" smtClean="0">
                <a:solidFill>
                  <a:srgbClr val="760000"/>
                </a:solidFill>
                <a:latin typeface="Arial" panose="020B0604020202020204" pitchFamily="34" charset="0"/>
                <a:cs typeface="Arial" panose="020B0604020202020204" pitchFamily="34" charset="0"/>
              </a:rPr>
              <a:t>leksoto </a:t>
            </a:r>
            <a:r>
              <a:rPr lang="lt-LT" sz="3200" dirty="0">
                <a:solidFill>
                  <a:srgbClr val="760000"/>
                </a:solidFill>
                <a:latin typeface="Arial" panose="020B0604020202020204" pitchFamily="34" charset="0"/>
                <a:cs typeface="Arial" panose="020B0604020202020204" pitchFamily="34" charset="0"/>
              </a:rPr>
              <a:t>seniūnijos uždaviniai:</a:t>
            </a:r>
            <a:endParaRPr lang="en-US" sz="3200" dirty="0">
              <a:solidFill>
                <a:srgbClr val="760000"/>
              </a:solidFill>
              <a:latin typeface="Arial" panose="020B0604020202020204" pitchFamily="34" charset="0"/>
              <a:cs typeface="Arial" panose="020B0604020202020204" pitchFamily="34" charset="0"/>
            </a:endParaRPr>
          </a:p>
        </p:txBody>
      </p:sp>
      <p:sp>
        <p:nvSpPr>
          <p:cNvPr id="3" name="Turinio vietos rezervavimo ženklas 2"/>
          <p:cNvSpPr>
            <a:spLocks noGrp="1"/>
          </p:cNvSpPr>
          <p:nvPr>
            <p:ph sz="quarter" idx="1"/>
          </p:nvPr>
        </p:nvSpPr>
        <p:spPr>
          <a:xfrm>
            <a:off x="467544" y="1556792"/>
            <a:ext cx="7992888" cy="4217753"/>
          </a:xfrm>
        </p:spPr>
        <p:txBody>
          <a:bodyPr>
            <a:normAutofit/>
          </a:bodyPr>
          <a:lstStyle/>
          <a:p>
            <a:pPr marL="0" indent="0">
              <a:buNone/>
            </a:pPr>
            <a:endParaRPr lang="lt-LT" sz="2000" b="1" dirty="0" smtClean="0">
              <a:solidFill>
                <a:schemeClr val="tx2">
                  <a:lumMod val="75000"/>
                </a:schemeClr>
              </a:solidFill>
              <a:latin typeface="Verdana" pitchFamily="34" charset="0"/>
              <a:ea typeface="Verdana" pitchFamily="34" charset="0"/>
              <a:cs typeface="Verdana" pitchFamily="34" charset="0"/>
            </a:endParaRPr>
          </a:p>
          <a:p>
            <a:pPr algn="just">
              <a:buFont typeface="Courier New" panose="02070309020205020404" pitchFamily="49" charset="0"/>
              <a:buChar char="o"/>
              <a:defRPr/>
            </a:pPr>
            <a:r>
              <a:rPr lang="lt-LT" sz="2400" dirty="0" smtClean="0">
                <a:latin typeface="Arial" panose="020B0604020202020204" pitchFamily="34" charset="0"/>
                <a:cs typeface="Arial" panose="020B0604020202020204" pitchFamily="34" charset="0"/>
              </a:rPr>
              <a:t>Teikti </a:t>
            </a:r>
            <a:r>
              <a:rPr lang="lt-LT" sz="2400" dirty="0">
                <a:latin typeface="Arial" panose="020B0604020202020204" pitchFamily="34" charset="0"/>
                <a:cs typeface="Arial" panose="020B0604020202020204" pitchFamily="34" charset="0"/>
              </a:rPr>
              <a:t>kokybiškas viešojo administravimo paslaugas Aleksoto gyventojams;</a:t>
            </a:r>
          </a:p>
          <a:p>
            <a:pPr algn="just">
              <a:buFont typeface="Courier New" panose="02070309020205020404" pitchFamily="49" charset="0"/>
              <a:buChar char="o"/>
              <a:defRPr/>
            </a:pPr>
            <a:r>
              <a:rPr lang="lt-LT" sz="2400" dirty="0" smtClean="0">
                <a:latin typeface="Arial" panose="020B0604020202020204" pitchFamily="34" charset="0"/>
                <a:cs typeface="Arial" panose="020B0604020202020204" pitchFamily="34" charset="0"/>
              </a:rPr>
              <a:t>Siekti </a:t>
            </a:r>
            <a:r>
              <a:rPr lang="lt-LT" sz="2400" dirty="0">
                <a:latin typeface="Arial" panose="020B0604020202020204" pitchFamily="34" charset="0"/>
                <a:cs typeface="Arial" panose="020B0604020202020204" pitchFamily="34" charset="0"/>
              </a:rPr>
              <a:t>užtikrinti gyventojų socialinę ir ekonominę gerovę; </a:t>
            </a:r>
          </a:p>
          <a:p>
            <a:pPr algn="just">
              <a:buFont typeface="Courier New" panose="02070309020205020404" pitchFamily="49" charset="0"/>
              <a:buChar char="o"/>
              <a:defRPr/>
            </a:pPr>
            <a:r>
              <a:rPr lang="lt-LT" sz="2400" dirty="0" smtClean="0">
                <a:latin typeface="Arial" panose="020B0604020202020204" pitchFamily="34" charset="0"/>
                <a:cs typeface="Arial" panose="020B0604020202020204" pitchFamily="34" charset="0"/>
              </a:rPr>
              <a:t>Skatinti </a:t>
            </a:r>
            <a:r>
              <a:rPr lang="lt-LT" sz="2400" dirty="0">
                <a:latin typeface="Arial" panose="020B0604020202020204" pitchFamily="34" charset="0"/>
                <a:cs typeface="Arial" panose="020B0604020202020204" pitchFamily="34" charset="0"/>
              </a:rPr>
              <a:t>gyventojus dalyvauti vietos savivaldos procese; </a:t>
            </a:r>
          </a:p>
          <a:p>
            <a:pPr algn="just">
              <a:buFont typeface="Courier New" panose="02070309020205020404" pitchFamily="49" charset="0"/>
              <a:buChar char="o"/>
              <a:defRPr/>
            </a:pPr>
            <a:r>
              <a:rPr lang="lt-LT" sz="2400" dirty="0" smtClean="0">
                <a:latin typeface="Arial" panose="020B0604020202020204" pitchFamily="34" charset="0"/>
                <a:cs typeface="Arial" panose="020B0604020202020204" pitchFamily="34" charset="0"/>
              </a:rPr>
              <a:t>Stiprinti </a:t>
            </a:r>
            <a:r>
              <a:rPr lang="lt-LT" sz="2400" dirty="0">
                <a:latin typeface="Arial" panose="020B0604020202020204" pitchFamily="34" charset="0"/>
                <a:cs typeface="Arial" panose="020B0604020202020204" pitchFamily="34" charset="0"/>
              </a:rPr>
              <a:t>bendruomeninius ryšius.</a:t>
            </a:r>
          </a:p>
          <a:p>
            <a:pPr marL="0" indent="0">
              <a:buNone/>
            </a:pPr>
            <a:endParaRPr lang="lt-LT" sz="2000" b="1"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Ø"/>
            </a:pPr>
            <a:endParaRPr lang="lt-LT" sz="2000" b="1" dirty="0">
              <a:solidFill>
                <a:schemeClr val="tx2">
                  <a:lumMod val="75000"/>
                </a:schemeClr>
              </a:solidFill>
              <a:latin typeface="Verdana" pitchFamily="34" charset="0"/>
              <a:ea typeface="Verdana" pitchFamily="34" charset="0"/>
              <a:cs typeface="Verdana" pitchFamily="34" charset="0"/>
            </a:endParaRPr>
          </a:p>
          <a:p>
            <a:endParaRPr lang="lt-LT" sz="2400" dirty="0"/>
          </a:p>
        </p:txBody>
      </p:sp>
    </p:spTree>
    <p:extLst>
      <p:ext uri="{BB962C8B-B14F-4D97-AF65-F5344CB8AC3E}">
        <p14:creationId xmlns:p14="http://schemas.microsoft.com/office/powerpoint/2010/main" val="20593564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Pavadinimas 1"/>
          <p:cNvSpPr>
            <a:spLocks noGrp="1"/>
          </p:cNvSpPr>
          <p:nvPr>
            <p:ph type="title"/>
          </p:nvPr>
        </p:nvSpPr>
        <p:spPr>
          <a:xfrm>
            <a:off x="971550" y="836613"/>
            <a:ext cx="7129463" cy="863600"/>
          </a:xfrm>
        </p:spPr>
        <p:txBody>
          <a:bodyPr>
            <a:normAutofit fontScale="90000"/>
          </a:bodyPr>
          <a:lstStyle/>
          <a:p>
            <a:r>
              <a:rPr lang="lt-LT" altLang="lt-LT" b="1" dirty="0" smtClean="0">
                <a:solidFill>
                  <a:srgbClr val="00B050"/>
                </a:solidFill>
              </a:rPr>
              <a:t>Tradicinė  Tautiška giesmė ant Jiesios piliakalnio liepos 6-ąją</a:t>
            </a:r>
          </a:p>
        </p:txBody>
      </p:sp>
      <p:pic>
        <p:nvPicPr>
          <p:cNvPr id="19459" name="Turinio vietos rezervavimo ženklas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42875" y="2780928"/>
            <a:ext cx="8611843" cy="3240460"/>
          </a:xfrm>
        </p:spPr>
      </p:pic>
    </p:spTree>
    <p:extLst>
      <p:ext uri="{BB962C8B-B14F-4D97-AF65-F5344CB8AC3E}">
        <p14:creationId xmlns:p14="http://schemas.microsoft.com/office/powerpoint/2010/main" val="5363693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avadinimas 1"/>
          <p:cNvSpPr>
            <a:spLocks noGrp="1"/>
          </p:cNvSpPr>
          <p:nvPr>
            <p:ph type="title"/>
          </p:nvPr>
        </p:nvSpPr>
        <p:spPr>
          <a:xfrm>
            <a:off x="827088" y="1196975"/>
            <a:ext cx="7777162" cy="863600"/>
          </a:xfrm>
        </p:spPr>
        <p:txBody>
          <a:bodyPr>
            <a:normAutofit fontScale="90000"/>
          </a:bodyPr>
          <a:lstStyle/>
          <a:p>
            <a:r>
              <a:rPr lang="lt-LT" altLang="lt-LT" b="1" dirty="0" smtClean="0">
                <a:solidFill>
                  <a:srgbClr val="0070C0"/>
                </a:solidFill>
              </a:rPr>
              <a:t>20-asis Aleksoto dviračių žygis</a:t>
            </a:r>
            <a:br>
              <a:rPr lang="lt-LT" altLang="lt-LT" b="1" dirty="0" smtClean="0">
                <a:solidFill>
                  <a:srgbClr val="0070C0"/>
                </a:solidFill>
              </a:rPr>
            </a:br>
            <a:r>
              <a:rPr lang="lt-LT" altLang="lt-LT" b="1" dirty="0" smtClean="0">
                <a:solidFill>
                  <a:srgbClr val="0070C0"/>
                </a:solidFill>
              </a:rPr>
              <a:t>2021 07 18</a:t>
            </a:r>
          </a:p>
        </p:txBody>
      </p:sp>
      <p:pic>
        <p:nvPicPr>
          <p:cNvPr id="23555" name="Turinio vietos rezervavimo ženklas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 y="2492375"/>
            <a:ext cx="8863013" cy="3600450"/>
          </a:xfrm>
        </p:spPr>
      </p:pic>
    </p:spTree>
    <p:extLst>
      <p:ext uri="{BB962C8B-B14F-4D97-AF65-F5344CB8AC3E}">
        <p14:creationId xmlns:p14="http://schemas.microsoft.com/office/powerpoint/2010/main" val="18201887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Pavadinimas 1"/>
          <p:cNvSpPr>
            <a:spLocks noGrp="1"/>
          </p:cNvSpPr>
          <p:nvPr>
            <p:ph type="title"/>
          </p:nvPr>
        </p:nvSpPr>
        <p:spPr>
          <a:xfrm>
            <a:off x="539750" y="260350"/>
            <a:ext cx="8280400" cy="863600"/>
          </a:xfrm>
        </p:spPr>
        <p:txBody>
          <a:bodyPr>
            <a:normAutofit fontScale="90000"/>
          </a:bodyPr>
          <a:lstStyle/>
          <a:p>
            <a:r>
              <a:rPr lang="lt-LT" altLang="lt-LT" b="1" dirty="0" err="1" smtClean="0">
                <a:solidFill>
                  <a:srgbClr val="0070C0"/>
                </a:solidFill>
              </a:rPr>
              <a:t>Fluxus</a:t>
            </a:r>
            <a:r>
              <a:rPr lang="lt-LT" altLang="lt-LT" b="1" dirty="0" smtClean="0">
                <a:solidFill>
                  <a:srgbClr val="0070C0"/>
                </a:solidFill>
              </a:rPr>
              <a:t> renginys: įlipę į Parodos kalną   2021 09 12</a:t>
            </a:r>
          </a:p>
        </p:txBody>
      </p:sp>
      <p:pic>
        <p:nvPicPr>
          <p:cNvPr id="8195" name="Turinio vietos rezervavimo ženklas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58825" y="1268413"/>
            <a:ext cx="7451725" cy="5589587"/>
          </a:xfrm>
        </p:spPr>
      </p:pic>
    </p:spTree>
    <p:extLst>
      <p:ext uri="{BB962C8B-B14F-4D97-AF65-F5344CB8AC3E}">
        <p14:creationId xmlns:p14="http://schemas.microsoft.com/office/powerpoint/2010/main" val="3956603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ltLang="lt-LT" b="1" dirty="0">
                <a:solidFill>
                  <a:srgbClr val="0070C0"/>
                </a:solidFill>
              </a:rPr>
              <a:t>Aleksoto šventė 2021 09 19</a:t>
            </a:r>
            <a:endParaRPr lang="lt-LT" dirty="0"/>
          </a:p>
        </p:txBody>
      </p:sp>
      <p:pic>
        <p:nvPicPr>
          <p:cNvPr id="4" name="Turinio vietos rezervavimo ženklas 5"/>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395537" y="1513225"/>
            <a:ext cx="7560840" cy="5027569"/>
          </a:xfrm>
        </p:spPr>
      </p:pic>
    </p:spTree>
    <p:extLst>
      <p:ext uri="{BB962C8B-B14F-4D97-AF65-F5344CB8AC3E}">
        <p14:creationId xmlns:p14="http://schemas.microsoft.com/office/powerpoint/2010/main" val="25986512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Pavadinimas 1"/>
          <p:cNvSpPr>
            <a:spLocks noGrp="1"/>
          </p:cNvSpPr>
          <p:nvPr>
            <p:ph type="title"/>
          </p:nvPr>
        </p:nvSpPr>
        <p:spPr/>
        <p:txBody>
          <a:bodyPr/>
          <a:lstStyle/>
          <a:p>
            <a:r>
              <a:rPr lang="lt-LT" altLang="lt-LT" b="1" dirty="0" smtClean="0">
                <a:solidFill>
                  <a:srgbClr val="0070C0"/>
                </a:solidFill>
              </a:rPr>
              <a:t>„</a:t>
            </a:r>
            <a:r>
              <a:rPr lang="lt-LT" altLang="lt-LT" b="1" dirty="0" err="1" smtClean="0">
                <a:solidFill>
                  <a:srgbClr val="0070C0"/>
                </a:solidFill>
              </a:rPr>
              <a:t>Svirbės</a:t>
            </a:r>
            <a:r>
              <a:rPr lang="lt-LT" altLang="lt-LT" b="1" dirty="0" smtClean="0">
                <a:solidFill>
                  <a:srgbClr val="0070C0"/>
                </a:solidFill>
              </a:rPr>
              <a:t>“ koncertas senjorams</a:t>
            </a:r>
          </a:p>
        </p:txBody>
      </p:sp>
      <p:pic>
        <p:nvPicPr>
          <p:cNvPr id="14339" name="Turinio vietos rezervavimo ženklas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7313" y="1700213"/>
            <a:ext cx="8963025" cy="4140200"/>
          </a:xfrm>
        </p:spPr>
      </p:pic>
      <p:sp>
        <p:nvSpPr>
          <p:cNvPr id="14340" name="TextBox 4"/>
          <p:cNvSpPr txBox="1">
            <a:spLocks noChangeArrowheads="1"/>
          </p:cNvSpPr>
          <p:nvPr/>
        </p:nvSpPr>
        <p:spPr bwMode="auto">
          <a:xfrm>
            <a:off x="1258888" y="6156325"/>
            <a:ext cx="71294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t-LT" altLang="lt-LT" sz="2800" b="1" dirty="0">
                <a:solidFill>
                  <a:srgbClr val="0070C0"/>
                </a:solidFill>
              </a:rPr>
              <a:t>2021 10 </a:t>
            </a:r>
            <a:r>
              <a:rPr lang="lt-LT" altLang="lt-LT" sz="2800" b="1" dirty="0" smtClean="0">
                <a:solidFill>
                  <a:srgbClr val="0070C0"/>
                </a:solidFill>
              </a:rPr>
              <a:t>29 </a:t>
            </a:r>
            <a:r>
              <a:rPr lang="lt-LT" altLang="lt-LT" sz="2800" b="1" dirty="0">
                <a:solidFill>
                  <a:srgbClr val="0070C0"/>
                </a:solidFill>
              </a:rPr>
              <a:t>Aleksoto seniūnijos salė</a:t>
            </a:r>
          </a:p>
        </p:txBody>
      </p:sp>
    </p:spTree>
    <p:extLst>
      <p:ext uri="{BB962C8B-B14F-4D97-AF65-F5344CB8AC3E}">
        <p14:creationId xmlns:p14="http://schemas.microsoft.com/office/powerpoint/2010/main" val="1417713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avadinimas 1"/>
          <p:cNvSpPr>
            <a:spLocks noGrp="1"/>
          </p:cNvSpPr>
          <p:nvPr>
            <p:ph type="title"/>
          </p:nvPr>
        </p:nvSpPr>
        <p:spPr>
          <a:xfrm>
            <a:off x="639763" y="404813"/>
            <a:ext cx="8007350" cy="863600"/>
          </a:xfrm>
        </p:spPr>
        <p:txBody>
          <a:bodyPr>
            <a:normAutofit fontScale="90000"/>
          </a:bodyPr>
          <a:lstStyle/>
          <a:p>
            <a:r>
              <a:rPr lang="lt-LT" altLang="lt-LT" b="1" dirty="0" smtClean="0">
                <a:solidFill>
                  <a:srgbClr val="0070C0"/>
                </a:solidFill>
              </a:rPr>
              <a:t>Istorijos atminties valanda, skirta Jonui Karoliui Chodkevičiui 2021 11 26</a:t>
            </a:r>
          </a:p>
        </p:txBody>
      </p:sp>
      <p:pic>
        <p:nvPicPr>
          <p:cNvPr id="22531" name="Turinio vietos rezervavimo ženklas 4"/>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23850" y="4306888"/>
            <a:ext cx="3816350" cy="2538412"/>
          </a:xfrm>
        </p:spPr>
      </p:pic>
      <p:pic>
        <p:nvPicPr>
          <p:cNvPr id="22532" name="Turinio vietos rezervavimo ženklas 5"/>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14325" y="1347788"/>
            <a:ext cx="6162675" cy="2879725"/>
          </a:xfrm>
        </p:spPr>
      </p:pic>
      <p:pic>
        <p:nvPicPr>
          <p:cNvPr id="22533" name="Paveikslėlis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225" y="2568575"/>
            <a:ext cx="2771775" cy="416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4561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Pavadinimas 1"/>
          <p:cNvSpPr>
            <a:spLocks noGrp="1"/>
          </p:cNvSpPr>
          <p:nvPr>
            <p:ph type="title"/>
          </p:nvPr>
        </p:nvSpPr>
        <p:spPr>
          <a:xfrm>
            <a:off x="398463" y="31750"/>
            <a:ext cx="8489950" cy="863600"/>
          </a:xfrm>
        </p:spPr>
        <p:txBody>
          <a:bodyPr>
            <a:normAutofit fontScale="90000"/>
          </a:bodyPr>
          <a:lstStyle/>
          <a:p>
            <a:r>
              <a:rPr lang="lt-LT" altLang="lt-LT" sz="2800" b="1" dirty="0" smtClean="0">
                <a:solidFill>
                  <a:srgbClr val="0070C0"/>
                </a:solidFill>
              </a:rPr>
              <a:t>Aleksoto eglučių įžiebimo šventė 2021 12 10</a:t>
            </a:r>
          </a:p>
        </p:txBody>
      </p:sp>
      <p:pic>
        <p:nvPicPr>
          <p:cNvPr id="26627" name="Turinio vietos rezervavimo ženklas 4"/>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039235" y="980727"/>
            <a:ext cx="7618989" cy="3753197"/>
          </a:xfrm>
        </p:spPr>
      </p:pic>
      <p:pic>
        <p:nvPicPr>
          <p:cNvPr id="26628" name="Turinio vietos rezervavimo ženklas 5"/>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116013" y="4314825"/>
            <a:ext cx="3455987" cy="2301875"/>
          </a:xfrm>
        </p:spPr>
      </p:pic>
      <p:pic>
        <p:nvPicPr>
          <p:cNvPr id="26629" name="Paveikslėlis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91088" y="4314825"/>
            <a:ext cx="3455987"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69471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sz="quarter" idx="1"/>
          </p:nvPr>
        </p:nvSpPr>
        <p:spPr/>
        <p:txBody>
          <a:bodyPr>
            <a:normAutofit/>
          </a:bodyPr>
          <a:lstStyle/>
          <a:p>
            <a:pPr marL="0" indent="0" algn="ctr">
              <a:buNone/>
            </a:pPr>
            <a:endParaRPr lang="en-US" sz="2800" b="1" i="1" cap="all" dirty="0" smtClean="0">
              <a:solidFill>
                <a:srgbClr val="760000"/>
              </a:solidFill>
              <a:latin typeface="Arial" panose="020B0604020202020204" pitchFamily="34" charset="0"/>
              <a:cs typeface="Arial" panose="020B0604020202020204" pitchFamily="34" charset="0"/>
            </a:endParaRPr>
          </a:p>
          <a:p>
            <a:pPr marL="0" indent="0" algn="ctr">
              <a:buNone/>
            </a:pPr>
            <a:endParaRPr lang="en-US" sz="2800" b="1" i="1" cap="all" dirty="0">
              <a:solidFill>
                <a:srgbClr val="760000"/>
              </a:solidFill>
              <a:latin typeface="Arial" panose="020B0604020202020204" pitchFamily="34" charset="0"/>
              <a:cs typeface="Arial" panose="020B0604020202020204" pitchFamily="34" charset="0"/>
            </a:endParaRPr>
          </a:p>
          <a:p>
            <a:pPr marL="0" indent="0" algn="ctr">
              <a:buNone/>
            </a:pPr>
            <a:endParaRPr lang="en-US" sz="3600" b="1" i="1" cap="all" dirty="0" smtClean="0">
              <a:solidFill>
                <a:srgbClr val="760000"/>
              </a:solidFill>
              <a:latin typeface="Arial" panose="020B0604020202020204" pitchFamily="34" charset="0"/>
              <a:cs typeface="Arial" panose="020B0604020202020204" pitchFamily="34" charset="0"/>
            </a:endParaRPr>
          </a:p>
          <a:p>
            <a:pPr marL="0" indent="0" algn="ctr">
              <a:buNone/>
            </a:pPr>
            <a:r>
              <a:rPr lang="lt-LT" sz="4000" b="1" i="1" cap="all" dirty="0" smtClean="0">
                <a:solidFill>
                  <a:srgbClr val="760000"/>
                </a:solidFill>
                <a:latin typeface="Arial" panose="020B0604020202020204" pitchFamily="34" charset="0"/>
                <a:cs typeface="Arial" panose="020B0604020202020204" pitchFamily="34" charset="0"/>
              </a:rPr>
              <a:t>AČIŪ </a:t>
            </a:r>
            <a:r>
              <a:rPr lang="lt-LT" sz="4000" b="1" i="1" cap="all" dirty="0">
                <a:solidFill>
                  <a:srgbClr val="760000"/>
                </a:solidFill>
                <a:latin typeface="Arial" panose="020B0604020202020204" pitchFamily="34" charset="0"/>
                <a:cs typeface="Arial" panose="020B0604020202020204" pitchFamily="34" charset="0"/>
              </a:rPr>
              <a:t>UŽ </a:t>
            </a:r>
            <a:r>
              <a:rPr lang="lt-LT" sz="4000" b="1" i="1" cap="all" dirty="0" err="1" smtClean="0">
                <a:solidFill>
                  <a:srgbClr val="760000"/>
                </a:solidFill>
                <a:latin typeface="Arial" panose="020B0604020202020204" pitchFamily="34" charset="0"/>
                <a:cs typeface="Arial" panose="020B0604020202020204" pitchFamily="34" charset="0"/>
              </a:rPr>
              <a:t>DĖMEsĮ</a:t>
            </a:r>
            <a:r>
              <a:rPr lang="en-US" sz="4000" b="1" i="1" cap="all" dirty="0" smtClean="0">
                <a:solidFill>
                  <a:srgbClr val="760000"/>
                </a:solidFill>
                <a:latin typeface="Arial" panose="020B0604020202020204" pitchFamily="34" charset="0"/>
                <a:cs typeface="Arial" panose="020B0604020202020204" pitchFamily="34" charset="0"/>
              </a:rPr>
              <a:t>!</a:t>
            </a:r>
            <a:endParaRPr lang="lt-LT" sz="4000" i="1" dirty="0"/>
          </a:p>
        </p:txBody>
      </p:sp>
    </p:spTree>
    <p:extLst>
      <p:ext uri="{BB962C8B-B14F-4D97-AF65-F5344CB8AC3E}">
        <p14:creationId xmlns:p14="http://schemas.microsoft.com/office/powerpoint/2010/main" val="22847038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Antraštė 1"/>
          <p:cNvSpPr>
            <a:spLocks noGrp="1"/>
          </p:cNvSpPr>
          <p:nvPr>
            <p:ph type="title"/>
          </p:nvPr>
        </p:nvSpPr>
        <p:spPr>
          <a:xfrm>
            <a:off x="467544" y="-171400"/>
            <a:ext cx="8183880" cy="1051560"/>
          </a:xfrm>
        </p:spPr>
        <p:txBody>
          <a:bodyPr>
            <a:normAutofit/>
          </a:bodyPr>
          <a:lstStyle/>
          <a:p>
            <a:pPr algn="ctr"/>
            <a:r>
              <a:rPr lang="lt-LT" sz="2800" dirty="0">
                <a:solidFill>
                  <a:srgbClr val="760000"/>
                </a:solidFill>
                <a:latin typeface="Arial" panose="020B0604020202020204" pitchFamily="34" charset="0"/>
                <a:cs typeface="Arial" panose="020B0604020202020204" pitchFamily="34" charset="0"/>
              </a:rPr>
              <a:t>Aleksoto seniūnijos žemėlapis</a:t>
            </a:r>
            <a:endParaRPr lang="lt-LT" sz="2800" dirty="0">
              <a:solidFill>
                <a:srgbClr val="760000"/>
              </a:solidFill>
            </a:endParaRPr>
          </a:p>
        </p:txBody>
      </p:sp>
      <p:pic>
        <p:nvPicPr>
          <p:cNvPr id="9" name="Picture 4" descr="zemelapis"/>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a:xfrm>
            <a:off x="899592" y="1196752"/>
            <a:ext cx="6697663" cy="5080000"/>
          </a:xfrm>
          <a:noFill/>
        </p:spPr>
      </p:pic>
    </p:spTree>
    <p:extLst>
      <p:ext uri="{BB962C8B-B14F-4D97-AF65-F5344CB8AC3E}">
        <p14:creationId xmlns:p14="http://schemas.microsoft.com/office/powerpoint/2010/main" val="32499539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Antraštė 1"/>
          <p:cNvSpPr>
            <a:spLocks noGrp="1"/>
          </p:cNvSpPr>
          <p:nvPr>
            <p:ph type="title"/>
          </p:nvPr>
        </p:nvSpPr>
        <p:spPr>
          <a:xfrm>
            <a:off x="611560" y="-171400"/>
            <a:ext cx="7467600" cy="1143000"/>
          </a:xfrm>
        </p:spPr>
        <p:txBody>
          <a:bodyPr>
            <a:normAutofit/>
          </a:bodyPr>
          <a:lstStyle/>
          <a:p>
            <a:pPr algn="ctr"/>
            <a:r>
              <a:rPr lang="lt-LT" sz="2800" dirty="0">
                <a:solidFill>
                  <a:srgbClr val="760000"/>
                </a:solidFill>
                <a:latin typeface="Arial" panose="020B0604020202020204" pitchFamily="34" charset="0"/>
                <a:cs typeface="Arial" panose="020B0604020202020204" pitchFamily="34" charset="0"/>
              </a:rPr>
              <a:t>Aleksoto seniūnijos teritorija</a:t>
            </a:r>
            <a:endParaRPr lang="lt-LT" sz="2800" dirty="0">
              <a:solidFill>
                <a:srgbClr val="760000"/>
              </a:solidFill>
            </a:endParaRPr>
          </a:p>
        </p:txBody>
      </p:sp>
      <p:sp>
        <p:nvSpPr>
          <p:cNvPr id="3" name="Turinio vietos rezervavimo ženklas 2"/>
          <p:cNvSpPr>
            <a:spLocks noGrp="1"/>
          </p:cNvSpPr>
          <p:nvPr>
            <p:ph sz="quarter" idx="1"/>
          </p:nvPr>
        </p:nvSpPr>
        <p:spPr>
          <a:xfrm>
            <a:off x="467544" y="1412776"/>
            <a:ext cx="7467600" cy="4873752"/>
          </a:xfrm>
        </p:spPr>
        <p:txBody>
          <a:bodyPr>
            <a:normAutofit lnSpcReduction="10000"/>
          </a:bodyPr>
          <a:lstStyle/>
          <a:p>
            <a:pPr marL="274320" indent="-274320" algn="just">
              <a:lnSpc>
                <a:spcPct val="80000"/>
              </a:lnSpc>
              <a:buClr>
                <a:schemeClr val="accent1">
                  <a:lumMod val="60000"/>
                  <a:lumOff val="40000"/>
                </a:schemeClr>
              </a:buClr>
              <a:defRPr/>
            </a:pPr>
            <a:r>
              <a:rPr lang="lt-LT" altLang="lt-LT" sz="2400" dirty="0">
                <a:latin typeface="Arial" panose="020B0604020202020204" pitchFamily="34" charset="0"/>
                <a:cs typeface="Arial" panose="020B0604020202020204" pitchFamily="34" charset="0"/>
              </a:rPr>
              <a:t>Aleksoto seniūnija apima pietvakarinę Kauno miesto dalį kairiajame Nemuno krante. </a:t>
            </a:r>
            <a:endParaRPr lang="en-US" altLang="lt-LT" sz="2400" dirty="0">
              <a:latin typeface="Arial" panose="020B0604020202020204" pitchFamily="34" charset="0"/>
              <a:cs typeface="Arial" panose="020B0604020202020204" pitchFamily="34" charset="0"/>
            </a:endParaRPr>
          </a:p>
          <a:p>
            <a:pPr marL="274320" indent="-274320" algn="just">
              <a:lnSpc>
                <a:spcPct val="80000"/>
              </a:lnSpc>
              <a:buClr>
                <a:schemeClr val="accent1">
                  <a:lumMod val="60000"/>
                  <a:lumOff val="40000"/>
                </a:schemeClr>
              </a:buClr>
              <a:defRPr/>
            </a:pPr>
            <a:r>
              <a:rPr lang="lt-LT" altLang="lt-LT" sz="2400" dirty="0">
                <a:latin typeface="Arial" panose="020B0604020202020204" pitchFamily="34" charset="0"/>
                <a:cs typeface="Arial" panose="020B0604020202020204" pitchFamily="34" charset="0"/>
              </a:rPr>
              <a:t>Ją sudaro</a:t>
            </a:r>
            <a:r>
              <a:rPr lang="en-US" altLang="lt-LT" sz="2400" dirty="0">
                <a:latin typeface="Arial" panose="020B0604020202020204" pitchFamily="34" charset="0"/>
                <a:cs typeface="Arial" panose="020B0604020202020204" pitchFamily="34" charset="0"/>
              </a:rPr>
              <a:t>:</a:t>
            </a:r>
            <a:r>
              <a:rPr lang="lt-LT" altLang="lt-LT" sz="2400" dirty="0">
                <a:latin typeface="Arial" panose="020B0604020202020204" pitchFamily="34" charset="0"/>
                <a:cs typeface="Arial" panose="020B0604020202020204" pitchFamily="34" charset="0"/>
              </a:rPr>
              <a:t> Aleksoto, Fredos (Žemosios ir Aukštosios), I ir II Julijanavos, </a:t>
            </a:r>
            <a:r>
              <a:rPr lang="lt-LT" altLang="lt-LT" sz="2400" dirty="0" err="1">
                <a:latin typeface="Arial" panose="020B0604020202020204" pitchFamily="34" charset="0"/>
                <a:cs typeface="Arial" panose="020B0604020202020204" pitchFamily="34" charset="0"/>
              </a:rPr>
              <a:t>Naugardiškių</a:t>
            </a:r>
            <a:r>
              <a:rPr lang="lt-LT" altLang="lt-LT" sz="2400" dirty="0">
                <a:latin typeface="Arial" panose="020B0604020202020204" pitchFamily="34" charset="0"/>
                <a:cs typeface="Arial" panose="020B0604020202020204" pitchFamily="34" charset="0"/>
              </a:rPr>
              <a:t>, Jiesios , </a:t>
            </a:r>
            <a:r>
              <a:rPr lang="lt-LT" altLang="lt-LT" sz="2400" dirty="0" err="1">
                <a:latin typeface="Arial" panose="020B0604020202020204" pitchFamily="34" charset="0"/>
                <a:cs typeface="Arial" panose="020B0604020202020204" pitchFamily="34" charset="0"/>
              </a:rPr>
              <a:t>Tirkiliškių</a:t>
            </a:r>
            <a:r>
              <a:rPr lang="lt-LT" altLang="lt-LT" sz="2400" dirty="0">
                <a:latin typeface="Arial" panose="020B0604020202020204" pitchFamily="34" charset="0"/>
                <a:cs typeface="Arial" panose="020B0604020202020204" pitchFamily="34" charset="0"/>
              </a:rPr>
              <a:t>, Kazliškių, Yliškių, Linksmadvario, Marvelės bei I ir II Birutės dalys. </a:t>
            </a:r>
            <a:endParaRPr lang="en-US" altLang="lt-LT" sz="2400" dirty="0">
              <a:latin typeface="Arial" panose="020B0604020202020204" pitchFamily="34" charset="0"/>
              <a:cs typeface="Arial" panose="020B0604020202020204" pitchFamily="34" charset="0"/>
            </a:endParaRPr>
          </a:p>
          <a:p>
            <a:pPr marL="274320" indent="-274320" algn="just">
              <a:lnSpc>
                <a:spcPct val="80000"/>
              </a:lnSpc>
              <a:buClr>
                <a:schemeClr val="accent1">
                  <a:lumMod val="60000"/>
                  <a:lumOff val="40000"/>
                </a:schemeClr>
              </a:buClr>
              <a:defRPr/>
            </a:pPr>
            <a:r>
              <a:rPr lang="lt-LT" altLang="lt-LT" sz="2400" dirty="0">
                <a:latin typeface="Arial" panose="020B0604020202020204" pitchFamily="34" charset="0"/>
                <a:cs typeface="Arial" panose="020B0604020202020204" pitchFamily="34" charset="0"/>
              </a:rPr>
              <a:t>Seniūnija išsidėsčiusi Nemuno slėnio aukštutinėje ir žemutinėje dalyse. Nuo kitų miesto dalių seniūnija atskirta Nemuno upe ir Jiesios bei Marvelės upeliais su slėniais. </a:t>
            </a:r>
          </a:p>
          <a:p>
            <a:pPr marL="274320" indent="-274320" algn="just">
              <a:lnSpc>
                <a:spcPct val="80000"/>
              </a:lnSpc>
              <a:buClr>
                <a:schemeClr val="accent1">
                  <a:lumMod val="60000"/>
                  <a:lumOff val="40000"/>
                </a:schemeClr>
              </a:buClr>
              <a:defRPr/>
            </a:pPr>
            <a:r>
              <a:rPr lang="lt-LT" altLang="lt-LT" sz="2400" dirty="0">
                <a:latin typeface="Arial" panose="020B0604020202020204" pitchFamily="34" charset="0"/>
                <a:cs typeface="Arial" panose="020B0604020202020204" pitchFamily="34" charset="0"/>
              </a:rPr>
              <a:t>Į seniūniją iš kitų miesto dalių galima patekti Vytauto Didžiojo, M. K. Čiurlionio, J. </a:t>
            </a:r>
            <a:r>
              <a:rPr lang="lt-LT" altLang="lt-LT" sz="2400" dirty="0" err="1">
                <a:latin typeface="Arial" panose="020B0604020202020204" pitchFamily="34" charset="0"/>
                <a:cs typeface="Arial" panose="020B0604020202020204" pitchFamily="34" charset="0"/>
              </a:rPr>
              <a:t>Radzinausko</a:t>
            </a:r>
            <a:r>
              <a:rPr lang="lt-LT" altLang="lt-LT" sz="2400" dirty="0">
                <a:latin typeface="Arial" panose="020B0604020202020204" pitchFamily="34" charset="0"/>
                <a:cs typeface="Arial" panose="020B0604020202020204" pitchFamily="34" charset="0"/>
              </a:rPr>
              <a:t> tiltais per Nemuną bei tiltu per Jiesią. </a:t>
            </a:r>
          </a:p>
          <a:p>
            <a:pPr marL="274320" indent="-274320" algn="just">
              <a:lnSpc>
                <a:spcPct val="80000"/>
              </a:lnSpc>
              <a:buClr>
                <a:schemeClr val="accent1">
                  <a:lumMod val="60000"/>
                  <a:lumOff val="40000"/>
                </a:schemeClr>
              </a:buClr>
              <a:defRPr/>
            </a:pPr>
            <a:r>
              <a:rPr lang="lt-LT" altLang="lt-LT" sz="2400" dirty="0">
                <a:latin typeface="Arial" panose="020B0604020202020204" pitchFamily="34" charset="0"/>
                <a:cs typeface="Arial" panose="020B0604020202020204" pitchFamily="34" charset="0"/>
              </a:rPr>
              <a:t>Aleksoto pakraščiu eina </a:t>
            </a:r>
            <a:r>
              <a:rPr lang="lt-LT" altLang="lt-LT" sz="2400" dirty="0" err="1">
                <a:latin typeface="Arial" panose="020B0604020202020204" pitchFamily="34" charset="0"/>
                <a:cs typeface="Arial" panose="020B0604020202020204" pitchFamily="34" charset="0"/>
              </a:rPr>
              <a:t>Rail</a:t>
            </a:r>
            <a:r>
              <a:rPr lang="lt-LT" altLang="lt-LT" sz="2400" dirty="0">
                <a:latin typeface="Arial" panose="020B0604020202020204" pitchFamily="34" charset="0"/>
                <a:cs typeface="Arial" panose="020B0604020202020204" pitchFamily="34" charset="0"/>
              </a:rPr>
              <a:t> </a:t>
            </a:r>
            <a:r>
              <a:rPr lang="lt-LT" altLang="lt-LT" sz="2400" dirty="0" err="1">
                <a:latin typeface="Arial" panose="020B0604020202020204" pitchFamily="34" charset="0"/>
                <a:cs typeface="Arial" panose="020B0604020202020204" pitchFamily="34" charset="0"/>
              </a:rPr>
              <a:t>Baltica</a:t>
            </a:r>
            <a:r>
              <a:rPr lang="lt-LT" altLang="lt-LT" sz="2400" dirty="0">
                <a:latin typeface="Arial" panose="020B0604020202020204" pitchFamily="34" charset="0"/>
                <a:cs typeface="Arial" panose="020B0604020202020204" pitchFamily="34" charset="0"/>
              </a:rPr>
              <a:t> geležinkelis bei Kauno tvirtovės geležinkelis iš Ž.Fredos į aukštutinę dalį</a:t>
            </a:r>
            <a:r>
              <a:rPr lang="lt-LT" altLang="lt-LT" sz="2400" dirty="0" smtClean="0">
                <a:latin typeface="Arial" panose="020B0604020202020204" pitchFamily="34" charset="0"/>
                <a:cs typeface="Arial" panose="020B0604020202020204" pitchFamily="34" charset="0"/>
              </a:rPr>
              <a:t>.</a:t>
            </a:r>
            <a:endParaRPr lang="lt-LT" altLang="lt-LT"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44895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Antraštė 1"/>
          <p:cNvSpPr>
            <a:spLocks noGrp="1"/>
          </p:cNvSpPr>
          <p:nvPr>
            <p:ph type="title"/>
          </p:nvPr>
        </p:nvSpPr>
        <p:spPr>
          <a:xfrm>
            <a:off x="611560" y="44624"/>
            <a:ext cx="7859216" cy="868958"/>
          </a:xfrm>
        </p:spPr>
        <p:txBody>
          <a:bodyPr>
            <a:normAutofit/>
          </a:bodyPr>
          <a:lstStyle/>
          <a:p>
            <a:pPr algn="ctr"/>
            <a:r>
              <a:rPr lang="lt-LT" sz="2800" dirty="0">
                <a:solidFill>
                  <a:srgbClr val="760000"/>
                </a:solidFill>
                <a:latin typeface="Arial" panose="020B0604020202020204" pitchFamily="34" charset="0"/>
                <a:cs typeface="Arial" panose="020B0604020202020204" pitchFamily="34" charset="0"/>
              </a:rPr>
              <a:t>Aleksoto seniūnijos teritorija (2)</a:t>
            </a:r>
            <a:endParaRPr lang="lt-LT" sz="2800" dirty="0">
              <a:solidFill>
                <a:srgbClr val="760000"/>
              </a:solidFill>
            </a:endParaRPr>
          </a:p>
        </p:txBody>
      </p:sp>
      <p:sp>
        <p:nvSpPr>
          <p:cNvPr id="3" name="Turinio vietos rezervavimo ženklas 2"/>
          <p:cNvSpPr>
            <a:spLocks noGrp="1"/>
          </p:cNvSpPr>
          <p:nvPr>
            <p:ph sz="quarter" idx="1"/>
          </p:nvPr>
        </p:nvSpPr>
        <p:spPr>
          <a:xfrm>
            <a:off x="457200" y="1268760"/>
            <a:ext cx="8147248" cy="5184576"/>
          </a:xfrm>
        </p:spPr>
        <p:txBody>
          <a:bodyPr>
            <a:normAutofit fontScale="32500" lnSpcReduction="20000"/>
          </a:bodyPr>
          <a:lstStyle/>
          <a:p>
            <a:pPr marL="274320" indent="-274320" algn="just">
              <a:lnSpc>
                <a:spcPct val="90000"/>
              </a:lnSpc>
              <a:buClr>
                <a:schemeClr val="accent1">
                  <a:lumMod val="60000"/>
                  <a:lumOff val="40000"/>
                </a:schemeClr>
              </a:buClr>
              <a:defRPr/>
            </a:pPr>
            <a:r>
              <a:rPr lang="lt-LT" altLang="lt-LT" sz="6200" b="1" dirty="0">
                <a:latin typeface="Arial" panose="020B0604020202020204" pitchFamily="34" charset="0"/>
                <a:cs typeface="Arial" panose="020B0604020202020204" pitchFamily="34" charset="0"/>
              </a:rPr>
              <a:t>Aleksoto seniūnijos teritorija – 24 kv</a:t>
            </a:r>
            <a:r>
              <a:rPr lang="lt-LT" altLang="lt-LT" sz="6200" dirty="0">
                <a:latin typeface="Arial" panose="020B0604020202020204" pitchFamily="34" charset="0"/>
                <a:cs typeface="Arial" panose="020B0604020202020204" pitchFamily="34" charset="0"/>
              </a:rPr>
              <a:t>. km, tai sudaro 15,3% Kauno Miesto teritorijos. </a:t>
            </a:r>
            <a:endParaRPr lang="en-US" altLang="lt-LT" sz="6200" dirty="0">
              <a:latin typeface="Arial" panose="020B0604020202020204" pitchFamily="34" charset="0"/>
              <a:cs typeface="Arial" panose="020B0604020202020204" pitchFamily="34" charset="0"/>
            </a:endParaRPr>
          </a:p>
          <a:p>
            <a:pPr algn="just">
              <a:lnSpc>
                <a:spcPct val="90000"/>
              </a:lnSpc>
              <a:buClr>
                <a:schemeClr val="accent1">
                  <a:lumMod val="60000"/>
                  <a:lumOff val="40000"/>
                </a:schemeClr>
              </a:buClr>
              <a:defRPr/>
            </a:pPr>
            <a:r>
              <a:rPr lang="lt-LT" altLang="lt-LT" sz="6200" dirty="0">
                <a:latin typeface="Arial" panose="020B0604020202020204" pitchFamily="34" charset="0"/>
                <a:cs typeface="Arial" panose="020B0604020202020204" pitchFamily="34" charset="0"/>
              </a:rPr>
              <a:t>Gyventojų skaičius </a:t>
            </a:r>
            <a:r>
              <a:rPr lang="lt-LT" altLang="lt-LT" sz="6200" smtClean="0">
                <a:latin typeface="Arial" panose="020B0604020202020204" pitchFamily="34" charset="0"/>
                <a:cs typeface="Arial" panose="020B0604020202020204" pitchFamily="34" charset="0"/>
              </a:rPr>
              <a:t>–</a:t>
            </a:r>
            <a:r>
              <a:rPr lang="lt-LT" sz="6200" b="1" smtClean="0">
                <a:latin typeface="Arial" panose="020B0604020202020204" pitchFamily="34" charset="0"/>
                <a:cs typeface="Arial" panose="020B0604020202020204" pitchFamily="34" charset="0"/>
              </a:rPr>
              <a:t>23775</a:t>
            </a:r>
            <a:r>
              <a:rPr lang="lt-LT" altLang="lt-LT" sz="6200" b="1" smtClean="0">
                <a:latin typeface="Arial" panose="020B0604020202020204" pitchFamily="34" charset="0"/>
                <a:cs typeface="Arial" panose="020B0604020202020204" pitchFamily="34" charset="0"/>
              </a:rPr>
              <a:t>, </a:t>
            </a:r>
            <a:r>
              <a:rPr lang="lt-LT" altLang="lt-LT" sz="6200" dirty="0">
                <a:latin typeface="Arial" panose="020B0604020202020204" pitchFamily="34" charset="0"/>
                <a:cs typeface="Arial" panose="020B0604020202020204" pitchFamily="34" charset="0"/>
              </a:rPr>
              <a:t>tai sudaro </a:t>
            </a:r>
            <a:r>
              <a:rPr lang="lt-LT" altLang="lt-LT" sz="6200" dirty="0" smtClean="0">
                <a:latin typeface="Arial" panose="020B0604020202020204" pitchFamily="34" charset="0"/>
                <a:cs typeface="Arial" panose="020B0604020202020204" pitchFamily="34" charset="0"/>
              </a:rPr>
              <a:t>7,6 % </a:t>
            </a:r>
            <a:r>
              <a:rPr lang="lt-LT" altLang="lt-LT" sz="6200" dirty="0">
                <a:latin typeface="Arial" panose="020B0604020202020204" pitchFamily="34" charset="0"/>
                <a:cs typeface="Arial" panose="020B0604020202020204" pitchFamily="34" charset="0"/>
              </a:rPr>
              <a:t>Kauno miesto gyventojų (Kauno mieste </a:t>
            </a:r>
            <a:r>
              <a:rPr lang="lt-LT" altLang="lt-LT" sz="6200" dirty="0" smtClean="0">
                <a:latin typeface="Arial" panose="020B0604020202020204" pitchFamily="34" charset="0"/>
                <a:cs typeface="Arial" panose="020B0604020202020204" pitchFamily="34" charset="0"/>
              </a:rPr>
              <a:t>yra 312606 </a:t>
            </a:r>
            <a:r>
              <a:rPr lang="lt-LT" altLang="lt-LT" sz="6200" dirty="0">
                <a:latin typeface="Arial" panose="020B0604020202020204" pitchFamily="34" charset="0"/>
                <a:cs typeface="Arial" panose="020B0604020202020204" pitchFamily="34" charset="0"/>
              </a:rPr>
              <a:t>gyventojų). </a:t>
            </a:r>
            <a:endParaRPr lang="en-US" altLang="lt-LT" sz="6200" dirty="0">
              <a:latin typeface="Arial" panose="020B0604020202020204" pitchFamily="34" charset="0"/>
              <a:cs typeface="Arial" panose="020B0604020202020204" pitchFamily="34" charset="0"/>
            </a:endParaRPr>
          </a:p>
          <a:p>
            <a:pPr marL="274320" indent="-274320" algn="just">
              <a:lnSpc>
                <a:spcPct val="90000"/>
              </a:lnSpc>
              <a:buClr>
                <a:schemeClr val="accent1">
                  <a:lumMod val="60000"/>
                  <a:lumOff val="40000"/>
                </a:schemeClr>
              </a:buClr>
              <a:defRPr/>
            </a:pPr>
            <a:r>
              <a:rPr lang="lt-LT" altLang="lt-LT" sz="6200" dirty="0">
                <a:latin typeface="Arial" panose="020B0604020202020204" pitchFamily="34" charset="0"/>
                <a:cs typeface="Arial" panose="020B0604020202020204" pitchFamily="34" charset="0"/>
              </a:rPr>
              <a:t>Aleksotas – verslo, mokslo, kultūros ir rekreacijos centras, patogus gyvenamasis rajonas, komercinių objektų vieta.</a:t>
            </a:r>
            <a:endParaRPr lang="en-US" altLang="lt-LT" sz="6200" dirty="0">
              <a:latin typeface="Arial" panose="020B0604020202020204" pitchFamily="34" charset="0"/>
              <a:cs typeface="Arial" panose="020B0604020202020204" pitchFamily="34" charset="0"/>
            </a:endParaRPr>
          </a:p>
          <a:p>
            <a:pPr marL="274320" indent="-274320" algn="just">
              <a:lnSpc>
                <a:spcPct val="90000"/>
              </a:lnSpc>
              <a:buClr>
                <a:schemeClr val="accent1">
                  <a:lumMod val="60000"/>
                  <a:lumOff val="40000"/>
                </a:schemeClr>
              </a:buClr>
              <a:defRPr/>
            </a:pPr>
            <a:r>
              <a:rPr lang="lt-LT" altLang="lt-LT" sz="6200" dirty="0">
                <a:latin typeface="Arial" panose="020B0604020202020204" pitchFamily="34" charset="0"/>
                <a:cs typeface="Arial" panose="020B0604020202020204" pitchFamily="34" charset="0"/>
              </a:rPr>
              <a:t>Aleksoto struktūra </a:t>
            </a:r>
            <a:r>
              <a:rPr lang="lt-LT" altLang="lt-LT" sz="6200" dirty="0" err="1">
                <a:latin typeface="Arial" panose="020B0604020202020204" pitchFamily="34" charset="0"/>
                <a:cs typeface="Arial" panose="020B0604020202020204" pitchFamily="34" charset="0"/>
              </a:rPr>
              <a:t>monofunkcinė</a:t>
            </a:r>
            <a:r>
              <a:rPr lang="lt-LT" altLang="lt-LT" sz="6200" dirty="0">
                <a:latin typeface="Arial" panose="020B0604020202020204" pitchFamily="34" charset="0"/>
                <a:cs typeface="Arial" panose="020B0604020202020204" pitchFamily="34" charset="0"/>
              </a:rPr>
              <a:t>: didžiausia dalis užstatyta mažaaukščiais </a:t>
            </a:r>
            <a:r>
              <a:rPr lang="lt-LT" altLang="lt-LT" sz="6200" dirty="0" smtClean="0">
                <a:latin typeface="Arial" panose="020B0604020202020204" pitchFamily="34" charset="0"/>
                <a:cs typeface="Arial" panose="020B0604020202020204" pitchFamily="34" charset="0"/>
              </a:rPr>
              <a:t>namais</a:t>
            </a:r>
            <a:r>
              <a:rPr lang="en-US" altLang="lt-LT" sz="6200" dirty="0" smtClean="0">
                <a:latin typeface="Arial" panose="020B0604020202020204" pitchFamily="34" charset="0"/>
                <a:cs typeface="Arial" panose="020B0604020202020204" pitchFamily="34" charset="0"/>
              </a:rPr>
              <a:t>. </a:t>
            </a:r>
            <a:r>
              <a:rPr lang="en-US" altLang="lt-LT" sz="6200" dirty="0" err="1" smtClean="0">
                <a:latin typeface="Arial" panose="020B0604020202020204" pitchFamily="34" charset="0"/>
                <a:cs typeface="Arial" panose="020B0604020202020204" pitchFamily="34" charset="0"/>
              </a:rPr>
              <a:t>Daugiabu</a:t>
            </a:r>
            <a:r>
              <a:rPr lang="lt-LT" altLang="lt-LT" sz="6200" dirty="0" err="1" smtClean="0">
                <a:latin typeface="Arial" panose="020B0604020202020204" pitchFamily="34" charset="0"/>
                <a:cs typeface="Arial" panose="020B0604020202020204" pitchFamily="34" charset="0"/>
              </a:rPr>
              <a:t>čiai</a:t>
            </a:r>
            <a:r>
              <a:rPr lang="lt-LT" altLang="lt-LT" sz="6200" dirty="0" smtClean="0">
                <a:latin typeface="Arial" panose="020B0604020202020204" pitchFamily="34" charset="0"/>
                <a:cs typeface="Arial" panose="020B0604020202020204" pitchFamily="34" charset="0"/>
              </a:rPr>
              <a:t> kvartalai </a:t>
            </a:r>
            <a:r>
              <a:rPr lang="lt-LT" altLang="lt-LT" sz="6200" dirty="0" err="1" smtClean="0">
                <a:latin typeface="Arial" panose="020B0604020202020204" pitchFamily="34" charset="0"/>
                <a:cs typeface="Arial" panose="020B0604020202020204" pitchFamily="34" charset="0"/>
              </a:rPr>
              <a:t>Antanavos</a:t>
            </a:r>
            <a:r>
              <a:rPr lang="lt-LT" altLang="lt-LT" sz="6200" dirty="0" smtClean="0">
                <a:latin typeface="Arial" panose="020B0604020202020204" pitchFamily="34" charset="0"/>
                <a:cs typeface="Arial" panose="020B0604020202020204" pitchFamily="34" charset="0"/>
              </a:rPr>
              <a:t>, Antakalnio ir </a:t>
            </a:r>
            <a:r>
              <a:rPr lang="lt-LT" altLang="lt-LT" sz="6200" dirty="0" err="1" smtClean="0">
                <a:latin typeface="Arial" panose="020B0604020202020204" pitchFamily="34" charset="0"/>
                <a:cs typeface="Arial" panose="020B0604020202020204" pitchFamily="34" charset="0"/>
              </a:rPr>
              <a:t>Vinčų</a:t>
            </a:r>
            <a:r>
              <a:rPr lang="lt-LT" altLang="lt-LT" sz="6200" dirty="0" smtClean="0">
                <a:latin typeface="Arial" panose="020B0604020202020204" pitchFamily="34" charset="0"/>
                <a:cs typeface="Arial" panose="020B0604020202020204" pitchFamily="34" charset="0"/>
              </a:rPr>
              <a:t> gatvėse, naujos statybos daugiabučiai kvartalai Fredos miestelis, Aleksoto vilos, Parko apartamentai, Botanikos terasos.</a:t>
            </a:r>
            <a:endParaRPr lang="en-US" altLang="lt-LT" sz="6200" dirty="0">
              <a:latin typeface="Arial" panose="020B0604020202020204" pitchFamily="34" charset="0"/>
              <a:cs typeface="Arial" panose="020B0604020202020204" pitchFamily="34" charset="0"/>
            </a:endParaRPr>
          </a:p>
          <a:p>
            <a:pPr algn="just">
              <a:lnSpc>
                <a:spcPct val="90000"/>
              </a:lnSpc>
              <a:buClr>
                <a:schemeClr val="accent1">
                  <a:lumMod val="60000"/>
                  <a:lumOff val="40000"/>
                </a:schemeClr>
              </a:buClr>
              <a:defRPr/>
            </a:pPr>
            <a:r>
              <a:rPr lang="lt-LT" altLang="lt-LT" sz="6200" dirty="0" err="1">
                <a:latin typeface="Arial" panose="020B0604020202020204" pitchFamily="34" charset="0"/>
                <a:cs typeface="Arial" panose="020B0604020202020204" pitchFamily="34" charset="0"/>
              </a:rPr>
              <a:t>Aleksot</a:t>
            </a:r>
            <a:r>
              <a:rPr lang="en-US" altLang="lt-LT" sz="6200" dirty="0">
                <a:latin typeface="Arial" panose="020B0604020202020204" pitchFamily="34" charset="0"/>
                <a:cs typeface="Arial" panose="020B0604020202020204" pitchFamily="34" charset="0"/>
              </a:rPr>
              <a:t>o</a:t>
            </a:r>
            <a:r>
              <a:rPr lang="lt-LT" altLang="lt-LT" sz="6200" dirty="0">
                <a:latin typeface="Arial" panose="020B0604020202020204" pitchFamily="34" charset="0"/>
                <a:cs typeface="Arial" panose="020B0604020202020204" pitchFamily="34" charset="0"/>
              </a:rPr>
              <a:t> kultūrinės - rekreacinės </a:t>
            </a:r>
            <a:r>
              <a:rPr lang="lt-LT" altLang="lt-LT" sz="6200" dirty="0" err="1">
                <a:latin typeface="Arial" panose="020B0604020202020204" pitchFamily="34" charset="0"/>
                <a:cs typeface="Arial" panose="020B0604020202020204" pitchFamily="34" charset="0"/>
              </a:rPr>
              <a:t>teritorij</a:t>
            </a:r>
            <a:r>
              <a:rPr lang="en-US" altLang="lt-LT" sz="6200" dirty="0">
                <a:latin typeface="Arial" panose="020B0604020202020204" pitchFamily="34" charset="0"/>
                <a:cs typeface="Arial" panose="020B0604020202020204" pitchFamily="34" charset="0"/>
              </a:rPr>
              <a:t>o</a:t>
            </a:r>
            <a:r>
              <a:rPr lang="lt-LT" altLang="lt-LT" sz="6200" dirty="0">
                <a:latin typeface="Arial" panose="020B0604020202020204" pitchFamily="34" charset="0"/>
                <a:cs typeface="Arial" panose="020B0604020202020204" pitchFamily="34" charset="0"/>
              </a:rPr>
              <a:t>s: VDU </a:t>
            </a:r>
            <a:r>
              <a:rPr lang="lt-LT" altLang="lt-LT" sz="6200" dirty="0" smtClean="0">
                <a:latin typeface="Arial" panose="020B0604020202020204" pitchFamily="34" charset="0"/>
                <a:cs typeface="Arial" panose="020B0604020202020204" pitchFamily="34" charset="0"/>
              </a:rPr>
              <a:t>Botanikos </a:t>
            </a:r>
            <a:r>
              <a:rPr lang="lt-LT" altLang="lt-LT" sz="6200" dirty="0">
                <a:latin typeface="Arial" panose="020B0604020202020204" pitchFamily="34" charset="0"/>
                <a:cs typeface="Arial" panose="020B0604020202020204" pitchFamily="34" charset="0"/>
              </a:rPr>
              <a:t>sodas, S. Dariaus ir S. Girėno aerodromas, </a:t>
            </a:r>
            <a:r>
              <a:rPr lang="lt-LT" altLang="lt-LT" sz="6200" dirty="0" err="1">
                <a:latin typeface="Arial" panose="020B0604020202020204" pitchFamily="34" charset="0"/>
                <a:cs typeface="Arial" panose="020B0604020202020204" pitchFamily="34" charset="0"/>
              </a:rPr>
              <a:t>Naugardiškių</a:t>
            </a:r>
            <a:r>
              <a:rPr lang="lt-LT" altLang="lt-LT" sz="6200" dirty="0">
                <a:latin typeface="Arial" panose="020B0604020202020204" pitchFamily="34" charset="0"/>
                <a:cs typeface="Arial" panose="020B0604020202020204" pitchFamily="34" charset="0"/>
              </a:rPr>
              <a:t>, </a:t>
            </a:r>
            <a:r>
              <a:rPr lang="lt-LT" altLang="lt-LT" sz="6200" dirty="0" smtClean="0">
                <a:latin typeface="Arial" panose="020B0604020202020204" pitchFamily="34" charset="0"/>
                <a:cs typeface="Arial" panose="020B0604020202020204" pitchFamily="34" charset="0"/>
              </a:rPr>
              <a:t>Antakalnio, Kiečių </a:t>
            </a:r>
            <a:r>
              <a:rPr lang="lt-LT" altLang="lt-LT" sz="6200" dirty="0">
                <a:latin typeface="Arial" panose="020B0604020202020204" pitchFamily="34" charset="0"/>
                <a:cs typeface="Arial" panose="020B0604020202020204" pitchFamily="34" charset="0"/>
              </a:rPr>
              <a:t>- Šeštokų </a:t>
            </a:r>
            <a:r>
              <a:rPr lang="lt-LT" altLang="lt-LT" sz="6200" dirty="0" smtClean="0">
                <a:latin typeface="Arial" panose="020B0604020202020204" pitchFamily="34" charset="0"/>
                <a:cs typeface="Arial" panose="020B0604020202020204" pitchFamily="34" charset="0"/>
              </a:rPr>
              <a:t>parkai, Marvelės </a:t>
            </a:r>
            <a:r>
              <a:rPr lang="lt-LT" altLang="lt-LT" sz="6200" dirty="0">
                <a:latin typeface="Arial" panose="020B0604020202020204" pitchFamily="34" charset="0"/>
                <a:cs typeface="Arial" panose="020B0604020202020204" pitchFamily="34" charset="0"/>
              </a:rPr>
              <a:t>upės slėnis</a:t>
            </a:r>
            <a:r>
              <a:rPr lang="lt-LT" altLang="lt-LT" sz="6200" dirty="0" smtClean="0">
                <a:latin typeface="Arial" panose="020B0604020202020204" pitchFamily="34" charset="0"/>
                <a:cs typeface="Arial" panose="020B0604020202020204" pitchFamily="34" charset="0"/>
              </a:rPr>
              <a:t>, Šaulių skveras, Linksmadvario </a:t>
            </a:r>
            <a:r>
              <a:rPr lang="lt-LT" altLang="lt-LT" sz="6200" dirty="0">
                <a:latin typeface="Arial" panose="020B0604020202020204" pitchFamily="34" charset="0"/>
                <a:cs typeface="Arial" panose="020B0604020202020204" pitchFamily="34" charset="0"/>
              </a:rPr>
              <a:t>skveras su tvenkiniu ir liaudies menininko A. Kuliešos </a:t>
            </a:r>
            <a:r>
              <a:rPr lang="lt-LT" altLang="lt-LT" sz="6200" dirty="0" smtClean="0">
                <a:latin typeface="Arial" panose="020B0604020202020204" pitchFamily="34" charset="0"/>
                <a:cs typeface="Arial" panose="020B0604020202020204" pitchFamily="34" charset="0"/>
              </a:rPr>
              <a:t>skulptūromis, Aleksoto apžvalgos aikštelė.</a:t>
            </a:r>
          </a:p>
          <a:p>
            <a:pPr algn="just">
              <a:lnSpc>
                <a:spcPct val="90000"/>
              </a:lnSpc>
              <a:buClr>
                <a:schemeClr val="accent1">
                  <a:lumMod val="60000"/>
                  <a:lumOff val="40000"/>
                </a:schemeClr>
              </a:buClr>
              <a:defRPr/>
            </a:pPr>
            <a:r>
              <a:rPr lang="lt-LT" altLang="lt-LT" sz="6200" dirty="0" smtClean="0">
                <a:latin typeface="Arial" panose="020B0604020202020204" pitchFamily="34" charset="0"/>
                <a:cs typeface="Arial" panose="020B0604020202020204" pitchFamily="34" charset="0"/>
              </a:rPr>
              <a:t>Aleksoto </a:t>
            </a:r>
            <a:r>
              <a:rPr lang="lt-LT" altLang="lt-LT" sz="6200" dirty="0">
                <a:latin typeface="Arial" panose="020B0604020202020204" pitchFamily="34" charset="0"/>
                <a:cs typeface="Arial" panose="020B0604020202020204" pitchFamily="34" charset="0"/>
              </a:rPr>
              <a:t>teritorijoje yra žydų kapinės H. ir O. Minkovskių g, Seniavos kapinės, rusų karo belaisvių bei senosios Aleksoto ir Fredos </a:t>
            </a:r>
            <a:r>
              <a:rPr lang="lt-LT" altLang="lt-LT" sz="6200" dirty="0" err="1">
                <a:latin typeface="Arial" panose="020B0604020202020204" pitchFamily="34" charset="0"/>
                <a:cs typeface="Arial" panose="020B0604020202020204" pitchFamily="34" charset="0"/>
              </a:rPr>
              <a:t>kapinaitės</a:t>
            </a:r>
            <a:r>
              <a:rPr lang="lt-LT" altLang="lt-LT" sz="6200" dirty="0">
                <a:latin typeface="Arial" panose="020B0604020202020204" pitchFamily="34" charset="0"/>
                <a:cs typeface="Arial" panose="020B0604020202020204" pitchFamily="34" charset="0"/>
              </a:rPr>
              <a:t>.</a:t>
            </a:r>
          </a:p>
          <a:p>
            <a:pPr marL="0" indent="0" algn="ctr">
              <a:buNone/>
            </a:pPr>
            <a:endParaRPr lang="lt-LT" sz="2400" b="1" dirty="0" smtClean="0">
              <a:solidFill>
                <a:schemeClr val="tx2">
                  <a:lumMod val="75000"/>
                </a:schemeClr>
              </a:solidFill>
              <a:latin typeface="Arial" panose="020B0604020202020204" pitchFamily="34" charset="0"/>
              <a:ea typeface="Verdana" pitchFamily="34" charset="0"/>
              <a:cs typeface="Arial" panose="020B0604020202020204" pitchFamily="34" charset="0"/>
            </a:endParaRPr>
          </a:p>
        </p:txBody>
      </p:sp>
      <p:graphicFrame>
        <p:nvGraphicFramePr>
          <p:cNvPr id="4" name="Lentelė 3"/>
          <p:cNvGraphicFramePr>
            <a:graphicFrameLocks noGrp="1"/>
          </p:cNvGraphicFramePr>
          <p:nvPr>
            <p:extLst>
              <p:ext uri="{D42A27DB-BD31-4B8C-83A1-F6EECF244321}">
                <p14:modId xmlns:p14="http://schemas.microsoft.com/office/powerpoint/2010/main" val="2290748294"/>
              </p:ext>
            </p:extLst>
          </p:nvPr>
        </p:nvGraphicFramePr>
        <p:xfrm>
          <a:off x="827584" y="3910012"/>
          <a:ext cx="62492" cy="2255292"/>
        </p:xfrm>
        <a:graphic>
          <a:graphicData uri="http://schemas.openxmlformats.org/drawingml/2006/table">
            <a:tbl>
              <a:tblPr/>
              <a:tblGrid>
                <a:gridCol w="25400">
                  <a:extLst>
                    <a:ext uri="{9D8B030D-6E8A-4147-A177-3AD203B41FA5}">
                      <a16:colId xmlns:a16="http://schemas.microsoft.com/office/drawing/2014/main" val="1079465864"/>
                    </a:ext>
                  </a:extLst>
                </a:gridCol>
                <a:gridCol w="37092">
                  <a:extLst>
                    <a:ext uri="{9D8B030D-6E8A-4147-A177-3AD203B41FA5}">
                      <a16:colId xmlns:a16="http://schemas.microsoft.com/office/drawing/2014/main" val="3424661501"/>
                    </a:ext>
                  </a:extLst>
                </a:gridCol>
              </a:tblGrid>
              <a:tr h="2255292">
                <a:tc>
                  <a:txBody>
                    <a:bodyPr/>
                    <a:lstStyle/>
                    <a:p>
                      <a:endParaRPr lang="lt-LT" dirty="0"/>
                    </a:p>
                  </a:txBody>
                  <a:tcPr marL="0" marR="0" marT="0" marB="0" anchor="ctr">
                    <a:lnL>
                      <a:noFill/>
                    </a:lnL>
                    <a:lnR>
                      <a:noFill/>
                    </a:lnR>
                    <a:lnT>
                      <a:noFill/>
                    </a:lnT>
                    <a:lnB>
                      <a:noFill/>
                    </a:lnB>
                  </a:tcPr>
                </a:tc>
                <a:tc>
                  <a:txBody>
                    <a:bodyPr/>
                    <a:lstStyle/>
                    <a:p>
                      <a:endParaRPr lang="lt-LT" dirty="0"/>
                    </a:p>
                  </a:txBody>
                  <a:tcPr marL="0" marR="0" marT="0" marB="0" anchor="ctr">
                    <a:lnL>
                      <a:noFill/>
                    </a:lnL>
                    <a:lnR>
                      <a:noFill/>
                    </a:lnR>
                    <a:lnT>
                      <a:noFill/>
                    </a:lnT>
                    <a:lnB>
                      <a:noFill/>
                    </a:lnB>
                  </a:tcPr>
                </a:tc>
                <a:extLst>
                  <a:ext uri="{0D108BD9-81ED-4DB2-BD59-A6C34878D82A}">
                    <a16:rowId xmlns:a16="http://schemas.microsoft.com/office/drawing/2014/main" val="716117439"/>
                  </a:ext>
                </a:extLst>
              </a:tr>
            </a:tbl>
          </a:graphicData>
        </a:graphic>
      </p:graphicFrame>
      <p:pic>
        <p:nvPicPr>
          <p:cNvPr id="1025" name="Picture 1" descr="https://as.vrm.lt:4444/gvdis/img/pix.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900488"/>
            <a:ext cx="952500"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7590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547664" y="332656"/>
            <a:ext cx="5915660" cy="430887"/>
          </a:xfrm>
        </p:spPr>
        <p:txBody>
          <a:bodyPr>
            <a:noAutofit/>
          </a:bodyPr>
          <a:lstStyle/>
          <a:p>
            <a:pPr algn="ctr"/>
            <a:r>
              <a:rPr lang="lt-LT" sz="2800" dirty="0">
                <a:solidFill>
                  <a:srgbClr val="760000"/>
                </a:solidFill>
                <a:latin typeface="Arial" panose="020B0604020202020204" pitchFamily="34" charset="0"/>
                <a:cs typeface="Arial" panose="020B0604020202020204" pitchFamily="34" charset="0"/>
              </a:rPr>
              <a:t>Aleksoto </a:t>
            </a:r>
            <a:r>
              <a:rPr lang="lt-LT" sz="2800" dirty="0" smtClean="0">
                <a:solidFill>
                  <a:srgbClr val="760000"/>
                </a:solidFill>
                <a:latin typeface="Arial" panose="020B0604020202020204" pitchFamily="34" charset="0"/>
                <a:cs typeface="Arial" panose="020B0604020202020204" pitchFamily="34" charset="0"/>
              </a:rPr>
              <a:t>gatvių priežiūra:</a:t>
            </a:r>
            <a:endParaRPr lang="lt-LT" sz="2800" dirty="0">
              <a:solidFill>
                <a:srgbClr val="760000"/>
              </a:solidFill>
              <a:latin typeface="Arial" panose="020B0604020202020204" pitchFamily="34" charset="0"/>
              <a:cs typeface="Arial" panose="020B0604020202020204" pitchFamily="34" charset="0"/>
            </a:endParaRPr>
          </a:p>
        </p:txBody>
      </p:sp>
      <p:sp>
        <p:nvSpPr>
          <p:cNvPr id="8" name="Teksto vietos rezervavimo ženklas 7"/>
          <p:cNvSpPr>
            <a:spLocks noGrp="1"/>
          </p:cNvSpPr>
          <p:nvPr>
            <p:ph sz="quarter" idx="1"/>
          </p:nvPr>
        </p:nvSpPr>
        <p:spPr>
          <a:xfrm>
            <a:off x="395536" y="836712"/>
            <a:ext cx="8352928" cy="5832648"/>
          </a:xfrm>
        </p:spPr>
        <p:txBody>
          <a:bodyPr>
            <a:normAutofit fontScale="32500" lnSpcReduction="20000"/>
          </a:bodyPr>
          <a:lstStyle/>
          <a:p>
            <a:pPr marL="0" indent="0" algn="just" eaLnBrk="1" fontAlgn="auto" hangingPunct="1">
              <a:spcAft>
                <a:spcPts val="0"/>
              </a:spcAft>
              <a:buClr>
                <a:schemeClr val="accent1">
                  <a:lumMod val="60000"/>
                  <a:lumOff val="40000"/>
                </a:schemeClr>
              </a:buClr>
              <a:buNone/>
              <a:defRPr/>
            </a:pPr>
            <a:r>
              <a:rPr lang="en-US" altLang="lt-LT" sz="6200" dirty="0" err="1" smtClean="0">
                <a:latin typeface="Arial" panose="020B0604020202020204" pitchFamily="34" charset="0"/>
                <a:cs typeface="Arial" panose="020B0604020202020204" pitchFamily="34" charset="0"/>
              </a:rPr>
              <a:t>Seni</a:t>
            </a:r>
            <a:r>
              <a:rPr lang="lt-LT" altLang="lt-LT" sz="6200" dirty="0" err="1" smtClean="0">
                <a:latin typeface="Arial" panose="020B0604020202020204" pitchFamily="34" charset="0"/>
                <a:cs typeface="Arial" panose="020B0604020202020204" pitchFamily="34" charset="0"/>
              </a:rPr>
              <a:t>ūnijoje</a:t>
            </a:r>
            <a:r>
              <a:rPr lang="lt-LT" altLang="lt-LT" sz="6200" dirty="0" smtClean="0">
                <a:latin typeface="Arial" panose="020B0604020202020204" pitchFamily="34" charset="0"/>
                <a:cs typeface="Arial" panose="020B0604020202020204" pitchFamily="34" charset="0"/>
              </a:rPr>
              <a:t> yra 305 gatvės. Iš jų 133 asfaltuotos.</a:t>
            </a:r>
          </a:p>
          <a:p>
            <a:pPr marL="0" indent="0" algn="just">
              <a:buClr>
                <a:schemeClr val="accent1">
                  <a:lumMod val="60000"/>
                  <a:lumOff val="40000"/>
                </a:schemeClr>
              </a:buClr>
              <a:buNone/>
              <a:defRPr/>
            </a:pPr>
            <a:r>
              <a:rPr lang="lt-LT" sz="6600" dirty="0"/>
              <a:t>Nuolat bendradarbiaujama su Miesto tvarkymo skyriumi vykdant gatvių priežiūrą, teikiant informaciją apie gatvių būklę: žvyruotų gatvių priežiūrą (birių medžiagų poreikį, </a:t>
            </a:r>
            <a:r>
              <a:rPr lang="lt-LT" sz="6600" dirty="0" err="1"/>
              <a:t>greideriavimo</a:t>
            </a:r>
            <a:r>
              <a:rPr lang="lt-LT" sz="6600" dirty="0"/>
              <a:t> poreikį), asfalto duobių taisymą. </a:t>
            </a:r>
          </a:p>
          <a:p>
            <a:pPr marL="0" indent="0" algn="just" eaLnBrk="1" fontAlgn="auto" hangingPunct="1">
              <a:spcAft>
                <a:spcPts val="0"/>
              </a:spcAft>
              <a:buClr>
                <a:schemeClr val="accent1">
                  <a:lumMod val="60000"/>
                  <a:lumOff val="40000"/>
                </a:schemeClr>
              </a:buClr>
              <a:buNone/>
              <a:defRPr/>
            </a:pPr>
            <a:endParaRPr lang="lt-LT" altLang="lt-LT" sz="6200" dirty="0" smtClean="0">
              <a:latin typeface="Arial" panose="020B0604020202020204" pitchFamily="34" charset="0"/>
              <a:cs typeface="Arial" panose="020B0604020202020204" pitchFamily="34" charset="0"/>
            </a:endParaRPr>
          </a:p>
          <a:p>
            <a:pPr marL="0" indent="0" algn="just" eaLnBrk="1" fontAlgn="auto" hangingPunct="1">
              <a:spcAft>
                <a:spcPts val="0"/>
              </a:spcAft>
              <a:buClr>
                <a:schemeClr val="accent1">
                  <a:lumMod val="60000"/>
                  <a:lumOff val="40000"/>
                </a:schemeClr>
              </a:buClr>
              <a:buNone/>
              <a:defRPr/>
            </a:pPr>
            <a:r>
              <a:rPr lang="lt-LT" altLang="lt-LT" sz="6200" dirty="0" smtClean="0">
                <a:latin typeface="Arial" panose="020B0604020202020204" pitchFamily="34" charset="0"/>
                <a:cs typeface="Arial" panose="020B0604020202020204" pitchFamily="34" charset="0"/>
              </a:rPr>
              <a:t>2021 metais atlikti gatvių priežiūros darbai:</a:t>
            </a:r>
            <a:endParaRPr lang="lt-LT" altLang="lt-LT" sz="6200" dirty="0">
              <a:latin typeface="Arial" panose="020B0604020202020204" pitchFamily="34" charset="0"/>
              <a:cs typeface="Arial" panose="020B0604020202020204" pitchFamily="34" charset="0"/>
            </a:endParaRPr>
          </a:p>
          <a:p>
            <a:r>
              <a:rPr lang="lt-LT" sz="6200" dirty="0">
                <a:latin typeface="Arial" panose="020B0604020202020204" pitchFamily="34" charset="0"/>
                <a:cs typeface="Arial" panose="020B0604020202020204" pitchFamily="34" charset="0"/>
              </a:rPr>
              <a:t>Šeštokų 1-osios g. statyba. Įrengta nauja gatvė, nauja saugi žiedinė sankryža su Seniavos pl., įrengti pėsčiųjų ir dviračių takai, apšvietimas.</a:t>
            </a:r>
          </a:p>
          <a:p>
            <a:r>
              <a:rPr lang="lt-LT" sz="6200" dirty="0">
                <a:latin typeface="Arial" panose="020B0604020202020204" pitchFamily="34" charset="0"/>
                <a:cs typeface="Arial" panose="020B0604020202020204" pitchFamily="34" charset="0"/>
              </a:rPr>
              <a:t>Alyvų 1-osios g. statyba. Įrengta nauja gatvė, pėsčiųjų ir dviračių takai, įrengtas apšvietimas.</a:t>
            </a:r>
          </a:p>
          <a:p>
            <a:r>
              <a:rPr lang="lt-LT" sz="6200" dirty="0">
                <a:latin typeface="Arial" panose="020B0604020202020204" pitchFamily="34" charset="0"/>
                <a:cs typeface="Arial" panose="020B0604020202020204" pitchFamily="34" charset="0"/>
              </a:rPr>
              <a:t>S. Dariaus ir S. Girėno gatvės, atkarpos nuo Veiverių g. iki V. </a:t>
            </a:r>
            <a:r>
              <a:rPr lang="lt-LT" sz="6200" dirty="0" err="1">
                <a:latin typeface="Arial" panose="020B0604020202020204" pitchFamily="34" charset="0"/>
                <a:cs typeface="Arial" panose="020B0604020202020204" pitchFamily="34" charset="0"/>
              </a:rPr>
              <a:t>Čepinskio</a:t>
            </a:r>
            <a:r>
              <a:rPr lang="lt-LT" sz="6200" dirty="0">
                <a:latin typeface="Arial" panose="020B0604020202020204" pitchFamily="34" charset="0"/>
                <a:cs typeface="Arial" panose="020B0604020202020204" pitchFamily="34" charset="0"/>
              </a:rPr>
              <a:t> g., remontas. Atnaujinta asfaltbetonio danga, suremontuoti šaligatviai, įrengtas apšvietimas.</a:t>
            </a:r>
          </a:p>
          <a:p>
            <a:r>
              <a:rPr lang="lt-LT" sz="6200" dirty="0">
                <a:latin typeface="Arial" panose="020B0604020202020204" pitchFamily="34" charset="0"/>
                <a:cs typeface="Arial" panose="020B0604020202020204" pitchFamily="34" charset="0"/>
              </a:rPr>
              <a:t>Europos pr. rekonstravimas. Gatvė praplatinta iki keturių eismo juostų, įrengta saugi žiedinė sankryža su Kalvarijos gatve, įrengti pėsčiųjų ir dviračių takai, apšvietimas.</a:t>
            </a:r>
          </a:p>
          <a:p>
            <a:pPr marL="0" indent="0">
              <a:buNone/>
            </a:pPr>
            <a:r>
              <a:rPr lang="lt-LT" dirty="0"/>
              <a:t> </a:t>
            </a:r>
            <a:endParaRPr lang="en-US" sz="5100" dirty="0" smtClean="0">
              <a:solidFill>
                <a:srgbClr val="AF470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40024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457200" y="274638"/>
            <a:ext cx="7467600" cy="778098"/>
          </a:xfrm>
        </p:spPr>
        <p:txBody>
          <a:bodyPr>
            <a:normAutofit fontScale="90000"/>
          </a:bodyPr>
          <a:lstStyle/>
          <a:p>
            <a:r>
              <a:rPr lang="lt-LT" sz="3200" dirty="0" smtClean="0">
                <a:solidFill>
                  <a:srgbClr val="760000"/>
                </a:solidFill>
                <a:latin typeface="Arial" panose="020B0604020202020204" pitchFamily="34" charset="0"/>
                <a:cs typeface="Arial" panose="020B0604020202020204" pitchFamily="34" charset="0"/>
              </a:rPr>
              <a:t>Aleksoto </a:t>
            </a:r>
            <a:r>
              <a:rPr lang="lt-LT" sz="3200" dirty="0">
                <a:solidFill>
                  <a:srgbClr val="760000"/>
                </a:solidFill>
                <a:latin typeface="Arial" panose="020B0604020202020204" pitchFamily="34" charset="0"/>
                <a:cs typeface="Arial" panose="020B0604020202020204" pitchFamily="34" charset="0"/>
              </a:rPr>
              <a:t>gatvių </a:t>
            </a:r>
            <a:r>
              <a:rPr lang="lt-LT" sz="3200" dirty="0" smtClean="0">
                <a:solidFill>
                  <a:srgbClr val="760000"/>
                </a:solidFill>
                <a:latin typeface="Arial" panose="020B0604020202020204" pitchFamily="34" charset="0"/>
                <a:cs typeface="Arial" panose="020B0604020202020204" pitchFamily="34" charset="0"/>
              </a:rPr>
              <a:t>priežiūra </a:t>
            </a:r>
            <a:r>
              <a:rPr lang="lt-LT" sz="2200" dirty="0" smtClean="0">
                <a:solidFill>
                  <a:srgbClr val="760000"/>
                </a:solidFill>
                <a:latin typeface="Arial" panose="020B0604020202020204" pitchFamily="34" charset="0"/>
                <a:cs typeface="Arial" panose="020B0604020202020204" pitchFamily="34" charset="0"/>
              </a:rPr>
              <a:t>(numatyta 2022 m.)</a:t>
            </a:r>
            <a:r>
              <a:rPr lang="lt-LT" sz="3200" dirty="0" smtClean="0">
                <a:solidFill>
                  <a:srgbClr val="760000"/>
                </a:solidFill>
                <a:latin typeface="Arial" panose="020B0604020202020204" pitchFamily="34" charset="0"/>
                <a:cs typeface="Arial" panose="020B0604020202020204" pitchFamily="34" charset="0"/>
              </a:rPr>
              <a:t>:</a:t>
            </a:r>
            <a:endParaRPr lang="lt-LT" dirty="0"/>
          </a:p>
        </p:txBody>
      </p:sp>
      <p:sp>
        <p:nvSpPr>
          <p:cNvPr id="3" name="Turinio vietos rezervavimo ženklas 2"/>
          <p:cNvSpPr>
            <a:spLocks noGrp="1"/>
          </p:cNvSpPr>
          <p:nvPr>
            <p:ph sz="quarter" idx="1"/>
          </p:nvPr>
        </p:nvSpPr>
        <p:spPr/>
        <p:txBody>
          <a:bodyPr>
            <a:normAutofit fontScale="85000" lnSpcReduction="20000"/>
          </a:bodyPr>
          <a:lstStyle/>
          <a:p>
            <a:r>
              <a:rPr lang="lt-LT" dirty="0" smtClean="0"/>
              <a:t>Sudarytas </a:t>
            </a:r>
            <a:r>
              <a:rPr lang="lt-LT" dirty="0"/>
              <a:t>ir pateiktas </a:t>
            </a:r>
            <a:r>
              <a:rPr lang="lt-LT" dirty="0" smtClean="0"/>
              <a:t>Miesto tvarkymo skyriui prioritetinis </a:t>
            </a:r>
            <a:r>
              <a:rPr lang="lt-LT" dirty="0"/>
              <a:t>Aleksoto seniūnijos gatvių priežiūros sąrašas 2022-2024 metų gatvių priežiūros programai. Sudarytas ir pateiktas įvažiuojamųjų kelių prioritetinis sąrašas 2022 metams. </a:t>
            </a:r>
            <a:endParaRPr lang="lt-LT" dirty="0" smtClean="0"/>
          </a:p>
          <a:p>
            <a:pPr algn="just">
              <a:buClr>
                <a:schemeClr val="accent1">
                  <a:lumMod val="60000"/>
                  <a:lumOff val="40000"/>
                </a:schemeClr>
              </a:buClr>
              <a:buFont typeface="Courier New" panose="02070309020205020404" pitchFamily="49" charset="0"/>
              <a:buChar char="o"/>
              <a:defRPr/>
            </a:pPr>
            <a:r>
              <a:rPr lang="lt-LT" dirty="0" smtClean="0">
                <a:latin typeface="Arial" panose="020B0604020202020204" pitchFamily="34" charset="0"/>
                <a:cs typeface="Arial" panose="020B0604020202020204" pitchFamily="34" charset="0"/>
              </a:rPr>
              <a:t>Patvirtintame 2022-2024 </a:t>
            </a:r>
            <a:r>
              <a:rPr lang="lt-LT" dirty="0">
                <a:latin typeface="Arial" panose="020B0604020202020204" pitchFamily="34" charset="0"/>
                <a:cs typeface="Arial" panose="020B0604020202020204" pitchFamily="34" charset="0"/>
              </a:rPr>
              <a:t>metų prioritetiniame sąraše numatyta:</a:t>
            </a:r>
          </a:p>
          <a:p>
            <a:pPr algn="just">
              <a:buClr>
                <a:schemeClr val="accent1">
                  <a:lumMod val="60000"/>
                  <a:lumOff val="40000"/>
                </a:schemeClr>
              </a:buClr>
              <a:buFont typeface="Courier New" panose="02070309020205020404" pitchFamily="49" charset="0"/>
              <a:buChar char="o"/>
              <a:defRPr/>
            </a:pPr>
            <a:r>
              <a:rPr lang="lt-LT" dirty="0">
                <a:latin typeface="Arial" panose="020B0604020202020204" pitchFamily="34" charset="0"/>
                <a:cs typeface="Arial" panose="020B0604020202020204" pitchFamily="34" charset="0"/>
              </a:rPr>
              <a:t>Europos pr. (nuo Veiverių g. iki Suvalkiečių g.), Šeštokų g. (nuo V. </a:t>
            </a:r>
            <a:r>
              <a:rPr lang="lt-LT" dirty="0" err="1">
                <a:latin typeface="Arial" panose="020B0604020202020204" pitchFamily="34" charset="0"/>
                <a:cs typeface="Arial" panose="020B0604020202020204" pitchFamily="34" charset="0"/>
              </a:rPr>
              <a:t>Čarneckio</a:t>
            </a:r>
            <a:r>
              <a:rPr lang="lt-LT" dirty="0">
                <a:latin typeface="Arial" panose="020B0604020202020204" pitchFamily="34" charset="0"/>
                <a:cs typeface="Arial" panose="020B0604020202020204" pitchFamily="34" charset="0"/>
              </a:rPr>
              <a:t> g. iki Veiverių g.), Alyvų g. (nuo Alyvų 1-osios g. iki J. Pabrėžos g.), Bitininkų g. (nuo Europos pr. Iki Seniavos pl.), Piliakalnio g. (nuo Jiesios pl. iki H. Ir O. Minkovskių g.), Seniavos pl. (nuo Veiverių g. iki K. Jauniaus g.), H. Ir O. Minkovskių g. (nuo Piliakalnio g. iki Užnemunės g.) – </a:t>
            </a:r>
            <a:r>
              <a:rPr lang="lt-LT" b="1" dirty="0">
                <a:latin typeface="Arial" panose="020B0604020202020204" pitchFamily="34" charset="0"/>
                <a:cs typeface="Arial" panose="020B0604020202020204" pitchFamily="34" charset="0"/>
              </a:rPr>
              <a:t>rekonstravimas.</a:t>
            </a:r>
          </a:p>
          <a:p>
            <a:pPr algn="just">
              <a:buClr>
                <a:schemeClr val="accent1">
                  <a:lumMod val="60000"/>
                  <a:lumOff val="40000"/>
                </a:schemeClr>
              </a:buClr>
              <a:buFont typeface="Courier New" panose="02070309020205020404" pitchFamily="49" charset="0"/>
              <a:buChar char="o"/>
              <a:defRPr/>
            </a:pPr>
            <a:r>
              <a:rPr lang="lt-LT" dirty="0">
                <a:latin typeface="Arial" panose="020B0604020202020204" pitchFamily="34" charset="0"/>
                <a:cs typeface="Arial" panose="020B0604020202020204" pitchFamily="34" charset="0"/>
              </a:rPr>
              <a:t>S. Dariaus ir S. Girėno g. (nuo V. </a:t>
            </a:r>
            <a:r>
              <a:rPr lang="lt-LT" dirty="0" err="1">
                <a:latin typeface="Arial" panose="020B0604020202020204" pitchFamily="34" charset="0"/>
                <a:cs typeface="Arial" panose="020B0604020202020204" pitchFamily="34" charset="0"/>
              </a:rPr>
              <a:t>Čepinskio</a:t>
            </a:r>
            <a:r>
              <a:rPr lang="lt-LT" dirty="0">
                <a:latin typeface="Arial" panose="020B0604020202020204" pitchFamily="34" charset="0"/>
                <a:cs typeface="Arial" panose="020B0604020202020204" pitchFamily="34" charset="0"/>
              </a:rPr>
              <a:t> g. iki S. Dariaus ir S. Girėno g. 100), M. Yčo g. (nuo Technikumo g. iki Kalvarijos g.) – </a:t>
            </a:r>
            <a:r>
              <a:rPr lang="lt-LT" b="1" dirty="0">
                <a:latin typeface="Arial" panose="020B0604020202020204" pitchFamily="34" charset="0"/>
                <a:cs typeface="Arial" panose="020B0604020202020204" pitchFamily="34" charset="0"/>
              </a:rPr>
              <a:t>kapitalinis remontas.</a:t>
            </a:r>
          </a:p>
          <a:p>
            <a:pPr marL="0" indent="0">
              <a:buNone/>
            </a:pPr>
            <a:r>
              <a:rPr lang="lt-LT" dirty="0"/>
              <a:t> </a:t>
            </a:r>
          </a:p>
          <a:p>
            <a:pPr marL="0" indent="0">
              <a:buNone/>
            </a:pPr>
            <a:endParaRPr lang="lt-LT" dirty="0"/>
          </a:p>
        </p:txBody>
      </p:sp>
    </p:spTree>
    <p:extLst>
      <p:ext uri="{BB962C8B-B14F-4D97-AF65-F5344CB8AC3E}">
        <p14:creationId xmlns:p14="http://schemas.microsoft.com/office/powerpoint/2010/main" val="4004478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457200" y="274638"/>
            <a:ext cx="7571184" cy="922114"/>
          </a:xfrm>
        </p:spPr>
        <p:txBody>
          <a:bodyPr>
            <a:normAutofit fontScale="90000"/>
          </a:bodyPr>
          <a:lstStyle/>
          <a:p>
            <a:r>
              <a:rPr lang="en-US" dirty="0" err="1" smtClean="0"/>
              <a:t>Seni</a:t>
            </a:r>
            <a:r>
              <a:rPr lang="lt-LT" dirty="0" smtClean="0"/>
              <a:t>ū</a:t>
            </a:r>
            <a:r>
              <a:rPr lang="en-US" dirty="0" err="1" smtClean="0"/>
              <a:t>nijos</a:t>
            </a:r>
            <a:r>
              <a:rPr lang="lt-LT" dirty="0" smtClean="0"/>
              <a:t> teritorijos priežiūros organizavimas</a:t>
            </a:r>
            <a:r>
              <a:rPr lang="en-US" dirty="0" smtClean="0"/>
              <a:t> </a:t>
            </a:r>
            <a:endParaRPr lang="lt-LT" dirty="0"/>
          </a:p>
        </p:txBody>
      </p:sp>
      <p:sp>
        <p:nvSpPr>
          <p:cNvPr id="3" name="Turinio vietos rezervavimo ženklas 2"/>
          <p:cNvSpPr>
            <a:spLocks noGrp="1"/>
          </p:cNvSpPr>
          <p:nvPr>
            <p:ph sz="quarter" idx="1"/>
          </p:nvPr>
        </p:nvSpPr>
        <p:spPr/>
        <p:txBody>
          <a:bodyPr>
            <a:noAutofit/>
          </a:bodyPr>
          <a:lstStyle/>
          <a:p>
            <a:pPr marL="0" indent="0">
              <a:buNone/>
            </a:pPr>
            <a:r>
              <a:rPr lang="lt-LT" sz="1600" dirty="0" smtClean="0"/>
              <a:t>Per 2021 metus organizuota 15 aplinkos tvarkymo akcijų.</a:t>
            </a:r>
          </a:p>
          <a:p>
            <a:r>
              <a:rPr lang="lt-LT" sz="1600" dirty="0" smtClean="0"/>
              <a:t>Aleksoto bendruomenės aplinkos tvarkymo talkos:</a:t>
            </a:r>
          </a:p>
          <a:p>
            <a:pPr marL="0" indent="0">
              <a:buNone/>
            </a:pPr>
            <a:r>
              <a:rPr lang="lt-LT" sz="1600" dirty="0"/>
              <a:t>	</a:t>
            </a:r>
            <a:r>
              <a:rPr lang="lt-LT" sz="1600" dirty="0" smtClean="0"/>
              <a:t>2021-05-08 pavasario talka </a:t>
            </a:r>
            <a:r>
              <a:rPr lang="lt-LT" sz="1600" dirty="0"/>
              <a:t>M</a:t>
            </a:r>
            <a:r>
              <a:rPr lang="lt-LT" sz="1600" dirty="0" smtClean="0"/>
              <a:t>arvelės upės slėnyje;</a:t>
            </a:r>
          </a:p>
          <a:p>
            <a:pPr marL="0" indent="0">
              <a:buNone/>
            </a:pPr>
            <a:r>
              <a:rPr lang="lt-LT" sz="1600" dirty="0"/>
              <a:t>	</a:t>
            </a:r>
            <a:r>
              <a:rPr lang="lt-LT" sz="1600" dirty="0" smtClean="0"/>
              <a:t>2021-06-04 talka tvarkant Marvelės upės prieigas tarptautiniame renginyje-akcijoje „</a:t>
            </a:r>
            <a:r>
              <a:rPr lang="lt-LT" sz="1600" dirty="0" err="1" smtClean="0"/>
              <a:t>River</a:t>
            </a:r>
            <a:r>
              <a:rPr lang="lt-LT" sz="1600" dirty="0" smtClean="0"/>
              <a:t> </a:t>
            </a:r>
            <a:r>
              <a:rPr lang="lt-LT" sz="1600" dirty="0" err="1" smtClean="0"/>
              <a:t>Clean-up</a:t>
            </a:r>
            <a:r>
              <a:rPr lang="lt-LT" sz="1600" dirty="0" smtClean="0"/>
              <a:t>“;</a:t>
            </a:r>
          </a:p>
          <a:p>
            <a:pPr marL="0" indent="0">
              <a:buNone/>
            </a:pPr>
            <a:r>
              <a:rPr lang="lt-LT" sz="1600" dirty="0"/>
              <a:t>	</a:t>
            </a:r>
            <a:r>
              <a:rPr lang="lt-LT" sz="1600" dirty="0" smtClean="0"/>
              <a:t>2021-11-06 talka Marvelės slėnyje kartu su Ringaudų bendruomene.</a:t>
            </a:r>
          </a:p>
          <a:p>
            <a:r>
              <a:rPr lang="lt-LT" sz="1600" dirty="0" smtClean="0"/>
              <a:t>Pasitelkiant Visuomenei naudingą veiklą atliekančius (30 žmonių) tvarkyta:</a:t>
            </a:r>
          </a:p>
          <a:p>
            <a:pPr marL="0" indent="0">
              <a:buNone/>
            </a:pPr>
            <a:r>
              <a:rPr lang="lt-LT" sz="1600" dirty="0"/>
              <a:t>	</a:t>
            </a:r>
            <a:r>
              <a:rPr lang="lt-LT" sz="1600" dirty="0" err="1" smtClean="0"/>
              <a:t>Naugardikių</a:t>
            </a:r>
            <a:r>
              <a:rPr lang="lt-LT" sz="1600" dirty="0" smtClean="0"/>
              <a:t> parkas – grėbti lapai;</a:t>
            </a:r>
          </a:p>
          <a:p>
            <a:pPr marL="0" indent="0">
              <a:buNone/>
            </a:pPr>
            <a:r>
              <a:rPr lang="lt-LT" sz="1600" dirty="0"/>
              <a:t>	A</a:t>
            </a:r>
            <a:r>
              <a:rPr lang="lt-LT" sz="1600" dirty="0" smtClean="0"/>
              <a:t>ntakalnio parkas – tvarkytos šakos ir lapai;</a:t>
            </a:r>
          </a:p>
          <a:p>
            <a:pPr marL="0" indent="0">
              <a:buNone/>
            </a:pPr>
            <a:r>
              <a:rPr lang="lt-LT" sz="1600" dirty="0" smtClean="0"/>
              <a:t>	Universiteto-Maisto g. skveras – vykdoma periodiška</a:t>
            </a:r>
            <a:r>
              <a:rPr lang="en-US" sz="1600" dirty="0" smtClean="0"/>
              <a:t>(kart</a:t>
            </a:r>
            <a:r>
              <a:rPr lang="lt-LT" sz="1600" dirty="0" smtClean="0"/>
              <a:t>ą</a:t>
            </a:r>
            <a:r>
              <a:rPr lang="en-US" sz="1600" dirty="0" smtClean="0"/>
              <a:t> per m</a:t>
            </a:r>
            <a:r>
              <a:rPr lang="lt-LT" sz="1600" dirty="0" smtClean="0"/>
              <a:t>ė</a:t>
            </a:r>
            <a:r>
              <a:rPr lang="en-US" sz="1600" dirty="0" smtClean="0"/>
              <a:t>n</a:t>
            </a:r>
            <a:r>
              <a:rPr lang="lt-LT" sz="1600" dirty="0" err="1" smtClean="0"/>
              <a:t>esį</a:t>
            </a:r>
            <a:r>
              <a:rPr lang="en-US" sz="1600" dirty="0" smtClean="0"/>
              <a:t>)</a:t>
            </a:r>
            <a:r>
              <a:rPr lang="lt-LT" sz="1600" dirty="0" smtClean="0"/>
              <a:t> priežiūra;</a:t>
            </a:r>
          </a:p>
          <a:p>
            <a:pPr marL="0" indent="0">
              <a:buNone/>
            </a:pPr>
            <a:r>
              <a:rPr lang="lt-LT" sz="1600" dirty="0"/>
              <a:t>	</a:t>
            </a:r>
            <a:r>
              <a:rPr lang="lt-LT" sz="1600" dirty="0" smtClean="0"/>
              <a:t>Aleksoto parkas – surinktos ir išrūšiuotos atliekos;</a:t>
            </a:r>
          </a:p>
          <a:p>
            <a:pPr marL="0" indent="0">
              <a:buNone/>
            </a:pPr>
            <a:r>
              <a:rPr lang="lt-LT" sz="1600" dirty="0"/>
              <a:t>	</a:t>
            </a:r>
            <a:r>
              <a:rPr lang="lt-LT" sz="1600" dirty="0" smtClean="0"/>
              <a:t>Teritorija prie Seniūnijos – prižiūrima ir tvarkoma;</a:t>
            </a:r>
          </a:p>
          <a:p>
            <a:pPr marL="0" indent="0">
              <a:buNone/>
            </a:pPr>
            <a:r>
              <a:rPr lang="lt-LT" sz="1600" dirty="0"/>
              <a:t>	I</a:t>
            </a:r>
            <a:r>
              <a:rPr lang="lt-LT" sz="1600" dirty="0" smtClean="0"/>
              <a:t>r kitos visuomeninės erdvės.</a:t>
            </a:r>
          </a:p>
          <a:p>
            <a:pPr marL="0" indent="0">
              <a:buNone/>
            </a:pPr>
            <a:r>
              <a:rPr lang="lt-LT" sz="1600" dirty="0"/>
              <a:t>	</a:t>
            </a:r>
            <a:endParaRPr lang="lt-LT" sz="1600" dirty="0" smtClean="0"/>
          </a:p>
          <a:p>
            <a:pPr marL="0" indent="0">
              <a:buNone/>
            </a:pPr>
            <a:r>
              <a:rPr lang="lt-LT" sz="1600" dirty="0"/>
              <a:t>	</a:t>
            </a:r>
            <a:endParaRPr lang="lt-LT" sz="1600" dirty="0" smtClean="0"/>
          </a:p>
          <a:p>
            <a:endParaRPr lang="lt-LT" sz="1600" dirty="0"/>
          </a:p>
        </p:txBody>
      </p:sp>
    </p:spTree>
    <p:extLst>
      <p:ext uri="{BB962C8B-B14F-4D97-AF65-F5344CB8AC3E}">
        <p14:creationId xmlns:p14="http://schemas.microsoft.com/office/powerpoint/2010/main" val="31890716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šdailintas">
  <a:themeElements>
    <a:clrScheme name="Išdailintas">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Išdailintas">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Išdailintas">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34799</TotalTime>
  <Words>2068</Words>
  <Application>Microsoft Office PowerPoint</Application>
  <PresentationFormat>Demonstracija ekrane (4:3)</PresentationFormat>
  <Paragraphs>194</Paragraphs>
  <Slides>37</Slides>
  <Notes>10</Notes>
  <HiddenSlides>0</HiddenSlides>
  <MMClips>0</MMClips>
  <ScaleCrop>false</ScaleCrop>
  <HeadingPairs>
    <vt:vector size="6" baseType="variant">
      <vt:variant>
        <vt:lpstr>Naudojami šriftai</vt:lpstr>
      </vt:variant>
      <vt:variant>
        <vt:i4>9</vt:i4>
      </vt:variant>
      <vt:variant>
        <vt:lpstr>Tema</vt:lpstr>
      </vt:variant>
      <vt:variant>
        <vt:i4>1</vt:i4>
      </vt:variant>
      <vt:variant>
        <vt:lpstr>Skaidrių pavadinimai</vt:lpstr>
      </vt:variant>
      <vt:variant>
        <vt:i4>37</vt:i4>
      </vt:variant>
    </vt:vector>
  </HeadingPairs>
  <TitlesOfParts>
    <vt:vector size="47" baseType="lpstr">
      <vt:lpstr>Arial</vt:lpstr>
      <vt:lpstr>Calibri</vt:lpstr>
      <vt:lpstr>Century Schoolbook</vt:lpstr>
      <vt:lpstr>Courier New</vt:lpstr>
      <vt:lpstr>inherit</vt:lpstr>
      <vt:lpstr>Times New Roman</vt:lpstr>
      <vt:lpstr>Verdana</vt:lpstr>
      <vt:lpstr>Wingdings</vt:lpstr>
      <vt:lpstr>Wingdings 2</vt:lpstr>
      <vt:lpstr>Išdailintas</vt:lpstr>
      <vt:lpstr>    ALEKSOTO SENIŪNIJOS  2021 METŲ ATASKAITA     Vyr. specialistas, atliekantis Aleksoto seniūno funkcijas: Vytautas Narkevičius                                                          Kaunas, 2022   </vt:lpstr>
      <vt:lpstr>ALEKSOTO SENIŪNIJOS VIZIJA</vt:lpstr>
      <vt:lpstr>  Svarbiausi Aleksoto seniūnijos uždaviniai:</vt:lpstr>
      <vt:lpstr>Aleksoto seniūnijos žemėlapis</vt:lpstr>
      <vt:lpstr>Aleksoto seniūnijos teritorija</vt:lpstr>
      <vt:lpstr>Aleksoto seniūnijos teritorija (2)</vt:lpstr>
      <vt:lpstr>Aleksoto gatvių priežiūra:</vt:lpstr>
      <vt:lpstr>Aleksoto gatvių priežiūra (numatyta 2022 m.):</vt:lpstr>
      <vt:lpstr>Seniūnijos teritorijos priežiūros organizavimas </vt:lpstr>
      <vt:lpstr>Pavasario talka Marvelės upės slėnyje 2021 05 08</vt:lpstr>
      <vt:lpstr>Talka tarptautiniame renginyje-akcijoje „River Clean-up“ 2021 06 04</vt:lpstr>
      <vt:lpstr>Talka marvelės slėnyje su Ringaudų bendruomene 2021 11 06</vt:lpstr>
      <vt:lpstr>2021 m. Aleksoto seniūnijoje apleisti žemės sklypai ir statiniai, rasti pažeidimai </vt:lpstr>
      <vt:lpstr>Aplinkos kokybės kontrolė  Aplinkos taršos mažinimo priemonės</vt:lpstr>
      <vt:lpstr>Aleksoto seniūnijoje yra įsikūrusios „Saugios kaimynystės“ grupės: </vt:lpstr>
      <vt:lpstr>Aleksoto seniūnijoje veikiančios  bendruomeninės organizacijos:  </vt:lpstr>
      <vt:lpstr>„PowerPoint“ pateiktis</vt:lpstr>
      <vt:lpstr>Aleksoto seniūnijos kolektyvas </vt:lpstr>
      <vt:lpstr>2021 metais Aleksoto seniūnijoje:</vt:lpstr>
      <vt:lpstr>2021 metais priimti ir nagrinėti gyventojų ir organizacijų prašymai, skundai bei pasiūlymai lyginant su 2018, 2019, 2020  metais </vt:lpstr>
      <vt:lpstr>2021 vykdyta gyvenamosios vietos deklaravimo duomenų ir gyvenamosios vietos neturinčių asmenų apskaita</vt:lpstr>
      <vt:lpstr>2021 metais seniūnijai skirta – 2 000 eurų</vt:lpstr>
      <vt:lpstr>Gyventojų dalyvavimo vietos savivaldos procese skatinimas</vt:lpstr>
      <vt:lpstr>Aleksoto seniūnijoje 2021 metų svarbesni renginiai</vt:lpstr>
      <vt:lpstr>„PowerPoint“ pateiktis</vt:lpstr>
      <vt:lpstr>„PowerPoint“ pateiktis</vt:lpstr>
      <vt:lpstr>Pasirašoma Aleksoto bendruomenės centro bendradarbiavimo sutartis su Divizijos generolo Stasio Raštikio Lietuvos kariuomenės mokykla 2021 02 15</vt:lpstr>
      <vt:lpstr>Su vasario 16-ąja!</vt:lpstr>
      <vt:lpstr>Kovo 11-oji ant Jiesios piliakalnio</vt:lpstr>
      <vt:lpstr>Tradicinė  Tautiška giesmė ant Jiesios piliakalnio liepos 6-ąją</vt:lpstr>
      <vt:lpstr>20-asis Aleksoto dviračių žygis 2021 07 18</vt:lpstr>
      <vt:lpstr>Fluxus renginys: įlipę į Parodos kalną   2021 09 12</vt:lpstr>
      <vt:lpstr>Aleksoto šventė 2021 09 19</vt:lpstr>
      <vt:lpstr>„Svirbės“ koncertas senjorams</vt:lpstr>
      <vt:lpstr>Istorijos atminties valanda, skirta Jonui Karoliui Chodkevičiui 2021 11 26</vt:lpstr>
      <vt:lpstr>Aleksoto eglučių įžiebimo šventė 2021 12 10</vt:lpstr>
      <vt:lpstr>„PowerPoint“ pateiktis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Vytautas Narkevičius</cp:lastModifiedBy>
  <cp:revision>867</cp:revision>
  <cp:lastPrinted>2022-03-02T09:47:46Z</cp:lastPrinted>
  <dcterms:created xsi:type="dcterms:W3CDTF">2015-11-04T15:02:23Z</dcterms:created>
  <dcterms:modified xsi:type="dcterms:W3CDTF">2022-03-18T12:15:02Z</dcterms:modified>
</cp:coreProperties>
</file>