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4"/>
  </p:notesMasterIdLst>
  <p:handoutMasterIdLst>
    <p:handoutMasterId r:id="rId25"/>
  </p:handoutMasterIdLst>
  <p:sldIdLst>
    <p:sldId id="273" r:id="rId2"/>
    <p:sldId id="308" r:id="rId3"/>
    <p:sldId id="330" r:id="rId4"/>
    <p:sldId id="342" r:id="rId5"/>
    <p:sldId id="337" r:id="rId6"/>
    <p:sldId id="339" r:id="rId7"/>
    <p:sldId id="344" r:id="rId8"/>
    <p:sldId id="659" r:id="rId9"/>
    <p:sldId id="338" r:id="rId10"/>
    <p:sldId id="346" r:id="rId11"/>
    <p:sldId id="341" r:id="rId12"/>
    <p:sldId id="347" r:id="rId13"/>
    <p:sldId id="348" r:id="rId14"/>
    <p:sldId id="566" r:id="rId15"/>
    <p:sldId id="567" r:id="rId16"/>
    <p:sldId id="421" r:id="rId17"/>
    <p:sldId id="349" r:id="rId18"/>
    <p:sldId id="646" r:id="rId19"/>
    <p:sldId id="650" r:id="rId20"/>
    <p:sldId id="651" r:id="rId21"/>
    <p:sldId id="652" r:id="rId22"/>
    <p:sldId id="562" r:id="rId23"/>
  </p:sldIdLst>
  <p:sldSz cx="9144000" cy="6858000" type="screen4x3"/>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AF4701"/>
    <a:srgbClr val="A50021"/>
    <a:srgbClr val="CCC496"/>
    <a:srgbClr val="3C7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90" autoAdjust="0"/>
    <p:restoredTop sz="91655" autoAdjust="0"/>
  </p:normalViewPr>
  <p:slideViewPr>
    <p:cSldViewPr>
      <p:cViewPr>
        <p:scale>
          <a:sx n="100" d="100"/>
          <a:sy n="100" d="100"/>
        </p:scale>
        <p:origin x="1536" y="204"/>
      </p:cViewPr>
      <p:guideLst>
        <p:guide orient="horz" pos="2160"/>
        <p:guide pos="2880"/>
      </p:guideLst>
    </p:cSldViewPr>
  </p:slideViewPr>
  <p:outlineViewPr>
    <p:cViewPr>
      <p:scale>
        <a:sx n="33" d="100"/>
        <a:sy n="33" d="100"/>
      </p:scale>
      <p:origin x="0" y="23802"/>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darbalapis.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darbalapis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2016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Lapas1!$A$2:$A$7</c:f>
              <c:strCache>
                <c:ptCount val="6"/>
                <c:pt idx="0">
                  <c:v>Atlikti notariniai veiksmai</c:v>
                </c:pt>
                <c:pt idx="1">
                  <c:v>Gauti raštai, skundai, užklausos, prašymai iš piliečių ir juridinių asmenų</c:v>
                </c:pt>
                <c:pt idx="2">
                  <c:v>Išnagrinėti ir atsakyti raštai, skundai, užklausos, prašymai piliečiams ir juridiniams asmenins</c:v>
                </c:pt>
                <c:pt idx="3">
                  <c:v>VNV (visuomenei naudingą veiklą atlikusių socialinių pašalpų gavėjų skaičius)</c:v>
                </c:pt>
                <c:pt idx="4">
                  <c:v>Išduota pažymų apie žemės sklypo panaudojimą sodininkystei</c:v>
                </c:pt>
                <c:pt idx="5">
                  <c:v>Išduota charakteristikų</c:v>
                </c:pt>
              </c:strCache>
            </c:strRef>
          </c:cat>
          <c:val>
            <c:numRef>
              <c:f>Lapas1!$B$2:$B$7</c:f>
              <c:numCache>
                <c:formatCode>General</c:formatCode>
                <c:ptCount val="6"/>
                <c:pt idx="0">
                  <c:v>199</c:v>
                </c:pt>
                <c:pt idx="1">
                  <c:v>359</c:v>
                </c:pt>
                <c:pt idx="2">
                  <c:v>367</c:v>
                </c:pt>
                <c:pt idx="3">
                  <c:v>264</c:v>
                </c:pt>
                <c:pt idx="4">
                  <c:v>18</c:v>
                </c:pt>
                <c:pt idx="5">
                  <c:v>14</c:v>
                </c:pt>
              </c:numCache>
            </c:numRef>
          </c:val>
          <c:extLst>
            <c:ext xmlns:c16="http://schemas.microsoft.com/office/drawing/2014/chart" uri="{C3380CC4-5D6E-409C-BE32-E72D297353CC}">
              <c16:uniqueId val="{00000000-7719-444D-AB69-057FFB642CAB}"/>
            </c:ext>
          </c:extLst>
        </c:ser>
        <c:ser>
          <c:idx val="1"/>
          <c:order val="1"/>
          <c:tx>
            <c:strRef>
              <c:f>Lapas1!$C$1</c:f>
              <c:strCache>
                <c:ptCount val="1"/>
                <c:pt idx="0">
                  <c:v>2018 m. </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Lapas1!$A$2:$A$7</c:f>
              <c:strCache>
                <c:ptCount val="6"/>
                <c:pt idx="0">
                  <c:v>Atlikti notariniai veiksmai</c:v>
                </c:pt>
                <c:pt idx="1">
                  <c:v>Gauti raštai, skundai, užklausos, prašymai iš piliečių ir juridinių asmenų</c:v>
                </c:pt>
                <c:pt idx="2">
                  <c:v>Išnagrinėti ir atsakyti raštai, skundai, užklausos, prašymai piliečiams ir juridiniams asmenins</c:v>
                </c:pt>
                <c:pt idx="3">
                  <c:v>VNV (visuomenei naudingą veiklą atlikusių socialinių pašalpų gavėjų skaičius)</c:v>
                </c:pt>
                <c:pt idx="4">
                  <c:v>Išduota pažymų apie žemės sklypo panaudojimą sodininkystei</c:v>
                </c:pt>
                <c:pt idx="5">
                  <c:v>Išduota charakteristikų</c:v>
                </c:pt>
              </c:strCache>
            </c:strRef>
          </c:cat>
          <c:val>
            <c:numRef>
              <c:f>Lapas1!$C$2:$C$7</c:f>
              <c:numCache>
                <c:formatCode>General</c:formatCode>
                <c:ptCount val="6"/>
                <c:pt idx="0">
                  <c:v>168</c:v>
                </c:pt>
                <c:pt idx="1">
                  <c:v>476</c:v>
                </c:pt>
                <c:pt idx="2">
                  <c:v>476</c:v>
                </c:pt>
                <c:pt idx="3">
                  <c:v>248</c:v>
                </c:pt>
                <c:pt idx="4">
                  <c:v>11</c:v>
                </c:pt>
                <c:pt idx="5">
                  <c:v>15</c:v>
                </c:pt>
              </c:numCache>
            </c:numRef>
          </c:val>
          <c:extLst>
            <c:ext xmlns:c16="http://schemas.microsoft.com/office/drawing/2014/chart" uri="{C3380CC4-5D6E-409C-BE32-E72D297353CC}">
              <c16:uniqueId val="{00000001-7719-444D-AB69-057FFB642CAB}"/>
            </c:ext>
          </c:extLst>
        </c:ser>
        <c:ser>
          <c:idx val="2"/>
          <c:order val="2"/>
          <c:tx>
            <c:strRef>
              <c:f>Lapas1!$D$1</c:f>
              <c:strCache>
                <c:ptCount val="1"/>
                <c:pt idx="0">
                  <c:v>2019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Lapas1!$A$2:$A$7</c:f>
              <c:strCache>
                <c:ptCount val="6"/>
                <c:pt idx="0">
                  <c:v>Atlikti notariniai veiksmai</c:v>
                </c:pt>
                <c:pt idx="1">
                  <c:v>Gauti raštai, skundai, užklausos, prašymai iš piliečių ir juridinių asmenų</c:v>
                </c:pt>
                <c:pt idx="2">
                  <c:v>Išnagrinėti ir atsakyti raštai, skundai, užklausos, prašymai piliečiams ir juridiniams asmenins</c:v>
                </c:pt>
                <c:pt idx="3">
                  <c:v>VNV (visuomenei naudingą veiklą atlikusių socialinių pašalpų gavėjų skaičius)</c:v>
                </c:pt>
                <c:pt idx="4">
                  <c:v>Išduota pažymų apie žemės sklypo panaudojimą sodininkystei</c:v>
                </c:pt>
                <c:pt idx="5">
                  <c:v>Išduota charakteristikų</c:v>
                </c:pt>
              </c:strCache>
            </c:strRef>
          </c:cat>
          <c:val>
            <c:numRef>
              <c:f>Lapas1!$D$2:$D$7</c:f>
              <c:numCache>
                <c:formatCode>General</c:formatCode>
                <c:ptCount val="6"/>
                <c:pt idx="0">
                  <c:v>123</c:v>
                </c:pt>
                <c:pt idx="1">
                  <c:v>659</c:v>
                </c:pt>
                <c:pt idx="2">
                  <c:v>717</c:v>
                </c:pt>
                <c:pt idx="3">
                  <c:v>184</c:v>
                </c:pt>
                <c:pt idx="4">
                  <c:v>12</c:v>
                </c:pt>
                <c:pt idx="5">
                  <c:v>17</c:v>
                </c:pt>
              </c:numCache>
            </c:numRef>
          </c:val>
          <c:extLst>
            <c:ext xmlns:c16="http://schemas.microsoft.com/office/drawing/2014/chart" uri="{C3380CC4-5D6E-409C-BE32-E72D297353CC}">
              <c16:uniqueId val="{00000002-7719-444D-AB69-057FFB642CAB}"/>
            </c:ext>
          </c:extLst>
        </c:ser>
        <c:ser>
          <c:idx val="3"/>
          <c:order val="3"/>
          <c:tx>
            <c:strRef>
              <c:f>Lapas1!$E$1</c:f>
              <c:strCache>
                <c:ptCount val="1"/>
                <c:pt idx="0">
                  <c:v>2020</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Lapas1!$A$2:$A$7</c:f>
              <c:strCache>
                <c:ptCount val="6"/>
                <c:pt idx="0">
                  <c:v>Atlikti notariniai veiksmai</c:v>
                </c:pt>
                <c:pt idx="1">
                  <c:v>Gauti raštai, skundai, užklausos, prašymai iš piliečių ir juridinių asmenų</c:v>
                </c:pt>
                <c:pt idx="2">
                  <c:v>Išnagrinėti ir atsakyti raštai, skundai, užklausos, prašymai piliečiams ir juridiniams asmenins</c:v>
                </c:pt>
                <c:pt idx="3">
                  <c:v>VNV (visuomenei naudingą veiklą atlikusių socialinių pašalpų gavėjų skaičius)</c:v>
                </c:pt>
                <c:pt idx="4">
                  <c:v>Išduota pažymų apie žemės sklypo panaudojimą sodininkystei</c:v>
                </c:pt>
                <c:pt idx="5">
                  <c:v>Išduota charakteristikų</c:v>
                </c:pt>
              </c:strCache>
            </c:strRef>
          </c:cat>
          <c:val>
            <c:numRef>
              <c:f>Lapas1!$E$2:$E$7</c:f>
              <c:numCache>
                <c:formatCode>General</c:formatCode>
                <c:ptCount val="6"/>
                <c:pt idx="0">
                  <c:v>24</c:v>
                </c:pt>
                <c:pt idx="1">
                  <c:v>986</c:v>
                </c:pt>
                <c:pt idx="2">
                  <c:v>1007</c:v>
                </c:pt>
                <c:pt idx="3">
                  <c:v>104</c:v>
                </c:pt>
                <c:pt idx="4">
                  <c:v>7</c:v>
                </c:pt>
                <c:pt idx="5">
                  <c:v>26</c:v>
                </c:pt>
              </c:numCache>
            </c:numRef>
          </c:val>
          <c:extLst>
            <c:ext xmlns:c16="http://schemas.microsoft.com/office/drawing/2014/chart" uri="{C3380CC4-5D6E-409C-BE32-E72D297353CC}">
              <c16:uniqueId val="{00000000-A736-4FF8-8ED4-9EDE77073DE5}"/>
            </c:ext>
          </c:extLst>
        </c:ser>
        <c:dLbls>
          <c:showLegendKey val="0"/>
          <c:showVal val="0"/>
          <c:showCatName val="0"/>
          <c:showSerName val="0"/>
          <c:showPercent val="0"/>
          <c:showBubbleSize val="0"/>
        </c:dLbls>
        <c:gapWidth val="150"/>
        <c:axId val="21801600"/>
        <c:axId val="21815680"/>
      </c:barChart>
      <c:catAx>
        <c:axId val="21801600"/>
        <c:scaling>
          <c:orientation val="minMax"/>
        </c:scaling>
        <c:delete val="0"/>
        <c:axPos val="b"/>
        <c:numFmt formatCode="General" sourceLinked="1"/>
        <c:majorTickMark val="none"/>
        <c:minorTickMark val="none"/>
        <c:tickLblPos val="nextTo"/>
        <c:spPr>
          <a:noFill/>
        </c:spPr>
        <c:crossAx val="21815680"/>
        <c:crosses val="autoZero"/>
        <c:auto val="1"/>
        <c:lblAlgn val="ctr"/>
        <c:lblOffset val="100"/>
        <c:noMultiLvlLbl val="0"/>
      </c:catAx>
      <c:valAx>
        <c:axId val="21815680"/>
        <c:scaling>
          <c:orientation val="minMax"/>
        </c:scaling>
        <c:delete val="0"/>
        <c:axPos val="l"/>
        <c:majorGridlines/>
        <c:numFmt formatCode="General" sourceLinked="1"/>
        <c:majorTickMark val="none"/>
        <c:minorTickMark val="none"/>
        <c:tickLblPos val="nextTo"/>
        <c:crossAx val="21801600"/>
        <c:crosses val="autoZero"/>
        <c:crossBetween val="between"/>
        <c:majorUnit val="100"/>
      </c:valAx>
      <c:dTable>
        <c:showHorzBorder val="1"/>
        <c:showVertBorder val="1"/>
        <c:showOutline val="1"/>
        <c:showKeys val="1"/>
        <c:txPr>
          <a:bodyPr/>
          <a:lstStyle/>
          <a:p>
            <a:pPr rtl="0">
              <a:defRPr sz="1200">
                <a:latin typeface="Arial" panose="020B0604020202020204" pitchFamily="34" charset="0"/>
                <a:cs typeface="Arial" panose="020B0604020202020204" pitchFamily="34" charset="0"/>
              </a:defRPr>
            </a:pPr>
            <a:endParaRPr lang="lt-LT"/>
          </a:p>
        </c:txPr>
      </c:dTable>
    </c:plotArea>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2018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Lapas1!$A$2:$A$10</c:f>
              <c:strCache>
                <c:ptCount val="9"/>
                <c:pt idx="0">
                  <c:v>Deklaravo gy. vietą</c:v>
                </c:pt>
                <c:pt idx="1">
                  <c:v>Deklaravo išvykimą į užsienio valstybę</c:v>
                </c:pt>
                <c:pt idx="2">
                  <c:v>Įtraukta į GVNA</c:v>
                </c:pt>
                <c:pt idx="3">
                  <c:v>Priimta prašymų dėl gyv. vietos taisymo, keitimo ir naikinimo</c:v>
                </c:pt>
                <c:pt idx="4">
                  <c:v>Priimta sprendimų dėl gyv. vietos  taisymo, keitimo ir naikinimo</c:v>
                </c:pt>
                <c:pt idx="5">
                  <c:v>Išduota pažymų apie deklaruotą gyv. vietą</c:v>
                </c:pt>
                <c:pt idx="6">
                  <c:v>Išduota šeimos sudėties pažymų</c:v>
                </c:pt>
                <c:pt idx="7">
                  <c:v>Išduota pažymų patalpų savininkams</c:v>
                </c:pt>
                <c:pt idx="8">
                  <c:v>Išduota pažymų apie įtraukimą į GVNA</c:v>
                </c:pt>
              </c:strCache>
            </c:strRef>
          </c:cat>
          <c:val>
            <c:numRef>
              <c:f>Lapas1!$B$2:$B$10</c:f>
              <c:numCache>
                <c:formatCode>General</c:formatCode>
                <c:ptCount val="9"/>
                <c:pt idx="0">
                  <c:v>1103</c:v>
                </c:pt>
                <c:pt idx="1">
                  <c:v>146</c:v>
                </c:pt>
                <c:pt idx="2">
                  <c:v>97</c:v>
                </c:pt>
                <c:pt idx="3">
                  <c:v>88</c:v>
                </c:pt>
                <c:pt idx="4">
                  <c:v>88</c:v>
                </c:pt>
                <c:pt idx="5">
                  <c:v>1295</c:v>
                </c:pt>
                <c:pt idx="6">
                  <c:v>323</c:v>
                </c:pt>
                <c:pt idx="7">
                  <c:v>64</c:v>
                </c:pt>
                <c:pt idx="8">
                  <c:v>70</c:v>
                </c:pt>
              </c:numCache>
            </c:numRef>
          </c:val>
          <c:extLst>
            <c:ext xmlns:c16="http://schemas.microsoft.com/office/drawing/2014/chart" uri="{C3380CC4-5D6E-409C-BE32-E72D297353CC}">
              <c16:uniqueId val="{00000000-2F4B-413E-BCA1-CAD464C60633}"/>
            </c:ext>
          </c:extLst>
        </c:ser>
        <c:ser>
          <c:idx val="1"/>
          <c:order val="1"/>
          <c:tx>
            <c:strRef>
              <c:f>Lapas1!$C$1</c:f>
              <c:strCache>
                <c:ptCount val="1"/>
                <c:pt idx="0">
                  <c:v>2019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Lapas1!$A$2:$A$10</c:f>
              <c:strCache>
                <c:ptCount val="9"/>
                <c:pt idx="0">
                  <c:v>Deklaravo gy. vietą</c:v>
                </c:pt>
                <c:pt idx="1">
                  <c:v>Deklaravo išvykimą į užsienio valstybę</c:v>
                </c:pt>
                <c:pt idx="2">
                  <c:v>Įtraukta į GVNA</c:v>
                </c:pt>
                <c:pt idx="3">
                  <c:v>Priimta prašymų dėl gyv. vietos taisymo, keitimo ir naikinimo</c:v>
                </c:pt>
                <c:pt idx="4">
                  <c:v>Priimta sprendimų dėl gyv. vietos  taisymo, keitimo ir naikinimo</c:v>
                </c:pt>
                <c:pt idx="5">
                  <c:v>Išduota pažymų apie deklaruotą gyv. vietą</c:v>
                </c:pt>
                <c:pt idx="6">
                  <c:v>Išduota šeimos sudėties pažymų</c:v>
                </c:pt>
                <c:pt idx="7">
                  <c:v>Išduota pažymų patalpų savininkams</c:v>
                </c:pt>
                <c:pt idx="8">
                  <c:v>Išduota pažymų apie įtraukimą į GVNA</c:v>
                </c:pt>
              </c:strCache>
            </c:strRef>
          </c:cat>
          <c:val>
            <c:numRef>
              <c:f>Lapas1!$C$2:$C$10</c:f>
              <c:numCache>
                <c:formatCode>General</c:formatCode>
                <c:ptCount val="9"/>
                <c:pt idx="0">
                  <c:v>1179</c:v>
                </c:pt>
                <c:pt idx="1">
                  <c:v>120</c:v>
                </c:pt>
                <c:pt idx="2">
                  <c:v>55</c:v>
                </c:pt>
                <c:pt idx="3">
                  <c:v>115</c:v>
                </c:pt>
                <c:pt idx="4">
                  <c:v>104</c:v>
                </c:pt>
                <c:pt idx="5">
                  <c:v>1258</c:v>
                </c:pt>
                <c:pt idx="6">
                  <c:v>286</c:v>
                </c:pt>
                <c:pt idx="7">
                  <c:v>85</c:v>
                </c:pt>
                <c:pt idx="8">
                  <c:v>27</c:v>
                </c:pt>
              </c:numCache>
            </c:numRef>
          </c:val>
          <c:extLst>
            <c:ext xmlns:c16="http://schemas.microsoft.com/office/drawing/2014/chart" uri="{C3380CC4-5D6E-409C-BE32-E72D297353CC}">
              <c16:uniqueId val="{00000001-2F4B-413E-BCA1-CAD464C60633}"/>
            </c:ext>
          </c:extLst>
        </c:ser>
        <c:ser>
          <c:idx val="2"/>
          <c:order val="2"/>
          <c:tx>
            <c:strRef>
              <c:f>Lapas1!$D$1</c:f>
              <c:strCache>
                <c:ptCount val="1"/>
                <c:pt idx="0">
                  <c:v>2020 m.</c:v>
                </c:pt>
              </c:strCache>
            </c:strRef>
          </c:tx>
          <c:invertIfNegative val="0"/>
          <c:dLbls>
            <c:spPr>
              <a:noFill/>
              <a:ln>
                <a:noFill/>
              </a:ln>
              <a:effectLst/>
            </c:spPr>
            <c:txPr>
              <a:bodyPr rot="-5400000" vert="horz" wrap="square" lIns="38100" tIns="19050" rIns="38100" bIns="19050" anchor="ctr">
                <a:spAutoFit/>
              </a:bodyPr>
              <a:lstStyle/>
              <a:p>
                <a:pPr>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Lapas1!$A$2:$A$10</c:f>
              <c:strCache>
                <c:ptCount val="9"/>
                <c:pt idx="0">
                  <c:v>Deklaravo gy. vietą</c:v>
                </c:pt>
                <c:pt idx="1">
                  <c:v>Deklaravo išvykimą į užsienio valstybę</c:v>
                </c:pt>
                <c:pt idx="2">
                  <c:v>Įtraukta į GVNA</c:v>
                </c:pt>
                <c:pt idx="3">
                  <c:v>Priimta prašymų dėl gyv. vietos taisymo, keitimo ir naikinimo</c:v>
                </c:pt>
                <c:pt idx="4">
                  <c:v>Priimta sprendimų dėl gyv. vietos  taisymo, keitimo ir naikinimo</c:v>
                </c:pt>
                <c:pt idx="5">
                  <c:v>Išduota pažymų apie deklaruotą gyv. vietą</c:v>
                </c:pt>
                <c:pt idx="6">
                  <c:v>Išduota šeimos sudėties pažymų</c:v>
                </c:pt>
                <c:pt idx="7">
                  <c:v>Išduota pažymų patalpų savininkams</c:v>
                </c:pt>
                <c:pt idx="8">
                  <c:v>Išduota pažymų apie įtraukimą į GVNA</c:v>
                </c:pt>
              </c:strCache>
            </c:strRef>
          </c:cat>
          <c:val>
            <c:numRef>
              <c:f>Lapas1!$D$2:$D$10</c:f>
              <c:numCache>
                <c:formatCode>General</c:formatCode>
                <c:ptCount val="9"/>
                <c:pt idx="0">
                  <c:v>947</c:v>
                </c:pt>
                <c:pt idx="1">
                  <c:v>31</c:v>
                </c:pt>
                <c:pt idx="2">
                  <c:v>47</c:v>
                </c:pt>
                <c:pt idx="3">
                  <c:v>14</c:v>
                </c:pt>
                <c:pt idx="4">
                  <c:v>14</c:v>
                </c:pt>
                <c:pt idx="5">
                  <c:v>1492</c:v>
                </c:pt>
                <c:pt idx="6">
                  <c:v>245</c:v>
                </c:pt>
                <c:pt idx="7">
                  <c:v>88</c:v>
                </c:pt>
                <c:pt idx="8">
                  <c:v>43</c:v>
                </c:pt>
              </c:numCache>
            </c:numRef>
          </c:val>
          <c:extLst>
            <c:ext xmlns:c16="http://schemas.microsoft.com/office/drawing/2014/chart" uri="{C3380CC4-5D6E-409C-BE32-E72D297353CC}">
              <c16:uniqueId val="{00000000-26D7-4B7C-ACE5-487C20A0488D}"/>
            </c:ext>
          </c:extLst>
        </c:ser>
        <c:dLbls>
          <c:showLegendKey val="0"/>
          <c:showVal val="0"/>
          <c:showCatName val="0"/>
          <c:showSerName val="0"/>
          <c:showPercent val="0"/>
          <c:showBubbleSize val="0"/>
        </c:dLbls>
        <c:gapWidth val="150"/>
        <c:axId val="31414912"/>
        <c:axId val="31420800"/>
      </c:barChart>
      <c:catAx>
        <c:axId val="31414912"/>
        <c:scaling>
          <c:orientation val="minMax"/>
        </c:scaling>
        <c:delete val="0"/>
        <c:axPos val="b"/>
        <c:numFmt formatCode="General" sourceLinked="0"/>
        <c:majorTickMark val="none"/>
        <c:minorTickMark val="none"/>
        <c:tickLblPos val="nextTo"/>
        <c:crossAx val="31420800"/>
        <c:crosses val="autoZero"/>
        <c:auto val="1"/>
        <c:lblAlgn val="ctr"/>
        <c:lblOffset val="100"/>
        <c:noMultiLvlLbl val="0"/>
      </c:catAx>
      <c:valAx>
        <c:axId val="31420800"/>
        <c:scaling>
          <c:orientation val="minMax"/>
        </c:scaling>
        <c:delete val="0"/>
        <c:axPos val="l"/>
        <c:majorGridlines/>
        <c:numFmt formatCode="General" sourceLinked="1"/>
        <c:majorTickMark val="none"/>
        <c:minorTickMark val="none"/>
        <c:tickLblPos val="nextTo"/>
        <c:crossAx val="31414912"/>
        <c:crosses val="autoZero"/>
        <c:crossBetween val="between"/>
      </c:valAx>
      <c:dTable>
        <c:showHorzBorder val="1"/>
        <c:showVertBorder val="1"/>
        <c:showOutline val="1"/>
        <c:showKeys val="1"/>
        <c:txPr>
          <a:bodyPr/>
          <a:lstStyle/>
          <a:p>
            <a:pPr rtl="0">
              <a:defRPr sz="1100">
                <a:latin typeface="Arial" panose="020B0604020202020204" pitchFamily="34" charset="0"/>
                <a:cs typeface="Arial" panose="020B0604020202020204" pitchFamily="34" charset="0"/>
              </a:defRPr>
            </a:pPr>
            <a:endParaRPr lang="lt-LT"/>
          </a:p>
        </c:txPr>
      </c:dTable>
    </c:plotArea>
    <c:plotVisOnly val="1"/>
    <c:dispBlanksAs val="gap"/>
    <c:showDLblsOverMax val="0"/>
  </c:chart>
  <c:txPr>
    <a:bodyPr/>
    <a:lstStyle/>
    <a:p>
      <a:pPr>
        <a:defRPr sz="1800"/>
      </a:pPr>
      <a:endParaRPr lang="lt-L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BF9251F-A509-4D34-9B80-99D7F814CFC4}" type="datetimeFigureOut">
              <a:rPr lang="lt-LT" smtClean="0"/>
              <a:t>2021-03-08</a:t>
            </a:fld>
            <a:endParaRPr lang="lt-LT"/>
          </a:p>
        </p:txBody>
      </p:sp>
      <p:sp>
        <p:nvSpPr>
          <p:cNvPr id="4" name="Poraštės vietos rezervavimo ženklas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9A74B-06E7-437B-9184-565897473A43}" type="slidenum">
              <a:rPr lang="lt-LT" smtClean="0"/>
              <a:t>‹#›</a:t>
            </a:fld>
            <a:endParaRPr lang="lt-LT"/>
          </a:p>
        </p:txBody>
      </p:sp>
    </p:spTree>
    <p:extLst>
      <p:ext uri="{BB962C8B-B14F-4D97-AF65-F5344CB8AC3E}">
        <p14:creationId xmlns:p14="http://schemas.microsoft.com/office/powerpoint/2010/main" val="265191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3AC83D-FE74-4AA9-8FFB-E38249172EF7}" type="datetimeFigureOut">
              <a:rPr lang="lt-LT" smtClean="0"/>
              <a:pPr/>
              <a:t>2021-03-08</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FAC1B9-17EF-4736-922B-9ADB739A57CF}" type="slidenum">
              <a:rPr lang="lt-LT" smtClean="0"/>
              <a:pPr/>
              <a:t>‹#›</a:t>
            </a:fld>
            <a:endParaRPr lang="lt-LT"/>
          </a:p>
        </p:txBody>
      </p:sp>
    </p:spTree>
    <p:extLst>
      <p:ext uri="{BB962C8B-B14F-4D97-AF65-F5344CB8AC3E}">
        <p14:creationId xmlns:p14="http://schemas.microsoft.com/office/powerpoint/2010/main" val="323374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5EFAC1B9-17EF-4736-922B-9ADB739A57CF}" type="slidenum">
              <a:rPr lang="lt-LT" smtClean="0"/>
              <a:pPr/>
              <a:t>1</a:t>
            </a:fld>
            <a:endParaRPr lang="lt-LT"/>
          </a:p>
        </p:txBody>
      </p:sp>
    </p:spTree>
    <p:extLst>
      <p:ext uri="{BB962C8B-B14F-4D97-AF65-F5344CB8AC3E}">
        <p14:creationId xmlns:p14="http://schemas.microsoft.com/office/powerpoint/2010/main" val="247617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b="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11</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pPr/>
              <a:t>2</a:t>
            </a:fld>
            <a:endParaRPr lang="lt-LT"/>
          </a:p>
        </p:txBody>
      </p:sp>
    </p:spTree>
    <p:extLst>
      <p:ext uri="{BB962C8B-B14F-4D97-AF65-F5344CB8AC3E}">
        <p14:creationId xmlns:p14="http://schemas.microsoft.com/office/powerpoint/2010/main" val="137350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buFont typeface="Arial" panose="020B0604020202020204" pitchFamily="34" charset="0"/>
              <a:buNone/>
            </a:pPr>
            <a:endParaRPr lang="lt-LT" dirty="0"/>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pPr/>
              <a:t>3</a:t>
            </a:fld>
            <a:endParaRPr lang="lt-LT"/>
          </a:p>
        </p:txBody>
      </p:sp>
    </p:spTree>
    <p:extLst>
      <p:ext uri="{BB962C8B-B14F-4D97-AF65-F5344CB8AC3E}">
        <p14:creationId xmlns:p14="http://schemas.microsoft.com/office/powerpoint/2010/main" val="3384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1"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4</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buFont typeface="Arial" panose="020B0604020202020204" pitchFamily="34" charset="0"/>
              <a:buNone/>
            </a:pPr>
            <a:endParaRPr lang="lt-LT" b="1" baseline="0" dirty="0" smtClean="0"/>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5</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1"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6</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pPr/>
              <a:t>7</a:t>
            </a:fld>
            <a:endParaRPr lang="lt-LT"/>
          </a:p>
        </p:txBody>
      </p:sp>
    </p:spTree>
    <p:extLst>
      <p:ext uri="{BB962C8B-B14F-4D97-AF65-F5344CB8AC3E}">
        <p14:creationId xmlns:p14="http://schemas.microsoft.com/office/powerpoint/2010/main" val="24443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1"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9</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1"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EFAC1B9-17EF-4736-922B-9ADB739A57CF}" type="slidenum">
              <a:rPr lang="lt-LT" smtClean="0">
                <a:solidFill>
                  <a:prstClr val="black"/>
                </a:solidFill>
              </a:rPr>
              <a:pPr/>
              <a:t>10</a:t>
            </a:fld>
            <a:endParaRPr lang="lt-LT">
              <a:solidFill>
                <a:prstClr val="black"/>
              </a:solidFill>
            </a:endParaRPr>
          </a:p>
        </p:txBody>
      </p:sp>
    </p:spTree>
    <p:extLst>
      <p:ext uri="{BB962C8B-B14F-4D97-AF65-F5344CB8AC3E}">
        <p14:creationId xmlns:p14="http://schemas.microsoft.com/office/powerpoint/2010/main" val="137350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1">
        <a:schemeClr val="bg1"/>
      </p:bgRef>
    </p:bg>
    <p:spTree>
      <p:nvGrpSpPr>
        <p:cNvPr id="1" name=""/>
        <p:cNvGrpSpPr/>
        <p:nvPr/>
      </p:nvGrpSpPr>
      <p:grpSpPr>
        <a:xfrm>
          <a:off x="0" y="0"/>
          <a:ext cx="0" cy="0"/>
          <a:chOff x="0" y="0"/>
          <a:chExt cx="0" cy="0"/>
        </a:xfrm>
      </p:grpSpPr>
      <p:sp>
        <p:nvSpPr>
          <p:cNvPr id="8" name="Antraštė 7"/>
          <p:cNvSpPr>
            <a:spLocks noGrp="1"/>
          </p:cNvSpPr>
          <p:nvPr>
            <p:ph type="ctrTitle"/>
          </p:nvPr>
        </p:nvSpPr>
        <p:spPr>
          <a:xfrm>
            <a:off x="2286000" y="3124200"/>
            <a:ext cx="6172200" cy="1894362"/>
          </a:xfrm>
        </p:spPr>
        <p:txBody>
          <a:bodyPr/>
          <a:lstStyle>
            <a:lvl1pPr>
              <a:defRPr b="1"/>
            </a:lvl1pPr>
          </a:lstStyle>
          <a:p>
            <a:r>
              <a:rPr kumimoji="0" lang="lt-LT" smtClean="0"/>
              <a:t>Spustelėję redag. ruoš. pavad. stilių</a:t>
            </a:r>
            <a:endParaRPr kumimoji="0" lang="en-US"/>
          </a:p>
        </p:txBody>
      </p:sp>
      <p:sp>
        <p:nvSpPr>
          <p:cNvPr id="9" name="Antrinis pavadinima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Spustelėję redag. ruoš. paantrš. stilių</a:t>
            </a:r>
            <a:endParaRPr kumimoji="0" lang="en-US"/>
          </a:p>
        </p:txBody>
      </p:sp>
      <p:sp>
        <p:nvSpPr>
          <p:cNvPr id="28" name="Datos vietos rezervavimo ženklas 27"/>
          <p:cNvSpPr>
            <a:spLocks noGrp="1"/>
          </p:cNvSpPr>
          <p:nvPr>
            <p:ph type="dt" sz="half" idx="10"/>
          </p:nvPr>
        </p:nvSpPr>
        <p:spPr bwMode="auto">
          <a:xfrm rot="5400000">
            <a:off x="7764621" y="1174097"/>
            <a:ext cx="2286000" cy="381000"/>
          </a:xfrm>
        </p:spPr>
        <p:txBody>
          <a:bodyPr/>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17" name="Poraštės vietos rezervavimo ženklas 16"/>
          <p:cNvSpPr>
            <a:spLocks noGrp="1"/>
          </p:cNvSpPr>
          <p:nvPr>
            <p:ph type="ftr" sz="quarter" idx="11"/>
          </p:nvPr>
        </p:nvSpPr>
        <p:spPr bwMode="auto">
          <a:xfrm rot="5400000">
            <a:off x="7077269" y="4181669"/>
            <a:ext cx="3657600" cy="384048"/>
          </a:xfrm>
        </p:spPr>
        <p:txBody>
          <a:bodyPr/>
          <a:lstStyle/>
          <a:p>
            <a:pPr>
              <a:defRPr/>
            </a:pPr>
            <a:endParaRPr lang="en-US">
              <a:solidFill>
                <a:prstClr val="black">
                  <a:tint val="75000"/>
                </a:prstClr>
              </a:solidFill>
            </a:endParaRPr>
          </a:p>
        </p:txBody>
      </p:sp>
      <p:sp>
        <p:nvSpPr>
          <p:cNvPr id="10" name="Stačiakampis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Stačiakampis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ačiakampis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Tiesioji jungtis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Tiesioji jungtis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esioji jungtis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Stačiakampis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a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a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a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kaidrės numerio vietos rezervavimo ženklas 28"/>
          <p:cNvSpPr>
            <a:spLocks noGrp="1"/>
          </p:cNvSpPr>
          <p:nvPr>
            <p:ph type="sldNum" sz="quarter" idx="12"/>
          </p:nvPr>
        </p:nvSpPr>
        <p:spPr bwMode="auto">
          <a:xfrm>
            <a:off x="1325544" y="4928702"/>
            <a:ext cx="609600" cy="517524"/>
          </a:xfrm>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pPr>
              <a:defRPr/>
            </a:pPr>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1676400" cy="5851525"/>
          </a:xfrm>
        </p:spPr>
        <p:txBody>
          <a:bodyPr vert="eaVer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pPr>
              <a:defRPr/>
            </a:pPr>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8" name="Turinio vietos rezervavimo ženklas 7"/>
          <p:cNvSpPr>
            <a:spLocks noGrp="1"/>
          </p:cNvSpPr>
          <p:nvPr>
            <p:ph sz="quarter" idx="1"/>
          </p:nvPr>
        </p:nvSpPr>
        <p:spPr>
          <a:xfrm>
            <a:off x="457200" y="1600200"/>
            <a:ext cx="7467600" cy="4873752"/>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4"/>
          </p:nvPr>
        </p:nvSpPr>
        <p:spPr/>
        <p:txBody>
          <a:bodyPr rtlCol="0"/>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9" name="Skaidrės numerio vietos rezervavimo ženklas 8"/>
          <p:cNvSpPr>
            <a:spLocks noGrp="1"/>
          </p:cNvSpPr>
          <p:nvPr>
            <p:ph type="sldNum" sz="quarter" idx="15"/>
          </p:nvPr>
        </p:nvSpPr>
        <p:spPr/>
        <p:txBody>
          <a:bodyPr rtlCol="0"/>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10" name="Poraštės vietos rezervavimo ženklas 9"/>
          <p:cNvSpPr>
            <a:spLocks noGrp="1"/>
          </p:cNvSpPr>
          <p:nvPr>
            <p:ph type="ftr" sz="quarter" idx="16"/>
          </p:nvPr>
        </p:nvSpPr>
        <p:spPr/>
        <p:txBody>
          <a:bodyPr rtlCol="0"/>
          <a:lstStyle/>
          <a:p>
            <a:pPr>
              <a:defRPr/>
            </a:pPr>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2286000" y="2895600"/>
            <a:ext cx="6172200" cy="2053590"/>
          </a:xfrm>
        </p:spPr>
        <p:txBody>
          <a:bodyPr/>
          <a:lstStyle>
            <a:lvl1pPr algn="l">
              <a:buNone/>
              <a:defRPr sz="3000" b="1" cap="small" baseline="0"/>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bwMode="auto">
          <a:xfrm rot="5400000">
            <a:off x="7763256" y="1170432"/>
            <a:ext cx="2286000" cy="381000"/>
          </a:xfrm>
        </p:spPr>
        <p:txBody>
          <a:bodyPr/>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5" name="Poraštės vietos rezervavimo ženklas 4"/>
          <p:cNvSpPr>
            <a:spLocks noGrp="1"/>
          </p:cNvSpPr>
          <p:nvPr>
            <p:ph type="ftr" sz="quarter" idx="11"/>
          </p:nvPr>
        </p:nvSpPr>
        <p:spPr bwMode="auto">
          <a:xfrm rot="5400000">
            <a:off x="7077456" y="4178808"/>
            <a:ext cx="3657600" cy="384048"/>
          </a:xfrm>
        </p:spPr>
        <p:txBody>
          <a:bodyPr/>
          <a:lstStyle/>
          <a:p>
            <a:pPr>
              <a:defRPr/>
            </a:pPr>
            <a:endParaRPr lang="en-US">
              <a:solidFill>
                <a:prstClr val="black">
                  <a:tint val="75000"/>
                </a:prstClr>
              </a:solidFill>
            </a:endParaRPr>
          </a:p>
        </p:txBody>
      </p:sp>
      <p:sp>
        <p:nvSpPr>
          <p:cNvPr id="9" name="Stačiakampis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ačiakampis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ačiakampis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iesioji jungtis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Tiesioji jungtis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ačiakampis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a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a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a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Tiesioji jungtis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kaidrės numerio vietos rezervavimo ženklas 5"/>
          <p:cNvSpPr>
            <a:spLocks noGrp="1"/>
          </p:cNvSpPr>
          <p:nvPr>
            <p:ph type="sldNum" sz="quarter" idx="12"/>
          </p:nvPr>
        </p:nvSpPr>
        <p:spPr bwMode="auto">
          <a:xfrm>
            <a:off x="1340616" y="4928702"/>
            <a:ext cx="609600" cy="517524"/>
          </a:xfrm>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5" name="Datos vietos rezervavimo ženklas 4"/>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6" name="Poraštės vietos rezervavimo ženklas 5"/>
          <p:cNvSpPr>
            <a:spLocks noGrp="1"/>
          </p:cNvSpPr>
          <p:nvPr>
            <p:ph type="ftr" sz="quarter" idx="11"/>
          </p:nvPr>
        </p:nvSpPr>
        <p:spPr/>
        <p:txBody>
          <a:bodyPr/>
          <a:lstStyle/>
          <a:p>
            <a:pPr>
              <a:defRPr/>
            </a:pPr>
            <a:endParaRPr lang="en-US">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9" name="Turinio vietos rezervavimo ženklas 8"/>
          <p:cNvSpPr>
            <a:spLocks noGrp="1"/>
          </p:cNvSpPr>
          <p:nvPr>
            <p:ph sz="quarter" idx="1"/>
          </p:nvPr>
        </p:nvSpPr>
        <p:spPr>
          <a:xfrm>
            <a:off x="457200" y="1600200"/>
            <a:ext cx="3657600" cy="45720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1" name="Turinio vietos rezervavimo ženklas 10"/>
          <p:cNvSpPr>
            <a:spLocks noGrp="1"/>
          </p:cNvSpPr>
          <p:nvPr>
            <p:ph sz="quarter" idx="2"/>
          </p:nvPr>
        </p:nvSpPr>
        <p:spPr>
          <a:xfrm>
            <a:off x="4270248" y="1600200"/>
            <a:ext cx="3657600" cy="45720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543800" cy="1143000"/>
          </a:xfrm>
        </p:spPr>
        <p:txBody>
          <a:bodyPr anchor="b"/>
          <a:lstStyle>
            <a:lvl1pPr>
              <a:defRPr/>
            </a:lvl1pPr>
          </a:lstStyle>
          <a:p>
            <a:r>
              <a:rPr kumimoji="0" lang="lt-LT" smtClean="0"/>
              <a:t>Spustelėję redag. ruoš. pavad. stilių</a:t>
            </a:r>
            <a:endParaRPr kumimoji="0" lang="en-US"/>
          </a:p>
        </p:txBody>
      </p:sp>
      <p:sp>
        <p:nvSpPr>
          <p:cNvPr id="7" name="Datos vietos rezervavimo ženklas 6"/>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8" name="Poraštės vietos rezervavimo ženklas 7"/>
          <p:cNvSpPr>
            <a:spLocks noGrp="1"/>
          </p:cNvSpPr>
          <p:nvPr>
            <p:ph type="ftr" sz="quarter" idx="11"/>
          </p:nvPr>
        </p:nvSpPr>
        <p:spPr/>
        <p:txBody>
          <a:bodyPr/>
          <a:lstStyle/>
          <a:p>
            <a:pPr>
              <a:defRPr/>
            </a:pPr>
            <a:endParaRPr lang="en-US">
              <a:solidFill>
                <a:prstClr val="black">
                  <a:tint val="75000"/>
                </a:prstClr>
              </a:solidFill>
            </a:endParaRPr>
          </a:p>
        </p:txBody>
      </p:sp>
      <p:sp>
        <p:nvSpPr>
          <p:cNvPr id="9" name="Skaidrės numerio vietos rezervavimo ženklas 8"/>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11" name="Turinio vietos rezervavimo ženklas 10"/>
          <p:cNvSpPr>
            <a:spLocks noGrp="1"/>
          </p:cNvSpPr>
          <p:nvPr>
            <p:ph sz="quarter" idx="2"/>
          </p:nvPr>
        </p:nvSpPr>
        <p:spPr>
          <a:xfrm>
            <a:off x="457200" y="2362200"/>
            <a:ext cx="3657600" cy="38862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quarter" idx="4"/>
          </p:nvPr>
        </p:nvSpPr>
        <p:spPr>
          <a:xfrm>
            <a:off x="4371975" y="2362200"/>
            <a:ext cx="3657600" cy="38862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2" name="Teksto vietos rezervavimo ženklas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Spustelėję redag. ruoš. teksto stilių</a:t>
            </a:r>
          </a:p>
        </p:txBody>
      </p:sp>
      <p:sp>
        <p:nvSpPr>
          <p:cNvPr id="14" name="Teksto vietos rezervavimo ženklas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Spustelėję redag. ruoš. teksto stilių</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6" name="Datos vietos rezervavimo ženklas 5"/>
          <p:cNvSpPr>
            <a:spLocks noGrp="1"/>
          </p:cNvSpPr>
          <p:nvPr>
            <p:ph type="dt" sz="half" idx="10"/>
          </p:nvPr>
        </p:nvSpPr>
        <p:spPr/>
        <p:txBody>
          <a:bodyPr rtlCol="0"/>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7" name="Skaidrės numerio vietos rezervavimo ženklas 6"/>
          <p:cNvSpPr>
            <a:spLocks noGrp="1"/>
          </p:cNvSpPr>
          <p:nvPr>
            <p:ph type="sldNum" sz="quarter" idx="11"/>
          </p:nvPr>
        </p:nvSpPr>
        <p:spPr/>
        <p:txBody>
          <a:bodyPr rtlCol="0"/>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8" name="Poraštės vietos rezervavimo ženklas 7"/>
          <p:cNvSpPr>
            <a:spLocks noGrp="1"/>
          </p:cNvSpPr>
          <p:nvPr>
            <p:ph type="ftr" sz="quarter" idx="12"/>
          </p:nvPr>
        </p:nvSpPr>
        <p:spPr/>
        <p:txBody>
          <a:bodyPr rtlCol="0"/>
          <a:lstStyle/>
          <a:p>
            <a:pPr>
              <a:defRPr/>
            </a:pPr>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3" name="Poraštės vietos rezervavimo ženklas 2"/>
          <p:cNvSpPr>
            <a:spLocks noGrp="1"/>
          </p:cNvSpPr>
          <p:nvPr>
            <p:ph type="ftr" sz="quarter" idx="11"/>
          </p:nvPr>
        </p:nvSpPr>
        <p:spPr/>
        <p:txBody>
          <a:bodyPr/>
          <a:lstStyle/>
          <a:p>
            <a:pPr>
              <a:defRPr/>
            </a:pPr>
            <a:endParaRPr lang="en-US">
              <a:solidFill>
                <a:prstClr val="black">
                  <a:tint val="75000"/>
                </a:prstClr>
              </a:solidFill>
            </a:endParaRPr>
          </a:p>
        </p:txBody>
      </p:sp>
      <p:sp>
        <p:nvSpPr>
          <p:cNvPr id="4" name="Skaidrės numerio vietos rezervavimo ženklas 3"/>
          <p:cNvSpPr>
            <a:spLocks noGrp="1"/>
          </p:cNvSpPr>
          <p:nvPr>
            <p:ph type="sldNum" sz="quarter" idx="12"/>
          </p:nvPr>
        </p:nvSpPr>
        <p:spPr/>
        <p:txBody>
          <a:body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1">
        <a:schemeClr val="bg1"/>
      </p:bgRef>
    </p:bg>
    <p:spTree>
      <p:nvGrpSpPr>
        <p:cNvPr id="1" name=""/>
        <p:cNvGrpSpPr/>
        <p:nvPr/>
      </p:nvGrpSpPr>
      <p:grpSpPr>
        <a:xfrm>
          <a:off x="0" y="0"/>
          <a:ext cx="0" cy="0"/>
          <a:chOff x="0" y="0"/>
          <a:chExt cx="0" cy="0"/>
        </a:xfrm>
      </p:grpSpPr>
      <p:sp>
        <p:nvSpPr>
          <p:cNvPr id="10" name="Tiesioji jungtis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Antraštė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Spustelėję redag. ruoš. teksto stilių</a:t>
            </a:r>
          </a:p>
        </p:txBody>
      </p:sp>
      <p:sp>
        <p:nvSpPr>
          <p:cNvPr id="8" name="Tiesioji jungtis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iesioji jungtis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Tiesioji jungtis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ačiakampis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a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urinio vietos rezervavimo ženklas 17"/>
          <p:cNvSpPr>
            <a:spLocks noGrp="1"/>
          </p:cNvSpPr>
          <p:nvPr>
            <p:ph sz="quarter" idx="1"/>
          </p:nvPr>
        </p:nvSpPr>
        <p:spPr>
          <a:xfrm>
            <a:off x="304800" y="274320"/>
            <a:ext cx="5638800" cy="6327648"/>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1" name="Datos vietos rezervavimo ženklas 20"/>
          <p:cNvSpPr>
            <a:spLocks noGrp="1"/>
          </p:cNvSpPr>
          <p:nvPr>
            <p:ph type="dt" sz="half" idx="14"/>
          </p:nvPr>
        </p:nvSpPr>
        <p:spPr/>
        <p:txBody>
          <a:bodyPr rtlCol="0"/>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22" name="Skaidrės numerio vietos rezervavimo ženklas 21"/>
          <p:cNvSpPr>
            <a:spLocks noGrp="1"/>
          </p:cNvSpPr>
          <p:nvPr>
            <p:ph type="sldNum" sz="quarter" idx="15"/>
          </p:nvPr>
        </p:nvSpPr>
        <p:spPr/>
        <p:txBody>
          <a:bodyPr rtlCol="0"/>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23" name="Poraštės vietos rezervavimo ženklas 22"/>
          <p:cNvSpPr>
            <a:spLocks noGrp="1"/>
          </p:cNvSpPr>
          <p:nvPr>
            <p:ph type="ftr" sz="quarter" idx="16"/>
          </p:nvPr>
        </p:nvSpPr>
        <p:spPr/>
        <p:txBody>
          <a:bodyPr rtlCol="0"/>
          <a:lstStyle/>
          <a:p>
            <a:pPr>
              <a:defRPr/>
            </a:pPr>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Tiesioji jungtis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a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Antraštė 1"/>
          <p:cNvSpPr>
            <a:spLocks noGrp="1"/>
          </p:cNvSpPr>
          <p:nvPr>
            <p:ph type="title"/>
          </p:nvPr>
        </p:nvSpPr>
        <p:spPr>
          <a:xfrm rot="5400000">
            <a:off x="3350133" y="3200400"/>
            <a:ext cx="6309360" cy="457200"/>
          </a:xfrm>
        </p:spPr>
        <p:txBody>
          <a:bodyPr anchor="b"/>
          <a:lstStyle>
            <a:lvl1pPr algn="l">
              <a:buNone/>
              <a:defRPr sz="2000" b="1"/>
            </a:lvl1pPr>
          </a:lstStyle>
          <a:p>
            <a:r>
              <a:rPr kumimoji="0" lang="lt-LT" smtClean="0"/>
              <a:t>Spustelėję redag. ruoš. pavad. stilių</a:t>
            </a:r>
            <a:endParaRPr kumimoji="0" lang="en-US"/>
          </a:p>
        </p:txBody>
      </p:sp>
      <p:sp>
        <p:nvSpPr>
          <p:cNvPr id="3" name="Paveikslėlio vietos rezervavimo ženklas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lt-LT" smtClean="0"/>
              <a:t>Spustelėkite piktogr. norėdami įtraukti pav.</a:t>
            </a:r>
            <a:endParaRPr kumimoji="0" lang="en-US" dirty="0"/>
          </a:p>
        </p:txBody>
      </p:sp>
      <p:sp>
        <p:nvSpPr>
          <p:cNvPr id="4" name="Teksto vietos rezervavimo ženklas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lt-LT" smtClean="0"/>
              <a:t>Spustelėję redag. ruoš. teksto stilių</a:t>
            </a:r>
          </a:p>
        </p:txBody>
      </p:sp>
      <p:sp>
        <p:nvSpPr>
          <p:cNvPr id="10" name="Tiesioji jungtis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ačiakampis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esioji jungtis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Tiesioji jungtis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Tiesioji jungtis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os vietos rezervavimo ženklas 16"/>
          <p:cNvSpPr>
            <a:spLocks noGrp="1"/>
          </p:cNvSpPr>
          <p:nvPr>
            <p:ph type="dt" sz="half" idx="10"/>
          </p:nvPr>
        </p:nvSpPr>
        <p:spPr/>
        <p:txBody>
          <a:bodyPr rtlCol="0"/>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18" name="Skaidrės numerio vietos rezervavimo ženklas 17"/>
          <p:cNvSpPr>
            <a:spLocks noGrp="1"/>
          </p:cNvSpPr>
          <p:nvPr>
            <p:ph type="sldNum" sz="quarter" idx="11"/>
          </p:nvPr>
        </p:nvSpPr>
        <p:spPr/>
        <p:txBody>
          <a:bodyPr rtlCol="0"/>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
        <p:nvSpPr>
          <p:cNvPr id="21" name="Poraštės vietos rezervavimo ženklas 20"/>
          <p:cNvSpPr>
            <a:spLocks noGrp="1"/>
          </p:cNvSpPr>
          <p:nvPr>
            <p:ph type="ftr" sz="quarter" idx="12"/>
          </p:nvPr>
        </p:nvSpPr>
        <p:spPr/>
        <p:txBody>
          <a:bodyPr rtlCol="0"/>
          <a:lstStyle/>
          <a:p>
            <a:pPr>
              <a:defRPr/>
            </a:pPr>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esioji jungtis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Pavadinimo vietos rezervavimo ženklas 21"/>
          <p:cNvSpPr>
            <a:spLocks noGrp="1"/>
          </p:cNvSpPr>
          <p:nvPr>
            <p:ph type="title"/>
          </p:nvPr>
        </p:nvSpPr>
        <p:spPr>
          <a:xfrm>
            <a:off x="457200" y="274638"/>
            <a:ext cx="7467600" cy="1143000"/>
          </a:xfrm>
          <a:prstGeom prst="rect">
            <a:avLst/>
          </a:prstGeom>
        </p:spPr>
        <p:txBody>
          <a:bodyPr vert="horz" anchor="b">
            <a:normAutofit/>
          </a:bodyPr>
          <a:lstStyle/>
          <a:p>
            <a:r>
              <a:rPr kumimoji="0" lang="lt-LT" smtClean="0"/>
              <a:t>Spustelėję redag. ruoš. pavad. stilių</a:t>
            </a:r>
            <a:endParaRPr kumimoji="0" lang="en-US"/>
          </a:p>
        </p:txBody>
      </p:sp>
      <p:sp>
        <p:nvSpPr>
          <p:cNvPr id="13" name="Teksto vietos rezervavimo ženklas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155D28D7-7C40-4FC2-83A0-AB037D589CF5}" type="datetimeFigureOut">
              <a:rPr lang="en-US" smtClean="0">
                <a:solidFill>
                  <a:prstClr val="black">
                    <a:tint val="75000"/>
                  </a:prstClr>
                </a:solidFill>
              </a:rPr>
              <a:pPr>
                <a:defRPr/>
              </a:pPr>
              <a:t>3/8/2021</a:t>
            </a:fld>
            <a:endParaRPr lang="en-US">
              <a:solidFill>
                <a:prstClr val="black">
                  <a:tint val="75000"/>
                </a:prstClr>
              </a:solidFill>
            </a:endParaRPr>
          </a:p>
        </p:txBody>
      </p:sp>
      <p:sp>
        <p:nvSpPr>
          <p:cNvPr id="3" name="Poraštės vietos rezervavimo ženklas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prstClr val="black">
                  <a:tint val="75000"/>
                </a:prstClr>
              </a:solidFill>
            </a:endParaRPr>
          </a:p>
        </p:txBody>
      </p:sp>
      <p:sp>
        <p:nvSpPr>
          <p:cNvPr id="7" name="Tiesioji jungtis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Tiesioji jungtis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Stačiakampis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a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kaidrės numerio vietos rezervavimo ženklas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C53273F4-8EA9-4DF1-B825-00965E9C79D2}" type="slidenum">
              <a:rPr lang="en-US" smtClean="0">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167336" y="4077072"/>
            <a:ext cx="5976664" cy="2088232"/>
          </a:xfrm>
        </p:spPr>
        <p:txBody>
          <a:bodyPr>
            <a:normAutofit fontScale="90000"/>
          </a:bodyPr>
          <a:lstStyle/>
          <a:p>
            <a:pPr eaLnBrk="1" hangingPunct="1"/>
            <a:r>
              <a:rPr lang="lt-LT" sz="3600" b="1" dirty="0" smtClean="0">
                <a:solidFill>
                  <a:schemeClr val="accent1">
                    <a:lumMod val="75000"/>
                  </a:schemeClr>
                </a:solidFill>
                <a:latin typeface="Verdana" pitchFamily="34" charset="0"/>
                <a:ea typeface="Verdana" pitchFamily="34" charset="0"/>
                <a:cs typeface="Verdana" pitchFamily="34" charset="0"/>
              </a:rPr>
              <a:t/>
            </a:r>
            <a:br>
              <a:rPr lang="lt-LT" sz="3600" b="1" dirty="0" smtClean="0">
                <a:solidFill>
                  <a:schemeClr val="accent1">
                    <a:lumMod val="75000"/>
                  </a:schemeClr>
                </a:solidFill>
                <a:latin typeface="Verdana" pitchFamily="34" charset="0"/>
                <a:ea typeface="Verdana" pitchFamily="34" charset="0"/>
                <a:cs typeface="Verdana" pitchFamily="34" charset="0"/>
              </a:rPr>
            </a:br>
            <a:r>
              <a:rPr lang="lt-LT" sz="3600" b="1" dirty="0">
                <a:solidFill>
                  <a:schemeClr val="accent1">
                    <a:lumMod val="75000"/>
                  </a:schemeClr>
                </a:solidFill>
                <a:latin typeface="Verdana" pitchFamily="34" charset="0"/>
                <a:ea typeface="Verdana" pitchFamily="34" charset="0"/>
                <a:cs typeface="Verdana" pitchFamily="34" charset="0"/>
              </a:rPr>
              <a:t/>
            </a:r>
            <a:br>
              <a:rPr lang="lt-LT" sz="3600" b="1" dirty="0">
                <a:solidFill>
                  <a:schemeClr val="accent1">
                    <a:lumMod val="75000"/>
                  </a:schemeClr>
                </a:solidFill>
                <a:latin typeface="Verdana" pitchFamily="34" charset="0"/>
                <a:ea typeface="Verdana" pitchFamily="34" charset="0"/>
                <a:cs typeface="Verdana" pitchFamily="34" charset="0"/>
              </a:rPr>
            </a:br>
            <a:r>
              <a:rPr lang="lt-LT" sz="3600" b="1" dirty="0" smtClean="0">
                <a:solidFill>
                  <a:schemeClr val="accent1">
                    <a:lumMod val="75000"/>
                  </a:schemeClr>
                </a:solidFill>
                <a:latin typeface="Verdana" pitchFamily="34" charset="0"/>
                <a:ea typeface="Verdana" pitchFamily="34" charset="0"/>
                <a:cs typeface="Verdana" pitchFamily="34" charset="0"/>
              </a:rPr>
              <a:t/>
            </a:r>
            <a:br>
              <a:rPr lang="lt-LT" sz="3600" b="1" dirty="0" smtClean="0">
                <a:solidFill>
                  <a:schemeClr val="accent1">
                    <a:lumMod val="75000"/>
                  </a:schemeClr>
                </a:solidFill>
                <a:latin typeface="Verdana" pitchFamily="34" charset="0"/>
                <a:ea typeface="Verdana" pitchFamily="34" charset="0"/>
                <a:cs typeface="Verdana" pitchFamily="34" charset="0"/>
              </a:rPr>
            </a:br>
            <a:r>
              <a:rPr lang="lt-LT" sz="3600" b="1" dirty="0">
                <a:solidFill>
                  <a:schemeClr val="accent1">
                    <a:lumMod val="75000"/>
                  </a:schemeClr>
                </a:solidFill>
                <a:latin typeface="Verdana" pitchFamily="34" charset="0"/>
                <a:ea typeface="Verdana" pitchFamily="34" charset="0"/>
                <a:cs typeface="Verdana" pitchFamily="34" charset="0"/>
              </a:rPr>
              <a:t/>
            </a:r>
            <a:br>
              <a:rPr lang="lt-LT" sz="3600" b="1" dirty="0">
                <a:solidFill>
                  <a:schemeClr val="accent1">
                    <a:lumMod val="75000"/>
                  </a:schemeClr>
                </a:solidFill>
                <a:latin typeface="Verdana" pitchFamily="34" charset="0"/>
                <a:ea typeface="Verdana" pitchFamily="34" charset="0"/>
                <a:cs typeface="Verdana" pitchFamily="34" charset="0"/>
              </a:rPr>
            </a:br>
            <a:r>
              <a:rPr lang="lt-LT"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ALEKSOTO SENIŪNIJO</a:t>
            </a:r>
            <a:r>
              <a:rPr lang="en-US"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a:t>
            </a:r>
            <a:r>
              <a:rPr lang="lt-LT"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lt-LT"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smtClean="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lt-LT" sz="3600" b="1" dirty="0" smtClean="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en-US" sz="3600" b="1" dirty="0" smtClean="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3600" b="1" dirty="0">
                <a:solidFill>
                  <a:srgbClr val="76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METŲ ATASKAITA</a:t>
            </a:r>
            <a:r>
              <a:rPr lang="lt-LT" sz="3600" b="1" dirty="0" smtClean="0">
                <a:solidFill>
                  <a:srgbClr val="AF4701"/>
                </a:solidFill>
                <a:latin typeface="Verdana" pitchFamily="34" charset="0"/>
                <a:ea typeface="Verdana" pitchFamily="34" charset="0"/>
                <a:cs typeface="Verdana" pitchFamily="34" charset="0"/>
              </a:rPr>
              <a:t/>
            </a:r>
            <a:br>
              <a:rPr lang="lt-LT" sz="3600" b="1" dirty="0" smtClean="0">
                <a:solidFill>
                  <a:srgbClr val="AF4701"/>
                </a:solidFill>
                <a:latin typeface="Verdana" pitchFamily="34" charset="0"/>
                <a:ea typeface="Verdana" pitchFamily="34" charset="0"/>
                <a:cs typeface="Verdana" pitchFamily="34" charset="0"/>
              </a:rPr>
            </a:br>
            <a:r>
              <a:rPr lang="lt-LT" sz="1400" b="1" dirty="0">
                <a:solidFill>
                  <a:srgbClr val="AF4701"/>
                </a:solidFill>
                <a:latin typeface="Verdana" pitchFamily="34" charset="0"/>
                <a:ea typeface="Verdana" pitchFamily="34" charset="0"/>
                <a:cs typeface="Verdana" pitchFamily="34" charset="0"/>
              </a:rPr>
              <a:t/>
            </a:r>
            <a:br>
              <a:rPr lang="lt-LT" sz="1400" b="1" dirty="0">
                <a:solidFill>
                  <a:srgbClr val="AF4701"/>
                </a:solidFill>
                <a:latin typeface="Verdana" pitchFamily="34" charset="0"/>
                <a:ea typeface="Verdana" pitchFamily="34" charset="0"/>
                <a:cs typeface="Verdana" pitchFamily="34" charset="0"/>
              </a:rPr>
            </a:br>
            <a:r>
              <a:rPr lang="lt-LT" sz="1400" b="1" dirty="0" smtClean="0">
                <a:solidFill>
                  <a:schemeClr val="accent1">
                    <a:lumMod val="75000"/>
                  </a:schemeClr>
                </a:solidFill>
                <a:latin typeface="Verdana" pitchFamily="34" charset="0"/>
                <a:ea typeface="Verdana" pitchFamily="34" charset="0"/>
                <a:cs typeface="Verdana" pitchFamily="34" charset="0"/>
              </a:rPr>
              <a:t/>
            </a:r>
            <a:br>
              <a:rPr lang="lt-LT" sz="1400" b="1" dirty="0" smtClean="0">
                <a:solidFill>
                  <a:schemeClr val="accent1">
                    <a:lumMod val="75000"/>
                  </a:schemeClr>
                </a:solidFill>
                <a:latin typeface="Verdana" pitchFamily="34" charset="0"/>
                <a:ea typeface="Verdana" pitchFamily="34" charset="0"/>
                <a:cs typeface="Verdana" pitchFamily="34" charset="0"/>
              </a:rPr>
            </a:br>
            <a:r>
              <a:rPr lang="lt-LT" sz="2000" b="1" dirty="0">
                <a:solidFill>
                  <a:schemeClr val="accent1">
                    <a:lumMod val="75000"/>
                  </a:schemeClr>
                </a:solidFill>
                <a:latin typeface="Arial" panose="020B0604020202020204" pitchFamily="34" charset="0"/>
                <a:ea typeface="Verdana" pitchFamily="34" charset="0"/>
                <a:cs typeface="Arial" panose="020B0604020202020204" pitchFamily="34" charset="0"/>
              </a:rPr>
              <a:t/>
            </a:r>
            <a:br>
              <a:rPr lang="lt-LT" sz="2000" b="1" dirty="0">
                <a:solidFill>
                  <a:schemeClr val="accent1">
                    <a:lumMod val="75000"/>
                  </a:schemeClr>
                </a:solidFill>
                <a:latin typeface="Arial" panose="020B0604020202020204" pitchFamily="34" charset="0"/>
                <a:ea typeface="Verdana" pitchFamily="34" charset="0"/>
                <a:cs typeface="Arial" panose="020B0604020202020204" pitchFamily="34" charset="0"/>
              </a:rPr>
            </a:br>
            <a:r>
              <a:rPr lang="lt-LT" sz="2000" b="1" dirty="0">
                <a:solidFill>
                  <a:schemeClr val="accent6">
                    <a:lumMod val="50000"/>
                  </a:schemeClr>
                </a:solidFill>
                <a:latin typeface="Arial" panose="020B0604020202020204" pitchFamily="34" charset="0"/>
                <a:ea typeface="Verdana" pitchFamily="34" charset="0"/>
                <a:cs typeface="Arial" panose="020B0604020202020204" pitchFamily="34" charset="0"/>
              </a:rPr>
              <a:t/>
            </a:r>
            <a:br>
              <a:rPr lang="lt-LT" sz="2000" b="1" dirty="0">
                <a:solidFill>
                  <a:schemeClr val="accent6">
                    <a:lumMod val="50000"/>
                  </a:schemeClr>
                </a:solidFill>
                <a:latin typeface="Arial" panose="020B0604020202020204" pitchFamily="34" charset="0"/>
                <a:ea typeface="Verdana" pitchFamily="34" charset="0"/>
                <a:cs typeface="Arial" panose="020B0604020202020204" pitchFamily="34" charset="0"/>
              </a:rPr>
            </a:br>
            <a:r>
              <a:rPr lang="lt-LT" altLang="lt-LT" sz="2000" dirty="0" smtClean="0">
                <a:solidFill>
                  <a:schemeClr val="accent6">
                    <a:lumMod val="50000"/>
                  </a:schemeClr>
                </a:solidFill>
                <a:latin typeface="Arial" panose="020B0604020202020204" pitchFamily="34" charset="0"/>
                <a:cs typeface="Arial" panose="020B0604020202020204" pitchFamily="34" charset="0"/>
              </a:rPr>
              <a:t>Vyr. specialistas, atliekantis </a:t>
            </a:r>
            <a:r>
              <a:rPr lang="lt-LT" altLang="lt-LT" sz="2000" dirty="0">
                <a:solidFill>
                  <a:schemeClr val="accent6">
                    <a:lumMod val="50000"/>
                  </a:schemeClr>
                </a:solidFill>
                <a:latin typeface="Arial" panose="020B0604020202020204" pitchFamily="34" charset="0"/>
                <a:cs typeface="Arial" panose="020B0604020202020204" pitchFamily="34" charset="0"/>
              </a:rPr>
              <a:t>A</a:t>
            </a:r>
            <a:r>
              <a:rPr lang="lt-LT" altLang="lt-LT" sz="2000" dirty="0" smtClean="0">
                <a:solidFill>
                  <a:schemeClr val="accent6">
                    <a:lumMod val="50000"/>
                  </a:schemeClr>
                </a:solidFill>
                <a:latin typeface="Arial" panose="020B0604020202020204" pitchFamily="34" charset="0"/>
                <a:cs typeface="Arial" panose="020B0604020202020204" pitchFamily="34" charset="0"/>
              </a:rPr>
              <a:t>leksoto seniūno funkcijas:</a:t>
            </a:r>
            <a:r>
              <a:rPr lang="lt-LT" altLang="lt-LT" sz="2000" dirty="0">
                <a:solidFill>
                  <a:schemeClr val="accent6">
                    <a:lumMod val="50000"/>
                  </a:schemeClr>
                </a:solidFill>
                <a:latin typeface="Arial" panose="020B0604020202020204" pitchFamily="34" charset="0"/>
                <a:cs typeface="Arial" panose="020B0604020202020204" pitchFamily="34" charset="0"/>
              </a:rPr>
              <a:t/>
            </a:r>
            <a:br>
              <a:rPr lang="lt-LT" altLang="lt-LT" sz="2000" dirty="0">
                <a:solidFill>
                  <a:schemeClr val="accent6">
                    <a:lumMod val="50000"/>
                  </a:schemeClr>
                </a:solidFill>
                <a:latin typeface="Arial" panose="020B0604020202020204" pitchFamily="34" charset="0"/>
                <a:cs typeface="Arial" panose="020B0604020202020204" pitchFamily="34" charset="0"/>
              </a:rPr>
            </a:br>
            <a:r>
              <a:rPr lang="lt-LT" altLang="lt-LT" sz="2000" dirty="0" smtClean="0">
                <a:solidFill>
                  <a:schemeClr val="accent6">
                    <a:lumMod val="50000"/>
                  </a:schemeClr>
                </a:solidFill>
                <a:latin typeface="Arial" panose="020B0604020202020204" pitchFamily="34" charset="0"/>
                <a:cs typeface="Arial" panose="020B0604020202020204" pitchFamily="34" charset="0"/>
              </a:rPr>
              <a:t>Vytautas Narkevičius</a:t>
            </a:r>
            <a:br>
              <a:rPr lang="lt-LT" altLang="lt-LT" sz="2000" dirty="0" smtClean="0">
                <a:solidFill>
                  <a:schemeClr val="accent6">
                    <a:lumMod val="50000"/>
                  </a:schemeClr>
                </a:solidFill>
                <a:latin typeface="Arial" panose="020B0604020202020204" pitchFamily="34" charset="0"/>
                <a:cs typeface="Arial" panose="020B0604020202020204" pitchFamily="34" charset="0"/>
              </a:rPr>
            </a:br>
            <a:r>
              <a:rPr lang="lt-LT" altLang="lt-LT" sz="2000" dirty="0" smtClean="0">
                <a:solidFill>
                  <a:schemeClr val="accent6">
                    <a:lumMod val="50000"/>
                  </a:schemeClr>
                </a:solidFill>
                <a:latin typeface="Arial" panose="020B0604020202020204" pitchFamily="34" charset="0"/>
                <a:cs typeface="Arial" panose="020B0604020202020204" pitchFamily="34" charset="0"/>
              </a:rPr>
              <a:t/>
            </a:r>
            <a:br>
              <a:rPr lang="lt-LT" altLang="lt-LT" sz="2000" dirty="0" smtClean="0">
                <a:solidFill>
                  <a:schemeClr val="accent6">
                    <a:lumMod val="50000"/>
                  </a:schemeClr>
                </a:solidFill>
                <a:latin typeface="Arial" panose="020B0604020202020204" pitchFamily="34" charset="0"/>
                <a:cs typeface="Arial" panose="020B0604020202020204" pitchFamily="34" charset="0"/>
              </a:rPr>
            </a:br>
            <a:r>
              <a:rPr lang="en-US" altLang="lt-LT" sz="2000" dirty="0" smtClean="0">
                <a:solidFill>
                  <a:schemeClr val="accent6">
                    <a:lumMod val="50000"/>
                  </a:schemeClr>
                </a:solidFill>
                <a:latin typeface="Arial" panose="020B0604020202020204" pitchFamily="34" charset="0"/>
                <a:cs typeface="Arial" panose="020B0604020202020204" pitchFamily="34" charset="0"/>
              </a:rPr>
              <a:t>                                                        </a:t>
            </a:r>
            <a:r>
              <a:rPr lang="lt-LT" altLang="lt-LT" sz="2000" dirty="0" smtClean="0">
                <a:solidFill>
                  <a:schemeClr val="accent6">
                    <a:lumMod val="50000"/>
                  </a:schemeClr>
                </a:solidFill>
                <a:latin typeface="Arial" panose="020B0604020202020204" pitchFamily="34" charset="0"/>
                <a:cs typeface="Arial" panose="020B0604020202020204" pitchFamily="34" charset="0"/>
              </a:rPr>
              <a:t>Kaunas</a:t>
            </a:r>
            <a:r>
              <a:rPr lang="lt-LT" altLang="lt-LT" sz="2000" dirty="0">
                <a:solidFill>
                  <a:schemeClr val="accent6">
                    <a:lumMod val="50000"/>
                  </a:schemeClr>
                </a:solidFill>
                <a:latin typeface="Arial" panose="020B0604020202020204" pitchFamily="34" charset="0"/>
                <a:cs typeface="Arial" panose="020B0604020202020204" pitchFamily="34" charset="0"/>
              </a:rPr>
              <a:t>, </a:t>
            </a:r>
            <a:r>
              <a:rPr lang="lt-LT" altLang="lt-LT" sz="2000" dirty="0" smtClean="0">
                <a:solidFill>
                  <a:schemeClr val="accent6">
                    <a:lumMod val="50000"/>
                  </a:schemeClr>
                </a:solidFill>
                <a:latin typeface="Arial" panose="020B0604020202020204" pitchFamily="34" charset="0"/>
                <a:cs typeface="Arial" panose="020B0604020202020204" pitchFamily="34" charset="0"/>
              </a:rPr>
              <a:t>2021</a:t>
            </a:r>
            <a:r>
              <a:rPr lang="lt-LT" altLang="lt-LT" sz="2000" dirty="0">
                <a:solidFill>
                  <a:schemeClr val="tx1"/>
                </a:solidFill>
                <a:latin typeface="Arial" panose="020B0604020202020204" pitchFamily="34" charset="0"/>
                <a:cs typeface="Arial" panose="020B0604020202020204" pitchFamily="34" charset="0"/>
              </a:rPr>
              <a:t/>
            </a:r>
            <a:br>
              <a:rPr lang="lt-LT" altLang="lt-LT" sz="2000" dirty="0">
                <a:solidFill>
                  <a:schemeClr val="tx1"/>
                </a:solidFill>
                <a:latin typeface="Arial" panose="020B0604020202020204" pitchFamily="34" charset="0"/>
                <a:cs typeface="Arial" panose="020B0604020202020204" pitchFamily="34" charset="0"/>
              </a:rPr>
            </a:br>
            <a:r>
              <a:rPr lang="lt-LT" sz="1400" b="1" dirty="0">
                <a:solidFill>
                  <a:schemeClr val="tx1"/>
                </a:solidFill>
                <a:latin typeface="Verdana" pitchFamily="34" charset="0"/>
                <a:ea typeface="Verdana" pitchFamily="34" charset="0"/>
                <a:cs typeface="Verdana" pitchFamily="34" charset="0"/>
              </a:rPr>
              <a:t/>
            </a:r>
            <a:br>
              <a:rPr lang="lt-LT" sz="1400" b="1" dirty="0">
                <a:solidFill>
                  <a:schemeClr val="tx1"/>
                </a:solidFill>
                <a:latin typeface="Verdana" pitchFamily="34" charset="0"/>
                <a:ea typeface="Verdana" pitchFamily="34" charset="0"/>
                <a:cs typeface="Verdana" pitchFamily="34" charset="0"/>
              </a:rPr>
            </a:br>
            <a:r>
              <a:rPr lang="lt-LT" sz="1400" b="1" dirty="0" smtClean="0">
                <a:solidFill>
                  <a:schemeClr val="tx1"/>
                </a:solidFill>
                <a:latin typeface="Verdana" pitchFamily="34" charset="0"/>
                <a:ea typeface="Verdana" pitchFamily="34" charset="0"/>
                <a:cs typeface="Verdana" pitchFamily="34" charset="0"/>
              </a:rPr>
              <a:t/>
            </a:r>
            <a:br>
              <a:rPr lang="lt-LT" sz="1400" b="1" dirty="0" smtClean="0">
                <a:solidFill>
                  <a:schemeClr val="tx1"/>
                </a:solidFill>
                <a:latin typeface="Verdana" pitchFamily="34" charset="0"/>
                <a:ea typeface="Verdana" pitchFamily="34" charset="0"/>
                <a:cs typeface="Verdana" pitchFamily="34" charset="0"/>
              </a:rPr>
            </a:br>
            <a:endParaRPr lang="en-US" sz="2000" b="1" dirty="0" smtClean="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10154688"/>
      </p:ext>
    </p:extLst>
  </p:cSld>
  <p:clrMapOvr>
    <a:masterClrMapping/>
  </p:clrMapOvr>
  <mc:AlternateContent xmlns:mc="http://schemas.openxmlformats.org/markup-compatibility/2006" xmlns:p14="http://schemas.microsoft.com/office/powerpoint/2010/main">
    <mc:Choice Requires="p14">
      <p:transition spd="slow" p14:dur="325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a:xfrm>
            <a:off x="611560" y="980728"/>
            <a:ext cx="7848872" cy="5289451"/>
          </a:xfrm>
        </p:spPr>
        <p:txBody>
          <a:bodyPr>
            <a:normAutofit/>
          </a:bodyPr>
          <a:lstStyle/>
          <a:p>
            <a:pPr marL="0" indent="0" algn="just">
              <a:buNone/>
            </a:pPr>
            <a:endParaRPr lang="lt-LT" b="1" dirty="0" smtClean="0">
              <a:solidFill>
                <a:schemeClr val="tx2">
                  <a:lumMod val="75000"/>
                </a:schemeClr>
              </a:solidFill>
              <a:latin typeface="Arial" panose="020B0604020202020204" pitchFamily="34" charset="0"/>
              <a:ea typeface="Verdana" pitchFamily="34" charset="0"/>
              <a:cs typeface="Arial" panose="020B0604020202020204" pitchFamily="34" charset="0"/>
            </a:endParaRPr>
          </a:p>
          <a:p>
            <a:pPr marL="171450" indent="-171450" algn="just">
              <a:spcBef>
                <a:spcPts val="0"/>
              </a:spcBef>
              <a:defRPr/>
            </a:pPr>
            <a:r>
              <a:rPr lang="lt-LT" dirty="0" smtClean="0">
                <a:latin typeface="Arial" panose="020B0604020202020204" pitchFamily="34" charset="0"/>
                <a:ea typeface="Verdana" panose="020B0604030504040204" pitchFamily="34" charset="0"/>
                <a:cs typeface="Arial" panose="020B0604020202020204" pitchFamily="34" charset="0"/>
              </a:rPr>
              <a:t> Aleksoto </a:t>
            </a:r>
            <a:r>
              <a:rPr lang="lt-LT" dirty="0">
                <a:latin typeface="Arial" panose="020B0604020202020204" pitchFamily="34" charset="0"/>
                <a:ea typeface="Verdana" panose="020B0604030504040204" pitchFamily="34" charset="0"/>
                <a:cs typeface="Arial" panose="020B0604020202020204" pitchFamily="34" charset="0"/>
              </a:rPr>
              <a:t>bendruomenės centras, </a:t>
            </a:r>
            <a:r>
              <a:rPr lang="lt-LT" dirty="0" smtClean="0">
                <a:latin typeface="Arial" panose="020B0604020202020204" pitchFamily="34" charset="0"/>
                <a:ea typeface="Verdana" panose="020B0604030504040204" pitchFamily="34" charset="0"/>
                <a:cs typeface="Arial" panose="020B0604020202020204" pitchFamily="34" charset="0"/>
              </a:rPr>
              <a:t>pirmininkė </a:t>
            </a:r>
            <a:r>
              <a:rPr lang="lt-LT" dirty="0" smtClean="0">
                <a:latin typeface="Arial" panose="020B0604020202020204" pitchFamily="34" charset="0"/>
                <a:cs typeface="Arial" panose="020B0604020202020204" pitchFamily="34" charset="0"/>
              </a:rPr>
              <a:t>Steputė </a:t>
            </a:r>
            <a:r>
              <a:rPr lang="lt-LT" dirty="0" err="1" smtClean="0">
                <a:latin typeface="Arial" panose="020B0604020202020204" pitchFamily="34" charset="0"/>
                <a:cs typeface="Arial" panose="020B0604020202020204" pitchFamily="34" charset="0"/>
              </a:rPr>
              <a:t>Račkauskienė</a:t>
            </a:r>
            <a:endParaRPr lang="lt-LT" b="1" dirty="0" smtClean="0">
              <a:latin typeface="Arial" panose="020B0604020202020204" pitchFamily="34" charset="0"/>
              <a:cs typeface="Arial" panose="020B0604020202020204" pitchFamily="34" charset="0"/>
            </a:endParaRPr>
          </a:p>
          <a:p>
            <a:pPr marL="171450" indent="-171450" algn="just">
              <a:spcBef>
                <a:spcPts val="0"/>
              </a:spcBef>
              <a:defRPr/>
            </a:pPr>
            <a:r>
              <a:rPr lang="lt-LT" dirty="0" smtClean="0">
                <a:latin typeface="Arial" panose="020B0604020202020204" pitchFamily="34" charset="0"/>
                <a:ea typeface="Verdana" panose="020B0604030504040204" pitchFamily="34" charset="0"/>
                <a:cs typeface="Arial" panose="020B0604020202020204" pitchFamily="34" charset="0"/>
              </a:rPr>
              <a:t> </a:t>
            </a:r>
            <a:r>
              <a:rPr lang="lt-LT" dirty="0" err="1" smtClean="0">
                <a:latin typeface="Arial" panose="020B0604020202020204" pitchFamily="34" charset="0"/>
                <a:ea typeface="Verdana" panose="020B0604030504040204" pitchFamily="34" charset="0"/>
                <a:cs typeface="Arial" panose="020B0604020202020204" pitchFamily="34" charset="0"/>
              </a:rPr>
              <a:t>Naugardiškių</a:t>
            </a:r>
            <a:r>
              <a:rPr lang="lt-LT" dirty="0" smtClean="0">
                <a:latin typeface="Arial" panose="020B0604020202020204" pitchFamily="34" charset="0"/>
                <a:ea typeface="Verdana" panose="020B0604030504040204" pitchFamily="34" charset="0"/>
                <a:cs typeface="Arial" panose="020B0604020202020204" pitchFamily="34" charset="0"/>
              </a:rPr>
              <a:t> </a:t>
            </a:r>
            <a:r>
              <a:rPr lang="lt-LT" dirty="0">
                <a:latin typeface="Arial" panose="020B0604020202020204" pitchFamily="34" charset="0"/>
                <a:ea typeface="Verdana" panose="020B0604030504040204" pitchFamily="34" charset="0"/>
                <a:cs typeface="Arial" panose="020B0604020202020204" pitchFamily="34" charset="0"/>
              </a:rPr>
              <a:t>bendruomenė, pirmininkė Neringa Šeštokienė</a:t>
            </a:r>
          </a:p>
          <a:p>
            <a:pPr marL="171450" indent="-171450" algn="just">
              <a:spcBef>
                <a:spcPts val="0"/>
              </a:spcBef>
              <a:defRPr/>
            </a:pPr>
            <a:r>
              <a:rPr lang="lt-LT" dirty="0" smtClean="0">
                <a:latin typeface="Arial" panose="020B0604020202020204" pitchFamily="34" charset="0"/>
                <a:ea typeface="Verdana" panose="020B0604030504040204" pitchFamily="34" charset="0"/>
                <a:cs typeface="Arial" panose="020B0604020202020204" pitchFamily="34" charset="0"/>
              </a:rPr>
              <a:t> Asociacija </a:t>
            </a:r>
            <a:r>
              <a:rPr lang="lt-LT" dirty="0">
                <a:latin typeface="Arial" panose="020B0604020202020204" pitchFamily="34" charset="0"/>
                <a:ea typeface="Verdana" panose="020B0604030504040204" pitchFamily="34" charset="0"/>
                <a:cs typeface="Arial" panose="020B0604020202020204" pitchFamily="34" charset="0"/>
              </a:rPr>
              <a:t>„Marvelės bendruomenės centras“, pirmininkė Elena </a:t>
            </a:r>
            <a:r>
              <a:rPr lang="lt-LT" dirty="0" smtClean="0">
                <a:latin typeface="Arial" panose="020B0604020202020204" pitchFamily="34" charset="0"/>
                <a:ea typeface="Verdana" panose="020B0604030504040204" pitchFamily="34" charset="0"/>
                <a:cs typeface="Arial" panose="020B0604020202020204" pitchFamily="34" charset="0"/>
              </a:rPr>
              <a:t>Kavaliauskaitė (nuo 2020 metų - Egidijus Maksimavičius)</a:t>
            </a:r>
          </a:p>
          <a:p>
            <a:pPr marL="171450" indent="-171450" algn="just">
              <a:spcBef>
                <a:spcPts val="0"/>
              </a:spcBef>
              <a:defRPr/>
            </a:pPr>
            <a:r>
              <a:rPr lang="lt-LT" dirty="0" smtClean="0">
                <a:latin typeface="Arial" panose="020B0604020202020204" pitchFamily="34" charset="0"/>
                <a:ea typeface="Verdana" panose="020B0604030504040204" pitchFamily="34" charset="0"/>
                <a:cs typeface="Arial" panose="020B0604020202020204" pitchFamily="34" charset="0"/>
              </a:rPr>
              <a:t> Asociacija </a:t>
            </a:r>
            <a:r>
              <a:rPr lang="lt-LT" dirty="0" err="1" smtClean="0">
                <a:latin typeface="Arial" panose="020B0604020202020204" pitchFamily="34" charset="0"/>
                <a:ea typeface="Verdana" panose="020B0604030504040204" pitchFamily="34" charset="0"/>
                <a:cs typeface="Arial" panose="020B0604020202020204" pitchFamily="34" charset="0"/>
              </a:rPr>
              <a:t>Narsiečių</a:t>
            </a:r>
            <a:r>
              <a:rPr lang="lt-LT" dirty="0" smtClean="0">
                <a:latin typeface="Arial" panose="020B0604020202020204" pitchFamily="34" charset="0"/>
                <a:ea typeface="Verdana" panose="020B0604030504040204" pitchFamily="34" charset="0"/>
                <a:cs typeface="Arial" panose="020B0604020202020204" pitchFamily="34" charset="0"/>
              </a:rPr>
              <a:t> bendruomenė, pirmininkė Vilma </a:t>
            </a:r>
            <a:r>
              <a:rPr lang="lt-LT" dirty="0" err="1" smtClean="0">
                <a:latin typeface="Arial" panose="020B0604020202020204" pitchFamily="34" charset="0"/>
                <a:ea typeface="Verdana" panose="020B0604030504040204" pitchFamily="34" charset="0"/>
                <a:cs typeface="Arial" panose="020B0604020202020204" pitchFamily="34" charset="0"/>
              </a:rPr>
              <a:t>Litvaitienė</a:t>
            </a:r>
            <a:endParaRPr lang="lt-LT" dirty="0">
              <a:latin typeface="Arial" panose="020B0604020202020204" pitchFamily="34" charset="0"/>
              <a:ea typeface="Verdana" panose="020B0604030504040204" pitchFamily="34" charset="0"/>
              <a:cs typeface="Arial" panose="020B0604020202020204" pitchFamily="34" charset="0"/>
            </a:endParaRPr>
          </a:p>
          <a:p>
            <a:pPr marL="171450" indent="-171450" algn="just">
              <a:spcBef>
                <a:spcPts val="0"/>
              </a:spcBef>
              <a:defRPr/>
            </a:pPr>
            <a:r>
              <a:rPr lang="lt-LT" dirty="0" smtClean="0">
                <a:latin typeface="Arial" panose="020B0604020202020204" pitchFamily="34" charset="0"/>
                <a:ea typeface="Verdana" panose="020B0604030504040204" pitchFamily="34" charset="0"/>
                <a:cs typeface="Arial" panose="020B0604020202020204" pitchFamily="34" charset="0"/>
              </a:rPr>
              <a:t>Asociacija </a:t>
            </a:r>
            <a:r>
              <a:rPr lang="lt-LT" dirty="0">
                <a:latin typeface="Arial" panose="020B0604020202020204" pitchFamily="34" charset="0"/>
                <a:ea typeface="Verdana" panose="020B0604030504040204" pitchFamily="34" charset="0"/>
                <a:cs typeface="Arial" panose="020B0604020202020204" pitchFamily="34" charset="0"/>
              </a:rPr>
              <a:t>„Jiesios bendruomenė“, pirmininkas Artūras Barkauskas</a:t>
            </a:r>
          </a:p>
          <a:p>
            <a:pPr marL="0" indent="0">
              <a:spcBef>
                <a:spcPts val="0"/>
              </a:spcBef>
              <a:buNone/>
              <a:defRPr/>
            </a:pPr>
            <a:endParaRPr lang="lt-LT" sz="2000" dirty="0" smtClean="0"/>
          </a:p>
          <a:p>
            <a:pPr>
              <a:spcBef>
                <a:spcPts val="0"/>
              </a:spcBef>
              <a:defRPr/>
            </a:pPr>
            <a:endParaRPr lang="lt-LT" sz="2000" dirty="0"/>
          </a:p>
          <a:p>
            <a:pPr algn="ctr"/>
            <a:endParaRPr lang="lt-LT" sz="2000" b="1" dirty="0" smtClean="0">
              <a:solidFill>
                <a:schemeClr val="tx2">
                  <a:lumMod val="75000"/>
                </a:schemeClr>
              </a:solidFill>
              <a:latin typeface="Verdana" pitchFamily="34" charset="0"/>
              <a:ea typeface="Verdana" pitchFamily="34" charset="0"/>
              <a:cs typeface="Verdana" pitchFamily="34" charset="0"/>
            </a:endParaRPr>
          </a:p>
          <a:p>
            <a:pPr marL="0" indent="0" algn="ctr">
              <a:buNone/>
            </a:pPr>
            <a:endParaRPr lang="lt-LT" sz="2400" b="1" dirty="0" smtClean="0">
              <a:solidFill>
                <a:schemeClr val="tx2">
                  <a:lumMod val="75000"/>
                </a:schemeClr>
              </a:solidFill>
              <a:latin typeface="Verdana" pitchFamily="34" charset="0"/>
              <a:ea typeface="Verdana" pitchFamily="34" charset="0"/>
              <a:cs typeface="Verdana" pitchFamily="34" charset="0"/>
            </a:endParaRPr>
          </a:p>
        </p:txBody>
      </p:sp>
      <p:sp>
        <p:nvSpPr>
          <p:cNvPr id="4" name="Antraštė 1"/>
          <p:cNvSpPr>
            <a:spLocks noGrp="1"/>
          </p:cNvSpPr>
          <p:nvPr>
            <p:ph type="title"/>
          </p:nvPr>
        </p:nvSpPr>
        <p:spPr>
          <a:xfrm>
            <a:off x="1547664" y="188640"/>
            <a:ext cx="5915660" cy="1584176"/>
          </a:xfrm>
        </p:spPr>
        <p:txBody>
          <a:bodyPr>
            <a:noAutofit/>
          </a:bodyPr>
          <a:lstStyle/>
          <a:p>
            <a:pPr algn="ctr"/>
            <a:r>
              <a:rPr lang="lt-LT" sz="2800" dirty="0" smtClean="0">
                <a:solidFill>
                  <a:srgbClr val="760000"/>
                </a:solidFill>
                <a:latin typeface="Arial" panose="020B0604020202020204" pitchFamily="34" charset="0"/>
                <a:ea typeface="Verdana" pitchFamily="34" charset="0"/>
                <a:cs typeface="Arial" panose="020B0604020202020204" pitchFamily="34" charset="0"/>
              </a:rPr>
              <a:t>Aleksoto </a:t>
            </a:r>
            <a:r>
              <a:rPr lang="lt-LT" sz="2800" dirty="0">
                <a:solidFill>
                  <a:srgbClr val="760000"/>
                </a:solidFill>
                <a:latin typeface="Arial" panose="020B0604020202020204" pitchFamily="34" charset="0"/>
                <a:ea typeface="Verdana" pitchFamily="34" charset="0"/>
                <a:cs typeface="Arial" panose="020B0604020202020204" pitchFamily="34" charset="0"/>
              </a:rPr>
              <a:t>seniūnijoje </a:t>
            </a:r>
            <a:r>
              <a:rPr lang="lt-LT" sz="2800" dirty="0" smtClean="0">
                <a:solidFill>
                  <a:srgbClr val="760000"/>
                </a:solidFill>
                <a:latin typeface="Arial" panose="020B0604020202020204" pitchFamily="34" charset="0"/>
                <a:ea typeface="Verdana" pitchFamily="34" charset="0"/>
                <a:cs typeface="Arial" panose="020B0604020202020204" pitchFamily="34" charset="0"/>
              </a:rPr>
              <a:t>veikiančios  </a:t>
            </a:r>
            <a:r>
              <a:rPr lang="lt-LT" sz="2800" dirty="0">
                <a:solidFill>
                  <a:srgbClr val="760000"/>
                </a:solidFill>
                <a:latin typeface="Arial" panose="020B0604020202020204" pitchFamily="34" charset="0"/>
                <a:ea typeface="Verdana" pitchFamily="34" charset="0"/>
                <a:cs typeface="Arial" panose="020B0604020202020204" pitchFamily="34" charset="0"/>
              </a:rPr>
              <a:t>bendruomeninės organizacijos:</a:t>
            </a:r>
            <a:r>
              <a:rPr lang="lt-LT" sz="2400" dirty="0">
                <a:solidFill>
                  <a:srgbClr val="760000"/>
                </a:solidFill>
                <a:latin typeface="Arial" panose="020B0604020202020204" pitchFamily="34" charset="0"/>
                <a:ea typeface="Verdana" pitchFamily="34" charset="0"/>
                <a:cs typeface="Arial" panose="020B0604020202020204" pitchFamily="34" charset="0"/>
              </a:rPr>
              <a:t/>
            </a:r>
            <a:br>
              <a:rPr lang="lt-LT" sz="2400" dirty="0">
                <a:solidFill>
                  <a:srgbClr val="760000"/>
                </a:solidFill>
                <a:latin typeface="Arial" panose="020B0604020202020204" pitchFamily="34" charset="0"/>
                <a:ea typeface="Verdana" pitchFamily="34" charset="0"/>
                <a:cs typeface="Arial" panose="020B0604020202020204" pitchFamily="34" charset="0"/>
              </a:rPr>
            </a:br>
            <a:r>
              <a:rPr lang="lt-LT" sz="2400" dirty="0">
                <a:solidFill>
                  <a:srgbClr val="760000"/>
                </a:solidFill>
                <a:latin typeface="Arial" panose="020B0604020202020204" pitchFamily="34" charset="0"/>
                <a:ea typeface="Verdana" pitchFamily="34" charset="0"/>
                <a:cs typeface="Arial" panose="020B0604020202020204" pitchFamily="34" charset="0"/>
              </a:rPr>
              <a:t/>
            </a:r>
            <a:br>
              <a:rPr lang="lt-LT" sz="2400" dirty="0">
                <a:solidFill>
                  <a:srgbClr val="760000"/>
                </a:solidFill>
                <a:latin typeface="Arial" panose="020B0604020202020204" pitchFamily="34" charset="0"/>
                <a:ea typeface="Verdana" pitchFamily="34" charset="0"/>
                <a:cs typeface="Arial" panose="020B0604020202020204" pitchFamily="34" charset="0"/>
              </a:rPr>
            </a:br>
            <a:endParaRPr lang="lt-LT" sz="2400" dirty="0">
              <a:solidFill>
                <a:srgbClr val="76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961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a:xfrm>
            <a:off x="539552" y="404664"/>
            <a:ext cx="8003232" cy="5289451"/>
          </a:xfrm>
        </p:spPr>
        <p:txBody>
          <a:bodyPr>
            <a:normAutofit/>
          </a:bodyPr>
          <a:lstStyle/>
          <a:p>
            <a:pPr marL="0" indent="0" algn="ctr">
              <a:buNone/>
            </a:pPr>
            <a:r>
              <a:rPr lang="lt-LT" sz="2800" dirty="0" smtClean="0">
                <a:solidFill>
                  <a:srgbClr val="760000"/>
                </a:solidFill>
                <a:latin typeface="Arial" panose="020B0604020202020204" pitchFamily="34" charset="0"/>
                <a:ea typeface="Verdana" pitchFamily="34" charset="0"/>
                <a:cs typeface="Arial" panose="020B0604020202020204" pitchFamily="34" charset="0"/>
              </a:rPr>
              <a:t>Aleksoto </a:t>
            </a:r>
            <a:r>
              <a:rPr lang="lt-LT" sz="2800" dirty="0" err="1" smtClean="0">
                <a:solidFill>
                  <a:srgbClr val="760000"/>
                </a:solidFill>
                <a:latin typeface="Arial" panose="020B0604020202020204" pitchFamily="34" charset="0"/>
                <a:ea typeface="Verdana" pitchFamily="34" charset="0"/>
                <a:cs typeface="Arial" panose="020B0604020202020204" pitchFamily="34" charset="0"/>
              </a:rPr>
              <a:t>seniūnaičiai</a:t>
            </a:r>
            <a:r>
              <a:rPr lang="lt-LT" sz="2800" dirty="0" smtClean="0">
                <a:solidFill>
                  <a:srgbClr val="760000"/>
                </a:solidFill>
                <a:latin typeface="Arial" panose="020B0604020202020204" pitchFamily="34" charset="0"/>
                <a:ea typeface="Verdana" pitchFamily="34" charset="0"/>
                <a:cs typeface="Arial" panose="020B0604020202020204" pitchFamily="34" charset="0"/>
              </a:rPr>
              <a:t>:</a:t>
            </a:r>
          </a:p>
          <a:p>
            <a:pPr marL="0" indent="0" algn="ctr">
              <a:buNone/>
            </a:pPr>
            <a:endParaRPr lang="lt-LT" sz="2400" b="1" dirty="0" smtClean="0">
              <a:solidFill>
                <a:schemeClr val="tx2">
                  <a:lumMod val="75000"/>
                </a:schemeClr>
              </a:solidFill>
              <a:latin typeface="Verdana" pitchFamily="34" charset="0"/>
              <a:ea typeface="Verdana" pitchFamily="34" charset="0"/>
              <a:cs typeface="Verdana" pitchFamily="34" charset="0"/>
            </a:endParaRPr>
          </a:p>
          <a:p>
            <a:pPr>
              <a:buFont typeface="Wingdings" panose="05000000000000000000" pitchFamily="2" charset="2"/>
              <a:buChar char="ü"/>
            </a:pPr>
            <a:r>
              <a:rPr lang="lt-LT" altLang="lt-LT" dirty="0">
                <a:latin typeface="Arial" charset="0"/>
                <a:cs typeface="Arial" charset="0"/>
              </a:rPr>
              <a:t>Aleksoto </a:t>
            </a:r>
            <a:r>
              <a:rPr lang="lt-LT" altLang="lt-LT" dirty="0" err="1">
                <a:latin typeface="Arial" charset="0"/>
                <a:cs typeface="Arial" charset="0"/>
              </a:rPr>
              <a:t>seniūnaitija</a:t>
            </a:r>
            <a:r>
              <a:rPr lang="lt-LT" altLang="lt-LT" dirty="0">
                <a:latin typeface="Arial" charset="0"/>
                <a:cs typeface="Arial" charset="0"/>
              </a:rPr>
              <a:t>: Rita Jonaitienė</a:t>
            </a:r>
          </a:p>
          <a:p>
            <a:pPr>
              <a:buFont typeface="Wingdings" panose="05000000000000000000" pitchFamily="2" charset="2"/>
              <a:buChar char="ü"/>
            </a:pPr>
            <a:r>
              <a:rPr lang="lt-LT" altLang="lt-LT" dirty="0">
                <a:latin typeface="Arial" charset="0"/>
                <a:cs typeface="Arial" charset="0"/>
              </a:rPr>
              <a:t>Birutės </a:t>
            </a:r>
            <a:r>
              <a:rPr lang="lt-LT" altLang="lt-LT" dirty="0" err="1">
                <a:latin typeface="Arial" charset="0"/>
                <a:cs typeface="Arial" charset="0"/>
              </a:rPr>
              <a:t>seniūnaitija</a:t>
            </a:r>
            <a:r>
              <a:rPr lang="lt-LT" altLang="lt-LT" dirty="0">
                <a:latin typeface="Arial" charset="0"/>
                <a:cs typeface="Arial" charset="0"/>
              </a:rPr>
              <a:t>: </a:t>
            </a:r>
            <a:r>
              <a:rPr lang="lt-LT" altLang="lt-LT" dirty="0" smtClean="0">
                <a:latin typeface="Arial" charset="0"/>
                <a:cs typeface="Arial" charset="0"/>
              </a:rPr>
              <a:t>Jūratė </a:t>
            </a:r>
            <a:r>
              <a:rPr lang="lt-LT" altLang="lt-LT" dirty="0" err="1" smtClean="0">
                <a:latin typeface="Arial" charset="0"/>
                <a:cs typeface="Arial" charset="0"/>
              </a:rPr>
              <a:t>Petrikaitė</a:t>
            </a:r>
            <a:endParaRPr lang="lt-LT" altLang="lt-LT" dirty="0">
              <a:latin typeface="Arial" charset="0"/>
              <a:cs typeface="Arial" charset="0"/>
            </a:endParaRPr>
          </a:p>
          <a:p>
            <a:pPr>
              <a:buFont typeface="Wingdings" panose="05000000000000000000" pitchFamily="2" charset="2"/>
              <a:buChar char="ü"/>
            </a:pPr>
            <a:r>
              <a:rPr lang="lt-LT" altLang="lt-LT" dirty="0">
                <a:latin typeface="Arial" charset="0"/>
                <a:cs typeface="Arial" charset="0"/>
              </a:rPr>
              <a:t>Fredos </a:t>
            </a:r>
            <a:r>
              <a:rPr lang="lt-LT" altLang="lt-LT" dirty="0" err="1">
                <a:latin typeface="Arial" charset="0"/>
                <a:cs typeface="Arial" charset="0"/>
              </a:rPr>
              <a:t>seniūnaitija</a:t>
            </a:r>
            <a:r>
              <a:rPr lang="lt-LT" altLang="lt-LT" dirty="0">
                <a:latin typeface="Arial" charset="0"/>
                <a:cs typeface="Arial" charset="0"/>
              </a:rPr>
              <a:t>: Tomas </a:t>
            </a:r>
            <a:r>
              <a:rPr lang="lt-LT" altLang="lt-LT" dirty="0" smtClean="0">
                <a:latin typeface="Arial" charset="0"/>
                <a:cs typeface="Arial" charset="0"/>
              </a:rPr>
              <a:t>Makarevičius</a:t>
            </a:r>
            <a:endParaRPr lang="lt-LT" altLang="lt-LT" dirty="0">
              <a:latin typeface="Arial" charset="0"/>
              <a:cs typeface="Arial" charset="0"/>
            </a:endParaRPr>
          </a:p>
          <a:p>
            <a:pPr>
              <a:buFont typeface="Wingdings" panose="05000000000000000000" pitchFamily="2" charset="2"/>
              <a:buChar char="ü"/>
            </a:pPr>
            <a:r>
              <a:rPr lang="lt-LT" altLang="lt-LT" dirty="0">
                <a:latin typeface="Arial" charset="0"/>
                <a:cs typeface="Arial" charset="0"/>
              </a:rPr>
              <a:t>Kazliškių </a:t>
            </a:r>
            <a:r>
              <a:rPr lang="lt-LT" altLang="lt-LT" dirty="0" err="1">
                <a:latin typeface="Arial" charset="0"/>
                <a:cs typeface="Arial" charset="0"/>
              </a:rPr>
              <a:t>seniūnaitija</a:t>
            </a:r>
            <a:r>
              <a:rPr lang="lt-LT" altLang="lt-LT" dirty="0">
                <a:latin typeface="Arial" charset="0"/>
                <a:cs typeface="Arial" charset="0"/>
              </a:rPr>
              <a:t>: </a:t>
            </a:r>
            <a:r>
              <a:rPr lang="lt-LT" altLang="lt-LT" dirty="0" smtClean="0">
                <a:latin typeface="Arial" charset="0"/>
                <a:cs typeface="Arial" charset="0"/>
              </a:rPr>
              <a:t>Gintarė </a:t>
            </a:r>
            <a:r>
              <a:rPr lang="lt-LT" altLang="lt-LT" dirty="0" err="1" smtClean="0">
                <a:latin typeface="Arial" charset="0"/>
                <a:cs typeface="Arial" charset="0"/>
              </a:rPr>
              <a:t>Pažėrienė</a:t>
            </a:r>
            <a:endParaRPr lang="lt-LT" altLang="lt-LT" dirty="0">
              <a:latin typeface="Arial" charset="0"/>
              <a:cs typeface="Arial" charset="0"/>
            </a:endParaRPr>
          </a:p>
          <a:p>
            <a:pPr>
              <a:buFont typeface="Wingdings" panose="05000000000000000000" pitchFamily="2" charset="2"/>
              <a:buChar char="ü"/>
            </a:pPr>
            <a:r>
              <a:rPr lang="lt-LT" altLang="lt-LT" dirty="0">
                <a:latin typeface="Arial" charset="0"/>
                <a:cs typeface="Arial" charset="0"/>
              </a:rPr>
              <a:t>Marvelės </a:t>
            </a:r>
            <a:r>
              <a:rPr lang="lt-LT" altLang="lt-LT" dirty="0" err="1">
                <a:latin typeface="Arial" charset="0"/>
                <a:cs typeface="Arial" charset="0"/>
              </a:rPr>
              <a:t>seniūnaitija</a:t>
            </a:r>
            <a:r>
              <a:rPr lang="lt-LT" altLang="lt-LT" dirty="0">
                <a:latin typeface="Arial" charset="0"/>
                <a:cs typeface="Arial" charset="0"/>
              </a:rPr>
              <a:t>: </a:t>
            </a:r>
            <a:r>
              <a:rPr lang="lt-LT" altLang="lt-LT" dirty="0" smtClean="0">
                <a:latin typeface="Arial" charset="0"/>
                <a:cs typeface="Arial" charset="0"/>
              </a:rPr>
              <a:t>Adelė </a:t>
            </a:r>
            <a:r>
              <a:rPr lang="lt-LT" altLang="lt-LT" dirty="0" err="1" smtClean="0">
                <a:latin typeface="Arial" charset="0"/>
                <a:cs typeface="Arial" charset="0"/>
              </a:rPr>
              <a:t>Zorskienė</a:t>
            </a:r>
            <a:endParaRPr lang="lt-LT" altLang="lt-LT" dirty="0">
              <a:latin typeface="Arial" charset="0"/>
              <a:cs typeface="Arial" charset="0"/>
            </a:endParaRPr>
          </a:p>
          <a:p>
            <a:pPr marL="0" indent="0" algn="ctr">
              <a:buNone/>
            </a:pPr>
            <a:endParaRPr lang="lt-LT" sz="2000" b="1" dirty="0" smtClean="0">
              <a:solidFill>
                <a:schemeClr val="tx2">
                  <a:lumMod val="75000"/>
                </a:schemeClr>
              </a:solidFill>
              <a:latin typeface="Verdana" pitchFamily="34" charset="0"/>
              <a:ea typeface="Verdana" pitchFamily="34" charset="0"/>
              <a:cs typeface="Verdana" pitchFamily="34" charset="0"/>
            </a:endParaRPr>
          </a:p>
          <a:p>
            <a:pPr marL="0" indent="0">
              <a:spcBef>
                <a:spcPts val="0"/>
              </a:spcBef>
              <a:buNone/>
              <a:defRPr/>
            </a:pPr>
            <a:endParaRPr lang="lt-LT" sz="2000" dirty="0" smtClean="0"/>
          </a:p>
          <a:p>
            <a:pPr marL="0" indent="0">
              <a:spcBef>
                <a:spcPts val="0"/>
              </a:spcBef>
              <a:buNone/>
              <a:defRPr/>
            </a:pPr>
            <a:endParaRPr lang="lt-LT" sz="2000" dirty="0" smtClean="0"/>
          </a:p>
          <a:p>
            <a:pPr marL="171450" indent="-171450">
              <a:spcBef>
                <a:spcPts val="0"/>
              </a:spcBef>
              <a:defRPr/>
            </a:pPr>
            <a:endParaRPr lang="lt-LT" sz="2000" dirty="0"/>
          </a:p>
          <a:p>
            <a:pPr marL="0" indent="0" algn="ctr">
              <a:buNone/>
            </a:pPr>
            <a:endParaRPr lang="lt-LT" sz="2000" b="1" dirty="0" smtClean="0">
              <a:solidFill>
                <a:schemeClr val="tx2">
                  <a:lumMod val="75000"/>
                </a:schemeClr>
              </a:solidFill>
              <a:latin typeface="Verdana" pitchFamily="34" charset="0"/>
              <a:ea typeface="Verdana" pitchFamily="34" charset="0"/>
              <a:cs typeface="Verdana" pitchFamily="34" charset="0"/>
            </a:endParaRPr>
          </a:p>
          <a:p>
            <a:pPr marL="0" indent="0" algn="ctr">
              <a:buNone/>
            </a:pPr>
            <a:endParaRPr lang="lt-LT" sz="2400" b="1" dirty="0" smtClean="0">
              <a:solidFill>
                <a:schemeClr val="tx2">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171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mikale\Desktop\Paveikslėli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63807"/>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a:xfrm>
            <a:off x="251520" y="0"/>
            <a:ext cx="8229600" cy="922114"/>
          </a:xfrm>
        </p:spPr>
        <p:txBody>
          <a:bodyPr>
            <a:normAutofit/>
          </a:bodyPr>
          <a:lstStyle/>
          <a:p>
            <a:pPr algn="ct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Aleksoto seniūnijos kolektyvas </a:t>
            </a:r>
            <a:endParaRPr lang="lt-LT" sz="2800" dirty="0">
              <a:solidFill>
                <a:srgbClr val="760000"/>
              </a:solidFill>
              <a:latin typeface="Arial" panose="020B0604020202020204" pitchFamily="34" charset="0"/>
              <a:ea typeface="Verdana" panose="020B0604030504040204" pitchFamily="34" charset="0"/>
              <a:cs typeface="Arial" panose="020B0604020202020204" pitchFamily="34" charset="0"/>
            </a:endParaRPr>
          </a:p>
        </p:txBody>
      </p:sp>
      <p:sp>
        <p:nvSpPr>
          <p:cNvPr id="3" name="Turinio vietos rezervavimo ženklas 2"/>
          <p:cNvSpPr>
            <a:spLocks noGrp="1"/>
          </p:cNvSpPr>
          <p:nvPr>
            <p:ph sz="quarter" idx="1"/>
          </p:nvPr>
        </p:nvSpPr>
        <p:spPr>
          <a:xfrm>
            <a:off x="467544" y="1412776"/>
            <a:ext cx="7467600" cy="4873752"/>
          </a:xfrm>
        </p:spPr>
        <p:txBody>
          <a:bodyPr>
            <a:normAutofit fontScale="77500" lnSpcReduction="20000"/>
          </a:bodyPr>
          <a:lstStyle/>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Aleksoto seniūnas </a:t>
            </a:r>
            <a:r>
              <a:rPr lang="lt-LT" sz="2800" dirty="0">
                <a:latin typeface="Arial" panose="020B0604020202020204" pitchFamily="34" charset="0"/>
                <a:cs typeface="Arial" panose="020B0604020202020204" pitchFamily="34" charset="0"/>
              </a:rPr>
              <a:t>– </a:t>
            </a:r>
            <a:r>
              <a:rPr lang="lt-LT" sz="2800" dirty="0" smtClean="0">
                <a:latin typeface="Arial" panose="020B0604020202020204" pitchFamily="34" charset="0"/>
                <a:cs typeface="Arial" panose="020B0604020202020204" pitchFamily="34" charset="0"/>
              </a:rPr>
              <a:t>(nuo 2020-04-01 nėra)</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Aleksoto seniūnijos vyr. specialistas (atliekantis Aleksoto seniūno funkcijas) </a:t>
            </a:r>
            <a:r>
              <a:rPr lang="lt-LT" sz="2800" dirty="0">
                <a:latin typeface="Arial" panose="020B0604020202020204" pitchFamily="34" charset="0"/>
                <a:cs typeface="Arial" panose="020B0604020202020204" pitchFamily="34" charset="0"/>
              </a:rPr>
              <a:t>– Vytautas Narkevičius</a:t>
            </a:r>
          </a:p>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Referentė </a:t>
            </a:r>
            <a:r>
              <a:rPr lang="lt-LT" sz="2800" dirty="0">
                <a:latin typeface="Arial" panose="020B0604020202020204" pitchFamily="34" charset="0"/>
                <a:cs typeface="Arial" panose="020B0604020202020204" pitchFamily="34" charset="0"/>
              </a:rPr>
              <a:t>– </a:t>
            </a:r>
            <a:r>
              <a:rPr lang="lt-LT" sz="2800" dirty="0" smtClean="0">
                <a:latin typeface="Arial" panose="020B0604020202020204" pitchFamily="34" charset="0"/>
                <a:cs typeface="Arial" panose="020B0604020202020204" pitchFamily="34" charset="0"/>
              </a:rPr>
              <a:t>specialistė Laima Poderytė</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err="1" smtClean="0">
                <a:latin typeface="Arial" panose="020B0604020202020204" pitchFamily="34" charset="0"/>
                <a:cs typeface="Arial" panose="020B0604020202020204" pitchFamily="34" charset="0"/>
              </a:rPr>
              <a:t>Gyv</a:t>
            </a:r>
            <a:r>
              <a:rPr lang="lt-LT" sz="2800" dirty="0">
                <a:latin typeface="Arial" panose="020B0604020202020204" pitchFamily="34" charset="0"/>
                <a:cs typeface="Arial" panose="020B0604020202020204" pitchFamily="34" charset="0"/>
              </a:rPr>
              <a:t>. vietos </a:t>
            </a:r>
            <a:r>
              <a:rPr lang="lt-LT" sz="2800" dirty="0" smtClean="0">
                <a:latin typeface="Arial" panose="020B0604020202020204" pitchFamily="34" charset="0"/>
                <a:cs typeface="Arial" panose="020B0604020202020204" pitchFamily="34" charset="0"/>
              </a:rPr>
              <a:t>deklarantas </a:t>
            </a:r>
            <a:r>
              <a:rPr lang="lt-LT" sz="2800" dirty="0">
                <a:latin typeface="Arial" panose="020B0604020202020204" pitchFamily="34" charset="0"/>
                <a:cs typeface="Arial" panose="020B0604020202020204" pitchFamily="34" charset="0"/>
              </a:rPr>
              <a:t>– </a:t>
            </a:r>
            <a:r>
              <a:rPr lang="lt-LT" sz="2800" dirty="0" smtClean="0">
                <a:latin typeface="Arial" panose="020B0604020202020204" pitchFamily="34" charset="0"/>
                <a:cs typeface="Arial" panose="020B0604020202020204" pitchFamily="34" charset="0"/>
              </a:rPr>
              <a:t>vyr. </a:t>
            </a:r>
            <a:r>
              <a:rPr lang="lt-LT" sz="2800" dirty="0" err="1" smtClean="0">
                <a:latin typeface="Arial" panose="020B0604020202020204" pitchFamily="34" charset="0"/>
                <a:cs typeface="Arial" panose="020B0604020202020204" pitchFamily="34" charset="0"/>
              </a:rPr>
              <a:t>spacialistė</a:t>
            </a:r>
            <a:r>
              <a:rPr lang="lt-LT" sz="2800" dirty="0" smtClean="0">
                <a:latin typeface="Arial" panose="020B0604020202020204" pitchFamily="34" charset="0"/>
                <a:cs typeface="Arial" panose="020B0604020202020204" pitchFamily="34" charset="0"/>
              </a:rPr>
              <a:t> Raminta Mačianskienė</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smtClean="0">
                <a:latin typeface="Arial" panose="020B0604020202020204" pitchFamily="34" charset="0"/>
                <a:cs typeface="Arial" panose="020B0604020202020204" pitchFamily="34" charset="0"/>
              </a:rPr>
              <a:t>Aplinkos </a:t>
            </a:r>
            <a:r>
              <a:rPr lang="lt-LT" sz="2800" dirty="0">
                <a:latin typeface="Arial" panose="020B0604020202020204" pitchFamily="34" charset="0"/>
                <a:cs typeface="Arial" panose="020B0604020202020204" pitchFamily="34" charset="0"/>
              </a:rPr>
              <a:t>apsauga</a:t>
            </a:r>
            <a:r>
              <a:rPr lang="en-GB" sz="2800" dirty="0">
                <a:latin typeface="Arial" panose="020B0604020202020204" pitchFamily="34" charset="0"/>
                <a:cs typeface="Arial" panose="020B0604020202020204" pitchFamily="34" charset="0"/>
              </a:rPr>
              <a:t> ir </a:t>
            </a:r>
            <a:r>
              <a:rPr lang="en-GB" sz="2800" dirty="0" err="1">
                <a:latin typeface="Arial" panose="020B0604020202020204" pitchFamily="34" charset="0"/>
                <a:cs typeface="Arial" panose="020B0604020202020204" pitchFamily="34" charset="0"/>
              </a:rPr>
              <a:t>statini</a:t>
            </a:r>
            <a:r>
              <a:rPr lang="lt-LT" sz="2800" dirty="0">
                <a:latin typeface="Arial" panose="020B0604020202020204" pitchFamily="34" charset="0"/>
                <a:cs typeface="Arial" panose="020B0604020202020204" pitchFamily="34" charset="0"/>
              </a:rPr>
              <a:t>ų priežiūra – vyr. specialistas </a:t>
            </a:r>
            <a:r>
              <a:rPr lang="lt-LT" sz="2800" dirty="0" smtClean="0">
                <a:latin typeface="Arial" panose="020B0604020202020204" pitchFamily="34" charset="0"/>
                <a:cs typeface="Arial" panose="020B0604020202020204" pitchFamily="34" charset="0"/>
              </a:rPr>
              <a:t>Vytautas Vaitiekūnas</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a:latin typeface="Arial" panose="020B0604020202020204" pitchFamily="34" charset="0"/>
                <a:cs typeface="Arial" panose="020B0604020202020204" pitchFamily="34" charset="0"/>
              </a:rPr>
              <a:t>Aleksoto seniūnijos patalpose dirba Socialinės paramos skyriaus vyr. specialistė </a:t>
            </a:r>
            <a:r>
              <a:rPr lang="lt-LT" sz="2800" dirty="0" smtClean="0">
                <a:latin typeface="Arial" panose="020B0604020202020204" pitchFamily="34" charset="0"/>
                <a:cs typeface="Arial" panose="020B0604020202020204" pitchFamily="34" charset="0"/>
              </a:rPr>
              <a:t>Brigita Turčinavičienė</a:t>
            </a:r>
            <a:endParaRPr lang="lt-LT" sz="28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2800" dirty="0">
                <a:latin typeface="Arial" panose="020B0604020202020204" pitchFamily="34" charset="0"/>
                <a:cs typeface="Arial" panose="020B0604020202020204" pitchFamily="34" charset="0"/>
              </a:rPr>
              <a:t>Aleksoto seniūnijos patalpose dirba Kauno miesto socialinių paslaugų centro darbuotojos Aušrelė </a:t>
            </a:r>
            <a:r>
              <a:rPr lang="lt-LT" sz="2800" dirty="0" err="1">
                <a:latin typeface="Arial" panose="020B0604020202020204" pitchFamily="34" charset="0"/>
                <a:cs typeface="Arial" panose="020B0604020202020204" pitchFamily="34" charset="0"/>
              </a:rPr>
              <a:t>Gališanskienė</a:t>
            </a:r>
            <a:r>
              <a:rPr lang="lt-LT" sz="2800" dirty="0">
                <a:latin typeface="Arial" panose="020B0604020202020204" pitchFamily="34" charset="0"/>
                <a:cs typeface="Arial" panose="020B0604020202020204" pitchFamily="34" charset="0"/>
              </a:rPr>
              <a:t>, </a:t>
            </a:r>
            <a:r>
              <a:rPr lang="lt-LT" sz="2800" dirty="0" smtClean="0">
                <a:latin typeface="Arial" panose="020B0604020202020204" pitchFamily="34" charset="0"/>
                <a:cs typeface="Arial" panose="020B0604020202020204" pitchFamily="34" charset="0"/>
              </a:rPr>
              <a:t>Birutė Sabaliauskaitė, Rasa </a:t>
            </a:r>
            <a:r>
              <a:rPr lang="lt-LT" sz="2800" dirty="0" err="1">
                <a:latin typeface="Arial" panose="020B0604020202020204" pitchFamily="34" charset="0"/>
                <a:cs typeface="Arial" panose="020B0604020202020204" pitchFamily="34" charset="0"/>
              </a:rPr>
              <a:t>Buchalcaitė</a:t>
            </a:r>
            <a:r>
              <a:rPr lang="lt-LT" sz="2800" dirty="0">
                <a:latin typeface="Arial" panose="020B0604020202020204" pitchFamily="34" charset="0"/>
                <a:cs typeface="Arial" panose="020B0604020202020204" pitchFamily="34" charset="0"/>
              </a:rPr>
              <a:t> ir </a:t>
            </a:r>
            <a:r>
              <a:rPr lang="lt-LT" sz="2800" dirty="0" smtClean="0">
                <a:latin typeface="Arial" panose="020B0604020202020204" pitchFamily="34" charset="0"/>
                <a:cs typeface="Arial" panose="020B0604020202020204" pitchFamily="34" charset="0"/>
              </a:rPr>
              <a:t>Ingrida Juškienė.</a:t>
            </a:r>
            <a:endParaRPr lang="lt-LT" sz="2800" dirty="0">
              <a:latin typeface="Arial" panose="020B0604020202020204" pitchFamily="34" charset="0"/>
              <a:cs typeface="Arial" panose="020B0604020202020204" pitchFamily="34" charset="0"/>
            </a:endParaRPr>
          </a:p>
          <a:p>
            <a:endParaRPr lang="lt-LT" dirty="0"/>
          </a:p>
        </p:txBody>
      </p:sp>
    </p:spTree>
    <p:extLst>
      <p:ext uri="{BB962C8B-B14F-4D97-AF65-F5344CB8AC3E}">
        <p14:creationId xmlns:p14="http://schemas.microsoft.com/office/powerpoint/2010/main" val="635228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mikale\Desktop\Paveikslėli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63807"/>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a:xfrm>
            <a:off x="323528" y="260648"/>
            <a:ext cx="8229600" cy="589458"/>
          </a:xfrm>
        </p:spPr>
        <p:txBody>
          <a:bodyPr>
            <a:normAutofit/>
          </a:bodyPr>
          <a:lstStyle/>
          <a:p>
            <a:pPr algn="ct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800" dirty="0">
                <a:solidFill>
                  <a:srgbClr val="760000"/>
                </a:solidFill>
                <a:latin typeface="Arial" panose="020B0604020202020204" pitchFamily="34" charset="0"/>
                <a:ea typeface="Verdana" panose="020B0604030504040204" pitchFamily="34" charset="0"/>
                <a:cs typeface="Arial" panose="020B0604020202020204" pitchFamily="34" charset="0"/>
              </a:rPr>
              <a:t>metais Aleksoto seniūnijoje:</a:t>
            </a:r>
          </a:p>
        </p:txBody>
      </p:sp>
      <p:sp>
        <p:nvSpPr>
          <p:cNvPr id="3" name="Turinio vietos rezervavimo ženklas 2"/>
          <p:cNvSpPr>
            <a:spLocks noGrp="1"/>
          </p:cNvSpPr>
          <p:nvPr>
            <p:ph sz="quarter" idx="1"/>
          </p:nvPr>
        </p:nvSpPr>
        <p:spPr>
          <a:xfrm>
            <a:off x="457200" y="1268760"/>
            <a:ext cx="8229600" cy="4857403"/>
          </a:xfrm>
        </p:spPr>
        <p:txBody>
          <a:bodyPr>
            <a:normAutofit/>
          </a:bodyPr>
          <a:lstStyle/>
          <a:p>
            <a:pPr algn="ctr">
              <a:lnSpc>
                <a:spcPct val="80000"/>
              </a:lnSpc>
              <a:buClr>
                <a:schemeClr val="accent1">
                  <a:lumMod val="60000"/>
                  <a:lumOff val="40000"/>
                </a:schemeClr>
              </a:buClr>
              <a:buFont typeface="Courier New" panose="02070309020205020404" pitchFamily="49" charset="0"/>
              <a:buChar char="o"/>
              <a:defRPr/>
            </a:pPr>
            <a:r>
              <a:rPr lang="lt-LT" altLang="lt-LT" b="1" dirty="0">
                <a:latin typeface="Arial" panose="020B0604020202020204" pitchFamily="34" charset="0"/>
                <a:cs typeface="Arial" panose="020B0604020202020204" pitchFamily="34" charset="0"/>
              </a:rPr>
              <a:t>Aleksoto seniūnijoje -  </a:t>
            </a:r>
            <a:r>
              <a:rPr lang="lt-LT" altLang="lt-LT" b="1" dirty="0" smtClean="0">
                <a:latin typeface="Arial" panose="020B0604020202020204" pitchFamily="34" charset="0"/>
                <a:cs typeface="Arial" panose="020B0604020202020204" pitchFamily="34" charset="0"/>
              </a:rPr>
              <a:t>23 681 gyventojų</a:t>
            </a:r>
            <a:endParaRPr lang="en-US" altLang="lt-LT" b="1" dirty="0" smtClean="0">
              <a:latin typeface="Arial" panose="020B0604020202020204" pitchFamily="34" charset="0"/>
              <a:cs typeface="Arial" panose="020B0604020202020204" pitchFamily="34" charset="0"/>
            </a:endParaRPr>
          </a:p>
          <a:p>
            <a:pPr algn="ctr">
              <a:lnSpc>
                <a:spcPct val="80000"/>
              </a:lnSpc>
              <a:buClr>
                <a:schemeClr val="accent1">
                  <a:lumMod val="60000"/>
                  <a:lumOff val="40000"/>
                </a:schemeClr>
              </a:buClr>
              <a:buFont typeface="Courier New" panose="02070309020205020404" pitchFamily="49" charset="0"/>
              <a:buChar char="o"/>
              <a:defRPr/>
            </a:pPr>
            <a:endParaRPr lang="lt-LT" altLang="lt-LT" b="1" dirty="0">
              <a:latin typeface="Arial" panose="020B0604020202020204" pitchFamily="34" charset="0"/>
              <a:cs typeface="Arial" panose="020B0604020202020204" pitchFamily="34" charset="0"/>
            </a:endParaRPr>
          </a:p>
          <a:p>
            <a:pPr marL="0" indent="0" algn="ctr">
              <a:lnSpc>
                <a:spcPct val="80000"/>
              </a:lnSpc>
              <a:buClr>
                <a:schemeClr val="accent1">
                  <a:lumMod val="60000"/>
                  <a:lumOff val="40000"/>
                </a:schemeClr>
              </a:buClr>
              <a:buNone/>
              <a:defRPr/>
            </a:pPr>
            <a:r>
              <a:rPr lang="en-US" altLang="lt-LT" dirty="0" err="1" smtClean="0">
                <a:latin typeface="Arial" panose="020B0604020202020204" pitchFamily="34" charset="0"/>
                <a:cs typeface="Arial" panose="020B0604020202020204" pitchFamily="34" charset="0"/>
              </a:rPr>
              <a:t>Gyventojų</a:t>
            </a:r>
            <a:r>
              <a:rPr lang="en-US" altLang="lt-LT" dirty="0" smtClean="0">
                <a:latin typeface="Arial" panose="020B0604020202020204" pitchFamily="34" charset="0"/>
                <a:cs typeface="Arial" panose="020B0604020202020204" pitchFamily="34" charset="0"/>
              </a:rPr>
              <a:t> </a:t>
            </a:r>
            <a:r>
              <a:rPr lang="en-US" altLang="lt-LT" dirty="0" err="1" smtClean="0">
                <a:latin typeface="Arial" panose="020B0604020202020204" pitchFamily="34" charset="0"/>
                <a:cs typeface="Arial" panose="020B0604020202020204" pitchFamily="34" charset="0"/>
              </a:rPr>
              <a:t>pasiskirstymas</a:t>
            </a:r>
            <a:r>
              <a:rPr lang="en-US" altLang="lt-LT" dirty="0" smtClean="0">
                <a:latin typeface="Arial" panose="020B0604020202020204" pitchFamily="34" charset="0"/>
                <a:cs typeface="Arial" panose="020B0604020202020204" pitchFamily="34" charset="0"/>
              </a:rPr>
              <a:t> </a:t>
            </a:r>
            <a:r>
              <a:rPr lang="en-US" altLang="lt-LT" dirty="0" err="1" smtClean="0">
                <a:latin typeface="Arial" panose="020B0604020202020204" pitchFamily="34" charset="0"/>
                <a:cs typeface="Arial" panose="020B0604020202020204" pitchFamily="34" charset="0"/>
              </a:rPr>
              <a:t>pagal</a:t>
            </a:r>
            <a:r>
              <a:rPr lang="en-US" altLang="lt-LT" dirty="0" smtClean="0">
                <a:latin typeface="Arial" panose="020B0604020202020204" pitchFamily="34" charset="0"/>
                <a:cs typeface="Arial" panose="020B0604020202020204" pitchFamily="34" charset="0"/>
              </a:rPr>
              <a:t> </a:t>
            </a:r>
            <a:r>
              <a:rPr lang="en-US" altLang="lt-LT" dirty="0" err="1" smtClean="0">
                <a:latin typeface="Arial" panose="020B0604020202020204" pitchFamily="34" charset="0"/>
                <a:cs typeface="Arial" panose="020B0604020202020204" pitchFamily="34" charset="0"/>
              </a:rPr>
              <a:t>amžiaus</a:t>
            </a:r>
            <a:r>
              <a:rPr lang="en-US" altLang="lt-LT" dirty="0" smtClean="0">
                <a:latin typeface="Arial" panose="020B0604020202020204" pitchFamily="34" charset="0"/>
                <a:cs typeface="Arial" panose="020B0604020202020204" pitchFamily="34" charset="0"/>
              </a:rPr>
              <a:t> </a:t>
            </a:r>
            <a:r>
              <a:rPr lang="en-US" altLang="lt-LT" dirty="0" err="1" smtClean="0">
                <a:latin typeface="Arial" panose="020B0604020202020204" pitchFamily="34" charset="0"/>
                <a:cs typeface="Arial" panose="020B0604020202020204" pitchFamily="34" charset="0"/>
              </a:rPr>
              <a:t>grupes</a:t>
            </a:r>
            <a:r>
              <a:rPr lang="en-US" altLang="lt-LT" dirty="0" smtClean="0">
                <a:latin typeface="Arial" panose="020B0604020202020204" pitchFamily="34" charset="0"/>
                <a:cs typeface="Arial" panose="020B0604020202020204" pitchFamily="34" charset="0"/>
              </a:rPr>
              <a:t>:</a:t>
            </a:r>
          </a:p>
          <a:p>
            <a:pPr>
              <a:lnSpc>
                <a:spcPct val="80000"/>
              </a:lnSpc>
              <a:buClr>
                <a:schemeClr val="accent1">
                  <a:lumMod val="60000"/>
                  <a:lumOff val="40000"/>
                </a:schemeClr>
              </a:buClr>
              <a:buFont typeface="Courier New" panose="02070309020205020404" pitchFamily="49" charset="0"/>
              <a:buChar char="o"/>
              <a:defRPr/>
            </a:pPr>
            <a:endParaRPr lang="lt-LT" altLang="lt-LT" sz="3600" dirty="0">
              <a:latin typeface="Arial" panose="020B0604020202020204" pitchFamily="34" charset="0"/>
              <a:cs typeface="Arial" panose="020B0604020202020204" pitchFamily="34" charset="0"/>
            </a:endParaRPr>
          </a:p>
          <a:p>
            <a:pPr>
              <a:lnSpc>
                <a:spcPct val="80000"/>
              </a:lnSpc>
              <a:buClr>
                <a:schemeClr val="accent1">
                  <a:lumMod val="60000"/>
                  <a:lumOff val="40000"/>
                </a:schemeClr>
              </a:buClr>
              <a:buFont typeface="Courier New" panose="02070309020205020404" pitchFamily="49" charset="0"/>
              <a:buChar char="o"/>
              <a:defRPr/>
            </a:pPr>
            <a:r>
              <a:rPr lang="lt-LT" altLang="lt-LT" dirty="0">
                <a:latin typeface="Arial" panose="020B0604020202020204" pitchFamily="34" charset="0"/>
                <a:cs typeface="Arial" panose="020B0604020202020204" pitchFamily="34" charset="0"/>
              </a:rPr>
              <a:t>Vaikai (iki 13 metų) – </a:t>
            </a:r>
            <a:r>
              <a:rPr lang="en-US" altLang="lt-LT" dirty="0" smtClean="0">
                <a:latin typeface="Arial" panose="020B0604020202020204" pitchFamily="34" charset="0"/>
                <a:cs typeface="Arial" panose="020B0604020202020204" pitchFamily="34" charset="0"/>
              </a:rPr>
              <a:t>3936</a:t>
            </a:r>
            <a:r>
              <a:rPr lang="lt-LT" altLang="lt-LT" dirty="0" smtClean="0">
                <a:latin typeface="Arial" panose="020B0604020202020204" pitchFamily="34" charset="0"/>
                <a:cs typeface="Arial" panose="020B0604020202020204" pitchFamily="34" charset="0"/>
              </a:rPr>
              <a:t>;</a:t>
            </a:r>
            <a:endParaRPr lang="lt-LT" altLang="lt-LT" dirty="0">
              <a:latin typeface="Arial" panose="020B0604020202020204" pitchFamily="34" charset="0"/>
              <a:cs typeface="Arial" panose="020B0604020202020204" pitchFamily="34" charset="0"/>
            </a:endParaRPr>
          </a:p>
          <a:p>
            <a:pPr>
              <a:lnSpc>
                <a:spcPct val="80000"/>
              </a:lnSpc>
              <a:buClr>
                <a:schemeClr val="accent1">
                  <a:lumMod val="60000"/>
                  <a:lumOff val="40000"/>
                </a:schemeClr>
              </a:buClr>
              <a:buFont typeface="Courier New" panose="02070309020205020404" pitchFamily="49" charset="0"/>
              <a:buChar char="o"/>
              <a:defRPr/>
            </a:pPr>
            <a:r>
              <a:rPr lang="lt-LT" altLang="lt-LT" dirty="0">
                <a:latin typeface="Arial" panose="020B0604020202020204" pitchFamily="34" charset="0"/>
                <a:cs typeface="Arial" panose="020B0604020202020204" pitchFamily="34" charset="0"/>
              </a:rPr>
              <a:t>Paaugliai (14-17 metų) – </a:t>
            </a:r>
            <a:r>
              <a:rPr lang="lt-LT" altLang="lt-LT" dirty="0" smtClean="0">
                <a:latin typeface="Arial" panose="020B0604020202020204" pitchFamily="34" charset="0"/>
                <a:cs typeface="Arial" panose="020B0604020202020204" pitchFamily="34" charset="0"/>
              </a:rPr>
              <a:t>74</a:t>
            </a:r>
            <a:r>
              <a:rPr lang="en-US" altLang="lt-LT" dirty="0" smtClean="0">
                <a:latin typeface="Arial" panose="020B0604020202020204" pitchFamily="34" charset="0"/>
                <a:cs typeface="Arial" panose="020B0604020202020204" pitchFamily="34" charset="0"/>
              </a:rPr>
              <a:t>8</a:t>
            </a:r>
            <a:r>
              <a:rPr lang="lt-LT" altLang="lt-LT" dirty="0" smtClean="0">
                <a:latin typeface="Arial" panose="020B0604020202020204" pitchFamily="34" charset="0"/>
                <a:cs typeface="Arial" panose="020B0604020202020204" pitchFamily="34" charset="0"/>
              </a:rPr>
              <a:t>; </a:t>
            </a:r>
            <a:endParaRPr lang="lt-LT" altLang="lt-LT" dirty="0">
              <a:latin typeface="Arial" panose="020B0604020202020204" pitchFamily="34" charset="0"/>
              <a:cs typeface="Arial" panose="020B0604020202020204" pitchFamily="34" charset="0"/>
            </a:endParaRPr>
          </a:p>
          <a:p>
            <a:pPr>
              <a:lnSpc>
                <a:spcPct val="80000"/>
              </a:lnSpc>
              <a:buClr>
                <a:schemeClr val="accent1">
                  <a:lumMod val="60000"/>
                  <a:lumOff val="40000"/>
                </a:schemeClr>
              </a:buClr>
              <a:buFont typeface="Courier New" panose="02070309020205020404" pitchFamily="49" charset="0"/>
              <a:buChar char="o"/>
              <a:defRPr/>
            </a:pPr>
            <a:r>
              <a:rPr lang="lt-LT" altLang="lt-LT" dirty="0">
                <a:latin typeface="Arial" panose="020B0604020202020204" pitchFamily="34" charset="0"/>
                <a:cs typeface="Arial" panose="020B0604020202020204" pitchFamily="34" charset="0"/>
              </a:rPr>
              <a:t>Darbingo amžiaus gyventojai (</a:t>
            </a:r>
            <a:r>
              <a:rPr lang="lt-LT" altLang="lt-LT" dirty="0" smtClean="0">
                <a:latin typeface="Arial" panose="020B0604020202020204" pitchFamily="34" charset="0"/>
                <a:cs typeface="Arial" panose="020B0604020202020204" pitchFamily="34" charset="0"/>
              </a:rPr>
              <a:t>18-65 </a:t>
            </a:r>
            <a:r>
              <a:rPr lang="lt-LT" altLang="lt-LT" dirty="0">
                <a:latin typeface="Arial" panose="020B0604020202020204" pitchFamily="34" charset="0"/>
                <a:cs typeface="Arial" panose="020B0604020202020204" pitchFamily="34" charset="0"/>
              </a:rPr>
              <a:t>metų) </a:t>
            </a:r>
            <a:r>
              <a:rPr lang="lt-LT" altLang="lt-LT" dirty="0" smtClean="0">
                <a:latin typeface="Arial" panose="020B0604020202020204" pitchFamily="34" charset="0"/>
                <a:cs typeface="Arial" panose="020B0604020202020204" pitchFamily="34" charset="0"/>
              </a:rPr>
              <a:t>–</a:t>
            </a:r>
            <a:r>
              <a:rPr lang="en-US" altLang="lt-LT" dirty="0" smtClean="0">
                <a:latin typeface="Arial" panose="020B0604020202020204" pitchFamily="34" charset="0"/>
                <a:cs typeface="Arial" panose="020B0604020202020204" pitchFamily="34" charset="0"/>
              </a:rPr>
              <a:t>15143</a:t>
            </a:r>
            <a:r>
              <a:rPr lang="lt-LT" altLang="lt-LT" dirty="0" smtClean="0">
                <a:latin typeface="Arial" panose="020B0604020202020204" pitchFamily="34" charset="0"/>
                <a:cs typeface="Arial" panose="020B0604020202020204" pitchFamily="34" charset="0"/>
              </a:rPr>
              <a:t>;</a:t>
            </a:r>
          </a:p>
          <a:p>
            <a:pPr>
              <a:lnSpc>
                <a:spcPct val="80000"/>
              </a:lnSpc>
              <a:buClr>
                <a:schemeClr val="accent1">
                  <a:lumMod val="60000"/>
                  <a:lumOff val="40000"/>
                </a:schemeClr>
              </a:buClr>
              <a:buFont typeface="Courier New" panose="02070309020205020404" pitchFamily="49" charset="0"/>
              <a:buChar char="o"/>
              <a:defRPr/>
            </a:pPr>
            <a:r>
              <a:rPr lang="lt-LT" altLang="lt-LT" dirty="0" smtClean="0">
                <a:latin typeface="Arial" panose="020B0604020202020204" pitchFamily="34" charset="0"/>
                <a:cs typeface="Arial" panose="020B0604020202020204" pitchFamily="34" charset="0"/>
              </a:rPr>
              <a:t>Senjorai </a:t>
            </a:r>
            <a:r>
              <a:rPr lang="lt-LT" altLang="lt-LT" dirty="0">
                <a:latin typeface="Arial" panose="020B0604020202020204" pitchFamily="34" charset="0"/>
                <a:cs typeface="Arial" panose="020B0604020202020204" pitchFamily="34" charset="0"/>
              </a:rPr>
              <a:t>(nuo </a:t>
            </a:r>
            <a:r>
              <a:rPr lang="lt-LT" altLang="lt-LT" dirty="0" smtClean="0">
                <a:latin typeface="Arial" panose="020B0604020202020204" pitchFamily="34" charset="0"/>
                <a:cs typeface="Arial" panose="020B0604020202020204" pitchFamily="34" charset="0"/>
              </a:rPr>
              <a:t>66 </a:t>
            </a:r>
            <a:r>
              <a:rPr lang="lt-LT" altLang="lt-LT" dirty="0">
                <a:latin typeface="Arial" panose="020B0604020202020204" pitchFamily="34" charset="0"/>
                <a:cs typeface="Arial" panose="020B0604020202020204" pitchFamily="34" charset="0"/>
              </a:rPr>
              <a:t>metų) – </a:t>
            </a:r>
            <a:r>
              <a:rPr lang="en-US" altLang="lt-LT" dirty="0" smtClean="0">
                <a:latin typeface="Arial" panose="020B0604020202020204" pitchFamily="34" charset="0"/>
                <a:cs typeface="Arial" panose="020B0604020202020204" pitchFamily="34" charset="0"/>
              </a:rPr>
              <a:t>3854</a:t>
            </a:r>
            <a:r>
              <a:rPr lang="lt-LT" altLang="lt-LT" dirty="0" smtClean="0">
                <a:latin typeface="Arial" panose="020B0604020202020204" pitchFamily="34" charset="0"/>
                <a:cs typeface="Arial" panose="020B0604020202020204" pitchFamily="34" charset="0"/>
              </a:rPr>
              <a:t>.</a:t>
            </a:r>
            <a:endParaRPr lang="lt-L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400" dirty="0">
                <a:solidFill>
                  <a:srgbClr val="760000"/>
                </a:solidFill>
                <a:latin typeface="Arial" panose="020B0604020202020204" pitchFamily="34" charset="0"/>
                <a:ea typeface="Verdana" panose="020B0604030504040204" pitchFamily="34" charset="0"/>
                <a:cs typeface="Arial" panose="020B0604020202020204" pitchFamily="34" charset="0"/>
              </a:rPr>
              <a:t>metais priimti ir nagrinėti gyventojų ir organizacijų prašymai, skundai bei pasiūlymai lyginant su </a:t>
            </a:r>
            <a:r>
              <a:rPr lang="en-US" sz="2400" dirty="0">
                <a:solidFill>
                  <a:srgbClr val="760000"/>
                </a:solidFill>
                <a:latin typeface="Arial" panose="020B0604020202020204" pitchFamily="34" charset="0"/>
                <a:ea typeface="Verdana" panose="020B0604030504040204" pitchFamily="34" charset="0"/>
                <a:cs typeface="Arial" panose="020B0604020202020204" pitchFamily="34" charset="0"/>
              </a:rPr>
              <a:t>2016</a:t>
            </a:r>
            <a:r>
              <a:rPr lang="lt-LT" sz="2400" dirty="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2018</a:t>
            </a:r>
            <a:r>
              <a:rPr lang="en-US"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 2019 </a:t>
            </a: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400" dirty="0">
                <a:solidFill>
                  <a:srgbClr val="760000"/>
                </a:solidFill>
                <a:latin typeface="Arial" panose="020B0604020202020204" pitchFamily="34" charset="0"/>
                <a:ea typeface="Verdana" panose="020B0604030504040204" pitchFamily="34" charset="0"/>
                <a:cs typeface="Arial" panose="020B0604020202020204" pitchFamily="34" charset="0"/>
              </a:rPr>
              <a:t>metais </a:t>
            </a:r>
            <a:endParaRPr lang="lt-LT" sz="2400" dirty="0">
              <a:solidFill>
                <a:srgbClr val="760000"/>
              </a:solidFill>
            </a:endParaRPr>
          </a:p>
        </p:txBody>
      </p:sp>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330622684"/>
              </p:ext>
            </p:extLst>
          </p:nvPr>
        </p:nvGraphicFramePr>
        <p:xfrm>
          <a:off x="107504" y="1484784"/>
          <a:ext cx="806489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885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pPr algn="ct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lt-LT" sz="24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400" dirty="0">
                <a:solidFill>
                  <a:srgbClr val="760000"/>
                </a:solidFill>
                <a:latin typeface="Arial" panose="020B0604020202020204" pitchFamily="34" charset="0"/>
                <a:ea typeface="Verdana" panose="020B0604030504040204" pitchFamily="34" charset="0"/>
                <a:cs typeface="Arial" panose="020B0604020202020204" pitchFamily="34" charset="0"/>
              </a:rPr>
              <a:t>vykdyta gyvenamosios vietos deklaravimo duomenų ir gyvenamosios vietos neturinčių asmenų apskaita</a:t>
            </a:r>
            <a:endParaRPr lang="lt-LT" sz="2400" dirty="0">
              <a:solidFill>
                <a:srgbClr val="760000"/>
              </a:solidFill>
            </a:endParaRPr>
          </a:p>
        </p:txBody>
      </p:sp>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566580529"/>
              </p:ext>
            </p:extLst>
          </p:nvPr>
        </p:nvGraphicFramePr>
        <p:xfrm>
          <a:off x="539552" y="1340768"/>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5506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mikale\Desktop\Paveikslėli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2"/>
            <a:ext cx="9144000" cy="6663807"/>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a:xfrm>
            <a:off x="683568" y="116632"/>
            <a:ext cx="8229600" cy="839043"/>
          </a:xfrm>
        </p:spPr>
        <p:txBody>
          <a:bodyPr>
            <a:noAutofit/>
          </a:bodyPr>
          <a:lstStyle/>
          <a:p>
            <a:pPr algn="ct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sz="2800" dirty="0">
                <a:solidFill>
                  <a:srgbClr val="760000"/>
                </a:solidFill>
                <a:latin typeface="Arial" panose="020B0604020202020204" pitchFamily="34" charset="0"/>
                <a:ea typeface="Verdana" panose="020B0604030504040204" pitchFamily="34" charset="0"/>
                <a:cs typeface="Arial" panose="020B0604020202020204" pitchFamily="34" charset="0"/>
              </a:rPr>
              <a:t>metais </a:t>
            </a:r>
            <a:r>
              <a:rPr 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Aleksoto </a:t>
            </a:r>
            <a:r>
              <a:rPr lang="lt-LT" sz="2800" dirty="0">
                <a:solidFill>
                  <a:srgbClr val="760000"/>
                </a:solidFill>
                <a:latin typeface="Arial" panose="020B0604020202020204" pitchFamily="34" charset="0"/>
                <a:ea typeface="Verdana" panose="020B0604030504040204" pitchFamily="34" charset="0"/>
                <a:cs typeface="Arial" panose="020B0604020202020204" pitchFamily="34" charset="0"/>
              </a:rPr>
              <a:t>seniūnijoje vykdyta socialinė veikla</a:t>
            </a:r>
          </a:p>
        </p:txBody>
      </p:sp>
      <p:graphicFrame>
        <p:nvGraphicFramePr>
          <p:cNvPr id="7" name="Turinio vietos rezervavimo ženklas 6"/>
          <p:cNvGraphicFramePr>
            <a:graphicFrameLocks noGrp="1"/>
          </p:cNvGraphicFramePr>
          <p:nvPr>
            <p:ph sz="quarter" idx="1"/>
            <p:extLst>
              <p:ext uri="{D42A27DB-BD31-4B8C-83A1-F6EECF244321}">
                <p14:modId xmlns:p14="http://schemas.microsoft.com/office/powerpoint/2010/main" val="2229030341"/>
              </p:ext>
            </p:extLst>
          </p:nvPr>
        </p:nvGraphicFramePr>
        <p:xfrm>
          <a:off x="467544" y="980729"/>
          <a:ext cx="7776864" cy="4913143"/>
        </p:xfrm>
        <a:graphic>
          <a:graphicData uri="http://schemas.openxmlformats.org/drawingml/2006/table">
            <a:tbl>
              <a:tblPr bandRow="1">
                <a:tableStyleId>{5C22544A-7EE6-4342-B048-85BDC9FD1C3A}</a:tableStyleId>
              </a:tblPr>
              <a:tblGrid>
                <a:gridCol w="511256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335717">
                <a:tc>
                  <a:txBody>
                    <a:bodyPr/>
                    <a:lstStyle/>
                    <a:p>
                      <a:endParaRPr lang="lt-LT" sz="1800" dirty="0"/>
                    </a:p>
                  </a:txBody>
                  <a:tcPr marL="91444" marR="91444" marT="45706" marB="45706"/>
                </a:tc>
                <a:tc>
                  <a:txBody>
                    <a:bodyPr/>
                    <a:lstStyle/>
                    <a:p>
                      <a:r>
                        <a:rPr lang="lt-LT" sz="1800" b="1" dirty="0" smtClean="0"/>
                        <a:t>20</a:t>
                      </a:r>
                      <a:r>
                        <a:rPr lang="en-US" sz="1800" b="1" dirty="0" smtClean="0"/>
                        <a:t>20</a:t>
                      </a:r>
                      <a:r>
                        <a:rPr lang="lt-LT" sz="1800" b="1" dirty="0" smtClean="0"/>
                        <a:t> metais</a:t>
                      </a:r>
                      <a:endParaRPr lang="lt-LT" sz="1800" b="1" dirty="0"/>
                    </a:p>
                  </a:txBody>
                  <a:tcPr marL="91444" marR="91444" marT="45706" marB="45706"/>
                </a:tc>
                <a:extLst>
                  <a:ext uri="{0D108BD9-81ED-4DB2-BD59-A6C34878D82A}">
                    <a16:rowId xmlns:a16="http://schemas.microsoft.com/office/drawing/2014/main" val="10000"/>
                  </a:ext>
                </a:extLst>
              </a:tr>
              <a:tr h="929419">
                <a:tc>
                  <a:txBody>
                    <a:bodyPr/>
                    <a:lstStyle/>
                    <a:p>
                      <a:r>
                        <a:rPr lang="lt-LT" sz="1600" b="1" dirty="0">
                          <a:latin typeface="Arial" panose="020B0604020202020204" pitchFamily="34" charset="0"/>
                          <a:cs typeface="Arial" panose="020B0604020202020204" pitchFamily="34" charset="0"/>
                        </a:rPr>
                        <a:t>Teikėme informaciją interesantams socialinei paramai gauti. Seniūnija konsultavo ir suruošė dokumentus vienkartinėms pašalpoms gauti</a:t>
                      </a:r>
                    </a:p>
                  </a:txBody>
                  <a:tcPr marL="91444" marR="91444" marT="45706" marB="45706"/>
                </a:tc>
                <a:tc>
                  <a:txBody>
                    <a:bodyPr/>
                    <a:lstStyle/>
                    <a:p>
                      <a:r>
                        <a:rPr lang="lt-LT"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577</a:t>
                      </a:r>
                      <a:r>
                        <a:rPr lang="lt-LT" sz="1600" dirty="0" smtClean="0">
                          <a:latin typeface="Arial" panose="020B0604020202020204" pitchFamily="34" charset="0"/>
                          <a:cs typeface="Arial" panose="020B0604020202020204" pitchFamily="34" charset="0"/>
                        </a:rPr>
                        <a:t> gyventojų</a:t>
                      </a:r>
                      <a:endParaRPr lang="lt-LT" sz="1600" dirty="0">
                        <a:latin typeface="Arial" panose="020B0604020202020204" pitchFamily="34" charset="0"/>
                        <a:cs typeface="Arial" panose="020B0604020202020204" pitchFamily="34" charset="0"/>
                      </a:endParaRPr>
                    </a:p>
                  </a:txBody>
                  <a:tcPr marL="91444" marR="91444" marT="45706" marB="45706"/>
                </a:tc>
                <a:extLst>
                  <a:ext uri="{0D108BD9-81ED-4DB2-BD59-A6C34878D82A}">
                    <a16:rowId xmlns:a16="http://schemas.microsoft.com/office/drawing/2014/main" val="10001"/>
                  </a:ext>
                </a:extLst>
              </a:tr>
              <a:tr h="979225">
                <a:tc>
                  <a:txBody>
                    <a:bodyPr/>
                    <a:lstStyle/>
                    <a:p>
                      <a:r>
                        <a:rPr lang="lt-LT" sz="1600" b="1" dirty="0">
                          <a:latin typeface="Arial" panose="020B0604020202020204" pitchFamily="34" charset="0"/>
                          <a:cs typeface="Arial" panose="020B0604020202020204" pitchFamily="34" charset="0"/>
                        </a:rPr>
                        <a:t>Priimti prašymai ir reikiami dokumentai iš </a:t>
                      </a:r>
                      <a:r>
                        <a:rPr lang="lt-LT" sz="1600" b="1" dirty="0" smtClean="0">
                          <a:latin typeface="Arial" panose="020B0604020202020204" pitchFamily="34" charset="0"/>
                          <a:cs typeface="Arial" panose="020B0604020202020204" pitchFamily="34" charset="0"/>
                        </a:rPr>
                        <a:t>seniūnijos  </a:t>
                      </a:r>
                      <a:r>
                        <a:rPr lang="lt-LT" sz="1600" b="1" dirty="0">
                          <a:latin typeface="Arial" panose="020B0604020202020204" pitchFamily="34" charset="0"/>
                          <a:cs typeface="Arial" panose="020B0604020202020204" pitchFamily="34" charset="0"/>
                        </a:rPr>
                        <a:t>gyventojų dėl  išmokų vaikams, nemokamų pietų mokykloje ir aprūpinimo mokinio reikmenimis</a:t>
                      </a:r>
                    </a:p>
                  </a:txBody>
                  <a:tcPr marL="91444" marR="91444" marT="45706" marB="45706"/>
                </a:tc>
                <a:tc>
                  <a:txBody>
                    <a:bodyPr/>
                    <a:lstStyle/>
                    <a:p>
                      <a:r>
                        <a:rPr lang="en-US" sz="1600" dirty="0" smtClean="0">
                          <a:latin typeface="Arial" panose="020B0604020202020204" pitchFamily="34" charset="0"/>
                          <a:cs typeface="Arial" panose="020B0604020202020204" pitchFamily="34" charset="0"/>
                        </a:rPr>
                        <a:t>1660</a:t>
                      </a:r>
                      <a:r>
                        <a:rPr lang="lt-LT" sz="1600" dirty="0" smtClean="0">
                          <a:latin typeface="Arial" panose="020B0604020202020204" pitchFamily="34" charset="0"/>
                          <a:cs typeface="Arial" panose="020B0604020202020204" pitchFamily="34" charset="0"/>
                        </a:rPr>
                        <a:t> prašymai</a:t>
                      </a:r>
                      <a:endParaRPr lang="lt-LT" sz="1600" dirty="0">
                        <a:latin typeface="Arial" panose="020B0604020202020204" pitchFamily="34" charset="0"/>
                        <a:cs typeface="Arial" panose="020B0604020202020204" pitchFamily="34" charset="0"/>
                      </a:endParaRPr>
                    </a:p>
                  </a:txBody>
                  <a:tcPr marL="91444" marR="91444" marT="45706" marB="45706"/>
                </a:tc>
                <a:extLst>
                  <a:ext uri="{0D108BD9-81ED-4DB2-BD59-A6C34878D82A}">
                    <a16:rowId xmlns:a16="http://schemas.microsoft.com/office/drawing/2014/main" val="10002"/>
                  </a:ext>
                </a:extLst>
              </a:tr>
              <a:tr h="979225">
                <a:tc>
                  <a:txBody>
                    <a:bodyPr/>
                    <a:lstStyle/>
                    <a:p>
                      <a:r>
                        <a:rPr lang="lt-LT" sz="1600" b="1" dirty="0">
                          <a:latin typeface="Arial" panose="020B0604020202020204" pitchFamily="34" charset="0"/>
                          <a:cs typeface="Arial" panose="020B0604020202020204" pitchFamily="34" charset="0"/>
                        </a:rPr>
                        <a:t>Priimti prašymai ir reikiami dokumentai iš seniūnijos gyventojų dėl  socialinės pašalpos, kompensacijos už šildymą, kietą kurą, karštą ir šaltą vandenį</a:t>
                      </a:r>
                    </a:p>
                  </a:txBody>
                  <a:tcPr marL="91444" marR="91444" marT="45706" marB="45706"/>
                </a:tc>
                <a:tc>
                  <a:txBody>
                    <a:bodyPr/>
                    <a:lstStyle/>
                    <a:p>
                      <a:r>
                        <a:rPr lang="lt-LT" sz="16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463</a:t>
                      </a:r>
                      <a:r>
                        <a:rPr lang="lt-LT" sz="1600" baseline="0" dirty="0" smtClean="0">
                          <a:latin typeface="Arial" panose="020B0604020202020204" pitchFamily="34" charset="0"/>
                          <a:cs typeface="Arial" panose="020B0604020202020204" pitchFamily="34" charset="0"/>
                        </a:rPr>
                        <a:t> </a:t>
                      </a:r>
                      <a:r>
                        <a:rPr lang="lt-LT" sz="1600" dirty="0" smtClean="0">
                          <a:latin typeface="Arial" panose="020B0604020202020204" pitchFamily="34" charset="0"/>
                          <a:cs typeface="Arial" panose="020B0604020202020204" pitchFamily="34" charset="0"/>
                        </a:rPr>
                        <a:t>prašymai</a:t>
                      </a:r>
                      <a:endParaRPr lang="lt-LT" sz="1600" dirty="0">
                        <a:latin typeface="Arial" panose="020B0604020202020204" pitchFamily="34" charset="0"/>
                        <a:cs typeface="Arial" panose="020B0604020202020204" pitchFamily="34" charset="0"/>
                      </a:endParaRPr>
                    </a:p>
                  </a:txBody>
                  <a:tcPr marL="91444" marR="91444" marT="45706" marB="45706"/>
                </a:tc>
                <a:extLst>
                  <a:ext uri="{0D108BD9-81ED-4DB2-BD59-A6C34878D82A}">
                    <a16:rowId xmlns:a16="http://schemas.microsoft.com/office/drawing/2014/main" val="10003"/>
                  </a:ext>
                </a:extLst>
              </a:tr>
              <a:tr h="307739">
                <a:tc>
                  <a:txBody>
                    <a:bodyPr/>
                    <a:lstStyle/>
                    <a:p>
                      <a:r>
                        <a:rPr lang="en-US" sz="1600" b="1" dirty="0">
                          <a:latin typeface="Times" panose="02020603050405020304" pitchFamily="18" charset="0"/>
                          <a:cs typeface="Arial" panose="020B0604020202020204" pitchFamily="34" charset="0"/>
                        </a:rPr>
                        <a:t>Ga</a:t>
                      </a:r>
                      <a:r>
                        <a:rPr lang="lt-LT" sz="1600" b="1" dirty="0">
                          <a:latin typeface="Arial" panose="020B0604020202020204" pitchFamily="34" charset="0"/>
                          <a:cs typeface="Arial" panose="020B0604020202020204" pitchFamily="34" charset="0"/>
                        </a:rPr>
                        <a:t>vo maisto paketus iš ES lėšų </a:t>
                      </a:r>
                    </a:p>
                  </a:txBody>
                  <a:tcPr marL="91444" marR="91444" marT="45706" marB="45706"/>
                </a:tc>
                <a:tc>
                  <a:txBody>
                    <a:bodyPr/>
                    <a:lstStyle/>
                    <a:p>
                      <a:r>
                        <a:rPr lang="en-US" sz="1600" dirty="0" smtClean="0">
                          <a:latin typeface="Arial" panose="020B0604020202020204" pitchFamily="34" charset="0"/>
                          <a:cs typeface="Arial" panose="020B0604020202020204" pitchFamily="34" charset="0"/>
                        </a:rPr>
                        <a:t>387</a:t>
                      </a:r>
                      <a:r>
                        <a:rPr lang="lt-LT" sz="1600" dirty="0" smtClean="0">
                          <a:latin typeface="Arial" panose="020B0604020202020204" pitchFamily="34" charset="0"/>
                          <a:cs typeface="Arial" panose="020B0604020202020204" pitchFamily="34" charset="0"/>
                        </a:rPr>
                        <a:t> asmenys</a:t>
                      </a:r>
                      <a:endParaRPr lang="lt-LT" sz="1600" dirty="0">
                        <a:latin typeface="Arial" panose="020B0604020202020204" pitchFamily="34" charset="0"/>
                        <a:cs typeface="Arial" panose="020B0604020202020204" pitchFamily="34" charset="0"/>
                      </a:endParaRPr>
                    </a:p>
                  </a:txBody>
                  <a:tcPr marL="91444" marR="91444" marT="45706" marB="45706"/>
                </a:tc>
                <a:extLst>
                  <a:ext uri="{0D108BD9-81ED-4DB2-BD59-A6C34878D82A}">
                    <a16:rowId xmlns:a16="http://schemas.microsoft.com/office/drawing/2014/main" val="10004"/>
                  </a:ext>
                </a:extLst>
              </a:tr>
              <a:tr h="1149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err="1" smtClean="0">
                          <a:latin typeface="Arial" panose="020B0604020202020204" pitchFamily="34" charset="0"/>
                          <a:cs typeface="Arial" panose="020B0604020202020204" pitchFamily="34" charset="0"/>
                        </a:rPr>
                        <a:t>Surašyti</a:t>
                      </a:r>
                      <a:r>
                        <a:rPr lang="en-US" sz="1600" b="1" baseline="0" dirty="0" smtClean="0">
                          <a:latin typeface="Arial" panose="020B0604020202020204" pitchFamily="34" charset="0"/>
                          <a:cs typeface="Arial" panose="020B0604020202020204" pitchFamily="34" charset="0"/>
                        </a:rPr>
                        <a:t> b</a:t>
                      </a:r>
                      <a:r>
                        <a:rPr lang="lt-LT" sz="1600" b="1" dirty="0" err="1" smtClean="0">
                          <a:latin typeface="Arial" panose="020B0604020202020204" pitchFamily="34" charset="0"/>
                          <a:cs typeface="Arial" panose="020B0604020202020204" pitchFamily="34" charset="0"/>
                        </a:rPr>
                        <a:t>uities</a:t>
                      </a:r>
                      <a:r>
                        <a:rPr lang="lt-LT" sz="1600" b="1" baseline="0" dirty="0" smtClean="0">
                          <a:latin typeface="Arial" panose="020B0604020202020204" pitchFamily="34" charset="0"/>
                          <a:cs typeface="Arial" panose="020B0604020202020204" pitchFamily="34" charset="0"/>
                        </a:rPr>
                        <a:t> ir gyvenimo s</a:t>
                      </a:r>
                      <a:r>
                        <a:rPr lang="en-US" sz="1600" b="1" baseline="0" dirty="0" err="1" smtClean="0">
                          <a:latin typeface="Arial" panose="020B0604020202020204" pitchFamily="34" charset="0"/>
                          <a:cs typeface="Arial" panose="020B0604020202020204" pitchFamily="34" charset="0"/>
                        </a:rPr>
                        <a:t>ąlygų</a:t>
                      </a:r>
                      <a:r>
                        <a:rPr lang="en-US" sz="1600" b="1" baseline="0" dirty="0" smtClean="0">
                          <a:latin typeface="Arial" panose="020B0604020202020204" pitchFamily="34" charset="0"/>
                          <a:cs typeface="Arial" panose="020B0604020202020204" pitchFamily="34" charset="0"/>
                        </a:rPr>
                        <a:t> </a:t>
                      </a:r>
                      <a:r>
                        <a:rPr lang="en-US" sz="1600" b="1" baseline="0" dirty="0" err="1" smtClean="0">
                          <a:latin typeface="Arial" panose="020B0604020202020204" pitchFamily="34" charset="0"/>
                          <a:cs typeface="Arial" panose="020B0604020202020204" pitchFamily="34" charset="0"/>
                        </a:rPr>
                        <a:t>patikrinimo</a:t>
                      </a:r>
                      <a:r>
                        <a:rPr lang="en-US" sz="1600" b="1" baseline="0" dirty="0" smtClean="0">
                          <a:latin typeface="Arial" panose="020B0604020202020204" pitchFamily="34" charset="0"/>
                          <a:cs typeface="Arial" panose="020B0604020202020204" pitchFamily="34" charset="0"/>
                        </a:rPr>
                        <a:t> </a:t>
                      </a:r>
                      <a:r>
                        <a:rPr lang="en-US" sz="1600" b="1" baseline="0" dirty="0" err="1" smtClean="0">
                          <a:latin typeface="Arial" panose="020B0604020202020204" pitchFamily="34" charset="0"/>
                          <a:cs typeface="Arial" panose="020B0604020202020204" pitchFamily="34" charset="0"/>
                        </a:rPr>
                        <a:t>aktai</a:t>
                      </a:r>
                      <a:endParaRPr lang="lt-LT" sz="1600" b="1" dirty="0">
                        <a:latin typeface="Arial" panose="020B0604020202020204" pitchFamily="34" charset="0"/>
                        <a:cs typeface="Arial" panose="020B0604020202020204" pitchFamily="34" charset="0"/>
                      </a:endParaRPr>
                    </a:p>
                  </a:txBody>
                  <a:tcPr marL="91444" marR="91444"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38</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aktai</a:t>
                      </a:r>
                      <a:endParaRPr lang="lt-LT" sz="1600" dirty="0" smtClean="0">
                        <a:latin typeface="Arial" panose="020B0604020202020204" pitchFamily="34" charset="0"/>
                        <a:cs typeface="Arial" panose="020B0604020202020204" pitchFamily="34" charset="0"/>
                      </a:endParaRPr>
                    </a:p>
                  </a:txBody>
                  <a:tcPr marL="91444" marR="91444" marT="45706" marB="4570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1274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mikale\Desktop\Paveikslėli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144000" cy="6663807"/>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a:xfrm>
            <a:off x="827584" y="332656"/>
            <a:ext cx="7797552" cy="710952"/>
          </a:xfrm>
        </p:spPr>
        <p:txBody>
          <a:bodyPr>
            <a:noAutofit/>
          </a:bodyPr>
          <a:lstStyle/>
          <a:p>
            <a:pPr algn="ct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en-US"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20</a:t>
            </a: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altLang="lt-LT" sz="2800" dirty="0">
                <a:solidFill>
                  <a:srgbClr val="760000"/>
                </a:solidFill>
                <a:latin typeface="Arial" panose="020B0604020202020204" pitchFamily="34" charset="0"/>
                <a:ea typeface="Verdana" panose="020B0604030504040204" pitchFamily="34" charset="0"/>
                <a:cs typeface="Arial" panose="020B0604020202020204" pitchFamily="34" charset="0"/>
              </a:rPr>
              <a:t>metais </a:t>
            </a: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seniūnijai skirta – </a:t>
            </a:r>
            <a:r>
              <a:rPr lang="en-US"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2</a:t>
            </a: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 000</a:t>
            </a:r>
            <a:r>
              <a:rPr lang="en-US"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 </a:t>
            </a:r>
            <a:r>
              <a:rPr lang="lt-LT" altLang="lt-LT" sz="2800" dirty="0" smtClean="0">
                <a:solidFill>
                  <a:srgbClr val="760000"/>
                </a:solidFill>
                <a:latin typeface="Arial" panose="020B0604020202020204" pitchFamily="34" charset="0"/>
                <a:ea typeface="Verdana" panose="020B0604030504040204" pitchFamily="34" charset="0"/>
                <a:cs typeface="Arial" panose="020B0604020202020204" pitchFamily="34" charset="0"/>
              </a:rPr>
              <a:t>eurų</a:t>
            </a:r>
            <a:endParaRPr lang="lt-LT" sz="2800" dirty="0">
              <a:solidFill>
                <a:srgbClr val="760000"/>
              </a:solidFill>
              <a:latin typeface="Arial" panose="020B0604020202020204" pitchFamily="34" charset="0"/>
              <a:ea typeface="Verdana" panose="020B0604030504040204" pitchFamily="34" charset="0"/>
              <a:cs typeface="Arial" panose="020B0604020202020204" pitchFamily="34" charset="0"/>
            </a:endParaRPr>
          </a:p>
        </p:txBody>
      </p:sp>
      <p:sp>
        <p:nvSpPr>
          <p:cNvPr id="3" name="Turinio vietos rezervavimo ženklas 2"/>
          <p:cNvSpPr>
            <a:spLocks noGrp="1"/>
          </p:cNvSpPr>
          <p:nvPr>
            <p:ph sz="quarter" idx="1"/>
          </p:nvPr>
        </p:nvSpPr>
        <p:spPr>
          <a:xfrm>
            <a:off x="457200" y="1600200"/>
            <a:ext cx="7931224" cy="4873752"/>
          </a:xfrm>
        </p:spPr>
        <p:txBody>
          <a:bodyPr>
            <a:normAutofit/>
          </a:bodyPr>
          <a:lstStyle/>
          <a:p>
            <a:pPr marL="0" indent="0" algn="just">
              <a:buNone/>
            </a:pPr>
            <a:endParaRPr lang="lt-LT" sz="2000" dirty="0" smtClean="0">
              <a:latin typeface="Arial" panose="020B0604020202020204" pitchFamily="34" charset="0"/>
              <a:cs typeface="Arial" panose="020B0604020202020204" pitchFamily="34" charset="0"/>
            </a:endParaRPr>
          </a:p>
          <a:p>
            <a:pPr marL="0" indent="0" algn="ctr">
              <a:buNone/>
            </a:pPr>
            <a:r>
              <a:rPr lang="lt-LT" dirty="0"/>
              <a:t>Dalis lėšų panaudotos seniūnijos viešųjų erdvių (parkų, skverų ir kt.) tvarkymui su visuomenei naudingą veiklą atliekančiais asmenimis.  Pirktos darbo priemonės, įrankiai. Dalis lėšų panaudota seniūnijos ir bendruomenės renginiams vykdyti. Vykdant savavališkų statinių likvidavimą, antstolio paslaugoms pirkti. </a:t>
            </a:r>
            <a:endParaRPr lang="en-US" dirty="0" smtClean="0"/>
          </a:p>
          <a:p>
            <a:pPr marL="0" indent="0" algn="ctr">
              <a:buNone/>
            </a:pPr>
            <a:r>
              <a:rPr lang="lt-LT" dirty="0" smtClean="0"/>
              <a:t>Dėl </a:t>
            </a:r>
            <a:r>
              <a:rPr lang="lt-LT" dirty="0"/>
              <a:t>užklupusios COVID-19 pandemijos ir neįvykus planuotiems renginiams dalis lėšų grąžinta į biudžetą.  </a:t>
            </a:r>
            <a:endParaRPr lang="lt-LT" sz="2000" dirty="0" smtClean="0">
              <a:latin typeface="Arial" panose="020B0604020202020204" pitchFamily="34" charset="0"/>
              <a:cs typeface="Arial" panose="020B0604020202020204" pitchFamily="34" charset="0"/>
            </a:endParaRPr>
          </a:p>
          <a:p>
            <a:pPr>
              <a:buFont typeface="Courier New" panose="02070309020205020404" pitchFamily="49" charset="0"/>
              <a:buChar char="o"/>
            </a:pPr>
            <a:endParaRPr lang="lt-LT" dirty="0" smtClean="0"/>
          </a:p>
          <a:p>
            <a:endParaRPr lang="lt-LT" dirty="0" smtClean="0"/>
          </a:p>
          <a:p>
            <a:endParaRPr lang="lt-LT" dirty="0"/>
          </a:p>
        </p:txBody>
      </p:sp>
    </p:spTree>
    <p:extLst>
      <p:ext uri="{BB962C8B-B14F-4D97-AF65-F5344CB8AC3E}">
        <p14:creationId xmlns:p14="http://schemas.microsoft.com/office/powerpoint/2010/main" val="2519301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a:xfrm>
            <a:off x="457200" y="476672"/>
            <a:ext cx="8147248" cy="6192688"/>
          </a:xfrm>
        </p:spPr>
        <p:txBody>
          <a:bodyPr>
            <a:normAutofit fontScale="92500" lnSpcReduction="10000"/>
          </a:bodyPr>
          <a:lstStyle/>
          <a:p>
            <a:pPr>
              <a:buFont typeface="Courier New" panose="02070309020205020404" pitchFamily="49" charset="0"/>
              <a:buChar char="o"/>
            </a:pPr>
            <a:r>
              <a:rPr lang="en-US" dirty="0" smtClean="0">
                <a:latin typeface="Arial" panose="020B0604020202020204" pitchFamily="34" charset="0"/>
                <a:cs typeface="Arial" panose="020B0604020202020204" pitchFamily="34" charset="0"/>
              </a:rPr>
              <a:t>2020 </a:t>
            </a:r>
            <a:r>
              <a:rPr lang="en-US" dirty="0" err="1" smtClean="0">
                <a:latin typeface="Arial" panose="020B0604020202020204" pitchFamily="34" charset="0"/>
                <a:cs typeface="Arial" panose="020B0604020202020204" pitchFamily="34" charset="0"/>
              </a:rPr>
              <a:t>metai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buvo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išskirtiniai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metai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kadangi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Lietuvą</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kaip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ir</a:t>
            </a:r>
            <a:r>
              <a:rPr lang="en-US" dirty="0" smtClean="0">
                <a:latin typeface="Arial" panose="020B0604020202020204" pitchFamily="34" charset="0"/>
                <a:cs typeface="Arial" panose="020B0604020202020204" pitchFamily="34" charset="0"/>
              </a:rPr>
              <a:t> visas </a:t>
            </a:r>
            <a:r>
              <a:rPr lang="en-US" dirty="0" err="1" smtClean="0">
                <a:latin typeface="Arial" panose="020B0604020202020204" pitchFamily="34" charset="0"/>
                <a:cs typeface="Arial" panose="020B0604020202020204" pitchFamily="34" charset="0"/>
              </a:rPr>
              <a:t>kitas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pasaulio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šalis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užklupo</a:t>
            </a:r>
            <a:r>
              <a:rPr lang="en-US" dirty="0" smtClean="0">
                <a:latin typeface="Arial" panose="020B0604020202020204" pitchFamily="34" charset="0"/>
                <a:cs typeface="Arial" panose="020B0604020202020204" pitchFamily="34" charset="0"/>
              </a:rPr>
              <a:t> Covid-19 </a:t>
            </a:r>
            <a:r>
              <a:rPr lang="en-US" dirty="0" err="1" smtClean="0">
                <a:latin typeface="Arial" panose="020B0604020202020204" pitchFamily="34" charset="0"/>
                <a:cs typeface="Arial" panose="020B0604020202020204" pitchFamily="34" charset="0"/>
              </a:rPr>
              <a:t>virusas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a:t>
            </a:r>
            <a:r>
              <a:rPr lang="lt-LT" dirty="0" err="1" smtClean="0">
                <a:latin typeface="Arial" panose="020B0604020202020204" pitchFamily="34" charset="0"/>
                <a:cs typeface="Arial" panose="020B0604020202020204" pitchFamily="34" charset="0"/>
              </a:rPr>
              <a:t>unkaus</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ūminio respiracinio sindromo koronaviruso-2 (SARS-CoV-2) sukeliama liga. SARS-CoV-2 yra naujos padermės </a:t>
            </a:r>
            <a:r>
              <a:rPr lang="lt-LT" dirty="0" err="1">
                <a:latin typeface="Arial" panose="020B0604020202020204" pitchFamily="34" charset="0"/>
                <a:cs typeface="Arial" panose="020B0604020202020204" pitchFamily="34" charset="0"/>
              </a:rPr>
              <a:t>koronavirusas</a:t>
            </a:r>
            <a:r>
              <a:rPr lang="lt-LT" dirty="0">
                <a:latin typeface="Arial" panose="020B0604020202020204" pitchFamily="34" charset="0"/>
                <a:cs typeface="Arial" panose="020B0604020202020204" pitchFamily="34" charset="0"/>
              </a:rPr>
              <a:t>, kuris žmogaus organizme iki 2019 m. gruodžio mėn. nebuvo </a:t>
            </a:r>
            <a:r>
              <a:rPr lang="lt-LT" dirty="0" smtClean="0">
                <a:latin typeface="Arial" panose="020B0604020202020204" pitchFamily="34" charset="0"/>
                <a:cs typeface="Arial" panose="020B0604020202020204" pitchFamily="34" charset="0"/>
              </a:rPr>
              <a:t>nustatytas</a:t>
            </a:r>
            <a:r>
              <a:rPr lang="en-US" dirty="0" smtClean="0">
                <a:latin typeface="Arial" panose="020B0604020202020204" pitchFamily="34" charset="0"/>
                <a:cs typeface="Arial" panose="020B0604020202020204" pitchFamily="34" charset="0"/>
              </a:rPr>
              <a:t>)</a:t>
            </a:r>
            <a:r>
              <a:rPr lang="lt-LT"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a:p>
            <a:pPr>
              <a:buFont typeface="Courier New" panose="02070309020205020404" pitchFamily="49" charset="0"/>
              <a:buChar char="o"/>
            </a:pPr>
            <a:r>
              <a:rPr lang="lt-LT" dirty="0" smtClean="0">
                <a:latin typeface="Arial" panose="020B0604020202020204" pitchFamily="34" charset="0"/>
                <a:cs typeface="Arial" panose="020B0604020202020204" pitchFamily="34" charset="0"/>
              </a:rPr>
              <a:t>2020 </a:t>
            </a:r>
            <a:r>
              <a:rPr lang="lt-LT" dirty="0">
                <a:latin typeface="Arial" panose="020B0604020202020204" pitchFamily="34" charset="0"/>
                <a:cs typeface="Arial" panose="020B0604020202020204" pitchFamily="34" charset="0"/>
              </a:rPr>
              <a:t>m. kovo 11 d. Pasaulio sveikatos organizacija (PSO) paskelbė </a:t>
            </a:r>
            <a:r>
              <a:rPr lang="lt-LT" dirty="0" smtClean="0">
                <a:latin typeface="Arial" panose="020B0604020202020204" pitchFamily="34" charset="0"/>
                <a:cs typeface="Arial" panose="020B0604020202020204" pitchFamily="34" charset="0"/>
              </a:rPr>
              <a:t>pandemija. </a:t>
            </a:r>
            <a:r>
              <a:rPr lang="lt-LT" dirty="0">
                <a:latin typeface="Arial" panose="020B0604020202020204" pitchFamily="34" charset="0"/>
                <a:cs typeface="Arial" panose="020B0604020202020204" pitchFamily="34" charset="0"/>
              </a:rPr>
              <a:t>Tai yra pirmoji </a:t>
            </a:r>
            <a:r>
              <a:rPr lang="lt-LT" dirty="0" err="1">
                <a:latin typeface="Arial" panose="020B0604020202020204" pitchFamily="34" charset="0"/>
                <a:cs typeface="Arial" panose="020B0604020202020204" pitchFamily="34" charset="0"/>
              </a:rPr>
              <a:t>koronaviruso</a:t>
            </a:r>
            <a:r>
              <a:rPr lang="lt-LT" dirty="0">
                <a:latin typeface="Arial" panose="020B0604020202020204" pitchFamily="34" charset="0"/>
                <a:cs typeface="Arial" panose="020B0604020202020204" pitchFamily="34" charset="0"/>
              </a:rPr>
              <a:t> sukelta pandemija</a:t>
            </a:r>
            <a:r>
              <a:rPr lang="lt-LT"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err="1" smtClean="0">
                <a:latin typeface="Arial" panose="020B0604020202020204" pitchFamily="34" charset="0"/>
                <a:cs typeface="Arial" panose="020B0604020202020204" pitchFamily="34" charset="0"/>
              </a:rPr>
              <a:t>Lietuvoje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nuo</a:t>
            </a:r>
            <a:r>
              <a:rPr lang="en-US" dirty="0" smtClean="0">
                <a:latin typeface="Arial" panose="020B0604020202020204" pitchFamily="34" charset="0"/>
                <a:cs typeface="Arial" panose="020B0604020202020204" pitchFamily="34" charset="0"/>
              </a:rPr>
              <a:t> 2020 m. </a:t>
            </a:r>
            <a:r>
              <a:rPr lang="en-US" dirty="0" err="1" smtClean="0">
                <a:latin typeface="Arial" panose="020B0604020202020204" pitchFamily="34" charset="0"/>
                <a:cs typeface="Arial" panose="020B0604020202020204" pitchFamily="34" charset="0"/>
              </a:rPr>
              <a:t>kovo</a:t>
            </a:r>
            <a:r>
              <a:rPr lang="en-US" dirty="0" smtClean="0">
                <a:latin typeface="Arial" panose="020B0604020202020204" pitchFamily="34" charset="0"/>
                <a:cs typeface="Arial" panose="020B0604020202020204" pitchFamily="34" charset="0"/>
              </a:rPr>
              <a:t> 16 d. </a:t>
            </a:r>
            <a:r>
              <a:rPr lang="en-US" dirty="0" err="1" smtClean="0">
                <a:latin typeface="Arial" panose="020B0604020202020204" pitchFamily="34" charset="0"/>
                <a:cs typeface="Arial" panose="020B0604020202020204" pitchFamily="34" charset="0"/>
              </a:rPr>
              <a:t>iki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birželio</a:t>
            </a:r>
            <a:r>
              <a:rPr lang="en-US" dirty="0" smtClean="0">
                <a:latin typeface="Arial" panose="020B0604020202020204" pitchFamily="34" charset="0"/>
                <a:cs typeface="Arial" panose="020B0604020202020204" pitchFamily="34" charset="0"/>
              </a:rPr>
              <a:t> 16 d. </a:t>
            </a:r>
            <a:r>
              <a:rPr lang="en-US" dirty="0" err="1" smtClean="0">
                <a:latin typeface="Arial" panose="020B0604020202020204" pitchFamily="34" charset="0"/>
                <a:cs typeface="Arial" panose="020B0604020202020204" pitchFamily="34" charset="0"/>
              </a:rPr>
              <a:t>buvo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paskelbtas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pirmasis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karantinas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kurio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metu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gyvenimas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lyg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sustojo</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užsidarė</a:t>
            </a:r>
            <a:r>
              <a:rPr lang="en-US" dirty="0" smtClean="0">
                <a:latin typeface="Arial" panose="020B0604020202020204" pitchFamily="34" charset="0"/>
                <a:cs typeface="Arial" panose="020B0604020202020204" pitchFamily="34" charset="0"/>
              </a:rPr>
              <a:t> ne </a:t>
            </a:r>
            <a:r>
              <a:rPr lang="en-US" dirty="0" err="1" smtClean="0">
                <a:latin typeface="Arial" panose="020B0604020202020204" pitchFamily="34" charset="0"/>
                <a:cs typeface="Arial" panose="020B0604020202020204" pitchFamily="34" charset="0"/>
              </a:rPr>
              <a:t>pirmo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būtinimo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prekėmis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prekiaujančios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parduotuvės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grožios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paslaugas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teikiantys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centrai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įstaigos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įmonės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pradėjo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veikti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nuotoliniu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būdu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tiesiogiai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neaptarnaujant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interesantų</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ir</a:t>
            </a:r>
            <a:r>
              <a:rPr lang="en-US" dirty="0" smtClean="0">
                <a:latin typeface="Arial" panose="020B0604020202020204" pitchFamily="34" charset="0"/>
                <a:cs typeface="Arial" panose="020B0604020202020204" pitchFamily="34" charset="0"/>
              </a:rPr>
              <a:t> kt.).</a:t>
            </a:r>
          </a:p>
          <a:p>
            <a:pPr>
              <a:buFont typeface="Courier New" panose="02070309020205020404" pitchFamily="49" charset="0"/>
              <a:buChar char="o"/>
            </a:pPr>
            <a:r>
              <a:rPr lang="en-US" dirty="0" err="1" smtClean="0">
                <a:latin typeface="Arial" panose="020B0604020202020204" pitchFamily="34" charset="0"/>
                <a:cs typeface="Arial" panose="020B0604020202020204" pitchFamily="34" charset="0"/>
              </a:rPr>
              <a:t>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nors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vasarą</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atrodė</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jau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viskas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stoja</a:t>
            </a:r>
            <a:r>
              <a:rPr lang="en-US" dirty="0" smtClean="0">
                <a:latin typeface="Arial" panose="020B0604020202020204" pitchFamily="34" charset="0"/>
                <a:cs typeface="Arial" panose="020B0604020202020204" pitchFamily="34" charset="0"/>
              </a:rPr>
              <a:t> į </a:t>
            </a:r>
            <a:r>
              <a:rPr lang="en-US" dirty="0" err="1" smtClean="0">
                <a:latin typeface="Arial" panose="020B0604020202020204" pitchFamily="34" charset="0"/>
                <a:cs typeface="Arial" panose="020B0604020202020204" pitchFamily="34" charset="0"/>
              </a:rPr>
              <a:t>savo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vėžes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rudeniop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statistika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užsikrėtimų</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vėl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ėmė</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didėti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pasakoje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2020 m. </a:t>
            </a:r>
            <a:r>
              <a:rPr lang="en-US" dirty="0" err="1" smtClean="0">
                <a:latin typeface="Arial" panose="020B0604020202020204" pitchFamily="34" charset="0"/>
                <a:cs typeface="Arial" panose="020B0604020202020204" pitchFamily="34" charset="0"/>
              </a:rPr>
              <a:t>gruodžio</a:t>
            </a:r>
            <a:r>
              <a:rPr lang="en-US" dirty="0" smtClean="0">
                <a:latin typeface="Arial" panose="020B0604020202020204" pitchFamily="34" charset="0"/>
                <a:cs typeface="Arial" panose="020B0604020202020204" pitchFamily="34" charset="0"/>
              </a:rPr>
              <a:t> 16 </a:t>
            </a:r>
            <a:r>
              <a:rPr lang="en-US" dirty="0" err="1" smtClean="0">
                <a:latin typeface="Arial" panose="020B0604020202020204" pitchFamily="34" charset="0"/>
                <a:cs typeface="Arial" panose="020B0604020202020204" pitchFamily="34" charset="0"/>
              </a:rPr>
              <a:t>d.Lietuvoje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buvo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paskelbtas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antrasis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karantinas</a:t>
            </a:r>
            <a:r>
              <a:rPr lang="en-US" dirty="0" smtClean="0">
                <a:latin typeface="Arial" panose="020B0604020202020204" pitchFamily="34" charset="0"/>
                <a:cs typeface="Arial" panose="020B0604020202020204" pitchFamily="34" charset="0"/>
              </a:rPr>
              <a:t>, kuris </a:t>
            </a:r>
            <a:r>
              <a:rPr lang="en-US" dirty="0" err="1" smtClean="0">
                <a:latin typeface="Arial" panose="020B0604020202020204" pitchFamily="34" charset="0"/>
                <a:cs typeface="Arial" panose="020B0604020202020204" pitchFamily="34" charset="0"/>
              </a:rPr>
              <a:t>vėl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stipriai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sustabdė</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žmonių</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gyvenimą</a:t>
            </a:r>
            <a:r>
              <a:rPr lang="en-US" dirty="0" smtClean="0">
                <a:latin typeface="Arial" panose="020B0604020202020204" pitchFamily="34" charset="0"/>
                <a:cs typeface="Arial" panose="020B0604020202020204" pitchFamily="34" charset="0"/>
              </a:rPr>
              <a:t>.</a:t>
            </a:r>
          </a:p>
          <a:p>
            <a:pPr>
              <a:buFont typeface="Courier New" panose="02070309020205020404" pitchFamily="49" charset="0"/>
              <a:buChar char="o"/>
            </a:pPr>
            <a:endParaRPr lang="lt-L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67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82352" y="332656"/>
            <a:ext cx="8219256" cy="1512168"/>
          </a:xfrm>
        </p:spPr>
        <p:txBody>
          <a:bodyPr>
            <a:noAutofit/>
          </a:bodyPr>
          <a:lstStyle/>
          <a:p>
            <a:pPr algn="ctr"/>
            <a:r>
              <a:rPr lang="lt-LT" sz="2800" dirty="0">
                <a:solidFill>
                  <a:srgbClr val="760000"/>
                </a:solidFill>
                <a:latin typeface="Arial" panose="020B0604020202020204" pitchFamily="34" charset="0"/>
                <a:cs typeface="Arial" panose="020B0604020202020204" pitchFamily="34" charset="0"/>
              </a:rPr>
              <a:t>Aleksoto seniūnijos </a:t>
            </a:r>
            <a:r>
              <a:rPr lang="lt-LT" sz="2800" dirty="0" smtClean="0">
                <a:solidFill>
                  <a:srgbClr val="760000"/>
                </a:solidFill>
                <a:latin typeface="Arial" panose="020B0604020202020204" pitchFamily="34" charset="0"/>
                <a:cs typeface="Arial" panose="020B0604020202020204" pitchFamily="34" charset="0"/>
              </a:rPr>
              <a:t>20</a:t>
            </a:r>
            <a:r>
              <a:rPr lang="en-US" sz="2800" dirty="0" smtClean="0">
                <a:solidFill>
                  <a:srgbClr val="760000"/>
                </a:solidFill>
                <a:latin typeface="Arial" panose="020B0604020202020204" pitchFamily="34" charset="0"/>
                <a:cs typeface="Arial" panose="020B0604020202020204" pitchFamily="34" charset="0"/>
              </a:rPr>
              <a:t>20</a:t>
            </a:r>
            <a:r>
              <a:rPr lang="lt-LT" sz="2800" dirty="0" smtClean="0">
                <a:solidFill>
                  <a:srgbClr val="760000"/>
                </a:solidFill>
                <a:latin typeface="Arial" panose="020B0604020202020204" pitchFamily="34" charset="0"/>
                <a:cs typeface="Arial" panose="020B0604020202020204" pitchFamily="34" charset="0"/>
              </a:rPr>
              <a:t> </a:t>
            </a:r>
            <a:r>
              <a:rPr lang="lt-LT" sz="2800" dirty="0">
                <a:solidFill>
                  <a:srgbClr val="760000"/>
                </a:solidFill>
                <a:latin typeface="Arial" panose="020B0604020202020204" pitchFamily="34" charset="0"/>
                <a:cs typeface="Arial" panose="020B0604020202020204" pitchFamily="34" charset="0"/>
              </a:rPr>
              <a:t>metų </a:t>
            </a:r>
            <a:r>
              <a:rPr lang="lt-LT" sz="2800" dirty="0" smtClean="0">
                <a:solidFill>
                  <a:srgbClr val="760000"/>
                </a:solidFill>
                <a:latin typeface="Arial" panose="020B0604020202020204" pitchFamily="34" charset="0"/>
                <a:cs typeface="Arial" panose="020B0604020202020204" pitchFamily="34" charset="0"/>
              </a:rPr>
              <a:t>svarbesni </a:t>
            </a:r>
            <a:r>
              <a:rPr lang="lt-LT" sz="2800" dirty="0">
                <a:solidFill>
                  <a:srgbClr val="760000"/>
                </a:solidFill>
                <a:latin typeface="Arial" panose="020B0604020202020204" pitchFamily="34" charset="0"/>
                <a:cs typeface="Arial" panose="020B0604020202020204" pitchFamily="34" charset="0"/>
              </a:rPr>
              <a:t>renginiai, </a:t>
            </a:r>
            <a:r>
              <a:rPr lang="lt-LT" sz="2800" dirty="0" err="1" smtClean="0">
                <a:solidFill>
                  <a:srgbClr val="760000"/>
                </a:solidFill>
                <a:latin typeface="Arial" panose="020B0604020202020204" pitchFamily="34" charset="0"/>
                <a:cs typeface="Arial" panose="020B0604020202020204" pitchFamily="34" charset="0"/>
              </a:rPr>
              <a:t>rengt</a:t>
            </a:r>
            <a:r>
              <a:rPr lang="en-US" sz="2800" dirty="0" err="1" smtClean="0">
                <a:solidFill>
                  <a:srgbClr val="760000"/>
                </a:solidFill>
                <a:latin typeface="Arial" panose="020B0604020202020204" pitchFamily="34" charset="0"/>
                <a:cs typeface="Arial" panose="020B0604020202020204" pitchFamily="34" charset="0"/>
              </a:rPr>
              <a:t>i</a:t>
            </a:r>
            <a:r>
              <a:rPr lang="en-US" sz="2800" dirty="0" smtClean="0">
                <a:solidFill>
                  <a:srgbClr val="760000"/>
                </a:solidFill>
                <a:latin typeface="Arial" panose="020B0604020202020204" pitchFamily="34" charset="0"/>
                <a:cs typeface="Arial" panose="020B0604020202020204" pitchFamily="34" charset="0"/>
              </a:rPr>
              <a:t> </a:t>
            </a:r>
            <a:r>
              <a:rPr lang="lt-LT" sz="2800" dirty="0" smtClean="0">
                <a:solidFill>
                  <a:srgbClr val="760000"/>
                </a:solidFill>
                <a:latin typeface="Arial" panose="020B0604020202020204" pitchFamily="34" charset="0"/>
                <a:cs typeface="Arial" panose="020B0604020202020204" pitchFamily="34" charset="0"/>
              </a:rPr>
              <a:t>Aleksoto </a:t>
            </a:r>
            <a:r>
              <a:rPr lang="lt-LT" sz="2800" dirty="0">
                <a:solidFill>
                  <a:srgbClr val="760000"/>
                </a:solidFill>
                <a:latin typeface="Arial" panose="020B0604020202020204" pitchFamily="34" charset="0"/>
                <a:cs typeface="Arial" panose="020B0604020202020204" pitchFamily="34" charset="0"/>
              </a:rPr>
              <a:t>seniūnijos iniciatyva</a:t>
            </a:r>
            <a:br>
              <a:rPr lang="lt-LT" sz="2800" dirty="0">
                <a:solidFill>
                  <a:srgbClr val="760000"/>
                </a:solidFill>
                <a:latin typeface="Arial" panose="020B0604020202020204" pitchFamily="34" charset="0"/>
                <a:cs typeface="Arial" panose="020B0604020202020204" pitchFamily="34" charset="0"/>
              </a:rPr>
            </a:br>
            <a:r>
              <a:rPr lang="en-US" sz="2800" dirty="0" err="1" smtClean="0">
                <a:solidFill>
                  <a:srgbClr val="760000"/>
                </a:solidFill>
                <a:latin typeface="Arial" panose="020B0604020202020204" pitchFamily="34" charset="0"/>
                <a:cs typeface="Arial" panose="020B0604020202020204" pitchFamily="34" charset="0"/>
              </a:rPr>
              <a:t>ar</a:t>
            </a:r>
            <a:r>
              <a:rPr lang="en-US" sz="2800" dirty="0" smtClean="0">
                <a:solidFill>
                  <a:srgbClr val="760000"/>
                </a:solidFill>
                <a:latin typeface="Arial" panose="020B0604020202020204" pitchFamily="34" charset="0"/>
                <a:cs typeface="Arial" panose="020B0604020202020204" pitchFamily="34" charset="0"/>
              </a:rPr>
              <a:t> </a:t>
            </a:r>
            <a:r>
              <a:rPr lang="lt-LT" sz="2800" dirty="0" smtClean="0">
                <a:solidFill>
                  <a:srgbClr val="760000"/>
                </a:solidFill>
                <a:latin typeface="Arial" panose="020B0604020202020204" pitchFamily="34" charset="0"/>
                <a:cs typeface="Arial" panose="020B0604020202020204" pitchFamily="34" charset="0"/>
              </a:rPr>
              <a:t>kuriuose dalyvauta</a:t>
            </a:r>
            <a:endParaRPr lang="lt-LT" sz="2800" dirty="0">
              <a:solidFill>
                <a:srgbClr val="760000"/>
              </a:solidFill>
              <a:latin typeface="Arial" panose="020B0604020202020204" pitchFamily="34" charset="0"/>
              <a:cs typeface="Arial" panose="020B0604020202020204" pitchFamily="34" charset="0"/>
            </a:endParaRPr>
          </a:p>
        </p:txBody>
      </p:sp>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1382639636"/>
              </p:ext>
            </p:extLst>
          </p:nvPr>
        </p:nvGraphicFramePr>
        <p:xfrm>
          <a:off x="899592" y="1844824"/>
          <a:ext cx="6984776" cy="4824584"/>
        </p:xfrm>
        <a:graphic>
          <a:graphicData uri="http://schemas.openxmlformats.org/drawingml/2006/table">
            <a:tbl>
              <a:tblPr firstRow="1" firstCol="1" bandRow="1">
                <a:tableStyleId>{5C22544A-7EE6-4342-B048-85BDC9FD1C3A}</a:tableStyleId>
              </a:tblPr>
              <a:tblGrid>
                <a:gridCol w="1382920">
                  <a:extLst>
                    <a:ext uri="{9D8B030D-6E8A-4147-A177-3AD203B41FA5}">
                      <a16:colId xmlns:a16="http://schemas.microsoft.com/office/drawing/2014/main" val="20000"/>
                    </a:ext>
                  </a:extLst>
                </a:gridCol>
                <a:gridCol w="5601856">
                  <a:extLst>
                    <a:ext uri="{9D8B030D-6E8A-4147-A177-3AD203B41FA5}">
                      <a16:colId xmlns:a16="http://schemas.microsoft.com/office/drawing/2014/main" val="20001"/>
                    </a:ext>
                  </a:extLst>
                </a:gridCol>
              </a:tblGrid>
              <a:tr h="385393">
                <a:tc>
                  <a:txBody>
                    <a:bodyPr/>
                    <a:lstStyle/>
                    <a:p>
                      <a:pPr algn="ctr">
                        <a:lnSpc>
                          <a:spcPct val="115000"/>
                        </a:lnSpc>
                        <a:spcAft>
                          <a:spcPts val="0"/>
                        </a:spcAft>
                      </a:pPr>
                      <a:r>
                        <a:rPr lang="lt-LT" sz="1400" dirty="0">
                          <a:effectLst/>
                        </a:rPr>
                        <a:t>Data</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400">
                          <a:effectLst/>
                        </a:rPr>
                        <a:t>Renginiai</a:t>
                      </a:r>
                      <a:endParaRPr lang="lt-LT"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30415">
                <a:tc>
                  <a:txBody>
                    <a:bodyPr/>
                    <a:lstStyle/>
                    <a:p>
                      <a:pPr>
                        <a:lnSpc>
                          <a:spcPct val="115000"/>
                        </a:lnSpc>
                        <a:spcAft>
                          <a:spcPts val="0"/>
                        </a:spcAft>
                      </a:pPr>
                      <a:r>
                        <a:rPr lang="lt-LT" sz="1200" dirty="0">
                          <a:effectLst/>
                        </a:rPr>
                        <a:t>Sausio </a:t>
                      </a:r>
                      <a:r>
                        <a:rPr lang="lt-LT" sz="1200" dirty="0" smtClean="0">
                          <a:effectLst/>
                        </a:rPr>
                        <a:t>23</a:t>
                      </a:r>
                      <a:r>
                        <a:rPr lang="lt-LT" sz="1200" baseline="0" dirty="0" smtClean="0">
                          <a:effectLst/>
                        </a:rPr>
                        <a:t> </a:t>
                      </a:r>
                      <a:r>
                        <a:rPr lang="lt-LT" sz="1200" dirty="0" smtClean="0">
                          <a:effectLst/>
                        </a:rPr>
                        <a:t>d</a:t>
                      </a:r>
                      <a:r>
                        <a:rPr lang="lt-LT" sz="1200" dirty="0">
                          <a:effectLst/>
                        </a:rPr>
                        <a:t>.</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Aleksoto seniūnijos salėje ,,</a:t>
                      </a:r>
                      <a:r>
                        <a:rPr lang="lt-LT" sz="1200" dirty="0" err="1" smtClean="0">
                          <a:effectLst/>
                        </a:rPr>
                        <a:t>Ignitis</a:t>
                      </a:r>
                      <a:r>
                        <a:rPr lang="lt-LT" sz="1200" dirty="0" smtClean="0">
                          <a:effectLst/>
                        </a:rPr>
                        <a:t>” pristatė saulės elektrines</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30415">
                <a:tc>
                  <a:txBody>
                    <a:bodyPr/>
                    <a:lstStyle/>
                    <a:p>
                      <a:pPr>
                        <a:lnSpc>
                          <a:spcPct val="115000"/>
                        </a:lnSpc>
                        <a:spcAft>
                          <a:spcPts val="0"/>
                        </a:spcAft>
                      </a:pPr>
                      <a:r>
                        <a:rPr lang="lt-LT" sz="1200" dirty="0">
                          <a:effectLst/>
                        </a:rPr>
                        <a:t>Sausio </a:t>
                      </a:r>
                      <a:r>
                        <a:rPr lang="lt-LT" sz="1200" dirty="0" smtClean="0">
                          <a:effectLst/>
                        </a:rPr>
                        <a:t>27 </a:t>
                      </a:r>
                      <a:r>
                        <a:rPr lang="lt-LT" sz="1200" dirty="0">
                          <a:effectLst/>
                        </a:rPr>
                        <a:t>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Holokausto aukų atminimo diena ,,MES PRISIMENAME“ </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30415">
                <a:tc>
                  <a:txBody>
                    <a:bodyPr/>
                    <a:lstStyle/>
                    <a:p>
                      <a:pPr>
                        <a:lnSpc>
                          <a:spcPct val="115000"/>
                        </a:lnSpc>
                        <a:spcAft>
                          <a:spcPts val="0"/>
                        </a:spcAft>
                      </a:pPr>
                      <a:r>
                        <a:rPr lang="lt-LT" sz="1200" dirty="0">
                          <a:effectLst/>
                        </a:rPr>
                        <a:t>Sausio </a:t>
                      </a:r>
                      <a:r>
                        <a:rPr lang="lt-LT" sz="1200" dirty="0" smtClean="0">
                          <a:effectLst/>
                        </a:rPr>
                        <a:t>31 </a:t>
                      </a:r>
                      <a:r>
                        <a:rPr lang="lt-LT" sz="1200" dirty="0">
                          <a:effectLst/>
                        </a:rPr>
                        <a:t>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fi-FI" sz="1200" dirty="0" smtClean="0">
                          <a:effectLst/>
                        </a:rPr>
                        <a:t>Aleksoto seniūnės ataskaita už 2019 metus </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30415">
                <a:tc>
                  <a:txBody>
                    <a:bodyPr/>
                    <a:lstStyle/>
                    <a:p>
                      <a:pPr>
                        <a:lnSpc>
                          <a:spcPct val="115000"/>
                        </a:lnSpc>
                        <a:spcAft>
                          <a:spcPts val="0"/>
                        </a:spcAft>
                      </a:pPr>
                      <a:r>
                        <a:rPr lang="lt-LT" sz="1200" dirty="0" smtClean="0">
                          <a:effectLst/>
                        </a:rPr>
                        <a:t>Vasario</a:t>
                      </a:r>
                      <a:r>
                        <a:rPr lang="lt-LT" sz="1200" baseline="0" dirty="0" smtClean="0">
                          <a:effectLst/>
                        </a:rPr>
                        <a:t> 13</a:t>
                      </a:r>
                      <a:r>
                        <a:rPr lang="lt-LT" sz="1200" dirty="0" smtClean="0">
                          <a:effectLst/>
                        </a:rPr>
                        <a:t> </a:t>
                      </a:r>
                      <a:r>
                        <a:rPr lang="lt-LT" sz="1200" dirty="0">
                          <a:effectLst/>
                        </a:rPr>
                        <a:t>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latin typeface="+mn-lt"/>
                          <a:ea typeface="+mn-ea"/>
                          <a:cs typeface="+mn-cs"/>
                        </a:rPr>
                        <a:t>Stalo teniso turnyras R. Budriūno taurei laimėti</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30415">
                <a:tc>
                  <a:txBody>
                    <a:bodyPr/>
                    <a:lstStyle/>
                    <a:p>
                      <a:pPr>
                        <a:lnSpc>
                          <a:spcPct val="115000"/>
                        </a:lnSpc>
                        <a:spcAft>
                          <a:spcPts val="0"/>
                        </a:spcAft>
                      </a:pPr>
                      <a:r>
                        <a:rPr lang="lt-LT" sz="1200" dirty="0" smtClean="0">
                          <a:effectLst/>
                        </a:rPr>
                        <a:t>Vasario</a:t>
                      </a:r>
                      <a:r>
                        <a:rPr lang="lt-LT" sz="1200" baseline="0" dirty="0" smtClean="0">
                          <a:effectLst/>
                        </a:rPr>
                        <a:t> 14 </a:t>
                      </a:r>
                      <a:r>
                        <a:rPr lang="lt-LT" sz="1200" dirty="0" smtClean="0">
                          <a:effectLst/>
                        </a:rPr>
                        <a:t>d</a:t>
                      </a:r>
                      <a:r>
                        <a:rPr lang="lt-LT" sz="1200" dirty="0">
                          <a:effectLst/>
                        </a:rPr>
                        <a:t>.</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Vasario 16- </a:t>
                      </a:r>
                      <a:r>
                        <a:rPr lang="lt-LT" sz="1200" dirty="0" err="1" smtClean="0">
                          <a:effectLst/>
                        </a:rPr>
                        <a:t>osios</a:t>
                      </a:r>
                      <a:r>
                        <a:rPr lang="lt-LT" sz="1200" dirty="0" smtClean="0">
                          <a:effectLst/>
                        </a:rPr>
                        <a:t> minėjimas Aleksote</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30415">
                <a:tc>
                  <a:txBody>
                    <a:bodyPr/>
                    <a:lstStyle/>
                    <a:p>
                      <a:pPr>
                        <a:lnSpc>
                          <a:spcPct val="115000"/>
                        </a:lnSpc>
                        <a:spcAft>
                          <a:spcPts val="0"/>
                        </a:spcAft>
                      </a:pPr>
                      <a:r>
                        <a:rPr lang="lt-LT" sz="1200" dirty="0" smtClean="0">
                          <a:effectLst/>
                        </a:rPr>
                        <a:t>Vasario</a:t>
                      </a:r>
                      <a:r>
                        <a:rPr lang="lt-LT" sz="1200" baseline="0" dirty="0" smtClean="0">
                          <a:effectLst/>
                        </a:rPr>
                        <a:t> 14</a:t>
                      </a:r>
                      <a:r>
                        <a:rPr lang="lt-LT" sz="1200" dirty="0" smtClean="0">
                          <a:effectLst/>
                        </a:rPr>
                        <a:t> 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latin typeface="+mn-lt"/>
                          <a:ea typeface="+mn-ea"/>
                          <a:cs typeface="+mn-cs"/>
                        </a:rPr>
                        <a:t>Šventė</a:t>
                      </a:r>
                      <a:r>
                        <a:rPr lang="lt-LT" sz="1200" baseline="0" dirty="0" smtClean="0">
                          <a:effectLst/>
                          <a:latin typeface="+mn-lt"/>
                          <a:ea typeface="+mn-ea"/>
                          <a:cs typeface="+mn-cs"/>
                        </a:rPr>
                        <a:t> „Meilė Lietuvai“ Aleksoto seniūnijoje</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94506">
                <a:tc>
                  <a:txBody>
                    <a:bodyPr/>
                    <a:lstStyle/>
                    <a:p>
                      <a:pPr>
                        <a:lnSpc>
                          <a:spcPct val="115000"/>
                        </a:lnSpc>
                        <a:spcAft>
                          <a:spcPts val="0"/>
                        </a:spcAft>
                      </a:pPr>
                      <a:r>
                        <a:rPr lang="lt-LT" sz="1200" dirty="0" smtClean="0">
                          <a:effectLst/>
                        </a:rPr>
                        <a:t>Vasario</a:t>
                      </a:r>
                      <a:r>
                        <a:rPr lang="lt-LT" sz="1200" baseline="0" dirty="0" smtClean="0">
                          <a:effectLst/>
                        </a:rPr>
                        <a:t> 17</a:t>
                      </a:r>
                      <a:r>
                        <a:rPr lang="lt-LT" sz="1200" dirty="0" smtClean="0">
                          <a:effectLst/>
                        </a:rPr>
                        <a:t> 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baseline="0" dirty="0" smtClean="0">
                          <a:effectLst/>
                        </a:rPr>
                        <a:t>Akcija „Būk matomas“</a:t>
                      </a:r>
                    </a:p>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94506">
                <a:tc>
                  <a:txBody>
                    <a:bodyPr/>
                    <a:lstStyle/>
                    <a:p>
                      <a:pPr>
                        <a:lnSpc>
                          <a:spcPct val="115000"/>
                        </a:lnSpc>
                        <a:spcAft>
                          <a:spcPts val="0"/>
                        </a:spcAft>
                      </a:pPr>
                      <a:r>
                        <a:rPr lang="lt-LT" sz="1200" dirty="0" smtClean="0">
                          <a:effectLst/>
                        </a:rPr>
                        <a:t>Vasario 20 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baseline="0" dirty="0" smtClean="0">
                          <a:effectLst/>
                        </a:rPr>
                        <a:t>Japonijos imperatoriaus gimtadienio šventė</a:t>
                      </a:r>
                    </a:p>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30415">
                <a:tc>
                  <a:txBody>
                    <a:bodyPr/>
                    <a:lstStyle/>
                    <a:p>
                      <a:pPr>
                        <a:lnSpc>
                          <a:spcPct val="115000"/>
                        </a:lnSpc>
                        <a:spcAft>
                          <a:spcPts val="0"/>
                        </a:spcAft>
                      </a:pPr>
                      <a:r>
                        <a:rPr lang="lt-LT" sz="1200" dirty="0" smtClean="0">
                          <a:effectLst/>
                        </a:rPr>
                        <a:t>Vasario 23</a:t>
                      </a:r>
                      <a:r>
                        <a:rPr lang="lt-LT" sz="1200" baseline="0" dirty="0" smtClean="0">
                          <a:effectLst/>
                        </a:rPr>
                        <a:t> </a:t>
                      </a:r>
                      <a:r>
                        <a:rPr lang="lt-LT" sz="1200" dirty="0" smtClean="0">
                          <a:effectLst/>
                        </a:rPr>
                        <a:t>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baseline="0" dirty="0" smtClean="0">
                          <a:effectLst/>
                        </a:rPr>
                        <a:t>Užgavėnės VDU Kauno botanikos sode</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30415">
                <a:tc>
                  <a:txBody>
                    <a:bodyPr/>
                    <a:lstStyle/>
                    <a:p>
                      <a:pPr>
                        <a:lnSpc>
                          <a:spcPct val="115000"/>
                        </a:lnSpc>
                        <a:spcAft>
                          <a:spcPts val="0"/>
                        </a:spcAft>
                      </a:pPr>
                      <a:r>
                        <a:rPr lang="lt-LT" sz="1200" smtClean="0">
                          <a:effectLst/>
                        </a:rPr>
                        <a:t>Vasario 24 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I</a:t>
                      </a:r>
                      <a:r>
                        <a:rPr lang="pl-PL" sz="1200" dirty="0" err="1" smtClean="0">
                          <a:effectLst/>
                        </a:rPr>
                        <a:t>škilmės</a:t>
                      </a:r>
                      <a:r>
                        <a:rPr lang="pl-PL" sz="1200" dirty="0" smtClean="0">
                          <a:effectLst/>
                        </a:rPr>
                        <a:t> </a:t>
                      </a:r>
                      <a:r>
                        <a:rPr lang="pl-PL" sz="1200" dirty="0" err="1" smtClean="0">
                          <a:effectLst/>
                        </a:rPr>
                        <a:t>prie</a:t>
                      </a:r>
                      <a:r>
                        <a:rPr lang="pl-PL" sz="1200" dirty="0" smtClean="0">
                          <a:effectLst/>
                        </a:rPr>
                        <a:t> </a:t>
                      </a:r>
                      <a:r>
                        <a:rPr lang="pl-PL" sz="1200" dirty="0" err="1" smtClean="0">
                          <a:effectLst/>
                        </a:rPr>
                        <a:t>Pietos</a:t>
                      </a:r>
                      <a:r>
                        <a:rPr lang="pl-PL" sz="1200" dirty="0" smtClean="0">
                          <a:effectLst/>
                        </a:rPr>
                        <a:t> (Aleksoto </a:t>
                      </a:r>
                      <a:r>
                        <a:rPr lang="pl-PL" sz="1200" dirty="0" err="1" smtClean="0">
                          <a:effectLst/>
                        </a:rPr>
                        <a:t>senosiose</a:t>
                      </a:r>
                      <a:r>
                        <a:rPr lang="pl-PL" sz="1200" dirty="0" smtClean="0">
                          <a:effectLst/>
                        </a:rPr>
                        <a:t> </a:t>
                      </a:r>
                      <a:r>
                        <a:rPr lang="pl-PL" sz="1200" dirty="0" err="1" smtClean="0">
                          <a:effectLst/>
                        </a:rPr>
                        <a:t>kapinėse</a:t>
                      </a:r>
                      <a:r>
                        <a:rPr lang="pl-PL" sz="1200" dirty="0" smtClean="0">
                          <a:effectLst/>
                        </a:rPr>
                        <a:t>)</a:t>
                      </a:r>
                    </a:p>
                  </a:txBody>
                  <a:tcPr marL="68580" marR="68580" marT="0" marB="0"/>
                </a:tc>
                <a:extLst>
                  <a:ext uri="{0D108BD9-81ED-4DB2-BD59-A6C34878D82A}">
                    <a16:rowId xmlns:a16="http://schemas.microsoft.com/office/drawing/2014/main" val="10010"/>
                  </a:ext>
                </a:extLst>
              </a:tr>
              <a:tr h="358739">
                <a:tc>
                  <a:txBody>
                    <a:bodyPr/>
                    <a:lstStyle/>
                    <a:p>
                      <a:pPr>
                        <a:lnSpc>
                          <a:spcPct val="115000"/>
                        </a:lnSpc>
                        <a:spcAft>
                          <a:spcPts val="0"/>
                        </a:spcAft>
                      </a:pPr>
                      <a:r>
                        <a:rPr lang="lt-LT" sz="1200" dirty="0" smtClean="0">
                          <a:effectLst/>
                        </a:rPr>
                        <a:t>Vasario 24 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baseline="0" dirty="0" smtClean="0">
                          <a:effectLst/>
                          <a:latin typeface="+mn-lt"/>
                          <a:ea typeface="+mn-ea"/>
                          <a:cs typeface="+mn-cs"/>
                        </a:rPr>
                        <a:t>Kauno J. Dobkevičiaus progimnazijoje „Istorijos pamoka kitaip</a:t>
                      </a:r>
                    </a:p>
                  </a:txBody>
                  <a:tcPr marL="68580" marR="68580" marT="0" marB="0"/>
                </a:tc>
                <a:extLst>
                  <a:ext uri="{0D108BD9-81ED-4DB2-BD59-A6C34878D82A}">
                    <a16:rowId xmlns:a16="http://schemas.microsoft.com/office/drawing/2014/main" val="10011"/>
                  </a:ext>
                </a:extLst>
              </a:tr>
              <a:tr h="403650">
                <a:tc>
                  <a:txBody>
                    <a:bodyPr/>
                    <a:lstStyle/>
                    <a:p>
                      <a:pPr>
                        <a:lnSpc>
                          <a:spcPct val="115000"/>
                        </a:lnSpc>
                        <a:spcAft>
                          <a:spcPts val="0"/>
                        </a:spcAft>
                      </a:pPr>
                      <a:r>
                        <a:rPr lang="lt-LT" sz="1200" dirty="0" smtClean="0">
                          <a:effectLst/>
                        </a:rPr>
                        <a:t>Vasario 26 d.</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Kauno V. Kudirkos viešosios bibliotekos Aleksoto padalinyje susitikimas su poete </a:t>
                      </a:r>
                      <a:r>
                        <a:rPr lang="lt-LT" sz="1200" dirty="0" err="1" smtClean="0">
                          <a:effectLst/>
                        </a:rPr>
                        <a:t>Tautvyda</a:t>
                      </a:r>
                      <a:r>
                        <a:rPr lang="lt-LT" sz="1200" dirty="0" smtClean="0">
                          <a:effectLst/>
                        </a:rPr>
                        <a:t> Marcinkevičiūte</a:t>
                      </a:r>
                    </a:p>
                    <a:p>
                      <a:pPr>
                        <a:lnSpc>
                          <a:spcPct val="115000"/>
                        </a:lnSpc>
                        <a:spcAft>
                          <a:spcPts val="0"/>
                        </a:spcAft>
                      </a:pPr>
                      <a:endParaRPr lang="lt-LT" sz="1200" dirty="0" smtClean="0">
                        <a:effectLst/>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511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827584" y="260648"/>
            <a:ext cx="7344816" cy="720080"/>
          </a:xfrm>
          <a:ln>
            <a:noFill/>
          </a:ln>
        </p:spPr>
        <p:txBody>
          <a:bodyPr>
            <a:normAutofit/>
          </a:bodyPr>
          <a:lstStyle/>
          <a:p>
            <a:pPr algn="ctr"/>
            <a:r>
              <a:rPr lang="lt-LT" sz="2800" dirty="0" smtClean="0">
                <a:solidFill>
                  <a:srgbClr val="760000"/>
                </a:solidFill>
                <a:latin typeface="Arial" panose="020B0604020202020204" pitchFamily="34" charset="0"/>
                <a:cs typeface="Arial" panose="020B0604020202020204" pitchFamily="34" charset="0"/>
              </a:rPr>
              <a:t>ALEKSOTO </a:t>
            </a:r>
            <a:r>
              <a:rPr lang="lt-LT" sz="2800" dirty="0">
                <a:solidFill>
                  <a:srgbClr val="760000"/>
                </a:solidFill>
                <a:latin typeface="Arial" panose="020B0604020202020204" pitchFamily="34" charset="0"/>
                <a:cs typeface="Arial" panose="020B0604020202020204" pitchFamily="34" charset="0"/>
              </a:rPr>
              <a:t>SENIŪNIJOS VIZIJA</a:t>
            </a:r>
            <a:endParaRPr lang="lt-LT" sz="2800" dirty="0">
              <a:solidFill>
                <a:srgbClr val="760000"/>
              </a:solidFill>
            </a:endParaRPr>
          </a:p>
        </p:txBody>
      </p:sp>
      <p:sp>
        <p:nvSpPr>
          <p:cNvPr id="3" name="Turinio vietos rezervavimo ženklas 2"/>
          <p:cNvSpPr>
            <a:spLocks noGrp="1"/>
          </p:cNvSpPr>
          <p:nvPr>
            <p:ph sz="quarter" idx="1"/>
          </p:nvPr>
        </p:nvSpPr>
        <p:spPr>
          <a:xfrm>
            <a:off x="323528" y="1844824"/>
            <a:ext cx="8229600" cy="3816424"/>
          </a:xfrm>
        </p:spPr>
        <p:txBody>
          <a:bodyPr>
            <a:normAutofit/>
          </a:bodyPr>
          <a:lstStyle/>
          <a:p>
            <a:pPr marL="0" indent="0" algn="just">
              <a:buNone/>
            </a:pPr>
            <a:r>
              <a:rPr lang="lt-LT" altLang="lt-LT" dirty="0" smtClean="0">
                <a:latin typeface="Arial" charset="0"/>
                <a:cs typeface="Arial" charset="0"/>
              </a:rPr>
              <a:t>	Administracinis vienetas su optimaliu biudžetu ir darbuotojų skaičiumi, plėtojantis vietos savivaldą kaip demokratinės valstybės raidos pagrindą, kokybiškai teikiantis viešojo administravimo paslaugas, kartu su Aleksoto bendruomene, visomis seniūnijos teritorijoje esančiomis švietimo ir ugdymo įstaigomis, nevyriausybinėmis bei verslo organizacijomis puoselėjantis ir gražinantis gyvenamąją aplinką.</a:t>
            </a:r>
          </a:p>
          <a:p>
            <a:pPr marL="0" indent="0">
              <a:buNone/>
            </a:pPr>
            <a:endParaRPr lang="lt-LT" sz="2400" dirty="0"/>
          </a:p>
        </p:txBody>
      </p:sp>
    </p:spTree>
    <p:extLst>
      <p:ext uri="{BB962C8B-B14F-4D97-AF65-F5344CB8AC3E}">
        <p14:creationId xmlns:p14="http://schemas.microsoft.com/office/powerpoint/2010/main" val="2293701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2145306203"/>
              </p:ext>
            </p:extLst>
          </p:nvPr>
        </p:nvGraphicFramePr>
        <p:xfrm>
          <a:off x="1115616" y="116632"/>
          <a:ext cx="7056784" cy="6336704"/>
        </p:xfrm>
        <a:graphic>
          <a:graphicData uri="http://schemas.openxmlformats.org/drawingml/2006/table">
            <a:tbl>
              <a:tblPr firstRow="1" firstCol="1" bandRow="1">
                <a:tableStyleId>{5C22544A-7EE6-4342-B048-85BDC9FD1C3A}</a:tableStyleId>
              </a:tblPr>
              <a:tblGrid>
                <a:gridCol w="1397177">
                  <a:extLst>
                    <a:ext uri="{9D8B030D-6E8A-4147-A177-3AD203B41FA5}">
                      <a16:colId xmlns:a16="http://schemas.microsoft.com/office/drawing/2014/main" val="20000"/>
                    </a:ext>
                  </a:extLst>
                </a:gridCol>
                <a:gridCol w="5659607">
                  <a:extLst>
                    <a:ext uri="{9D8B030D-6E8A-4147-A177-3AD203B41FA5}">
                      <a16:colId xmlns:a16="http://schemas.microsoft.com/office/drawing/2014/main" val="20001"/>
                    </a:ext>
                  </a:extLst>
                </a:gridCol>
              </a:tblGrid>
              <a:tr h="266117">
                <a:tc>
                  <a:txBody>
                    <a:bodyPr/>
                    <a:lstStyle/>
                    <a:p>
                      <a:pPr algn="ctr">
                        <a:lnSpc>
                          <a:spcPct val="115000"/>
                        </a:lnSpc>
                        <a:spcAft>
                          <a:spcPts val="0"/>
                        </a:spcAft>
                      </a:pPr>
                      <a:r>
                        <a:rPr lang="lt-LT" sz="1200" dirty="0" smtClean="0">
                          <a:effectLst/>
                        </a:rPr>
                        <a:t>Data</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200" dirty="0" smtClean="0">
                          <a:effectLst/>
                        </a:rPr>
                        <a:t>Renginiai</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66117">
                <a:tc>
                  <a:txBody>
                    <a:bodyPr/>
                    <a:lstStyle/>
                    <a:p>
                      <a:pPr>
                        <a:lnSpc>
                          <a:spcPct val="115000"/>
                        </a:lnSpc>
                        <a:spcAft>
                          <a:spcPts val="0"/>
                        </a:spcAft>
                      </a:pPr>
                      <a:r>
                        <a:rPr lang="lt-LT" sz="1200" dirty="0" smtClean="0">
                          <a:effectLst/>
                        </a:rPr>
                        <a:t>Kovo 6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Konkursas „</a:t>
                      </a:r>
                      <a:r>
                        <a:rPr lang="lt-LT" sz="1200" dirty="0" err="1" smtClean="0">
                          <a:effectLst/>
                        </a:rPr>
                        <a:t>Inovatyvi</a:t>
                      </a:r>
                      <a:r>
                        <a:rPr lang="lt-LT" sz="1200" dirty="0" smtClean="0">
                          <a:effectLst/>
                        </a:rPr>
                        <a:t> seniūnija – saugus Kaunas“</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66117">
                <a:tc>
                  <a:txBody>
                    <a:bodyPr/>
                    <a:lstStyle/>
                    <a:p>
                      <a:pPr>
                        <a:lnSpc>
                          <a:spcPct val="115000"/>
                        </a:lnSpc>
                        <a:spcAft>
                          <a:spcPts val="0"/>
                        </a:spcAft>
                      </a:pPr>
                      <a:r>
                        <a:rPr lang="lt-LT" sz="1200" dirty="0" smtClean="0">
                          <a:effectLst/>
                        </a:rPr>
                        <a:t>Kovo 10</a:t>
                      </a:r>
                      <a:r>
                        <a:rPr lang="lt-LT" sz="1200" baseline="0" dirty="0" smtClean="0">
                          <a:effectLst/>
                        </a:rPr>
                        <a:t> </a:t>
                      </a:r>
                      <a:r>
                        <a:rPr lang="lt-LT" sz="1200" dirty="0" smtClean="0">
                          <a:effectLst/>
                        </a:rPr>
                        <a:t>d</a:t>
                      </a:r>
                      <a:r>
                        <a:rPr lang="lt-LT" sz="1200" dirty="0">
                          <a:effectLst/>
                        </a:rPr>
                        <a:t>.</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latin typeface="+mn-lt"/>
                          <a:ea typeface="+mn-ea"/>
                          <a:cs typeface="+mn-cs"/>
                        </a:rPr>
                        <a:t>Asociacijos</a:t>
                      </a:r>
                      <a:r>
                        <a:rPr lang="lt-LT" sz="1200" baseline="0" dirty="0" smtClean="0">
                          <a:effectLst/>
                          <a:latin typeface="+mn-lt"/>
                          <a:ea typeface="+mn-ea"/>
                          <a:cs typeface="+mn-cs"/>
                        </a:rPr>
                        <a:t> Narsiečių bendruomenės orientacinis žaidimas „Pažink Aleksotą“</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66117">
                <a:tc>
                  <a:txBody>
                    <a:bodyPr/>
                    <a:lstStyle/>
                    <a:p>
                      <a:pPr>
                        <a:lnSpc>
                          <a:spcPct val="115000"/>
                        </a:lnSpc>
                        <a:spcAft>
                          <a:spcPts val="0"/>
                        </a:spcAft>
                      </a:pPr>
                      <a:r>
                        <a:rPr lang="lt-LT" sz="1200" dirty="0" smtClean="0">
                          <a:effectLst/>
                        </a:rPr>
                        <a:t>Kovo 11 d</a:t>
                      </a:r>
                      <a:r>
                        <a:rPr lang="lt-LT" sz="1200" dirty="0">
                          <a:effectLst/>
                        </a:rPr>
                        <a:t>.</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Tautiška giesmė nuo Aleksoto kalno</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19708">
                <a:tc>
                  <a:txBody>
                    <a:bodyPr/>
                    <a:lstStyle/>
                    <a:p>
                      <a:pPr>
                        <a:lnSpc>
                          <a:spcPct val="115000"/>
                        </a:lnSpc>
                        <a:spcAft>
                          <a:spcPts val="0"/>
                        </a:spcAft>
                      </a:pPr>
                      <a:r>
                        <a:rPr lang="lt-LT" sz="1200" dirty="0" smtClean="0">
                          <a:effectLst/>
                        </a:rPr>
                        <a:t>Balandžio 2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Aleksoto bendruomenės centro moterų iniciatyva „Daugkartinių kaukių pasiuvimas ir padovanojimas Aleksoto seniūnijos gyventojams“</a:t>
                      </a:r>
                    </a:p>
                  </a:txBody>
                  <a:tcPr marL="68580" marR="68580" marT="0" marB="0"/>
                </a:tc>
                <a:extLst>
                  <a:ext uri="{0D108BD9-81ED-4DB2-BD59-A6C34878D82A}">
                    <a16:rowId xmlns:a16="http://schemas.microsoft.com/office/drawing/2014/main" val="10004"/>
                  </a:ext>
                </a:extLst>
              </a:tr>
              <a:tr h="288032">
                <a:tc>
                  <a:txBody>
                    <a:bodyPr/>
                    <a:lstStyle/>
                    <a:p>
                      <a:pPr>
                        <a:lnSpc>
                          <a:spcPct val="115000"/>
                        </a:lnSpc>
                        <a:spcAft>
                          <a:spcPts val="0"/>
                        </a:spcAft>
                      </a:pPr>
                      <a:r>
                        <a:rPr lang="lt-LT" sz="1200" dirty="0" smtClean="0">
                          <a:effectLst/>
                        </a:rPr>
                        <a:t>Gegužės 6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Aleksoto bendruomenės centro akcija „Talka Marvelės upės slėnyje“</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04056">
                <a:tc>
                  <a:txBody>
                    <a:bodyPr/>
                    <a:lstStyle/>
                    <a:p>
                      <a:pPr>
                        <a:lnSpc>
                          <a:spcPct val="115000"/>
                        </a:lnSpc>
                        <a:spcAft>
                          <a:spcPts val="0"/>
                        </a:spcAft>
                      </a:pPr>
                      <a:r>
                        <a:rPr lang="lt-LT" sz="1200" dirty="0" smtClean="0">
                          <a:effectLst/>
                        </a:rPr>
                        <a:t>Birželio 1 d</a:t>
                      </a:r>
                      <a:r>
                        <a:rPr lang="lt-LT" sz="1200" dirty="0">
                          <a:effectLst/>
                        </a:rPr>
                        <a:t>.</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Asociacijos</a:t>
                      </a:r>
                      <a:r>
                        <a:rPr lang="lt-LT" sz="1200" baseline="0" dirty="0" smtClean="0">
                          <a:effectLst/>
                        </a:rPr>
                        <a:t> Narsiečių bendruomenė akcija „Atsakingas šeimininkas – laimingas augintinis“</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88032">
                <a:tc>
                  <a:txBody>
                    <a:bodyPr/>
                    <a:lstStyle/>
                    <a:p>
                      <a:pPr>
                        <a:lnSpc>
                          <a:spcPct val="115000"/>
                        </a:lnSpc>
                        <a:spcAft>
                          <a:spcPts val="0"/>
                        </a:spcAft>
                      </a:pPr>
                      <a:r>
                        <a:rPr lang="lt-LT" sz="1200" dirty="0" smtClean="0">
                          <a:effectLst/>
                        </a:rPr>
                        <a:t>Birželio</a:t>
                      </a:r>
                      <a:r>
                        <a:rPr lang="lt-LT" sz="1200" baseline="0" dirty="0" smtClean="0">
                          <a:effectLst/>
                        </a:rPr>
                        <a:t> 23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Marvelės upelio šlaito valymo iniciatyva</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66117">
                <a:tc>
                  <a:txBody>
                    <a:bodyPr/>
                    <a:lstStyle/>
                    <a:p>
                      <a:pPr>
                        <a:lnSpc>
                          <a:spcPct val="115000"/>
                        </a:lnSpc>
                        <a:spcAft>
                          <a:spcPts val="0"/>
                        </a:spcAft>
                      </a:pPr>
                      <a:r>
                        <a:rPr lang="lt-LT" sz="1200" dirty="0" smtClean="0">
                          <a:effectLst/>
                        </a:rPr>
                        <a:t>Liepos 6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Asociacijos Narsiečių bendruomenės himno giedojimas ant Narsiečių</a:t>
                      </a:r>
                      <a:r>
                        <a:rPr lang="lt-LT" sz="1200" baseline="0" dirty="0" smtClean="0">
                          <a:effectLst/>
                        </a:rPr>
                        <a:t> kalno</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37939">
                <a:tc>
                  <a:txBody>
                    <a:bodyPr/>
                    <a:lstStyle/>
                    <a:p>
                      <a:pPr>
                        <a:lnSpc>
                          <a:spcPct val="115000"/>
                        </a:lnSpc>
                        <a:spcAft>
                          <a:spcPts val="0"/>
                        </a:spcAft>
                      </a:pPr>
                      <a:r>
                        <a:rPr lang="lt-LT" sz="1200" dirty="0" smtClean="0">
                          <a:effectLst/>
                        </a:rPr>
                        <a:t>Liepos 6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Minėjimas ant Jiesios</a:t>
                      </a:r>
                      <a:r>
                        <a:rPr lang="lt-LT" sz="1200" baseline="0" dirty="0" smtClean="0">
                          <a:effectLst/>
                        </a:rPr>
                        <a:t> piliakalnio</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66117">
                <a:tc>
                  <a:txBody>
                    <a:bodyPr/>
                    <a:lstStyle/>
                    <a:p>
                      <a:pPr>
                        <a:lnSpc>
                          <a:spcPct val="115000"/>
                        </a:lnSpc>
                        <a:spcAft>
                          <a:spcPts val="0"/>
                        </a:spcAft>
                      </a:pPr>
                      <a:r>
                        <a:rPr lang="lt-LT" sz="1200" dirty="0" smtClean="0">
                          <a:effectLst/>
                        </a:rPr>
                        <a:t>Liepos 17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S. Dariaus ir</a:t>
                      </a:r>
                      <a:r>
                        <a:rPr lang="lt-LT" sz="1200" baseline="0" dirty="0" smtClean="0">
                          <a:effectLst/>
                        </a:rPr>
                        <a:t> S. Girėno metinių pagerbimo minėjimas</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66117">
                <a:tc>
                  <a:txBody>
                    <a:bodyPr/>
                    <a:lstStyle/>
                    <a:p>
                      <a:pPr>
                        <a:lnSpc>
                          <a:spcPct val="115000"/>
                        </a:lnSpc>
                        <a:spcAft>
                          <a:spcPts val="0"/>
                        </a:spcAft>
                      </a:pPr>
                      <a:r>
                        <a:rPr lang="lt-LT" sz="1200" dirty="0" smtClean="0">
                          <a:effectLst/>
                        </a:rPr>
                        <a:t>Liepos 19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19- </a:t>
                      </a:r>
                      <a:r>
                        <a:rPr lang="lt-LT" sz="1200" dirty="0" err="1" smtClean="0">
                          <a:effectLst/>
                        </a:rPr>
                        <a:t>asis</a:t>
                      </a:r>
                      <a:r>
                        <a:rPr lang="lt-LT" sz="1200" dirty="0" smtClean="0">
                          <a:effectLst/>
                        </a:rPr>
                        <a:t> Dviračių žygis</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475878">
                <a:tc>
                  <a:txBody>
                    <a:bodyPr/>
                    <a:lstStyle/>
                    <a:p>
                      <a:pPr>
                        <a:lnSpc>
                          <a:spcPct val="115000"/>
                        </a:lnSpc>
                        <a:spcAft>
                          <a:spcPts val="0"/>
                        </a:spcAft>
                      </a:pPr>
                      <a:r>
                        <a:rPr lang="lt-LT" sz="1200" dirty="0" smtClean="0">
                          <a:effectLst/>
                        </a:rPr>
                        <a:t>Rugpjūčio 12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Asociacijos Narsiečių</a:t>
                      </a:r>
                      <a:r>
                        <a:rPr lang="lt-LT" sz="1200" baseline="0" dirty="0" smtClean="0">
                          <a:effectLst/>
                        </a:rPr>
                        <a:t> bendruomenės renginys „Gyvas vakaras prie Energijos rato“</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66117">
                <a:tc>
                  <a:txBody>
                    <a:bodyPr/>
                    <a:lstStyle/>
                    <a:p>
                      <a:pPr>
                        <a:lnSpc>
                          <a:spcPct val="115000"/>
                        </a:lnSpc>
                        <a:spcAft>
                          <a:spcPts val="0"/>
                        </a:spcAft>
                      </a:pPr>
                      <a:r>
                        <a:rPr lang="lt-LT" sz="1200" dirty="0" smtClean="0">
                          <a:effectLst/>
                        </a:rPr>
                        <a:t>Rugsėjo 19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Asociacijos Narsiečių bendruomenės renginys „Narsiečių</a:t>
                      </a:r>
                      <a:r>
                        <a:rPr lang="lt-LT" sz="1200" baseline="0" dirty="0" smtClean="0">
                          <a:effectLst/>
                        </a:rPr>
                        <a:t> futbolo taurė 2020“</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453963">
                <a:tc>
                  <a:txBody>
                    <a:bodyPr/>
                    <a:lstStyle/>
                    <a:p>
                      <a:pPr>
                        <a:lnSpc>
                          <a:spcPct val="115000"/>
                        </a:lnSpc>
                        <a:spcAft>
                          <a:spcPts val="0"/>
                        </a:spcAft>
                      </a:pPr>
                      <a:r>
                        <a:rPr lang="lt-LT" sz="1200" dirty="0" smtClean="0">
                          <a:effectLst/>
                        </a:rPr>
                        <a:t>Rugsėjo 20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Aleksoto šventė S. Dariaus ir S. Girėno aerodrome</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66117">
                <a:tc>
                  <a:txBody>
                    <a:bodyPr/>
                    <a:lstStyle/>
                    <a:p>
                      <a:pPr>
                        <a:lnSpc>
                          <a:spcPct val="115000"/>
                        </a:lnSpc>
                        <a:spcAft>
                          <a:spcPts val="0"/>
                        </a:spcAft>
                      </a:pPr>
                      <a:r>
                        <a:rPr lang="lt-LT" sz="1200" dirty="0" smtClean="0">
                          <a:effectLst/>
                        </a:rPr>
                        <a:t>Rugsėjo 27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Asociacijos Narsiečių bendruomenės renginys „Orientacinis</a:t>
                      </a:r>
                      <a:r>
                        <a:rPr lang="lt-LT" sz="1200" baseline="0" dirty="0" smtClean="0">
                          <a:effectLst/>
                        </a:rPr>
                        <a:t> žaidimas apie Aleksotą“</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r h="529386">
                <a:tc>
                  <a:txBody>
                    <a:bodyPr/>
                    <a:lstStyle/>
                    <a:p>
                      <a:pPr>
                        <a:lnSpc>
                          <a:spcPct val="115000"/>
                        </a:lnSpc>
                        <a:spcAft>
                          <a:spcPts val="0"/>
                        </a:spcAft>
                      </a:pPr>
                      <a:r>
                        <a:rPr lang="lt-LT" sz="1200" dirty="0" smtClean="0">
                          <a:effectLst/>
                        </a:rPr>
                        <a:t>Spalio 1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Kauno miesto savivaldybėje pagerbti senjorai (ABS narė Birutė </a:t>
                      </a:r>
                      <a:r>
                        <a:rPr lang="lt-LT" sz="1200" dirty="0" err="1" smtClean="0">
                          <a:effectLst/>
                        </a:rPr>
                        <a:t>Liaudanskienė</a:t>
                      </a:r>
                      <a:r>
                        <a:rPr lang="lt-LT" sz="1200" dirty="0" smtClean="0">
                          <a:effectLst/>
                        </a:rPr>
                        <a:t>)</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6"/>
                  </a:ext>
                </a:extLst>
              </a:tr>
              <a:tr h="490150">
                <a:tc>
                  <a:txBody>
                    <a:bodyPr/>
                    <a:lstStyle/>
                    <a:p>
                      <a:pPr>
                        <a:lnSpc>
                          <a:spcPct val="115000"/>
                        </a:lnSpc>
                        <a:spcAft>
                          <a:spcPts val="0"/>
                        </a:spcAft>
                      </a:pPr>
                      <a:r>
                        <a:rPr lang="lt-LT" sz="1200" dirty="0" smtClean="0">
                          <a:effectLst/>
                        </a:rPr>
                        <a:t>Spalio 30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Lietuvos aviacijos muziejuje Mokytojų senjorų pagerbimo šventė „Rudens taku“</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187233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4109493506"/>
              </p:ext>
            </p:extLst>
          </p:nvPr>
        </p:nvGraphicFramePr>
        <p:xfrm>
          <a:off x="899592" y="332656"/>
          <a:ext cx="7056784" cy="5256584"/>
        </p:xfrm>
        <a:graphic>
          <a:graphicData uri="http://schemas.openxmlformats.org/drawingml/2006/table">
            <a:tbl>
              <a:tblPr firstRow="1" firstCol="1" bandRow="1">
                <a:tableStyleId>{5C22544A-7EE6-4342-B048-85BDC9FD1C3A}</a:tableStyleId>
              </a:tblPr>
              <a:tblGrid>
                <a:gridCol w="1397178">
                  <a:extLst>
                    <a:ext uri="{9D8B030D-6E8A-4147-A177-3AD203B41FA5}">
                      <a16:colId xmlns:a16="http://schemas.microsoft.com/office/drawing/2014/main" val="20000"/>
                    </a:ext>
                  </a:extLst>
                </a:gridCol>
                <a:gridCol w="5659606">
                  <a:extLst>
                    <a:ext uri="{9D8B030D-6E8A-4147-A177-3AD203B41FA5}">
                      <a16:colId xmlns:a16="http://schemas.microsoft.com/office/drawing/2014/main" val="20001"/>
                    </a:ext>
                  </a:extLst>
                </a:gridCol>
              </a:tblGrid>
              <a:tr h="360040">
                <a:tc>
                  <a:txBody>
                    <a:bodyPr/>
                    <a:lstStyle/>
                    <a:p>
                      <a:pPr algn="ctr">
                        <a:lnSpc>
                          <a:spcPct val="115000"/>
                        </a:lnSpc>
                        <a:spcAft>
                          <a:spcPts val="0"/>
                        </a:spcAft>
                      </a:pPr>
                      <a:r>
                        <a:rPr lang="lt-LT" sz="1200" dirty="0" smtClean="0">
                          <a:effectLst/>
                        </a:rPr>
                        <a:t>Data </a:t>
                      </a:r>
                      <a:endParaRPr lang="lt-LT"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lt-LT" sz="1200" dirty="0" smtClean="0">
                          <a:effectLst/>
                        </a:rPr>
                        <a:t>Renginiai</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04056">
                <a:tc>
                  <a:txBody>
                    <a:bodyPr/>
                    <a:lstStyle/>
                    <a:p>
                      <a:pPr>
                        <a:lnSpc>
                          <a:spcPct val="115000"/>
                        </a:lnSpc>
                        <a:spcAft>
                          <a:spcPts val="0"/>
                        </a:spcAft>
                      </a:pPr>
                      <a:r>
                        <a:rPr lang="lt-LT" sz="1200" dirty="0" smtClean="0">
                          <a:effectLst/>
                          <a:latin typeface="+mn-lt"/>
                          <a:ea typeface="+mn-ea"/>
                          <a:cs typeface="+mn-cs"/>
                        </a:rPr>
                        <a:t>Gruodžio</a:t>
                      </a:r>
                      <a:r>
                        <a:rPr lang="lt-LT" sz="1200" baseline="0" dirty="0" smtClean="0">
                          <a:effectLst/>
                          <a:latin typeface="+mn-lt"/>
                          <a:ea typeface="+mn-ea"/>
                          <a:cs typeface="+mn-cs"/>
                        </a:rPr>
                        <a:t> 11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rPr>
                        <a:t>Aleksoto bendruomenės centro iniciatyva „Kalėdiniai nykštukai apdovanojo mokyklas ir darželius“</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60040">
                <a:tc>
                  <a:txBody>
                    <a:bodyPr/>
                    <a:lstStyle/>
                    <a:p>
                      <a:pPr>
                        <a:lnSpc>
                          <a:spcPct val="115000"/>
                        </a:lnSpc>
                        <a:spcAft>
                          <a:spcPts val="0"/>
                        </a:spcAft>
                      </a:pPr>
                      <a:r>
                        <a:rPr lang="lt-LT" sz="1200" dirty="0" smtClean="0">
                          <a:effectLst/>
                        </a:rPr>
                        <a:t>Gruodžio 15 d. </a:t>
                      </a: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r>
                        <a:rPr lang="lt-LT" sz="1200" dirty="0" smtClean="0">
                          <a:effectLst/>
                          <a:latin typeface="+mn-lt"/>
                          <a:ea typeface="+mn-ea"/>
                          <a:cs typeface="+mn-cs"/>
                        </a:rPr>
                        <a:t>Eglučių</a:t>
                      </a:r>
                      <a:r>
                        <a:rPr lang="lt-LT" sz="1200" baseline="0" dirty="0" smtClean="0">
                          <a:effectLst/>
                          <a:latin typeface="+mn-lt"/>
                          <a:ea typeface="+mn-ea"/>
                          <a:cs typeface="+mn-cs"/>
                        </a:rPr>
                        <a:t> parkelis prie Aleksoto seniūnijos </a:t>
                      </a: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32048">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360040">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lt-LT"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r h="360040">
                <a:tc>
                  <a:txBody>
                    <a:bodyPr/>
                    <a:lstStyle/>
                    <a:p>
                      <a:pPr>
                        <a:lnSpc>
                          <a:spcPct val="115000"/>
                        </a:lnSpc>
                        <a:spcAft>
                          <a:spcPts val="0"/>
                        </a:spcAft>
                      </a:pPr>
                      <a:endParaRPr lang="lt-LT" sz="1200" dirty="0">
                        <a:effectLst/>
                        <a:latin typeface="Century Schoolbook" panose="02040604050505020304" pitchFamily="18" charset="0"/>
                        <a:ea typeface="Calibri"/>
                        <a:cs typeface="Times New Roman"/>
                      </a:endParaRPr>
                    </a:p>
                  </a:txBody>
                  <a:tcPr marL="68580" marR="68580" marT="0" marB="0"/>
                </a:tc>
                <a:tc>
                  <a:txBody>
                    <a:bodyPr/>
                    <a:lstStyle/>
                    <a:p>
                      <a:pPr>
                        <a:lnSpc>
                          <a:spcPct val="115000"/>
                        </a:lnSpc>
                        <a:spcAft>
                          <a:spcPts val="0"/>
                        </a:spcAft>
                      </a:pPr>
                      <a:endParaRPr lang="lt-LT" sz="1200" dirty="0">
                        <a:effectLst/>
                        <a:latin typeface="Century Schoolbook" panose="02040604050505020304" pitchFamily="18" charset="0"/>
                        <a:ea typeface="Calibri"/>
                        <a:cs typeface="Times New Roman"/>
                      </a:endParaRPr>
                    </a:p>
                  </a:txBody>
                  <a:tcPr marL="68580" marR="68580"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666738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p:txBody>
          <a:bodyPr>
            <a:normAutofit/>
          </a:bodyPr>
          <a:lstStyle/>
          <a:p>
            <a:pPr marL="0" indent="0" algn="ctr">
              <a:buNone/>
            </a:pPr>
            <a:endParaRPr lang="en-US" sz="2800" b="1" i="1" cap="all" dirty="0" smtClean="0">
              <a:solidFill>
                <a:srgbClr val="760000"/>
              </a:solidFill>
              <a:latin typeface="Arial" panose="020B0604020202020204" pitchFamily="34" charset="0"/>
              <a:cs typeface="Arial" panose="020B0604020202020204" pitchFamily="34" charset="0"/>
            </a:endParaRPr>
          </a:p>
          <a:p>
            <a:pPr marL="0" indent="0" algn="ctr">
              <a:buNone/>
            </a:pPr>
            <a:endParaRPr lang="en-US" sz="2800" b="1" i="1" cap="all" dirty="0">
              <a:solidFill>
                <a:srgbClr val="760000"/>
              </a:solidFill>
              <a:latin typeface="Arial" panose="020B0604020202020204" pitchFamily="34" charset="0"/>
              <a:cs typeface="Arial" panose="020B0604020202020204" pitchFamily="34" charset="0"/>
            </a:endParaRPr>
          </a:p>
          <a:p>
            <a:pPr marL="0" indent="0" algn="ctr">
              <a:buNone/>
            </a:pPr>
            <a:endParaRPr lang="en-US" sz="3600" b="1" i="1" cap="all" dirty="0" smtClean="0">
              <a:solidFill>
                <a:srgbClr val="760000"/>
              </a:solidFill>
              <a:latin typeface="Arial" panose="020B0604020202020204" pitchFamily="34" charset="0"/>
              <a:cs typeface="Arial" panose="020B0604020202020204" pitchFamily="34" charset="0"/>
            </a:endParaRPr>
          </a:p>
          <a:p>
            <a:pPr marL="0" indent="0" algn="ctr">
              <a:buNone/>
            </a:pPr>
            <a:r>
              <a:rPr lang="lt-LT" sz="4000" b="1" i="1" cap="all" dirty="0" smtClean="0">
                <a:solidFill>
                  <a:srgbClr val="760000"/>
                </a:solidFill>
                <a:latin typeface="Arial" panose="020B0604020202020204" pitchFamily="34" charset="0"/>
                <a:cs typeface="Arial" panose="020B0604020202020204" pitchFamily="34" charset="0"/>
              </a:rPr>
              <a:t>AČIŪ </a:t>
            </a:r>
            <a:r>
              <a:rPr lang="lt-LT" sz="4000" b="1" i="1" cap="all" dirty="0">
                <a:solidFill>
                  <a:srgbClr val="760000"/>
                </a:solidFill>
                <a:latin typeface="Arial" panose="020B0604020202020204" pitchFamily="34" charset="0"/>
                <a:cs typeface="Arial" panose="020B0604020202020204" pitchFamily="34" charset="0"/>
              </a:rPr>
              <a:t>UŽ </a:t>
            </a:r>
            <a:r>
              <a:rPr lang="lt-LT" sz="4000" b="1" i="1" cap="all" dirty="0" err="1" smtClean="0">
                <a:solidFill>
                  <a:srgbClr val="760000"/>
                </a:solidFill>
                <a:latin typeface="Arial" panose="020B0604020202020204" pitchFamily="34" charset="0"/>
                <a:cs typeface="Arial" panose="020B0604020202020204" pitchFamily="34" charset="0"/>
              </a:rPr>
              <a:t>DĖMEsĮ</a:t>
            </a:r>
            <a:r>
              <a:rPr lang="en-US" sz="4000" b="1" i="1" cap="all" dirty="0" smtClean="0">
                <a:solidFill>
                  <a:srgbClr val="760000"/>
                </a:solidFill>
                <a:latin typeface="Arial" panose="020B0604020202020204" pitchFamily="34" charset="0"/>
                <a:cs typeface="Arial" panose="020B0604020202020204" pitchFamily="34" charset="0"/>
              </a:rPr>
              <a:t>!</a:t>
            </a:r>
            <a:endParaRPr lang="lt-LT" sz="4000" i="1" dirty="0"/>
          </a:p>
        </p:txBody>
      </p:sp>
    </p:spTree>
    <p:extLst>
      <p:ext uri="{BB962C8B-B14F-4D97-AF65-F5344CB8AC3E}">
        <p14:creationId xmlns:p14="http://schemas.microsoft.com/office/powerpoint/2010/main" val="228470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272808" cy="1035571"/>
          </a:xfrm>
        </p:spPr>
        <p:txBody>
          <a:bodyPr>
            <a:noAutofit/>
          </a:bodyPr>
          <a:lstStyle/>
          <a:p>
            <a:pPr algn="ctr"/>
            <a:r>
              <a:rPr lang="lt-LT" sz="2800" b="1" dirty="0" smtClean="0">
                <a:solidFill>
                  <a:schemeClr val="tx2">
                    <a:lumMod val="75000"/>
                  </a:schemeClr>
                </a:solidFill>
                <a:latin typeface="Arial" panose="020B0604020202020204" pitchFamily="34" charset="0"/>
                <a:cs typeface="Arial" panose="020B0604020202020204" pitchFamily="34" charset="0"/>
              </a:rPr>
              <a:t/>
            </a:r>
            <a:br>
              <a:rPr lang="lt-LT" sz="2800" b="1" dirty="0" smtClean="0">
                <a:solidFill>
                  <a:schemeClr val="tx2">
                    <a:lumMod val="75000"/>
                  </a:schemeClr>
                </a:solidFill>
                <a:latin typeface="Arial" panose="020B0604020202020204" pitchFamily="34" charset="0"/>
                <a:cs typeface="Arial" panose="020B0604020202020204" pitchFamily="34" charset="0"/>
              </a:rPr>
            </a:br>
            <a:r>
              <a:rPr lang="lt-LT" sz="3200" b="1" dirty="0" smtClean="0">
                <a:solidFill>
                  <a:schemeClr val="tx2">
                    <a:lumMod val="75000"/>
                  </a:schemeClr>
                </a:solidFill>
                <a:latin typeface="Arial" panose="020B0604020202020204" pitchFamily="34" charset="0"/>
                <a:cs typeface="Arial" panose="020B0604020202020204" pitchFamily="34" charset="0"/>
              </a:rPr>
              <a:t/>
            </a:r>
            <a:br>
              <a:rPr lang="lt-LT" sz="3200" b="1" dirty="0" smtClean="0">
                <a:solidFill>
                  <a:schemeClr val="tx2">
                    <a:lumMod val="75000"/>
                  </a:schemeClr>
                </a:solidFill>
                <a:latin typeface="Arial" panose="020B0604020202020204" pitchFamily="34" charset="0"/>
                <a:cs typeface="Arial" panose="020B0604020202020204" pitchFamily="34" charset="0"/>
              </a:rPr>
            </a:br>
            <a:r>
              <a:rPr lang="lt-LT" sz="3200" dirty="0">
                <a:solidFill>
                  <a:srgbClr val="760000"/>
                </a:solidFill>
                <a:latin typeface="Arial" panose="020B0604020202020204" pitchFamily="34" charset="0"/>
                <a:cs typeface="Arial" panose="020B0604020202020204" pitchFamily="34" charset="0"/>
              </a:rPr>
              <a:t>Svarbiausi A</a:t>
            </a:r>
            <a:r>
              <a:rPr lang="lt-LT" sz="3200" dirty="0" smtClean="0">
                <a:solidFill>
                  <a:srgbClr val="760000"/>
                </a:solidFill>
                <a:latin typeface="Arial" panose="020B0604020202020204" pitchFamily="34" charset="0"/>
                <a:cs typeface="Arial" panose="020B0604020202020204" pitchFamily="34" charset="0"/>
              </a:rPr>
              <a:t>leksoto </a:t>
            </a:r>
            <a:r>
              <a:rPr lang="lt-LT" sz="3200" dirty="0">
                <a:solidFill>
                  <a:srgbClr val="760000"/>
                </a:solidFill>
                <a:latin typeface="Arial" panose="020B0604020202020204" pitchFamily="34" charset="0"/>
                <a:cs typeface="Arial" panose="020B0604020202020204" pitchFamily="34" charset="0"/>
              </a:rPr>
              <a:t>seniūnijos uždaviniai:</a:t>
            </a:r>
            <a:endParaRPr lang="en-US" sz="3200" dirty="0">
              <a:solidFill>
                <a:srgbClr val="760000"/>
              </a:solidFill>
              <a:latin typeface="Arial" panose="020B0604020202020204" pitchFamily="34" charset="0"/>
              <a:cs typeface="Arial" panose="020B0604020202020204" pitchFamily="34" charset="0"/>
            </a:endParaRPr>
          </a:p>
        </p:txBody>
      </p:sp>
      <p:sp>
        <p:nvSpPr>
          <p:cNvPr id="3" name="Turinio vietos rezervavimo ženklas 2"/>
          <p:cNvSpPr>
            <a:spLocks noGrp="1"/>
          </p:cNvSpPr>
          <p:nvPr>
            <p:ph sz="quarter" idx="1"/>
          </p:nvPr>
        </p:nvSpPr>
        <p:spPr>
          <a:xfrm>
            <a:off x="467544" y="1556792"/>
            <a:ext cx="7992888" cy="4217753"/>
          </a:xfrm>
        </p:spPr>
        <p:txBody>
          <a:bodyPr>
            <a:normAutofit/>
          </a:bodyPr>
          <a:lstStyle/>
          <a:p>
            <a:pPr marL="0" indent="0">
              <a:buNone/>
            </a:pPr>
            <a:endParaRPr lang="lt-LT" sz="2000" b="1" dirty="0" smtClean="0">
              <a:solidFill>
                <a:schemeClr val="tx2">
                  <a:lumMod val="75000"/>
                </a:schemeClr>
              </a:solidFill>
              <a:latin typeface="Verdana" pitchFamily="34" charset="0"/>
              <a:ea typeface="Verdana" pitchFamily="34" charset="0"/>
              <a:cs typeface="Verdana" pitchFamily="34" charset="0"/>
            </a:endParaRPr>
          </a:p>
          <a:p>
            <a:pPr algn="just">
              <a:buFont typeface="Courier New" panose="02070309020205020404" pitchFamily="49" charset="0"/>
              <a:buChar char="o"/>
              <a:defRPr/>
            </a:pPr>
            <a:r>
              <a:rPr lang="lt-LT" sz="2400" dirty="0" smtClean="0">
                <a:latin typeface="Arial" panose="020B0604020202020204" pitchFamily="34" charset="0"/>
                <a:cs typeface="Arial" panose="020B0604020202020204" pitchFamily="34" charset="0"/>
              </a:rPr>
              <a:t>Teikti </a:t>
            </a:r>
            <a:r>
              <a:rPr lang="lt-LT" sz="2400" dirty="0">
                <a:latin typeface="Arial" panose="020B0604020202020204" pitchFamily="34" charset="0"/>
                <a:cs typeface="Arial" panose="020B0604020202020204" pitchFamily="34" charset="0"/>
              </a:rPr>
              <a:t>kokybiškas viešojo administravimo paslaugas Aleksoto gyventojams;</a:t>
            </a:r>
          </a:p>
          <a:p>
            <a:pPr algn="just">
              <a:buFont typeface="Courier New" panose="02070309020205020404" pitchFamily="49" charset="0"/>
              <a:buChar char="o"/>
              <a:defRPr/>
            </a:pPr>
            <a:r>
              <a:rPr lang="lt-LT" sz="2400" dirty="0" smtClean="0">
                <a:latin typeface="Arial" panose="020B0604020202020204" pitchFamily="34" charset="0"/>
                <a:cs typeface="Arial" panose="020B0604020202020204" pitchFamily="34" charset="0"/>
              </a:rPr>
              <a:t>Siekti </a:t>
            </a:r>
            <a:r>
              <a:rPr lang="lt-LT" sz="2400" dirty="0">
                <a:latin typeface="Arial" panose="020B0604020202020204" pitchFamily="34" charset="0"/>
                <a:cs typeface="Arial" panose="020B0604020202020204" pitchFamily="34" charset="0"/>
              </a:rPr>
              <a:t>užtikrinti gyventojų socialinę ir ekonominę gerovę; </a:t>
            </a:r>
          </a:p>
          <a:p>
            <a:pPr algn="just">
              <a:buFont typeface="Courier New" panose="02070309020205020404" pitchFamily="49" charset="0"/>
              <a:buChar char="o"/>
              <a:defRPr/>
            </a:pPr>
            <a:r>
              <a:rPr lang="lt-LT" sz="2400" dirty="0" smtClean="0">
                <a:latin typeface="Arial" panose="020B0604020202020204" pitchFamily="34" charset="0"/>
                <a:cs typeface="Arial" panose="020B0604020202020204" pitchFamily="34" charset="0"/>
              </a:rPr>
              <a:t>Skatinti </a:t>
            </a:r>
            <a:r>
              <a:rPr lang="lt-LT" sz="2400" dirty="0">
                <a:latin typeface="Arial" panose="020B0604020202020204" pitchFamily="34" charset="0"/>
                <a:cs typeface="Arial" panose="020B0604020202020204" pitchFamily="34" charset="0"/>
              </a:rPr>
              <a:t>gyventojus dalyvauti vietos savivaldos procese; </a:t>
            </a:r>
          </a:p>
          <a:p>
            <a:pPr algn="just">
              <a:buFont typeface="Courier New" panose="02070309020205020404" pitchFamily="49" charset="0"/>
              <a:buChar char="o"/>
              <a:defRPr/>
            </a:pPr>
            <a:r>
              <a:rPr lang="lt-LT" sz="2400" dirty="0" smtClean="0">
                <a:latin typeface="Arial" panose="020B0604020202020204" pitchFamily="34" charset="0"/>
                <a:cs typeface="Arial" panose="020B0604020202020204" pitchFamily="34" charset="0"/>
              </a:rPr>
              <a:t>Stiprinti </a:t>
            </a:r>
            <a:r>
              <a:rPr lang="lt-LT" sz="2400" dirty="0">
                <a:latin typeface="Arial" panose="020B0604020202020204" pitchFamily="34" charset="0"/>
                <a:cs typeface="Arial" panose="020B0604020202020204" pitchFamily="34" charset="0"/>
              </a:rPr>
              <a:t>bendruomeninius ryšius.</a:t>
            </a:r>
          </a:p>
          <a:p>
            <a:pPr marL="0" indent="0">
              <a:buNone/>
            </a:pPr>
            <a:endParaRPr lang="lt-LT" sz="20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lt-LT" sz="2000" b="1" dirty="0">
              <a:solidFill>
                <a:schemeClr val="tx2">
                  <a:lumMod val="75000"/>
                </a:schemeClr>
              </a:solidFill>
              <a:latin typeface="Verdana" pitchFamily="34" charset="0"/>
              <a:ea typeface="Verdana" pitchFamily="34" charset="0"/>
              <a:cs typeface="Verdana" pitchFamily="34" charset="0"/>
            </a:endParaRPr>
          </a:p>
          <a:p>
            <a:endParaRPr lang="lt-LT" sz="2400" dirty="0"/>
          </a:p>
        </p:txBody>
      </p:sp>
    </p:spTree>
    <p:extLst>
      <p:ext uri="{BB962C8B-B14F-4D97-AF65-F5344CB8AC3E}">
        <p14:creationId xmlns:p14="http://schemas.microsoft.com/office/powerpoint/2010/main" val="2059356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71400"/>
            <a:ext cx="8183880" cy="1051560"/>
          </a:xfrm>
        </p:spPr>
        <p:txBody>
          <a:bodyPr>
            <a:normAutofit/>
          </a:bodyPr>
          <a:lstStyle/>
          <a:p>
            <a:pPr algn="ctr"/>
            <a:r>
              <a:rPr lang="lt-LT" sz="2800" dirty="0">
                <a:solidFill>
                  <a:srgbClr val="760000"/>
                </a:solidFill>
                <a:latin typeface="Arial" panose="020B0604020202020204" pitchFamily="34" charset="0"/>
                <a:cs typeface="Arial" panose="020B0604020202020204" pitchFamily="34" charset="0"/>
              </a:rPr>
              <a:t>Aleksoto seniūnijos žemėlapis</a:t>
            </a:r>
            <a:endParaRPr lang="lt-LT" sz="2800" dirty="0">
              <a:solidFill>
                <a:srgbClr val="760000"/>
              </a:solidFill>
            </a:endParaRPr>
          </a:p>
        </p:txBody>
      </p:sp>
      <p:pic>
        <p:nvPicPr>
          <p:cNvPr id="9" name="Picture 4" descr="zemelapis"/>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899592" y="1196752"/>
            <a:ext cx="6697663" cy="5080000"/>
          </a:xfrm>
          <a:noFill/>
        </p:spPr>
      </p:pic>
    </p:spTree>
    <p:extLst>
      <p:ext uri="{BB962C8B-B14F-4D97-AF65-F5344CB8AC3E}">
        <p14:creationId xmlns:p14="http://schemas.microsoft.com/office/powerpoint/2010/main" val="3249953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171400"/>
            <a:ext cx="7467600" cy="1143000"/>
          </a:xfrm>
        </p:spPr>
        <p:txBody>
          <a:bodyPr>
            <a:normAutofit/>
          </a:bodyPr>
          <a:lstStyle/>
          <a:p>
            <a:pPr algn="ctr"/>
            <a:r>
              <a:rPr lang="lt-LT" sz="2800" dirty="0">
                <a:solidFill>
                  <a:srgbClr val="760000"/>
                </a:solidFill>
                <a:latin typeface="Arial" panose="020B0604020202020204" pitchFamily="34" charset="0"/>
                <a:cs typeface="Arial" panose="020B0604020202020204" pitchFamily="34" charset="0"/>
              </a:rPr>
              <a:t>Aleksoto seniūnijos teritorija</a:t>
            </a:r>
            <a:endParaRPr lang="lt-LT" sz="2800" dirty="0">
              <a:solidFill>
                <a:srgbClr val="760000"/>
              </a:solidFill>
            </a:endParaRPr>
          </a:p>
        </p:txBody>
      </p:sp>
      <p:sp>
        <p:nvSpPr>
          <p:cNvPr id="3" name="Turinio vietos rezervavimo ženklas 2"/>
          <p:cNvSpPr>
            <a:spLocks noGrp="1"/>
          </p:cNvSpPr>
          <p:nvPr>
            <p:ph sz="quarter" idx="1"/>
          </p:nvPr>
        </p:nvSpPr>
        <p:spPr>
          <a:xfrm>
            <a:off x="467544" y="1412776"/>
            <a:ext cx="7467600" cy="4873752"/>
          </a:xfrm>
        </p:spPr>
        <p:txBody>
          <a:bodyPr>
            <a:normAutofit lnSpcReduction="10000"/>
          </a:bodyPr>
          <a:lstStyle/>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Aleksoto seniūnija apima pietvakarinę Kauno miesto dalį kairiajame Nemuno krante. </a:t>
            </a:r>
            <a:endParaRPr lang="en-US" altLang="lt-LT" sz="2400" dirty="0">
              <a:latin typeface="Arial" panose="020B0604020202020204" pitchFamily="34" charset="0"/>
              <a:cs typeface="Arial" panose="020B0604020202020204" pitchFamily="34" charset="0"/>
            </a:endParaRPr>
          </a:p>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Ją sudaro</a:t>
            </a:r>
            <a:r>
              <a:rPr lang="en-US" altLang="lt-LT" sz="2400" dirty="0">
                <a:latin typeface="Arial" panose="020B0604020202020204" pitchFamily="34" charset="0"/>
                <a:cs typeface="Arial" panose="020B0604020202020204" pitchFamily="34" charset="0"/>
              </a:rPr>
              <a:t>:</a:t>
            </a:r>
            <a:r>
              <a:rPr lang="lt-LT" altLang="lt-LT" sz="2400" dirty="0">
                <a:latin typeface="Arial" panose="020B0604020202020204" pitchFamily="34" charset="0"/>
                <a:cs typeface="Arial" panose="020B0604020202020204" pitchFamily="34" charset="0"/>
              </a:rPr>
              <a:t> Aleksoto, Fredos (Žemosios ir Aukštosios), I ir II Julijanavos, </a:t>
            </a:r>
            <a:r>
              <a:rPr lang="lt-LT" altLang="lt-LT" sz="2400" dirty="0" err="1">
                <a:latin typeface="Arial" panose="020B0604020202020204" pitchFamily="34" charset="0"/>
                <a:cs typeface="Arial" panose="020B0604020202020204" pitchFamily="34" charset="0"/>
              </a:rPr>
              <a:t>Naugardiškių</a:t>
            </a:r>
            <a:r>
              <a:rPr lang="lt-LT" altLang="lt-LT" sz="2400" dirty="0">
                <a:latin typeface="Arial" panose="020B0604020202020204" pitchFamily="34" charset="0"/>
                <a:cs typeface="Arial" panose="020B0604020202020204" pitchFamily="34" charset="0"/>
              </a:rPr>
              <a:t>, Jiesios , </a:t>
            </a:r>
            <a:r>
              <a:rPr lang="lt-LT" altLang="lt-LT" sz="2400" dirty="0" err="1">
                <a:latin typeface="Arial" panose="020B0604020202020204" pitchFamily="34" charset="0"/>
                <a:cs typeface="Arial" panose="020B0604020202020204" pitchFamily="34" charset="0"/>
              </a:rPr>
              <a:t>Tirkiliškių</a:t>
            </a:r>
            <a:r>
              <a:rPr lang="lt-LT" altLang="lt-LT" sz="2400" dirty="0">
                <a:latin typeface="Arial" panose="020B0604020202020204" pitchFamily="34" charset="0"/>
                <a:cs typeface="Arial" panose="020B0604020202020204" pitchFamily="34" charset="0"/>
              </a:rPr>
              <a:t>, Kazliškių, Yliškių, Linksmadvario, Marvelės bei I ir II Birutės dalys. </a:t>
            </a:r>
            <a:endParaRPr lang="en-US" altLang="lt-LT" sz="2400" dirty="0">
              <a:latin typeface="Arial" panose="020B0604020202020204" pitchFamily="34" charset="0"/>
              <a:cs typeface="Arial" panose="020B0604020202020204" pitchFamily="34" charset="0"/>
            </a:endParaRPr>
          </a:p>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Seniūnija išsidėsčiusi Nemuno slėnio aukštutinėje ir žemutinėje dalyse. Nuo kitų miesto dalių seniūnija atskirta Nemuno upe ir Jiesios bei Marvelės upeliais su slėniais. </a:t>
            </a:r>
          </a:p>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Į seniūniją iš kitų miesto dalių galima patekti Vytauto Didžiojo, M. K. Čiurlionio, J. </a:t>
            </a:r>
            <a:r>
              <a:rPr lang="lt-LT" altLang="lt-LT" sz="2400" dirty="0" err="1">
                <a:latin typeface="Arial" panose="020B0604020202020204" pitchFamily="34" charset="0"/>
                <a:cs typeface="Arial" panose="020B0604020202020204" pitchFamily="34" charset="0"/>
              </a:rPr>
              <a:t>Radzinausko</a:t>
            </a:r>
            <a:r>
              <a:rPr lang="lt-LT" altLang="lt-LT" sz="2400" dirty="0">
                <a:latin typeface="Arial" panose="020B0604020202020204" pitchFamily="34" charset="0"/>
                <a:cs typeface="Arial" panose="020B0604020202020204" pitchFamily="34" charset="0"/>
              </a:rPr>
              <a:t> tiltais per Nemuną bei tiltu per Jiesią. </a:t>
            </a:r>
          </a:p>
          <a:p>
            <a:pPr marL="274320" indent="-274320" algn="just">
              <a:lnSpc>
                <a:spcPct val="80000"/>
              </a:lnSpc>
              <a:buClr>
                <a:schemeClr val="accent1">
                  <a:lumMod val="60000"/>
                  <a:lumOff val="40000"/>
                </a:schemeClr>
              </a:buClr>
              <a:defRPr/>
            </a:pPr>
            <a:r>
              <a:rPr lang="lt-LT" altLang="lt-LT" sz="2400" dirty="0">
                <a:latin typeface="Arial" panose="020B0604020202020204" pitchFamily="34" charset="0"/>
                <a:cs typeface="Arial" panose="020B0604020202020204" pitchFamily="34" charset="0"/>
              </a:rPr>
              <a:t>Aleksoto pakraščiu eina </a:t>
            </a:r>
            <a:r>
              <a:rPr lang="lt-LT" altLang="lt-LT" sz="2400" dirty="0" err="1">
                <a:latin typeface="Arial" panose="020B0604020202020204" pitchFamily="34" charset="0"/>
                <a:cs typeface="Arial" panose="020B0604020202020204" pitchFamily="34" charset="0"/>
              </a:rPr>
              <a:t>Rail</a:t>
            </a:r>
            <a:r>
              <a:rPr lang="lt-LT" altLang="lt-LT" sz="2400" dirty="0">
                <a:latin typeface="Arial" panose="020B0604020202020204" pitchFamily="34" charset="0"/>
                <a:cs typeface="Arial" panose="020B0604020202020204" pitchFamily="34" charset="0"/>
              </a:rPr>
              <a:t> </a:t>
            </a:r>
            <a:r>
              <a:rPr lang="lt-LT" altLang="lt-LT" sz="2400" dirty="0" err="1">
                <a:latin typeface="Arial" panose="020B0604020202020204" pitchFamily="34" charset="0"/>
                <a:cs typeface="Arial" panose="020B0604020202020204" pitchFamily="34" charset="0"/>
              </a:rPr>
              <a:t>Baltica</a:t>
            </a:r>
            <a:r>
              <a:rPr lang="lt-LT" altLang="lt-LT" sz="2400" dirty="0">
                <a:latin typeface="Arial" panose="020B0604020202020204" pitchFamily="34" charset="0"/>
                <a:cs typeface="Arial" panose="020B0604020202020204" pitchFamily="34" charset="0"/>
              </a:rPr>
              <a:t> geležinkelis bei Kauno tvirtovės geležinkelis iš Ž.Fredos į aukštutinę dalį</a:t>
            </a:r>
            <a:r>
              <a:rPr lang="lt-LT" altLang="lt-LT" sz="2400" dirty="0" smtClean="0">
                <a:latin typeface="Arial" panose="020B0604020202020204" pitchFamily="34" charset="0"/>
                <a:cs typeface="Arial" panose="020B0604020202020204" pitchFamily="34" charset="0"/>
              </a:rPr>
              <a:t>.</a:t>
            </a:r>
            <a:endParaRPr lang="lt-LT" altLang="lt-L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48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44624"/>
            <a:ext cx="7859216" cy="868958"/>
          </a:xfrm>
        </p:spPr>
        <p:txBody>
          <a:bodyPr>
            <a:normAutofit/>
          </a:bodyPr>
          <a:lstStyle/>
          <a:p>
            <a:pPr algn="ctr"/>
            <a:r>
              <a:rPr lang="lt-LT" sz="2800" dirty="0">
                <a:solidFill>
                  <a:srgbClr val="760000"/>
                </a:solidFill>
                <a:latin typeface="Arial" panose="020B0604020202020204" pitchFamily="34" charset="0"/>
                <a:cs typeface="Arial" panose="020B0604020202020204" pitchFamily="34" charset="0"/>
              </a:rPr>
              <a:t>Aleksoto seniūnijos teritorija (2)</a:t>
            </a:r>
            <a:endParaRPr lang="lt-LT" sz="2800" dirty="0">
              <a:solidFill>
                <a:srgbClr val="760000"/>
              </a:solidFill>
            </a:endParaRPr>
          </a:p>
        </p:txBody>
      </p:sp>
      <p:sp>
        <p:nvSpPr>
          <p:cNvPr id="3" name="Turinio vietos rezervavimo ženklas 2"/>
          <p:cNvSpPr>
            <a:spLocks noGrp="1"/>
          </p:cNvSpPr>
          <p:nvPr>
            <p:ph sz="quarter" idx="1"/>
          </p:nvPr>
        </p:nvSpPr>
        <p:spPr>
          <a:xfrm>
            <a:off x="457200" y="1268760"/>
            <a:ext cx="8229600" cy="4968552"/>
          </a:xfrm>
        </p:spPr>
        <p:txBody>
          <a:bodyPr>
            <a:normAutofit fontScale="32500" lnSpcReduction="20000"/>
          </a:bodyPr>
          <a:lstStyle/>
          <a:p>
            <a:pPr marL="274320" indent="-274320" algn="just">
              <a:lnSpc>
                <a:spcPct val="90000"/>
              </a:lnSpc>
              <a:buClr>
                <a:schemeClr val="accent1">
                  <a:lumMod val="60000"/>
                  <a:lumOff val="40000"/>
                </a:schemeClr>
              </a:buClr>
              <a:defRPr/>
            </a:pPr>
            <a:r>
              <a:rPr lang="lt-LT" altLang="lt-LT" sz="6200" b="1" dirty="0">
                <a:latin typeface="Arial" panose="020B0604020202020204" pitchFamily="34" charset="0"/>
                <a:cs typeface="Arial" panose="020B0604020202020204" pitchFamily="34" charset="0"/>
              </a:rPr>
              <a:t>Aleksoto seniūnijos teritorija – 24 kv</a:t>
            </a:r>
            <a:r>
              <a:rPr lang="lt-LT" altLang="lt-LT" sz="6200" dirty="0">
                <a:latin typeface="Arial" panose="020B0604020202020204" pitchFamily="34" charset="0"/>
                <a:cs typeface="Arial" panose="020B0604020202020204" pitchFamily="34" charset="0"/>
              </a:rPr>
              <a:t>. km, tai sudaro 15,3% Kauno Miesto teritorijos. </a:t>
            </a:r>
            <a:endParaRPr lang="en-US" altLang="lt-LT" sz="6200" dirty="0">
              <a:latin typeface="Arial" panose="020B0604020202020204" pitchFamily="34" charset="0"/>
              <a:cs typeface="Arial" panose="020B0604020202020204" pitchFamily="34" charset="0"/>
            </a:endParaRPr>
          </a:p>
          <a:p>
            <a:pPr algn="just">
              <a:lnSpc>
                <a:spcPct val="90000"/>
              </a:lnSpc>
              <a:buClr>
                <a:schemeClr val="accent1">
                  <a:lumMod val="60000"/>
                  <a:lumOff val="40000"/>
                </a:schemeClr>
              </a:buClr>
              <a:defRPr/>
            </a:pPr>
            <a:r>
              <a:rPr lang="lt-LT" altLang="lt-LT" sz="6200" dirty="0">
                <a:latin typeface="Arial" panose="020B0604020202020204" pitchFamily="34" charset="0"/>
                <a:cs typeface="Arial" panose="020B0604020202020204" pitchFamily="34" charset="0"/>
              </a:rPr>
              <a:t>Gyventojų skaičius </a:t>
            </a:r>
            <a:r>
              <a:rPr lang="lt-LT" altLang="lt-LT" sz="6200" dirty="0" smtClean="0">
                <a:latin typeface="Arial" panose="020B0604020202020204" pitchFamily="34" charset="0"/>
                <a:cs typeface="Arial" panose="020B0604020202020204" pitchFamily="34" charset="0"/>
              </a:rPr>
              <a:t>–</a:t>
            </a:r>
            <a:r>
              <a:rPr lang="lt-LT" sz="6200" b="1" dirty="0" smtClean="0">
                <a:latin typeface="Arial" panose="020B0604020202020204" pitchFamily="34" charset="0"/>
                <a:cs typeface="Arial" panose="020B0604020202020204" pitchFamily="34" charset="0"/>
              </a:rPr>
              <a:t>23681</a:t>
            </a:r>
            <a:r>
              <a:rPr lang="lt-LT" altLang="lt-LT" sz="6200" b="1" dirty="0" smtClean="0">
                <a:latin typeface="Arial" panose="020B0604020202020204" pitchFamily="34" charset="0"/>
                <a:cs typeface="Arial" panose="020B0604020202020204" pitchFamily="34" charset="0"/>
              </a:rPr>
              <a:t>, </a:t>
            </a:r>
            <a:r>
              <a:rPr lang="lt-LT" altLang="lt-LT" sz="6200" dirty="0">
                <a:latin typeface="Arial" panose="020B0604020202020204" pitchFamily="34" charset="0"/>
                <a:cs typeface="Arial" panose="020B0604020202020204" pitchFamily="34" charset="0"/>
              </a:rPr>
              <a:t>tai sudaro </a:t>
            </a:r>
            <a:r>
              <a:rPr lang="lt-LT" altLang="lt-LT" sz="6200" dirty="0" smtClean="0">
                <a:latin typeface="Arial" panose="020B0604020202020204" pitchFamily="34" charset="0"/>
                <a:cs typeface="Arial" panose="020B0604020202020204" pitchFamily="34" charset="0"/>
              </a:rPr>
              <a:t>7,5 % </a:t>
            </a:r>
            <a:r>
              <a:rPr lang="lt-LT" altLang="lt-LT" sz="6200" dirty="0">
                <a:latin typeface="Arial" panose="020B0604020202020204" pitchFamily="34" charset="0"/>
                <a:cs typeface="Arial" panose="020B0604020202020204" pitchFamily="34" charset="0"/>
              </a:rPr>
              <a:t>Kauno miesto gyventojų (Kauno mieste </a:t>
            </a:r>
            <a:r>
              <a:rPr lang="lt-LT" altLang="lt-LT" sz="6200" dirty="0" smtClean="0">
                <a:latin typeface="Arial" panose="020B0604020202020204" pitchFamily="34" charset="0"/>
                <a:cs typeface="Arial" panose="020B0604020202020204" pitchFamily="34" charset="0"/>
              </a:rPr>
              <a:t>yra 313715 </a:t>
            </a:r>
            <a:r>
              <a:rPr lang="lt-LT" altLang="lt-LT" sz="6200" dirty="0">
                <a:latin typeface="Arial" panose="020B0604020202020204" pitchFamily="34" charset="0"/>
                <a:cs typeface="Arial" panose="020B0604020202020204" pitchFamily="34" charset="0"/>
              </a:rPr>
              <a:t>gyventojų). </a:t>
            </a:r>
            <a:endParaRPr lang="en-US" altLang="lt-LT" sz="6200" dirty="0">
              <a:latin typeface="Arial" panose="020B0604020202020204" pitchFamily="34" charset="0"/>
              <a:cs typeface="Arial" panose="020B0604020202020204" pitchFamily="34" charset="0"/>
            </a:endParaRPr>
          </a:p>
          <a:p>
            <a:pPr marL="274320" indent="-274320" algn="just">
              <a:lnSpc>
                <a:spcPct val="90000"/>
              </a:lnSpc>
              <a:buClr>
                <a:schemeClr val="accent1">
                  <a:lumMod val="60000"/>
                  <a:lumOff val="40000"/>
                </a:schemeClr>
              </a:buClr>
              <a:defRPr/>
            </a:pPr>
            <a:r>
              <a:rPr lang="lt-LT" altLang="lt-LT" sz="6200" dirty="0">
                <a:latin typeface="Arial" panose="020B0604020202020204" pitchFamily="34" charset="0"/>
                <a:cs typeface="Arial" panose="020B0604020202020204" pitchFamily="34" charset="0"/>
              </a:rPr>
              <a:t>Aleksotas – verslo, mokslo, kultūros ir rekreacijos centras, patogus gyvenamasis rajonas, komercinių objektų vieta.</a:t>
            </a:r>
            <a:endParaRPr lang="en-US" altLang="lt-LT" sz="6200" dirty="0">
              <a:latin typeface="Arial" panose="020B0604020202020204" pitchFamily="34" charset="0"/>
              <a:cs typeface="Arial" panose="020B0604020202020204" pitchFamily="34" charset="0"/>
            </a:endParaRPr>
          </a:p>
          <a:p>
            <a:pPr marL="274320" indent="-274320" algn="just">
              <a:lnSpc>
                <a:spcPct val="90000"/>
              </a:lnSpc>
              <a:buClr>
                <a:schemeClr val="accent1">
                  <a:lumMod val="60000"/>
                  <a:lumOff val="40000"/>
                </a:schemeClr>
              </a:buClr>
              <a:defRPr/>
            </a:pPr>
            <a:r>
              <a:rPr lang="lt-LT" altLang="lt-LT" sz="6200" dirty="0">
                <a:latin typeface="Arial" panose="020B0604020202020204" pitchFamily="34" charset="0"/>
                <a:cs typeface="Arial" panose="020B0604020202020204" pitchFamily="34" charset="0"/>
              </a:rPr>
              <a:t>Aleksoto struktūra </a:t>
            </a:r>
            <a:r>
              <a:rPr lang="lt-LT" altLang="lt-LT" sz="6200" dirty="0" err="1">
                <a:latin typeface="Arial" panose="020B0604020202020204" pitchFamily="34" charset="0"/>
                <a:cs typeface="Arial" panose="020B0604020202020204" pitchFamily="34" charset="0"/>
              </a:rPr>
              <a:t>monofunkcinė</a:t>
            </a:r>
            <a:r>
              <a:rPr lang="lt-LT" altLang="lt-LT" sz="6200" dirty="0">
                <a:latin typeface="Arial" panose="020B0604020202020204" pitchFamily="34" charset="0"/>
                <a:cs typeface="Arial" panose="020B0604020202020204" pitchFamily="34" charset="0"/>
              </a:rPr>
              <a:t>: didžiausia dalis užstatyta mažaaukščiais </a:t>
            </a:r>
            <a:r>
              <a:rPr lang="lt-LT" altLang="lt-LT" sz="6200" dirty="0" smtClean="0">
                <a:latin typeface="Arial" panose="020B0604020202020204" pitchFamily="34" charset="0"/>
                <a:cs typeface="Arial" panose="020B0604020202020204" pitchFamily="34" charset="0"/>
              </a:rPr>
              <a:t>namais</a:t>
            </a:r>
            <a:r>
              <a:rPr lang="en-US" altLang="lt-LT" sz="6200" dirty="0" smtClean="0">
                <a:latin typeface="Arial" panose="020B0604020202020204" pitchFamily="34" charset="0"/>
                <a:cs typeface="Arial" panose="020B0604020202020204" pitchFamily="34" charset="0"/>
              </a:rPr>
              <a:t>. </a:t>
            </a:r>
            <a:r>
              <a:rPr lang="en-US" altLang="lt-LT" sz="6200" dirty="0" err="1" smtClean="0">
                <a:latin typeface="Arial" panose="020B0604020202020204" pitchFamily="34" charset="0"/>
                <a:cs typeface="Arial" panose="020B0604020202020204" pitchFamily="34" charset="0"/>
              </a:rPr>
              <a:t>Daugiabu</a:t>
            </a:r>
            <a:r>
              <a:rPr lang="lt-LT" altLang="lt-LT" sz="6200" dirty="0" err="1" smtClean="0">
                <a:latin typeface="Arial" panose="020B0604020202020204" pitchFamily="34" charset="0"/>
                <a:cs typeface="Arial" panose="020B0604020202020204" pitchFamily="34" charset="0"/>
              </a:rPr>
              <a:t>čiai</a:t>
            </a:r>
            <a:r>
              <a:rPr lang="lt-LT" altLang="lt-LT" sz="6200" dirty="0" smtClean="0">
                <a:latin typeface="Arial" panose="020B0604020202020204" pitchFamily="34" charset="0"/>
                <a:cs typeface="Arial" panose="020B0604020202020204" pitchFamily="34" charset="0"/>
              </a:rPr>
              <a:t> kvartalai </a:t>
            </a:r>
            <a:r>
              <a:rPr lang="lt-LT" altLang="lt-LT" sz="6200" dirty="0" err="1" smtClean="0">
                <a:latin typeface="Arial" panose="020B0604020202020204" pitchFamily="34" charset="0"/>
                <a:cs typeface="Arial" panose="020B0604020202020204" pitchFamily="34" charset="0"/>
              </a:rPr>
              <a:t>Antanavos</a:t>
            </a:r>
            <a:r>
              <a:rPr lang="lt-LT" altLang="lt-LT" sz="6200" dirty="0" smtClean="0">
                <a:latin typeface="Arial" panose="020B0604020202020204" pitchFamily="34" charset="0"/>
                <a:cs typeface="Arial" panose="020B0604020202020204" pitchFamily="34" charset="0"/>
              </a:rPr>
              <a:t>, Antakalnio ir </a:t>
            </a:r>
            <a:r>
              <a:rPr lang="lt-LT" altLang="lt-LT" sz="6200" dirty="0" err="1" smtClean="0">
                <a:latin typeface="Arial" panose="020B0604020202020204" pitchFamily="34" charset="0"/>
                <a:cs typeface="Arial" panose="020B0604020202020204" pitchFamily="34" charset="0"/>
              </a:rPr>
              <a:t>Vinčų</a:t>
            </a:r>
            <a:r>
              <a:rPr lang="lt-LT" altLang="lt-LT" sz="6200" dirty="0" smtClean="0">
                <a:latin typeface="Arial" panose="020B0604020202020204" pitchFamily="34" charset="0"/>
                <a:cs typeface="Arial" panose="020B0604020202020204" pitchFamily="34" charset="0"/>
              </a:rPr>
              <a:t> gatvėse, naujos statybos daugiabučiai kvartalai Fredos miestelis, Aleksoto vilos, Parko apartamentai, Botanikos terasos.</a:t>
            </a:r>
            <a:endParaRPr lang="en-US" altLang="lt-LT" sz="6200" dirty="0">
              <a:latin typeface="Arial" panose="020B0604020202020204" pitchFamily="34" charset="0"/>
              <a:cs typeface="Arial" panose="020B0604020202020204" pitchFamily="34" charset="0"/>
            </a:endParaRPr>
          </a:p>
          <a:p>
            <a:pPr algn="just">
              <a:lnSpc>
                <a:spcPct val="90000"/>
              </a:lnSpc>
              <a:buClr>
                <a:schemeClr val="accent1">
                  <a:lumMod val="60000"/>
                  <a:lumOff val="40000"/>
                </a:schemeClr>
              </a:buClr>
              <a:defRPr/>
            </a:pPr>
            <a:r>
              <a:rPr lang="lt-LT" altLang="lt-LT" sz="6200" dirty="0" err="1">
                <a:latin typeface="Arial" panose="020B0604020202020204" pitchFamily="34" charset="0"/>
                <a:cs typeface="Arial" panose="020B0604020202020204" pitchFamily="34" charset="0"/>
              </a:rPr>
              <a:t>Aleksot</a:t>
            </a:r>
            <a:r>
              <a:rPr lang="en-US" altLang="lt-LT" sz="6200" dirty="0">
                <a:latin typeface="Arial" panose="020B0604020202020204" pitchFamily="34" charset="0"/>
                <a:cs typeface="Arial" panose="020B0604020202020204" pitchFamily="34" charset="0"/>
              </a:rPr>
              <a:t>o</a:t>
            </a:r>
            <a:r>
              <a:rPr lang="lt-LT" altLang="lt-LT" sz="6200" dirty="0">
                <a:latin typeface="Arial" panose="020B0604020202020204" pitchFamily="34" charset="0"/>
                <a:cs typeface="Arial" panose="020B0604020202020204" pitchFamily="34" charset="0"/>
              </a:rPr>
              <a:t> kultūrinės - rekreacinės </a:t>
            </a:r>
            <a:r>
              <a:rPr lang="lt-LT" altLang="lt-LT" sz="6200" dirty="0" err="1">
                <a:latin typeface="Arial" panose="020B0604020202020204" pitchFamily="34" charset="0"/>
                <a:cs typeface="Arial" panose="020B0604020202020204" pitchFamily="34" charset="0"/>
              </a:rPr>
              <a:t>teritorij</a:t>
            </a:r>
            <a:r>
              <a:rPr lang="en-US" altLang="lt-LT" sz="6200" dirty="0">
                <a:latin typeface="Arial" panose="020B0604020202020204" pitchFamily="34" charset="0"/>
                <a:cs typeface="Arial" panose="020B0604020202020204" pitchFamily="34" charset="0"/>
              </a:rPr>
              <a:t>o</a:t>
            </a:r>
            <a:r>
              <a:rPr lang="lt-LT" altLang="lt-LT" sz="6200" dirty="0">
                <a:latin typeface="Arial" panose="020B0604020202020204" pitchFamily="34" charset="0"/>
                <a:cs typeface="Arial" panose="020B0604020202020204" pitchFamily="34" charset="0"/>
              </a:rPr>
              <a:t>s: VDU </a:t>
            </a:r>
            <a:r>
              <a:rPr lang="lt-LT" altLang="lt-LT" sz="6200" dirty="0" smtClean="0">
                <a:latin typeface="Arial" panose="020B0604020202020204" pitchFamily="34" charset="0"/>
                <a:cs typeface="Arial" panose="020B0604020202020204" pitchFamily="34" charset="0"/>
              </a:rPr>
              <a:t>Botanikos </a:t>
            </a:r>
            <a:r>
              <a:rPr lang="lt-LT" altLang="lt-LT" sz="6200" dirty="0">
                <a:latin typeface="Arial" panose="020B0604020202020204" pitchFamily="34" charset="0"/>
                <a:cs typeface="Arial" panose="020B0604020202020204" pitchFamily="34" charset="0"/>
              </a:rPr>
              <a:t>sodas, S. Dariaus ir S. Girėno aerodromas, </a:t>
            </a:r>
            <a:r>
              <a:rPr lang="lt-LT" altLang="lt-LT" sz="6200" dirty="0" err="1">
                <a:latin typeface="Arial" panose="020B0604020202020204" pitchFamily="34" charset="0"/>
                <a:cs typeface="Arial" panose="020B0604020202020204" pitchFamily="34" charset="0"/>
              </a:rPr>
              <a:t>Naugardiškių</a:t>
            </a:r>
            <a:r>
              <a:rPr lang="lt-LT" altLang="lt-LT" sz="6200" dirty="0">
                <a:latin typeface="Arial" panose="020B0604020202020204" pitchFamily="34" charset="0"/>
                <a:cs typeface="Arial" panose="020B0604020202020204" pitchFamily="34" charset="0"/>
              </a:rPr>
              <a:t>, </a:t>
            </a:r>
            <a:r>
              <a:rPr lang="lt-LT" altLang="lt-LT" sz="6200" dirty="0" smtClean="0">
                <a:latin typeface="Arial" panose="020B0604020202020204" pitchFamily="34" charset="0"/>
                <a:cs typeface="Arial" panose="020B0604020202020204" pitchFamily="34" charset="0"/>
              </a:rPr>
              <a:t>Antakalnio, Kiečių </a:t>
            </a:r>
            <a:r>
              <a:rPr lang="lt-LT" altLang="lt-LT" sz="6200" dirty="0">
                <a:latin typeface="Arial" panose="020B0604020202020204" pitchFamily="34" charset="0"/>
                <a:cs typeface="Arial" panose="020B0604020202020204" pitchFamily="34" charset="0"/>
              </a:rPr>
              <a:t>- Šeštokų </a:t>
            </a:r>
            <a:r>
              <a:rPr lang="lt-LT" altLang="lt-LT" sz="6200" dirty="0" smtClean="0">
                <a:latin typeface="Arial" panose="020B0604020202020204" pitchFamily="34" charset="0"/>
                <a:cs typeface="Arial" panose="020B0604020202020204" pitchFamily="34" charset="0"/>
              </a:rPr>
              <a:t>parkai, Marvelės </a:t>
            </a:r>
            <a:r>
              <a:rPr lang="lt-LT" altLang="lt-LT" sz="6200" dirty="0">
                <a:latin typeface="Arial" panose="020B0604020202020204" pitchFamily="34" charset="0"/>
                <a:cs typeface="Arial" panose="020B0604020202020204" pitchFamily="34" charset="0"/>
              </a:rPr>
              <a:t>upės slėnis</a:t>
            </a:r>
            <a:r>
              <a:rPr lang="lt-LT" altLang="lt-LT" sz="6200" dirty="0" smtClean="0">
                <a:latin typeface="Arial" panose="020B0604020202020204" pitchFamily="34" charset="0"/>
                <a:cs typeface="Arial" panose="020B0604020202020204" pitchFamily="34" charset="0"/>
              </a:rPr>
              <a:t>, Šaulių skveras, Linksmadvario </a:t>
            </a:r>
            <a:r>
              <a:rPr lang="lt-LT" altLang="lt-LT" sz="6200" dirty="0">
                <a:latin typeface="Arial" panose="020B0604020202020204" pitchFamily="34" charset="0"/>
                <a:cs typeface="Arial" panose="020B0604020202020204" pitchFamily="34" charset="0"/>
              </a:rPr>
              <a:t>skveras su tvenkiniu ir liaudies menininko A. Kuliešos </a:t>
            </a:r>
            <a:r>
              <a:rPr lang="lt-LT" altLang="lt-LT" sz="6200" dirty="0" smtClean="0">
                <a:latin typeface="Arial" panose="020B0604020202020204" pitchFamily="34" charset="0"/>
                <a:cs typeface="Arial" panose="020B0604020202020204" pitchFamily="34" charset="0"/>
              </a:rPr>
              <a:t>skulptūromis, Aleksoto apžvalgos aikštelė.</a:t>
            </a:r>
          </a:p>
          <a:p>
            <a:pPr algn="just">
              <a:lnSpc>
                <a:spcPct val="90000"/>
              </a:lnSpc>
              <a:buClr>
                <a:schemeClr val="accent1">
                  <a:lumMod val="60000"/>
                  <a:lumOff val="40000"/>
                </a:schemeClr>
              </a:buClr>
              <a:defRPr/>
            </a:pPr>
            <a:r>
              <a:rPr lang="lt-LT" altLang="lt-LT" sz="6200" dirty="0" smtClean="0">
                <a:latin typeface="Arial" panose="020B0604020202020204" pitchFamily="34" charset="0"/>
                <a:cs typeface="Arial" panose="020B0604020202020204" pitchFamily="34" charset="0"/>
              </a:rPr>
              <a:t>Aleksoto </a:t>
            </a:r>
            <a:r>
              <a:rPr lang="lt-LT" altLang="lt-LT" sz="6200" dirty="0">
                <a:latin typeface="Arial" panose="020B0604020202020204" pitchFamily="34" charset="0"/>
                <a:cs typeface="Arial" panose="020B0604020202020204" pitchFamily="34" charset="0"/>
              </a:rPr>
              <a:t>teritorijoje yra žydų kapinės H. ir O. Minkovskių g, Seniavos kapinės, rusų karo belaisvių bei senosios Aleksoto ir Fredos </a:t>
            </a:r>
            <a:r>
              <a:rPr lang="lt-LT" altLang="lt-LT" sz="6200" dirty="0" err="1">
                <a:latin typeface="Arial" panose="020B0604020202020204" pitchFamily="34" charset="0"/>
                <a:cs typeface="Arial" panose="020B0604020202020204" pitchFamily="34" charset="0"/>
              </a:rPr>
              <a:t>kapinaitės</a:t>
            </a:r>
            <a:r>
              <a:rPr lang="lt-LT" altLang="lt-LT" sz="6200" dirty="0">
                <a:latin typeface="Arial" panose="020B0604020202020204" pitchFamily="34" charset="0"/>
                <a:cs typeface="Arial" panose="020B0604020202020204" pitchFamily="34" charset="0"/>
              </a:rPr>
              <a:t>.</a:t>
            </a:r>
          </a:p>
          <a:p>
            <a:pPr marL="0" indent="0" algn="ctr">
              <a:buNone/>
            </a:pPr>
            <a:endParaRPr lang="lt-LT" sz="2400" b="1" dirty="0" smtClean="0">
              <a:solidFill>
                <a:schemeClr val="tx2">
                  <a:lumMod val="75000"/>
                </a:schemeClr>
              </a:solidFill>
              <a:latin typeface="Arial" panose="020B0604020202020204" pitchFamily="34" charset="0"/>
              <a:ea typeface="Verdana" pitchFamily="34" charset="0"/>
              <a:cs typeface="Arial" panose="020B0604020202020204" pitchFamily="34" charset="0"/>
            </a:endParaRPr>
          </a:p>
        </p:txBody>
      </p:sp>
      <p:graphicFrame>
        <p:nvGraphicFramePr>
          <p:cNvPr id="4" name="Lentelė 3"/>
          <p:cNvGraphicFramePr>
            <a:graphicFrameLocks noGrp="1"/>
          </p:cNvGraphicFramePr>
          <p:nvPr/>
        </p:nvGraphicFramePr>
        <p:xfrm>
          <a:off x="457200" y="3899852"/>
          <a:ext cx="7467600" cy="274320"/>
        </p:xfrm>
        <a:graphic>
          <a:graphicData uri="http://schemas.openxmlformats.org/drawingml/2006/table">
            <a:tbl>
              <a:tblPr/>
              <a:tblGrid>
                <a:gridCol w="3733800">
                  <a:extLst>
                    <a:ext uri="{9D8B030D-6E8A-4147-A177-3AD203B41FA5}">
                      <a16:colId xmlns:a16="http://schemas.microsoft.com/office/drawing/2014/main" val="1079465864"/>
                    </a:ext>
                  </a:extLst>
                </a:gridCol>
                <a:gridCol w="3733800">
                  <a:extLst>
                    <a:ext uri="{9D8B030D-6E8A-4147-A177-3AD203B41FA5}">
                      <a16:colId xmlns:a16="http://schemas.microsoft.com/office/drawing/2014/main" val="3424661501"/>
                    </a:ext>
                  </a:extLst>
                </a:gridCol>
              </a:tblGrid>
              <a:tr h="0">
                <a:tc>
                  <a:txBody>
                    <a:bodyPr/>
                    <a:lstStyle/>
                    <a:p>
                      <a:pPr algn="r"/>
                      <a:r>
                        <a:rPr lang="lt-LT"/>
                        <a:t>313715</a:t>
                      </a:r>
                    </a:p>
                  </a:txBody>
                  <a:tcPr marL="0" marR="0" marT="0" marB="0" anchor="ctr">
                    <a:lnL>
                      <a:noFill/>
                    </a:lnL>
                    <a:lnR>
                      <a:noFill/>
                    </a:lnR>
                    <a:lnT>
                      <a:noFill/>
                    </a:lnT>
                    <a:lnB>
                      <a:noFill/>
                    </a:lnB>
                  </a:tcPr>
                </a:tc>
                <a:tc>
                  <a:txBody>
                    <a:bodyPr/>
                    <a:lstStyle/>
                    <a:p>
                      <a:pPr algn="r"/>
                      <a:endParaRPr lang="lt-LT" dirty="0"/>
                    </a:p>
                  </a:txBody>
                  <a:tcPr marL="0" marR="0" marT="0" marB="0" anchor="ctr">
                    <a:lnL>
                      <a:noFill/>
                    </a:lnL>
                    <a:lnR>
                      <a:noFill/>
                    </a:lnR>
                    <a:lnT>
                      <a:noFill/>
                    </a:lnT>
                    <a:lnB>
                      <a:noFill/>
                    </a:lnB>
                  </a:tcPr>
                </a:tc>
                <a:extLst>
                  <a:ext uri="{0D108BD9-81ED-4DB2-BD59-A6C34878D82A}">
                    <a16:rowId xmlns:a16="http://schemas.microsoft.com/office/drawing/2014/main" val="716117439"/>
                  </a:ext>
                </a:extLst>
              </a:tr>
            </a:tbl>
          </a:graphicData>
        </a:graphic>
      </p:graphicFrame>
      <p:pic>
        <p:nvPicPr>
          <p:cNvPr id="1025" name="Picture 1" descr="https://as.vrm.lt:4444/gvdis/img/p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00488"/>
            <a:ext cx="9525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5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547664" y="332656"/>
            <a:ext cx="5915660" cy="430887"/>
          </a:xfrm>
        </p:spPr>
        <p:txBody>
          <a:bodyPr>
            <a:noAutofit/>
          </a:bodyPr>
          <a:lstStyle/>
          <a:p>
            <a:pPr algn="ctr"/>
            <a:r>
              <a:rPr lang="lt-LT" sz="2800" dirty="0">
                <a:solidFill>
                  <a:srgbClr val="760000"/>
                </a:solidFill>
                <a:latin typeface="Arial" panose="020B0604020202020204" pitchFamily="34" charset="0"/>
                <a:cs typeface="Arial" panose="020B0604020202020204" pitchFamily="34" charset="0"/>
              </a:rPr>
              <a:t>Aleksoto </a:t>
            </a:r>
            <a:r>
              <a:rPr lang="lt-LT" sz="2800" dirty="0" smtClean="0">
                <a:solidFill>
                  <a:srgbClr val="760000"/>
                </a:solidFill>
                <a:latin typeface="Arial" panose="020B0604020202020204" pitchFamily="34" charset="0"/>
                <a:cs typeface="Arial" panose="020B0604020202020204" pitchFamily="34" charset="0"/>
              </a:rPr>
              <a:t>gatvės:</a:t>
            </a:r>
            <a:endParaRPr lang="lt-LT" sz="2800" dirty="0">
              <a:solidFill>
                <a:srgbClr val="760000"/>
              </a:solidFill>
              <a:latin typeface="Arial" panose="020B0604020202020204" pitchFamily="34" charset="0"/>
              <a:cs typeface="Arial" panose="020B0604020202020204" pitchFamily="34" charset="0"/>
            </a:endParaRPr>
          </a:p>
        </p:txBody>
      </p:sp>
      <p:sp>
        <p:nvSpPr>
          <p:cNvPr id="8" name="Teksto vietos rezervavimo ženklas 7"/>
          <p:cNvSpPr>
            <a:spLocks noGrp="1"/>
          </p:cNvSpPr>
          <p:nvPr>
            <p:ph sz="quarter" idx="1"/>
          </p:nvPr>
        </p:nvSpPr>
        <p:spPr>
          <a:xfrm>
            <a:off x="395536" y="836712"/>
            <a:ext cx="8352928" cy="5832648"/>
          </a:xfrm>
        </p:spPr>
        <p:txBody>
          <a:bodyPr>
            <a:normAutofit fontScale="40000" lnSpcReduction="20000"/>
          </a:bodyPr>
          <a:lstStyle/>
          <a:p>
            <a:pPr marL="0" indent="0" algn="just" eaLnBrk="1" fontAlgn="auto" hangingPunct="1">
              <a:spcAft>
                <a:spcPts val="0"/>
              </a:spcAft>
              <a:buClr>
                <a:schemeClr val="accent1">
                  <a:lumMod val="60000"/>
                  <a:lumOff val="40000"/>
                </a:schemeClr>
              </a:buClr>
              <a:buNone/>
              <a:defRPr/>
            </a:pPr>
            <a:r>
              <a:rPr lang="en-US" altLang="lt-LT" sz="5100" dirty="0" err="1" smtClean="0">
                <a:latin typeface="Arial" panose="020B0604020202020204" pitchFamily="34" charset="0"/>
                <a:cs typeface="Arial" panose="020B0604020202020204" pitchFamily="34" charset="0"/>
              </a:rPr>
              <a:t>Seni</a:t>
            </a:r>
            <a:r>
              <a:rPr lang="lt-LT" altLang="lt-LT" sz="5100" dirty="0" err="1" smtClean="0">
                <a:latin typeface="Arial" panose="020B0604020202020204" pitchFamily="34" charset="0"/>
                <a:cs typeface="Arial" panose="020B0604020202020204" pitchFamily="34" charset="0"/>
              </a:rPr>
              <a:t>ūnijoje</a:t>
            </a:r>
            <a:r>
              <a:rPr lang="lt-LT" altLang="lt-LT" sz="5100" dirty="0" smtClean="0">
                <a:latin typeface="Arial" panose="020B0604020202020204" pitchFamily="34" charset="0"/>
                <a:cs typeface="Arial" panose="020B0604020202020204" pitchFamily="34" charset="0"/>
              </a:rPr>
              <a:t> yra 305 gatvės. Iš jų 133 asfaltuotos.</a:t>
            </a:r>
            <a:endParaRPr lang="lt-LT" altLang="lt-LT" sz="5100" dirty="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altLang="lt-LT" sz="5100" dirty="0" smtClean="0">
                <a:latin typeface="Arial" panose="020B0604020202020204" pitchFamily="34" charset="0"/>
                <a:cs typeface="Arial" panose="020B0604020202020204" pitchFamily="34" charset="0"/>
              </a:rPr>
              <a:t>2020 </a:t>
            </a:r>
            <a:r>
              <a:rPr lang="lt-LT" altLang="lt-LT" sz="5100" dirty="0">
                <a:latin typeface="Arial" panose="020B0604020202020204" pitchFamily="34" charset="0"/>
                <a:cs typeface="Arial" panose="020B0604020202020204" pitchFamily="34" charset="0"/>
              </a:rPr>
              <a:t>metais </a:t>
            </a:r>
            <a:r>
              <a:rPr lang="lt-LT" altLang="lt-LT" sz="5100" dirty="0" smtClean="0">
                <a:latin typeface="Arial" panose="020B0604020202020204" pitchFamily="34" charset="0"/>
                <a:cs typeface="Arial" panose="020B0604020202020204" pitchFamily="34" charset="0"/>
              </a:rPr>
              <a:t>renovuotos/ asfaltuotos buvo: </a:t>
            </a:r>
            <a:r>
              <a:rPr lang="lt-LT" sz="5100" dirty="0" smtClean="0">
                <a:solidFill>
                  <a:srgbClr val="AF4701"/>
                </a:solidFill>
                <a:latin typeface="Arial" panose="020B0604020202020204" pitchFamily="34" charset="0"/>
                <a:cs typeface="Arial" panose="020B0604020202020204" pitchFamily="34" charset="0"/>
              </a:rPr>
              <a:t>J. Petru</a:t>
            </a:r>
            <a:r>
              <a:rPr lang="en-US" sz="5100" dirty="0" err="1" smtClean="0">
                <a:solidFill>
                  <a:srgbClr val="AF4701"/>
                </a:solidFill>
                <a:latin typeface="Arial" panose="020B0604020202020204" pitchFamily="34" charset="0"/>
                <a:cs typeface="Arial" panose="020B0604020202020204" pitchFamily="34" charset="0"/>
              </a:rPr>
              <a:t>ičio</a:t>
            </a:r>
            <a:r>
              <a:rPr lang="en-US" sz="5100" dirty="0" smtClean="0">
                <a:solidFill>
                  <a:srgbClr val="AF4701"/>
                </a:solidFill>
                <a:latin typeface="Arial" panose="020B0604020202020204" pitchFamily="34" charset="0"/>
                <a:cs typeface="Arial" panose="020B0604020202020204" pitchFamily="34" charset="0"/>
              </a:rPr>
              <a:t> g., K. </a:t>
            </a:r>
            <a:r>
              <a:rPr lang="en-US" sz="5100" dirty="0" err="1" smtClean="0">
                <a:solidFill>
                  <a:srgbClr val="AF4701"/>
                </a:solidFill>
                <a:latin typeface="Arial" panose="020B0604020202020204" pitchFamily="34" charset="0"/>
                <a:cs typeface="Arial" panose="020B0604020202020204" pitchFamily="34" charset="0"/>
              </a:rPr>
              <a:t>Sprangausko</a:t>
            </a:r>
            <a:r>
              <a:rPr lang="en-US" sz="5100" dirty="0" smtClean="0">
                <a:solidFill>
                  <a:srgbClr val="AF4701"/>
                </a:solidFill>
                <a:latin typeface="Arial" panose="020B0604020202020204" pitchFamily="34" charset="0"/>
                <a:cs typeface="Arial" panose="020B0604020202020204" pitchFamily="34" charset="0"/>
              </a:rPr>
              <a:t> g., J. </a:t>
            </a:r>
            <a:r>
              <a:rPr lang="en-US" sz="5100" dirty="0" err="1" smtClean="0">
                <a:solidFill>
                  <a:srgbClr val="AF4701"/>
                </a:solidFill>
                <a:latin typeface="Arial" panose="020B0604020202020204" pitchFamily="34" charset="0"/>
                <a:cs typeface="Arial" panose="020B0604020202020204" pitchFamily="34" charset="0"/>
              </a:rPr>
              <a:t>Čapliko</a:t>
            </a:r>
            <a:r>
              <a:rPr lang="en-US" sz="5100" dirty="0" smtClean="0">
                <a:solidFill>
                  <a:srgbClr val="AF4701"/>
                </a:solidFill>
                <a:latin typeface="Arial" panose="020B0604020202020204" pitchFamily="34" charset="0"/>
                <a:cs typeface="Arial" panose="020B0604020202020204" pitchFamily="34" charset="0"/>
              </a:rPr>
              <a:t> g., </a:t>
            </a:r>
            <a:r>
              <a:rPr lang="en-US" sz="5100" dirty="0" err="1" smtClean="0">
                <a:solidFill>
                  <a:srgbClr val="AF4701"/>
                </a:solidFill>
                <a:latin typeface="Arial" panose="020B0604020202020204" pitchFamily="34" charset="0"/>
                <a:cs typeface="Arial" panose="020B0604020202020204" pitchFamily="34" charset="0"/>
              </a:rPr>
              <a:t>Naujadvario</a:t>
            </a:r>
            <a:r>
              <a:rPr lang="en-US" sz="5100" dirty="0" smtClean="0">
                <a:solidFill>
                  <a:srgbClr val="AF4701"/>
                </a:solidFill>
                <a:latin typeface="Arial" panose="020B0604020202020204" pitchFamily="34" charset="0"/>
                <a:cs typeface="Arial" panose="020B0604020202020204" pitchFamily="34" charset="0"/>
              </a:rPr>
              <a:t> g., </a:t>
            </a:r>
            <a:r>
              <a:rPr lang="en-US" sz="5100" dirty="0" err="1" smtClean="0">
                <a:solidFill>
                  <a:srgbClr val="AF4701"/>
                </a:solidFill>
                <a:latin typeface="Arial" panose="020B0604020202020204" pitchFamily="34" charset="0"/>
                <a:cs typeface="Arial" panose="020B0604020202020204" pitchFamily="34" charset="0"/>
              </a:rPr>
              <a:t>Kanalo</a:t>
            </a:r>
            <a:r>
              <a:rPr lang="en-US" sz="5100" dirty="0" smtClean="0">
                <a:solidFill>
                  <a:srgbClr val="AF4701"/>
                </a:solidFill>
                <a:latin typeface="Arial" panose="020B0604020202020204" pitchFamily="34" charset="0"/>
                <a:cs typeface="Arial" panose="020B0604020202020204" pitchFamily="34" charset="0"/>
              </a:rPr>
              <a:t> g., </a:t>
            </a:r>
            <a:r>
              <a:rPr lang="en-US" sz="5100" dirty="0" err="1" smtClean="0">
                <a:solidFill>
                  <a:srgbClr val="AF4701"/>
                </a:solidFill>
                <a:latin typeface="Arial" panose="020B0604020202020204" pitchFamily="34" charset="0"/>
                <a:cs typeface="Arial" panose="020B0604020202020204" pitchFamily="34" charset="0"/>
              </a:rPr>
              <a:t>Tyrulių</a:t>
            </a:r>
            <a:r>
              <a:rPr lang="en-US" sz="5100" dirty="0" smtClean="0">
                <a:solidFill>
                  <a:srgbClr val="AF4701"/>
                </a:solidFill>
                <a:latin typeface="Arial" panose="020B0604020202020204" pitchFamily="34" charset="0"/>
                <a:cs typeface="Arial" panose="020B0604020202020204" pitchFamily="34" charset="0"/>
              </a:rPr>
              <a:t> g., </a:t>
            </a:r>
            <a:r>
              <a:rPr lang="en-US" sz="5100" dirty="0" err="1" smtClean="0">
                <a:solidFill>
                  <a:srgbClr val="AF4701"/>
                </a:solidFill>
                <a:latin typeface="Arial" panose="020B0604020202020204" pitchFamily="34" charset="0"/>
                <a:cs typeface="Arial" panose="020B0604020202020204" pitchFamily="34" charset="0"/>
              </a:rPr>
              <a:t>Dūkšto</a:t>
            </a:r>
            <a:r>
              <a:rPr lang="en-US" sz="5100" dirty="0" smtClean="0">
                <a:solidFill>
                  <a:srgbClr val="AF4701"/>
                </a:solidFill>
                <a:latin typeface="Arial" panose="020B0604020202020204" pitchFamily="34" charset="0"/>
                <a:cs typeface="Arial" panose="020B0604020202020204" pitchFamily="34" charset="0"/>
              </a:rPr>
              <a:t> g., </a:t>
            </a:r>
            <a:r>
              <a:rPr lang="en-US" sz="5100" dirty="0" err="1" smtClean="0">
                <a:solidFill>
                  <a:srgbClr val="AF4701"/>
                </a:solidFill>
                <a:latin typeface="Arial" panose="020B0604020202020204" pitchFamily="34" charset="0"/>
                <a:cs typeface="Arial" panose="020B0604020202020204" pitchFamily="34" charset="0"/>
              </a:rPr>
              <a:t>Pagirėnų</a:t>
            </a:r>
            <a:r>
              <a:rPr lang="en-US" sz="5100" dirty="0" smtClean="0">
                <a:solidFill>
                  <a:srgbClr val="AF4701"/>
                </a:solidFill>
                <a:latin typeface="Arial" panose="020B0604020202020204" pitchFamily="34" charset="0"/>
                <a:cs typeface="Arial" panose="020B0604020202020204" pitchFamily="34" charset="0"/>
              </a:rPr>
              <a:t> g., </a:t>
            </a:r>
            <a:r>
              <a:rPr lang="en-US" sz="5100" dirty="0" err="1" smtClean="0">
                <a:solidFill>
                  <a:srgbClr val="AF4701"/>
                </a:solidFill>
                <a:latin typeface="Arial" panose="020B0604020202020204" pitchFamily="34" charset="0"/>
                <a:cs typeface="Arial" panose="020B0604020202020204" pitchFamily="34" charset="0"/>
              </a:rPr>
              <a:t>Griškabūdžio</a:t>
            </a:r>
            <a:r>
              <a:rPr lang="en-US" sz="5100" dirty="0" smtClean="0">
                <a:solidFill>
                  <a:srgbClr val="AF4701"/>
                </a:solidFill>
                <a:latin typeface="Arial" panose="020B0604020202020204" pitchFamily="34" charset="0"/>
                <a:cs typeface="Arial" panose="020B0604020202020204" pitchFamily="34" charset="0"/>
              </a:rPr>
              <a:t> g., Z. </a:t>
            </a:r>
            <a:r>
              <a:rPr lang="en-US" sz="5100" dirty="0" err="1" smtClean="0">
                <a:solidFill>
                  <a:srgbClr val="AF4701"/>
                </a:solidFill>
                <a:latin typeface="Arial" panose="020B0604020202020204" pitchFamily="34" charset="0"/>
                <a:cs typeface="Arial" panose="020B0604020202020204" pitchFamily="34" charset="0"/>
              </a:rPr>
              <a:t>Tiškos</a:t>
            </a:r>
            <a:r>
              <a:rPr lang="en-US" sz="5100" dirty="0" smtClean="0">
                <a:solidFill>
                  <a:srgbClr val="AF4701"/>
                </a:solidFill>
                <a:latin typeface="Arial" panose="020B0604020202020204" pitchFamily="34" charset="0"/>
                <a:cs typeface="Arial" panose="020B0604020202020204" pitchFamily="34" charset="0"/>
              </a:rPr>
              <a:t> g., </a:t>
            </a:r>
            <a:r>
              <a:rPr lang="en-US" sz="5100" dirty="0" err="1" smtClean="0">
                <a:solidFill>
                  <a:srgbClr val="AF4701"/>
                </a:solidFill>
                <a:latin typeface="Arial" panose="020B0604020202020204" pitchFamily="34" charset="0"/>
                <a:cs typeface="Arial" panose="020B0604020202020204" pitchFamily="34" charset="0"/>
              </a:rPr>
              <a:t>Gurguolių</a:t>
            </a:r>
            <a:r>
              <a:rPr lang="en-US" sz="5100" dirty="0" smtClean="0">
                <a:solidFill>
                  <a:srgbClr val="AF4701"/>
                </a:solidFill>
                <a:latin typeface="Arial" panose="020B0604020202020204" pitchFamily="34" charset="0"/>
                <a:cs typeface="Arial" panose="020B0604020202020204" pitchFamily="34" charset="0"/>
              </a:rPr>
              <a:t> g.</a:t>
            </a:r>
          </a:p>
          <a:p>
            <a:pPr algn="just">
              <a:buClr>
                <a:schemeClr val="accent1">
                  <a:lumMod val="60000"/>
                  <a:lumOff val="40000"/>
                </a:schemeClr>
              </a:buClr>
              <a:buFont typeface="Courier New" panose="02070309020205020404" pitchFamily="49" charset="0"/>
              <a:buChar char="o"/>
              <a:defRPr/>
            </a:pPr>
            <a:endParaRPr lang="en-US" sz="5100" dirty="0" smtClean="0">
              <a:solidFill>
                <a:srgbClr val="AF4701"/>
              </a:solidFill>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en-US" altLang="lt-LT" sz="5100" dirty="0" err="1" smtClean="0">
                <a:latin typeface="Arial" panose="020B0604020202020204" pitchFamily="34" charset="0"/>
                <a:cs typeface="Arial" panose="020B0604020202020204" pitchFamily="34" charset="0"/>
              </a:rPr>
              <a:t>Įrengta</a:t>
            </a:r>
            <a:r>
              <a:rPr lang="en-US" altLang="lt-LT" sz="5100" dirty="0" smtClean="0">
                <a:latin typeface="Arial" panose="020B0604020202020204" pitchFamily="34" charset="0"/>
                <a:cs typeface="Arial" panose="020B0604020202020204" pitchFamily="34" charset="0"/>
              </a:rPr>
              <a:t> </a:t>
            </a:r>
            <a:r>
              <a:rPr lang="en-US" altLang="lt-LT" sz="5100" dirty="0" err="1" smtClean="0">
                <a:latin typeface="Arial" panose="020B0604020202020204" pitchFamily="34" charset="0"/>
                <a:cs typeface="Arial" panose="020B0604020202020204" pitchFamily="34" charset="0"/>
              </a:rPr>
              <a:t>lietaus</a:t>
            </a:r>
            <a:r>
              <a:rPr lang="en-US" altLang="lt-LT" sz="5100" dirty="0" smtClean="0">
                <a:latin typeface="Arial" panose="020B0604020202020204" pitchFamily="34" charset="0"/>
                <a:cs typeface="Arial" panose="020B0604020202020204" pitchFamily="34" charset="0"/>
              </a:rPr>
              <a:t> </a:t>
            </a:r>
            <a:r>
              <a:rPr lang="en-US" altLang="lt-LT" sz="5100" dirty="0" err="1" smtClean="0">
                <a:latin typeface="Arial" panose="020B0604020202020204" pitchFamily="34" charset="0"/>
                <a:cs typeface="Arial" panose="020B0604020202020204" pitchFamily="34" charset="0"/>
              </a:rPr>
              <a:t>kanalizacija</a:t>
            </a:r>
            <a:r>
              <a:rPr lang="en-US" altLang="lt-LT" sz="5100" dirty="0" smtClean="0">
                <a:latin typeface="Arial" panose="020B0604020202020204" pitchFamily="34" charset="0"/>
                <a:cs typeface="Arial" panose="020B0604020202020204" pitchFamily="34" charset="0"/>
              </a:rPr>
              <a:t> </a:t>
            </a:r>
            <a:r>
              <a:rPr lang="en-US" altLang="lt-LT" sz="5100" dirty="0" err="1" smtClean="0">
                <a:latin typeface="Arial" panose="020B0604020202020204" pitchFamily="34" charset="0"/>
                <a:cs typeface="Arial" panose="020B0604020202020204" pitchFamily="34" charset="0"/>
              </a:rPr>
              <a:t>visose</a:t>
            </a:r>
            <a:r>
              <a:rPr lang="en-US" altLang="lt-LT" sz="5100" dirty="0" smtClean="0">
                <a:latin typeface="Arial" panose="020B0604020202020204" pitchFamily="34" charset="0"/>
                <a:cs typeface="Arial" panose="020B0604020202020204" pitchFamily="34" charset="0"/>
              </a:rPr>
              <a:t> </a:t>
            </a:r>
            <a:r>
              <a:rPr lang="en-US" altLang="lt-LT" sz="5100" dirty="0" err="1" smtClean="0">
                <a:latin typeface="Arial" panose="020B0604020202020204" pitchFamily="34" charset="0"/>
                <a:cs typeface="Arial" panose="020B0604020202020204" pitchFamily="34" charset="0"/>
              </a:rPr>
              <a:t>aukščiau</a:t>
            </a:r>
            <a:r>
              <a:rPr lang="en-US" altLang="lt-LT" sz="5100" dirty="0" smtClean="0">
                <a:latin typeface="Arial" panose="020B0604020202020204" pitchFamily="34" charset="0"/>
                <a:cs typeface="Arial" panose="020B0604020202020204" pitchFamily="34" charset="0"/>
              </a:rPr>
              <a:t> </a:t>
            </a:r>
            <a:r>
              <a:rPr lang="en-US" altLang="lt-LT" sz="5100" dirty="0" err="1" smtClean="0">
                <a:latin typeface="Arial" panose="020B0604020202020204" pitchFamily="34" charset="0"/>
                <a:cs typeface="Arial" panose="020B0604020202020204" pitchFamily="34" charset="0"/>
              </a:rPr>
              <a:t>išvardintose</a:t>
            </a:r>
            <a:r>
              <a:rPr lang="en-US" altLang="lt-LT" sz="5100" dirty="0" smtClean="0">
                <a:latin typeface="Arial" panose="020B0604020202020204" pitchFamily="34" charset="0"/>
                <a:cs typeface="Arial" panose="020B0604020202020204" pitchFamily="34" charset="0"/>
              </a:rPr>
              <a:t> </a:t>
            </a:r>
            <a:r>
              <a:rPr lang="en-US" altLang="lt-LT" sz="5100" dirty="0" err="1" smtClean="0">
                <a:latin typeface="Arial" panose="020B0604020202020204" pitchFamily="34" charset="0"/>
                <a:cs typeface="Arial" panose="020B0604020202020204" pitchFamily="34" charset="0"/>
              </a:rPr>
              <a:t>gatvėse</a:t>
            </a:r>
            <a:r>
              <a:rPr lang="en-US" altLang="lt-LT" sz="5100" dirty="0" smtClean="0">
                <a:latin typeface="Arial" panose="020B0604020202020204" pitchFamily="34" charset="0"/>
                <a:cs typeface="Arial" panose="020B0604020202020204" pitchFamily="34" charset="0"/>
              </a:rPr>
              <a:t> (</a:t>
            </a:r>
            <a:r>
              <a:rPr lang="en-US" altLang="lt-LT" sz="5100" dirty="0" err="1" smtClean="0">
                <a:latin typeface="Arial" panose="020B0604020202020204" pitchFamily="34" charset="0"/>
                <a:cs typeface="Arial" panose="020B0604020202020204" pitchFamily="34" charset="0"/>
              </a:rPr>
              <a:t>t.y</a:t>
            </a:r>
            <a:r>
              <a:rPr lang="en-US" altLang="lt-LT" sz="5100" dirty="0" smtClean="0">
                <a:latin typeface="Arial" panose="020B0604020202020204" pitchFamily="34" charset="0"/>
                <a:cs typeface="Arial" panose="020B0604020202020204" pitchFamily="34" charset="0"/>
              </a:rPr>
              <a:t>. 11 </a:t>
            </a:r>
            <a:r>
              <a:rPr lang="en-US" altLang="lt-LT" sz="5100" dirty="0" err="1" smtClean="0">
                <a:latin typeface="Arial" panose="020B0604020202020204" pitchFamily="34" charset="0"/>
                <a:cs typeface="Arial" panose="020B0604020202020204" pitchFamily="34" charset="0"/>
              </a:rPr>
              <a:t>gatvių</a:t>
            </a:r>
            <a:r>
              <a:rPr lang="en-US" altLang="lt-LT" sz="5100" dirty="0" smtClean="0">
                <a:latin typeface="Arial" panose="020B0604020202020204" pitchFamily="34" charset="0"/>
                <a:cs typeface="Arial" panose="020B0604020202020204" pitchFamily="34" charset="0"/>
              </a:rPr>
              <a:t>).</a:t>
            </a:r>
            <a:r>
              <a:rPr lang="lt-LT" altLang="lt-LT" sz="5100" dirty="0" smtClean="0">
                <a:latin typeface="Arial" panose="020B0604020202020204" pitchFamily="34" charset="0"/>
                <a:cs typeface="Arial" panose="020B0604020202020204" pitchFamily="34" charset="0"/>
              </a:rPr>
              <a:t> </a:t>
            </a:r>
            <a:endParaRPr lang="en-US" altLang="lt-LT" sz="5100" dirty="0" smtClean="0">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endParaRPr lang="lt-LT" altLang="lt-LT" sz="5100" dirty="0" smtClean="0">
              <a:solidFill>
                <a:srgbClr val="AF4701"/>
              </a:solidFill>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altLang="lt-LT" sz="5100" dirty="0" smtClean="0">
                <a:latin typeface="Arial" panose="020B0604020202020204" pitchFamily="34" charset="0"/>
                <a:cs typeface="Arial" panose="020B0604020202020204" pitchFamily="34" charset="0"/>
              </a:rPr>
              <a:t>Naujai įrengtas apšvietimas:</a:t>
            </a:r>
            <a:r>
              <a:rPr lang="en-US" altLang="lt-LT" sz="5100" dirty="0" smtClean="0">
                <a:latin typeface="Arial" panose="020B0604020202020204" pitchFamily="34" charset="0"/>
                <a:cs typeface="Arial" panose="020B0604020202020204" pitchFamily="34" charset="0"/>
              </a:rPr>
              <a:t> </a:t>
            </a:r>
            <a:r>
              <a:rPr lang="lt-LT" sz="5100" dirty="0" err="1" smtClean="0">
                <a:solidFill>
                  <a:srgbClr val="AF4701"/>
                </a:solidFill>
                <a:latin typeface="Arial" panose="020B0604020202020204" pitchFamily="34" charset="0"/>
                <a:cs typeface="Arial" panose="020B0604020202020204" pitchFamily="34" charset="0"/>
              </a:rPr>
              <a:t>Pagirėnų</a:t>
            </a:r>
            <a:r>
              <a:rPr lang="lt-LT" sz="5100" dirty="0">
                <a:solidFill>
                  <a:srgbClr val="AF4701"/>
                </a:solidFill>
                <a:latin typeface="Arial" panose="020B0604020202020204" pitchFamily="34" charset="0"/>
                <a:cs typeface="Arial" panose="020B0604020202020204" pitchFamily="34" charset="0"/>
              </a:rPr>
              <a:t>, Gurguolių, J. </a:t>
            </a:r>
            <a:r>
              <a:rPr lang="lt-LT" sz="5100" dirty="0" err="1">
                <a:solidFill>
                  <a:srgbClr val="AF4701"/>
                </a:solidFill>
                <a:latin typeface="Arial" panose="020B0604020202020204" pitchFamily="34" charset="0"/>
                <a:cs typeface="Arial" panose="020B0604020202020204" pitchFamily="34" charset="0"/>
              </a:rPr>
              <a:t>Petruičio</a:t>
            </a:r>
            <a:r>
              <a:rPr lang="lt-LT" sz="5100" dirty="0">
                <a:solidFill>
                  <a:srgbClr val="AF4701"/>
                </a:solidFill>
                <a:latin typeface="Arial" panose="020B0604020202020204" pitchFamily="34" charset="0"/>
                <a:cs typeface="Arial" panose="020B0604020202020204" pitchFamily="34" charset="0"/>
              </a:rPr>
              <a:t>, J. Čapliko, M. </a:t>
            </a:r>
            <a:r>
              <a:rPr lang="lt-LT" sz="5100" dirty="0" err="1">
                <a:solidFill>
                  <a:srgbClr val="AF4701"/>
                </a:solidFill>
                <a:latin typeface="Arial" panose="020B0604020202020204" pitchFamily="34" charset="0"/>
                <a:cs typeface="Arial" panose="020B0604020202020204" pitchFamily="34" charset="0"/>
              </a:rPr>
              <a:t>Pečiulionio</a:t>
            </a:r>
            <a:r>
              <a:rPr lang="lt-LT" sz="5100" dirty="0">
                <a:solidFill>
                  <a:srgbClr val="AF4701"/>
                </a:solidFill>
                <a:latin typeface="Arial" panose="020B0604020202020204" pitchFamily="34" charset="0"/>
                <a:cs typeface="Arial" panose="020B0604020202020204" pitchFamily="34" charset="0"/>
              </a:rPr>
              <a:t> gatvėse. </a:t>
            </a:r>
            <a:endParaRPr lang="en-US" sz="5100" dirty="0" smtClean="0">
              <a:solidFill>
                <a:srgbClr val="AF4701"/>
              </a:solidFill>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endParaRPr lang="en-US" sz="5100" dirty="0" smtClean="0">
              <a:solidFill>
                <a:srgbClr val="AF4701"/>
              </a:solidFill>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5100" dirty="0" smtClean="0">
                <a:latin typeface="Arial" panose="020B0604020202020204" pitchFamily="34" charset="0"/>
                <a:cs typeface="Arial" panose="020B0604020202020204" pitchFamily="34" charset="0"/>
              </a:rPr>
              <a:t>Gatvių </a:t>
            </a:r>
            <a:r>
              <a:rPr lang="lt-LT" sz="5100" dirty="0">
                <a:latin typeface="Arial" panose="020B0604020202020204" pitchFamily="34" charset="0"/>
                <a:cs typeface="Arial" panose="020B0604020202020204" pitchFamily="34" charset="0"/>
              </a:rPr>
              <a:t>apšvietimo tinklo atnaujinimo darbai: </a:t>
            </a:r>
            <a:r>
              <a:rPr lang="lt-LT" sz="5100" dirty="0">
                <a:solidFill>
                  <a:srgbClr val="AF4701"/>
                </a:solidFill>
                <a:latin typeface="Arial" panose="020B0604020202020204" pitchFamily="34" charset="0"/>
                <a:cs typeface="Arial" panose="020B0604020202020204" pitchFamily="34" charset="0"/>
              </a:rPr>
              <a:t>Bitininkų, Gvazdikų, Kalkinės, Alyvų, Piliakalnio, </a:t>
            </a:r>
            <a:r>
              <a:rPr lang="lt-LT" sz="5100" dirty="0" err="1">
                <a:solidFill>
                  <a:srgbClr val="AF4701"/>
                </a:solidFill>
                <a:latin typeface="Arial" panose="020B0604020202020204" pitchFamily="34" charset="0"/>
                <a:cs typeface="Arial" panose="020B0604020202020204" pitchFamily="34" charset="0"/>
              </a:rPr>
              <a:t>Aukštažio</a:t>
            </a:r>
            <a:r>
              <a:rPr lang="lt-LT" sz="5100" dirty="0">
                <a:solidFill>
                  <a:srgbClr val="AF4701"/>
                </a:solidFill>
                <a:latin typeface="Arial" panose="020B0604020202020204" pitchFamily="34" charset="0"/>
                <a:cs typeface="Arial" panose="020B0604020202020204" pitchFamily="34" charset="0"/>
              </a:rPr>
              <a:t>, Muzikos, Akacijų, </a:t>
            </a:r>
            <a:r>
              <a:rPr lang="lt-LT" sz="5100" dirty="0" err="1">
                <a:solidFill>
                  <a:srgbClr val="AF4701"/>
                </a:solidFill>
                <a:latin typeface="Arial" panose="020B0604020202020204" pitchFamily="34" charset="0"/>
                <a:cs typeface="Arial" panose="020B0604020202020204" pitchFamily="34" charset="0"/>
              </a:rPr>
              <a:t>Alovės</a:t>
            </a:r>
            <a:r>
              <a:rPr lang="lt-LT" sz="5100" dirty="0">
                <a:solidFill>
                  <a:srgbClr val="AF4701"/>
                </a:solidFill>
                <a:latin typeface="Arial" panose="020B0604020202020204" pitchFamily="34" charset="0"/>
                <a:cs typeface="Arial" panose="020B0604020202020204" pitchFamily="34" charset="0"/>
              </a:rPr>
              <a:t>, Amerikos lietuvių, Armoniškių, Balių, Barkūnų, </a:t>
            </a:r>
            <a:r>
              <a:rPr lang="lt-LT" sz="5100" dirty="0" err="1">
                <a:solidFill>
                  <a:srgbClr val="AF4701"/>
                </a:solidFill>
                <a:latin typeface="Arial" panose="020B0604020202020204" pitchFamily="34" charset="0"/>
                <a:cs typeface="Arial" panose="020B0604020202020204" pitchFamily="34" charset="0"/>
              </a:rPr>
              <a:t>Bartelių</a:t>
            </a:r>
            <a:r>
              <a:rPr lang="lt-LT" sz="5100" dirty="0">
                <a:solidFill>
                  <a:srgbClr val="AF4701"/>
                </a:solidFill>
                <a:latin typeface="Arial" panose="020B0604020202020204" pitchFamily="34" charset="0"/>
                <a:cs typeface="Arial" panose="020B0604020202020204" pitchFamily="34" charset="0"/>
              </a:rPr>
              <a:t>, J. Bakanausko, Karo aviacijos, O. Ir H. Minkovskių ir kt. </a:t>
            </a:r>
            <a:r>
              <a:rPr lang="lt-LT" sz="5100" dirty="0" smtClean="0">
                <a:solidFill>
                  <a:srgbClr val="AF4701"/>
                </a:solidFill>
                <a:latin typeface="Arial" panose="020B0604020202020204" pitchFamily="34" charset="0"/>
                <a:cs typeface="Arial" panose="020B0604020202020204" pitchFamily="34" charset="0"/>
              </a:rPr>
              <a:t>gatvėse.</a:t>
            </a:r>
            <a:endParaRPr lang="en-US" sz="5100" dirty="0" smtClean="0">
              <a:solidFill>
                <a:srgbClr val="AF4701"/>
              </a:solidFill>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endParaRPr lang="en-US" sz="5100" dirty="0">
              <a:solidFill>
                <a:srgbClr val="AF4701"/>
              </a:solidFill>
              <a:latin typeface="Arial" panose="020B0604020202020204" pitchFamily="34" charset="0"/>
              <a:cs typeface="Arial" panose="020B0604020202020204" pitchFamily="34" charset="0"/>
            </a:endParaRPr>
          </a:p>
          <a:p>
            <a:pPr algn="just">
              <a:buClr>
                <a:schemeClr val="accent1">
                  <a:lumMod val="60000"/>
                  <a:lumOff val="40000"/>
                </a:schemeClr>
              </a:buClr>
              <a:buFont typeface="Courier New" panose="02070309020205020404" pitchFamily="49" charset="0"/>
              <a:buChar char="o"/>
              <a:defRPr/>
            </a:pPr>
            <a:r>
              <a:rPr lang="lt-LT" sz="5100" dirty="0">
                <a:latin typeface="Arial" panose="020B0604020202020204" pitchFamily="34" charset="0"/>
                <a:cs typeface="Arial" panose="020B0604020202020204" pitchFamily="34" charset="0"/>
              </a:rPr>
              <a:t>2021 m. numatoma Europos pr. rekonstrukcija (nuo Veiverių g. iki Kalvarijos g.). Numastoma Alyvų g.-Šeštokų g. žiedo statybos darbai. Numatomi toliau vykdyti lietaus kanalizavimo ir gatvių renovavimo darbai.</a:t>
            </a:r>
          </a:p>
        </p:txBody>
      </p:sp>
    </p:spTree>
    <p:extLst>
      <p:ext uri="{BB962C8B-B14F-4D97-AF65-F5344CB8AC3E}">
        <p14:creationId xmlns:p14="http://schemas.microsoft.com/office/powerpoint/2010/main" val="159400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en-US" dirty="0" smtClean="0"/>
              <a:t>2020 m. Aleksoto </a:t>
            </a:r>
            <a:r>
              <a:rPr lang="en-US" dirty="0" err="1" smtClean="0"/>
              <a:t>seniūnijoje</a:t>
            </a:r>
            <a:r>
              <a:rPr lang="en-US" dirty="0" smtClean="0"/>
              <a:t> </a:t>
            </a:r>
            <a:r>
              <a:rPr lang="en-US" dirty="0" err="1" smtClean="0"/>
              <a:t>apleisti</a:t>
            </a:r>
            <a:r>
              <a:rPr lang="en-US" dirty="0" smtClean="0"/>
              <a:t> </a:t>
            </a:r>
            <a:r>
              <a:rPr lang="en-US" dirty="0" err="1" smtClean="0"/>
              <a:t>žemės</a:t>
            </a:r>
            <a:r>
              <a:rPr lang="en-US" dirty="0" smtClean="0"/>
              <a:t> </a:t>
            </a:r>
            <a:r>
              <a:rPr lang="en-US" dirty="0" err="1" smtClean="0"/>
              <a:t>sklypai</a:t>
            </a:r>
            <a:r>
              <a:rPr lang="en-US" dirty="0" smtClean="0"/>
              <a:t> </a:t>
            </a:r>
            <a:r>
              <a:rPr lang="en-US" dirty="0" err="1" smtClean="0"/>
              <a:t>ir</a:t>
            </a:r>
            <a:r>
              <a:rPr lang="en-US" dirty="0" smtClean="0"/>
              <a:t> </a:t>
            </a:r>
            <a:r>
              <a:rPr lang="en-US" dirty="0" err="1" smtClean="0"/>
              <a:t>statiniai</a:t>
            </a:r>
            <a:r>
              <a:rPr lang="en-US" dirty="0" smtClean="0"/>
              <a:t>, </a:t>
            </a:r>
            <a:r>
              <a:rPr lang="en-US" dirty="0" err="1" smtClean="0"/>
              <a:t>rasti</a:t>
            </a:r>
            <a:r>
              <a:rPr lang="en-US" dirty="0" smtClean="0"/>
              <a:t> </a:t>
            </a:r>
            <a:r>
              <a:rPr lang="en-US" dirty="0" err="1" smtClean="0"/>
              <a:t>pažeidimai</a:t>
            </a:r>
            <a:r>
              <a:rPr lang="en-US" dirty="0" smtClean="0"/>
              <a:t> </a:t>
            </a:r>
            <a:endParaRPr lang="lt-LT" dirty="0"/>
          </a:p>
        </p:txBody>
      </p:sp>
      <p:sp>
        <p:nvSpPr>
          <p:cNvPr id="3" name="Turinio vietos rezervavimo ženklas 2"/>
          <p:cNvSpPr>
            <a:spLocks noGrp="1"/>
          </p:cNvSpPr>
          <p:nvPr>
            <p:ph sz="quarter" idx="1"/>
          </p:nvPr>
        </p:nvSpPr>
        <p:spPr/>
        <p:txBody>
          <a:bodyPr/>
          <a:lstStyle/>
          <a:p>
            <a:r>
              <a:rPr lang="en-US" dirty="0" smtClean="0"/>
              <a:t>Per 2020 </a:t>
            </a:r>
            <a:r>
              <a:rPr lang="en-US" dirty="0" err="1" smtClean="0"/>
              <a:t>metus</a:t>
            </a:r>
            <a:r>
              <a:rPr lang="en-US" dirty="0" smtClean="0"/>
              <a:t> </a:t>
            </a:r>
            <a:r>
              <a:rPr lang="en-US" dirty="0" err="1" smtClean="0"/>
              <a:t>buvo</a:t>
            </a:r>
            <a:r>
              <a:rPr lang="en-US" dirty="0" smtClean="0"/>
              <a:t> </a:t>
            </a:r>
            <a:r>
              <a:rPr lang="en-US" dirty="0" err="1" smtClean="0"/>
              <a:t>patikrintas</a:t>
            </a:r>
            <a:r>
              <a:rPr lang="en-US" dirty="0" smtClean="0"/>
              <a:t> 101 </a:t>
            </a:r>
            <a:r>
              <a:rPr lang="en-US" dirty="0" err="1" smtClean="0"/>
              <a:t>pastatas</a:t>
            </a:r>
            <a:r>
              <a:rPr lang="en-US" dirty="0" smtClean="0"/>
              <a:t>, </a:t>
            </a:r>
            <a:r>
              <a:rPr lang="en-US" dirty="0" err="1" smtClean="0"/>
              <a:t>surašytas</a:t>
            </a:r>
            <a:r>
              <a:rPr lang="en-US" dirty="0" smtClean="0"/>
              <a:t> 101 </a:t>
            </a:r>
            <a:r>
              <a:rPr lang="en-US" dirty="0" err="1" smtClean="0"/>
              <a:t>aktas</a:t>
            </a:r>
            <a:r>
              <a:rPr lang="en-US" dirty="0" smtClean="0"/>
              <a:t>;</a:t>
            </a:r>
          </a:p>
          <a:p>
            <a:r>
              <a:rPr lang="en-US" dirty="0" smtClean="0"/>
              <a:t>Per 2020 </a:t>
            </a:r>
            <a:r>
              <a:rPr lang="en-US" dirty="0" err="1" smtClean="0"/>
              <a:t>metus</a:t>
            </a:r>
            <a:r>
              <a:rPr lang="en-US" dirty="0" smtClean="0"/>
              <a:t> </a:t>
            </a:r>
            <a:r>
              <a:rPr lang="en-US" dirty="0" err="1" smtClean="0"/>
              <a:t>buvo</a:t>
            </a:r>
            <a:r>
              <a:rPr lang="en-US" dirty="0" smtClean="0"/>
              <a:t> </a:t>
            </a:r>
            <a:r>
              <a:rPr lang="en-US" dirty="0" err="1" smtClean="0"/>
              <a:t>įspėti</a:t>
            </a:r>
            <a:r>
              <a:rPr lang="en-US" dirty="0" smtClean="0"/>
              <a:t> 133 </a:t>
            </a:r>
            <a:r>
              <a:rPr lang="en-US" dirty="0" err="1" smtClean="0"/>
              <a:t>apleistų</a:t>
            </a:r>
            <a:r>
              <a:rPr lang="en-US" dirty="0" smtClean="0"/>
              <a:t>/ </a:t>
            </a:r>
            <a:r>
              <a:rPr lang="en-US" dirty="0" err="1" smtClean="0"/>
              <a:t>neprižiūrėtų</a:t>
            </a:r>
            <a:r>
              <a:rPr lang="en-US" dirty="0" smtClean="0"/>
              <a:t> </a:t>
            </a:r>
            <a:r>
              <a:rPr lang="en-US" dirty="0" err="1" smtClean="0"/>
              <a:t>žemės</a:t>
            </a:r>
            <a:r>
              <a:rPr lang="en-US" dirty="0" smtClean="0"/>
              <a:t> </a:t>
            </a:r>
            <a:r>
              <a:rPr lang="en-US" dirty="0" err="1" smtClean="0"/>
              <a:t>sklypų</a:t>
            </a:r>
            <a:r>
              <a:rPr lang="en-US" dirty="0" smtClean="0"/>
              <a:t> </a:t>
            </a:r>
            <a:r>
              <a:rPr lang="en-US" dirty="0" err="1" smtClean="0"/>
              <a:t>savininkai</a:t>
            </a:r>
            <a:r>
              <a:rPr lang="en-US" dirty="0" smtClean="0"/>
              <a:t> (</a:t>
            </a:r>
            <a:r>
              <a:rPr lang="en-US" dirty="0" err="1" smtClean="0"/>
              <a:t>iš</a:t>
            </a:r>
            <a:r>
              <a:rPr lang="en-US" dirty="0" smtClean="0"/>
              <a:t> </a:t>
            </a:r>
            <a:r>
              <a:rPr lang="en-US" dirty="0" err="1" smtClean="0"/>
              <a:t>jų</a:t>
            </a:r>
            <a:r>
              <a:rPr lang="en-US" dirty="0" smtClean="0"/>
              <a:t> 54 </a:t>
            </a:r>
            <a:r>
              <a:rPr lang="en-US" dirty="0" err="1" smtClean="0"/>
              <a:t>žemės</a:t>
            </a:r>
            <a:r>
              <a:rPr lang="en-US" dirty="0" smtClean="0"/>
              <a:t> </a:t>
            </a:r>
            <a:r>
              <a:rPr lang="en-US" dirty="0" err="1" smtClean="0"/>
              <a:t>sklypų</a:t>
            </a:r>
            <a:r>
              <a:rPr lang="en-US" dirty="0" smtClean="0"/>
              <a:t> </a:t>
            </a:r>
            <a:r>
              <a:rPr lang="en-US" dirty="0" err="1" smtClean="0"/>
              <a:t>savininkai</a:t>
            </a:r>
            <a:r>
              <a:rPr lang="en-US" dirty="0" smtClean="0"/>
              <a:t> </a:t>
            </a:r>
            <a:r>
              <a:rPr lang="en-US" dirty="0" err="1" smtClean="0"/>
              <a:t>perduoti</a:t>
            </a:r>
            <a:r>
              <a:rPr lang="en-US" dirty="0" smtClean="0"/>
              <a:t> VMI </a:t>
            </a:r>
            <a:r>
              <a:rPr lang="en-US" dirty="0" err="1" smtClean="0"/>
              <a:t>apmokestinimui</a:t>
            </a:r>
            <a:r>
              <a:rPr lang="en-US" dirty="0" smtClean="0"/>
              <a:t> </a:t>
            </a:r>
            <a:r>
              <a:rPr lang="en-US" dirty="0" err="1" smtClean="0"/>
              <a:t>už</a:t>
            </a:r>
            <a:r>
              <a:rPr lang="en-US" dirty="0" smtClean="0"/>
              <a:t> </a:t>
            </a:r>
            <a:r>
              <a:rPr lang="en-US" dirty="0" err="1" smtClean="0"/>
              <a:t>visišką</a:t>
            </a:r>
            <a:r>
              <a:rPr lang="en-US" dirty="0" smtClean="0"/>
              <a:t> </a:t>
            </a:r>
            <a:r>
              <a:rPr lang="en-US" dirty="0" err="1" smtClean="0"/>
              <a:t>nepriežiūrą</a:t>
            </a:r>
            <a:r>
              <a:rPr lang="en-US" dirty="0" smtClean="0"/>
              <a:t> </a:t>
            </a:r>
            <a:r>
              <a:rPr lang="en-US" dirty="0" err="1" smtClean="0"/>
              <a:t>savo</a:t>
            </a:r>
            <a:r>
              <a:rPr lang="en-US" dirty="0" smtClean="0"/>
              <a:t> </a:t>
            </a:r>
            <a:r>
              <a:rPr lang="en-US" dirty="0" err="1" smtClean="0"/>
              <a:t>žemės</a:t>
            </a:r>
            <a:r>
              <a:rPr lang="en-US" dirty="0" smtClean="0"/>
              <a:t> </a:t>
            </a:r>
            <a:r>
              <a:rPr lang="en-US" dirty="0" err="1" smtClean="0"/>
              <a:t>sklypų</a:t>
            </a:r>
            <a:r>
              <a:rPr lang="en-US" dirty="0" smtClean="0"/>
              <a:t>);</a:t>
            </a:r>
          </a:p>
          <a:p>
            <a:r>
              <a:rPr lang="en-US" dirty="0" smtClean="0"/>
              <a:t>Per 2020 </a:t>
            </a:r>
            <a:r>
              <a:rPr lang="en-US" dirty="0" err="1" smtClean="0"/>
              <a:t>metus</a:t>
            </a:r>
            <a:r>
              <a:rPr lang="en-US" dirty="0" smtClean="0"/>
              <a:t> </a:t>
            </a:r>
            <a:r>
              <a:rPr lang="en-US" dirty="0" err="1" smtClean="0"/>
              <a:t>buvo</a:t>
            </a:r>
            <a:r>
              <a:rPr lang="en-US" dirty="0" smtClean="0"/>
              <a:t> </a:t>
            </a:r>
            <a:r>
              <a:rPr lang="en-US" dirty="0" err="1" smtClean="0"/>
              <a:t>surašyta</a:t>
            </a:r>
            <a:r>
              <a:rPr lang="en-US" dirty="0" smtClean="0"/>
              <a:t> 16 </a:t>
            </a:r>
            <a:r>
              <a:rPr lang="en-US" dirty="0" err="1" smtClean="0"/>
              <a:t>protokolų</a:t>
            </a:r>
            <a:r>
              <a:rPr lang="en-US" dirty="0" smtClean="0"/>
              <a:t> </a:t>
            </a:r>
            <a:r>
              <a:rPr lang="en-US" dirty="0" err="1" smtClean="0"/>
              <a:t>už</a:t>
            </a:r>
            <a:r>
              <a:rPr lang="en-US" dirty="0" smtClean="0"/>
              <a:t> </a:t>
            </a:r>
            <a:r>
              <a:rPr lang="en-US" dirty="0" err="1" smtClean="0"/>
              <a:t>nelegalius</a:t>
            </a:r>
            <a:r>
              <a:rPr lang="en-US" dirty="0" smtClean="0"/>
              <a:t> </a:t>
            </a:r>
            <a:r>
              <a:rPr lang="en-US" dirty="0" err="1" smtClean="0"/>
              <a:t>kasinėjimus</a:t>
            </a:r>
            <a:r>
              <a:rPr lang="en-US" dirty="0" smtClean="0"/>
              <a:t>, </a:t>
            </a:r>
            <a:r>
              <a:rPr lang="en-US" dirty="0" err="1" smtClean="0"/>
              <a:t>ir</a:t>
            </a:r>
            <a:r>
              <a:rPr lang="en-US" dirty="0" smtClean="0"/>
              <a:t> </a:t>
            </a:r>
            <a:r>
              <a:rPr lang="en-US" dirty="0" err="1" smtClean="0"/>
              <a:t>neprižiūrimus</a:t>
            </a:r>
            <a:r>
              <a:rPr lang="en-US" dirty="0" smtClean="0"/>
              <a:t> </a:t>
            </a:r>
            <a:r>
              <a:rPr lang="en-US" dirty="0" err="1" smtClean="0"/>
              <a:t>privačius</a:t>
            </a:r>
            <a:r>
              <a:rPr lang="en-US" dirty="0" smtClean="0"/>
              <a:t> </a:t>
            </a:r>
            <a:r>
              <a:rPr lang="en-US" dirty="0" err="1" smtClean="0"/>
              <a:t>žemės</a:t>
            </a:r>
            <a:r>
              <a:rPr lang="en-US" dirty="0" smtClean="0"/>
              <a:t> </a:t>
            </a:r>
            <a:r>
              <a:rPr lang="en-US" dirty="0" err="1" smtClean="0"/>
              <a:t>sklypus</a:t>
            </a:r>
            <a:r>
              <a:rPr lang="en-US" dirty="0" smtClean="0"/>
              <a:t>.</a:t>
            </a:r>
            <a:endParaRPr lang="lt-LT" dirty="0"/>
          </a:p>
        </p:txBody>
      </p:sp>
    </p:spTree>
    <p:extLst>
      <p:ext uri="{BB962C8B-B14F-4D97-AF65-F5344CB8AC3E}">
        <p14:creationId xmlns:p14="http://schemas.microsoft.com/office/powerpoint/2010/main" val="402449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a:xfrm>
            <a:off x="251520" y="980728"/>
            <a:ext cx="8280920" cy="5688632"/>
          </a:xfrm>
        </p:spPr>
        <p:txBody>
          <a:bodyPr>
            <a:normAutofit fontScale="55000" lnSpcReduction="20000"/>
          </a:bodyPr>
          <a:lstStyle/>
          <a:p>
            <a:pPr marL="457200" indent="-457200" algn="just">
              <a:buFont typeface="+mj-lt"/>
              <a:buAutoNum type="arabicPeriod"/>
            </a:pPr>
            <a:r>
              <a:rPr lang="lt-LT" sz="3500" dirty="0" smtClean="0">
                <a:latin typeface="Arial" panose="020B0604020202020204" pitchFamily="34" charset="0"/>
                <a:ea typeface="Verdana" pitchFamily="34" charset="0"/>
                <a:cs typeface="Arial" panose="020B0604020202020204" pitchFamily="34" charset="0"/>
              </a:rPr>
              <a:t>Saulėgrąžų </a:t>
            </a:r>
            <a:r>
              <a:rPr lang="lt-LT" sz="3500" dirty="0">
                <a:latin typeface="Arial" panose="020B0604020202020204" pitchFamily="34" charset="0"/>
                <a:ea typeface="Verdana" pitchFamily="34" charset="0"/>
                <a:cs typeface="Arial" panose="020B0604020202020204" pitchFamily="34" charset="0"/>
              </a:rPr>
              <a:t>g. 1-82, Fredos miestelio 1-oji bendrija</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Europos pr. 34, „Žalioji bendrija“ </a:t>
            </a:r>
          </a:p>
          <a:p>
            <a:pPr marL="457200" indent="-457200" algn="just">
              <a:buFont typeface="+mj-lt"/>
              <a:buAutoNum type="arabicPeriod"/>
            </a:pPr>
            <a:r>
              <a:rPr lang="lt-LT" sz="3500" dirty="0" err="1">
                <a:latin typeface="Arial" panose="020B0604020202020204" pitchFamily="34" charset="0"/>
                <a:ea typeface="Verdana" pitchFamily="34" charset="0"/>
                <a:cs typeface="Arial" panose="020B0604020202020204" pitchFamily="34" charset="0"/>
              </a:rPr>
              <a:t>Antanavos</a:t>
            </a:r>
            <a:r>
              <a:rPr lang="lt-LT" sz="3500" dirty="0">
                <a:latin typeface="Arial" panose="020B0604020202020204" pitchFamily="34" charset="0"/>
                <a:ea typeface="Verdana" pitchFamily="34" charset="0"/>
                <a:cs typeface="Arial" panose="020B0604020202020204" pitchFamily="34" charset="0"/>
              </a:rPr>
              <a:t> g. 17A, daugiabučių namų statybos bendrija Nr. 262</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Sodų bendrija „Maistininkas“, Moliūgų takas 41</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Sodų bendrija „Gandras“, Moliūgų takas 9</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T. Ivanausko g. </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Pavasario g. ir K. Grybausko g. </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Kalvarijos g. 72A </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F. Vaitkaus g. (dalis)</a:t>
            </a: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Vyčio Kryžiaus g</a:t>
            </a:r>
            <a:r>
              <a:rPr lang="lt-LT" sz="3500" dirty="0" smtClean="0">
                <a:latin typeface="Arial" panose="020B0604020202020204" pitchFamily="34" charset="0"/>
                <a:ea typeface="Verdana" pitchFamily="34" charset="0"/>
                <a:cs typeface="Arial" panose="020B0604020202020204" pitchFamily="34" charset="0"/>
              </a:rPr>
              <a:t>.</a:t>
            </a:r>
          </a:p>
          <a:p>
            <a:pPr marL="457200" indent="-457200" algn="just">
              <a:buFont typeface="+mj-lt"/>
              <a:buAutoNum type="arabicPeriod"/>
            </a:pPr>
            <a:r>
              <a:rPr lang="lt-LT" sz="3500" dirty="0" smtClean="0">
                <a:latin typeface="Arial" panose="020B0604020202020204" pitchFamily="34" charset="0"/>
                <a:ea typeface="Verdana" pitchFamily="34" charset="0"/>
                <a:cs typeface="Arial" panose="020B0604020202020204" pitchFamily="34" charset="0"/>
              </a:rPr>
              <a:t>Pėstininkų g.</a:t>
            </a:r>
          </a:p>
          <a:p>
            <a:pPr marL="457200" indent="-457200" algn="just">
              <a:buFont typeface="+mj-lt"/>
              <a:buAutoNum type="arabicPeriod"/>
            </a:pPr>
            <a:r>
              <a:rPr lang="lt-LT" sz="3500" dirty="0">
                <a:latin typeface="Arial" panose="020B0604020202020204" pitchFamily="34" charset="0"/>
                <a:cs typeface="Arial" panose="020B0604020202020204" pitchFamily="34" charset="0"/>
              </a:rPr>
              <a:t>Pumpurų g. 9,11,12,13,15; Žemoji g. 47, 49; Blindžių g. 15; Bitininkų g. 15; Bitininkų g. </a:t>
            </a:r>
            <a:r>
              <a:rPr lang="lt-LT" sz="3500" dirty="0" smtClean="0">
                <a:latin typeface="Arial" panose="020B0604020202020204" pitchFamily="34" charset="0"/>
                <a:cs typeface="Arial" panose="020B0604020202020204" pitchFamily="34" charset="0"/>
              </a:rPr>
              <a:t>73.</a:t>
            </a:r>
          </a:p>
          <a:p>
            <a:pPr marL="457200" indent="-457200" algn="just">
              <a:buFont typeface="+mj-lt"/>
              <a:buAutoNum type="arabicPeriod"/>
            </a:pPr>
            <a:r>
              <a:rPr lang="lt-LT" sz="3500" dirty="0">
                <a:latin typeface="Arial" panose="020B0604020202020204" pitchFamily="34" charset="0"/>
                <a:cs typeface="Arial" panose="020B0604020202020204" pitchFamily="34" charset="0"/>
              </a:rPr>
              <a:t>Įgulos g. ir J. </a:t>
            </a:r>
            <a:r>
              <a:rPr lang="lt-LT" sz="3500" dirty="0" err="1">
                <a:latin typeface="Arial" panose="020B0604020202020204" pitchFamily="34" charset="0"/>
                <a:cs typeface="Arial" panose="020B0604020202020204" pitchFamily="34" charset="0"/>
              </a:rPr>
              <a:t>Petruičio</a:t>
            </a:r>
            <a:r>
              <a:rPr lang="lt-LT" sz="3500" dirty="0">
                <a:latin typeface="Arial" panose="020B0604020202020204" pitchFamily="34" charset="0"/>
                <a:cs typeface="Arial" panose="020B0604020202020204" pitchFamily="34" charset="0"/>
              </a:rPr>
              <a:t> g</a:t>
            </a:r>
            <a:r>
              <a:rPr lang="lt-LT" sz="3500" dirty="0" smtClean="0">
                <a:latin typeface="Arial" panose="020B0604020202020204" pitchFamily="34" charset="0"/>
                <a:cs typeface="Arial" panose="020B0604020202020204" pitchFamily="34" charset="0"/>
              </a:rPr>
              <a:t>.</a:t>
            </a:r>
            <a:endParaRPr lang="en-US" sz="35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Žvalgų g. 1, 5, 6, 8-1, 10, 14, J. Čapliko g. 31, 35;</a:t>
            </a:r>
            <a:endParaRPr lang="en-US" sz="3500" dirty="0">
              <a:latin typeface="Arial" panose="020B0604020202020204" pitchFamily="34" charset="0"/>
              <a:ea typeface="Verdana" pitchFamily="34" charset="0"/>
              <a:cs typeface="Arial" panose="020B0604020202020204" pitchFamily="34" charset="0"/>
            </a:endParaRPr>
          </a:p>
          <a:p>
            <a:pPr marL="457200" indent="-457200" algn="just">
              <a:buFont typeface="+mj-lt"/>
              <a:buAutoNum type="arabicPeriod"/>
            </a:pPr>
            <a:r>
              <a:rPr lang="lt-LT" sz="3500" dirty="0">
                <a:latin typeface="Arial" panose="020B0604020202020204" pitchFamily="34" charset="0"/>
                <a:ea typeface="Verdana" pitchFamily="34" charset="0"/>
                <a:cs typeface="Arial" panose="020B0604020202020204" pitchFamily="34" charset="0"/>
              </a:rPr>
              <a:t>K. </a:t>
            </a:r>
            <a:r>
              <a:rPr lang="lt-LT" sz="3500" dirty="0" err="1">
                <a:latin typeface="Arial" panose="020B0604020202020204" pitchFamily="34" charset="0"/>
                <a:ea typeface="Verdana" pitchFamily="34" charset="0"/>
                <a:cs typeface="Arial" panose="020B0604020202020204" pitchFamily="34" charset="0"/>
              </a:rPr>
              <a:t>Sprangausko</a:t>
            </a:r>
            <a:r>
              <a:rPr lang="lt-LT" sz="3500" dirty="0">
                <a:latin typeface="Arial" panose="020B0604020202020204" pitchFamily="34" charset="0"/>
                <a:ea typeface="Verdana" pitchFamily="34" charset="0"/>
                <a:cs typeface="Arial" panose="020B0604020202020204" pitchFamily="34" charset="0"/>
              </a:rPr>
              <a:t> g. 10, 12</a:t>
            </a:r>
            <a:r>
              <a:rPr lang="en-US" sz="3500" dirty="0" smtClean="0">
                <a:latin typeface="Arial" panose="020B0604020202020204" pitchFamily="34" charset="0"/>
                <a:ea typeface="Verdana" pitchFamily="34" charset="0"/>
                <a:cs typeface="Arial" panose="020B0604020202020204" pitchFamily="34" charset="0"/>
              </a:rPr>
              <a:t>.</a:t>
            </a:r>
            <a:endParaRPr lang="lt-LT" sz="3500" dirty="0">
              <a:latin typeface="Arial" panose="020B0604020202020204" pitchFamily="34" charset="0"/>
              <a:ea typeface="Verdana" pitchFamily="34" charset="0"/>
              <a:cs typeface="Arial" panose="020B0604020202020204" pitchFamily="34" charset="0"/>
            </a:endParaRPr>
          </a:p>
        </p:txBody>
      </p:sp>
      <p:sp>
        <p:nvSpPr>
          <p:cNvPr id="4" name="Antraštė 1"/>
          <p:cNvSpPr>
            <a:spLocks noGrp="1"/>
          </p:cNvSpPr>
          <p:nvPr>
            <p:ph type="title"/>
          </p:nvPr>
        </p:nvSpPr>
        <p:spPr>
          <a:xfrm>
            <a:off x="611560" y="188640"/>
            <a:ext cx="7920880" cy="1080120"/>
          </a:xfrm>
        </p:spPr>
        <p:txBody>
          <a:bodyPr>
            <a:noAutofit/>
          </a:bodyPr>
          <a:lstStyle/>
          <a:p>
            <a:pPr algn="ctr"/>
            <a:r>
              <a:rPr lang="lt-LT" sz="2800" dirty="0" smtClean="0">
                <a:solidFill>
                  <a:srgbClr val="760000"/>
                </a:solidFill>
                <a:latin typeface="Arial" panose="020B0604020202020204" pitchFamily="34" charset="0"/>
                <a:ea typeface="Verdana" pitchFamily="34" charset="0"/>
                <a:cs typeface="Arial" panose="020B0604020202020204" pitchFamily="34" charset="0"/>
              </a:rPr>
              <a:t>Aleksoto </a:t>
            </a:r>
            <a:r>
              <a:rPr lang="lt-LT" sz="2800" dirty="0">
                <a:solidFill>
                  <a:srgbClr val="760000"/>
                </a:solidFill>
                <a:latin typeface="Arial" panose="020B0604020202020204" pitchFamily="34" charset="0"/>
                <a:ea typeface="Verdana" pitchFamily="34" charset="0"/>
                <a:cs typeface="Arial" panose="020B0604020202020204" pitchFamily="34" charset="0"/>
              </a:rPr>
              <a:t>seniūnijoje yra įsikūrusios „</a:t>
            </a:r>
            <a:r>
              <a:rPr lang="lt-LT" sz="2800" dirty="0" smtClean="0">
                <a:solidFill>
                  <a:srgbClr val="760000"/>
                </a:solidFill>
                <a:latin typeface="Arial" panose="020B0604020202020204" pitchFamily="34" charset="0"/>
                <a:ea typeface="Verdana" pitchFamily="34" charset="0"/>
                <a:cs typeface="Arial" panose="020B0604020202020204" pitchFamily="34" charset="0"/>
              </a:rPr>
              <a:t>Saugios kaimynystės“ grupės:</a:t>
            </a:r>
            <a:r>
              <a:rPr lang="lt-LT" sz="2400" dirty="0">
                <a:solidFill>
                  <a:srgbClr val="760000"/>
                </a:solidFill>
                <a:latin typeface="Arial" panose="020B0604020202020204" pitchFamily="34" charset="0"/>
                <a:ea typeface="Verdana" pitchFamily="34" charset="0"/>
                <a:cs typeface="Arial" panose="020B0604020202020204" pitchFamily="34" charset="0"/>
              </a:rPr>
              <a:t/>
            </a:r>
            <a:br>
              <a:rPr lang="lt-LT" sz="2400" dirty="0">
                <a:solidFill>
                  <a:srgbClr val="760000"/>
                </a:solidFill>
                <a:latin typeface="Arial" panose="020B0604020202020204" pitchFamily="34" charset="0"/>
                <a:ea typeface="Verdana" pitchFamily="34" charset="0"/>
                <a:cs typeface="Arial" panose="020B0604020202020204" pitchFamily="34" charset="0"/>
              </a:rPr>
            </a:br>
            <a:endParaRPr lang="lt-LT" sz="2400" dirty="0">
              <a:solidFill>
                <a:srgbClr val="76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73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šdailintas">
  <a:themeElements>
    <a:clrScheme name="Išdailinta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Išdailinta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šdailinta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27552</TotalTime>
  <Words>1849</Words>
  <Application>Microsoft Office PowerPoint</Application>
  <PresentationFormat>Demonstracija ekrane (4:3)</PresentationFormat>
  <Paragraphs>199</Paragraphs>
  <Slides>22</Slides>
  <Notes>10</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22</vt:i4>
      </vt:variant>
    </vt:vector>
  </HeadingPairs>
  <TitlesOfParts>
    <vt:vector size="32" baseType="lpstr">
      <vt:lpstr>Arial</vt:lpstr>
      <vt:lpstr>Calibri</vt:lpstr>
      <vt:lpstr>Century Schoolbook</vt:lpstr>
      <vt:lpstr>Courier New</vt:lpstr>
      <vt:lpstr>Times</vt:lpstr>
      <vt:lpstr>Times New Roman</vt:lpstr>
      <vt:lpstr>Verdana</vt:lpstr>
      <vt:lpstr>Wingdings</vt:lpstr>
      <vt:lpstr>Wingdings 2</vt:lpstr>
      <vt:lpstr>Išdailintas</vt:lpstr>
      <vt:lpstr>    ALEKSOTO SENIŪNIJOS  2020 METŲ ATASKAITA     Vyr. specialistas, atliekantis Aleksoto seniūno funkcijas: Vytautas Narkevičius                                                          Kaunas, 2021   </vt:lpstr>
      <vt:lpstr>ALEKSOTO SENIŪNIJOS VIZIJA</vt:lpstr>
      <vt:lpstr>  Svarbiausi Aleksoto seniūnijos uždaviniai:</vt:lpstr>
      <vt:lpstr>Aleksoto seniūnijos žemėlapis</vt:lpstr>
      <vt:lpstr>Aleksoto seniūnijos teritorija</vt:lpstr>
      <vt:lpstr>Aleksoto seniūnijos teritorija (2)</vt:lpstr>
      <vt:lpstr>Aleksoto gatvės:</vt:lpstr>
      <vt:lpstr>2020 m. Aleksoto seniūnijoje apleisti žemės sklypai ir statiniai, rasti pažeidimai </vt:lpstr>
      <vt:lpstr>Aleksoto seniūnijoje yra įsikūrusios „Saugios kaimynystės“ grupės: </vt:lpstr>
      <vt:lpstr>Aleksoto seniūnijoje veikiančios  bendruomeninės organizacijos:  </vt:lpstr>
      <vt:lpstr>„PowerPoint“ pateiktis</vt:lpstr>
      <vt:lpstr>Aleksoto seniūnijos kolektyvas </vt:lpstr>
      <vt:lpstr>2020 metais Aleksoto seniūnijoje:</vt:lpstr>
      <vt:lpstr>2020 metais priimti ir nagrinėti gyventojų ir organizacijų prašymai, skundai bei pasiūlymai lyginant su 2016, 2018, 2019  metais </vt:lpstr>
      <vt:lpstr>2020 vykdyta gyvenamosios vietos deklaravimo duomenų ir gyvenamosios vietos neturinčių asmenų apskaita</vt:lpstr>
      <vt:lpstr>2020 metais Aleksoto seniūnijoje vykdyta socialinė veikla</vt:lpstr>
      <vt:lpstr>2020 metais seniūnijai skirta – 2 000 eurų</vt:lpstr>
      <vt:lpstr>„PowerPoint“ pateiktis</vt:lpstr>
      <vt:lpstr>Aleksoto seniūnijos 2020 metų svarbesni renginiai, rengti Aleksoto seniūnijos iniciatyva ar kuriuose dalyvauta</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Raminta Mačianskienė</cp:lastModifiedBy>
  <cp:revision>784</cp:revision>
  <cp:lastPrinted>2021-01-28T14:39:01Z</cp:lastPrinted>
  <dcterms:created xsi:type="dcterms:W3CDTF">2015-11-04T15:02:23Z</dcterms:created>
  <dcterms:modified xsi:type="dcterms:W3CDTF">2021-03-08T13:20:07Z</dcterms:modified>
</cp:coreProperties>
</file>