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12192000" cy="6858000"/>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115" d="100"/>
          <a:sy n="115" d="100"/>
        </p:scale>
        <p:origin x="420" y="108"/>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en-US"/>
          </a:p>
        </p:txBody>
      </p:sp>
      <p:sp>
        <p:nvSpPr>
          <p:cNvPr id="3" name="Date Placeholder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696C064A-D61B-4B21-B757-51A9B82445B8}" type="datetimeFigureOut">
              <a:rPr lang="en-US" smtClean="0"/>
              <a:t>5/14/2020</a:t>
            </a:fld>
            <a:endParaRPr lang="en-US"/>
          </a:p>
        </p:txBody>
      </p:sp>
      <p:sp>
        <p:nvSpPr>
          <p:cNvPr id="4" name="Footer Placeholder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en-US"/>
          </a:p>
        </p:txBody>
      </p:sp>
      <p:sp>
        <p:nvSpPr>
          <p:cNvPr id="5" name="Slide Number Placeholder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50305E07-67EA-4042-A3F6-853A8AD8D209}"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3EFD42F7-718C-4B98-AAEC-167E6DDD60A7}" type="datetimeFigureOut">
              <a:rPr lang="en-US" smtClean="0"/>
              <a:t>5/14/2020</a:t>
            </a:fld>
            <a:endParaRPr lang="en-US"/>
          </a:p>
        </p:txBody>
      </p:sp>
      <p:sp>
        <p:nvSpPr>
          <p:cNvPr id="4" name="Slide Image Placeholder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E934FF-F4E1-47C5-9CA5-30A81DDE2BE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t>5/14/2020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t>5/14/2020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t>5/14/2020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934FF-F4E1-47C5-9CA5-30A81DDE2BE4}" type="datetimeFigureOut">
              <a:rPr lang="en-US" smtClean="0"/>
              <a:t>5/14/2020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t>5/14/2020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t>5/14/2020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445" y="1715135"/>
            <a:ext cx="12173585" cy="5099685"/>
          </a:xfrm>
        </p:spPr>
        <p:style>
          <a:lnRef idx="1">
            <a:schemeClr val="accent1"/>
          </a:lnRef>
          <a:fillRef idx="3">
            <a:schemeClr val="accent1"/>
          </a:fillRef>
          <a:effectRef idx="2">
            <a:schemeClr val="accent1"/>
          </a:effectRef>
          <a:fontRef idx="minor">
            <a:schemeClr val="lt1"/>
          </a:fontRef>
        </p:style>
        <p:txBody>
          <a:bodyPr/>
          <a:lstStyle/>
          <a:p>
            <a:endParaRPr lang="lt-LT" altLang="en-US" sz="1600" dirty="0"/>
          </a:p>
          <a:p>
            <a:pPr algn="ctr"/>
            <a:r>
              <a:rPr lang="lt-LT" altLang="en-US" sz="1600" dirty="0"/>
              <a:t>Šią knygą man rekomendavo perskaityti mama. </a:t>
            </a:r>
            <a:r>
              <a:rPr lang="lt-LT" altLang="en-US" sz="1600" dirty="0" smtClean="0"/>
              <a:t>Sakė, </a:t>
            </a:r>
            <a:r>
              <a:rPr lang="lt-LT" altLang="en-US" sz="1600" dirty="0"/>
              <a:t>kad ji kitokia</a:t>
            </a:r>
          </a:p>
          <a:p>
            <a:pPr algn="ctr"/>
            <a:r>
              <a:rPr lang="lt-LT" altLang="en-US" sz="1600" dirty="0"/>
              <a:t>nei visos, </a:t>
            </a:r>
            <a:r>
              <a:rPr lang="lt-LT" altLang="en-US" sz="1600" dirty="0" smtClean="0"/>
              <a:t>ir </a:t>
            </a:r>
            <a:r>
              <a:rPr lang="lt-LT" altLang="en-US" sz="1600" dirty="0"/>
              <a:t>kad man ji tikrai patiks. Perskaitęs aš paklausiau</a:t>
            </a:r>
            <a:r>
              <a:rPr lang="en-US" altLang="lt-LT" sz="1600" dirty="0"/>
              <a:t>,</a:t>
            </a:r>
            <a:endParaRPr lang="lt-LT" altLang="en-US" sz="1600" dirty="0"/>
          </a:p>
          <a:p>
            <a:pPr algn="ctr"/>
            <a:r>
              <a:rPr lang="lt-LT" altLang="en-US" sz="1600" dirty="0"/>
              <a:t> iš kur ji </a:t>
            </a:r>
            <a:r>
              <a:rPr lang="lt-LT" altLang="en-US" sz="1600" dirty="0" smtClean="0"/>
              <a:t>žinojo, </a:t>
            </a:r>
            <a:r>
              <a:rPr lang="lt-LT" altLang="en-US" sz="1600" dirty="0"/>
              <a:t>kad ši knyga taps mano mėgstamiausia skaityta knyga?</a:t>
            </a:r>
          </a:p>
          <a:p>
            <a:pPr algn="ctr"/>
            <a:r>
              <a:rPr lang="lt-LT" altLang="en-US" sz="1600" dirty="0"/>
              <a:t> Ji m</a:t>
            </a:r>
            <a:r>
              <a:rPr lang="en-US" altLang="lt-LT" sz="1600" dirty="0"/>
              <a:t>an</a:t>
            </a:r>
            <a:r>
              <a:rPr lang="lt-LT" altLang="en-US" sz="1600" dirty="0"/>
              <a:t> atsakė: </a:t>
            </a:r>
            <a:r>
              <a:rPr lang="lt-LT" altLang="en-US" sz="1600" dirty="0" smtClean="0"/>
              <a:t> „Šios </a:t>
            </a:r>
            <a:r>
              <a:rPr lang="lt-LT" altLang="en-US" sz="1600" dirty="0"/>
              <a:t>knygos besikeičiančios istorijos </a:t>
            </a:r>
            <a:r>
              <a:rPr lang="lt-LT" altLang="en-US" sz="1600" dirty="0" smtClean="0"/>
              <a:t>pabaigos </a:t>
            </a:r>
            <a:r>
              <a:rPr lang="lt-LT" altLang="en-US" sz="1600" dirty="0"/>
              <a:t>padėjo</a:t>
            </a:r>
          </a:p>
          <a:p>
            <a:pPr algn="ctr"/>
            <a:r>
              <a:rPr lang="lt-LT" altLang="en-US" sz="1600" dirty="0"/>
              <a:t>                                               man </a:t>
            </a:r>
            <a:r>
              <a:rPr lang="lt-LT" altLang="en-US" sz="1600" dirty="0" smtClean="0"/>
              <a:t>pasirinkti, </a:t>
            </a:r>
            <a:r>
              <a:rPr lang="lt-LT" altLang="en-US" sz="1600" dirty="0"/>
              <a:t>kokia norėsiu būti toliau</a:t>
            </a:r>
            <a:r>
              <a:rPr lang="en-US" altLang="lt-LT" sz="1600" dirty="0"/>
              <a:t>.</a:t>
            </a:r>
            <a:r>
              <a:rPr lang="lt-LT" altLang="en-US" sz="1600" dirty="0"/>
              <a:t> </a:t>
            </a:r>
            <a:r>
              <a:rPr lang="en-US" altLang="lt-LT" sz="1600" dirty="0" smtClean="0"/>
              <a:t>T</a:t>
            </a:r>
            <a:r>
              <a:rPr lang="lt-LT" altLang="en-US" sz="1600" dirty="0" err="1" smtClean="0"/>
              <a:t>ikiu</a:t>
            </a:r>
            <a:r>
              <a:rPr lang="lt-LT" altLang="en-US" sz="1600" dirty="0" smtClean="0"/>
              <a:t>, kad </a:t>
            </a:r>
            <a:r>
              <a:rPr lang="lt-LT" altLang="en-US" sz="1600" dirty="0"/>
              <a:t>ir tau ji padės pasirinkti savo gyvenimo kelią</a:t>
            </a:r>
            <a:r>
              <a:rPr lang="lt-LT" altLang="en-US" sz="1600" dirty="0" smtClean="0"/>
              <a:t>.“</a:t>
            </a:r>
            <a:endParaRPr lang="lt-LT" altLang="en-US" sz="1600" dirty="0"/>
          </a:p>
          <a:p>
            <a:pPr algn="ctr"/>
            <a:endParaRPr lang="lt-LT" altLang="en-US" sz="1600" dirty="0"/>
          </a:p>
          <a:p>
            <a:pPr algn="ctr"/>
            <a:r>
              <a:rPr lang="en-US" altLang="lt-LT" sz="1600" dirty="0"/>
              <a:t>O </a:t>
            </a:r>
            <a:r>
              <a:rPr lang="en-US" altLang="lt-LT" sz="1600" dirty="0" err="1"/>
              <a:t>dabar</a:t>
            </a:r>
            <a:r>
              <a:rPr lang="en-US" altLang="lt-LT" sz="1600" dirty="0"/>
              <a:t> </a:t>
            </a:r>
            <a:r>
              <a:rPr lang="en-US" altLang="lt-LT" sz="1600" dirty="0" err="1"/>
              <a:t>trumpai</a:t>
            </a:r>
            <a:r>
              <a:rPr lang="en-US" altLang="lt-LT" sz="1600" dirty="0"/>
              <a:t> </a:t>
            </a:r>
            <a:r>
              <a:rPr lang="en-US" altLang="lt-LT" sz="1600" dirty="0" err="1"/>
              <a:t>apie</a:t>
            </a:r>
            <a:r>
              <a:rPr lang="en-US" altLang="lt-LT" sz="1600" dirty="0"/>
              <a:t> </a:t>
            </a:r>
            <a:r>
              <a:rPr lang="en-US" altLang="lt-LT" sz="1600" dirty="0" err="1"/>
              <a:t>ra</a:t>
            </a:r>
            <a:r>
              <a:rPr lang="lt-LT" altLang="en-US" sz="1600" dirty="0"/>
              <a:t>š</a:t>
            </a:r>
            <a:r>
              <a:rPr lang="en-US" altLang="lt-LT" sz="1600" dirty="0" err="1"/>
              <a:t>ytoj</a:t>
            </a:r>
            <a:r>
              <a:rPr lang="lt-LT" altLang="en-US" sz="1600" dirty="0"/>
              <a:t>ą.</a:t>
            </a:r>
          </a:p>
          <a:p>
            <a:pPr algn="ctr"/>
            <a:r>
              <a:rPr lang="lt-LT" altLang="en-US" sz="1600" dirty="0"/>
              <a:t>                                                  Kazimieras Saja gimė 1932 m. birželio 27d. Pasvalio rajone, Skėriuose. Jis yra Lietuvos rašytojas,</a:t>
            </a:r>
          </a:p>
          <a:p>
            <a:pPr algn="ctr"/>
            <a:r>
              <a:rPr lang="lt-LT" altLang="en-US" sz="1600" dirty="0"/>
              <a:t>                                                dramaturgas, prozininkas, visuomenės veikėjas, signataras.  Jis parašė daug knygų,  </a:t>
            </a:r>
            <a:r>
              <a:rPr lang="lt-LT" altLang="en-US" sz="1600" dirty="0" smtClean="0"/>
              <a:t>kurių ne vieną, manau,</a:t>
            </a:r>
            <a:endParaRPr lang="lt-LT" altLang="en-US" sz="1600" dirty="0"/>
          </a:p>
          <a:p>
            <a:pPr algn="ctr"/>
            <a:r>
              <a:rPr lang="lt-LT" altLang="en-US" sz="1600" dirty="0"/>
              <a:t>                                             po šios ir aš būtinai paskaitysiu. Buvo devynis kartus apdovanotas ir įvertintas, net Lietuvos</a:t>
            </a:r>
          </a:p>
          <a:p>
            <a:pPr algn="ctr"/>
            <a:r>
              <a:rPr lang="lt-LT" altLang="en-US" sz="1600" dirty="0"/>
              <a:t>                                                     nepriklausomybės medaliu. Paskutinis jo apdovanojimas </a:t>
            </a:r>
            <a:r>
              <a:rPr lang="lt-LT" altLang="en-US" sz="1600" dirty="0" smtClean="0"/>
              <a:t>- tai </a:t>
            </a:r>
            <a:r>
              <a:rPr lang="lt-LT" altLang="en-US" sz="1600" dirty="0"/>
              <a:t>premija 2014 m. už fantastinių istorijų</a:t>
            </a:r>
          </a:p>
          <a:p>
            <a:pPr algn="ctr"/>
            <a:r>
              <a:rPr lang="lt-LT" altLang="en-US" sz="1600" dirty="0"/>
              <a:t>rinktinę ,,Kinivarpų raštai” .                                                                                                                    </a:t>
            </a:r>
          </a:p>
          <a:p>
            <a:endParaRPr lang="lt-LT" altLang="en-US" sz="1600" dirty="0"/>
          </a:p>
        </p:txBody>
      </p:sp>
      <p:sp>
        <p:nvSpPr>
          <p:cNvPr id="2" name="Title 1"/>
          <p:cNvSpPr>
            <a:spLocks noGrp="1"/>
          </p:cNvSpPr>
          <p:nvPr>
            <p:ph type="ctrTitle"/>
          </p:nvPr>
        </p:nvSpPr>
        <p:spPr>
          <a:xfrm>
            <a:off x="-465818" y="0"/>
            <a:ext cx="12173585" cy="1713865"/>
          </a:xfrm>
          <a:solidFill>
            <a:schemeClr val="accent5">
              <a:lumMod val="75000"/>
            </a:schemeClr>
          </a:solidFill>
        </p:spPr>
        <p:txBody>
          <a:bodyPr>
            <a:normAutofit/>
          </a:bodyPr>
          <a:lstStyle/>
          <a:p>
            <a:r>
              <a:rPr lang="lt-LT" sz="4000" dirty="0" smtClean="0">
                <a:ln w="22225">
                  <a:solidFill>
                    <a:schemeClr val="accent2"/>
                  </a:solidFill>
                  <a:prstDash val="solid"/>
                </a:ln>
                <a:solidFill>
                  <a:schemeClr val="accent2">
                    <a:lumMod val="40000"/>
                    <a:lumOff val="60000"/>
                  </a:schemeClr>
                </a:solidFill>
                <a:effectLst/>
                <a:sym typeface="+mn-ea"/>
              </a:rPr>
              <a:t>Kazys SAJA. </a:t>
            </a:r>
            <a:r>
              <a:rPr lang="en-US" sz="4000" dirty="0" smtClean="0">
                <a:ln w="22225">
                  <a:solidFill>
                    <a:schemeClr val="accent2"/>
                  </a:solidFill>
                  <a:prstDash val="solid"/>
                </a:ln>
                <a:solidFill>
                  <a:schemeClr val="accent2">
                    <a:lumMod val="40000"/>
                    <a:lumOff val="60000"/>
                  </a:schemeClr>
                </a:solidFill>
                <a:effectLst/>
                <a:sym typeface="+mn-ea"/>
              </a:rPr>
              <a:t>GVIDONO APSIAUSTAS</a:t>
            </a:r>
            <a:r>
              <a:rPr lang="lt-LT" sz="4000" dirty="0" smtClean="0">
                <a:ln w="22225">
                  <a:solidFill>
                    <a:schemeClr val="accent2"/>
                  </a:solidFill>
                  <a:prstDash val="solid"/>
                </a:ln>
                <a:solidFill>
                  <a:schemeClr val="accent2">
                    <a:lumMod val="40000"/>
                    <a:lumOff val="60000"/>
                  </a:schemeClr>
                </a:solidFill>
                <a:effectLst/>
                <a:sym typeface="+mn-ea"/>
              </a:rPr>
              <a:t/>
            </a:r>
            <a:br>
              <a:rPr lang="lt-LT" sz="4000" dirty="0" smtClean="0">
                <a:ln w="22225">
                  <a:solidFill>
                    <a:schemeClr val="accent2"/>
                  </a:solidFill>
                  <a:prstDash val="solid"/>
                </a:ln>
                <a:solidFill>
                  <a:schemeClr val="accent2">
                    <a:lumMod val="40000"/>
                    <a:lumOff val="60000"/>
                  </a:schemeClr>
                </a:solidFill>
                <a:effectLst/>
                <a:sym typeface="+mn-ea"/>
              </a:rPr>
            </a:br>
            <a:r>
              <a:rPr lang="lt-LT" sz="4000" dirty="0" smtClean="0">
                <a:ln w="22225">
                  <a:solidFill>
                    <a:schemeClr val="accent2"/>
                  </a:solidFill>
                  <a:prstDash val="solid"/>
                </a:ln>
                <a:solidFill>
                  <a:schemeClr val="accent2">
                    <a:lumMod val="40000"/>
                    <a:lumOff val="60000"/>
                  </a:schemeClr>
                </a:solidFill>
                <a:effectLst/>
                <a:sym typeface="+mn-ea"/>
              </a:rPr>
              <a:t>(</a:t>
            </a:r>
            <a:r>
              <a:rPr lang="lt-LT" sz="2800" dirty="0" smtClean="0">
                <a:ln w="22225">
                  <a:solidFill>
                    <a:schemeClr val="accent2"/>
                  </a:solidFill>
                  <a:prstDash val="solid"/>
                </a:ln>
                <a:solidFill>
                  <a:schemeClr val="accent2">
                    <a:lumMod val="40000"/>
                    <a:lumOff val="60000"/>
                  </a:schemeClr>
                </a:solidFill>
                <a:sym typeface="+mn-ea"/>
              </a:rPr>
              <a:t>5a klasės mokinys </a:t>
            </a:r>
            <a:r>
              <a:rPr lang="lt-LT" sz="2800" dirty="0" err="1" smtClean="0">
                <a:ln w="22225">
                  <a:solidFill>
                    <a:schemeClr val="accent2"/>
                  </a:solidFill>
                  <a:prstDash val="solid"/>
                </a:ln>
                <a:solidFill>
                  <a:schemeClr val="accent2">
                    <a:lumMod val="40000"/>
                    <a:lumOff val="60000"/>
                  </a:schemeClr>
                </a:solidFill>
                <a:sym typeface="+mn-ea"/>
              </a:rPr>
              <a:t>Meinardas</a:t>
            </a:r>
            <a:r>
              <a:rPr lang="lt-LT" sz="2800" dirty="0" smtClean="0">
                <a:ln w="22225">
                  <a:solidFill>
                    <a:schemeClr val="accent2"/>
                  </a:solidFill>
                  <a:prstDash val="solid"/>
                </a:ln>
                <a:solidFill>
                  <a:schemeClr val="accent2">
                    <a:lumMod val="40000"/>
                    <a:lumOff val="60000"/>
                  </a:schemeClr>
                </a:solidFill>
                <a:sym typeface="+mn-ea"/>
              </a:rPr>
              <a:t> Šiugžda)</a:t>
            </a:r>
            <a:r>
              <a:rPr lang="en-US" sz="2800" dirty="0"/>
              <a:t/>
            </a:r>
            <a:br>
              <a:rPr lang="en-US" sz="2800" dirty="0"/>
            </a:br>
            <a:endParaRPr lang="en-US" sz="2800" dirty="0"/>
          </a:p>
        </p:txBody>
      </p:sp>
      <p:pic>
        <p:nvPicPr>
          <p:cNvPr id="6" name="Picture 5" descr="95593341_2578046759174198_8835865424391307264_n"/>
          <p:cNvPicPr>
            <a:picLocks noChangeAspect="1"/>
          </p:cNvPicPr>
          <p:nvPr/>
        </p:nvPicPr>
        <p:blipFill>
          <a:blip r:embed="rId2"/>
          <a:srcRect l="4993" t="2213" r="2261" b="3004"/>
          <a:stretch>
            <a:fillRect/>
          </a:stretch>
        </p:blipFill>
        <p:spPr>
          <a:xfrm>
            <a:off x="-465818" y="1604463"/>
            <a:ext cx="3255645" cy="5249545"/>
          </a:xfrm>
          <a:prstGeom prst="rect">
            <a:avLst/>
          </a:prstGeom>
        </p:spPr>
      </p:pic>
      <p:pic>
        <p:nvPicPr>
          <p:cNvPr id="8" name="Picture 7" descr="95643242_1119851481681803_8233257997816561664_n"/>
          <p:cNvPicPr>
            <a:picLocks noChangeAspect="1"/>
          </p:cNvPicPr>
          <p:nvPr/>
        </p:nvPicPr>
        <p:blipFill>
          <a:blip r:embed="rId3"/>
          <a:stretch>
            <a:fillRect/>
          </a:stretch>
        </p:blipFill>
        <p:spPr>
          <a:xfrm>
            <a:off x="9626600" y="1270"/>
            <a:ext cx="2551430" cy="343598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90" y="-31750"/>
            <a:ext cx="12199620" cy="1782445"/>
          </a:xfrm>
          <a:solidFill>
            <a:schemeClr val="accent5"/>
          </a:solidFill>
        </p:spPr>
        <p:txBody>
          <a:bodyPr>
            <a:normAutofit/>
          </a:bodyPr>
          <a:lstStyle/>
          <a:p>
            <a:r>
              <a:rPr lang="lt-LT" altLang="en-US" sz="18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Na, </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o dabar apie pačią knygą. ,,Gvidono apsiaustas” knyga man tikrai labai patiko, nes skaitydamas ją galėjau pats pasirinkti tolimesnę istorijos pabaigą. Ji turėjo kelis kelius. Vieni teisingi dėl pasirinkto sąžiningumo, o kiti į dar didesnes nesėkmes ir blogas pabaigas klampinantys posūkiai. </a:t>
            </a:r>
            <a:r>
              <a:rPr lang="lt-LT" altLang="en-US" sz="18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Žinoma, </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iš </a:t>
            </a:r>
            <a:r>
              <a:rPr lang="lt-LT" altLang="en-US" sz="18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smalsumo </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skaičiau visus galimus </a:t>
            </a:r>
            <a:r>
              <a:rPr lang="lt-LT" altLang="en-US" sz="1800" dirty="0" err="1">
                <a:ln w="13462">
                  <a:solidFill>
                    <a:schemeClr val="bg1"/>
                  </a:solidFill>
                  <a:prstDash val="solid"/>
                </a:ln>
                <a:solidFill>
                  <a:schemeClr val="tx1">
                    <a:lumMod val="85000"/>
                    <a:lumOff val="15000"/>
                  </a:schemeClr>
                </a:solidFill>
                <a:effectLst>
                  <a:outerShdw dist="38100" dir="2700000" algn="bl" rotWithShape="0">
                    <a:schemeClr val="accent5"/>
                  </a:outerShdw>
                </a:effectLst>
              </a:rPr>
              <a:t>pasirinkimus</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bet labiausiai patiko gerumu, sąžiningumu ir draugiškumu </a:t>
            </a:r>
            <a:r>
              <a:rPr lang="lt-LT" altLang="en-US" sz="18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dvelkiančios istorijos</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Buvo smagu skaityti, kaip pagrindinis veikėjas susiprasdavo pasielgęs blogai ir stengdavosi tapti geru berniuku. </a:t>
            </a:r>
            <a:r>
              <a:rPr lang="lt-LT" altLang="en-US" sz="18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Tad, manau, </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mama buvo teisi, </a:t>
            </a:r>
            <a:r>
              <a:rPr lang="lt-LT" altLang="en-US" sz="18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 ši </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knyga ir man padėjo </a:t>
            </a:r>
            <a:r>
              <a:rPr lang="lt-LT" altLang="en-US" sz="180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suprasti, </a:t>
            </a:r>
            <a:r>
              <a:rPr lang="lt-LT" altLang="en-US" sz="180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kokiu keliu aš judėsiu toliau.</a:t>
            </a:r>
          </a:p>
        </p:txBody>
      </p:sp>
      <p:sp>
        <p:nvSpPr>
          <p:cNvPr id="5" name="Content Placeholder 4"/>
          <p:cNvSpPr>
            <a:spLocks noGrp="1"/>
          </p:cNvSpPr>
          <p:nvPr>
            <p:ph sz="half" idx="1"/>
          </p:nvPr>
        </p:nvSpPr>
        <p:spPr>
          <a:xfrm>
            <a:off x="-8255" y="1691005"/>
            <a:ext cx="6425565" cy="5191125"/>
          </a:xfrm>
          <a:solidFill>
            <a:srgbClr val="00B0F0"/>
          </a:solidFill>
        </p:spPr>
        <p:txBody>
          <a:bodyPr>
            <a:normAutofit/>
          </a:bodyPr>
          <a:lstStyle/>
          <a:p>
            <a:r>
              <a:rPr lang="lt-LT" altLang="en-US" dirty="0"/>
              <a:t>Knyga apie vaikų gyvenimą, jų išdaigas, melus, </a:t>
            </a:r>
            <a:r>
              <a:rPr lang="lt-LT" altLang="en-US" dirty="0" err="1" smtClean="0"/>
              <a:t>pasimokymus</a:t>
            </a:r>
            <a:r>
              <a:rPr lang="lt-LT" altLang="en-US" dirty="0" smtClean="0"/>
              <a:t> </a:t>
            </a:r>
            <a:r>
              <a:rPr lang="lt-LT" altLang="en-US" dirty="0"/>
              <a:t>ir gražius poelgius. Pagrindiniai veikėjai ir yra </a:t>
            </a:r>
            <a:r>
              <a:rPr lang="lt-LT" altLang="en-US" dirty="0" smtClean="0"/>
              <a:t>vaikai: </a:t>
            </a:r>
            <a:r>
              <a:rPr lang="lt-LT" altLang="en-US" dirty="0"/>
              <a:t>tai </a:t>
            </a:r>
            <a:r>
              <a:rPr lang="lt-LT" altLang="en-US" dirty="0" err="1" smtClean="0"/>
              <a:t>Tilis</a:t>
            </a:r>
            <a:r>
              <a:rPr lang="lt-LT" altLang="en-US" dirty="0" smtClean="0"/>
              <a:t>, </a:t>
            </a:r>
            <a:r>
              <a:rPr lang="lt-LT" altLang="en-US" dirty="0"/>
              <a:t>kuris labai </a:t>
            </a:r>
            <a:r>
              <a:rPr lang="lt-LT" altLang="en-US" dirty="0" smtClean="0"/>
              <a:t>išdykęs, </a:t>
            </a:r>
            <a:r>
              <a:rPr lang="lt-LT" altLang="en-US" dirty="0"/>
              <a:t>ir jo sesuo </a:t>
            </a:r>
            <a:r>
              <a:rPr lang="lt-LT" altLang="en-US" dirty="0" smtClean="0"/>
              <a:t>Ūla, </a:t>
            </a:r>
            <a:r>
              <a:rPr lang="lt-LT" altLang="en-US" dirty="0"/>
              <a:t>kuri be galo judri ir linksma, bei geras draugas </a:t>
            </a:r>
            <a:r>
              <a:rPr lang="lt-LT" altLang="en-US" dirty="0" smtClean="0"/>
              <a:t>Rytis, </a:t>
            </a:r>
            <a:r>
              <a:rPr lang="lt-LT" altLang="en-US" dirty="0"/>
              <a:t>kuris labai ramus ir draugiškas berniukas. Taip pat yra ir suaugusių </a:t>
            </a:r>
            <a:r>
              <a:rPr lang="lt-LT" altLang="en-US" dirty="0" smtClean="0"/>
              <a:t>veikėjų, </a:t>
            </a:r>
            <a:r>
              <a:rPr lang="lt-LT" altLang="en-US" dirty="0"/>
              <a:t>kurie bandydavo juos atvesti į doros kelią, bet pagrindinis tai </a:t>
            </a:r>
            <a:r>
              <a:rPr lang="lt-LT" altLang="en-US" dirty="0" smtClean="0"/>
              <a:t>kaimynystėje </a:t>
            </a:r>
            <a:r>
              <a:rPr lang="lt-LT" altLang="en-US" dirty="0"/>
              <a:t>gyvenantis </a:t>
            </a:r>
            <a:r>
              <a:rPr lang="lt-LT" altLang="en-US" dirty="0" smtClean="0"/>
              <a:t>Gvidonas, </a:t>
            </a:r>
            <a:r>
              <a:rPr lang="lt-LT" altLang="en-US" dirty="0"/>
              <a:t>kuris buvo senas ir labai išmintingas žmogus. </a:t>
            </a:r>
          </a:p>
        </p:txBody>
      </p:sp>
      <p:pic>
        <p:nvPicPr>
          <p:cNvPr id="6" name="Content Placeholder 5" descr="96025406_2938272489587107_7854383977560276992_n"/>
          <p:cNvPicPr>
            <a:picLocks noGrp="1" noChangeAspect="1"/>
          </p:cNvPicPr>
          <p:nvPr>
            <p:ph sz="half" idx="2"/>
          </p:nvPr>
        </p:nvPicPr>
        <p:blipFill>
          <a:blip r:embed="rId2"/>
          <a:srcRect l="953" t="6668" b="8163"/>
          <a:stretch>
            <a:fillRect/>
          </a:stretch>
        </p:blipFill>
        <p:spPr>
          <a:xfrm>
            <a:off x="6417945" y="1691005"/>
            <a:ext cx="5772785" cy="519112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 y="-3175"/>
            <a:ext cx="12189460" cy="1694180"/>
          </a:xfrm>
          <a:solidFill>
            <a:schemeClr val="accent1">
              <a:lumMod val="60000"/>
              <a:lumOff val="40000"/>
            </a:schemeClr>
          </a:solidFill>
        </p:spPr>
        <p:txBody>
          <a:bodyPr>
            <a:normAutofit/>
          </a:bodyPr>
          <a:lstStyle/>
          <a:p>
            <a:r>
              <a:rPr lang="lt-LT" altLang="en-US" sz="280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Kodėl žmonės tokie skirtingi? Kodėl dažniausiai renkasi melą, nesąžiningumą, blogį? Toks kelias toli nenuves, </a:t>
            </a:r>
            <a:r>
              <a:rPr lang="lt-LT" altLang="en-US" sz="280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o </a:t>
            </a:r>
            <a:r>
              <a:rPr lang="lt-LT" altLang="en-US" sz="280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vis smarkiau klampins jų sąžinę ir žmogiškumą </a:t>
            </a:r>
            <a:r>
              <a:rPr lang="lt-LT" altLang="en-US" sz="280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į </a:t>
            </a:r>
            <a:r>
              <a:rPr lang="lt-LT" altLang="en-US" sz="280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juodą ir bjaurų purvą, kurio nenusiplausi nei vandeniu, nei muilu. O </a:t>
            </a:r>
            <a:r>
              <a:rPr lang="lt-LT" altLang="en-US" sz="280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galbūt </a:t>
            </a:r>
            <a:r>
              <a:rPr lang="lt-LT" altLang="en-US" sz="280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jie neskaitė šios knygos ir </a:t>
            </a:r>
            <a:r>
              <a:rPr lang="lt-LT" altLang="en-US" sz="280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nemokėjo pasirinkti </a:t>
            </a:r>
            <a:r>
              <a:rPr lang="lt-LT" altLang="en-US" sz="280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tarp gėrio ir blogio? </a:t>
            </a:r>
          </a:p>
        </p:txBody>
      </p:sp>
      <p:sp>
        <p:nvSpPr>
          <p:cNvPr id="4" name="Content Placeholder 3"/>
          <p:cNvSpPr>
            <a:spLocks noGrp="1"/>
          </p:cNvSpPr>
          <p:nvPr>
            <p:ph sz="half" idx="2"/>
          </p:nvPr>
        </p:nvSpPr>
        <p:spPr>
          <a:xfrm>
            <a:off x="8197850" y="1691640"/>
            <a:ext cx="3993515" cy="5144135"/>
          </a:xfrm>
          <a:solidFill>
            <a:srgbClr val="00B0F0"/>
          </a:solidFill>
        </p:spPr>
        <p:txBody>
          <a:bodyPr>
            <a:normAutofit/>
            <a:scene3d>
              <a:camera prst="orthographicFront"/>
              <a:lightRig rig="threePt" dir="t"/>
            </a:scene3d>
          </a:bodyPr>
          <a:lstStyle/>
          <a:p>
            <a:r>
              <a:rPr lang="lt-LT" altLang="en-US" sz="2000" dirty="0">
                <a:solidFill>
                  <a:schemeClr val="tx1"/>
                </a:solidFill>
                <a:effectLst>
                  <a:outerShdw blurRad="38100" dist="19050" dir="2700000" algn="tl" rotWithShape="0">
                    <a:schemeClr val="dk1">
                      <a:alpha val="40000"/>
                    </a:schemeClr>
                  </a:outerShdw>
                </a:effectLst>
              </a:rPr>
              <a:t>Dėl to man ši knyga tikrai labai patiko, nes pagrindinis veikėjas </a:t>
            </a:r>
            <a:r>
              <a:rPr lang="lt-LT" altLang="en-US" sz="2000" dirty="0" err="1">
                <a:solidFill>
                  <a:schemeClr val="tx1"/>
                </a:solidFill>
                <a:effectLst>
                  <a:outerShdw blurRad="38100" dist="19050" dir="2700000" algn="tl" rotWithShape="0">
                    <a:schemeClr val="dk1">
                      <a:alpha val="40000"/>
                    </a:schemeClr>
                  </a:outerShdw>
                </a:effectLst>
              </a:rPr>
              <a:t>Tilis</a:t>
            </a:r>
            <a:r>
              <a:rPr lang="lt-LT" altLang="en-US" sz="2000" dirty="0">
                <a:solidFill>
                  <a:schemeClr val="tx1"/>
                </a:solidFill>
                <a:effectLst>
                  <a:outerShdw blurRad="38100" dist="19050" dir="2700000" algn="tl" rotWithShape="0">
                    <a:schemeClr val="dk1">
                      <a:alpha val="40000"/>
                    </a:schemeClr>
                  </a:outerShdw>
                </a:effectLst>
              </a:rPr>
              <a:t>, kad ir kaip blogai </a:t>
            </a:r>
            <a:r>
              <a:rPr lang="lt-LT" altLang="en-US" sz="2000" dirty="0" smtClean="0">
                <a:solidFill>
                  <a:schemeClr val="tx1"/>
                </a:solidFill>
                <a:effectLst>
                  <a:outerShdw blurRad="38100" dist="19050" dir="2700000" algn="tl" rotWithShape="0">
                    <a:schemeClr val="dk1">
                      <a:alpha val="40000"/>
                    </a:schemeClr>
                  </a:outerShdw>
                </a:effectLst>
              </a:rPr>
              <a:t>pasielgdavo, </a:t>
            </a:r>
            <a:r>
              <a:rPr lang="lt-LT" altLang="en-US" sz="2000" dirty="0">
                <a:solidFill>
                  <a:schemeClr val="tx1"/>
                </a:solidFill>
                <a:effectLst>
                  <a:outerShdw blurRad="38100" dist="19050" dir="2700000" algn="tl" rotWithShape="0">
                    <a:schemeClr val="dk1">
                      <a:alpha val="40000"/>
                    </a:schemeClr>
                  </a:outerShdw>
                </a:effectLst>
              </a:rPr>
              <a:t>vis sugrįždavo prie gėrio ir teisybės. O gal jo vaidmenyje vis tik buvau aš ir stengiausi bet kuriuo metu jį nukreipti geruoju keliu? </a:t>
            </a:r>
          </a:p>
          <a:p>
            <a:r>
              <a:rPr lang="lt-LT" altLang="en-US" sz="2000" dirty="0" smtClean="0">
                <a:solidFill>
                  <a:schemeClr val="tx1"/>
                </a:solidFill>
                <a:effectLst>
                  <a:outerShdw blurRad="38100" dist="19050" dir="2700000" algn="tl" rotWithShape="0">
                    <a:schemeClr val="dk1">
                      <a:alpha val="40000"/>
                    </a:schemeClr>
                  </a:outerShdw>
                </a:effectLst>
              </a:rPr>
              <a:t>Na, </a:t>
            </a:r>
            <a:r>
              <a:rPr lang="lt-LT" altLang="en-US" sz="2000" dirty="0">
                <a:solidFill>
                  <a:schemeClr val="tx1"/>
                </a:solidFill>
                <a:effectLst>
                  <a:outerShdw blurRad="38100" dist="19050" dir="2700000" algn="tl" rotWithShape="0">
                    <a:schemeClr val="dk1">
                      <a:alpha val="40000"/>
                    </a:schemeClr>
                  </a:outerShdw>
                </a:effectLst>
              </a:rPr>
              <a:t>o dar tos </a:t>
            </a:r>
            <a:r>
              <a:rPr lang="lt-LT" altLang="en-US" sz="2000" dirty="0" err="1">
                <a:solidFill>
                  <a:schemeClr val="tx1"/>
                </a:solidFill>
                <a:effectLst>
                  <a:outerShdw blurRad="38100" dist="19050" dir="2700000" algn="tl" rotWithShape="0">
                    <a:schemeClr val="dk1">
                      <a:alpha val="40000"/>
                    </a:schemeClr>
                  </a:outerShdw>
                </a:effectLst>
              </a:rPr>
              <a:t>Tilio</a:t>
            </a:r>
            <a:r>
              <a:rPr lang="lt-LT" altLang="en-US" sz="2000" dirty="0">
                <a:solidFill>
                  <a:schemeClr val="tx1"/>
                </a:solidFill>
                <a:effectLst>
                  <a:outerShdw blurRad="38100" dist="19050" dir="2700000" algn="tl" rotWithShape="0">
                    <a:schemeClr val="dk1">
                      <a:alpha val="40000"/>
                    </a:schemeClr>
                  </a:outerShdw>
                </a:effectLst>
              </a:rPr>
              <a:t> tėčio pasakos, kurios </a:t>
            </a:r>
            <a:r>
              <a:rPr lang="lt-LT" altLang="en-US" sz="2000" dirty="0" smtClean="0">
                <a:solidFill>
                  <a:schemeClr val="tx1"/>
                </a:solidFill>
                <a:effectLst>
                  <a:outerShdw blurRad="38100" dist="19050" dir="2700000" algn="tl" rotWithShape="0">
                    <a:schemeClr val="dk1">
                      <a:alpha val="40000"/>
                    </a:schemeClr>
                  </a:outerShdw>
                </a:effectLst>
              </a:rPr>
              <a:t>įterptos </a:t>
            </a:r>
            <a:r>
              <a:rPr lang="lt-LT" altLang="en-US" sz="2000" dirty="0">
                <a:solidFill>
                  <a:schemeClr val="tx1"/>
                </a:solidFill>
                <a:effectLst>
                  <a:outerShdw blurRad="38100" dist="19050" dir="2700000" algn="tl" rotWithShape="0">
                    <a:schemeClr val="dk1">
                      <a:alpha val="40000"/>
                    </a:schemeClr>
                  </a:outerShdw>
                </a:effectLst>
              </a:rPr>
              <a:t>į knygą kaip papildomi pamokslai. </a:t>
            </a:r>
            <a:r>
              <a:rPr lang="lt-LT" altLang="en-US" sz="2000" smtClean="0">
                <a:solidFill>
                  <a:schemeClr val="tx1"/>
                </a:solidFill>
                <a:effectLst>
                  <a:outerShdw blurRad="38100" dist="19050" dir="2700000" algn="tl" rotWithShape="0">
                    <a:schemeClr val="dk1">
                      <a:alpha val="40000"/>
                    </a:schemeClr>
                  </a:outerShdw>
                </a:effectLst>
              </a:rPr>
              <a:t>Jos </a:t>
            </a:r>
            <a:r>
              <a:rPr lang="lt-LT" altLang="en-US" sz="2000" dirty="0">
                <a:solidFill>
                  <a:schemeClr val="tx1"/>
                </a:solidFill>
                <a:effectLst>
                  <a:outerShdw blurRad="38100" dist="19050" dir="2700000" algn="tl" rotWithShape="0">
                    <a:schemeClr val="dk1">
                      <a:alpha val="40000"/>
                    </a:schemeClr>
                  </a:outerShdw>
                </a:effectLst>
              </a:rPr>
              <a:t>ir juokingos, ir tuo pačiu pamokančios bei padrąsinančios.</a:t>
            </a:r>
          </a:p>
          <a:p>
            <a:r>
              <a:rPr lang="lt-LT" altLang="en-US" sz="2000" dirty="0">
                <a:solidFill>
                  <a:schemeClr val="tx1"/>
                </a:solidFill>
                <a:effectLst>
                  <a:outerShdw blurRad="38100" dist="19050" dir="2700000" algn="tl" rotWithShape="0">
                    <a:schemeClr val="dk1">
                      <a:alpha val="40000"/>
                    </a:schemeClr>
                  </a:outerShdw>
                </a:effectLst>
              </a:rPr>
              <a:t>Tad nuoširdžiai linkiu perskaityti šią knygą visiems. Nebūtinai reikės keisti gyvenimo būdą, bet bent įvertinsit savo poelgius iš šalies.</a:t>
            </a:r>
          </a:p>
          <a:p>
            <a:endParaRPr lang="lt-LT" altLang="en-US" dirty="0">
              <a:solidFill>
                <a:schemeClr val="tx1"/>
              </a:solidFill>
              <a:effectLst>
                <a:outerShdw blurRad="38100" dist="19050" dir="2700000" algn="tl" rotWithShape="0">
                  <a:schemeClr val="dk1">
                    <a:alpha val="40000"/>
                  </a:schemeClr>
                </a:outerShdw>
              </a:effectLst>
            </a:endParaRPr>
          </a:p>
          <a:p>
            <a:endParaRPr lang="lt-LT" altLang="en-US" dirty="0">
              <a:solidFill>
                <a:schemeClr val="tx1"/>
              </a:solidFill>
              <a:effectLst>
                <a:outerShdw blurRad="38100" dist="19050" dir="2700000" algn="tl" rotWithShape="0">
                  <a:schemeClr val="dk1">
                    <a:alpha val="40000"/>
                  </a:schemeClr>
                </a:outerShdw>
              </a:effectLst>
            </a:endParaRPr>
          </a:p>
        </p:txBody>
      </p:sp>
      <p:sp>
        <p:nvSpPr>
          <p:cNvPr id="6" name="Content Placeholder 5"/>
          <p:cNvSpPr>
            <a:spLocks noGrp="1"/>
          </p:cNvSpPr>
          <p:nvPr>
            <p:ph sz="half" idx="1"/>
          </p:nvPr>
        </p:nvSpPr>
        <p:spPr>
          <a:xfrm>
            <a:off x="2540" y="1691640"/>
            <a:ext cx="4572000" cy="5142865"/>
          </a:xfrm>
          <a:solidFill>
            <a:srgbClr val="00B0F0"/>
          </a:solidFill>
        </p:spPr>
        <p:txBody>
          <a:bodyPr>
            <a:normAutofit/>
          </a:bodyPr>
          <a:lstStyle/>
          <a:p>
            <a:endParaRPr lang="en-US" dirty="0"/>
          </a:p>
          <a:p>
            <a:r>
              <a:rPr lang="lt-LT" altLang="en-US" sz="1800" dirty="0"/>
              <a:t>Tad knygoje </a:t>
            </a:r>
            <a:r>
              <a:rPr lang="lt-LT" altLang="en-US" sz="1800" dirty="0" err="1"/>
              <a:t>Tilis</a:t>
            </a:r>
            <a:r>
              <a:rPr lang="lt-LT" altLang="en-US" sz="1800" dirty="0"/>
              <a:t> būdamas blogiuku galėjo išgyventi ne tik neklaužados vaidmenį, bet ir dėl Gvidono bei savo auklėtojos pagalbos ir patarimų tapti geru bei atsakingu vaiku. Vogti, meluoti, tyčiotis bei apgaudinėti </a:t>
            </a:r>
            <a:r>
              <a:rPr lang="lt-LT" altLang="en-US" sz="1800" dirty="0" err="1"/>
              <a:t>Tiliui</a:t>
            </a:r>
            <a:r>
              <a:rPr lang="lt-LT" altLang="en-US" sz="1800" dirty="0"/>
              <a:t> nebuvo naudinga, nes visa tai jį žalojo ir žeidė aplinkinius. </a:t>
            </a:r>
            <a:r>
              <a:rPr lang="lt-LT" altLang="en-US" sz="1800" dirty="0" smtClean="0"/>
              <a:t>Juk </a:t>
            </a:r>
            <a:r>
              <a:rPr lang="lt-LT" altLang="en-US" sz="1800" dirty="0"/>
              <a:t>matė </a:t>
            </a:r>
            <a:r>
              <a:rPr lang="lt-LT" altLang="en-US" sz="1800" dirty="0" smtClean="0"/>
              <a:t>pavyzdį, </a:t>
            </a:r>
            <a:r>
              <a:rPr lang="lt-LT" altLang="en-US" sz="1800" dirty="0"/>
              <a:t>kaip žmonės žiūri </a:t>
            </a:r>
            <a:r>
              <a:rPr lang="lt-LT" altLang="en-US" sz="1800" dirty="0" smtClean="0"/>
              <a:t>į </a:t>
            </a:r>
            <a:r>
              <a:rPr lang="lt-LT" altLang="en-US" sz="1800" dirty="0"/>
              <a:t>tokį supuvusį žmogų, nes toks buvo Ryčio tėvas. O visi atlikti geri </a:t>
            </a:r>
            <a:r>
              <a:rPr lang="lt-LT" altLang="en-US" sz="1800" dirty="0" smtClean="0"/>
              <a:t>darbai </a:t>
            </a:r>
            <a:r>
              <a:rPr lang="lt-LT" altLang="en-US" sz="1800" dirty="0"/>
              <a:t>jam tik padėjo. Nes sąžiningumas ir teisybė jam padėjo išlipti iš visų problemų ir rūpesčių laimingai. </a:t>
            </a:r>
            <a:r>
              <a:rPr lang="lt-LT" altLang="en-US" sz="1800" dirty="0" smtClean="0"/>
              <a:t>Žinoma, </a:t>
            </a:r>
            <a:r>
              <a:rPr lang="lt-LT" altLang="en-US" sz="1800" dirty="0"/>
              <a:t>dėkoti reikėtų Gvidonui už jo supratingumą ir </a:t>
            </a:r>
            <a:r>
              <a:rPr lang="lt-LT" altLang="en-US" sz="1800" dirty="0" smtClean="0"/>
              <a:t>gerumą </a:t>
            </a:r>
            <a:r>
              <a:rPr lang="lt-LT" altLang="en-US" sz="1800" dirty="0"/>
              <a:t>bei protingas mintis.</a:t>
            </a:r>
          </a:p>
        </p:txBody>
      </p:sp>
      <p:pic>
        <p:nvPicPr>
          <p:cNvPr id="7" name="Picture 6" descr="95907735_163508465089089_7346444884389134336_n"/>
          <p:cNvPicPr>
            <a:picLocks noChangeAspect="1"/>
          </p:cNvPicPr>
          <p:nvPr/>
        </p:nvPicPr>
        <p:blipFill>
          <a:blip r:embed="rId2"/>
          <a:stretch>
            <a:fillRect/>
          </a:stretch>
        </p:blipFill>
        <p:spPr>
          <a:xfrm>
            <a:off x="4573905" y="1691640"/>
            <a:ext cx="3623945" cy="2520950"/>
          </a:xfrm>
          <a:prstGeom prst="rect">
            <a:avLst/>
          </a:prstGeom>
        </p:spPr>
      </p:pic>
      <p:pic>
        <p:nvPicPr>
          <p:cNvPr id="8" name="Picture 7" descr="95702844_2706493219578967_5758771285249228800_n"/>
          <p:cNvPicPr>
            <a:picLocks noChangeAspect="1"/>
          </p:cNvPicPr>
          <p:nvPr/>
        </p:nvPicPr>
        <p:blipFill>
          <a:blip r:embed="rId3"/>
          <a:stretch>
            <a:fillRect/>
          </a:stretch>
        </p:blipFill>
        <p:spPr>
          <a:xfrm>
            <a:off x="4573905" y="4212590"/>
            <a:ext cx="3623310" cy="262318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623</Words>
  <Application>Microsoft Office PowerPoint</Application>
  <PresentationFormat>Plačiaekranė</PresentationFormat>
  <Paragraphs>22</Paragraphs>
  <Slides>3</Slides>
  <Notes>0</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3</vt:i4>
      </vt:variant>
    </vt:vector>
  </HeadingPairs>
  <TitlesOfParts>
    <vt:vector size="7" baseType="lpstr">
      <vt:lpstr>Arial</vt:lpstr>
      <vt:lpstr>Calibri</vt:lpstr>
      <vt:lpstr>Calibri Light</vt:lpstr>
      <vt:lpstr>Office Theme</vt:lpstr>
      <vt:lpstr>Kazys SAJA. GVIDONO APSIAUSTAS (5a klasės mokinys Meinardas Šiugžda) </vt:lpstr>
      <vt:lpstr>Na, o dabar apie pačią knygą. ,,Gvidono apsiaustas” knyga man tikrai labai patiko, nes skaitydamas ją galėjau pats pasirinkti tolimesnę istorijos pabaigą. Ji turėjo kelis kelius. Vieni teisingi dėl pasirinkto sąžiningumo, o kiti į dar didesnes nesėkmes ir blogas pabaigas klampinantys posūkiai. Žinoma, iš smalsumo skaičiau visus galimus pasirinkimus, bet labiausiai patiko gerumu, sąžiningumu ir draugiškumu dvelkiančios istorijos. Buvo smagu skaityti, kaip pagrindinis veikėjas susiprasdavo pasielgęs blogai ir stengdavosi tapti geru berniuku. Tad, manau, mama buvo teisi, - ši knyga ir man padėjo suprasti, kokiu keliu aš judėsiu toliau.</vt:lpstr>
      <vt:lpstr>Kodėl žmonės tokie skirtingi? Kodėl dažniausiai renkasi melą, nesąžiningumą, blogį? Toks kelias toli nenuves, o vis smarkiau klampins jų sąžinę ir žmogiškumą į juodą ir bjaurų purvą, kurio nenusiplausi nei vandeniu, nei muilu. O galbūt jie neskaitė šios knygos ir nemokėjo pasirinkti tarp gėrio ir blogio?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GVIDONO APSIAUSTAS Kazys Saja</dc:title>
  <dc:creator>meinardas</dc:creator>
  <cp:lastModifiedBy>Ingrida Valėjevienė</cp:lastModifiedBy>
  <cp:revision>10</cp:revision>
  <dcterms:created xsi:type="dcterms:W3CDTF">2020-05-05T20:04:00Z</dcterms:created>
  <dcterms:modified xsi:type="dcterms:W3CDTF">2020-05-14T06:30:43Z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1033-10.2.0.7636</vt:lpwstr>
  </property>
</Properties>
</file>