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61" r:id="rId3"/>
    <p:sldId id="262" r:id="rId4"/>
    <p:sldId id="263" r:id="rId5"/>
    <p:sldId id="264" r:id="rId6"/>
    <p:sldId id="265" r:id="rId7"/>
    <p:sldId id="266" r:id="rId8"/>
    <p:sldId id="267" r:id="rId9"/>
    <p:sldId id="269" r:id="rId10"/>
    <p:sldId id="270" r:id="rId11"/>
    <p:sldId id="271" r:id="rId12"/>
    <p:sldId id="272" r:id="rId13"/>
    <p:sldId id="273" r:id="rId14"/>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54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17" autoAdjust="0"/>
    <p:restoredTop sz="94660"/>
  </p:normalViewPr>
  <p:slideViewPr>
    <p:cSldViewPr>
      <p:cViewPr varScale="1">
        <p:scale>
          <a:sx n="109" d="100"/>
          <a:sy n="109" d="100"/>
        </p:scale>
        <p:origin x="173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C4A678AA-B253-435C-87D8-233C98DCB37F}" type="datetimeFigureOut">
              <a:rPr lang="lt-LT" smtClean="0"/>
              <a:pPr/>
              <a:t>2020-05-14</a:t>
            </a:fld>
            <a:endParaRPr lang="lt-LT"/>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lt-LT"/>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64FC25BF-4F54-491C-B0B8-6BD154678835}" type="slidenum">
              <a:rPr lang="lt-LT" smtClean="0"/>
              <a:pPr/>
              <a:t>‹#›</a:t>
            </a:fld>
            <a:endParaRPr lang="lt-LT"/>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A678AA-B253-435C-87D8-233C98DCB37F}" type="datetimeFigureOut">
              <a:rPr lang="lt-LT" smtClean="0"/>
              <a:pPr/>
              <a:t>2020-05-14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64FC25BF-4F54-491C-B0B8-6BD154678835}" type="slidenum">
              <a:rPr lang="lt-LT" smtClean="0"/>
              <a:pPr/>
              <a:t>‹#›</a:t>
            </a:fld>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C4A678AA-B253-435C-87D8-233C98DCB37F}" type="datetimeFigureOut">
              <a:rPr lang="lt-LT" smtClean="0"/>
              <a:pPr/>
              <a:t>2020-05-14</a:t>
            </a:fld>
            <a:endParaRPr lang="lt-LT"/>
          </a:p>
        </p:txBody>
      </p:sp>
      <p:sp>
        <p:nvSpPr>
          <p:cNvPr id="5" name="Footer Placeholder 4"/>
          <p:cNvSpPr>
            <a:spLocks noGrp="1"/>
          </p:cNvSpPr>
          <p:nvPr>
            <p:ph type="ftr" sz="quarter" idx="11"/>
          </p:nvPr>
        </p:nvSpPr>
        <p:spPr>
          <a:xfrm>
            <a:off x="457200" y="6556248"/>
            <a:ext cx="3657600" cy="228600"/>
          </a:xfrm>
        </p:spPr>
        <p:txBody>
          <a:bodyPr/>
          <a:lstStyle/>
          <a:p>
            <a:endParaRPr lang="lt-LT"/>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64FC25BF-4F54-491C-B0B8-6BD154678835}" type="slidenum">
              <a:rPr lang="lt-LT" smtClean="0"/>
              <a:pPr/>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A678AA-B253-435C-87D8-233C98DCB37F}" type="datetimeFigureOut">
              <a:rPr lang="lt-LT" smtClean="0"/>
              <a:pPr/>
              <a:t>2020-05-14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64FC25BF-4F54-491C-B0B8-6BD154678835}" type="slidenum">
              <a:rPr lang="lt-LT" smtClean="0"/>
              <a:pPr/>
              <a:t>‹#›</a:t>
            </a:fld>
            <a:endParaRPr lang="lt-L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C4A678AA-B253-435C-87D8-233C98DCB37F}" type="datetimeFigureOut">
              <a:rPr lang="lt-LT" smtClean="0"/>
              <a:pPr/>
              <a:t>2020-05-14</a:t>
            </a:fld>
            <a:endParaRPr lang="lt-LT"/>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lt-LT"/>
          </a:p>
        </p:txBody>
      </p:sp>
      <p:sp>
        <p:nvSpPr>
          <p:cNvPr id="6" name="Slide Number Placeholder 5"/>
          <p:cNvSpPr>
            <a:spLocks noGrp="1"/>
          </p:cNvSpPr>
          <p:nvPr>
            <p:ph type="sldNum" sz="quarter" idx="12"/>
          </p:nvPr>
        </p:nvSpPr>
        <p:spPr>
          <a:xfrm>
            <a:off x="6733952" y="6555112"/>
            <a:ext cx="588336" cy="228600"/>
          </a:xfrm>
        </p:spPr>
        <p:txBody>
          <a:bodyPr/>
          <a:lstStyle/>
          <a:p>
            <a:fld id="{64FC25BF-4F54-491C-B0B8-6BD154678835}" type="slidenum">
              <a:rPr lang="lt-LT" smtClean="0"/>
              <a:pPr/>
              <a:t>‹#›</a:t>
            </a:fld>
            <a:endParaRPr lang="lt-LT"/>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4A678AA-B253-435C-87D8-233C98DCB37F}" type="datetimeFigureOut">
              <a:rPr lang="lt-LT" smtClean="0"/>
              <a:pPr/>
              <a:t>2020-05-14</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64FC25BF-4F54-491C-B0B8-6BD154678835}" type="slidenum">
              <a:rPr lang="lt-LT" smtClean="0"/>
              <a:pPr/>
              <a:t>‹#›</a:t>
            </a:fld>
            <a:endParaRPr lang="lt-L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4A678AA-B253-435C-87D8-233C98DCB37F}" type="datetimeFigureOut">
              <a:rPr lang="lt-LT" smtClean="0"/>
              <a:pPr/>
              <a:t>2020-05-14</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64FC25BF-4F54-491C-B0B8-6BD154678835}" type="slidenum">
              <a:rPr lang="lt-LT" smtClean="0"/>
              <a:pPr/>
              <a:t>‹#›</a:t>
            </a:fld>
            <a:endParaRPr lang="lt-L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4A678AA-B253-435C-87D8-233C98DCB37F}" type="datetimeFigureOut">
              <a:rPr lang="lt-LT" smtClean="0"/>
              <a:pPr/>
              <a:t>2020-05-14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64FC25BF-4F54-491C-B0B8-6BD154678835}" type="slidenum">
              <a:rPr lang="lt-LT" smtClean="0"/>
              <a:pPr/>
              <a:t>‹#›</a:t>
            </a:fld>
            <a:endParaRPr 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C4A678AA-B253-435C-87D8-233C98DCB37F}" type="datetimeFigureOut">
              <a:rPr lang="lt-LT" smtClean="0"/>
              <a:pPr/>
              <a:t>2020-05-14</a:t>
            </a:fld>
            <a:endParaRPr lang="lt-LT"/>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lt-LT"/>
          </a:p>
        </p:txBody>
      </p:sp>
      <p:sp>
        <p:nvSpPr>
          <p:cNvPr id="4" name="Slide Number Placeholder 3"/>
          <p:cNvSpPr>
            <a:spLocks noGrp="1"/>
          </p:cNvSpPr>
          <p:nvPr>
            <p:ph type="sldNum" sz="quarter" idx="12"/>
          </p:nvPr>
        </p:nvSpPr>
        <p:spPr/>
        <p:txBody>
          <a:bodyPr/>
          <a:lstStyle/>
          <a:p>
            <a:fld id="{64FC25BF-4F54-491C-B0B8-6BD154678835}" type="slidenum">
              <a:rPr lang="lt-LT" smtClean="0"/>
              <a:pPr/>
              <a:t>‹#›</a:t>
            </a:fld>
            <a:endParaRPr 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4A678AA-B253-435C-87D8-233C98DCB37F}" type="datetimeFigureOut">
              <a:rPr lang="lt-LT" smtClean="0"/>
              <a:pPr/>
              <a:t>2020-05-14</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64FC25BF-4F54-491C-B0B8-6BD154678835}" type="slidenum">
              <a:rPr lang="lt-LT" smtClean="0"/>
              <a:pPr/>
              <a:t>‹#›</a:t>
            </a:fld>
            <a:endParaRPr lang="lt-L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p>
            <a:fld id="{C4A678AA-B253-435C-87D8-233C98DCB37F}" type="datetimeFigureOut">
              <a:rPr lang="lt-LT" smtClean="0"/>
              <a:pPr/>
              <a:t>2020-05-14</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64FC25BF-4F54-491C-B0B8-6BD154678835}" type="slidenum">
              <a:rPr lang="lt-LT" smtClean="0"/>
              <a:pPr/>
              <a:t>‹#›</a:t>
            </a:fld>
            <a:endParaRPr lang="lt-LT"/>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C4A678AA-B253-435C-87D8-233C98DCB37F}" type="datetimeFigureOut">
              <a:rPr lang="lt-LT" smtClean="0"/>
              <a:pPr/>
              <a:t>2020-05-14</a:t>
            </a:fld>
            <a:endParaRPr lang="lt-LT"/>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lt-LT"/>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64FC25BF-4F54-491C-B0B8-6BD154678835}" type="slidenum">
              <a:rPr lang="lt-LT" smtClean="0"/>
              <a:pPr/>
              <a:t>‹#›</a:t>
            </a:fld>
            <a:endParaRPr lang="lt-LT"/>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596" y="357166"/>
            <a:ext cx="7772400" cy="1470025"/>
          </a:xfrm>
        </p:spPr>
        <p:txBody>
          <a:bodyPr/>
          <a:lstStyle/>
          <a:p>
            <a:r>
              <a:rPr lang="en-US" dirty="0" smtClean="0"/>
              <a:t>Astrid</a:t>
            </a:r>
            <a:r>
              <a:rPr lang="lt-LT" dirty="0" smtClean="0"/>
              <a:t>a</a:t>
            </a:r>
            <a:r>
              <a:rPr lang="en-US" dirty="0" smtClean="0"/>
              <a:t> Lin</a:t>
            </a:r>
            <a:r>
              <a:rPr lang="lt-LT" dirty="0" smtClean="0"/>
              <a:t>d</a:t>
            </a:r>
            <a:r>
              <a:rPr lang="en-US" dirty="0" err="1" smtClean="0"/>
              <a:t>gren</a:t>
            </a:r>
            <a:endParaRPr lang="lt-LT" dirty="0"/>
          </a:p>
        </p:txBody>
      </p:sp>
      <p:sp>
        <p:nvSpPr>
          <p:cNvPr id="3" name="Subtitle 2"/>
          <p:cNvSpPr>
            <a:spLocks noGrp="1"/>
          </p:cNvSpPr>
          <p:nvPr>
            <p:ph type="subTitle" idx="1"/>
          </p:nvPr>
        </p:nvSpPr>
        <p:spPr>
          <a:xfrm>
            <a:off x="2571736" y="4429132"/>
            <a:ext cx="6400800" cy="1752600"/>
          </a:xfrm>
        </p:spPr>
        <p:txBody>
          <a:bodyPr>
            <a:normAutofit/>
          </a:bodyPr>
          <a:lstStyle/>
          <a:p>
            <a:r>
              <a:rPr lang="lt-LT" sz="2800" b="1" dirty="0" smtClean="0"/>
              <a:t>Mažylis ir Karlsonas, </a:t>
            </a:r>
            <a:endParaRPr lang="en-US" sz="2800" b="1" dirty="0" smtClean="0"/>
          </a:p>
          <a:p>
            <a:r>
              <a:rPr lang="lt-LT" sz="2800" b="1" dirty="0" smtClean="0"/>
              <a:t>kuris gyvena ant stogo</a:t>
            </a:r>
          </a:p>
          <a:p>
            <a:r>
              <a:rPr lang="lt-LT" sz="1800" b="1" dirty="0" smtClean="0">
                <a:solidFill>
                  <a:schemeClr val="accent4">
                    <a:lumMod val="60000"/>
                    <a:lumOff val="40000"/>
                  </a:schemeClr>
                </a:solidFill>
              </a:rPr>
              <a:t>Darbą atliko 5a klasės mokinė Gabrielė Petrovaitė</a:t>
            </a:r>
          </a:p>
          <a:p>
            <a:endParaRPr lang="lt-LT" sz="2800" b="1" dirty="0" smtClean="0">
              <a:solidFill>
                <a:srgbClr val="BE549B"/>
              </a:solidFill>
            </a:endParaRPr>
          </a:p>
        </p:txBody>
      </p:sp>
      <p:pic>
        <p:nvPicPr>
          <p:cNvPr id="7170" name="Picture 2" descr="Mažylis ir Karlsonas, kuris gyvena ant stogo (6-as leidimas) | Astrid Lindgren"/>
          <p:cNvPicPr>
            <a:picLocks noChangeAspect="1" noChangeArrowheads="1"/>
          </p:cNvPicPr>
          <p:nvPr/>
        </p:nvPicPr>
        <p:blipFill>
          <a:blip r:embed="rId2"/>
          <a:srcRect/>
          <a:stretch>
            <a:fillRect/>
          </a:stretch>
        </p:blipFill>
        <p:spPr bwMode="auto">
          <a:xfrm>
            <a:off x="642910" y="2000240"/>
            <a:ext cx="2857500" cy="4286250"/>
          </a:xfrm>
          <a:prstGeom prst="rect">
            <a:avLst/>
          </a:prstGeom>
          <a:noFill/>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6868" y="533400"/>
            <a:ext cx="5105400" cy="895336"/>
          </a:xfrm>
        </p:spPr>
        <p:txBody>
          <a:bodyPr/>
          <a:lstStyle/>
          <a:p>
            <a:r>
              <a:rPr lang="lt-LT" dirty="0" smtClean="0"/>
              <a:t>Kiti veikėjai</a:t>
            </a:r>
            <a:endParaRPr lang="lt-LT" dirty="0"/>
          </a:p>
        </p:txBody>
      </p:sp>
      <p:sp>
        <p:nvSpPr>
          <p:cNvPr id="3" name="Subtitle 2"/>
          <p:cNvSpPr>
            <a:spLocks noGrp="1"/>
          </p:cNvSpPr>
          <p:nvPr>
            <p:ph type="subTitle" idx="1"/>
          </p:nvPr>
        </p:nvSpPr>
        <p:spPr>
          <a:xfrm>
            <a:off x="3354442" y="1571612"/>
            <a:ext cx="5360962" cy="4714908"/>
          </a:xfrm>
        </p:spPr>
        <p:txBody>
          <a:bodyPr>
            <a:normAutofit fontScale="92500" lnSpcReduction="10000"/>
          </a:bodyPr>
          <a:lstStyle/>
          <a:p>
            <a:pPr algn="just"/>
            <a:r>
              <a:rPr lang="lt-LT" dirty="0" smtClean="0"/>
              <a:t>Bosei - penkiolika metų, ir jis daug mieliau stovi vartuose futbolo aikštėje negu prie lentos klasėje, taigi jis yra visai</a:t>
            </a:r>
            <a:br>
              <a:rPr lang="lt-LT" dirty="0" smtClean="0"/>
            </a:br>
            <a:r>
              <a:rPr lang="lt-LT" dirty="0" smtClean="0"/>
              <a:t>paprastas berniukas.</a:t>
            </a:r>
            <a:br>
              <a:rPr lang="lt-LT" dirty="0" smtClean="0"/>
            </a:br>
            <a:endParaRPr lang="lt-LT" dirty="0" smtClean="0"/>
          </a:p>
          <a:p>
            <a:pPr algn="just"/>
            <a:r>
              <a:rPr lang="lt-LT" dirty="0" smtClean="0"/>
              <a:t>Betanai - keturiolika metų, ir jos kasos visiškai tokios pat kaip ir kitų paprastų mergaičių.</a:t>
            </a:r>
          </a:p>
          <a:p>
            <a:pPr algn="just"/>
            <a:r>
              <a:rPr lang="lt-LT" dirty="0" smtClean="0"/>
              <a:t> </a:t>
            </a:r>
            <a:br>
              <a:rPr lang="lt-LT" dirty="0" smtClean="0"/>
            </a:br>
            <a:r>
              <a:rPr lang="lt-LT" dirty="0" smtClean="0"/>
              <a:t> Auklė Freken Bok. Ši pagyvenusi moteriškė iš pradžių tampa Mažylio siaubu baubu, tačiau antrosios dalies pabaigoje užsimezga visai normalūs diplomatiniai santykiai. Freken Bok buvo rūsti, senyva, aukšto ūgio, stambi moteris, dar labai griežta ir atkakli. </a:t>
            </a:r>
            <a:br>
              <a:rPr lang="lt-LT" dirty="0" smtClean="0"/>
            </a:br>
            <a:endParaRPr lang="lt-LT" dirty="0"/>
          </a:p>
        </p:txBody>
      </p:sp>
      <p:pic>
        <p:nvPicPr>
          <p:cNvPr id="23554" name="Picture 2" descr="Karlsonas sugrįžo (1970) - YouTube"/>
          <p:cNvPicPr>
            <a:picLocks noChangeAspect="1" noChangeArrowheads="1"/>
          </p:cNvPicPr>
          <p:nvPr/>
        </p:nvPicPr>
        <p:blipFill>
          <a:blip r:embed="rId2"/>
          <a:srcRect/>
          <a:stretch>
            <a:fillRect/>
          </a:stretch>
        </p:blipFill>
        <p:spPr bwMode="auto">
          <a:xfrm>
            <a:off x="142844" y="4143380"/>
            <a:ext cx="2952770" cy="2214578"/>
          </a:xfrm>
          <a:prstGeom prst="rect">
            <a:avLst/>
          </a:prstGeom>
          <a:noFill/>
        </p:spPr>
      </p:pic>
    </p:spTree>
  </p:cSld>
  <p:clrMapOvr>
    <a:masterClrMapping/>
  </p:clrMapOvr>
  <p:transition>
    <p:check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6868" y="533400"/>
            <a:ext cx="5105400" cy="1252526"/>
          </a:xfrm>
        </p:spPr>
        <p:txBody>
          <a:bodyPr/>
          <a:lstStyle/>
          <a:p>
            <a:r>
              <a:rPr lang="lt-LT" dirty="0" smtClean="0"/>
              <a:t>problemos</a:t>
            </a:r>
            <a:endParaRPr lang="lt-LT" dirty="0"/>
          </a:p>
        </p:txBody>
      </p:sp>
      <p:sp>
        <p:nvSpPr>
          <p:cNvPr id="3" name="Subtitle 2"/>
          <p:cNvSpPr>
            <a:spLocks noGrp="1"/>
          </p:cNvSpPr>
          <p:nvPr>
            <p:ph type="subTitle" idx="1"/>
          </p:nvPr>
        </p:nvSpPr>
        <p:spPr>
          <a:xfrm>
            <a:off x="3500430" y="2214554"/>
            <a:ext cx="5114778" cy="3500462"/>
          </a:xfrm>
        </p:spPr>
        <p:txBody>
          <a:bodyPr>
            <a:normAutofit/>
          </a:bodyPr>
          <a:lstStyle/>
          <a:p>
            <a:r>
              <a:rPr lang="lt-LT" sz="4000" dirty="0" smtClean="0"/>
              <a:t>Kodėl daugelis vaikų mėgsta bendrauti su išgalvotais draugais?</a:t>
            </a:r>
            <a:endParaRPr lang="lt-LT" sz="4000" dirty="0"/>
          </a:p>
        </p:txBody>
      </p:sp>
      <p:pic>
        <p:nvPicPr>
          <p:cNvPr id="24578" name="Picture 2" descr="Freken Bok įgarsinusi Faina Ranevskaja: „Gyventi reikia taip, kad ..."/>
          <p:cNvPicPr>
            <a:picLocks noChangeAspect="1" noChangeArrowheads="1"/>
          </p:cNvPicPr>
          <p:nvPr/>
        </p:nvPicPr>
        <p:blipFill>
          <a:blip r:embed="rId2"/>
          <a:srcRect/>
          <a:stretch>
            <a:fillRect/>
          </a:stretch>
        </p:blipFill>
        <p:spPr bwMode="auto">
          <a:xfrm>
            <a:off x="500034" y="4429132"/>
            <a:ext cx="2849290" cy="2143140"/>
          </a:xfrm>
          <a:prstGeom prst="rect">
            <a:avLst/>
          </a:prstGeom>
          <a:noFill/>
        </p:spPr>
      </p:pic>
      <p:pic>
        <p:nvPicPr>
          <p:cNvPr id="24580" name="Picture 4" descr="Apsivogusį Šiaulių „Karlsoną“ policija nuo parduotuvės stogo ..."/>
          <p:cNvPicPr>
            <a:picLocks noChangeAspect="1" noChangeArrowheads="1"/>
          </p:cNvPicPr>
          <p:nvPr/>
        </p:nvPicPr>
        <p:blipFill>
          <a:blip r:embed="rId3"/>
          <a:srcRect/>
          <a:stretch>
            <a:fillRect/>
          </a:stretch>
        </p:blipFill>
        <p:spPr bwMode="auto">
          <a:xfrm>
            <a:off x="0" y="2428868"/>
            <a:ext cx="2821280" cy="1860520"/>
          </a:xfrm>
          <a:prstGeom prst="rect">
            <a:avLst/>
          </a:prstGeom>
          <a:noFill/>
        </p:spPr>
      </p:pic>
      <p:pic>
        <p:nvPicPr>
          <p:cNvPr id="24582" name="Picture 6" descr="Dėstytojas nuovadoje: Mažylis ir Karlsonas"/>
          <p:cNvPicPr>
            <a:picLocks noChangeAspect="1" noChangeArrowheads="1"/>
          </p:cNvPicPr>
          <p:nvPr/>
        </p:nvPicPr>
        <p:blipFill>
          <a:blip r:embed="rId4"/>
          <a:srcRect/>
          <a:stretch>
            <a:fillRect/>
          </a:stretch>
        </p:blipFill>
        <p:spPr bwMode="auto">
          <a:xfrm>
            <a:off x="571472" y="214290"/>
            <a:ext cx="2714644" cy="2025124"/>
          </a:xfrm>
          <a:prstGeom prst="rect">
            <a:avLst/>
          </a:prstGeom>
          <a:noFill/>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6868" y="533400"/>
            <a:ext cx="5105400" cy="1181088"/>
          </a:xfrm>
        </p:spPr>
        <p:txBody>
          <a:bodyPr/>
          <a:lstStyle/>
          <a:p>
            <a:r>
              <a:rPr lang="lt-LT" dirty="0" smtClean="0"/>
              <a:t>Pagrindinė mintis</a:t>
            </a:r>
            <a:endParaRPr lang="lt-LT" dirty="0"/>
          </a:p>
        </p:txBody>
      </p:sp>
      <p:sp>
        <p:nvSpPr>
          <p:cNvPr id="3" name="Subtitle 2"/>
          <p:cNvSpPr>
            <a:spLocks noGrp="1"/>
          </p:cNvSpPr>
          <p:nvPr>
            <p:ph type="subTitle" idx="1"/>
          </p:nvPr>
        </p:nvSpPr>
        <p:spPr>
          <a:xfrm>
            <a:off x="3354442" y="1928802"/>
            <a:ext cx="5289524" cy="4429156"/>
          </a:xfrm>
        </p:spPr>
        <p:txBody>
          <a:bodyPr/>
          <a:lstStyle/>
          <a:p>
            <a:pPr algn="just"/>
            <a:r>
              <a:rPr lang="lt-LT" dirty="0" smtClean="0"/>
              <a:t> Jei vaikas yra  mažas – ramybę ir palaimą randa tik savo susikurtam pasaulėlyje, su geriausiu įsivaizduojamu draugu. Šįkart tuo draugu tampa herojus – Karlsonas, kuris yra savimi pasitikintis, išsisukantis iš bet kokių situacijų.  Vaikas nugali savo kompleksus, padedamas įsivaizduojamo draugo.</a:t>
            </a:r>
            <a:br>
              <a:rPr lang="lt-LT" dirty="0" smtClean="0"/>
            </a:br>
            <a:endParaRPr lang="lt-LT" dirty="0"/>
          </a:p>
        </p:txBody>
      </p:sp>
      <p:sp>
        <p:nvSpPr>
          <p:cNvPr id="26626" name="AutoShape 2" descr="Karlsonas, kuris gyvena ant stogo - Skalvij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t-LT"/>
          </a:p>
        </p:txBody>
      </p:sp>
      <p:sp>
        <p:nvSpPr>
          <p:cNvPr id="26628" name="AutoShape 4" descr="Karlsonas, kuris gyvena ant stogo - Skalvij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t-LT"/>
          </a:p>
        </p:txBody>
      </p:sp>
      <p:pic>
        <p:nvPicPr>
          <p:cNvPr id="26630" name="Picture 6" descr="Karlsonas, kuris gyvena ant stogo - Skalvija"/>
          <p:cNvPicPr>
            <a:picLocks noChangeAspect="1" noChangeArrowheads="1"/>
          </p:cNvPicPr>
          <p:nvPr/>
        </p:nvPicPr>
        <p:blipFill>
          <a:blip r:embed="rId2"/>
          <a:srcRect/>
          <a:stretch>
            <a:fillRect/>
          </a:stretch>
        </p:blipFill>
        <p:spPr bwMode="auto">
          <a:xfrm>
            <a:off x="142844" y="4643422"/>
            <a:ext cx="3937028" cy="2214578"/>
          </a:xfrm>
          <a:prstGeom prst="rect">
            <a:avLst/>
          </a:prstGeom>
          <a:noFill/>
        </p:spPr>
      </p:pic>
      <p:sp>
        <p:nvSpPr>
          <p:cNvPr id="26632" name="AutoShape 8" descr="Karlsonas ir mazylis – Švenčių taška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t-LT"/>
          </a:p>
        </p:txBody>
      </p:sp>
      <p:sp>
        <p:nvSpPr>
          <p:cNvPr id="26634" name="AutoShape 10" descr="Karlsonas ir mazylis – Švenčių taška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t-LT"/>
          </a:p>
        </p:txBody>
      </p:sp>
      <p:pic>
        <p:nvPicPr>
          <p:cNvPr id="26636" name="Picture 12" descr="Karlsonas ir mazylis – Švenčių taškas"/>
          <p:cNvPicPr>
            <a:picLocks noChangeAspect="1" noChangeArrowheads="1"/>
          </p:cNvPicPr>
          <p:nvPr/>
        </p:nvPicPr>
        <p:blipFill>
          <a:blip r:embed="rId3"/>
          <a:srcRect/>
          <a:stretch>
            <a:fillRect/>
          </a:stretch>
        </p:blipFill>
        <p:spPr bwMode="auto">
          <a:xfrm>
            <a:off x="714348" y="857232"/>
            <a:ext cx="2314238" cy="2928958"/>
          </a:xfrm>
          <a:prstGeom prst="rect">
            <a:avLst/>
          </a:prstGeom>
          <a:noFill/>
        </p:spPr>
      </p:pic>
    </p:spTree>
  </p:cSld>
  <p:clrMapOvr>
    <a:masterClrMapping/>
  </p:clrMapOvr>
  <p:transition>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6868" y="533400"/>
            <a:ext cx="5105400" cy="1466840"/>
          </a:xfrm>
        </p:spPr>
        <p:txBody>
          <a:bodyPr/>
          <a:lstStyle/>
          <a:p>
            <a:r>
              <a:rPr lang="lt-LT" dirty="0" smtClean="0"/>
              <a:t>Mano nuomonė apie knygą</a:t>
            </a:r>
            <a:endParaRPr lang="lt-LT" dirty="0"/>
          </a:p>
        </p:txBody>
      </p:sp>
      <p:sp>
        <p:nvSpPr>
          <p:cNvPr id="3" name="Subtitle 2"/>
          <p:cNvSpPr>
            <a:spLocks noGrp="1"/>
          </p:cNvSpPr>
          <p:nvPr>
            <p:ph type="subTitle" idx="1"/>
          </p:nvPr>
        </p:nvSpPr>
        <p:spPr>
          <a:xfrm>
            <a:off x="3354442" y="2285992"/>
            <a:ext cx="5114778" cy="4000528"/>
          </a:xfrm>
        </p:spPr>
        <p:txBody>
          <a:bodyPr>
            <a:normAutofit lnSpcReduction="10000"/>
          </a:bodyPr>
          <a:lstStyle/>
          <a:p>
            <a:pPr algn="just"/>
            <a:r>
              <a:rPr lang="lt-LT" dirty="0" smtClean="0"/>
              <a:t>Knyga yra labai linksma, joje daug juokingų situacijų. Manau, kiekvienas skaitytojas  randa iš ko pasijuokti.  Šita knyga yra puiki mokomoji priemonė geriems vaikams. O išdykėliams galima paaiškinti, kad viskam yra ribos.   </a:t>
            </a:r>
          </a:p>
          <a:p>
            <a:pPr algn="just"/>
            <a:r>
              <a:rPr lang="lt-LT" dirty="0" smtClean="0"/>
              <a:t>Man </a:t>
            </a:r>
            <a:r>
              <a:rPr lang="lt-LT" smtClean="0"/>
              <a:t>labiausiai patiko, </a:t>
            </a:r>
            <a:r>
              <a:rPr lang="lt-LT" dirty="0" smtClean="0"/>
              <a:t>kai Mažylis ir Karlsonas susitarė tramdyti freken Bok. Jie krėtė įvairius pokštus auklei. Knygą vertinu labai gerai. </a:t>
            </a:r>
          </a:p>
          <a:p>
            <a:pPr algn="just"/>
            <a:r>
              <a:rPr lang="lt-LT" dirty="0" smtClean="0"/>
              <a:t>  </a:t>
            </a:r>
            <a:br>
              <a:rPr lang="lt-LT" dirty="0" smtClean="0"/>
            </a:br>
            <a:endParaRPr lang="lt-LT" dirty="0"/>
          </a:p>
        </p:txBody>
      </p:sp>
      <p:sp>
        <p:nvSpPr>
          <p:cNvPr id="25602" name="AutoShape 2" descr="Anykšta - Sonata Balienė rinkėjų balsų neskaičiu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t-LT"/>
          </a:p>
        </p:txBody>
      </p:sp>
      <p:pic>
        <p:nvPicPr>
          <p:cNvPr id="25604" name="Picture 4" descr="G.Azguridienė. Kodėl vis dar leidžiama valgyti aitriąją papriką ..."/>
          <p:cNvPicPr>
            <a:picLocks noChangeAspect="1" noChangeArrowheads="1"/>
          </p:cNvPicPr>
          <p:nvPr/>
        </p:nvPicPr>
        <p:blipFill>
          <a:blip r:embed="rId2"/>
          <a:srcRect/>
          <a:stretch>
            <a:fillRect/>
          </a:stretch>
        </p:blipFill>
        <p:spPr bwMode="auto">
          <a:xfrm>
            <a:off x="571472" y="214290"/>
            <a:ext cx="2643206" cy="1966546"/>
          </a:xfrm>
          <a:prstGeom prst="rect">
            <a:avLst/>
          </a:prstGeom>
          <a:noFill/>
        </p:spPr>
      </p:pic>
      <p:pic>
        <p:nvPicPr>
          <p:cNvPr id="25606" name="Picture 6" descr="Создать мем &quot;Фрекенбок (Фрекенбок, карлсон вернулся, малыш и ..."/>
          <p:cNvPicPr>
            <a:picLocks noChangeAspect="1" noChangeArrowheads="1"/>
          </p:cNvPicPr>
          <p:nvPr/>
        </p:nvPicPr>
        <p:blipFill>
          <a:blip r:embed="rId3"/>
          <a:srcRect/>
          <a:stretch>
            <a:fillRect/>
          </a:stretch>
        </p:blipFill>
        <p:spPr bwMode="auto">
          <a:xfrm>
            <a:off x="142844" y="2357430"/>
            <a:ext cx="2786082" cy="2089562"/>
          </a:xfrm>
          <a:prstGeom prst="rect">
            <a:avLst/>
          </a:prstGeom>
          <a:noFill/>
        </p:spPr>
      </p:pic>
      <p:pic>
        <p:nvPicPr>
          <p:cNvPr id="25608" name="Picture 8" descr="Малыш и Карлсон: Карлсон, который живёт на крыше, опять прилетел ..."/>
          <p:cNvPicPr>
            <a:picLocks noChangeAspect="1" noChangeArrowheads="1"/>
          </p:cNvPicPr>
          <p:nvPr/>
        </p:nvPicPr>
        <p:blipFill>
          <a:blip r:embed="rId4"/>
          <a:srcRect/>
          <a:stretch>
            <a:fillRect/>
          </a:stretch>
        </p:blipFill>
        <p:spPr bwMode="auto">
          <a:xfrm>
            <a:off x="428596" y="4643446"/>
            <a:ext cx="2857520" cy="2004530"/>
          </a:xfrm>
          <a:prstGeom prst="rect">
            <a:avLst/>
          </a:prstGeom>
          <a:noFill/>
        </p:spPr>
      </p:pic>
    </p:spTree>
  </p:cSld>
  <p:clrMapOvr>
    <a:masterClrMapping/>
  </p:clrMapOvr>
  <p:transition>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6868" y="533400"/>
            <a:ext cx="5105400" cy="966774"/>
          </a:xfrm>
        </p:spPr>
        <p:txBody>
          <a:bodyPr/>
          <a:lstStyle/>
          <a:p>
            <a:r>
              <a:rPr lang="lt-LT" dirty="0" smtClean="0"/>
              <a:t>Astrida Lindgren</a:t>
            </a:r>
            <a:endParaRPr lang="lt-LT" dirty="0"/>
          </a:p>
        </p:txBody>
      </p:sp>
      <p:sp>
        <p:nvSpPr>
          <p:cNvPr id="3" name="Subtitle 2"/>
          <p:cNvSpPr>
            <a:spLocks noGrp="1"/>
          </p:cNvSpPr>
          <p:nvPr>
            <p:ph type="subTitle" idx="1"/>
          </p:nvPr>
        </p:nvSpPr>
        <p:spPr>
          <a:xfrm>
            <a:off x="3354442" y="1928802"/>
            <a:ext cx="5114778" cy="4643470"/>
          </a:xfrm>
        </p:spPr>
        <p:txBody>
          <a:bodyPr>
            <a:normAutofit fontScale="92500"/>
          </a:bodyPr>
          <a:lstStyle/>
          <a:p>
            <a:pPr algn="just"/>
            <a:r>
              <a:rPr lang="lt-LT" dirty="0" smtClean="0"/>
              <a:t>Rašytoja gimė  Vimerbio mieste Švedijoje 1907 m. lapkričio 14 d.  Astrida Lindgren užaugo Neso miestelyje, netoli Vimerbio, Smolande. Ji buvo be galo laiminga. Turėjo vyresnį brolį Gunarą ir jaunesnes sesutes – Stiną ir Ingegerdą. Kai Astridai sukako 13 metų, tapo miestelio padauža, pamėgo įvairius pasilinksminimus, nusirėžė kasas, kas tuo metu buvo didžiausia sensacija, kartais vilkėjo vyriškais rūbais ir konfliktavo su tėvais. 1914 m. rugpjūčio 7 dieną Astrida pradėjo lankyti Vimerbiu pradinę mokyklą. 1926 m. Astrida išvažiavo į Stokholmą ir pradėjo studijuoti stenografiją.</a:t>
            </a:r>
          </a:p>
          <a:p>
            <a:pPr algn="just"/>
            <a:endParaRPr lang="lt-LT" dirty="0" smtClean="0"/>
          </a:p>
          <a:p>
            <a:pPr algn="just"/>
            <a:endParaRPr lang="lt-LT" dirty="0" smtClean="0"/>
          </a:p>
          <a:p>
            <a:pPr algn="just"/>
            <a:endParaRPr lang="lt-LT" dirty="0"/>
          </a:p>
        </p:txBody>
      </p:sp>
      <p:sp>
        <p:nvSpPr>
          <p:cNvPr id="2050" name="AutoShape 2" descr="Astrid Lindgren – Vikipedij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t-LT"/>
          </a:p>
        </p:txBody>
      </p:sp>
      <p:sp>
        <p:nvSpPr>
          <p:cNvPr id="2052" name="AutoShape 4" descr="Astrid Lindgren – Vikipedij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t-LT"/>
          </a:p>
        </p:txBody>
      </p:sp>
      <p:pic>
        <p:nvPicPr>
          <p:cNvPr id="2054" name="Picture 6" descr="D:\Desktop\1511443568_mazoji-astrida-su-seima.jpg"/>
          <p:cNvPicPr>
            <a:picLocks noChangeAspect="1" noChangeArrowheads="1"/>
          </p:cNvPicPr>
          <p:nvPr/>
        </p:nvPicPr>
        <p:blipFill>
          <a:blip r:embed="rId2" cstate="print"/>
          <a:srcRect/>
          <a:stretch>
            <a:fillRect/>
          </a:stretch>
        </p:blipFill>
        <p:spPr bwMode="auto">
          <a:xfrm>
            <a:off x="142844" y="2428868"/>
            <a:ext cx="2970890" cy="2072196"/>
          </a:xfrm>
          <a:prstGeom prst="rect">
            <a:avLst/>
          </a:prstGeom>
          <a:noFill/>
        </p:spPr>
      </p:pic>
      <p:pic>
        <p:nvPicPr>
          <p:cNvPr id="2055" name="Picture 7" descr="D:\Desktop\unnamed.jpg"/>
          <p:cNvPicPr>
            <a:picLocks noChangeAspect="1" noChangeArrowheads="1"/>
          </p:cNvPicPr>
          <p:nvPr/>
        </p:nvPicPr>
        <p:blipFill>
          <a:blip r:embed="rId3"/>
          <a:srcRect/>
          <a:stretch>
            <a:fillRect/>
          </a:stretch>
        </p:blipFill>
        <p:spPr bwMode="auto">
          <a:xfrm>
            <a:off x="1643042" y="214290"/>
            <a:ext cx="1390501" cy="2000240"/>
          </a:xfrm>
          <a:prstGeom prst="rect">
            <a:avLst/>
          </a:prstGeom>
          <a:noFill/>
        </p:spPr>
      </p:pic>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7554" y="533400"/>
            <a:ext cx="5114714" cy="1252526"/>
          </a:xfrm>
        </p:spPr>
        <p:txBody>
          <a:bodyPr/>
          <a:lstStyle/>
          <a:p>
            <a:r>
              <a:rPr lang="lt-LT" dirty="0" smtClean="0"/>
              <a:t>Astrida lindgren ir jos vaikai</a:t>
            </a:r>
            <a:endParaRPr lang="lt-LT" dirty="0"/>
          </a:p>
        </p:txBody>
      </p:sp>
      <p:sp>
        <p:nvSpPr>
          <p:cNvPr id="3" name="Subtitle 2"/>
          <p:cNvSpPr>
            <a:spLocks noGrp="1"/>
          </p:cNvSpPr>
          <p:nvPr>
            <p:ph type="subTitle" idx="1"/>
          </p:nvPr>
        </p:nvSpPr>
        <p:spPr>
          <a:xfrm>
            <a:off x="3354442" y="2071678"/>
            <a:ext cx="5114778" cy="4214842"/>
          </a:xfrm>
        </p:spPr>
        <p:txBody>
          <a:bodyPr>
            <a:normAutofit/>
          </a:bodyPr>
          <a:lstStyle/>
          <a:p>
            <a:pPr algn="just"/>
            <a:r>
              <a:rPr lang="lt-LT" dirty="0" smtClean="0"/>
              <a:t>Gruodžio 4 dieną gimė jos sūnus Larsas. Astrida nenorėjo tekėti už sūnaus tėvo. Taip pat ji negalėjo pasirūpinti sūnumi, nes jai reikėjo studijuoti, todėl jis kurį laiką augo danų šeimoje Kopenhagoje. Astrida keliaudavo į Daniją aplankyti Lasės taip dažnai, kaip tik galėdavo, laukdama stabilesnės situacijos, kada galės pasiimti jį atgal. 1931 m. pavasarį Astrida Ericsson ištekėjo už Sturės Lindgreno.  1934 m. gegužės 21 dieną gimė Astridos dukra Karina.</a:t>
            </a:r>
          </a:p>
          <a:p>
            <a:pPr algn="just"/>
            <a:endParaRPr lang="lt-LT" dirty="0"/>
          </a:p>
        </p:txBody>
      </p:sp>
      <p:pic>
        <p:nvPicPr>
          <p:cNvPr id="19459" name="Picture 3" descr="D:\Desktop\1200x675.jpg"/>
          <p:cNvPicPr>
            <a:picLocks noChangeAspect="1" noChangeArrowheads="1"/>
          </p:cNvPicPr>
          <p:nvPr/>
        </p:nvPicPr>
        <p:blipFill>
          <a:blip r:embed="rId2" cstate="print"/>
          <a:srcRect/>
          <a:stretch>
            <a:fillRect/>
          </a:stretch>
        </p:blipFill>
        <p:spPr bwMode="auto">
          <a:xfrm>
            <a:off x="0" y="2643182"/>
            <a:ext cx="3286149" cy="1848459"/>
          </a:xfrm>
          <a:prstGeom prst="rect">
            <a:avLst/>
          </a:prstGeom>
          <a:noFill/>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6868" y="533400"/>
            <a:ext cx="5105400" cy="1395402"/>
          </a:xfrm>
        </p:spPr>
        <p:txBody>
          <a:bodyPr/>
          <a:lstStyle/>
          <a:p>
            <a:r>
              <a:rPr lang="lt-LT" dirty="0" smtClean="0"/>
              <a:t>Astrida lindgren</a:t>
            </a:r>
            <a:br>
              <a:rPr lang="lt-LT" dirty="0" smtClean="0"/>
            </a:br>
            <a:r>
              <a:rPr lang="lt-LT" dirty="0" smtClean="0"/>
              <a:t>darbas </a:t>
            </a:r>
            <a:endParaRPr lang="lt-LT" dirty="0"/>
          </a:p>
        </p:txBody>
      </p:sp>
      <p:sp>
        <p:nvSpPr>
          <p:cNvPr id="3" name="Subtitle 2"/>
          <p:cNvSpPr>
            <a:spLocks noGrp="1"/>
          </p:cNvSpPr>
          <p:nvPr>
            <p:ph type="subTitle" idx="1"/>
          </p:nvPr>
        </p:nvSpPr>
        <p:spPr>
          <a:xfrm>
            <a:off x="3354442" y="2071678"/>
            <a:ext cx="5114778" cy="4286280"/>
          </a:xfrm>
        </p:spPr>
        <p:txBody>
          <a:bodyPr>
            <a:normAutofit lnSpcReduction="10000"/>
          </a:bodyPr>
          <a:lstStyle/>
          <a:p>
            <a:pPr algn="just"/>
            <a:r>
              <a:rPr lang="lt-LT" dirty="0" smtClean="0"/>
              <a:t>1924 m. Astrida įsidarbino Vimerbiu laikraštyje – dirbo korektore. 1928 m. įsidarbino KAK kontoroje. Šios kontoros vadovas buvo Sturė Lindgrenas. Astrida papildomai uždarbiaudavo kaip stenografistė pas kriminologijos profesorių Harrį Södermaną. Ji sudarinėjo kompendiumą apie kriminalistikos techniką. 1940m. dirbo Slaptosios Tarnybos departamente, kuriame buvo cenzūruojami laiškai (dėl to jis buvo vadinamas cenzorių biuru). Čia ji skaitydavo šauktinių laiškus. </a:t>
            </a:r>
          </a:p>
          <a:p>
            <a:pPr algn="just"/>
            <a:endParaRPr lang="lt-LT" dirty="0"/>
          </a:p>
        </p:txBody>
      </p:sp>
      <p:pic>
        <p:nvPicPr>
          <p:cNvPr id="7" name="Picture 2" descr="D:\Desktop\3609460_2048_1152.jpg"/>
          <p:cNvPicPr>
            <a:picLocks noChangeAspect="1" noChangeArrowheads="1"/>
          </p:cNvPicPr>
          <p:nvPr/>
        </p:nvPicPr>
        <p:blipFill>
          <a:blip r:embed="rId2"/>
          <a:srcRect/>
          <a:stretch>
            <a:fillRect/>
          </a:stretch>
        </p:blipFill>
        <p:spPr bwMode="auto">
          <a:xfrm>
            <a:off x="0" y="2500306"/>
            <a:ext cx="3214678" cy="1808256"/>
          </a:xfrm>
          <a:prstGeom prst="rect">
            <a:avLst/>
          </a:prstGeom>
          <a:noFill/>
        </p:spPr>
      </p:pic>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6868" y="533400"/>
            <a:ext cx="5105400" cy="1466840"/>
          </a:xfrm>
        </p:spPr>
        <p:txBody>
          <a:bodyPr/>
          <a:lstStyle/>
          <a:p>
            <a:r>
              <a:rPr lang="lt-LT" dirty="0" smtClean="0"/>
              <a:t>Astrida lindgren</a:t>
            </a:r>
            <a:br>
              <a:rPr lang="lt-LT" dirty="0" smtClean="0"/>
            </a:br>
            <a:r>
              <a:rPr lang="lt-LT" dirty="0" smtClean="0"/>
              <a:t>parašytos knygos</a:t>
            </a:r>
            <a:endParaRPr lang="lt-LT" dirty="0"/>
          </a:p>
        </p:txBody>
      </p:sp>
      <p:sp>
        <p:nvSpPr>
          <p:cNvPr id="3" name="Subtitle 2"/>
          <p:cNvSpPr>
            <a:spLocks noGrp="1"/>
          </p:cNvSpPr>
          <p:nvPr>
            <p:ph type="subTitle" idx="1"/>
          </p:nvPr>
        </p:nvSpPr>
        <p:spPr>
          <a:xfrm>
            <a:off x="3354442" y="2071678"/>
            <a:ext cx="5114778" cy="4572032"/>
          </a:xfrm>
        </p:spPr>
        <p:txBody>
          <a:bodyPr>
            <a:normAutofit fontScale="92500"/>
          </a:bodyPr>
          <a:lstStyle/>
          <a:p>
            <a:pPr algn="just"/>
            <a:r>
              <a:rPr lang="lt-LT" dirty="0" smtClean="0"/>
              <a:t>Iš viso Astrida Lindgren parašė daugiau kaip 70 vaikiškų knygų, scenarijų ir pjesių. Pagal jos kūrinius sukurtas 41 filmas ar televizijos serialas, statomi spektakliai. Apie ją parašyta 15 biografijų knygų.</a:t>
            </a:r>
            <a:br>
              <a:rPr lang="lt-LT" dirty="0" smtClean="0"/>
            </a:br>
            <a:r>
              <a:rPr lang="lt-LT" dirty="0" smtClean="0"/>
              <a:t>Per visą savo gyvenimą ji buvo apdovanota 59 įvairiais apdovanojimais. Garbės daktaro laipsnį jai suteikė Lilčiopingo (1973 ir 2002), Leičesterio (1978), Varšuvos (1989) universitetai.  1994 m. Astrida Lindgren apdovanota „Teisingo gyvenimo“ prizu (šis apdovanojimas laikomas alternatyvia Nobelio premija) už jos visą gyvenimą trunkančią kovą dėl vaikų ir gyvūnų teisių.</a:t>
            </a:r>
          </a:p>
          <a:p>
            <a:pPr algn="just"/>
            <a:endParaRPr lang="lt-LT" dirty="0"/>
          </a:p>
        </p:txBody>
      </p:sp>
      <p:pic>
        <p:nvPicPr>
          <p:cNvPr id="21507" name="Picture 3" descr="D:\Desktop\A.-Lindgren-knygos-koliazas-9756.jpg"/>
          <p:cNvPicPr>
            <a:picLocks noChangeAspect="1" noChangeArrowheads="1"/>
          </p:cNvPicPr>
          <p:nvPr/>
        </p:nvPicPr>
        <p:blipFill>
          <a:blip r:embed="rId2"/>
          <a:srcRect/>
          <a:stretch>
            <a:fillRect/>
          </a:stretch>
        </p:blipFill>
        <p:spPr bwMode="auto">
          <a:xfrm>
            <a:off x="0" y="2928934"/>
            <a:ext cx="3173581" cy="1781172"/>
          </a:xfrm>
          <a:prstGeom prst="rect">
            <a:avLst/>
          </a:prstGeom>
          <a:noFill/>
        </p:spPr>
      </p:pic>
    </p:spTree>
  </p:cSld>
  <p:clrMapOvr>
    <a:masterClrMapping/>
  </p:clrMapOvr>
  <p:transition>
    <p:randomBa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43240" y="533400"/>
            <a:ext cx="5500726" cy="1538278"/>
          </a:xfrm>
        </p:spPr>
        <p:txBody>
          <a:bodyPr/>
          <a:lstStyle/>
          <a:p>
            <a:r>
              <a:rPr lang="lt-LT" dirty="0" smtClean="0"/>
              <a:t>Astrida lindgren</a:t>
            </a:r>
            <a:br>
              <a:rPr lang="lt-LT" dirty="0" smtClean="0"/>
            </a:br>
            <a:r>
              <a:rPr lang="lt-LT" dirty="0" smtClean="0"/>
              <a:t>mirė</a:t>
            </a:r>
            <a:br>
              <a:rPr lang="lt-LT" dirty="0" smtClean="0"/>
            </a:br>
            <a:r>
              <a:rPr lang="lt-LT" dirty="0" smtClean="0"/>
              <a:t> </a:t>
            </a:r>
            <a:endParaRPr lang="lt-LT" dirty="0"/>
          </a:p>
        </p:txBody>
      </p:sp>
      <p:sp>
        <p:nvSpPr>
          <p:cNvPr id="3" name="Subtitle 2"/>
          <p:cNvSpPr>
            <a:spLocks noGrp="1"/>
          </p:cNvSpPr>
          <p:nvPr>
            <p:ph type="subTitle" idx="1"/>
          </p:nvPr>
        </p:nvSpPr>
        <p:spPr>
          <a:xfrm>
            <a:off x="3354442" y="1500174"/>
            <a:ext cx="5114778" cy="2000264"/>
          </a:xfrm>
        </p:spPr>
        <p:txBody>
          <a:bodyPr/>
          <a:lstStyle/>
          <a:p>
            <a:pPr algn="just"/>
            <a:r>
              <a:rPr lang="lt-LT" dirty="0" smtClean="0"/>
              <a:t>2002 m. sausio 28 dieną, būdama 94 metų amžiaus savo namuose Stokholme Astrida atsisveikino su šiuo pasauliu. Astrida Lindgren palaidota šeimos kape Vimerbio kapinaitėse.</a:t>
            </a:r>
          </a:p>
          <a:p>
            <a:pPr algn="just"/>
            <a:endParaRPr lang="lt-LT" dirty="0"/>
          </a:p>
        </p:txBody>
      </p:sp>
      <p:pic>
        <p:nvPicPr>
          <p:cNvPr id="22530" name="Picture 2" descr="https://rubinaitis.lnb.lt/rub/m/m_images/wfiles/i6jqyh3781.jpg"/>
          <p:cNvPicPr>
            <a:picLocks noChangeAspect="1" noChangeArrowheads="1"/>
          </p:cNvPicPr>
          <p:nvPr/>
        </p:nvPicPr>
        <p:blipFill>
          <a:blip r:embed="rId2"/>
          <a:srcRect/>
          <a:stretch>
            <a:fillRect/>
          </a:stretch>
        </p:blipFill>
        <p:spPr bwMode="auto">
          <a:xfrm>
            <a:off x="4286248" y="3929066"/>
            <a:ext cx="4143372" cy="2755344"/>
          </a:xfrm>
          <a:prstGeom prst="rect">
            <a:avLst/>
          </a:prstGeom>
          <a:noFill/>
        </p:spPr>
      </p:pic>
      <p:pic>
        <p:nvPicPr>
          <p:cNvPr id="22532" name="Picture 4" descr="Pasakų kūrėja buvo negailestinga politikams » SAVAITĖ – viskas ..."/>
          <p:cNvPicPr>
            <a:picLocks noChangeAspect="1" noChangeArrowheads="1"/>
          </p:cNvPicPr>
          <p:nvPr/>
        </p:nvPicPr>
        <p:blipFill>
          <a:blip r:embed="rId3" cstate="print"/>
          <a:srcRect/>
          <a:stretch>
            <a:fillRect/>
          </a:stretch>
        </p:blipFill>
        <p:spPr bwMode="auto">
          <a:xfrm>
            <a:off x="142844" y="2832448"/>
            <a:ext cx="2928958" cy="2196719"/>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6868" y="533400"/>
            <a:ext cx="5105400" cy="1109650"/>
          </a:xfrm>
        </p:spPr>
        <p:txBody>
          <a:bodyPr/>
          <a:lstStyle/>
          <a:p>
            <a:r>
              <a:rPr lang="lt-LT" dirty="0" smtClean="0"/>
              <a:t>Astrida lindgren</a:t>
            </a:r>
            <a:br>
              <a:rPr lang="lt-LT" dirty="0" smtClean="0"/>
            </a:br>
            <a:r>
              <a:rPr lang="lt-LT" dirty="0" smtClean="0"/>
              <a:t>atminimas</a:t>
            </a:r>
            <a:endParaRPr lang="lt-LT" dirty="0"/>
          </a:p>
        </p:txBody>
      </p:sp>
      <p:sp>
        <p:nvSpPr>
          <p:cNvPr id="3" name="Subtitle 2"/>
          <p:cNvSpPr>
            <a:spLocks noGrp="1"/>
          </p:cNvSpPr>
          <p:nvPr>
            <p:ph type="subTitle" idx="1"/>
          </p:nvPr>
        </p:nvSpPr>
        <p:spPr>
          <a:xfrm>
            <a:off x="3354442" y="2143116"/>
            <a:ext cx="5114778" cy="4429156"/>
          </a:xfrm>
        </p:spPr>
        <p:txBody>
          <a:bodyPr>
            <a:normAutofit fontScale="77500" lnSpcReduction="20000"/>
          </a:bodyPr>
          <a:lstStyle/>
          <a:p>
            <a:pPr algn="just"/>
            <a:r>
              <a:rPr lang="lt-LT" dirty="0" smtClean="0"/>
              <a:t>Rašytojos garbei pavadintas asteroidas 3204 Lindgren, švedų palydovas Astrid, jos atvaizdas yra ant 20 Švedijos kronų banknoto.</a:t>
            </a:r>
          </a:p>
          <a:p>
            <a:pPr algn="just"/>
            <a:r>
              <a:rPr lang="lt-LT" dirty="0" smtClean="0"/>
              <a:t> Nuo 2003 metų teikiama Astridos Lindgren premija. Šį tarptautinį vaikų literatūros apdovanojimą, skirtą švedų rašytojai Astridai Lindgren (1907 – 2002) atminti, įsteigė Švedijos vyriausybė. 5 mln. Švedijos kronų (maždaug 580 000 JAV dolerių) apdovanojimas yra didžiausia vaikų ir jaunimo literatūros premija pasaulyje. Šiuo prizu siekiama remti vaikų teises pasauliniu lygiu, sekant Astridos humanistiniais įsitikinimais. Šia premija kasmet apdovanojami rašytojai, iliustracijų dailininkai, skaitymą propaguojančios organizacijos ir kultūros darbuotojai, kurių kūryba ar veikla atitinka Astrid Lindgren dvasią. Premijos tikslas – skatinti susidomėjimą vaikų ir jaunimo literatūra pasaulyje bei pasauliniu mastu įtvirtinti vaikų teisę į kultūrą.</a:t>
            </a:r>
          </a:p>
          <a:p>
            <a:endParaRPr lang="lt-LT" dirty="0"/>
          </a:p>
        </p:txBody>
      </p:sp>
      <p:pic>
        <p:nvPicPr>
          <p:cNvPr id="23554" name="Picture 2" descr="D:\Desktop\1511443573_atvaizdas-ant-svedijos-kronu.jpg"/>
          <p:cNvPicPr>
            <a:picLocks noChangeAspect="1" noChangeArrowheads="1"/>
          </p:cNvPicPr>
          <p:nvPr/>
        </p:nvPicPr>
        <p:blipFill>
          <a:blip r:embed="rId2" cstate="print"/>
          <a:srcRect/>
          <a:stretch>
            <a:fillRect/>
          </a:stretch>
        </p:blipFill>
        <p:spPr bwMode="auto">
          <a:xfrm rot="20813032">
            <a:off x="90756" y="1657336"/>
            <a:ext cx="3037339" cy="1149056"/>
          </a:xfrm>
          <a:prstGeom prst="rect">
            <a:avLst/>
          </a:prstGeom>
          <a:noFill/>
        </p:spPr>
      </p:pic>
      <p:pic>
        <p:nvPicPr>
          <p:cNvPr id="23556" name="Picture 4" descr="Paskelbtas 2020 m. Astridos Lindgren atminimo premijos laureatas ..."/>
          <p:cNvPicPr>
            <a:picLocks noChangeAspect="1" noChangeArrowheads="1"/>
          </p:cNvPicPr>
          <p:nvPr/>
        </p:nvPicPr>
        <p:blipFill>
          <a:blip r:embed="rId3"/>
          <a:srcRect/>
          <a:stretch>
            <a:fillRect/>
          </a:stretch>
        </p:blipFill>
        <p:spPr bwMode="auto">
          <a:xfrm>
            <a:off x="142844" y="4572008"/>
            <a:ext cx="3037846" cy="1714511"/>
          </a:xfrm>
          <a:prstGeom prst="rect">
            <a:avLst/>
          </a:prstGeom>
          <a:noFill/>
        </p:spPr>
      </p:pic>
    </p:spTree>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lt-LT" dirty="0" smtClean="0"/>
              <a:t>Mažylis ir Karlsonas, kuris gyvena ant stogo</a:t>
            </a:r>
            <a:br>
              <a:rPr lang="lt-LT" dirty="0" smtClean="0"/>
            </a:br>
            <a:endParaRPr lang="lt-LT" dirty="0"/>
          </a:p>
        </p:txBody>
      </p:sp>
      <p:sp>
        <p:nvSpPr>
          <p:cNvPr id="3" name="Subtitle 2"/>
          <p:cNvSpPr>
            <a:spLocks noGrp="1"/>
          </p:cNvSpPr>
          <p:nvPr>
            <p:ph type="subTitle" idx="1"/>
          </p:nvPr>
        </p:nvSpPr>
        <p:spPr>
          <a:xfrm>
            <a:off x="3354442" y="2786058"/>
            <a:ext cx="5360962" cy="3857652"/>
          </a:xfrm>
        </p:spPr>
        <p:txBody>
          <a:bodyPr>
            <a:normAutofit fontScale="92500" lnSpcReduction="20000"/>
          </a:bodyPr>
          <a:lstStyle/>
          <a:p>
            <a:pPr algn="just"/>
            <a:r>
              <a:rPr lang="lt-LT" dirty="0" smtClean="0"/>
              <a:t>Šioje nuostabioje knygoje pasakojama apie Mažylį ir Karlsoną, kuris gyvena ant stogo. Ją parašė garsi švedų vaikų rašytoja Astrida Lindgren. Mažylis – visai paprastas septynmetis mėlynakis berniukas, tačiau vieną dieną jis susipažino su Karlsonu, kuris gyveno ant stogo. Mažylis labai džiaugėsi tokia puikia pažintimi. Kai tiktai Karlsonas atskrisdavo, prasidėdavo tikrai nepaprasti nuotykiai… Pasakojimai apie Mažylį ir Karlsoną Astridai Lindgren pelnė pasaulinę šlovę, jie išversti daugiau kaip į 40 kalbų ir jau daug metų kartu su kitais rašytojos kūriniais džiugina viso pasaulio vaikus ir suaugusiuosius.</a:t>
            </a:r>
            <a:endParaRPr lang="lt-LT" dirty="0"/>
          </a:p>
        </p:txBody>
      </p:sp>
      <p:pic>
        <p:nvPicPr>
          <p:cNvPr id="5" name="Picture 2" descr="Mažylis ir Karlsonas, kuris gyvena ant stogo (6-as leidimas) | Astrid Lindgren"/>
          <p:cNvPicPr>
            <a:picLocks noChangeAspect="1" noChangeArrowheads="1"/>
          </p:cNvPicPr>
          <p:nvPr/>
        </p:nvPicPr>
        <p:blipFill>
          <a:blip r:embed="rId2"/>
          <a:srcRect/>
          <a:stretch>
            <a:fillRect/>
          </a:stretch>
        </p:blipFill>
        <p:spPr bwMode="auto">
          <a:xfrm>
            <a:off x="285720" y="1928802"/>
            <a:ext cx="2786082" cy="4179123"/>
          </a:xfrm>
          <a:prstGeom prst="rect">
            <a:avLst/>
          </a:prstGeom>
          <a:noFill/>
        </p:spPr>
      </p:pic>
    </p:spTree>
  </p:cSld>
  <p:clrMapOvr>
    <a:masterClrMapping/>
  </p:clrMapOvr>
  <p:transition>
    <p:comb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488" y="357166"/>
            <a:ext cx="5929354" cy="1071570"/>
          </a:xfrm>
        </p:spPr>
        <p:txBody>
          <a:bodyPr/>
          <a:lstStyle/>
          <a:p>
            <a:r>
              <a:rPr lang="en-US" dirty="0" err="1" smtClean="0"/>
              <a:t>Pagrindiniai</a:t>
            </a:r>
            <a:r>
              <a:rPr lang="en-US" dirty="0" smtClean="0"/>
              <a:t> </a:t>
            </a:r>
            <a:r>
              <a:rPr lang="en-US" dirty="0" err="1" smtClean="0"/>
              <a:t>vei</a:t>
            </a:r>
            <a:r>
              <a:rPr lang="lt-LT" dirty="0" smtClean="0"/>
              <a:t>kėjai</a:t>
            </a:r>
            <a:endParaRPr lang="lt-LT" dirty="0"/>
          </a:p>
        </p:txBody>
      </p:sp>
      <p:sp>
        <p:nvSpPr>
          <p:cNvPr id="3" name="Subtitle 2"/>
          <p:cNvSpPr>
            <a:spLocks noGrp="1"/>
          </p:cNvSpPr>
          <p:nvPr>
            <p:ph type="subTitle" idx="1"/>
          </p:nvPr>
        </p:nvSpPr>
        <p:spPr>
          <a:xfrm>
            <a:off x="3214678" y="1785926"/>
            <a:ext cx="5614844" cy="4714908"/>
          </a:xfrm>
        </p:spPr>
        <p:txBody>
          <a:bodyPr>
            <a:normAutofit fontScale="55000" lnSpcReduction="20000"/>
          </a:bodyPr>
          <a:lstStyle/>
          <a:p>
            <a:pPr algn="just"/>
            <a:r>
              <a:rPr lang="lt-LT" sz="3300" dirty="0" smtClean="0"/>
              <a:t>Mažylis – septynmetis mėlynakis berniukas su neplautom ausim ir kiaurai</a:t>
            </a:r>
            <a:br>
              <a:rPr lang="lt-LT" sz="3300" dirty="0" smtClean="0"/>
            </a:br>
            <a:r>
              <a:rPr lang="lt-LT" sz="3300" dirty="0" smtClean="0"/>
              <a:t>pratrintais kelnių keliais. Visai paprastas berniukas. Mažylis yra gerumo įsikūnijimas ir viskas, ką jis padaro netinkamai, jam gaunasi netyčia. </a:t>
            </a:r>
            <a:br>
              <a:rPr lang="lt-LT" sz="3300" dirty="0" smtClean="0"/>
            </a:br>
            <a:r>
              <a:rPr lang="lt-LT" sz="3300" dirty="0" smtClean="0"/>
              <a:t>  </a:t>
            </a:r>
            <a:br>
              <a:rPr lang="lt-LT" sz="3300" dirty="0" smtClean="0"/>
            </a:br>
            <a:r>
              <a:rPr lang="sv-SE" sz="3300" dirty="0" smtClean="0"/>
              <a:t> Karlsonas</a:t>
            </a:r>
            <a:r>
              <a:rPr lang="lt-LT" sz="3300" dirty="0" smtClean="0"/>
              <a:t> –</a:t>
            </a:r>
            <a:r>
              <a:rPr lang="sv-SE" sz="3300" dirty="0" smtClean="0"/>
              <a:t> </a:t>
            </a:r>
            <a:r>
              <a:rPr lang="lt-LT" sz="3300" dirty="0" smtClean="0"/>
              <a:t>žmogutis, </a:t>
            </a:r>
            <a:r>
              <a:rPr lang="sv-SE" sz="3300" dirty="0" smtClean="0"/>
              <a:t>kuris gyvena ant stogo.</a:t>
            </a:r>
            <a:r>
              <a:rPr lang="lt-LT" sz="3300" dirty="0" smtClean="0"/>
              <a:t> Ir jau vien dėl to yra ne visai paprastas. Karlsonas - tai mažytis, storas, išdidus žmogutis, ir dar</a:t>
            </a:r>
            <a:br>
              <a:rPr lang="lt-LT" sz="3300" dirty="0" smtClean="0"/>
            </a:br>
            <a:r>
              <a:rPr lang="lt-LT" sz="3300" dirty="0" smtClean="0"/>
              <a:t>jis moka skraidyti. Vos tik paspaudžia mygtuką ant savo pilvo, ant nugaros tuoj pradeda suktis mažas motoriukas. Kol propeleris gerai neįsivaręs, Karlsonas ramiai stovi, bet kai motoras įsibėgėja, Karlsonas šauna aukštyn ir lekia truputį svirduliuodamas, toks pasipūtęs ir orus, tartum būtų koks direktorius.  </a:t>
            </a:r>
            <a:br>
              <a:rPr lang="lt-LT" sz="3300" dirty="0" smtClean="0"/>
            </a:br>
            <a:r>
              <a:rPr lang="lt-LT" sz="3300" dirty="0" smtClean="0"/>
              <a:t> </a:t>
            </a:r>
            <a:br>
              <a:rPr lang="lt-LT" sz="3300" dirty="0" smtClean="0"/>
            </a:br>
            <a:r>
              <a:rPr lang="lt-LT" sz="3300" dirty="0" smtClean="0"/>
              <a:t> </a:t>
            </a:r>
            <a:br>
              <a:rPr lang="lt-LT" sz="3300" dirty="0" smtClean="0"/>
            </a:br>
            <a:r>
              <a:rPr lang="lt-LT" sz="3300" dirty="0" smtClean="0"/>
              <a:t> </a:t>
            </a:r>
            <a:r>
              <a:rPr lang="sv-SE" sz="3300" dirty="0" smtClean="0"/>
              <a:t> </a:t>
            </a:r>
            <a:r>
              <a:rPr lang="sv-SE" dirty="0" smtClean="0"/>
              <a:t/>
            </a:r>
            <a:br>
              <a:rPr lang="sv-SE" dirty="0" smtClean="0"/>
            </a:br>
            <a:endParaRPr lang="lt-LT" dirty="0"/>
          </a:p>
        </p:txBody>
      </p:sp>
      <p:pic>
        <p:nvPicPr>
          <p:cNvPr id="21506" name="Picture 2" descr="Ryžas Karlsonas jums moja ranka ir sako atia, nes rusai jį ždraudė"/>
          <p:cNvPicPr>
            <a:picLocks noChangeAspect="1" noChangeArrowheads="1"/>
          </p:cNvPicPr>
          <p:nvPr/>
        </p:nvPicPr>
        <p:blipFill>
          <a:blip r:embed="rId2"/>
          <a:srcRect/>
          <a:stretch>
            <a:fillRect/>
          </a:stretch>
        </p:blipFill>
        <p:spPr bwMode="auto">
          <a:xfrm rot="20735931">
            <a:off x="641960" y="3955715"/>
            <a:ext cx="2189428" cy="1992381"/>
          </a:xfrm>
          <a:prstGeom prst="rect">
            <a:avLst/>
          </a:prstGeom>
          <a:noFill/>
        </p:spPr>
      </p:pic>
      <p:sp>
        <p:nvSpPr>
          <p:cNvPr id="21508" name="AutoShape 4" descr="Karlsonas, kuris gyvena ant stogo - Skalvij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t-LT"/>
          </a:p>
        </p:txBody>
      </p:sp>
      <p:sp>
        <p:nvSpPr>
          <p:cNvPr id="21510" name="AutoShape 6" descr="Karlsonas, kuris gyvena ant stogo - Skalvij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t-LT"/>
          </a:p>
        </p:txBody>
      </p:sp>
      <p:pic>
        <p:nvPicPr>
          <p:cNvPr id="21514" name="Picture 10" descr="Mazylis ir Karlsonas - YouTube"/>
          <p:cNvPicPr>
            <a:picLocks noChangeAspect="1" noChangeArrowheads="1"/>
          </p:cNvPicPr>
          <p:nvPr/>
        </p:nvPicPr>
        <p:blipFill>
          <a:blip r:embed="rId3"/>
          <a:srcRect/>
          <a:stretch>
            <a:fillRect/>
          </a:stretch>
        </p:blipFill>
        <p:spPr bwMode="auto">
          <a:xfrm>
            <a:off x="428596" y="1428736"/>
            <a:ext cx="2476517" cy="1857388"/>
          </a:xfrm>
          <a:prstGeom prst="rect">
            <a:avLst/>
          </a:prstGeom>
          <a:noFill/>
        </p:spPr>
      </p:pic>
    </p:spTree>
  </p:cSld>
  <p:clrMapOvr>
    <a:masterClrMapping/>
  </p:clrMapOvr>
  <p:transition>
    <p:checke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233</TotalTime>
  <Words>1026</Words>
  <Application>Microsoft Office PowerPoint</Application>
  <PresentationFormat>Demonstracija ekrane (4:3)</PresentationFormat>
  <Paragraphs>34</Paragraphs>
  <Slides>13</Slides>
  <Notes>0</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13</vt:i4>
      </vt:variant>
    </vt:vector>
  </HeadingPairs>
  <TitlesOfParts>
    <vt:vector size="17" baseType="lpstr">
      <vt:lpstr>Trebuchet MS</vt:lpstr>
      <vt:lpstr>Wingdings</vt:lpstr>
      <vt:lpstr>Wingdings 2</vt:lpstr>
      <vt:lpstr>Opulent</vt:lpstr>
      <vt:lpstr>Astrida Lindgren</vt:lpstr>
      <vt:lpstr>Astrida Lindgren</vt:lpstr>
      <vt:lpstr>Astrida lindgren ir jos vaikai</vt:lpstr>
      <vt:lpstr>Astrida lindgren darbas </vt:lpstr>
      <vt:lpstr>Astrida lindgren parašytos knygos</vt:lpstr>
      <vt:lpstr>Astrida lindgren mirė  </vt:lpstr>
      <vt:lpstr>Astrida lindgren atminimas</vt:lpstr>
      <vt:lpstr>Mažylis ir Karlsonas, kuris gyvena ant stogo </vt:lpstr>
      <vt:lpstr>Pagrindiniai veikėjai</vt:lpstr>
      <vt:lpstr>Kiti veikėjai</vt:lpstr>
      <vt:lpstr>problemos</vt:lpstr>
      <vt:lpstr>Pagrindinė mintis</vt:lpstr>
      <vt:lpstr>Mano nuomonė apie knygą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Astrida Lindgren</dc:title>
  <dc:creator>Petrovai</dc:creator>
  <cp:lastModifiedBy>Ingrida Valėjevienė</cp:lastModifiedBy>
  <cp:revision>25</cp:revision>
  <dcterms:created xsi:type="dcterms:W3CDTF">2020-05-04T05:57:53Z</dcterms:created>
  <dcterms:modified xsi:type="dcterms:W3CDTF">2020-05-14T06:27:09Z</dcterms:modified>
</cp:coreProperties>
</file>