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 id="261" r:id="rId5"/>
    <p:sldId id="262" r:id="rId6"/>
    <p:sldId id="264" r:id="rId7"/>
    <p:sldId id="263" r:id="rId8"/>
    <p:sldId id="266" r:id="rId9"/>
    <p:sldId id="268" r:id="rId10"/>
    <p:sldId id="270" r:id="rId11"/>
  </p:sldIdLst>
  <p:sldSz cx="9144000" cy="6858000" type="screen4x3"/>
  <p:notesSz cx="6797675" cy="9926638"/>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autoAdjust="0"/>
    <p:restoredTop sz="99693" autoAdjust="0"/>
  </p:normalViewPr>
  <p:slideViewPr>
    <p:cSldViewPr>
      <p:cViewPr varScale="1">
        <p:scale>
          <a:sx n="68" d="100"/>
          <a:sy n="68" d="100"/>
        </p:scale>
        <p:origin x="1334"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21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Antraštė 1"/>
          <p:cNvSpPr>
            <a:spLocks noGrp="1"/>
          </p:cNvSpPr>
          <p:nvPr>
            <p:ph type="ctrTitle"/>
          </p:nvPr>
        </p:nvSpPr>
        <p:spPr>
          <a:xfrm>
            <a:off x="685800" y="2130425"/>
            <a:ext cx="7772400" cy="1470025"/>
          </a:xfrm>
        </p:spPr>
        <p:txBody>
          <a:bodyPr/>
          <a:lstStyle/>
          <a:p>
            <a:r>
              <a:rPr lang="lt-LT" smtClean="0"/>
              <a:t>Spustelėję redag. ruoš. pavad. stilių</a:t>
            </a:r>
            <a:endParaRPr lang="lt-LT"/>
          </a:p>
        </p:txBody>
      </p:sp>
      <p:sp>
        <p:nvSpPr>
          <p:cNvPr id="3" name="Antrinis pavadinima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smtClean="0"/>
              <a:t>Spustelėję redag. ruoš. paantrš. stilių</a:t>
            </a:r>
            <a:endParaRPr lang="lt-LT"/>
          </a:p>
        </p:txBody>
      </p:sp>
      <p:sp>
        <p:nvSpPr>
          <p:cNvPr id="4" name="Datos vietos rezervavimo ženklas 3"/>
          <p:cNvSpPr>
            <a:spLocks noGrp="1"/>
          </p:cNvSpPr>
          <p:nvPr>
            <p:ph type="dt" sz="half" idx="10"/>
          </p:nvPr>
        </p:nvSpPr>
        <p:spPr/>
        <p:txBody>
          <a:bodyPr/>
          <a:lstStyle/>
          <a:p>
            <a:fld id="{F9E12F80-EDA4-45A2-B0EF-EAB14BD170A4}" type="datetimeFigureOut">
              <a:rPr lang="lt-LT" smtClean="0"/>
              <a:t>2020.01.14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63427687-7D3C-4C9A-BB14-23D0018B6D36}" type="slidenum">
              <a:rPr lang="lt-LT" smtClean="0"/>
              <a:t>‹#›</a:t>
            </a:fld>
            <a:endParaRPr lang="lt-LT"/>
          </a:p>
        </p:txBody>
      </p:sp>
    </p:spTree>
    <p:extLst>
      <p:ext uri="{BB962C8B-B14F-4D97-AF65-F5344CB8AC3E}">
        <p14:creationId xmlns:p14="http://schemas.microsoft.com/office/powerpoint/2010/main" val="4081023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F9E12F80-EDA4-45A2-B0EF-EAB14BD170A4}" type="datetimeFigureOut">
              <a:rPr lang="lt-LT" smtClean="0"/>
              <a:t>2020.01.14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63427687-7D3C-4C9A-BB14-23D0018B6D36}" type="slidenum">
              <a:rPr lang="lt-LT" smtClean="0"/>
              <a:t>‹#›</a:t>
            </a:fld>
            <a:endParaRPr lang="lt-LT"/>
          </a:p>
        </p:txBody>
      </p:sp>
    </p:spTree>
    <p:extLst>
      <p:ext uri="{BB962C8B-B14F-4D97-AF65-F5344CB8AC3E}">
        <p14:creationId xmlns:p14="http://schemas.microsoft.com/office/powerpoint/2010/main" val="942245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6629400" y="274638"/>
            <a:ext cx="2057400" cy="5851525"/>
          </a:xfrm>
        </p:spPr>
        <p:txBody>
          <a:bodyPr vert="eaVert"/>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a:xfrm>
            <a:off x="457200" y="274638"/>
            <a:ext cx="6019800" cy="5851525"/>
          </a:xfrm>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F9E12F80-EDA4-45A2-B0EF-EAB14BD170A4}" type="datetimeFigureOut">
              <a:rPr lang="lt-LT" smtClean="0"/>
              <a:t>2020.01.14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63427687-7D3C-4C9A-BB14-23D0018B6D36}" type="slidenum">
              <a:rPr lang="lt-LT" smtClean="0"/>
              <a:t>‹#›</a:t>
            </a:fld>
            <a:endParaRPr lang="lt-LT"/>
          </a:p>
        </p:txBody>
      </p:sp>
    </p:spTree>
    <p:extLst>
      <p:ext uri="{BB962C8B-B14F-4D97-AF65-F5344CB8AC3E}">
        <p14:creationId xmlns:p14="http://schemas.microsoft.com/office/powerpoint/2010/main" val="1311150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idx="1"/>
          </p:nvPr>
        </p:nvSpPr>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F9E12F80-EDA4-45A2-B0EF-EAB14BD170A4}" type="datetimeFigureOut">
              <a:rPr lang="lt-LT" smtClean="0"/>
              <a:t>2020.01.14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63427687-7D3C-4C9A-BB14-23D0018B6D36}" type="slidenum">
              <a:rPr lang="lt-LT" smtClean="0"/>
              <a:t>‹#›</a:t>
            </a:fld>
            <a:endParaRPr lang="lt-LT"/>
          </a:p>
        </p:txBody>
      </p:sp>
    </p:spTree>
    <p:extLst>
      <p:ext uri="{BB962C8B-B14F-4D97-AF65-F5344CB8AC3E}">
        <p14:creationId xmlns:p14="http://schemas.microsoft.com/office/powerpoint/2010/main" val="2518912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722313" y="4406900"/>
            <a:ext cx="7772400" cy="1362075"/>
          </a:xfrm>
        </p:spPr>
        <p:txBody>
          <a:bodyPr anchor="t"/>
          <a:lstStyle>
            <a:lvl1pPr algn="l">
              <a:defRPr sz="4000" b="1" cap="all"/>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os vietos rezervavimo ženklas 3"/>
          <p:cNvSpPr>
            <a:spLocks noGrp="1"/>
          </p:cNvSpPr>
          <p:nvPr>
            <p:ph type="dt" sz="half" idx="10"/>
          </p:nvPr>
        </p:nvSpPr>
        <p:spPr/>
        <p:txBody>
          <a:bodyPr/>
          <a:lstStyle/>
          <a:p>
            <a:fld id="{F9E12F80-EDA4-45A2-B0EF-EAB14BD170A4}" type="datetimeFigureOut">
              <a:rPr lang="lt-LT" smtClean="0"/>
              <a:t>2020.01.14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63427687-7D3C-4C9A-BB14-23D0018B6D36}" type="slidenum">
              <a:rPr lang="lt-LT" smtClean="0"/>
              <a:t>‹#›</a:t>
            </a:fld>
            <a:endParaRPr lang="lt-LT"/>
          </a:p>
        </p:txBody>
      </p:sp>
    </p:spTree>
    <p:extLst>
      <p:ext uri="{BB962C8B-B14F-4D97-AF65-F5344CB8AC3E}">
        <p14:creationId xmlns:p14="http://schemas.microsoft.com/office/powerpoint/2010/main" val="3481582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urinio vietos rezervavimo ženklas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Datos vietos rezervavimo ženklas 4"/>
          <p:cNvSpPr>
            <a:spLocks noGrp="1"/>
          </p:cNvSpPr>
          <p:nvPr>
            <p:ph type="dt" sz="half" idx="10"/>
          </p:nvPr>
        </p:nvSpPr>
        <p:spPr/>
        <p:txBody>
          <a:bodyPr/>
          <a:lstStyle/>
          <a:p>
            <a:fld id="{F9E12F80-EDA4-45A2-B0EF-EAB14BD170A4}" type="datetimeFigureOut">
              <a:rPr lang="lt-LT" smtClean="0"/>
              <a:t>2020.01.14</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63427687-7D3C-4C9A-BB14-23D0018B6D36}" type="slidenum">
              <a:rPr lang="lt-LT" smtClean="0"/>
              <a:t>‹#›</a:t>
            </a:fld>
            <a:endParaRPr lang="lt-LT"/>
          </a:p>
        </p:txBody>
      </p:sp>
    </p:spTree>
    <p:extLst>
      <p:ext uri="{BB962C8B-B14F-4D97-AF65-F5344CB8AC3E}">
        <p14:creationId xmlns:p14="http://schemas.microsoft.com/office/powerpoint/2010/main" val="2358013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lvl1pPr>
              <a:defRPr/>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4" name="Turinio vietos rezervavimo ženkla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Teksto vietos rezervavimo ženkla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6" name="Turinio vietos rezervavimo ženkla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7" name="Datos vietos rezervavimo ženklas 6"/>
          <p:cNvSpPr>
            <a:spLocks noGrp="1"/>
          </p:cNvSpPr>
          <p:nvPr>
            <p:ph type="dt" sz="half" idx="10"/>
          </p:nvPr>
        </p:nvSpPr>
        <p:spPr/>
        <p:txBody>
          <a:bodyPr/>
          <a:lstStyle/>
          <a:p>
            <a:fld id="{F9E12F80-EDA4-45A2-B0EF-EAB14BD170A4}" type="datetimeFigureOut">
              <a:rPr lang="lt-LT" smtClean="0"/>
              <a:t>2020.01.14</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63427687-7D3C-4C9A-BB14-23D0018B6D36}" type="slidenum">
              <a:rPr lang="lt-LT" smtClean="0"/>
              <a:t>‹#›</a:t>
            </a:fld>
            <a:endParaRPr lang="lt-LT"/>
          </a:p>
        </p:txBody>
      </p:sp>
    </p:spTree>
    <p:extLst>
      <p:ext uri="{BB962C8B-B14F-4D97-AF65-F5344CB8AC3E}">
        <p14:creationId xmlns:p14="http://schemas.microsoft.com/office/powerpoint/2010/main" val="3769456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Datos vietos rezervavimo ženklas 2"/>
          <p:cNvSpPr>
            <a:spLocks noGrp="1"/>
          </p:cNvSpPr>
          <p:nvPr>
            <p:ph type="dt" sz="half" idx="10"/>
          </p:nvPr>
        </p:nvSpPr>
        <p:spPr/>
        <p:txBody>
          <a:bodyPr/>
          <a:lstStyle/>
          <a:p>
            <a:fld id="{F9E12F80-EDA4-45A2-B0EF-EAB14BD170A4}" type="datetimeFigureOut">
              <a:rPr lang="lt-LT" smtClean="0"/>
              <a:t>2020.01.14</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63427687-7D3C-4C9A-BB14-23D0018B6D36}" type="slidenum">
              <a:rPr lang="lt-LT" smtClean="0"/>
              <a:t>‹#›</a:t>
            </a:fld>
            <a:endParaRPr lang="lt-LT"/>
          </a:p>
        </p:txBody>
      </p:sp>
    </p:spTree>
    <p:extLst>
      <p:ext uri="{BB962C8B-B14F-4D97-AF65-F5344CB8AC3E}">
        <p14:creationId xmlns:p14="http://schemas.microsoft.com/office/powerpoint/2010/main" val="3196817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F9E12F80-EDA4-45A2-B0EF-EAB14BD170A4}" type="datetimeFigureOut">
              <a:rPr lang="lt-LT" smtClean="0"/>
              <a:t>2020.01.14</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63427687-7D3C-4C9A-BB14-23D0018B6D36}" type="slidenum">
              <a:rPr lang="lt-LT" smtClean="0"/>
              <a:t>‹#›</a:t>
            </a:fld>
            <a:endParaRPr lang="lt-LT"/>
          </a:p>
        </p:txBody>
      </p:sp>
    </p:spTree>
    <p:extLst>
      <p:ext uri="{BB962C8B-B14F-4D97-AF65-F5344CB8AC3E}">
        <p14:creationId xmlns:p14="http://schemas.microsoft.com/office/powerpoint/2010/main" val="1304269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3050"/>
            <a:ext cx="3008313" cy="1162050"/>
          </a:xfrm>
        </p:spPr>
        <p:txBody>
          <a:bodyPr anchor="b"/>
          <a:lstStyle>
            <a:lvl1pPr algn="l">
              <a:defRPr sz="2000" b="1"/>
            </a:lvl1pPr>
          </a:lstStyle>
          <a:p>
            <a:r>
              <a:rPr lang="lt-LT" smtClean="0"/>
              <a:t>Spustelėję redag. ruoš. pavad. stilių</a:t>
            </a:r>
            <a:endParaRPr lang="lt-LT"/>
          </a:p>
        </p:txBody>
      </p:sp>
      <p:sp>
        <p:nvSpPr>
          <p:cNvPr id="3" name="Turinio vietos rezervavimo ženkla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eksto vietos rezervavimo ženkla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F9E12F80-EDA4-45A2-B0EF-EAB14BD170A4}" type="datetimeFigureOut">
              <a:rPr lang="lt-LT" smtClean="0"/>
              <a:t>2020.01.14</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63427687-7D3C-4C9A-BB14-23D0018B6D36}" type="slidenum">
              <a:rPr lang="lt-LT" smtClean="0"/>
              <a:t>‹#›</a:t>
            </a:fld>
            <a:endParaRPr lang="lt-LT"/>
          </a:p>
        </p:txBody>
      </p:sp>
    </p:spTree>
    <p:extLst>
      <p:ext uri="{BB962C8B-B14F-4D97-AF65-F5344CB8AC3E}">
        <p14:creationId xmlns:p14="http://schemas.microsoft.com/office/powerpoint/2010/main" val="449172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1792288" y="4800600"/>
            <a:ext cx="5486400" cy="566738"/>
          </a:xfrm>
        </p:spPr>
        <p:txBody>
          <a:bodyPr anchor="b"/>
          <a:lstStyle>
            <a:lvl1pPr algn="l">
              <a:defRPr sz="2000" b="1"/>
            </a:lvl1pPr>
          </a:lstStyle>
          <a:p>
            <a:r>
              <a:rPr lang="lt-LT" smtClean="0"/>
              <a:t>Spustelėję redag. ruoš. pavad. stilių</a:t>
            </a:r>
            <a:endParaRPr lang="lt-LT"/>
          </a:p>
        </p:txBody>
      </p:sp>
      <p:sp>
        <p:nvSpPr>
          <p:cNvPr id="3" name="Paveikslėlio vietos rezervavimo ženklas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F9E12F80-EDA4-45A2-B0EF-EAB14BD170A4}" type="datetimeFigureOut">
              <a:rPr lang="lt-LT" smtClean="0"/>
              <a:t>2020.01.14</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63427687-7D3C-4C9A-BB14-23D0018B6D36}" type="slidenum">
              <a:rPr lang="lt-LT" smtClean="0"/>
              <a:t>‹#›</a:t>
            </a:fld>
            <a:endParaRPr lang="lt-LT"/>
          </a:p>
        </p:txBody>
      </p:sp>
    </p:spTree>
    <p:extLst>
      <p:ext uri="{BB962C8B-B14F-4D97-AF65-F5344CB8AC3E}">
        <p14:creationId xmlns:p14="http://schemas.microsoft.com/office/powerpoint/2010/main" val="1417647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E12F80-EDA4-45A2-B0EF-EAB14BD170A4}" type="datetimeFigureOut">
              <a:rPr lang="lt-LT" smtClean="0"/>
              <a:t>2020.01.14</a:t>
            </a:fld>
            <a:endParaRPr lang="lt-LT"/>
          </a:p>
        </p:txBody>
      </p:sp>
      <p:sp>
        <p:nvSpPr>
          <p:cNvPr id="5" name="Poraštės vietos rezervavimo ženklas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427687-7D3C-4C9A-BB14-23D0018B6D36}" type="slidenum">
              <a:rPr lang="lt-LT" smtClean="0"/>
              <a:t>‹#›</a:t>
            </a:fld>
            <a:endParaRPr lang="lt-LT"/>
          </a:p>
        </p:txBody>
      </p:sp>
    </p:spTree>
    <p:extLst>
      <p:ext uri="{BB962C8B-B14F-4D97-AF65-F5344CB8AC3E}">
        <p14:creationId xmlns:p14="http://schemas.microsoft.com/office/powerpoint/2010/main" val="2869610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ctrTitle"/>
          </p:nvPr>
        </p:nvSpPr>
        <p:spPr>
          <a:xfrm>
            <a:off x="251520" y="116632"/>
            <a:ext cx="8712968" cy="1614041"/>
          </a:xfrm>
        </p:spPr>
        <p:txBody>
          <a:bodyPr>
            <a:noAutofit/>
          </a:bodyPr>
          <a:lstStyle/>
          <a:p>
            <a:r>
              <a:rPr lang="lt-LT" sz="2800" b="1" dirty="0">
                <a:latin typeface="Bookman Old Style" panose="02050604050505020204" pitchFamily="18" charset="0"/>
                <a:cs typeface="Times New Roman" pitchFamily="18" charset="0"/>
              </a:rPr>
              <a:t>KAUNO MIESTO SAVIVALDYBĖS ADMINISTRACIJOS FILIALAS </a:t>
            </a:r>
            <a:r>
              <a:rPr lang="lt-LT" sz="2800" b="1" dirty="0" smtClean="0">
                <a:latin typeface="Bookman Old Style" panose="02050604050505020204" pitchFamily="18" charset="0"/>
                <a:cs typeface="Times New Roman" pitchFamily="18" charset="0"/>
              </a:rPr>
              <a:t/>
            </a:r>
            <a:br>
              <a:rPr lang="lt-LT" sz="2800" b="1" dirty="0" smtClean="0">
                <a:latin typeface="Bookman Old Style" panose="02050604050505020204" pitchFamily="18" charset="0"/>
                <a:cs typeface="Times New Roman" pitchFamily="18" charset="0"/>
              </a:rPr>
            </a:br>
            <a:r>
              <a:rPr lang="lt-LT" sz="2800" b="1" dirty="0" smtClean="0">
                <a:latin typeface="Bookman Old Style" panose="02050604050505020204" pitchFamily="18" charset="0"/>
                <a:cs typeface="Times New Roman" pitchFamily="18" charset="0"/>
              </a:rPr>
              <a:t>PANEMUNĖS SENIŪNIJA</a:t>
            </a:r>
            <a:endParaRPr lang="lt-LT" sz="2800" b="1" dirty="0">
              <a:latin typeface="Bookman Old Style" panose="02050604050505020204" pitchFamily="18" charset="0"/>
            </a:endParaRPr>
          </a:p>
        </p:txBody>
      </p:sp>
      <p:sp>
        <p:nvSpPr>
          <p:cNvPr id="3" name="Antrinis pavadinimas 2"/>
          <p:cNvSpPr>
            <a:spLocks noGrp="1"/>
          </p:cNvSpPr>
          <p:nvPr>
            <p:ph type="subTitle" idx="1"/>
          </p:nvPr>
        </p:nvSpPr>
        <p:spPr>
          <a:xfrm>
            <a:off x="755576" y="1772816"/>
            <a:ext cx="7776864" cy="4824536"/>
          </a:xfrm>
        </p:spPr>
        <p:txBody>
          <a:bodyPr/>
          <a:lstStyle/>
          <a:p>
            <a:endParaRPr lang="lt-LT" dirty="0"/>
          </a:p>
        </p:txBody>
      </p:sp>
      <p:pic>
        <p:nvPicPr>
          <p:cNvPr id="1029" name="Picture 5" descr="C:\Users\loreknep\Desktop\SENI\visi\PRISTATYMAS\P113467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1556792"/>
            <a:ext cx="7920880" cy="49791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1300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urinio vietos rezervavimo ženklas 4"/>
          <p:cNvSpPr>
            <a:spLocks noGrp="1"/>
          </p:cNvSpPr>
          <p:nvPr>
            <p:ph idx="1"/>
          </p:nvPr>
        </p:nvSpPr>
        <p:spPr/>
        <p:txBody>
          <a:bodyPr/>
          <a:lstStyle/>
          <a:p>
            <a:endParaRPr lang="lt-LT" dirty="0"/>
          </a:p>
        </p:txBody>
      </p:sp>
    </p:spTree>
    <p:extLst>
      <p:ext uri="{BB962C8B-B14F-4D97-AF65-F5344CB8AC3E}">
        <p14:creationId xmlns:p14="http://schemas.microsoft.com/office/powerpoint/2010/main" val="1113662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ctrTitle"/>
          </p:nvPr>
        </p:nvSpPr>
        <p:spPr>
          <a:xfrm>
            <a:off x="395536" y="116632"/>
            <a:ext cx="8568952" cy="720080"/>
          </a:xfrm>
        </p:spPr>
        <p:txBody>
          <a:bodyPr>
            <a:noAutofit/>
          </a:bodyPr>
          <a:lstStyle/>
          <a:p>
            <a:r>
              <a:rPr lang="lt-LT" sz="2400" b="1" dirty="0" smtClean="0">
                <a:latin typeface="Bookman Old Style" panose="02050604050505020204" pitchFamily="18" charset="0"/>
                <a:cs typeface="Times New Roman" panose="02020603050405020304" pitchFamily="18" charset="0"/>
              </a:rPr>
              <a:t>PANEMUNĖS SENIŪNIJOS 2019 M. VEIKLOS ATASKAITA</a:t>
            </a:r>
            <a:endParaRPr lang="lt-LT" sz="2400" b="1" dirty="0">
              <a:latin typeface="Bookman Old Style" panose="02050604050505020204" pitchFamily="18" charset="0"/>
              <a:cs typeface="Times New Roman" panose="02020603050405020304" pitchFamily="18" charset="0"/>
            </a:endParaRPr>
          </a:p>
        </p:txBody>
      </p:sp>
      <p:sp>
        <p:nvSpPr>
          <p:cNvPr id="3" name="Antrinis pavadinimas 2"/>
          <p:cNvSpPr>
            <a:spLocks noGrp="1"/>
          </p:cNvSpPr>
          <p:nvPr>
            <p:ph type="subTitle" idx="1"/>
          </p:nvPr>
        </p:nvSpPr>
        <p:spPr>
          <a:xfrm>
            <a:off x="179512" y="908720"/>
            <a:ext cx="8856984" cy="5832648"/>
          </a:xfrm>
        </p:spPr>
        <p:txBody>
          <a:bodyPr>
            <a:noAutofit/>
          </a:bodyPr>
          <a:lstStyle/>
          <a:p>
            <a:pPr algn="l"/>
            <a:r>
              <a:rPr lang="lt-LT" sz="1100" b="1" dirty="0" smtClean="0">
                <a:solidFill>
                  <a:schemeClr val="tx1"/>
                </a:solidFill>
                <a:latin typeface="Times New Roman" panose="02020603050405020304" pitchFamily="18" charset="0"/>
                <a:cs typeface="Times New Roman" panose="02020603050405020304" pitchFamily="18" charset="0"/>
              </a:rPr>
              <a:t>Panemunės seniūnija įgyvendindama SVP  priemonę 02.05.02.007</a:t>
            </a:r>
            <a:r>
              <a:rPr lang="lt-LT" sz="1100" b="1" dirty="0">
                <a:solidFill>
                  <a:schemeClr val="tx1"/>
                </a:solidFill>
                <a:latin typeface="Times New Roman" panose="02020603050405020304" pitchFamily="18" charset="0"/>
                <a:cs typeface="Times New Roman" panose="02020603050405020304" pitchFamily="18" charset="0"/>
              </a:rPr>
              <a:t>. Panemunės seniūnijos įtakos stiprinimas skatinant gyventojų </a:t>
            </a:r>
            <a:r>
              <a:rPr lang="lt-LT" sz="1100" b="1" dirty="0" smtClean="0">
                <a:solidFill>
                  <a:schemeClr val="tx1"/>
                </a:solidFill>
                <a:latin typeface="Times New Roman" panose="02020603050405020304" pitchFamily="18" charset="0"/>
                <a:cs typeface="Times New Roman" panose="02020603050405020304" pitchFamily="18" charset="0"/>
              </a:rPr>
              <a:t>bendruomeniškumą vykdė sekančias veiklas:</a:t>
            </a:r>
            <a:endParaRPr lang="lt-LT" sz="1100" dirty="0">
              <a:solidFill>
                <a:schemeClr val="tx1"/>
              </a:solidFill>
              <a:latin typeface="Times New Roman" panose="02020603050405020304" pitchFamily="18" charset="0"/>
              <a:cs typeface="Times New Roman" panose="02020603050405020304" pitchFamily="18" charset="0"/>
            </a:endParaRPr>
          </a:p>
          <a:p>
            <a:pPr algn="just"/>
            <a:r>
              <a:rPr lang="lt-LT" sz="1100" b="1" dirty="0" smtClean="0">
                <a:solidFill>
                  <a:schemeClr val="tx1"/>
                </a:solidFill>
                <a:latin typeface="Times New Roman" panose="02020603050405020304" pitchFamily="18" charset="0"/>
                <a:cs typeface="Times New Roman" panose="02020603050405020304" pitchFamily="18" charset="0"/>
              </a:rPr>
              <a:t>02.05.02.007.01. Bendruomeninių renginių organizavimas.</a:t>
            </a:r>
            <a:r>
              <a:rPr lang="lt-LT" sz="1100" dirty="0">
                <a:solidFill>
                  <a:schemeClr val="tx1"/>
                </a:solidFill>
                <a:latin typeface="Times New Roman" panose="02020603050405020304" pitchFamily="18" charset="0"/>
                <a:cs typeface="Times New Roman" panose="02020603050405020304" pitchFamily="18" charset="0"/>
              </a:rPr>
              <a:t> Stiprino bendruomeninius ryšius, gerino bendruomeninių renginių organizavimą, skatino ir plėtojo seniūnijoje kultūrinę veiklą, gilino kultūros tradicijas (organizuoti kultūriniai šviečiamieji renginiai, parodos), ugdė fiziškai aktyvią ir sveiką bendruomenę, tuo tikslu organizavo sporto renginius bendruomenei (sudarytos įvairių sporto šakų komandos ir dalyvauta Kauno miesto ir Lietuvos seniūnijų sporto  žaidynėse), vykdė šviečiamąsias, socialines veiklas, skatinančias bendruomenės narių užimtumą (organizuotos talkos, prevenciniai reidai).</a:t>
            </a:r>
          </a:p>
          <a:p>
            <a:pPr algn="just"/>
            <a:r>
              <a:rPr lang="lt-LT" sz="1100" b="1" dirty="0">
                <a:solidFill>
                  <a:schemeClr val="tx1"/>
                </a:solidFill>
                <a:latin typeface="Times New Roman" panose="02020603050405020304" pitchFamily="18" charset="0"/>
                <a:cs typeface="Times New Roman" panose="02020603050405020304" pitchFamily="18" charset="0"/>
              </a:rPr>
              <a:t>Reginių ir iniciatyvų skaičius </a:t>
            </a:r>
            <a:r>
              <a:rPr lang="lt-LT" sz="1100" b="1" dirty="0" smtClean="0">
                <a:solidFill>
                  <a:schemeClr val="tx1"/>
                </a:solidFill>
                <a:latin typeface="Times New Roman" panose="02020603050405020304" pitchFamily="18" charset="0"/>
                <a:cs typeface="Times New Roman" panose="02020603050405020304" pitchFamily="18" charset="0"/>
              </a:rPr>
              <a:t>– 38; </a:t>
            </a:r>
          </a:p>
          <a:p>
            <a:pPr algn="just"/>
            <a:r>
              <a:rPr lang="lt-LT" sz="1100" b="1" i="1" dirty="0" smtClean="0">
                <a:solidFill>
                  <a:schemeClr val="tx1"/>
                </a:solidFill>
                <a:latin typeface="Times New Roman" panose="02020603050405020304" pitchFamily="18" charset="0"/>
                <a:cs typeface="Times New Roman" panose="02020603050405020304" pitchFamily="18" charset="0"/>
              </a:rPr>
              <a:t>Panaudotos lėšos – </a:t>
            </a:r>
            <a:r>
              <a:rPr lang="lt-LT" sz="1100" b="1" i="1" dirty="0">
                <a:solidFill>
                  <a:schemeClr val="tx1"/>
                </a:solidFill>
                <a:latin typeface="Times New Roman" panose="02020603050405020304" pitchFamily="18" charset="0"/>
                <a:cs typeface="Times New Roman" panose="02020603050405020304" pitchFamily="18" charset="0"/>
              </a:rPr>
              <a:t>5124,62 </a:t>
            </a:r>
            <a:r>
              <a:rPr lang="lt-LT" sz="1100" b="1" i="1" dirty="0" err="1" smtClean="0">
                <a:solidFill>
                  <a:schemeClr val="tx1"/>
                </a:solidFill>
                <a:latin typeface="Times New Roman" panose="02020603050405020304" pitchFamily="18" charset="0"/>
                <a:cs typeface="Times New Roman" panose="02020603050405020304" pitchFamily="18" charset="0"/>
              </a:rPr>
              <a:t>Eur</a:t>
            </a:r>
            <a:r>
              <a:rPr lang="lt-LT" sz="1100" b="1" i="1" dirty="0" smtClean="0">
                <a:solidFill>
                  <a:schemeClr val="tx1"/>
                </a:solidFill>
                <a:latin typeface="Times New Roman" panose="02020603050405020304" pitchFamily="18" charset="0"/>
                <a:cs typeface="Times New Roman" panose="02020603050405020304" pitchFamily="18" charset="0"/>
              </a:rPr>
              <a:t>.</a:t>
            </a:r>
            <a:r>
              <a:rPr lang="lt-LT" sz="1100" b="1" dirty="0">
                <a:solidFill>
                  <a:schemeClr val="tx1"/>
                </a:solidFill>
                <a:latin typeface="Times New Roman" panose="02020603050405020304" pitchFamily="18" charset="0"/>
                <a:cs typeface="Times New Roman" panose="02020603050405020304" pitchFamily="18" charset="0"/>
              </a:rPr>
              <a:t> </a:t>
            </a:r>
            <a:endParaRPr lang="lt-LT" sz="1100" b="1" i="1" dirty="0">
              <a:solidFill>
                <a:schemeClr val="tx1"/>
              </a:solidFill>
              <a:latin typeface="Times New Roman" panose="02020603050405020304" pitchFamily="18" charset="0"/>
              <a:cs typeface="Times New Roman" panose="02020603050405020304" pitchFamily="18" charset="0"/>
            </a:endParaRPr>
          </a:p>
          <a:p>
            <a:pPr algn="just"/>
            <a:r>
              <a:rPr lang="lt-LT" sz="1100" b="1" dirty="0" smtClean="0">
                <a:solidFill>
                  <a:schemeClr val="tx1"/>
                </a:solidFill>
                <a:latin typeface="Times New Roman" panose="02020603050405020304" pitchFamily="18" charset="0"/>
                <a:cs typeface="Times New Roman" panose="02020603050405020304" pitchFamily="18" charset="0"/>
              </a:rPr>
              <a:t>02.05.02.007.02</a:t>
            </a:r>
            <a:r>
              <a:rPr lang="lt-LT" sz="1100" b="1" dirty="0">
                <a:solidFill>
                  <a:schemeClr val="tx1"/>
                </a:solidFill>
                <a:latin typeface="Times New Roman" panose="02020603050405020304" pitchFamily="18" charset="0"/>
                <a:cs typeface="Times New Roman" panose="02020603050405020304" pitchFamily="18" charset="0"/>
              </a:rPr>
              <a:t>. Seniūnijos teritorijos priežiūra.</a:t>
            </a:r>
            <a:r>
              <a:rPr lang="lt-LT" sz="1100" dirty="0">
                <a:solidFill>
                  <a:schemeClr val="tx1"/>
                </a:solidFill>
                <a:latin typeface="Times New Roman" panose="02020603050405020304" pitchFamily="18" charset="0"/>
                <a:cs typeface="Times New Roman" panose="02020603050405020304" pitchFamily="18" charset="0"/>
              </a:rPr>
              <a:t>  Didino visuomenei naudingai veiklai atlikti pasitelktų asmenų veiklos ir į nuolatinės priežiūros programas neįtrauktų teritorijų tvarkymo organizavimo ir statinių naudojimo priežiūros efektyvumą </a:t>
            </a:r>
            <a:r>
              <a:rPr lang="lt-LT" sz="1100" dirty="0" smtClean="0">
                <a:solidFill>
                  <a:schemeClr val="tx1"/>
                </a:solidFill>
                <a:latin typeface="Times New Roman" panose="02020603050405020304" pitchFamily="18" charset="0"/>
                <a:cs typeface="Times New Roman" panose="02020603050405020304" pitchFamily="18" charset="0"/>
              </a:rPr>
              <a:t>- papildytas </a:t>
            </a:r>
            <a:r>
              <a:rPr lang="lt-LT" sz="1100" dirty="0">
                <a:solidFill>
                  <a:schemeClr val="tx1"/>
                </a:solidFill>
                <a:latin typeface="Times New Roman" panose="02020603050405020304" pitchFamily="18" charset="0"/>
                <a:cs typeface="Times New Roman" panose="02020603050405020304" pitchFamily="18" charset="0"/>
              </a:rPr>
              <a:t>ir pateiktas </a:t>
            </a:r>
            <a:r>
              <a:rPr lang="lt-LT" sz="1100" dirty="0" smtClean="0">
                <a:solidFill>
                  <a:schemeClr val="tx1"/>
                </a:solidFill>
                <a:latin typeface="Times New Roman" panose="02020603050405020304" pitchFamily="18" charset="0"/>
                <a:cs typeface="Times New Roman" panose="02020603050405020304" pitchFamily="18" charset="0"/>
              </a:rPr>
              <a:t>apleistų statinių sąrašas: įspėti </a:t>
            </a:r>
            <a:r>
              <a:rPr lang="lt-LT" sz="1100" b="1" dirty="0" smtClean="0">
                <a:solidFill>
                  <a:schemeClr val="tx1"/>
                </a:solidFill>
                <a:latin typeface="Times New Roman" panose="02020603050405020304" pitchFamily="18" charset="0"/>
                <a:cs typeface="Times New Roman" panose="02020603050405020304" pitchFamily="18" charset="0"/>
              </a:rPr>
              <a:t>28</a:t>
            </a:r>
            <a:r>
              <a:rPr lang="lt-LT" sz="1100" dirty="0" smtClean="0">
                <a:solidFill>
                  <a:schemeClr val="tx1"/>
                </a:solidFill>
                <a:latin typeface="Times New Roman" panose="02020603050405020304" pitchFamily="18" charset="0"/>
                <a:cs typeface="Times New Roman" panose="02020603050405020304" pitchFamily="18" charset="0"/>
              </a:rPr>
              <a:t> </a:t>
            </a:r>
            <a:r>
              <a:rPr lang="lt-LT" sz="1100" dirty="0">
                <a:solidFill>
                  <a:schemeClr val="tx1"/>
                </a:solidFill>
                <a:latin typeface="Times New Roman" panose="02020603050405020304" pitchFamily="18" charset="0"/>
                <a:cs typeface="Times New Roman" panose="02020603050405020304" pitchFamily="18" charset="0"/>
              </a:rPr>
              <a:t>statinių savininkai </a:t>
            </a:r>
            <a:r>
              <a:rPr lang="lt-LT" sz="1100" dirty="0" smtClean="0">
                <a:solidFill>
                  <a:schemeClr val="tx1"/>
                </a:solidFill>
                <a:latin typeface="Times New Roman" panose="02020603050405020304" pitchFamily="18" charset="0"/>
                <a:cs typeface="Times New Roman" panose="02020603050405020304" pitchFamily="18" charset="0"/>
              </a:rPr>
              <a:t> 17 buvo </a:t>
            </a:r>
            <a:r>
              <a:rPr lang="lt-LT" sz="1100" dirty="0">
                <a:solidFill>
                  <a:schemeClr val="tx1"/>
                </a:solidFill>
                <a:latin typeface="Times New Roman" panose="02020603050405020304" pitchFamily="18" charset="0"/>
                <a:cs typeface="Times New Roman" panose="02020603050405020304" pitchFamily="18" charset="0"/>
              </a:rPr>
              <a:t>įrašyti į </a:t>
            </a:r>
            <a:r>
              <a:rPr lang="lt-LT" sz="1100" dirty="0" smtClean="0">
                <a:solidFill>
                  <a:schemeClr val="tx1"/>
                </a:solidFill>
                <a:latin typeface="Times New Roman" panose="02020603050405020304" pitchFamily="18" charset="0"/>
                <a:cs typeface="Times New Roman" panose="02020603050405020304" pitchFamily="18" charset="0"/>
              </a:rPr>
              <a:t>apleisto ir neprižiūrimo turto sąrašą (2017 m. 9 </a:t>
            </a:r>
            <a:r>
              <a:rPr lang="lt-LT" sz="1100" dirty="0">
                <a:solidFill>
                  <a:schemeClr val="tx1"/>
                </a:solidFill>
                <a:latin typeface="Times New Roman" panose="02020603050405020304" pitchFamily="18" charset="0"/>
                <a:cs typeface="Times New Roman" panose="02020603050405020304" pitchFamily="18" charset="0"/>
              </a:rPr>
              <a:t>statinių savininkai buvo įrašyti į </a:t>
            </a:r>
            <a:r>
              <a:rPr lang="lt-LT" sz="1100" dirty="0" smtClean="0">
                <a:solidFill>
                  <a:schemeClr val="tx1"/>
                </a:solidFill>
                <a:latin typeface="Times New Roman" panose="02020603050405020304" pitchFamily="18" charset="0"/>
                <a:cs typeface="Times New Roman" panose="02020603050405020304" pitchFamily="18" charset="0"/>
              </a:rPr>
              <a:t>sąrašą) ir </a:t>
            </a:r>
            <a:r>
              <a:rPr lang="lt-LT" sz="1100" dirty="0">
                <a:solidFill>
                  <a:schemeClr val="tx1"/>
                </a:solidFill>
                <a:latin typeface="Times New Roman" panose="02020603050405020304" pitchFamily="18" charset="0"/>
                <a:cs typeface="Times New Roman" panose="02020603050405020304" pitchFamily="18" charset="0"/>
              </a:rPr>
              <a:t>sklypų sąrašas </a:t>
            </a:r>
            <a:r>
              <a:rPr lang="lt-LT" sz="1100" dirty="0" smtClean="0">
                <a:solidFill>
                  <a:schemeClr val="tx1"/>
                </a:solidFill>
                <a:latin typeface="Times New Roman" panose="02020603050405020304" pitchFamily="18" charset="0"/>
                <a:cs typeface="Times New Roman" panose="02020603050405020304" pitchFamily="18" charset="0"/>
              </a:rPr>
              <a:t>- </a:t>
            </a:r>
            <a:r>
              <a:rPr lang="lt-LT" sz="1100" b="1" dirty="0" smtClean="0">
                <a:solidFill>
                  <a:schemeClr val="tx1"/>
                </a:solidFill>
                <a:latin typeface="Times New Roman" panose="02020603050405020304" pitchFamily="18" charset="0"/>
                <a:cs typeface="Times New Roman" panose="02020603050405020304" pitchFamily="18" charset="0"/>
              </a:rPr>
              <a:t>įspėti 132 (37-2017 m.) žemės sklypų savininkai</a:t>
            </a:r>
            <a:r>
              <a:rPr lang="lt-LT" sz="1100" b="1" dirty="0">
                <a:solidFill>
                  <a:schemeClr val="tx1"/>
                </a:solidFill>
                <a:latin typeface="Times New Roman" panose="02020603050405020304" pitchFamily="18" charset="0"/>
                <a:cs typeface="Times New Roman" panose="02020603050405020304" pitchFamily="18" charset="0"/>
              </a:rPr>
              <a:t>, </a:t>
            </a:r>
            <a:r>
              <a:rPr lang="lt-LT" sz="1100" b="1" dirty="0" smtClean="0">
                <a:solidFill>
                  <a:schemeClr val="tx1"/>
                </a:solidFill>
                <a:latin typeface="Times New Roman" panose="02020603050405020304" pitchFamily="18" charset="0"/>
                <a:cs typeface="Times New Roman" panose="02020603050405020304" pitchFamily="18" charset="0"/>
              </a:rPr>
              <a:t>įtrauktas 31 (23- 2017 m.) sklypas į </a:t>
            </a:r>
            <a:r>
              <a:rPr lang="lt-LT" sz="1100" b="1" dirty="0">
                <a:solidFill>
                  <a:schemeClr val="tx1"/>
                </a:solidFill>
                <a:latin typeface="Times New Roman" panose="02020603050405020304" pitchFamily="18" charset="0"/>
                <a:cs typeface="Times New Roman" panose="02020603050405020304" pitchFamily="18" charset="0"/>
              </a:rPr>
              <a:t>Nenaudojamų žemės sklypų </a:t>
            </a:r>
            <a:r>
              <a:rPr lang="lt-LT" sz="1100" b="1" dirty="0" smtClean="0">
                <a:solidFill>
                  <a:schemeClr val="tx1"/>
                </a:solidFill>
                <a:latin typeface="Times New Roman" panose="02020603050405020304" pitchFamily="18" charset="0"/>
                <a:cs typeface="Times New Roman" panose="02020603050405020304" pitchFamily="18" charset="0"/>
              </a:rPr>
              <a:t> sąrašą, 17 sklypų įtraukti į sąrašą ir apmokestinti;</a:t>
            </a:r>
            <a:r>
              <a:rPr lang="lt-LT" sz="1100" dirty="0" smtClean="0">
                <a:solidFill>
                  <a:schemeClr val="tx1"/>
                </a:solidFill>
                <a:latin typeface="Times New Roman" panose="02020603050405020304" pitchFamily="18" charset="0"/>
                <a:cs typeface="Times New Roman" panose="02020603050405020304" pitchFamily="18" charset="0"/>
              </a:rPr>
              <a:t> </a:t>
            </a:r>
            <a:r>
              <a:rPr lang="lt-LT" sz="1100" dirty="0">
                <a:solidFill>
                  <a:schemeClr val="tx1"/>
                </a:solidFill>
                <a:latin typeface="Times New Roman" panose="02020603050405020304" pitchFamily="18" charset="0"/>
                <a:cs typeface="Times New Roman" panose="02020603050405020304" pitchFamily="18" charset="0"/>
              </a:rPr>
              <a:t>užtikrino ir siekė, kad  Kaunas būtų tvarkingas, švarus, saugus miestas, tuo tikslu </a:t>
            </a:r>
            <a:r>
              <a:rPr lang="lt-LT" sz="1100" dirty="0" smtClean="0">
                <a:solidFill>
                  <a:schemeClr val="tx1"/>
                </a:solidFill>
                <a:latin typeface="Times New Roman" panose="02020603050405020304" pitchFamily="18" charset="0"/>
                <a:cs typeface="Times New Roman" panose="02020603050405020304" pitchFamily="18" charset="0"/>
              </a:rPr>
              <a:t>nuolat  organizavo viešų erdvių tvarkymą: likvidavo </a:t>
            </a:r>
            <a:r>
              <a:rPr lang="lt-LT" sz="1100" dirty="0">
                <a:solidFill>
                  <a:schemeClr val="tx1"/>
                </a:solidFill>
                <a:latin typeface="Times New Roman" panose="02020603050405020304" pitchFamily="18" charset="0"/>
                <a:cs typeface="Times New Roman" panose="02020603050405020304" pitchFamily="18" charset="0"/>
              </a:rPr>
              <a:t>netinkamus naudoti vaikų žaidimo aikštelių ir sporto </a:t>
            </a:r>
            <a:r>
              <a:rPr lang="lt-LT" sz="1100" dirty="0" smtClean="0">
                <a:solidFill>
                  <a:schemeClr val="tx1"/>
                </a:solidFill>
                <a:latin typeface="Times New Roman" panose="02020603050405020304" pitchFamily="18" charset="0"/>
                <a:cs typeface="Times New Roman" panose="02020603050405020304" pitchFamily="18" charset="0"/>
              </a:rPr>
              <a:t>įrenginius </a:t>
            </a:r>
            <a:r>
              <a:rPr lang="lt-LT" sz="1100" b="1" dirty="0" smtClean="0">
                <a:solidFill>
                  <a:schemeClr val="tx1"/>
                </a:solidFill>
                <a:latin typeface="Times New Roman" panose="02020603050405020304" pitchFamily="18" charset="0"/>
                <a:cs typeface="Times New Roman" panose="02020603050405020304" pitchFamily="18" charset="0"/>
              </a:rPr>
              <a:t>(4 vnt.</a:t>
            </a:r>
            <a:r>
              <a:rPr lang="lt-LT" sz="1100" dirty="0" smtClean="0">
                <a:solidFill>
                  <a:schemeClr val="tx1"/>
                </a:solidFill>
                <a:latin typeface="Times New Roman" panose="02020603050405020304" pitchFamily="18" charset="0"/>
                <a:cs typeface="Times New Roman" panose="02020603050405020304" pitchFamily="18" charset="0"/>
              </a:rPr>
              <a:t>), sąvartynus</a:t>
            </a:r>
            <a:r>
              <a:rPr lang="lt-LT" sz="1100" b="1" dirty="0" smtClean="0">
                <a:solidFill>
                  <a:schemeClr val="tx1"/>
                </a:solidFill>
                <a:latin typeface="Times New Roman" panose="02020603050405020304" pitchFamily="18" charset="0"/>
                <a:cs typeface="Times New Roman" panose="02020603050405020304" pitchFamily="18" charset="0"/>
              </a:rPr>
              <a:t>, </a:t>
            </a:r>
            <a:r>
              <a:rPr lang="lt-LT" sz="1100" dirty="0" smtClean="0">
                <a:solidFill>
                  <a:schemeClr val="tx1"/>
                </a:solidFill>
                <a:latin typeface="Times New Roman" panose="02020603050405020304" pitchFamily="18" charset="0"/>
                <a:cs typeface="Times New Roman" panose="02020603050405020304" pitchFamily="18" charset="0"/>
              </a:rPr>
              <a:t>inicijavo nenaudojamų automobilių </a:t>
            </a:r>
            <a:r>
              <a:rPr lang="lt-LT" sz="1100" b="1" dirty="0" smtClean="0">
                <a:solidFill>
                  <a:schemeClr val="tx1"/>
                </a:solidFill>
                <a:latin typeface="Times New Roman" panose="02020603050405020304" pitchFamily="18" charset="0"/>
                <a:cs typeface="Times New Roman" panose="02020603050405020304" pitchFamily="18" charset="0"/>
              </a:rPr>
              <a:t>(14 vnt.), </a:t>
            </a:r>
            <a:r>
              <a:rPr lang="lt-LT" sz="1100" dirty="0" smtClean="0">
                <a:solidFill>
                  <a:schemeClr val="tx1"/>
                </a:solidFill>
                <a:latin typeface="Times New Roman" panose="02020603050405020304" pitchFamily="18" charset="0"/>
                <a:cs typeface="Times New Roman" panose="02020603050405020304" pitchFamily="18" charset="0"/>
              </a:rPr>
              <a:t>nelegalių statinių garažų </a:t>
            </a:r>
            <a:r>
              <a:rPr lang="lt-LT" sz="1100" b="1" dirty="0" smtClean="0">
                <a:solidFill>
                  <a:schemeClr val="tx1"/>
                </a:solidFill>
                <a:latin typeface="Times New Roman" panose="02020603050405020304" pitchFamily="18" charset="0"/>
                <a:cs typeface="Times New Roman" panose="02020603050405020304" pitchFamily="18" charset="0"/>
              </a:rPr>
              <a:t>(90 vnt.) </a:t>
            </a:r>
            <a:r>
              <a:rPr lang="lt-LT" sz="1100" dirty="0" smtClean="0">
                <a:solidFill>
                  <a:schemeClr val="tx1"/>
                </a:solidFill>
                <a:latin typeface="Times New Roman" panose="02020603050405020304" pitchFamily="18" charset="0"/>
                <a:cs typeface="Times New Roman" panose="02020603050405020304" pitchFamily="18" charset="0"/>
              </a:rPr>
              <a:t>šalinimą ir </a:t>
            </a:r>
            <a:r>
              <a:rPr lang="lt-LT" sz="1100" dirty="0">
                <a:solidFill>
                  <a:schemeClr val="tx1"/>
                </a:solidFill>
                <a:latin typeface="Times New Roman" panose="02020603050405020304" pitchFamily="18" charset="0"/>
                <a:cs typeface="Times New Roman" panose="02020603050405020304" pitchFamily="18" charset="0"/>
              </a:rPr>
              <a:t>atliko kt. veiklas, užtikrinančias saugios aplinkos </a:t>
            </a:r>
            <a:r>
              <a:rPr lang="lt-LT" sz="1100" dirty="0" smtClean="0">
                <a:solidFill>
                  <a:schemeClr val="tx1"/>
                </a:solidFill>
                <a:latin typeface="Times New Roman" panose="02020603050405020304" pitchFamily="18" charset="0"/>
                <a:cs typeface="Times New Roman" panose="02020603050405020304" pitchFamily="18" charset="0"/>
              </a:rPr>
              <a:t> kūrimą.</a:t>
            </a:r>
          </a:p>
          <a:p>
            <a:pPr algn="just"/>
            <a:r>
              <a:rPr lang="lt-LT" sz="1100" b="1" dirty="0">
                <a:solidFill>
                  <a:schemeClr val="tx1"/>
                </a:solidFill>
                <a:latin typeface="Times New Roman" panose="02020603050405020304" pitchFamily="18" charset="0"/>
                <a:cs typeface="Times New Roman" panose="02020603050405020304" pitchFamily="18" charset="0"/>
              </a:rPr>
              <a:t>Asmenų pasitelktų visuomenei naudingai veiklai atlikti skaičius – </a:t>
            </a:r>
            <a:r>
              <a:rPr lang="lt-LT" sz="1100" b="1" dirty="0" smtClean="0">
                <a:solidFill>
                  <a:schemeClr val="tx1"/>
                </a:solidFill>
                <a:latin typeface="Times New Roman" panose="02020603050405020304" pitchFamily="18" charset="0"/>
                <a:cs typeface="Times New Roman" panose="02020603050405020304" pitchFamily="18" charset="0"/>
              </a:rPr>
              <a:t>72 ( (</a:t>
            </a:r>
            <a:r>
              <a:rPr lang="lt-LT" sz="1100" b="1" dirty="0">
                <a:solidFill>
                  <a:schemeClr val="tx1"/>
                </a:solidFill>
                <a:latin typeface="Times New Roman" panose="02020603050405020304" pitchFamily="18" charset="0"/>
                <a:cs typeface="Times New Roman" panose="02020603050405020304" pitchFamily="18" charset="0"/>
              </a:rPr>
              <a:t>11 neatliko VNV) 82-2017 m</a:t>
            </a:r>
            <a:r>
              <a:rPr lang="lt-LT" sz="1100" b="1" dirty="0" smtClean="0">
                <a:solidFill>
                  <a:schemeClr val="tx1"/>
                </a:solidFill>
                <a:latin typeface="Times New Roman" panose="02020603050405020304" pitchFamily="18" charset="0"/>
                <a:cs typeface="Times New Roman" panose="02020603050405020304" pitchFamily="18" charset="0"/>
              </a:rPr>
              <a:t>.);    Sutvarkytų </a:t>
            </a:r>
            <a:r>
              <a:rPr lang="lt-LT" sz="1100" b="1" dirty="0">
                <a:solidFill>
                  <a:schemeClr val="tx1"/>
                </a:solidFill>
                <a:latin typeface="Times New Roman" panose="02020603050405020304" pitchFamily="18" charset="0"/>
                <a:cs typeface="Times New Roman" panose="02020603050405020304" pitchFamily="18" charset="0"/>
              </a:rPr>
              <a:t>objektų skaičius – </a:t>
            </a:r>
            <a:r>
              <a:rPr lang="lt-LT" sz="1100" b="1" dirty="0" smtClean="0">
                <a:solidFill>
                  <a:schemeClr val="tx1"/>
                </a:solidFill>
                <a:latin typeface="Times New Roman" panose="02020603050405020304" pitchFamily="18" charset="0"/>
                <a:cs typeface="Times New Roman" panose="02020603050405020304" pitchFamily="18" charset="0"/>
              </a:rPr>
              <a:t>19; Atliktų </a:t>
            </a:r>
            <a:r>
              <a:rPr lang="lt-LT" sz="1100" b="1" dirty="0">
                <a:solidFill>
                  <a:schemeClr val="tx1"/>
                </a:solidFill>
                <a:latin typeface="Times New Roman" panose="02020603050405020304" pitchFamily="18" charset="0"/>
                <a:cs typeface="Times New Roman" panose="02020603050405020304" pitchFamily="18" charset="0"/>
              </a:rPr>
              <a:t>statinių patikrinimų skaičius – </a:t>
            </a:r>
            <a:r>
              <a:rPr lang="lt-LT" sz="1100" b="1" dirty="0" smtClean="0">
                <a:solidFill>
                  <a:schemeClr val="tx1"/>
                </a:solidFill>
                <a:latin typeface="Times New Roman" panose="02020603050405020304" pitchFamily="18" charset="0"/>
                <a:cs typeface="Times New Roman" panose="02020603050405020304" pitchFamily="18" charset="0"/>
              </a:rPr>
              <a:t>121.</a:t>
            </a:r>
            <a:endParaRPr lang="lt-LT" sz="1100" b="1" dirty="0">
              <a:solidFill>
                <a:schemeClr val="tx1"/>
              </a:solidFill>
              <a:latin typeface="Times New Roman" panose="02020603050405020304" pitchFamily="18" charset="0"/>
              <a:cs typeface="Times New Roman" panose="02020603050405020304" pitchFamily="18" charset="0"/>
            </a:endParaRPr>
          </a:p>
          <a:p>
            <a:pPr algn="just"/>
            <a:r>
              <a:rPr lang="lt-LT" sz="1100" b="1" i="1" dirty="0" smtClean="0">
                <a:solidFill>
                  <a:schemeClr val="tx1"/>
                </a:solidFill>
                <a:latin typeface="Times New Roman" panose="02020603050405020304" pitchFamily="18" charset="0"/>
                <a:cs typeface="Times New Roman" panose="02020603050405020304" pitchFamily="18" charset="0"/>
              </a:rPr>
              <a:t>Panaudotos lėšos </a:t>
            </a:r>
            <a:r>
              <a:rPr lang="lt-LT" sz="1100" b="1" i="1" dirty="0">
                <a:solidFill>
                  <a:schemeClr val="tx1"/>
                </a:solidFill>
                <a:latin typeface="Times New Roman" panose="02020603050405020304" pitchFamily="18" charset="0"/>
                <a:cs typeface="Times New Roman" panose="02020603050405020304" pitchFamily="18" charset="0"/>
              </a:rPr>
              <a:t>– </a:t>
            </a:r>
            <a:r>
              <a:rPr lang="lt-LT" sz="1100" b="1" i="1" dirty="0" smtClean="0">
                <a:solidFill>
                  <a:schemeClr val="tx1"/>
                </a:solidFill>
                <a:latin typeface="Times New Roman" panose="02020603050405020304" pitchFamily="18" charset="0"/>
                <a:cs typeface="Times New Roman" panose="02020603050405020304" pitchFamily="18" charset="0"/>
              </a:rPr>
              <a:t>46445,90 </a:t>
            </a:r>
            <a:r>
              <a:rPr lang="lt-LT" sz="1100" b="1" i="1" dirty="0" err="1" smtClean="0">
                <a:solidFill>
                  <a:schemeClr val="tx1"/>
                </a:solidFill>
                <a:latin typeface="Times New Roman" panose="02020603050405020304" pitchFamily="18" charset="0"/>
                <a:cs typeface="Times New Roman" panose="02020603050405020304" pitchFamily="18" charset="0"/>
              </a:rPr>
              <a:t>Eur</a:t>
            </a:r>
            <a:r>
              <a:rPr lang="lt-LT" sz="1100" b="1" i="1" dirty="0" smtClean="0">
                <a:solidFill>
                  <a:schemeClr val="tx1"/>
                </a:solidFill>
                <a:latin typeface="Times New Roman" panose="02020603050405020304" pitchFamily="18" charset="0"/>
                <a:cs typeface="Times New Roman" panose="02020603050405020304" pitchFamily="18" charset="0"/>
              </a:rPr>
              <a:t>.</a:t>
            </a:r>
            <a:endParaRPr lang="lt-LT" sz="1100" b="1" i="1" dirty="0">
              <a:solidFill>
                <a:schemeClr val="tx1"/>
              </a:solidFill>
              <a:latin typeface="Times New Roman" panose="02020603050405020304" pitchFamily="18" charset="0"/>
              <a:cs typeface="Times New Roman" panose="02020603050405020304" pitchFamily="18" charset="0"/>
            </a:endParaRPr>
          </a:p>
          <a:p>
            <a:pPr algn="just"/>
            <a:r>
              <a:rPr lang="lt-LT" sz="1100" b="1" dirty="0" smtClean="0">
                <a:solidFill>
                  <a:schemeClr val="tx1"/>
                </a:solidFill>
                <a:latin typeface="Times New Roman" panose="02020603050405020304" pitchFamily="18" charset="0"/>
                <a:cs typeface="Times New Roman" panose="02020603050405020304" pitchFamily="18" charset="0"/>
              </a:rPr>
              <a:t>02.05.02.007.03</a:t>
            </a:r>
            <a:r>
              <a:rPr lang="lt-LT" sz="1100" b="1" dirty="0">
                <a:solidFill>
                  <a:schemeClr val="tx1"/>
                </a:solidFill>
                <a:latin typeface="Times New Roman" panose="02020603050405020304" pitchFamily="18" charset="0"/>
                <a:cs typeface="Times New Roman" panose="02020603050405020304" pitchFamily="18" charset="0"/>
              </a:rPr>
              <a:t>. Gyventojų dalyvavimo vietos savivaldos procese skatinimas.</a:t>
            </a:r>
            <a:r>
              <a:rPr lang="lt-LT" sz="1100" dirty="0">
                <a:solidFill>
                  <a:schemeClr val="tx1"/>
                </a:solidFill>
                <a:latin typeface="Times New Roman" panose="02020603050405020304" pitchFamily="18" charset="0"/>
                <a:cs typeface="Times New Roman" panose="02020603050405020304" pitchFamily="18" charset="0"/>
              </a:rPr>
              <a:t> Vystė seniūniją, kaip modernų, šiuolaikišką administracinį centrą, plečiantį betarpišką aptarnavimą, orientuotą į klientą, ir skatinantį gyventojų įsitraukimą į vietos savivaldos procesus, tuo tikslu skatino bendruomenę dalyvauti miesto valdyme, savivaldos institucijų sprendimų priėmimo procesuose, skatino gyventojus naudotis e. </a:t>
            </a:r>
            <a:r>
              <a:rPr lang="lt-LT" sz="1100" dirty="0" smtClean="0">
                <a:solidFill>
                  <a:schemeClr val="tx1"/>
                </a:solidFill>
                <a:latin typeface="Times New Roman" panose="02020603050405020304" pitchFamily="18" charset="0"/>
                <a:cs typeface="Times New Roman" panose="02020603050405020304" pitchFamily="18" charset="0"/>
              </a:rPr>
              <a:t>paslaugomis -  </a:t>
            </a:r>
            <a:r>
              <a:rPr lang="lt-LT" sz="1100" b="1" dirty="0" smtClean="0">
                <a:solidFill>
                  <a:schemeClr val="tx1"/>
                </a:solidFill>
                <a:latin typeface="Times New Roman" panose="02020603050405020304" pitchFamily="18" charset="0"/>
                <a:cs typeface="Times New Roman" panose="02020603050405020304" pitchFamily="18" charset="0"/>
              </a:rPr>
              <a:t>128 </a:t>
            </a:r>
            <a:r>
              <a:rPr lang="lt-LT" sz="1100" dirty="0" smtClean="0">
                <a:solidFill>
                  <a:schemeClr val="tx1"/>
                </a:solidFill>
                <a:latin typeface="Times New Roman" panose="02020603050405020304" pitchFamily="18" charset="0"/>
                <a:cs typeface="Times New Roman" panose="02020603050405020304" pitchFamily="18" charset="0"/>
              </a:rPr>
              <a:t> (2016 m. – 8; 2017 m. – 85 e. paslaugos), organizavo seniūnaičių ir </a:t>
            </a:r>
            <a:r>
              <a:rPr lang="lt-LT" sz="1100" dirty="0">
                <a:solidFill>
                  <a:schemeClr val="tx1"/>
                </a:solidFill>
                <a:latin typeface="Times New Roman" panose="02020603050405020304" pitchFamily="18" charset="0"/>
                <a:cs typeface="Times New Roman" panose="02020603050405020304" pitchFamily="18" charset="0"/>
              </a:rPr>
              <a:t>išplėstines seniūnaičių </a:t>
            </a:r>
            <a:r>
              <a:rPr lang="lt-LT" sz="1100" dirty="0" smtClean="0">
                <a:solidFill>
                  <a:schemeClr val="tx1"/>
                </a:solidFill>
                <a:latin typeface="Times New Roman" panose="02020603050405020304" pitchFamily="18" charset="0"/>
                <a:cs typeface="Times New Roman" panose="02020603050405020304" pitchFamily="18" charset="0"/>
              </a:rPr>
              <a:t>sueigas (8), </a:t>
            </a:r>
            <a:r>
              <a:rPr lang="lt-LT" sz="1100" dirty="0">
                <a:solidFill>
                  <a:schemeClr val="tx1"/>
                </a:solidFill>
                <a:latin typeface="Times New Roman" panose="02020603050405020304" pitchFamily="18" charset="0"/>
                <a:cs typeface="Times New Roman" panose="02020603050405020304" pitchFamily="18" charset="0"/>
              </a:rPr>
              <a:t>konsultavo projektų vykdytojus, įgyvendinant Nevyriausybinių organizacijų ir bendruomeninės veiklos stiprinimo 2017-2019 metų veiksmų plano įgyvendinimo 2.3 priemonę </a:t>
            </a:r>
            <a:r>
              <a:rPr lang="lt-LT" sz="1100" dirty="0" smtClean="0">
                <a:solidFill>
                  <a:schemeClr val="tx1"/>
                </a:solidFill>
                <a:latin typeface="Times New Roman" panose="02020603050405020304" pitchFamily="18" charset="0"/>
                <a:cs typeface="Times New Roman" panose="02020603050405020304" pitchFamily="18" charset="0"/>
              </a:rPr>
              <a:t>„Remti </a:t>
            </a:r>
            <a:r>
              <a:rPr lang="lt-LT" sz="1100" dirty="0">
                <a:solidFill>
                  <a:schemeClr val="tx1"/>
                </a:solidFill>
                <a:latin typeface="Times New Roman" panose="02020603050405020304" pitchFamily="18" charset="0"/>
                <a:cs typeface="Times New Roman" panose="02020603050405020304" pitchFamily="18" charset="0"/>
              </a:rPr>
              <a:t>bendruomeninę veiklą savivaldybėse</a:t>
            </a:r>
            <a:r>
              <a:rPr lang="lt-LT" sz="1100" dirty="0" smtClean="0">
                <a:solidFill>
                  <a:schemeClr val="tx1"/>
                </a:solidFill>
                <a:latin typeface="Times New Roman" panose="02020603050405020304" pitchFamily="18" charset="0"/>
                <a:cs typeface="Times New Roman" panose="02020603050405020304" pitchFamily="18" charset="0"/>
              </a:rPr>
              <a:t>“ (seniūnijos </a:t>
            </a:r>
            <a:r>
              <a:rPr lang="lt-LT" sz="1100" dirty="0">
                <a:solidFill>
                  <a:schemeClr val="tx1"/>
                </a:solidFill>
                <a:latin typeface="Times New Roman" panose="02020603050405020304" pitchFamily="18" charset="0"/>
                <a:cs typeface="Times New Roman" panose="02020603050405020304" pitchFamily="18" charset="0"/>
              </a:rPr>
              <a:t>nevyriausybinės organizacijos </a:t>
            </a:r>
            <a:r>
              <a:rPr lang="lt-LT" sz="1100" dirty="0" smtClean="0">
                <a:solidFill>
                  <a:schemeClr val="tx1"/>
                </a:solidFill>
                <a:latin typeface="Times New Roman" panose="02020603050405020304" pitchFamily="18" charset="0"/>
                <a:cs typeface="Times New Roman" panose="02020603050405020304" pitchFamily="18" charset="0"/>
              </a:rPr>
              <a:t>įgyvendino 2 </a:t>
            </a:r>
            <a:r>
              <a:rPr lang="lt-LT" sz="1100" dirty="0">
                <a:solidFill>
                  <a:schemeClr val="tx1"/>
                </a:solidFill>
                <a:latin typeface="Times New Roman" panose="02020603050405020304" pitchFamily="18" charset="0"/>
                <a:cs typeface="Times New Roman" panose="02020603050405020304" pitchFamily="18" charset="0"/>
              </a:rPr>
              <a:t>projektus už </a:t>
            </a:r>
            <a:r>
              <a:rPr lang="lt-LT" sz="1100" dirty="0" smtClean="0">
                <a:solidFill>
                  <a:schemeClr val="tx1"/>
                </a:solidFill>
                <a:latin typeface="Times New Roman" panose="02020603050405020304" pitchFamily="18" charset="0"/>
                <a:cs typeface="Times New Roman" panose="02020603050405020304" pitchFamily="18" charset="0"/>
              </a:rPr>
              <a:t>14519,37  eurų).</a:t>
            </a:r>
            <a:endParaRPr lang="lt-LT" sz="1100" dirty="0">
              <a:solidFill>
                <a:schemeClr val="tx1"/>
              </a:solidFill>
              <a:latin typeface="Times New Roman" panose="02020603050405020304" pitchFamily="18" charset="0"/>
              <a:cs typeface="Times New Roman" panose="02020603050405020304" pitchFamily="18" charset="0"/>
            </a:endParaRPr>
          </a:p>
          <a:p>
            <a:pPr algn="just"/>
            <a:r>
              <a:rPr lang="lt-LT" sz="1100" b="1" dirty="0" smtClean="0">
                <a:solidFill>
                  <a:schemeClr val="tx1"/>
                </a:solidFill>
                <a:latin typeface="Times New Roman" panose="02020603050405020304" pitchFamily="18" charset="0"/>
                <a:cs typeface="Times New Roman" panose="02020603050405020304" pitchFamily="18" charset="0"/>
              </a:rPr>
              <a:t>Organizuota gyventojų susitikimų, susirinkimų, sueigų, kultūrinių ir sporto renginių –38;  </a:t>
            </a:r>
            <a:endParaRPr lang="lt-LT" sz="1100" dirty="0">
              <a:solidFill>
                <a:schemeClr val="tx1"/>
              </a:solidFill>
              <a:latin typeface="Times New Roman" panose="02020603050405020304" pitchFamily="18" charset="0"/>
              <a:cs typeface="Times New Roman" panose="02020603050405020304" pitchFamily="18" charset="0"/>
            </a:endParaRPr>
          </a:p>
          <a:p>
            <a:pPr algn="just"/>
            <a:r>
              <a:rPr lang="lt-LT" sz="1100" b="1" i="1" dirty="0" smtClean="0">
                <a:solidFill>
                  <a:schemeClr val="tx1"/>
                </a:solidFill>
                <a:latin typeface="Times New Roman" panose="02020603050405020304" pitchFamily="18" charset="0"/>
                <a:cs typeface="Times New Roman" panose="02020603050405020304" pitchFamily="18" charset="0"/>
              </a:rPr>
              <a:t>Panaudotos lėšos – 227,89 </a:t>
            </a:r>
            <a:r>
              <a:rPr lang="lt-LT" sz="1100" b="1" i="1" dirty="0" err="1" smtClean="0">
                <a:solidFill>
                  <a:schemeClr val="tx1"/>
                </a:solidFill>
                <a:latin typeface="Times New Roman" panose="02020603050405020304" pitchFamily="18" charset="0"/>
                <a:cs typeface="Times New Roman" panose="02020603050405020304" pitchFamily="18" charset="0"/>
              </a:rPr>
              <a:t>Eur</a:t>
            </a:r>
            <a:r>
              <a:rPr lang="lt-LT" sz="1100" b="1" i="1" dirty="0" smtClean="0">
                <a:solidFill>
                  <a:schemeClr val="tx1"/>
                </a:solidFill>
                <a:latin typeface="Times New Roman" panose="02020603050405020304" pitchFamily="18" charset="0"/>
                <a:cs typeface="Times New Roman" panose="02020603050405020304" pitchFamily="18" charset="0"/>
              </a:rPr>
              <a:t>. </a:t>
            </a:r>
          </a:p>
          <a:p>
            <a:pPr algn="just"/>
            <a:r>
              <a:rPr lang="lt-LT" sz="1100" b="1" i="1" dirty="0" smtClean="0">
                <a:solidFill>
                  <a:schemeClr val="tx1"/>
                </a:solidFill>
                <a:latin typeface="Times New Roman" panose="02020603050405020304" pitchFamily="18" charset="0"/>
                <a:cs typeface="Times New Roman" panose="02020603050405020304" pitchFamily="18" charset="0"/>
              </a:rPr>
              <a:t>Panemunės seniūnijos veiklai įgyvendinti 2018 </a:t>
            </a:r>
            <a:r>
              <a:rPr lang="lt-LT" sz="1100" b="1" i="1" dirty="0">
                <a:solidFill>
                  <a:schemeClr val="tx1"/>
                </a:solidFill>
                <a:latin typeface="Times New Roman" panose="02020603050405020304" pitchFamily="18" charset="0"/>
                <a:cs typeface="Times New Roman" panose="02020603050405020304" pitchFamily="18" charset="0"/>
              </a:rPr>
              <a:t>m. </a:t>
            </a:r>
            <a:r>
              <a:rPr lang="lt-LT" sz="1100" b="1" i="1" dirty="0" smtClean="0">
                <a:solidFill>
                  <a:schemeClr val="tx1"/>
                </a:solidFill>
                <a:latin typeface="Times New Roman" panose="02020603050405020304" pitchFamily="18" charset="0"/>
                <a:cs typeface="Times New Roman" panose="02020603050405020304" pitchFamily="18" charset="0"/>
              </a:rPr>
              <a:t> skirtos lėšos– 60000,00 </a:t>
            </a:r>
            <a:r>
              <a:rPr lang="lt-LT" sz="1100" b="1" i="1" dirty="0" err="1" smtClean="0">
                <a:solidFill>
                  <a:schemeClr val="tx1"/>
                </a:solidFill>
                <a:latin typeface="Times New Roman" panose="02020603050405020304" pitchFamily="18" charset="0"/>
                <a:cs typeface="Times New Roman" panose="02020603050405020304" pitchFamily="18" charset="0"/>
              </a:rPr>
              <a:t>Eur</a:t>
            </a:r>
            <a:r>
              <a:rPr lang="lt-LT" sz="1100" b="1" i="1" dirty="0" smtClean="0">
                <a:solidFill>
                  <a:schemeClr val="tx1"/>
                </a:solidFill>
                <a:latin typeface="Times New Roman" panose="02020603050405020304" pitchFamily="18" charset="0"/>
                <a:cs typeface="Times New Roman" panose="02020603050405020304" pitchFamily="18" charset="0"/>
              </a:rPr>
              <a:t>., panaudotos lėšos – 51798,41  </a:t>
            </a:r>
            <a:r>
              <a:rPr lang="lt-LT" sz="1100" b="1" i="1" dirty="0" err="1" smtClean="0">
                <a:solidFill>
                  <a:schemeClr val="tx1"/>
                </a:solidFill>
                <a:latin typeface="Times New Roman" panose="02020603050405020304" pitchFamily="18" charset="0"/>
                <a:cs typeface="Times New Roman" panose="02020603050405020304" pitchFamily="18" charset="0"/>
              </a:rPr>
              <a:t>Eur</a:t>
            </a:r>
            <a:r>
              <a:rPr lang="lt-LT" sz="1100" b="1" i="1" dirty="0" smtClean="0">
                <a:solidFill>
                  <a:schemeClr val="tx1"/>
                </a:solidFill>
                <a:latin typeface="Times New Roman" panose="02020603050405020304" pitchFamily="18" charset="0"/>
                <a:cs typeface="Times New Roman" panose="02020603050405020304" pitchFamily="18" charset="0"/>
              </a:rPr>
              <a:t>., nepanaudotos lėšos – 8201,54 </a:t>
            </a:r>
            <a:r>
              <a:rPr lang="lt-LT" sz="1100" b="1" i="1" dirty="0" err="1" smtClean="0">
                <a:solidFill>
                  <a:schemeClr val="tx1"/>
                </a:solidFill>
                <a:latin typeface="Times New Roman" panose="02020603050405020304" pitchFamily="18" charset="0"/>
                <a:cs typeface="Times New Roman" panose="02020603050405020304" pitchFamily="18" charset="0"/>
              </a:rPr>
              <a:t>Eur</a:t>
            </a:r>
            <a:r>
              <a:rPr lang="lt-LT" sz="1100" b="1" i="1" dirty="0" smtClean="0">
                <a:solidFill>
                  <a:schemeClr val="tx1"/>
                </a:solidFill>
                <a:latin typeface="Times New Roman" panose="02020603050405020304" pitchFamily="18" charset="0"/>
                <a:cs typeface="Times New Roman" panose="02020603050405020304" pitchFamily="18" charset="0"/>
              </a:rPr>
              <a:t>.</a:t>
            </a:r>
            <a:endParaRPr lang="lt-LT" sz="1100" b="1" i="1" dirty="0">
              <a:solidFill>
                <a:schemeClr val="tx1"/>
              </a:solidFill>
              <a:latin typeface="Times New Roman" panose="02020603050405020304" pitchFamily="18" charset="0"/>
              <a:cs typeface="Times New Roman" panose="02020603050405020304" pitchFamily="18" charset="0"/>
            </a:endParaRPr>
          </a:p>
          <a:p>
            <a:pPr lvl="0" algn="just">
              <a:spcAft>
                <a:spcPts val="600"/>
              </a:spcAft>
            </a:pPr>
            <a:r>
              <a:rPr lang="lt-LT" sz="1100" b="1" dirty="0">
                <a:solidFill>
                  <a:srgbClr val="000000"/>
                </a:solidFill>
                <a:latin typeface="Times New Roman" panose="02020603050405020304" pitchFamily="18" charset="0"/>
                <a:cs typeface="Times New Roman" panose="02020603050405020304" pitchFamily="18" charset="0"/>
              </a:rPr>
              <a:t>Įgyvendindama SVP priemonę </a:t>
            </a:r>
            <a:r>
              <a:rPr lang="lt-LT" sz="1100" b="1" dirty="0" smtClean="0">
                <a:solidFill>
                  <a:srgbClr val="000000"/>
                </a:solidFill>
                <a:latin typeface="Times New Roman" panose="02020603050405020304" pitchFamily="18" charset="0"/>
                <a:cs typeface="Times New Roman" panose="02020603050405020304" pitchFamily="18" charset="0"/>
              </a:rPr>
              <a:t>02.04.02.007 </a:t>
            </a:r>
            <a:r>
              <a:rPr lang="lt-LT" sz="1100" b="1" dirty="0">
                <a:solidFill>
                  <a:srgbClr val="000000"/>
                </a:solidFill>
                <a:latin typeface="Times New Roman" panose="02020603050405020304" pitchFamily="18" charset="0"/>
                <a:cs typeface="Times New Roman" panose="02020603050405020304" pitchFamily="18" charset="0"/>
              </a:rPr>
              <a:t>,,Gyvenamajai vietai deklaruoti  (valstybinė funkcija)“ </a:t>
            </a:r>
            <a:r>
              <a:rPr lang="lt-LT" sz="1100" b="1" dirty="0" smtClean="0">
                <a:solidFill>
                  <a:srgbClr val="000000"/>
                </a:solidFill>
                <a:latin typeface="Times New Roman" panose="02020603050405020304" pitchFamily="18" charset="0"/>
                <a:cs typeface="Times New Roman" panose="02020603050405020304" pitchFamily="18" charset="0"/>
              </a:rPr>
              <a:t>Panemunės seniūnija </a:t>
            </a:r>
            <a:r>
              <a:rPr lang="lt-LT" sz="1100" b="1" dirty="0">
                <a:solidFill>
                  <a:schemeClr val="tx1"/>
                </a:solidFill>
                <a:latin typeface="Times New Roman" panose="02020603050405020304" pitchFamily="18" charset="0"/>
                <a:cs typeface="Times New Roman" panose="02020603050405020304" pitchFamily="18" charset="0"/>
              </a:rPr>
              <a:t>aptarnavo </a:t>
            </a:r>
            <a:r>
              <a:rPr lang="lt-LT" sz="1100" b="1" dirty="0" smtClean="0">
                <a:solidFill>
                  <a:schemeClr val="tx1"/>
                </a:solidFill>
                <a:latin typeface="Times New Roman" panose="02020603050405020304" pitchFamily="18" charset="0"/>
                <a:cs typeface="Times New Roman" panose="02020603050405020304" pitchFamily="18" charset="0"/>
              </a:rPr>
              <a:t>3171 (2855 -2017 m.)  </a:t>
            </a:r>
            <a:r>
              <a:rPr lang="lt-LT" sz="1100" b="1" dirty="0" smtClean="0">
                <a:solidFill>
                  <a:srgbClr val="000000"/>
                </a:solidFill>
                <a:latin typeface="Times New Roman" panose="02020603050405020304" pitchFamily="18" charset="0"/>
                <a:cs typeface="Times New Roman" panose="02020603050405020304" pitchFamily="18" charset="0"/>
              </a:rPr>
              <a:t>asmenis</a:t>
            </a:r>
            <a:r>
              <a:rPr lang="lt-LT" sz="1100" b="1" dirty="0">
                <a:solidFill>
                  <a:srgbClr val="000000"/>
                </a:solidFill>
                <a:latin typeface="Times New Roman" panose="02020603050405020304" pitchFamily="18" charset="0"/>
                <a:cs typeface="Times New Roman" panose="02020603050405020304" pitchFamily="18" charset="0"/>
              </a:rPr>
              <a:t>.</a:t>
            </a:r>
            <a:endParaRPr lang="lt-LT" sz="11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90997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179512" y="116632"/>
            <a:ext cx="8712968" cy="1292367"/>
          </a:xfrm>
        </p:spPr>
        <p:txBody>
          <a:bodyPr>
            <a:noAutofit/>
          </a:bodyPr>
          <a:lstStyle/>
          <a:p>
            <a:r>
              <a:rPr lang="lt-LT" sz="2400" b="1" dirty="0" smtClean="0">
                <a:latin typeface="Bookman Old Style" panose="02050604050505020204" pitchFamily="18" charset="0"/>
                <a:cs typeface="Times New Roman" panose="02020603050405020304" pitchFamily="18" charset="0"/>
              </a:rPr>
              <a:t/>
            </a:r>
            <a:br>
              <a:rPr lang="lt-LT" sz="2400" b="1" dirty="0" smtClean="0">
                <a:latin typeface="Bookman Old Style" panose="02050604050505020204" pitchFamily="18" charset="0"/>
                <a:cs typeface="Times New Roman" panose="02020603050405020304" pitchFamily="18" charset="0"/>
              </a:rPr>
            </a:br>
            <a:r>
              <a:rPr lang="lt-LT" sz="2400" b="1" dirty="0" smtClean="0">
                <a:latin typeface="Bookman Old Style" panose="02050604050505020204" pitchFamily="18" charset="0"/>
                <a:cs typeface="Times New Roman" panose="02020603050405020304" pitchFamily="18" charset="0"/>
              </a:rPr>
              <a:t>PANEMUNĖS SENIŪNIJOS SVARBIAUSI DARBAI (VEIKLOS PRIORITETAI) 2020 METAMS</a:t>
            </a:r>
            <a:endParaRPr lang="lt-LT" sz="2400" b="1" dirty="0">
              <a:latin typeface="Bookman Old Style" panose="02050604050505020204" pitchFamily="18" charset="0"/>
              <a:cs typeface="Times New Roman" panose="02020603050405020304" pitchFamily="18" charset="0"/>
            </a:endParaRPr>
          </a:p>
        </p:txBody>
      </p:sp>
      <p:sp>
        <p:nvSpPr>
          <p:cNvPr id="3" name="Turinio vietos rezervavimo ženklas 2"/>
          <p:cNvSpPr>
            <a:spLocks noGrp="1"/>
          </p:cNvSpPr>
          <p:nvPr>
            <p:ph idx="1"/>
          </p:nvPr>
        </p:nvSpPr>
        <p:spPr>
          <a:xfrm>
            <a:off x="467544" y="1412776"/>
            <a:ext cx="8229600" cy="4344708"/>
          </a:xfrm>
        </p:spPr>
        <p:txBody>
          <a:bodyPr>
            <a:noAutofit/>
          </a:bodyPr>
          <a:lstStyle/>
          <a:p>
            <a:endParaRPr lang="lt-LT" sz="1800" dirty="0" smtClean="0">
              <a:latin typeface="Times New Roman" panose="02020603050405020304" pitchFamily="18" charset="0"/>
              <a:cs typeface="Times New Roman" panose="02020603050405020304" pitchFamily="18" charset="0"/>
            </a:endParaRPr>
          </a:p>
          <a:p>
            <a:r>
              <a:rPr lang="lt-LT" sz="1800" dirty="0" smtClean="0">
                <a:latin typeface="Times New Roman" panose="02020603050405020304" pitchFamily="18" charset="0"/>
                <a:cs typeface="Times New Roman" panose="02020603050405020304" pitchFamily="18" charset="0"/>
              </a:rPr>
              <a:t>Teikti </a:t>
            </a:r>
            <a:r>
              <a:rPr lang="lt-LT" sz="1800" dirty="0">
                <a:latin typeface="Times New Roman" panose="02020603050405020304" pitchFamily="18" charset="0"/>
                <a:cs typeface="Times New Roman" panose="02020603050405020304" pitchFamily="18" charset="0"/>
              </a:rPr>
              <a:t>kokybiškas viešojo administravimo paslaugas gyventojams, skatinti gyventojus naudotis teikiamomis e. paslaugomis;</a:t>
            </a:r>
          </a:p>
          <a:p>
            <a:r>
              <a:rPr lang="lt-LT" sz="1800" dirty="0">
                <a:latin typeface="Times New Roman" panose="02020603050405020304" pitchFamily="18" charset="0"/>
                <a:cs typeface="Times New Roman" panose="02020603050405020304" pitchFamily="18" charset="0"/>
              </a:rPr>
              <a:t>Skatinti bendruomenę dalyvauti miesto valdyme ir remti bendruomenės kultūrines, švietimo ir kitas pilietinės iniciatyvos formas;</a:t>
            </a:r>
          </a:p>
          <a:p>
            <a:r>
              <a:rPr lang="lt-LT" sz="1800" dirty="0">
                <a:latin typeface="Times New Roman" panose="02020603050405020304" pitchFamily="18" charset="0"/>
                <a:cs typeface="Times New Roman" panose="02020603050405020304" pitchFamily="18" charset="0"/>
              </a:rPr>
              <a:t>Gerinti aplinkos kokybę ir apsaugą seniūnijos teritorijoje, siekti saugios gyvenamosios aplinkos, gerinti socialinę aplinką seniūnijos gyventojams; </a:t>
            </a:r>
          </a:p>
          <a:p>
            <a:r>
              <a:rPr lang="lt-LT" sz="1800" dirty="0">
                <a:latin typeface="Times New Roman" panose="02020603050405020304" pitchFamily="18" charset="0"/>
                <a:cs typeface="Times New Roman" panose="02020603050405020304" pitchFamily="18" charset="0"/>
              </a:rPr>
              <a:t>Dalyvauti įgyvendinant priemones, skirtas Nevyriausybinių organizacijų ir bendruomeninės veiklos stiprinimo 2017–2019 metų veiksmų plano įgyvendinimo 2.3 priemonei „Remti bendruomeninę veiklą savivaldybėse“;</a:t>
            </a:r>
          </a:p>
          <a:p>
            <a:r>
              <a:rPr lang="lt-LT" sz="1800" dirty="0">
                <a:latin typeface="Times New Roman" panose="02020603050405020304" pitchFamily="18" charset="0"/>
                <a:cs typeface="Times New Roman" panose="02020603050405020304" pitchFamily="18" charset="0"/>
              </a:rPr>
              <a:t>Didinti statinių naudojimo priežiūros efektyvumą</a:t>
            </a:r>
            <a:r>
              <a:rPr lang="lt-LT" sz="1800" dirty="0" smtClean="0">
                <a:latin typeface="Times New Roman" panose="02020603050405020304" pitchFamily="18" charset="0"/>
                <a:cs typeface="Times New Roman" panose="02020603050405020304" pitchFamily="18" charset="0"/>
              </a:rPr>
              <a:t>.</a:t>
            </a:r>
          </a:p>
          <a:p>
            <a:pPr marL="0" indent="0">
              <a:buNone/>
            </a:pPr>
            <a:endParaRPr lang="lt-LT"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18032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179512" y="44624"/>
            <a:ext cx="8856984" cy="648072"/>
          </a:xfrm>
        </p:spPr>
        <p:txBody>
          <a:bodyPr>
            <a:normAutofit fontScale="90000"/>
          </a:bodyPr>
          <a:lstStyle/>
          <a:p>
            <a:r>
              <a:rPr lang="lt-LT" sz="2000" b="1" dirty="0" smtClean="0">
                <a:latin typeface="Bookman Old Style" panose="02050604050505020204" pitchFamily="18" charset="0"/>
              </a:rPr>
              <a:t>Panemunės </a:t>
            </a:r>
            <a:r>
              <a:rPr lang="lt-LT" sz="2000" b="1" dirty="0">
                <a:latin typeface="Bookman Old Style" panose="02050604050505020204" pitchFamily="18" charset="0"/>
              </a:rPr>
              <a:t>seniūnijos lėšų </a:t>
            </a:r>
            <a:r>
              <a:rPr lang="lt-LT" sz="2000" b="1" dirty="0" smtClean="0">
                <a:latin typeface="Bookman Old Style" panose="02050604050505020204" pitchFamily="18" charset="0"/>
              </a:rPr>
              <a:t>poreikis 2020 m., </a:t>
            </a:r>
            <a:r>
              <a:rPr lang="lt-LT" sz="2000" b="1" dirty="0">
                <a:latin typeface="Bookman Old Style" panose="02050604050505020204" pitchFamily="18" charset="0"/>
              </a:rPr>
              <a:t>skatinant gyventojų bendruomeniškumą </a:t>
            </a:r>
            <a:r>
              <a:rPr lang="lt-LT" sz="2000" b="1" dirty="0" smtClean="0">
                <a:latin typeface="Bookman Old Style" panose="02050604050505020204" pitchFamily="18" charset="0"/>
              </a:rPr>
              <a:t>(1)</a:t>
            </a:r>
            <a:endParaRPr lang="lt-LT" sz="2000" dirty="0"/>
          </a:p>
        </p:txBody>
      </p:sp>
      <p:graphicFrame>
        <p:nvGraphicFramePr>
          <p:cNvPr id="6" name="Turinio vietos rezervavimo ženklas 5"/>
          <p:cNvGraphicFramePr>
            <a:graphicFrameLocks noGrp="1"/>
          </p:cNvGraphicFramePr>
          <p:nvPr>
            <p:ph idx="1"/>
            <p:extLst>
              <p:ext uri="{D42A27DB-BD31-4B8C-83A1-F6EECF244321}">
                <p14:modId xmlns:p14="http://schemas.microsoft.com/office/powerpoint/2010/main" val="1409000818"/>
              </p:ext>
            </p:extLst>
          </p:nvPr>
        </p:nvGraphicFramePr>
        <p:xfrm>
          <a:off x="107504" y="764704"/>
          <a:ext cx="9029605" cy="4650340"/>
        </p:xfrm>
        <a:graphic>
          <a:graphicData uri="http://schemas.openxmlformats.org/drawingml/2006/table">
            <a:tbl>
              <a:tblPr>
                <a:tableStyleId>{5C22544A-7EE6-4342-B048-85BDC9FD1C3A}</a:tableStyleId>
              </a:tblPr>
              <a:tblGrid>
                <a:gridCol w="465658">
                  <a:extLst>
                    <a:ext uri="{9D8B030D-6E8A-4147-A177-3AD203B41FA5}">
                      <a16:colId xmlns:a16="http://schemas.microsoft.com/office/drawing/2014/main" val="20000"/>
                    </a:ext>
                  </a:extLst>
                </a:gridCol>
                <a:gridCol w="2044336">
                  <a:extLst>
                    <a:ext uri="{9D8B030D-6E8A-4147-A177-3AD203B41FA5}">
                      <a16:colId xmlns:a16="http://schemas.microsoft.com/office/drawing/2014/main" val="20001"/>
                    </a:ext>
                  </a:extLst>
                </a:gridCol>
                <a:gridCol w="448214">
                  <a:extLst>
                    <a:ext uri="{9D8B030D-6E8A-4147-A177-3AD203B41FA5}">
                      <a16:colId xmlns:a16="http://schemas.microsoft.com/office/drawing/2014/main" val="20002"/>
                    </a:ext>
                  </a:extLst>
                </a:gridCol>
                <a:gridCol w="789940">
                  <a:extLst>
                    <a:ext uri="{9D8B030D-6E8A-4147-A177-3AD203B41FA5}">
                      <a16:colId xmlns:a16="http://schemas.microsoft.com/office/drawing/2014/main" val="20003"/>
                    </a:ext>
                  </a:extLst>
                </a:gridCol>
                <a:gridCol w="842618">
                  <a:extLst>
                    <a:ext uri="{9D8B030D-6E8A-4147-A177-3AD203B41FA5}">
                      <a16:colId xmlns:a16="http://schemas.microsoft.com/office/drawing/2014/main" val="20004"/>
                    </a:ext>
                  </a:extLst>
                </a:gridCol>
                <a:gridCol w="623648">
                  <a:extLst>
                    <a:ext uri="{9D8B030D-6E8A-4147-A177-3AD203B41FA5}">
                      <a16:colId xmlns:a16="http://schemas.microsoft.com/office/drawing/2014/main" val="20005"/>
                    </a:ext>
                  </a:extLst>
                </a:gridCol>
                <a:gridCol w="620876">
                  <a:extLst>
                    <a:ext uri="{9D8B030D-6E8A-4147-A177-3AD203B41FA5}">
                      <a16:colId xmlns:a16="http://schemas.microsoft.com/office/drawing/2014/main" val="20006"/>
                    </a:ext>
                  </a:extLst>
                </a:gridCol>
                <a:gridCol w="501414">
                  <a:extLst>
                    <a:ext uri="{9D8B030D-6E8A-4147-A177-3AD203B41FA5}">
                      <a16:colId xmlns:a16="http://schemas.microsoft.com/office/drawing/2014/main" val="20007"/>
                    </a:ext>
                  </a:extLst>
                </a:gridCol>
                <a:gridCol w="554631">
                  <a:extLst>
                    <a:ext uri="{9D8B030D-6E8A-4147-A177-3AD203B41FA5}">
                      <a16:colId xmlns:a16="http://schemas.microsoft.com/office/drawing/2014/main" val="29983373"/>
                    </a:ext>
                  </a:extLst>
                </a:gridCol>
                <a:gridCol w="2138270">
                  <a:extLst>
                    <a:ext uri="{9D8B030D-6E8A-4147-A177-3AD203B41FA5}">
                      <a16:colId xmlns:a16="http://schemas.microsoft.com/office/drawing/2014/main" val="20009"/>
                    </a:ext>
                  </a:extLst>
                </a:gridCol>
              </a:tblGrid>
              <a:tr h="188752">
                <a:tc gridSpan="10">
                  <a:txBody>
                    <a:bodyPr/>
                    <a:lstStyle/>
                    <a:p>
                      <a:pPr algn="ctr" fontAlgn="ctr"/>
                      <a:r>
                        <a:rPr lang="lt-LT" sz="900" b="1" i="0" u="none" strike="noStrike" dirty="0">
                          <a:solidFill>
                            <a:srgbClr val="000000"/>
                          </a:solidFill>
                          <a:effectLst/>
                          <a:latin typeface="Times New Roman" panose="02020603050405020304" pitchFamily="18" charset="0"/>
                        </a:rPr>
                        <a:t>Lėšų poreikį patvirtinančių skaičiavimų lentelė</a:t>
                      </a:r>
                    </a:p>
                  </a:txBody>
                  <a:tcPr marL="7620" marR="7620" marT="7620" marB="0" anchor="ct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val="10000"/>
                  </a:ext>
                </a:extLst>
              </a:tr>
              <a:tr h="459320">
                <a:tc gridSpan="2">
                  <a:txBody>
                    <a:bodyPr/>
                    <a:lstStyle/>
                    <a:p>
                      <a:pPr algn="l" fontAlgn="ctr"/>
                      <a:r>
                        <a:rPr lang="lt-LT" sz="900" b="1" i="0" u="none" strike="noStrike" dirty="0">
                          <a:solidFill>
                            <a:srgbClr val="000000"/>
                          </a:solidFill>
                          <a:effectLst/>
                          <a:latin typeface="Times New Roman" panose="02020603050405020304" pitchFamily="18" charset="0"/>
                        </a:rPr>
                        <a:t>Priemonės kodas</a:t>
                      </a:r>
                      <a:br>
                        <a:rPr lang="lt-LT" sz="900" b="1" i="0" u="none" strike="noStrike" dirty="0">
                          <a:solidFill>
                            <a:srgbClr val="000000"/>
                          </a:solidFill>
                          <a:effectLst/>
                          <a:latin typeface="Times New Roman" panose="02020603050405020304" pitchFamily="18" charset="0"/>
                        </a:rPr>
                      </a:br>
                      <a:r>
                        <a:rPr lang="lt-LT" sz="900" b="1" i="0" u="none" strike="noStrike" dirty="0">
                          <a:solidFill>
                            <a:srgbClr val="000000"/>
                          </a:solidFill>
                          <a:effectLst/>
                          <a:latin typeface="Times New Roman" panose="02020603050405020304" pitchFamily="18" charset="0"/>
                        </a:rPr>
                        <a:t/>
                      </a:r>
                      <a:br>
                        <a:rPr lang="lt-LT" sz="900" b="1" i="0" u="none" strike="noStrike" dirty="0">
                          <a:solidFill>
                            <a:srgbClr val="000000"/>
                          </a:solidFill>
                          <a:effectLst/>
                          <a:latin typeface="Times New Roman" panose="02020603050405020304" pitchFamily="18" charset="0"/>
                        </a:rPr>
                      </a:br>
                      <a:endParaRPr lang="lt-LT" sz="900" b="1" i="0" u="none" strike="noStrike" dirty="0">
                        <a:solidFill>
                          <a:srgbClr val="000000"/>
                        </a:solidFill>
                        <a:effectLst/>
                        <a:latin typeface="Times New Roman" panose="02020603050405020304" pitchFamily="18" charset="0"/>
                      </a:endParaRPr>
                    </a:p>
                  </a:txBody>
                  <a:tcPr marL="7620" marR="7620" marT="7620" marB="0" anchor="ctr"/>
                </a:tc>
                <a:tc hMerge="1">
                  <a:txBody>
                    <a:bodyPr/>
                    <a:lstStyle/>
                    <a:p>
                      <a:endParaRPr lang="lt-LT"/>
                    </a:p>
                  </a:txBody>
                  <a:tcPr/>
                </a:tc>
                <a:tc gridSpan="8">
                  <a:txBody>
                    <a:bodyPr/>
                    <a:lstStyle/>
                    <a:p>
                      <a:pPr algn="l" fontAlgn="ctr"/>
                      <a:r>
                        <a:rPr lang="lt-LT" sz="900" b="0" i="0" u="none" strike="noStrike" dirty="0">
                          <a:solidFill>
                            <a:srgbClr val="000000"/>
                          </a:solidFill>
                          <a:effectLst/>
                          <a:latin typeface="Times New Roman" panose="02020603050405020304" pitchFamily="18" charset="0"/>
                        </a:rPr>
                        <a:t>02.05.02.007</a:t>
                      </a:r>
                    </a:p>
                  </a:txBody>
                  <a:tcPr marL="7620" marR="7620" marT="7620" marB="0" anchor="ct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val="10001"/>
                  </a:ext>
                </a:extLst>
              </a:tr>
              <a:tr h="444548">
                <a:tc gridSpan="2">
                  <a:txBody>
                    <a:bodyPr/>
                    <a:lstStyle/>
                    <a:p>
                      <a:pPr algn="l" fontAlgn="ctr"/>
                      <a:r>
                        <a:rPr lang="lt-LT" sz="900" b="1" i="0" u="none" strike="noStrike" dirty="0">
                          <a:solidFill>
                            <a:srgbClr val="000000"/>
                          </a:solidFill>
                          <a:effectLst/>
                          <a:latin typeface="Times New Roman" panose="02020603050405020304" pitchFamily="18" charset="0"/>
                        </a:rPr>
                        <a:t>Priemonės pavadinimas </a:t>
                      </a:r>
                    </a:p>
                  </a:txBody>
                  <a:tcPr marL="7620" marR="7620" marT="7620" marB="0" anchor="ctr"/>
                </a:tc>
                <a:tc hMerge="1">
                  <a:txBody>
                    <a:bodyPr/>
                    <a:lstStyle/>
                    <a:p>
                      <a:endParaRPr lang="lt-LT"/>
                    </a:p>
                  </a:txBody>
                  <a:tcPr/>
                </a:tc>
                <a:tc gridSpan="8">
                  <a:txBody>
                    <a:bodyPr/>
                    <a:lstStyle/>
                    <a:p>
                      <a:pPr algn="l" fontAlgn="ctr"/>
                      <a:r>
                        <a:rPr lang="lt-LT" sz="900" b="0" i="0" u="none" strike="noStrike" dirty="0">
                          <a:solidFill>
                            <a:srgbClr val="000000"/>
                          </a:solidFill>
                          <a:effectLst/>
                          <a:latin typeface="Times New Roman" panose="02020603050405020304" pitchFamily="18" charset="0"/>
                        </a:rPr>
                        <a:t>Panemunės  seniūnijos įtakos stiprinimas skatinant gyventojų bendruomeniškumą</a:t>
                      </a:r>
                    </a:p>
                  </a:txBody>
                  <a:tcPr marL="7620" marR="7620" marT="7620" marB="0" anchor="ct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val="10003"/>
                  </a:ext>
                </a:extLst>
              </a:tr>
              <a:tr h="298423">
                <a:tc rowSpan="2">
                  <a:txBody>
                    <a:bodyPr/>
                    <a:lstStyle/>
                    <a:p>
                      <a:pPr algn="ctr" fontAlgn="ctr"/>
                      <a:r>
                        <a:rPr lang="lt-LT" sz="900" b="1" i="0" u="none" strike="noStrike">
                          <a:solidFill>
                            <a:srgbClr val="000000"/>
                          </a:solidFill>
                          <a:effectLst/>
                          <a:latin typeface="Times New Roman" panose="02020603050405020304" pitchFamily="18" charset="0"/>
                        </a:rPr>
                        <a:t>Eil Nr.</a:t>
                      </a:r>
                    </a:p>
                  </a:txBody>
                  <a:tcPr marL="7620" marR="7620" marT="7620" marB="0" anchor="ctr"/>
                </a:tc>
                <a:tc rowSpan="2">
                  <a:txBody>
                    <a:bodyPr/>
                    <a:lstStyle/>
                    <a:p>
                      <a:pPr algn="ctr" fontAlgn="ctr"/>
                      <a:r>
                        <a:rPr lang="lt-LT" sz="900" b="1" i="0" u="none" strike="noStrike">
                          <a:solidFill>
                            <a:srgbClr val="000000"/>
                          </a:solidFill>
                          <a:effectLst/>
                          <a:latin typeface="Times New Roman" panose="02020603050405020304" pitchFamily="18" charset="0"/>
                        </a:rPr>
                        <a:t>Išlaidų pavadinimas (pagal veiklas)</a:t>
                      </a:r>
                    </a:p>
                  </a:txBody>
                  <a:tcPr marL="7620" marR="7620" marT="7620" marB="0" anchor="ctr"/>
                </a:tc>
                <a:tc rowSpan="2">
                  <a:txBody>
                    <a:bodyPr/>
                    <a:lstStyle/>
                    <a:p>
                      <a:pPr algn="ctr" fontAlgn="ctr"/>
                      <a:r>
                        <a:rPr lang="lt-LT" sz="900" b="1" i="0" u="none" strike="noStrike">
                          <a:solidFill>
                            <a:srgbClr val="000000"/>
                          </a:solidFill>
                          <a:effectLst/>
                          <a:latin typeface="Times New Roman" panose="02020603050405020304" pitchFamily="18" charset="0"/>
                        </a:rPr>
                        <a:t>Lėšų šaltinis</a:t>
                      </a:r>
                    </a:p>
                  </a:txBody>
                  <a:tcPr marL="7620" marR="7620" marT="7620" marB="0" anchor="ctr"/>
                </a:tc>
                <a:tc gridSpan="4">
                  <a:txBody>
                    <a:bodyPr/>
                    <a:lstStyle/>
                    <a:p>
                      <a:pPr algn="ctr" fontAlgn="ctr"/>
                      <a:r>
                        <a:rPr lang="lt-LT" sz="900" b="1" i="0" u="none" strike="noStrike" dirty="0">
                          <a:solidFill>
                            <a:srgbClr val="000000"/>
                          </a:solidFill>
                          <a:effectLst/>
                          <a:latin typeface="Times New Roman" panose="02020603050405020304" pitchFamily="18" charset="0"/>
                        </a:rPr>
                        <a:t>2019 m.</a:t>
                      </a:r>
                    </a:p>
                  </a:txBody>
                  <a:tcPr marL="7620" marR="7620" marT="7620" marB="0" anchor="ctr"/>
                </a:tc>
                <a:tc hMerge="1">
                  <a:txBody>
                    <a:bodyPr/>
                    <a:lstStyle/>
                    <a:p>
                      <a:endParaRPr lang="lt-LT"/>
                    </a:p>
                  </a:txBody>
                  <a:tcPr/>
                </a:tc>
                <a:tc hMerge="1">
                  <a:txBody>
                    <a:bodyPr/>
                    <a:lstStyle/>
                    <a:p>
                      <a:endParaRPr lang="lt-LT"/>
                    </a:p>
                  </a:txBody>
                  <a:tcPr/>
                </a:tc>
                <a:tc hMerge="1">
                  <a:txBody>
                    <a:bodyPr/>
                    <a:lstStyle/>
                    <a:p>
                      <a:endParaRPr lang="lt-LT"/>
                    </a:p>
                  </a:txBody>
                  <a:tcPr/>
                </a:tc>
                <a:tc rowSpan="2">
                  <a:txBody>
                    <a:bodyPr/>
                    <a:lstStyle/>
                    <a:p>
                      <a:pPr algn="ctr" fontAlgn="ctr"/>
                      <a:r>
                        <a:rPr lang="lt-LT" sz="900" b="1" i="0" u="none" strike="noStrike">
                          <a:solidFill>
                            <a:srgbClr val="000000"/>
                          </a:solidFill>
                          <a:effectLst/>
                          <a:latin typeface="Times New Roman" panose="02020603050405020304" pitchFamily="18" charset="0"/>
                        </a:rPr>
                        <a:t>2020 m.</a:t>
                      </a:r>
                    </a:p>
                  </a:txBody>
                  <a:tcPr marL="7620" marR="7620" marT="7620" marB="0" anchor="ctr"/>
                </a:tc>
                <a:tc rowSpan="2">
                  <a:txBody>
                    <a:bodyPr/>
                    <a:lstStyle/>
                    <a:p>
                      <a:pPr algn="ctr" fontAlgn="ctr"/>
                      <a:r>
                        <a:rPr lang="lt-LT" sz="900" b="1" i="0" u="none" strike="noStrike">
                          <a:solidFill>
                            <a:srgbClr val="000000"/>
                          </a:solidFill>
                          <a:effectLst/>
                          <a:latin typeface="Times New Roman" panose="02020603050405020304" pitchFamily="18" charset="0"/>
                        </a:rPr>
                        <a:t>2021 m.</a:t>
                      </a:r>
                    </a:p>
                  </a:txBody>
                  <a:tcPr marL="7620" marR="7620" marT="7620" marB="0" anchor="ctr"/>
                </a:tc>
                <a:tc rowSpan="2">
                  <a:txBody>
                    <a:bodyPr/>
                    <a:lstStyle/>
                    <a:p>
                      <a:pPr algn="ctr" fontAlgn="ctr"/>
                      <a:r>
                        <a:rPr lang="lt-LT" sz="900" b="1" i="0" u="none" strike="noStrike">
                          <a:solidFill>
                            <a:srgbClr val="000000"/>
                          </a:solidFill>
                          <a:effectLst/>
                          <a:latin typeface="Times New Roman" panose="02020603050405020304" pitchFamily="18" charset="0"/>
                        </a:rPr>
                        <a:t>Komentarai</a:t>
                      </a:r>
                    </a:p>
                  </a:txBody>
                  <a:tcPr marL="7620" marR="7620" marT="7620" marB="0" anchor="ctr"/>
                </a:tc>
                <a:extLst>
                  <a:ext uri="{0D108BD9-81ED-4DB2-BD59-A6C34878D82A}">
                    <a16:rowId xmlns:a16="http://schemas.microsoft.com/office/drawing/2014/main" val="10004"/>
                  </a:ext>
                </a:extLst>
              </a:tr>
              <a:tr h="466081">
                <a:tc vMerge="1">
                  <a:txBody>
                    <a:bodyPr/>
                    <a:lstStyle/>
                    <a:p>
                      <a:endParaRPr lang="lt-LT"/>
                    </a:p>
                  </a:txBody>
                  <a:tcPr/>
                </a:tc>
                <a:tc vMerge="1">
                  <a:txBody>
                    <a:bodyPr/>
                    <a:lstStyle/>
                    <a:p>
                      <a:endParaRPr lang="lt-LT"/>
                    </a:p>
                  </a:txBody>
                  <a:tcPr/>
                </a:tc>
                <a:tc vMerge="1">
                  <a:txBody>
                    <a:bodyPr/>
                    <a:lstStyle/>
                    <a:p>
                      <a:endParaRPr lang="lt-LT"/>
                    </a:p>
                  </a:txBody>
                  <a:tcPr/>
                </a:tc>
                <a:tc>
                  <a:txBody>
                    <a:bodyPr/>
                    <a:lstStyle/>
                    <a:p>
                      <a:pPr algn="ctr" fontAlgn="ctr"/>
                      <a:r>
                        <a:rPr lang="lt-LT" sz="900" b="1" i="0" u="none" strike="noStrike">
                          <a:solidFill>
                            <a:srgbClr val="000000"/>
                          </a:solidFill>
                          <a:effectLst/>
                          <a:latin typeface="Times New Roman" panose="02020603050405020304" pitchFamily="18" charset="0"/>
                        </a:rPr>
                        <a:t>Matavimo vnt. </a:t>
                      </a:r>
                    </a:p>
                  </a:txBody>
                  <a:tcPr marL="7620" marR="7620" marT="7620" marB="0" anchor="ctr"/>
                </a:tc>
                <a:tc>
                  <a:txBody>
                    <a:bodyPr/>
                    <a:lstStyle/>
                    <a:p>
                      <a:pPr algn="ctr" fontAlgn="ctr"/>
                      <a:r>
                        <a:rPr lang="lt-LT" sz="900" b="1" i="0" u="none" strike="noStrike">
                          <a:solidFill>
                            <a:srgbClr val="000000"/>
                          </a:solidFill>
                          <a:effectLst/>
                          <a:latin typeface="Times New Roman" panose="02020603050405020304" pitchFamily="18" charset="0"/>
                        </a:rPr>
                        <a:t>Darbų, prekių, paslaugų kiekis</a:t>
                      </a:r>
                    </a:p>
                  </a:txBody>
                  <a:tcPr marL="7620" marR="7620" marT="7620" marB="0" anchor="ctr"/>
                </a:tc>
                <a:tc>
                  <a:txBody>
                    <a:bodyPr/>
                    <a:lstStyle/>
                    <a:p>
                      <a:pPr algn="ctr" fontAlgn="ctr"/>
                      <a:r>
                        <a:rPr lang="lt-LT" sz="900" b="1" i="0" u="none" strike="noStrike">
                          <a:solidFill>
                            <a:srgbClr val="000000"/>
                          </a:solidFill>
                          <a:effectLst/>
                          <a:latin typeface="Times New Roman" panose="02020603050405020304" pitchFamily="18" charset="0"/>
                        </a:rPr>
                        <a:t>Kaina (įkainiai) Eur/vnt.</a:t>
                      </a:r>
                    </a:p>
                  </a:txBody>
                  <a:tcPr marL="7620" marR="7620" marT="7620" marB="0" anchor="ctr"/>
                </a:tc>
                <a:tc>
                  <a:txBody>
                    <a:bodyPr/>
                    <a:lstStyle/>
                    <a:p>
                      <a:pPr algn="ctr" fontAlgn="ctr"/>
                      <a:r>
                        <a:rPr lang="lt-LT" sz="900" b="1" i="0" u="none" strike="noStrike" dirty="0">
                          <a:solidFill>
                            <a:srgbClr val="000000"/>
                          </a:solidFill>
                          <a:effectLst/>
                          <a:latin typeface="Times New Roman" panose="02020603050405020304" pitchFamily="18" charset="0"/>
                        </a:rPr>
                        <a:t>Suma, </a:t>
                      </a:r>
                      <a:r>
                        <a:rPr lang="lt-LT" sz="900" b="1" i="0" u="none" strike="noStrike" dirty="0" err="1">
                          <a:solidFill>
                            <a:srgbClr val="000000"/>
                          </a:solidFill>
                          <a:effectLst/>
                          <a:latin typeface="Times New Roman" panose="02020603050405020304" pitchFamily="18" charset="0"/>
                        </a:rPr>
                        <a:t>Eur</a:t>
                      </a:r>
                      <a:endParaRPr lang="lt-LT" sz="900" b="1" i="0" u="none" strike="noStrike" dirty="0">
                        <a:solidFill>
                          <a:srgbClr val="000000"/>
                        </a:solidFill>
                        <a:effectLst/>
                        <a:latin typeface="Times New Roman" panose="02020603050405020304" pitchFamily="18" charset="0"/>
                      </a:endParaRPr>
                    </a:p>
                  </a:txBody>
                  <a:tcPr marL="7620" marR="7620" marT="7620" marB="0" anchor="ctr"/>
                </a:tc>
                <a:tc vMerge="1">
                  <a:txBody>
                    <a:bodyPr/>
                    <a:lstStyle/>
                    <a:p>
                      <a:endParaRPr lang="lt-LT"/>
                    </a:p>
                  </a:txBody>
                  <a:tcPr/>
                </a:tc>
                <a:tc vMerge="1">
                  <a:txBody>
                    <a:bodyPr/>
                    <a:lstStyle/>
                    <a:p>
                      <a:endParaRPr lang="lt-LT"/>
                    </a:p>
                  </a:txBody>
                  <a:tcPr/>
                </a:tc>
                <a:tc vMerge="1">
                  <a:txBody>
                    <a:bodyPr/>
                    <a:lstStyle/>
                    <a:p>
                      <a:endParaRPr lang="lt-LT"/>
                    </a:p>
                  </a:txBody>
                  <a:tcPr/>
                </a:tc>
                <a:extLst>
                  <a:ext uri="{0D108BD9-81ED-4DB2-BD59-A6C34878D82A}">
                    <a16:rowId xmlns:a16="http://schemas.microsoft.com/office/drawing/2014/main" val="10005"/>
                  </a:ext>
                </a:extLst>
              </a:tr>
              <a:tr h="313545">
                <a:tc>
                  <a:txBody>
                    <a:bodyPr/>
                    <a:lstStyle/>
                    <a:p>
                      <a:pPr algn="ctr" fontAlgn="ctr"/>
                      <a:r>
                        <a:rPr lang="lt-LT" sz="900" b="1" i="0" u="none" strike="noStrike">
                          <a:solidFill>
                            <a:srgbClr val="000000"/>
                          </a:solidFill>
                          <a:effectLst/>
                          <a:latin typeface="Times New Roman" panose="02020603050405020304" pitchFamily="18" charset="0"/>
                        </a:rPr>
                        <a:t>1.</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Bendruomeninių ryšių stiprinimas, renginių organizavimas</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extLst>
                  <a:ext uri="{0D108BD9-81ED-4DB2-BD59-A6C34878D82A}">
                    <a16:rowId xmlns:a16="http://schemas.microsoft.com/office/drawing/2014/main" val="10006"/>
                  </a:ext>
                </a:extLst>
              </a:tr>
              <a:tr h="1076225">
                <a:tc>
                  <a:txBody>
                    <a:bodyPr/>
                    <a:lstStyle/>
                    <a:p>
                      <a:pPr algn="ctr" fontAlgn="ctr"/>
                      <a:r>
                        <a:rPr lang="lt-LT" sz="900" b="0" i="0" u="none" strike="noStrike">
                          <a:solidFill>
                            <a:srgbClr val="000000"/>
                          </a:solidFill>
                          <a:effectLst/>
                          <a:latin typeface="Times New Roman" panose="02020603050405020304" pitchFamily="18" charset="0"/>
                        </a:rPr>
                        <a:t>1.1.</a:t>
                      </a:r>
                    </a:p>
                  </a:txBody>
                  <a:tcPr marL="7620" marR="7620" marT="7620" marB="0" anchor="ctr"/>
                </a:tc>
                <a:tc>
                  <a:txBody>
                    <a:bodyPr/>
                    <a:lstStyle/>
                    <a:p>
                      <a:pPr algn="l" fontAlgn="t"/>
                      <a:r>
                        <a:rPr lang="lt-LT" sz="900" b="0" i="0" u="none" strike="noStrike">
                          <a:solidFill>
                            <a:srgbClr val="000000"/>
                          </a:solidFill>
                          <a:effectLst/>
                          <a:latin typeface="Times New Roman" panose="02020603050405020304" pitchFamily="18" charset="0"/>
                        </a:rPr>
                        <a:t>Dalyvavimas organizuojant kultūros  ir sporto renginius seniūnijos bendruomenei,  gyventojų susirinkimus, dalykinius susitikimus, renginius, parodas, keliones ir kt. Pagyvenusių žmonių mėnesiui paminėti. Nusipelniusių seniūnijai ir miestui žmonių paminėjimas. Kalėdinių renginių organizavimas.</a:t>
                      </a:r>
                    </a:p>
                  </a:txBody>
                  <a:tcPr marL="7620" marR="7620" marT="7620" marB="0"/>
                </a:tc>
                <a:tc>
                  <a:txBody>
                    <a:bodyPr/>
                    <a:lstStyle/>
                    <a:p>
                      <a:pPr algn="ctr" fontAlgn="ctr"/>
                      <a:r>
                        <a:rPr lang="lt-LT" sz="900" b="0" i="0" u="none" strike="noStrike">
                          <a:solidFill>
                            <a:srgbClr val="000000"/>
                          </a:solidFill>
                          <a:effectLst/>
                          <a:latin typeface="Times New Roman" panose="02020603050405020304" pitchFamily="18" charset="0"/>
                        </a:rPr>
                        <a:t>5101</a:t>
                      </a:r>
                    </a:p>
                  </a:txBody>
                  <a:tcPr marL="7620" marR="7620" marT="7620" marB="0" anchor="ctr"/>
                </a:tc>
                <a:tc>
                  <a:txBody>
                    <a:bodyPr/>
                    <a:lstStyle/>
                    <a:p>
                      <a:pPr algn="ctr"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ctr"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ctr"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r" fontAlgn="ctr"/>
                      <a:r>
                        <a:rPr lang="lt-LT" sz="900" b="0" i="0" u="none" strike="noStrike">
                          <a:solidFill>
                            <a:srgbClr val="000000"/>
                          </a:solidFill>
                          <a:effectLst/>
                          <a:latin typeface="Times New Roman" panose="02020603050405020304" pitchFamily="18" charset="0"/>
                        </a:rPr>
                        <a:t>700,00</a:t>
                      </a:r>
                    </a:p>
                  </a:txBody>
                  <a:tcPr marL="7620" marR="7620" marT="7620" marB="0" anchor="ctr"/>
                </a:tc>
                <a:tc>
                  <a:txBody>
                    <a:bodyPr/>
                    <a:lstStyle/>
                    <a:p>
                      <a:pPr algn="ctr"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ctr"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t"/>
                      <a:r>
                        <a:rPr lang="lt-LT" sz="900" b="0" i="0" u="none" strike="noStrike" dirty="0">
                          <a:solidFill>
                            <a:srgbClr val="000000"/>
                          </a:solidFill>
                          <a:effectLst/>
                          <a:latin typeface="Times New Roman" panose="02020603050405020304" pitchFamily="18" charset="0"/>
                        </a:rPr>
                        <a:t>Orientaciniai skaičiavimai pagal  UAB ,,</a:t>
                      </a:r>
                      <a:r>
                        <a:rPr lang="lt-LT" sz="900" b="0" i="0" u="none" strike="noStrike" dirty="0" err="1">
                          <a:solidFill>
                            <a:srgbClr val="000000"/>
                          </a:solidFill>
                          <a:effectLst/>
                          <a:latin typeface="Times New Roman" panose="02020603050405020304" pitchFamily="18" charset="0"/>
                        </a:rPr>
                        <a:t>Eurobiuras</a:t>
                      </a:r>
                      <a:r>
                        <a:rPr lang="lt-LT" sz="900" b="0" i="0" u="none" strike="noStrike" dirty="0">
                          <a:solidFill>
                            <a:srgbClr val="000000"/>
                          </a:solidFill>
                          <a:effectLst/>
                          <a:latin typeface="Times New Roman" panose="02020603050405020304" pitchFamily="18" charset="0"/>
                        </a:rPr>
                        <a:t>“,  gėlėms, padėkos raštams, maisto produktams, reprezentacinėms dovanoms, sporto prizams,  sutartis su UAB ,,</a:t>
                      </a:r>
                      <a:r>
                        <a:rPr lang="lt-LT" sz="900" b="0" i="0" u="none" strike="noStrike" dirty="0" err="1">
                          <a:solidFill>
                            <a:srgbClr val="000000"/>
                          </a:solidFill>
                          <a:effectLst/>
                          <a:latin typeface="Times New Roman" panose="02020603050405020304" pitchFamily="18" charset="0"/>
                        </a:rPr>
                        <a:t>Artransa</a:t>
                      </a:r>
                      <a:r>
                        <a:rPr lang="lt-LT" sz="900" b="0" i="0" u="none" strike="noStrike" dirty="0">
                          <a:solidFill>
                            <a:srgbClr val="000000"/>
                          </a:solidFill>
                          <a:effectLst/>
                          <a:latin typeface="Times New Roman" panose="02020603050405020304" pitchFamily="18" charset="0"/>
                        </a:rPr>
                        <a:t>“. Naudosimės Bendrųjų reikalų skyriaus pasirašytomis sutartimis. </a:t>
                      </a:r>
                    </a:p>
                  </a:txBody>
                  <a:tcPr marL="7620" marR="7620" marT="7620" marB="0"/>
                </a:tc>
                <a:extLst>
                  <a:ext uri="{0D108BD9-81ED-4DB2-BD59-A6C34878D82A}">
                    <a16:rowId xmlns:a16="http://schemas.microsoft.com/office/drawing/2014/main" val="10007"/>
                  </a:ext>
                </a:extLst>
              </a:tr>
              <a:tr h="290073">
                <a:tc gridSpan="4">
                  <a:txBody>
                    <a:bodyPr/>
                    <a:lstStyle/>
                    <a:p>
                      <a:pPr algn="r" fontAlgn="ctr"/>
                      <a:endParaRPr lang="lt-LT" sz="900" b="1" i="0" u="none" strike="noStrike" dirty="0">
                        <a:solidFill>
                          <a:srgbClr val="000000"/>
                        </a:solidFill>
                        <a:effectLst/>
                        <a:latin typeface="Times New Roman" panose="02020603050405020304" pitchFamily="18" charset="0"/>
                      </a:endParaRPr>
                    </a:p>
                  </a:txBody>
                  <a:tcPr marL="7620" marR="7620" marT="7620" marB="0" anchor="ctr"/>
                </a:tc>
                <a:tc hMerge="1">
                  <a:txBody>
                    <a:bodyPr/>
                    <a:lstStyle/>
                    <a:p>
                      <a:endParaRPr lang="lt-LT"/>
                    </a:p>
                  </a:txBody>
                  <a:tcPr/>
                </a:tc>
                <a:tc hMerge="1">
                  <a:txBody>
                    <a:bodyPr/>
                    <a:lstStyle/>
                    <a:p>
                      <a:endParaRPr lang="lt-LT"/>
                    </a:p>
                  </a:txBody>
                  <a:tcPr/>
                </a:tc>
                <a:tc hMerge="1">
                  <a:txBody>
                    <a:bodyPr/>
                    <a:lstStyle/>
                    <a:p>
                      <a:endParaRPr lang="lt-LT"/>
                    </a:p>
                  </a:txBody>
                  <a:tcPr/>
                </a:tc>
                <a:tc>
                  <a:txBody>
                    <a:bodyPr/>
                    <a:lstStyle/>
                    <a:p>
                      <a:pPr algn="l" fontAlgn="ctr"/>
                      <a:endParaRPr lang="lt-LT" sz="9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l" fontAlgn="ctr"/>
                      <a:endParaRPr lang="lt-LT" sz="9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r" fontAlgn="ctr"/>
                      <a:endParaRPr lang="lt-LT" sz="900" b="1" i="0" u="none" strike="noStrike">
                        <a:solidFill>
                          <a:srgbClr val="000000"/>
                        </a:solidFill>
                        <a:effectLst/>
                        <a:latin typeface="Times New Roman" panose="02020603050405020304" pitchFamily="18" charset="0"/>
                      </a:endParaRPr>
                    </a:p>
                  </a:txBody>
                  <a:tcPr marL="7620" marR="7620" marT="7620" marB="0" anchor="ctr"/>
                </a:tc>
                <a:tc>
                  <a:txBody>
                    <a:bodyPr/>
                    <a:lstStyle/>
                    <a:p>
                      <a:pPr algn="r" fontAlgn="ctr"/>
                      <a:endParaRPr lang="lt-LT" sz="900" b="1"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r" fontAlgn="ctr"/>
                      <a:endParaRPr lang="lt-LT" sz="900" b="1"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l" fontAlgn="ctr"/>
                      <a:endParaRPr lang="lt-LT" sz="900" b="1" i="0" u="none" strike="noStrike" dirty="0">
                        <a:solidFill>
                          <a:srgbClr val="000000"/>
                        </a:solidFill>
                        <a:effectLst/>
                        <a:latin typeface="Times New Roman" panose="02020603050405020304" pitchFamily="18" charset="0"/>
                      </a:endParaRPr>
                    </a:p>
                  </a:txBody>
                  <a:tcPr marL="7620" marR="7620" marT="7620" marB="0" anchor="ctr"/>
                </a:tc>
                <a:extLst>
                  <a:ext uri="{0D108BD9-81ED-4DB2-BD59-A6C34878D82A}">
                    <a16:rowId xmlns:a16="http://schemas.microsoft.com/office/drawing/2014/main" val="10009"/>
                  </a:ext>
                </a:extLst>
              </a:tr>
              <a:tr h="313545">
                <a:tc>
                  <a:txBody>
                    <a:bodyPr/>
                    <a:lstStyle/>
                    <a:p>
                      <a:pPr algn="ctr" fontAlgn="ctr"/>
                      <a:r>
                        <a:rPr lang="lt-LT" sz="900" b="1" i="0" u="none" strike="noStrike">
                          <a:solidFill>
                            <a:srgbClr val="000000"/>
                          </a:solidFill>
                          <a:effectLst/>
                          <a:latin typeface="Times New Roman" panose="02020603050405020304" pitchFamily="18" charset="0"/>
                        </a:rPr>
                        <a:t>2.</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Seniūnijos teritorijos priežiūros organizavimas</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dirty="0">
                          <a:solidFill>
                            <a:srgbClr val="000000"/>
                          </a:solidFill>
                          <a:effectLst/>
                          <a:latin typeface="Times New Roman" panose="02020603050405020304" pitchFamily="18" charset="0"/>
                        </a:rPr>
                        <a:t> </a:t>
                      </a:r>
                    </a:p>
                  </a:txBody>
                  <a:tcPr marL="7620" marR="7620" marT="7620" marB="0" anchor="ctr"/>
                </a:tc>
                <a:extLst>
                  <a:ext uri="{0D108BD9-81ED-4DB2-BD59-A6C34878D82A}">
                    <a16:rowId xmlns:a16="http://schemas.microsoft.com/office/drawing/2014/main" val="10010"/>
                  </a:ext>
                </a:extLst>
              </a:tr>
              <a:tr h="771153">
                <a:tc>
                  <a:txBody>
                    <a:bodyPr/>
                    <a:lstStyle/>
                    <a:p>
                      <a:pPr algn="ctr" fontAlgn="ctr"/>
                      <a:r>
                        <a:rPr lang="lt-LT" sz="900" b="0" i="0" u="none" strike="noStrike">
                          <a:solidFill>
                            <a:srgbClr val="000000"/>
                          </a:solidFill>
                          <a:effectLst/>
                          <a:latin typeface="Times New Roman" panose="02020603050405020304" pitchFamily="18" charset="0"/>
                        </a:rPr>
                        <a:t>2.1.</a:t>
                      </a:r>
                    </a:p>
                  </a:txBody>
                  <a:tcPr marL="7620" marR="7620" marT="7620" marB="0" anchor="ctr"/>
                </a:tc>
                <a:tc>
                  <a:txBody>
                    <a:bodyPr/>
                    <a:lstStyle/>
                    <a:p>
                      <a:pPr algn="l" fontAlgn="t"/>
                      <a:r>
                        <a:rPr lang="lt-LT" sz="900" b="0" i="0" u="none" strike="noStrike" dirty="0">
                          <a:solidFill>
                            <a:srgbClr val="000000"/>
                          </a:solidFill>
                          <a:effectLst/>
                          <a:latin typeface="Times New Roman" panose="02020603050405020304" pitchFamily="18" charset="0"/>
                        </a:rPr>
                        <a:t>Visuomenei naudingos veiklos atlikimo ir talkų organizavimas. Viešųjų teritorijų žaliųjų plotų, bendrojo naudojimo teritorijų, neįtrauktų  į nuolatinės priežiūros programą tvarkymas ir kt. </a:t>
                      </a:r>
                    </a:p>
                  </a:txBody>
                  <a:tcPr marL="7620" marR="7620" marT="7620" marB="0"/>
                </a:tc>
                <a:tc>
                  <a:txBody>
                    <a:bodyPr/>
                    <a:lstStyle/>
                    <a:p>
                      <a:pPr algn="r" fontAlgn="ctr"/>
                      <a:r>
                        <a:rPr lang="lt-LT" sz="900" b="0" i="0" u="none" strike="noStrike">
                          <a:solidFill>
                            <a:srgbClr val="000000"/>
                          </a:solidFill>
                          <a:effectLst/>
                          <a:latin typeface="Times New Roman" panose="02020603050405020304" pitchFamily="18" charset="0"/>
                        </a:rPr>
                        <a:t>5101</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vnt.</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r" fontAlgn="ctr"/>
                      <a:r>
                        <a:rPr lang="lt-LT" sz="900" b="0" i="0" u="none" strike="noStrike" dirty="0" smtClean="0">
                          <a:solidFill>
                            <a:srgbClr val="000000"/>
                          </a:solidFill>
                          <a:effectLst/>
                          <a:latin typeface="Times New Roman" panose="02020603050405020304" pitchFamily="18" charset="0"/>
                        </a:rPr>
                        <a:t>400,00</a:t>
                      </a:r>
                      <a:endParaRPr lang="lt-LT" sz="9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l" fontAlgn="ctr"/>
                      <a:r>
                        <a:rPr lang="lt-LT" sz="900" b="0" i="0" u="none" strike="noStrike" dirty="0">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dirty="0">
                          <a:solidFill>
                            <a:srgbClr val="000000"/>
                          </a:solidFill>
                          <a:effectLst/>
                          <a:latin typeface="Times New Roman" panose="02020603050405020304" pitchFamily="18" charset="0"/>
                        </a:rPr>
                        <a:t>Įrankiai ir priemonės visuomenei naudingos veiklos atlikėjų aprūpinimui ir talkų organizavimui pagal sutartį su UAB "Taiklu" Nr. SR-0717</a:t>
                      </a:r>
                    </a:p>
                  </a:txBody>
                  <a:tcPr marL="7620" marR="7620" marT="7620" marB="0" anchor="ct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101167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4638"/>
            <a:ext cx="8229600" cy="490066"/>
          </a:xfrm>
        </p:spPr>
        <p:txBody>
          <a:bodyPr>
            <a:normAutofit/>
          </a:bodyPr>
          <a:lstStyle/>
          <a:p>
            <a:r>
              <a:rPr lang="lt-LT" sz="1200" b="1" dirty="0" smtClean="0">
                <a:latin typeface="Bookman Old Style" panose="02050604050505020204" pitchFamily="18" charset="0"/>
              </a:rPr>
              <a:t>Panemunės</a:t>
            </a:r>
            <a:r>
              <a:rPr lang="lt-LT" sz="2200" b="1" dirty="0" smtClean="0">
                <a:latin typeface="Bookman Old Style" panose="02050604050505020204" pitchFamily="18" charset="0"/>
              </a:rPr>
              <a:t> </a:t>
            </a:r>
            <a:r>
              <a:rPr lang="lt-LT" sz="1200" b="1" dirty="0">
                <a:latin typeface="Bookman Old Style" panose="02050604050505020204" pitchFamily="18" charset="0"/>
              </a:rPr>
              <a:t>seniūnijos lėšų poreikis, skatinant gyventojų bendruomeniškumą </a:t>
            </a:r>
            <a:r>
              <a:rPr lang="lt-LT" sz="1200" b="1" dirty="0" smtClean="0">
                <a:latin typeface="Bookman Old Style" panose="02050604050505020204" pitchFamily="18" charset="0"/>
              </a:rPr>
              <a:t>(2)</a:t>
            </a:r>
            <a:endParaRPr lang="lt-LT" sz="1200" dirty="0"/>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1573172403"/>
              </p:ext>
            </p:extLst>
          </p:nvPr>
        </p:nvGraphicFramePr>
        <p:xfrm>
          <a:off x="179512" y="764705"/>
          <a:ext cx="8712969" cy="5052985"/>
        </p:xfrm>
        <a:graphic>
          <a:graphicData uri="http://schemas.openxmlformats.org/drawingml/2006/table">
            <a:tbl>
              <a:tblPr>
                <a:tableStyleId>{5C22544A-7EE6-4342-B048-85BDC9FD1C3A}</a:tableStyleId>
              </a:tblPr>
              <a:tblGrid>
                <a:gridCol w="481870">
                  <a:extLst>
                    <a:ext uri="{9D8B030D-6E8A-4147-A177-3AD203B41FA5}">
                      <a16:colId xmlns:a16="http://schemas.microsoft.com/office/drawing/2014/main" val="20000"/>
                    </a:ext>
                  </a:extLst>
                </a:gridCol>
                <a:gridCol w="2326442">
                  <a:extLst>
                    <a:ext uri="{9D8B030D-6E8A-4147-A177-3AD203B41FA5}">
                      <a16:colId xmlns:a16="http://schemas.microsoft.com/office/drawing/2014/main" val="20001"/>
                    </a:ext>
                  </a:extLst>
                </a:gridCol>
                <a:gridCol w="432048">
                  <a:extLst>
                    <a:ext uri="{9D8B030D-6E8A-4147-A177-3AD203B41FA5}">
                      <a16:colId xmlns:a16="http://schemas.microsoft.com/office/drawing/2014/main" val="3518671450"/>
                    </a:ext>
                  </a:extLst>
                </a:gridCol>
                <a:gridCol w="385134">
                  <a:extLst>
                    <a:ext uri="{9D8B030D-6E8A-4147-A177-3AD203B41FA5}">
                      <a16:colId xmlns:a16="http://schemas.microsoft.com/office/drawing/2014/main" val="1787833088"/>
                    </a:ext>
                  </a:extLst>
                </a:gridCol>
                <a:gridCol w="871954">
                  <a:extLst>
                    <a:ext uri="{9D8B030D-6E8A-4147-A177-3AD203B41FA5}">
                      <a16:colId xmlns:a16="http://schemas.microsoft.com/office/drawing/2014/main" val="20004"/>
                    </a:ext>
                  </a:extLst>
                </a:gridCol>
                <a:gridCol w="645360">
                  <a:extLst>
                    <a:ext uri="{9D8B030D-6E8A-4147-A177-3AD203B41FA5}">
                      <a16:colId xmlns:a16="http://schemas.microsoft.com/office/drawing/2014/main" val="20005"/>
                    </a:ext>
                  </a:extLst>
                </a:gridCol>
                <a:gridCol w="642493">
                  <a:extLst>
                    <a:ext uri="{9D8B030D-6E8A-4147-A177-3AD203B41FA5}">
                      <a16:colId xmlns:a16="http://schemas.microsoft.com/office/drawing/2014/main" val="20006"/>
                    </a:ext>
                  </a:extLst>
                </a:gridCol>
                <a:gridCol w="619547">
                  <a:extLst>
                    <a:ext uri="{9D8B030D-6E8A-4147-A177-3AD203B41FA5}">
                      <a16:colId xmlns:a16="http://schemas.microsoft.com/office/drawing/2014/main" val="20007"/>
                    </a:ext>
                  </a:extLst>
                </a:gridCol>
                <a:gridCol w="579929">
                  <a:extLst>
                    <a:ext uri="{9D8B030D-6E8A-4147-A177-3AD203B41FA5}">
                      <a16:colId xmlns:a16="http://schemas.microsoft.com/office/drawing/2014/main" val="20008"/>
                    </a:ext>
                  </a:extLst>
                </a:gridCol>
                <a:gridCol w="1728192">
                  <a:extLst>
                    <a:ext uri="{9D8B030D-6E8A-4147-A177-3AD203B41FA5}">
                      <a16:colId xmlns:a16="http://schemas.microsoft.com/office/drawing/2014/main" val="20009"/>
                    </a:ext>
                  </a:extLst>
                </a:gridCol>
              </a:tblGrid>
              <a:tr h="1122563">
                <a:tc>
                  <a:txBody>
                    <a:bodyPr/>
                    <a:lstStyle/>
                    <a:p>
                      <a:pPr algn="ctr" fontAlgn="ctr"/>
                      <a:r>
                        <a:rPr lang="lt-LT" sz="900" b="0" i="0" u="none" strike="noStrike">
                          <a:solidFill>
                            <a:srgbClr val="000000"/>
                          </a:solidFill>
                          <a:effectLst/>
                          <a:latin typeface="Times New Roman" panose="02020603050405020304" pitchFamily="18" charset="0"/>
                        </a:rPr>
                        <a:t>2.2.</a:t>
                      </a:r>
                    </a:p>
                  </a:txBody>
                  <a:tcPr marL="7620" marR="7620" marT="7620" marB="0" anchor="ctr"/>
                </a:tc>
                <a:tc>
                  <a:txBody>
                    <a:bodyPr/>
                    <a:lstStyle/>
                    <a:p>
                      <a:pPr algn="l" fontAlgn="ctr"/>
                      <a:r>
                        <a:rPr lang="lt-LT" sz="900" b="0" i="0" u="none" strike="noStrike" dirty="0">
                          <a:solidFill>
                            <a:srgbClr val="000000"/>
                          </a:solidFill>
                          <a:effectLst/>
                          <a:latin typeface="Times New Roman" panose="02020603050405020304" pitchFamily="18" charset="0"/>
                        </a:rPr>
                        <a:t>Nenumatytiems darbams ir paslaugoms atlikti. Aplinkai pavojingų situacijų likvidavimas. (Nelegalių sąvartynų likvidavimas, medžių, krūmų, šakų surinkimas ir išvežimas į žaliųjų atliekų surinkimo aikšteles, lapų ir žolės sankaupų išvežimas, pavojingų situacijų  (po gaisro, įgriuvų, sąvartynų, nelegalių statinių, bešeimininkių statinių  ir kt.) likvidavimas ir kt. </a:t>
                      </a:r>
                      <a:r>
                        <a:rPr lang="lt-LT" sz="900" b="0" i="0" u="none" strike="noStrike" dirty="0" err="1">
                          <a:solidFill>
                            <a:srgbClr val="000000"/>
                          </a:solidFill>
                          <a:effectLst/>
                          <a:latin typeface="Times New Roman" panose="02020603050405020304" pitchFamily="18" charset="0"/>
                        </a:rPr>
                        <a:t>Bio</a:t>
                      </a:r>
                      <a:r>
                        <a:rPr lang="lt-LT" sz="900" b="0" i="0" u="none" strike="noStrike" dirty="0">
                          <a:solidFill>
                            <a:srgbClr val="000000"/>
                          </a:solidFill>
                          <a:effectLst/>
                          <a:latin typeface="Times New Roman" panose="02020603050405020304" pitchFamily="18" charset="0"/>
                        </a:rPr>
                        <a:t> WC ir komunalinių atliekų </a:t>
                      </a:r>
                      <a:r>
                        <a:rPr lang="lt-LT" sz="900" b="0" i="0" u="none" strike="noStrike" dirty="0" err="1">
                          <a:solidFill>
                            <a:srgbClr val="000000"/>
                          </a:solidFill>
                          <a:effectLst/>
                          <a:latin typeface="Times New Roman" panose="02020603050405020304" pitchFamily="18" charset="0"/>
                        </a:rPr>
                        <a:t>konteinerų</a:t>
                      </a:r>
                      <a:r>
                        <a:rPr lang="lt-LT" sz="900" b="0" i="0" u="none" strike="noStrike" dirty="0">
                          <a:solidFill>
                            <a:srgbClr val="000000"/>
                          </a:solidFill>
                          <a:effectLst/>
                          <a:latin typeface="Times New Roman" panose="02020603050405020304" pitchFamily="18" charset="0"/>
                        </a:rPr>
                        <a:t> nuoma švenčių ir renginių metu. Vaikų žaidimų aikštelių priežiūros organizavimas, remontas, įrenginių demontavimas. )</a:t>
                      </a:r>
                    </a:p>
                  </a:txBody>
                  <a:tcPr marL="7620" marR="7620" marT="7620" marB="0" anchor="ctr"/>
                </a:tc>
                <a:tc>
                  <a:txBody>
                    <a:bodyPr/>
                    <a:lstStyle/>
                    <a:p>
                      <a:pPr algn="r" fontAlgn="ctr"/>
                      <a:r>
                        <a:rPr lang="lt-LT" sz="900" b="0" i="0" u="none" strike="noStrike" dirty="0">
                          <a:solidFill>
                            <a:srgbClr val="000000"/>
                          </a:solidFill>
                          <a:effectLst/>
                          <a:latin typeface="Times New Roman" panose="02020603050405020304" pitchFamily="18" charset="0"/>
                        </a:rPr>
                        <a:t>5101</a:t>
                      </a:r>
                    </a:p>
                  </a:txBody>
                  <a:tcPr marL="7620" marR="7620" marT="7620" marB="0" anchor="ctr"/>
                </a:tc>
                <a:tc>
                  <a:txBody>
                    <a:bodyPr/>
                    <a:lstStyle/>
                    <a:p>
                      <a:pPr algn="l" fontAlgn="ctr"/>
                      <a:r>
                        <a:rPr lang="lt-LT" sz="900" b="0" i="0" u="none" strike="noStrike" dirty="0">
                          <a:solidFill>
                            <a:srgbClr val="000000"/>
                          </a:solidFill>
                          <a:effectLst/>
                          <a:latin typeface="Times New Roman" panose="02020603050405020304" pitchFamily="18" charset="0"/>
                        </a:rPr>
                        <a:t>m3</a:t>
                      </a:r>
                    </a:p>
                  </a:txBody>
                  <a:tcPr marL="7620" marR="7620" marT="7620" marB="0" anchor="ctr"/>
                </a:tc>
                <a:tc>
                  <a:txBody>
                    <a:bodyPr/>
                    <a:lstStyle/>
                    <a:p>
                      <a:pPr algn="l" fontAlgn="ctr"/>
                      <a:r>
                        <a:rPr lang="lt-LT" sz="900" b="0" i="0" u="none" strike="noStrike" dirty="0">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r" fontAlgn="ctr"/>
                      <a:r>
                        <a:rPr lang="lt-LT" sz="900" b="0" i="0" u="none" strike="noStrike" dirty="0" smtClean="0">
                          <a:solidFill>
                            <a:srgbClr val="000000"/>
                          </a:solidFill>
                          <a:effectLst/>
                          <a:latin typeface="Times New Roman" panose="02020603050405020304" pitchFamily="18" charset="0"/>
                        </a:rPr>
                        <a:t>800,00</a:t>
                      </a:r>
                      <a:endParaRPr lang="lt-LT" sz="9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Orientaciniai skaičiavimai pagal  UAB „Kauno švara“  ir UAB ,,Irgita" įkainius, UAB ,,TOI TOI", UAB „Tekanas“ </a:t>
                      </a:r>
                    </a:p>
                  </a:txBody>
                  <a:tcPr marL="7620" marR="7620" marT="7620" marB="0" anchor="ctr"/>
                </a:tc>
                <a:extLst>
                  <a:ext uri="{0D108BD9-81ED-4DB2-BD59-A6C34878D82A}">
                    <a16:rowId xmlns:a16="http://schemas.microsoft.com/office/drawing/2014/main" val="10000"/>
                  </a:ext>
                </a:extLst>
              </a:tr>
              <a:tr h="290675">
                <a:tc>
                  <a:txBody>
                    <a:bodyPr/>
                    <a:lstStyle/>
                    <a:p>
                      <a:pPr algn="ctr" fontAlgn="ctr"/>
                      <a:r>
                        <a:rPr lang="lt-LT" sz="900" b="0" i="0" u="none" strike="noStrike">
                          <a:solidFill>
                            <a:srgbClr val="000000"/>
                          </a:solidFill>
                          <a:effectLst/>
                          <a:latin typeface="Times New Roman" panose="02020603050405020304" pitchFamily="18" charset="0"/>
                        </a:rPr>
                        <a:t> </a:t>
                      </a:r>
                    </a:p>
                  </a:txBody>
                  <a:tcPr marL="7620" marR="7620" marT="7620" marB="0" anchor="ctr"/>
                </a:tc>
                <a:tc gridSpan="3">
                  <a:txBody>
                    <a:bodyPr/>
                    <a:lstStyle/>
                    <a:p>
                      <a:pPr algn="r" fontAlgn="ctr"/>
                      <a:r>
                        <a:rPr lang="lt-LT" sz="900" b="1" i="0" u="none" strike="noStrike">
                          <a:solidFill>
                            <a:srgbClr val="000000"/>
                          </a:solidFill>
                          <a:effectLst/>
                          <a:latin typeface="Times New Roman" panose="02020603050405020304" pitchFamily="18" charset="0"/>
                        </a:rPr>
                        <a:t> viso:</a:t>
                      </a:r>
                    </a:p>
                  </a:txBody>
                  <a:tcPr marL="7620" marR="7620" marT="7620" marB="0" anchor="ctr"/>
                </a:tc>
                <a:tc hMerge="1">
                  <a:txBody>
                    <a:bodyPr/>
                    <a:lstStyle/>
                    <a:p>
                      <a:endParaRPr lang="lt-LT"/>
                    </a:p>
                  </a:txBody>
                  <a:tcPr/>
                </a:tc>
                <a:tc hMerge="1">
                  <a:txBody>
                    <a:bodyPr/>
                    <a:lstStyle/>
                    <a:p>
                      <a:endParaRPr lang="lt-LT"/>
                    </a:p>
                  </a:txBody>
                  <a:tcP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r" fontAlgn="ctr"/>
                      <a:r>
                        <a:rPr lang="lt-LT" sz="900" b="1" i="0" u="none" strike="noStrike" dirty="0" smtClean="0">
                          <a:solidFill>
                            <a:srgbClr val="000000"/>
                          </a:solidFill>
                          <a:effectLst/>
                          <a:latin typeface="Times New Roman" panose="02020603050405020304" pitchFamily="18" charset="0"/>
                        </a:rPr>
                        <a:t>1200,00</a:t>
                      </a:r>
                      <a:endParaRPr lang="lt-LT" sz="900" b="1"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r" fontAlgn="ctr"/>
                      <a:r>
                        <a:rPr lang="lt-LT" sz="900" b="1" i="0" u="none" strike="noStrike">
                          <a:solidFill>
                            <a:srgbClr val="000000"/>
                          </a:solidFill>
                          <a:effectLst/>
                          <a:latin typeface="Times New Roman" panose="02020603050405020304" pitchFamily="18" charset="0"/>
                        </a:rPr>
                        <a:t>0</a:t>
                      </a:r>
                    </a:p>
                  </a:txBody>
                  <a:tcPr marL="7620" marR="7620" marT="7620" marB="0" anchor="ctr"/>
                </a:tc>
                <a:tc>
                  <a:txBody>
                    <a:bodyPr/>
                    <a:lstStyle/>
                    <a:p>
                      <a:pPr algn="r" fontAlgn="ctr"/>
                      <a:r>
                        <a:rPr lang="lt-LT" sz="900" b="1" i="0" u="none" strike="noStrike">
                          <a:solidFill>
                            <a:srgbClr val="000000"/>
                          </a:solidFill>
                          <a:effectLst/>
                          <a:latin typeface="Times New Roman" panose="02020603050405020304" pitchFamily="18" charset="0"/>
                        </a:rPr>
                        <a:t>0</a:t>
                      </a:r>
                    </a:p>
                  </a:txBody>
                  <a:tcPr marL="7620" marR="7620" marT="7620" marB="0" anchor="ctr"/>
                </a:tc>
                <a:tc>
                  <a:txBody>
                    <a:bodyPr/>
                    <a:lstStyle/>
                    <a:p>
                      <a:pPr algn="l" fontAlgn="b"/>
                      <a:r>
                        <a:rPr lang="lt-LT" sz="900" b="0" i="0" u="none" strike="noStrike" dirty="0">
                          <a:solidFill>
                            <a:srgbClr val="000000"/>
                          </a:solidFill>
                          <a:effectLst/>
                          <a:latin typeface="Calibri" panose="020F0502020204030204" pitchFamily="34" charset="0"/>
                        </a:rPr>
                        <a:t> </a:t>
                      </a:r>
                    </a:p>
                  </a:txBody>
                  <a:tcPr marL="7620" marR="7620" marT="7620" marB="0" anchor="b"/>
                </a:tc>
                <a:extLst>
                  <a:ext uri="{0D108BD9-81ED-4DB2-BD59-A6C34878D82A}">
                    <a16:rowId xmlns:a16="http://schemas.microsoft.com/office/drawing/2014/main" val="3787980547"/>
                  </a:ext>
                </a:extLst>
              </a:tr>
              <a:tr h="254815">
                <a:tc>
                  <a:txBody>
                    <a:bodyPr/>
                    <a:lstStyle/>
                    <a:p>
                      <a:pPr algn="ctr" fontAlgn="ctr"/>
                      <a:r>
                        <a:rPr lang="lt-LT" sz="900" b="1" i="0" u="none" strike="noStrike" dirty="0">
                          <a:solidFill>
                            <a:srgbClr val="000000"/>
                          </a:solidFill>
                          <a:effectLst/>
                          <a:latin typeface="Times New Roman" panose="02020603050405020304" pitchFamily="18" charset="0"/>
                        </a:rPr>
                        <a:t>3.</a:t>
                      </a:r>
                    </a:p>
                  </a:txBody>
                  <a:tcPr marL="7620" marR="7620" marT="7620" marB="0" anchor="ctr"/>
                </a:tc>
                <a:tc>
                  <a:txBody>
                    <a:bodyPr/>
                    <a:lstStyle/>
                    <a:p>
                      <a:pPr algn="l" fontAlgn="ctr"/>
                      <a:r>
                        <a:rPr lang="pt-BR" sz="900" b="1" i="0" u="none" strike="noStrike">
                          <a:solidFill>
                            <a:srgbClr val="000000"/>
                          </a:solidFill>
                          <a:effectLst/>
                          <a:latin typeface="Times New Roman" panose="02020603050405020304" pitchFamily="18" charset="0"/>
                        </a:rPr>
                        <a:t>Gyventojų dalyvavimo vietos savivaldos procese skatinimas</a:t>
                      </a:r>
                    </a:p>
                  </a:txBody>
                  <a:tcPr marL="7620" marR="7620" marT="7620" marB="0" anchor="ctr"/>
                </a:tc>
                <a:tc>
                  <a:txBody>
                    <a:bodyPr/>
                    <a:lstStyle/>
                    <a:p>
                      <a:pPr algn="r"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r"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b"/>
                      <a:r>
                        <a:rPr lang="lt-LT" sz="900" b="1" i="0" u="none" strike="noStrike">
                          <a:solidFill>
                            <a:srgbClr val="000000"/>
                          </a:solidFill>
                          <a:effectLst/>
                          <a:latin typeface="Calibri" panose="020F0502020204030204" pitchFamily="34" charset="0"/>
                        </a:rPr>
                        <a:t> </a:t>
                      </a:r>
                    </a:p>
                  </a:txBody>
                  <a:tcPr marL="7620" marR="7620" marT="7620" marB="0" anchor="b"/>
                </a:tc>
                <a:tc>
                  <a:txBody>
                    <a:bodyPr/>
                    <a:lstStyle/>
                    <a:p>
                      <a:pPr algn="l" fontAlgn="b"/>
                      <a:r>
                        <a:rPr lang="lt-LT" sz="900" b="1" i="0" u="none" strike="noStrike">
                          <a:solidFill>
                            <a:srgbClr val="000000"/>
                          </a:solidFill>
                          <a:effectLst/>
                          <a:latin typeface="Calibri" panose="020F0502020204030204" pitchFamily="34" charset="0"/>
                        </a:rPr>
                        <a:t> </a:t>
                      </a:r>
                    </a:p>
                  </a:txBody>
                  <a:tcPr marL="7620" marR="7620" marT="7620" marB="0" anchor="b"/>
                </a:tc>
                <a:extLst>
                  <a:ext uri="{0D108BD9-81ED-4DB2-BD59-A6C34878D82A}">
                    <a16:rowId xmlns:a16="http://schemas.microsoft.com/office/drawing/2014/main" val="10001"/>
                  </a:ext>
                </a:extLst>
              </a:tr>
              <a:tr h="1866347">
                <a:tc>
                  <a:txBody>
                    <a:bodyPr/>
                    <a:lstStyle/>
                    <a:p>
                      <a:pPr algn="ctr" fontAlgn="ctr"/>
                      <a:r>
                        <a:rPr lang="lt-LT" sz="900" b="0" i="0" u="none" strike="noStrike">
                          <a:solidFill>
                            <a:srgbClr val="000000"/>
                          </a:solidFill>
                          <a:effectLst/>
                          <a:latin typeface="Times New Roman" panose="02020603050405020304" pitchFamily="18" charset="0"/>
                        </a:rPr>
                        <a:t>3.1.</a:t>
                      </a:r>
                    </a:p>
                  </a:txBody>
                  <a:tcPr marL="7620" marR="7620" marT="7620" marB="0" anchor="ctr"/>
                </a:tc>
                <a:tc>
                  <a:txBody>
                    <a:bodyPr/>
                    <a:lstStyle/>
                    <a:p>
                      <a:pPr algn="l" fontAlgn="t"/>
                      <a:r>
                        <a:rPr lang="lt-LT" sz="900" b="0" i="0" u="none" strike="noStrike">
                          <a:solidFill>
                            <a:srgbClr val="000000"/>
                          </a:solidFill>
                          <a:effectLst/>
                          <a:latin typeface="Times New Roman" panose="02020603050405020304" pitchFamily="18" charset="0"/>
                        </a:rPr>
                        <a:t>Gyventojų dalyvavimo vietos savivaldos  institucijų sprendimų priėmimo procesuose ir miesto valdyme skatinimas,  tuo tikslu sueigų, susitikimų, dalykinių susitikimų su bendruomenės pareigūnais, seniūnaičių sueigų, išplėstinių seniūnaičių sueigų ir kt. organizavimas. Dalyvavimas vykdant Nevyriausybinių organizacijų ir bendruomeninės veiklos stiprinimo 2020 metų veiksmų plano įgyvendinimo 2.3 priemonės ,,Remti bendruomeninę veiklą savivaldybėse“ įgyvendinimą Kauno miesto savivaldybėje.  </a:t>
                      </a:r>
                    </a:p>
                  </a:txBody>
                  <a:tcPr marL="7620" marR="7620" marT="7620" marB="0"/>
                </a:tc>
                <a:tc>
                  <a:txBody>
                    <a:bodyPr/>
                    <a:lstStyle/>
                    <a:p>
                      <a:pPr algn="r" fontAlgn="ctr"/>
                      <a:r>
                        <a:rPr lang="lt-LT" sz="900" b="0" i="0" u="none" strike="noStrike">
                          <a:solidFill>
                            <a:srgbClr val="000000"/>
                          </a:solidFill>
                          <a:effectLst/>
                          <a:latin typeface="Times New Roman" panose="02020603050405020304" pitchFamily="18" charset="0"/>
                        </a:rPr>
                        <a:t>5101</a:t>
                      </a:r>
                    </a:p>
                  </a:txBody>
                  <a:tcPr marL="7620" marR="7620" marT="7620" marB="0" anchor="ctr"/>
                </a:tc>
                <a:tc>
                  <a:txBody>
                    <a:bodyPr/>
                    <a:lstStyle/>
                    <a:p>
                      <a:pPr algn="r"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r" fontAlgn="ctr"/>
                      <a:r>
                        <a:rPr lang="lt-LT" sz="900" b="0" i="0" u="none" strike="noStrike">
                          <a:solidFill>
                            <a:srgbClr val="000000"/>
                          </a:solidFill>
                          <a:effectLst/>
                          <a:latin typeface="Times New Roman" panose="02020603050405020304" pitchFamily="18" charset="0"/>
                        </a:rPr>
                        <a:t>100,00</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b"/>
                      <a:r>
                        <a:rPr lang="lt-LT" sz="900" b="1" i="0" u="none" strike="noStrike">
                          <a:solidFill>
                            <a:srgbClr val="000000"/>
                          </a:solidFill>
                          <a:effectLst/>
                          <a:latin typeface="Times New Roman" panose="02020603050405020304" pitchFamily="18" charset="0"/>
                        </a:rPr>
                        <a:t> </a:t>
                      </a:r>
                    </a:p>
                  </a:txBody>
                  <a:tcPr marL="7620" marR="7620" marT="7620" marB="0" anchor="b"/>
                </a:tc>
                <a:tc>
                  <a:txBody>
                    <a:bodyPr/>
                    <a:lstStyle/>
                    <a:p>
                      <a:pPr algn="l" fontAlgn="t"/>
                      <a:r>
                        <a:rPr lang="lt-LT" sz="900" b="0" i="0" u="none" strike="noStrike" dirty="0">
                          <a:solidFill>
                            <a:srgbClr val="000000"/>
                          </a:solidFill>
                          <a:effectLst/>
                          <a:latin typeface="Times New Roman" panose="02020603050405020304" pitchFamily="18" charset="0"/>
                        </a:rPr>
                        <a:t>Gėlėms, padėkos raštams, maisto produktams, reprezentacinėms dovanoms įsigyti. Naudosimės  Bendrųjų reikalų  skyriaus  ir   Užsienio ryšių skyriaus pasirašytomis sutartimis.</a:t>
                      </a:r>
                    </a:p>
                  </a:txBody>
                  <a:tcPr marL="7620" marR="7620" marT="7620" marB="0"/>
                </a:tc>
                <a:extLst>
                  <a:ext uri="{0D108BD9-81ED-4DB2-BD59-A6C34878D82A}">
                    <a16:rowId xmlns:a16="http://schemas.microsoft.com/office/drawing/2014/main" val="10002"/>
                  </a:ext>
                </a:extLst>
              </a:tr>
              <a:tr h="227977">
                <a:tc>
                  <a:txBody>
                    <a:bodyPr/>
                    <a:lstStyle/>
                    <a:p>
                      <a:pPr algn="ctr"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r"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dirty="0" smtClean="0">
                          <a:solidFill>
                            <a:srgbClr val="000000"/>
                          </a:solidFill>
                          <a:effectLst/>
                          <a:latin typeface="Times New Roman" panose="02020603050405020304" pitchFamily="18" charset="0"/>
                        </a:rPr>
                        <a:t>viso</a:t>
                      </a:r>
                      <a:r>
                        <a:rPr lang="lt-LT" sz="900" b="1" i="0" u="none" strike="noStrike" dirty="0">
                          <a:solidFill>
                            <a:srgbClr val="000000"/>
                          </a:solidFill>
                          <a:effectLst/>
                          <a:latin typeface="Times New Roman" panose="02020603050405020304" pitchFamily="18" charset="0"/>
                        </a:rPr>
                        <a:t>:</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r" fontAlgn="ctr"/>
                      <a:r>
                        <a:rPr lang="lt-LT" sz="900" b="1" i="0" u="none" strike="noStrike" dirty="0">
                          <a:solidFill>
                            <a:srgbClr val="000000"/>
                          </a:solidFill>
                          <a:effectLst/>
                          <a:latin typeface="Times New Roman" panose="02020603050405020304" pitchFamily="18" charset="0"/>
                        </a:rPr>
                        <a:t>  </a:t>
                      </a:r>
                      <a:r>
                        <a:rPr lang="lt-LT" sz="900" b="1" i="0" u="none" strike="noStrike" dirty="0" smtClean="0">
                          <a:solidFill>
                            <a:srgbClr val="000000"/>
                          </a:solidFill>
                          <a:effectLst/>
                          <a:latin typeface="Times New Roman" panose="02020603050405020304" pitchFamily="18" charset="0"/>
                        </a:rPr>
                        <a:t>100,00    </a:t>
                      </a:r>
                      <a:endParaRPr lang="lt-LT" sz="900" b="1"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b"/>
                      <a:r>
                        <a:rPr lang="lt-LT" sz="900" b="0" i="0" u="none" strike="noStrike">
                          <a:solidFill>
                            <a:srgbClr val="000000"/>
                          </a:solidFill>
                          <a:effectLst/>
                          <a:latin typeface="Calibri" panose="020F0502020204030204" pitchFamily="34" charset="0"/>
                        </a:rPr>
                        <a:t> </a:t>
                      </a:r>
                    </a:p>
                  </a:txBody>
                  <a:tcPr marL="7620" marR="7620" marT="7620" marB="0" anchor="b"/>
                </a:tc>
                <a:tc>
                  <a:txBody>
                    <a:bodyPr/>
                    <a:lstStyle/>
                    <a:p>
                      <a:pPr algn="l" fontAlgn="b"/>
                      <a:r>
                        <a:rPr lang="lt-LT" sz="900" b="0" i="0" u="none" strike="noStrike">
                          <a:solidFill>
                            <a:srgbClr val="000000"/>
                          </a:solidFill>
                          <a:effectLst/>
                          <a:latin typeface="Calibri" panose="020F0502020204030204" pitchFamily="34" charset="0"/>
                        </a:rPr>
                        <a:t> </a:t>
                      </a:r>
                    </a:p>
                  </a:txBody>
                  <a:tcPr marL="7620" marR="7620" marT="7620" marB="0" anchor="b"/>
                </a:tc>
                <a:extLst>
                  <a:ext uri="{0D108BD9-81ED-4DB2-BD59-A6C34878D82A}">
                    <a16:rowId xmlns:a16="http://schemas.microsoft.com/office/drawing/2014/main" val="10003"/>
                  </a:ext>
                </a:extLst>
              </a:tr>
              <a:tr h="732506">
                <a:tc gridSpan="4">
                  <a:txBody>
                    <a:bodyPr/>
                    <a:lstStyle/>
                    <a:p>
                      <a:pPr algn="r" fontAlgn="ctr"/>
                      <a:r>
                        <a:rPr lang="lt-LT" sz="900" b="1" i="0" u="none" strike="noStrike">
                          <a:solidFill>
                            <a:srgbClr val="000000"/>
                          </a:solidFill>
                          <a:effectLst/>
                          <a:latin typeface="Times New Roman" panose="02020603050405020304" pitchFamily="18" charset="0"/>
                        </a:rPr>
                        <a:t>Iš viso priemonei:</a:t>
                      </a:r>
                    </a:p>
                  </a:txBody>
                  <a:tcPr marL="7620" marR="7620" marT="7620" marB="0" anchor="ctr"/>
                </a:tc>
                <a:tc hMerge="1">
                  <a:txBody>
                    <a:bodyPr/>
                    <a:lstStyle/>
                    <a:p>
                      <a:endParaRPr lang="lt-LT"/>
                    </a:p>
                  </a:txBody>
                  <a:tcPr/>
                </a:tc>
                <a:tc hMerge="1">
                  <a:txBody>
                    <a:bodyPr/>
                    <a:lstStyle/>
                    <a:p>
                      <a:endParaRPr lang="lt-LT"/>
                    </a:p>
                  </a:txBody>
                  <a:tcPr/>
                </a:tc>
                <a:tc hMerge="1">
                  <a:txBody>
                    <a:bodyPr/>
                    <a:lstStyle/>
                    <a:p>
                      <a:endParaRPr lang="lt-LT"/>
                    </a:p>
                  </a:txBody>
                  <a:tcPr/>
                </a:tc>
                <a:tc>
                  <a:txBody>
                    <a:bodyPr/>
                    <a:lstStyle/>
                    <a:p>
                      <a:pPr algn="l" fontAlgn="ctr"/>
                      <a:r>
                        <a:rPr lang="lt-LT" sz="900" b="1" i="0" u="none" strike="noStrike" dirty="0">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dirty="0">
                          <a:solidFill>
                            <a:srgbClr val="000000"/>
                          </a:solidFill>
                          <a:effectLst/>
                          <a:latin typeface="Times New Roman" panose="02020603050405020304" pitchFamily="18" charset="0"/>
                        </a:rPr>
                        <a:t> </a:t>
                      </a:r>
                    </a:p>
                  </a:txBody>
                  <a:tcPr marL="7620" marR="7620" marT="7620" marB="0" anchor="ctr"/>
                </a:tc>
                <a:tc>
                  <a:txBody>
                    <a:bodyPr/>
                    <a:lstStyle/>
                    <a:p>
                      <a:pPr algn="r" fontAlgn="ctr"/>
                      <a:r>
                        <a:rPr lang="lt-LT" sz="900" b="1" i="0" u="none" strike="noStrike" dirty="0" smtClean="0">
                          <a:solidFill>
                            <a:srgbClr val="000000"/>
                          </a:solidFill>
                          <a:effectLst/>
                          <a:latin typeface="Times New Roman" panose="02020603050405020304" pitchFamily="18" charset="0"/>
                        </a:rPr>
                        <a:t>2000,00</a:t>
                      </a:r>
                      <a:endParaRPr lang="lt-LT" sz="900" b="1"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dirty="0">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dirty="0">
                          <a:solidFill>
                            <a:srgbClr val="000000"/>
                          </a:solidFill>
                          <a:effectLst/>
                          <a:latin typeface="Times New Roman" panose="02020603050405020304" pitchFamily="18" charset="0"/>
                        </a:rPr>
                        <a:t> </a:t>
                      </a:r>
                    </a:p>
                  </a:txBody>
                  <a:tcPr marL="7620" marR="7620" marT="7620" marB="0"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479115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2800" b="1" dirty="0" smtClean="0">
                <a:latin typeface="Bookman Old Style" panose="02050604050505020204" pitchFamily="18" charset="0"/>
                <a:cs typeface="Times New Roman" pitchFamily="18" charset="0"/>
              </a:rPr>
              <a:t>PANEMUNĖS SENIŪNIJOS 2019 </a:t>
            </a:r>
            <a:r>
              <a:rPr lang="lt-LT" sz="2800" b="1" dirty="0">
                <a:latin typeface="Bookman Old Style" panose="02050604050505020204" pitchFamily="18" charset="0"/>
                <a:cs typeface="Times New Roman" pitchFamily="18" charset="0"/>
              </a:rPr>
              <a:t>M. ATLIKTI DARBAI </a:t>
            </a:r>
            <a:r>
              <a:rPr lang="lt-LT" sz="2800" b="1" dirty="0" smtClean="0">
                <a:latin typeface="Bookman Old Style" panose="02050604050505020204" pitchFamily="18" charset="0"/>
                <a:cs typeface="Times New Roman" pitchFamily="18" charset="0"/>
              </a:rPr>
              <a:t>(1):</a:t>
            </a:r>
            <a:endParaRPr lang="lt-LT" sz="2800" dirty="0"/>
          </a:p>
        </p:txBody>
      </p:sp>
      <p:sp>
        <p:nvSpPr>
          <p:cNvPr id="3" name="Turinio vietos rezervavimo ženklas 2"/>
          <p:cNvSpPr>
            <a:spLocks noGrp="1"/>
          </p:cNvSpPr>
          <p:nvPr>
            <p:ph idx="1"/>
          </p:nvPr>
        </p:nvSpPr>
        <p:spPr>
          <a:xfrm>
            <a:off x="539552" y="1772816"/>
            <a:ext cx="8229600" cy="4525963"/>
          </a:xfrm>
        </p:spPr>
        <p:txBody>
          <a:bodyPr>
            <a:normAutofit/>
          </a:bodyPr>
          <a:lstStyle/>
          <a:p>
            <a:pPr marL="0" indent="0">
              <a:buNone/>
            </a:pPr>
            <a:r>
              <a:rPr lang="lt-LT" sz="1200" dirty="0" smtClean="0">
                <a:latin typeface="Times New Roman" panose="02020603050405020304" pitchFamily="18" charset="0"/>
                <a:cs typeface="Times New Roman" panose="02020603050405020304" pitchFamily="18" charset="0"/>
              </a:rPr>
              <a:t>Organizuota </a:t>
            </a:r>
            <a:r>
              <a:rPr lang="lt-LT" sz="1200" dirty="0">
                <a:latin typeface="Times New Roman" panose="02020603050405020304" pitchFamily="18" charset="0"/>
                <a:cs typeface="Times New Roman" panose="02020603050405020304" pitchFamily="18" charset="0"/>
              </a:rPr>
              <a:t>gyventojų susitikimų, susirinkimų, sueigų, kultūrinių ir sporto renginių ir kt. </a:t>
            </a:r>
            <a:r>
              <a:rPr lang="lt-LT" sz="1200" dirty="0" smtClean="0">
                <a:latin typeface="Times New Roman" panose="02020603050405020304" pitchFamily="18" charset="0"/>
                <a:cs typeface="Times New Roman" panose="02020603050405020304" pitchFamily="18" charset="0"/>
              </a:rPr>
              <a:t>– 30;</a:t>
            </a:r>
          </a:p>
          <a:p>
            <a:pPr marL="0" indent="0">
              <a:buNone/>
            </a:pPr>
            <a:r>
              <a:rPr lang="lt-LT" sz="1200" dirty="0" smtClean="0">
                <a:latin typeface="Times New Roman" panose="02020603050405020304" pitchFamily="18" charset="0"/>
                <a:cs typeface="Times New Roman" panose="02020603050405020304" pitchFamily="18" charset="0"/>
              </a:rPr>
              <a:t>bendruomeninėse organizacijose į veiklą įtrauktų asmenų skaičius – 300;</a:t>
            </a:r>
          </a:p>
          <a:p>
            <a:pPr marL="0" indent="0">
              <a:buNone/>
            </a:pPr>
            <a:r>
              <a:rPr lang="lt-LT" sz="1200" dirty="0">
                <a:latin typeface="Times New Roman" panose="02020603050405020304" pitchFamily="18" charset="0"/>
                <a:cs typeface="Times New Roman" panose="02020603050405020304" pitchFamily="18" charset="0"/>
              </a:rPr>
              <a:t>i</a:t>
            </a:r>
            <a:r>
              <a:rPr lang="lt-LT" sz="1200" dirty="0" smtClean="0">
                <a:latin typeface="Times New Roman" panose="02020603050405020304" pitchFamily="18" charset="0"/>
                <a:cs typeface="Times New Roman" panose="02020603050405020304" pitchFamily="18" charset="0"/>
              </a:rPr>
              <a:t>niciatyvose dalyvavusių bendruomenių centrų procentas nuo visų bendruomenių centrų – 60;</a:t>
            </a:r>
          </a:p>
          <a:p>
            <a:pPr marL="0" indent="0">
              <a:buNone/>
            </a:pPr>
            <a:r>
              <a:rPr lang="lt-LT" sz="1200" dirty="0" smtClean="0">
                <a:latin typeface="Times New Roman" panose="02020603050405020304" pitchFamily="18" charset="0"/>
                <a:cs typeface="Times New Roman" panose="02020603050405020304" pitchFamily="18" charset="0"/>
              </a:rPr>
              <a:t>organizuotos seniūnaičių </a:t>
            </a:r>
            <a:r>
              <a:rPr lang="lt-LT" sz="1200" dirty="0">
                <a:latin typeface="Times New Roman" panose="02020603050405020304" pitchFamily="18" charset="0"/>
                <a:cs typeface="Times New Roman" panose="02020603050405020304" pitchFamily="18" charset="0"/>
              </a:rPr>
              <a:t>sueigos ir išplėstinės seniūnaičių </a:t>
            </a:r>
            <a:r>
              <a:rPr lang="lt-LT" sz="1200" dirty="0" smtClean="0">
                <a:latin typeface="Times New Roman" panose="02020603050405020304" pitchFamily="18" charset="0"/>
                <a:cs typeface="Times New Roman" panose="02020603050405020304" pitchFamily="18" charset="0"/>
              </a:rPr>
              <a:t>sueigos – 5; </a:t>
            </a:r>
            <a:endParaRPr lang="lt-LT" sz="1200" dirty="0">
              <a:latin typeface="Times New Roman" panose="02020603050405020304" pitchFamily="18" charset="0"/>
              <a:cs typeface="Times New Roman" panose="02020603050405020304" pitchFamily="18" charset="0"/>
            </a:endParaRPr>
          </a:p>
          <a:p>
            <a:pPr marL="0" indent="0">
              <a:buNone/>
            </a:pPr>
            <a:r>
              <a:rPr lang="lt-LT" sz="1200" dirty="0">
                <a:latin typeface="Times New Roman" panose="02020603050405020304" pitchFamily="18" charset="0"/>
                <a:cs typeface="Times New Roman" panose="02020603050405020304" pitchFamily="18" charset="0"/>
              </a:rPr>
              <a:t>organizuotos piešinių, fotografijų parodos – </a:t>
            </a:r>
            <a:r>
              <a:rPr lang="lt-LT" sz="1200" dirty="0" smtClean="0">
                <a:latin typeface="Times New Roman" panose="02020603050405020304" pitchFamily="18" charset="0"/>
                <a:cs typeface="Times New Roman" panose="02020603050405020304" pitchFamily="18" charset="0"/>
              </a:rPr>
              <a:t>18;</a:t>
            </a:r>
          </a:p>
          <a:p>
            <a:pPr marL="0" indent="0">
              <a:buNone/>
            </a:pPr>
            <a:r>
              <a:rPr lang="lt-LT" sz="1200" dirty="0">
                <a:latin typeface="Times New Roman" panose="02020603050405020304" pitchFamily="18" charset="0"/>
                <a:cs typeface="Times New Roman" panose="02020603050405020304" pitchFamily="18" charset="0"/>
              </a:rPr>
              <a:t>dalyvauta įvairiuose bendruomenių renginiuose – </a:t>
            </a:r>
            <a:r>
              <a:rPr lang="lt-LT" sz="1200" dirty="0" smtClean="0">
                <a:latin typeface="Times New Roman" panose="02020603050405020304" pitchFamily="18" charset="0"/>
                <a:cs typeface="Times New Roman" panose="02020603050405020304" pitchFamily="18" charset="0"/>
              </a:rPr>
              <a:t>12;</a:t>
            </a:r>
          </a:p>
          <a:p>
            <a:pPr marL="0" indent="0">
              <a:buNone/>
            </a:pPr>
            <a:r>
              <a:rPr lang="lt-LT" sz="1200" dirty="0">
                <a:latin typeface="Times New Roman" panose="02020603050405020304" pitchFamily="18" charset="0"/>
                <a:cs typeface="Times New Roman" panose="02020603050405020304" pitchFamily="18" charset="0"/>
              </a:rPr>
              <a:t>d</a:t>
            </a:r>
            <a:r>
              <a:rPr lang="lt-LT" sz="1200" dirty="0" smtClean="0">
                <a:latin typeface="Times New Roman" panose="02020603050405020304" pitchFamily="18" charset="0"/>
                <a:cs typeface="Times New Roman" panose="02020603050405020304" pitchFamily="18" charset="0"/>
              </a:rPr>
              <a:t>alyvauta </a:t>
            </a:r>
            <a:r>
              <a:rPr lang="lt-LT" sz="1200" dirty="0">
                <a:latin typeface="Times New Roman" panose="02020603050405020304" pitchFamily="18" charset="0"/>
                <a:cs typeface="Times New Roman" panose="02020603050405020304" pitchFamily="18" charset="0"/>
              </a:rPr>
              <a:t>Nevyriausybinių organizacijų ir bendruomeninės veiklos stiprinimo 2017–2019 metų veiksmų plano įgyvendinimo 2.3 priemonės ,,Remti bendruomeninę veiklą savivaldybėse“ įgyvendinimo Kauno miesto </a:t>
            </a:r>
            <a:r>
              <a:rPr lang="lt-LT" sz="1200" dirty="0" smtClean="0">
                <a:latin typeface="Times New Roman" panose="02020603050405020304" pitchFamily="18" charset="0"/>
                <a:cs typeface="Times New Roman" panose="02020603050405020304" pitchFamily="18" charset="0"/>
              </a:rPr>
              <a:t>savivaldybėje bendruomenių centrų  parengtuose 4 projektuose ir jų renginiuose – 6;</a:t>
            </a:r>
            <a:endParaRPr lang="lt-LT" sz="1200" dirty="0">
              <a:solidFill>
                <a:srgbClr val="000000"/>
              </a:solidFill>
              <a:latin typeface="Times New Roman" panose="02020603050405020304" pitchFamily="18" charset="0"/>
              <a:cs typeface="Times New Roman" panose="02020603050405020304" pitchFamily="18" charset="0"/>
            </a:endParaRPr>
          </a:p>
          <a:p>
            <a:pPr marL="0" indent="0">
              <a:buNone/>
            </a:pPr>
            <a:r>
              <a:rPr lang="lt-LT" sz="1200" dirty="0" smtClean="0">
                <a:latin typeface="Times New Roman" panose="02020603050405020304" pitchFamily="18" charset="0"/>
                <a:cs typeface="Times New Roman" panose="02020603050405020304" pitchFamily="18" charset="0"/>
              </a:rPr>
              <a:t>organizuotos </a:t>
            </a:r>
            <a:r>
              <a:rPr lang="lt-LT" sz="1200" dirty="0">
                <a:latin typeface="Times New Roman" panose="02020603050405020304" pitchFamily="18" charset="0"/>
                <a:cs typeface="Times New Roman" panose="02020603050405020304" pitchFamily="18" charset="0"/>
              </a:rPr>
              <a:t>aplinkos tvarkymo </a:t>
            </a:r>
            <a:r>
              <a:rPr lang="lt-LT" sz="1200" dirty="0" smtClean="0">
                <a:latin typeface="Times New Roman" panose="02020603050405020304" pitchFamily="18" charset="0"/>
                <a:cs typeface="Times New Roman" panose="02020603050405020304" pitchFamily="18" charset="0"/>
              </a:rPr>
              <a:t>talkos - 17, </a:t>
            </a:r>
            <a:r>
              <a:rPr lang="lt-LT" sz="1200" dirty="0">
                <a:latin typeface="Times New Roman" panose="02020603050405020304" pitchFamily="18" charset="0"/>
                <a:cs typeface="Times New Roman" panose="02020603050405020304" pitchFamily="18" charset="0"/>
              </a:rPr>
              <a:t>sutvarkyta objektų – </a:t>
            </a:r>
            <a:r>
              <a:rPr lang="lt-LT" sz="1200" dirty="0" smtClean="0">
                <a:latin typeface="Times New Roman" panose="02020603050405020304" pitchFamily="18" charset="0"/>
                <a:cs typeface="Times New Roman" panose="02020603050405020304" pitchFamily="18" charset="0"/>
              </a:rPr>
              <a:t>17;</a:t>
            </a:r>
            <a:endParaRPr lang="lt-LT" sz="1200" dirty="0">
              <a:latin typeface="Times New Roman" panose="02020603050405020304" pitchFamily="18" charset="0"/>
              <a:cs typeface="Times New Roman" panose="02020603050405020304" pitchFamily="18" charset="0"/>
            </a:endParaRPr>
          </a:p>
          <a:p>
            <a:pPr marL="0" indent="0">
              <a:buNone/>
            </a:pPr>
            <a:r>
              <a:rPr lang="lt-LT" sz="1200" dirty="0">
                <a:latin typeface="Times New Roman" panose="02020603050405020304" pitchFamily="18" charset="0"/>
                <a:cs typeface="Times New Roman" panose="02020603050405020304" pitchFamily="18" charset="0"/>
              </a:rPr>
              <a:t>išnagrinėti seniūnijos gyventojų skundai, pasiūlymai, prašymai, </a:t>
            </a:r>
            <a:r>
              <a:rPr lang="lt-LT" sz="1200" dirty="0" smtClean="0">
                <a:latin typeface="Times New Roman" panose="02020603050405020304" pitchFamily="18" charset="0"/>
                <a:cs typeface="Times New Roman" panose="02020603050405020304" pitchFamily="18" charset="0"/>
              </a:rPr>
              <a:t>įstaigų prašymai - 529; </a:t>
            </a:r>
            <a:endParaRPr lang="lt-LT" sz="1200" dirty="0">
              <a:latin typeface="Times New Roman" panose="02020603050405020304" pitchFamily="18" charset="0"/>
              <a:cs typeface="Times New Roman" panose="02020603050405020304" pitchFamily="18" charset="0"/>
            </a:endParaRPr>
          </a:p>
          <a:p>
            <a:pPr marL="0" indent="0">
              <a:buNone/>
            </a:pPr>
            <a:r>
              <a:rPr lang="lt-LT" sz="1200" dirty="0">
                <a:latin typeface="Times New Roman" panose="02020603050405020304" pitchFamily="18" charset="0"/>
                <a:cs typeface="Times New Roman" panose="02020603050405020304" pitchFamily="18" charset="0"/>
              </a:rPr>
              <a:t>pateikta konsultacijų (telefonu, gyventojui atvykus į seniūniją) – </a:t>
            </a:r>
            <a:r>
              <a:rPr lang="lt-LT" sz="1200" dirty="0" smtClean="0">
                <a:latin typeface="Times New Roman" panose="02020603050405020304" pitchFamily="18" charset="0"/>
                <a:cs typeface="Times New Roman" panose="02020603050405020304" pitchFamily="18" charset="0"/>
              </a:rPr>
              <a:t>11000;</a:t>
            </a:r>
            <a:endParaRPr lang="lt-LT" sz="1200" dirty="0">
              <a:latin typeface="Times New Roman" panose="02020603050405020304" pitchFamily="18" charset="0"/>
              <a:cs typeface="Times New Roman" panose="02020603050405020304" pitchFamily="18" charset="0"/>
            </a:endParaRPr>
          </a:p>
          <a:p>
            <a:pPr marL="0" indent="0">
              <a:buNone/>
            </a:pPr>
            <a:r>
              <a:rPr lang="lt-LT" sz="1200" dirty="0" smtClean="0">
                <a:latin typeface="Times New Roman" panose="02020603050405020304" pitchFamily="18" charset="0"/>
                <a:cs typeface="Times New Roman" panose="02020603050405020304" pitchFamily="18" charset="0"/>
              </a:rPr>
              <a:t>parengti </a:t>
            </a:r>
            <a:r>
              <a:rPr lang="lt-LT" sz="1200" dirty="0">
                <a:latin typeface="Times New Roman" panose="02020603050405020304" pitchFamily="18" charset="0"/>
                <a:cs typeface="Times New Roman" panose="02020603050405020304" pitchFamily="18" charset="0"/>
              </a:rPr>
              <a:t>seniūno įsakymai veiklos klausimais – </a:t>
            </a:r>
            <a:r>
              <a:rPr lang="lt-LT" sz="1200" dirty="0" smtClean="0">
                <a:latin typeface="Times New Roman" panose="02020603050405020304" pitchFamily="18" charset="0"/>
                <a:cs typeface="Times New Roman" panose="02020603050405020304" pitchFamily="18" charset="0"/>
              </a:rPr>
              <a:t>13;</a:t>
            </a:r>
            <a:endParaRPr lang="lt-LT" sz="1200" dirty="0">
              <a:latin typeface="Times New Roman" panose="02020603050405020304" pitchFamily="18" charset="0"/>
              <a:cs typeface="Times New Roman" panose="02020603050405020304" pitchFamily="18" charset="0"/>
            </a:endParaRPr>
          </a:p>
          <a:p>
            <a:pPr marL="0" indent="0">
              <a:buNone/>
            </a:pPr>
            <a:r>
              <a:rPr lang="lt-LT" sz="1200" dirty="0" smtClean="0">
                <a:latin typeface="Times New Roman" panose="02020603050405020304" pitchFamily="18" charset="0"/>
                <a:cs typeface="Times New Roman" panose="02020603050405020304" pitchFamily="18" charset="0"/>
              </a:rPr>
              <a:t>organizuoti ilgamečių </a:t>
            </a:r>
            <a:r>
              <a:rPr lang="lt-LT" sz="1200" dirty="0">
                <a:latin typeface="Times New Roman" panose="02020603050405020304" pitchFamily="18" charset="0"/>
                <a:cs typeface="Times New Roman" panose="02020603050405020304" pitchFamily="18" charset="0"/>
              </a:rPr>
              <a:t>seniūnijos gyventojų  pasveikinimai, kultūros, meno, sporto srityse pasižymėjusių žmonių, saviveiklinių meno kolektyvų, bendruomeninių organizacijų, švietimo ir ugdymo įstaigų pasveikinimai jų jubiliejų proga –  </a:t>
            </a:r>
            <a:r>
              <a:rPr lang="lt-LT" sz="1200" dirty="0" smtClean="0">
                <a:latin typeface="Times New Roman" panose="02020603050405020304" pitchFamily="18" charset="0"/>
                <a:cs typeface="Times New Roman" panose="02020603050405020304" pitchFamily="18" charset="0"/>
              </a:rPr>
              <a:t>20</a:t>
            </a:r>
            <a:r>
              <a:rPr lang="lt-LT" sz="1200" dirty="0">
                <a:latin typeface="Times New Roman" panose="02020603050405020304" pitchFamily="18" charset="0"/>
                <a:cs typeface="Times New Roman" panose="02020603050405020304" pitchFamily="18" charset="0"/>
              </a:rPr>
              <a:t>;</a:t>
            </a:r>
          </a:p>
          <a:p>
            <a:pPr marL="0" indent="0">
              <a:buNone/>
            </a:pPr>
            <a:r>
              <a:rPr lang="lt-LT" sz="1200" dirty="0">
                <a:latin typeface="Times New Roman" panose="02020603050405020304" pitchFamily="18" charset="0"/>
                <a:cs typeface="Times New Roman" panose="02020603050405020304" pitchFamily="18" charset="0"/>
              </a:rPr>
              <a:t>dalyvauta komisijose, valstybinių institucijų organizuotuose reiduose  ir patikrinimuose - </a:t>
            </a:r>
            <a:r>
              <a:rPr lang="lt-LT" sz="1200" dirty="0" smtClean="0">
                <a:latin typeface="Times New Roman" panose="02020603050405020304" pitchFamily="18" charset="0"/>
                <a:cs typeface="Times New Roman" panose="02020603050405020304" pitchFamily="18" charset="0"/>
              </a:rPr>
              <a:t>8; </a:t>
            </a:r>
            <a:endParaRPr lang="lt-LT" sz="1200" dirty="0">
              <a:latin typeface="Times New Roman" panose="02020603050405020304" pitchFamily="18" charset="0"/>
              <a:cs typeface="Times New Roman" panose="02020603050405020304" pitchFamily="18" charset="0"/>
            </a:endParaRPr>
          </a:p>
          <a:p>
            <a:pPr marL="0" indent="0">
              <a:buNone/>
            </a:pPr>
            <a:r>
              <a:rPr lang="lt-LT" sz="1200" dirty="0">
                <a:latin typeface="Times New Roman" panose="02020603050405020304" pitchFamily="18" charset="0"/>
                <a:cs typeface="Times New Roman" panose="02020603050405020304" pitchFamily="18" charset="0"/>
              </a:rPr>
              <a:t>suorganizuotos seniūnijos gyventojų komandos dalyvauti Lietuvos seniūnijų sporto varžybose – </a:t>
            </a:r>
            <a:r>
              <a:rPr lang="lt-LT" sz="1200" dirty="0" smtClean="0">
                <a:latin typeface="Times New Roman" panose="02020603050405020304" pitchFamily="18" charset="0"/>
                <a:cs typeface="Times New Roman" panose="02020603050405020304" pitchFamily="18" charset="0"/>
              </a:rPr>
              <a:t>5 </a:t>
            </a:r>
            <a:r>
              <a:rPr lang="lt-LT" sz="1200" dirty="0">
                <a:latin typeface="Times New Roman" panose="02020603050405020304" pitchFamily="18" charset="0"/>
                <a:cs typeface="Times New Roman" panose="02020603050405020304" pitchFamily="18" charset="0"/>
              </a:rPr>
              <a:t>komandos;</a:t>
            </a:r>
          </a:p>
          <a:p>
            <a:pPr marL="0" indent="0">
              <a:buNone/>
            </a:pPr>
            <a:r>
              <a:rPr lang="lt-LT" sz="1200" dirty="0">
                <a:latin typeface="Times New Roman" panose="02020603050405020304" pitchFamily="18" charset="0"/>
                <a:cs typeface="Times New Roman" panose="02020603050405020304" pitchFamily="18" charset="0"/>
              </a:rPr>
              <a:t>organizuotas visuomenei naudingos veiklos atlikimas. Sudaryta sutarčių su VNV atlikėjais </a:t>
            </a:r>
            <a:r>
              <a:rPr lang="lt-LT" sz="1200" dirty="0" smtClean="0">
                <a:latin typeface="Times New Roman" panose="02020603050405020304" pitchFamily="18" charset="0"/>
                <a:cs typeface="Times New Roman" panose="02020603050405020304" pitchFamily="18" charset="0"/>
              </a:rPr>
              <a:t>–</a:t>
            </a:r>
            <a:r>
              <a:rPr lang="lt-LT" sz="1200" b="1" dirty="0" smtClean="0">
                <a:latin typeface="Times New Roman" panose="02020603050405020304" pitchFamily="18" charset="0"/>
                <a:cs typeface="Times New Roman" panose="02020603050405020304" pitchFamily="18" charset="0"/>
              </a:rPr>
              <a:t> 72</a:t>
            </a:r>
            <a:r>
              <a:rPr lang="lt-LT" sz="1200" dirty="0" smtClean="0">
                <a:latin typeface="Times New Roman" panose="02020603050405020304" pitchFamily="18" charset="0"/>
                <a:cs typeface="Times New Roman" panose="02020603050405020304" pitchFamily="18" charset="0"/>
              </a:rPr>
              <a:t> (</a:t>
            </a:r>
            <a:r>
              <a:rPr lang="lt-LT" sz="1200" dirty="0">
                <a:latin typeface="Times New Roman" panose="02020603050405020304" pitchFamily="18" charset="0"/>
                <a:cs typeface="Times New Roman" panose="02020603050405020304" pitchFamily="18" charset="0"/>
              </a:rPr>
              <a:t>2</a:t>
            </a:r>
            <a:r>
              <a:rPr lang="lt-LT" sz="1200" dirty="0" smtClean="0">
                <a:latin typeface="Times New Roman" panose="02020603050405020304" pitchFamily="18" charset="0"/>
                <a:cs typeface="Times New Roman" panose="02020603050405020304" pitchFamily="18" charset="0"/>
              </a:rPr>
              <a:t> </a:t>
            </a:r>
            <a:r>
              <a:rPr lang="lt-LT" sz="1200" dirty="0">
                <a:latin typeface="Times New Roman" panose="02020603050405020304" pitchFamily="18" charset="0"/>
                <a:cs typeface="Times New Roman" panose="02020603050405020304" pitchFamily="18" charset="0"/>
              </a:rPr>
              <a:t>neatliko VNV</a:t>
            </a:r>
            <a:r>
              <a:rPr lang="lt-LT" sz="1200" dirty="0" smtClean="0">
                <a:latin typeface="Times New Roman" panose="02020603050405020304" pitchFamily="18" charset="0"/>
                <a:cs typeface="Times New Roman" panose="02020603050405020304" pitchFamily="18" charset="0"/>
              </a:rPr>
              <a:t>)</a:t>
            </a:r>
            <a:r>
              <a:rPr lang="lt-LT" sz="1200" dirty="0">
                <a:latin typeface="Times New Roman" panose="02020603050405020304" pitchFamily="18" charset="0"/>
                <a:cs typeface="Times New Roman" panose="02020603050405020304" pitchFamily="18" charset="0"/>
              </a:rPr>
              <a:t>.</a:t>
            </a:r>
          </a:p>
          <a:p>
            <a:endParaRPr lang="lt-LT" sz="1200" dirty="0"/>
          </a:p>
        </p:txBody>
      </p:sp>
    </p:spTree>
    <p:extLst>
      <p:ext uri="{BB962C8B-B14F-4D97-AF65-F5344CB8AC3E}">
        <p14:creationId xmlns:p14="http://schemas.microsoft.com/office/powerpoint/2010/main" val="3962202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2800" b="1" dirty="0" smtClean="0">
                <a:latin typeface="Bookman Old Style" panose="02050604050505020204" pitchFamily="18" charset="0"/>
                <a:cs typeface="Times New Roman" pitchFamily="18" charset="0"/>
              </a:rPr>
              <a:t>PANEMUNĖS </a:t>
            </a:r>
            <a:r>
              <a:rPr lang="lt-LT" sz="2800" b="1" dirty="0">
                <a:latin typeface="Bookman Old Style" panose="02050604050505020204" pitchFamily="18" charset="0"/>
                <a:cs typeface="Times New Roman" pitchFamily="18" charset="0"/>
              </a:rPr>
              <a:t>SENIŪNIJOS </a:t>
            </a:r>
            <a:r>
              <a:rPr lang="lt-LT" sz="2800" b="1" dirty="0" smtClean="0">
                <a:latin typeface="Bookman Old Style" panose="02050604050505020204" pitchFamily="18" charset="0"/>
                <a:cs typeface="Times New Roman" pitchFamily="18" charset="0"/>
              </a:rPr>
              <a:t>2019 </a:t>
            </a:r>
            <a:r>
              <a:rPr lang="lt-LT" sz="2800" b="1" dirty="0">
                <a:latin typeface="Bookman Old Style" panose="02050604050505020204" pitchFamily="18" charset="0"/>
                <a:cs typeface="Times New Roman" pitchFamily="18" charset="0"/>
              </a:rPr>
              <a:t>M. ATLIKTI </a:t>
            </a:r>
            <a:r>
              <a:rPr lang="lt-LT" sz="2800" b="1" dirty="0" smtClean="0">
                <a:latin typeface="Bookman Old Style" panose="02050604050505020204" pitchFamily="18" charset="0"/>
                <a:cs typeface="Times New Roman" pitchFamily="18" charset="0"/>
              </a:rPr>
              <a:t>DARBAI (2):</a:t>
            </a:r>
            <a:endParaRPr lang="lt-LT" sz="2800" dirty="0"/>
          </a:p>
        </p:txBody>
      </p:sp>
      <p:sp>
        <p:nvSpPr>
          <p:cNvPr id="3" name="Turinio vietos rezervavimo ženklas 2"/>
          <p:cNvSpPr>
            <a:spLocks noGrp="1"/>
          </p:cNvSpPr>
          <p:nvPr>
            <p:ph idx="1"/>
          </p:nvPr>
        </p:nvSpPr>
        <p:spPr>
          <a:xfrm>
            <a:off x="457200" y="1417638"/>
            <a:ext cx="8229600" cy="5035698"/>
          </a:xfrm>
        </p:spPr>
        <p:txBody>
          <a:bodyPr>
            <a:normAutofit fontScale="25000" lnSpcReduction="20000"/>
          </a:bodyPr>
          <a:lstStyle/>
          <a:p>
            <a:pPr marL="0" indent="0">
              <a:buNone/>
            </a:pPr>
            <a:r>
              <a:rPr lang="lt-LT" sz="6400" dirty="0">
                <a:latin typeface="Times New Roman" panose="02020603050405020304" pitchFamily="18" charset="0"/>
                <a:cs typeface="Times New Roman" panose="02020603050405020304" pitchFamily="18" charset="0"/>
              </a:rPr>
              <a:t>I</a:t>
            </a:r>
            <a:r>
              <a:rPr lang="lt-LT" sz="6400" dirty="0" smtClean="0">
                <a:latin typeface="Times New Roman" panose="02020603050405020304" pitchFamily="18" charset="0"/>
                <a:cs typeface="Times New Roman" panose="02020603050405020304" pitchFamily="18" charset="0"/>
              </a:rPr>
              <a:t>šduota </a:t>
            </a:r>
            <a:r>
              <a:rPr lang="lt-LT" sz="6400" dirty="0">
                <a:latin typeface="Times New Roman" panose="02020603050405020304" pitchFamily="18" charset="0"/>
                <a:cs typeface="Times New Roman" panose="02020603050405020304" pitchFamily="18" charset="0"/>
              </a:rPr>
              <a:t>pažymų apie šeimos sudėtį ir gyvenamąją vietą – </a:t>
            </a:r>
            <a:r>
              <a:rPr lang="lt-LT" sz="6400" b="1" dirty="0" smtClean="0">
                <a:latin typeface="Times New Roman" panose="02020603050405020304" pitchFamily="18" charset="0"/>
                <a:cs typeface="Times New Roman" panose="02020603050405020304" pitchFamily="18" charset="0"/>
              </a:rPr>
              <a:t>1329</a:t>
            </a:r>
            <a:r>
              <a:rPr lang="lt-LT" sz="6400" dirty="0" smtClean="0">
                <a:latin typeface="Times New Roman" panose="02020603050405020304" pitchFamily="18" charset="0"/>
                <a:cs typeface="Times New Roman" panose="02020603050405020304" pitchFamily="18" charset="0"/>
              </a:rPr>
              <a:t> (1545 -2018 m.; 2032 -2017 m.);</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deklaruota gyvenamoji vieta </a:t>
            </a:r>
            <a:r>
              <a:rPr lang="lt-LT" sz="6400" dirty="0" smtClean="0">
                <a:latin typeface="Times New Roman" panose="02020603050405020304" pitchFamily="18" charset="0"/>
                <a:cs typeface="Times New Roman" panose="02020603050405020304" pitchFamily="18" charset="0"/>
              </a:rPr>
              <a:t>–  </a:t>
            </a:r>
            <a:r>
              <a:rPr lang="lt-LT" sz="6400" b="1" dirty="0" smtClean="0">
                <a:latin typeface="Times New Roman" panose="02020603050405020304" pitchFamily="18" charset="0"/>
                <a:cs typeface="Times New Roman" panose="02020603050405020304" pitchFamily="18" charset="0"/>
              </a:rPr>
              <a:t>837 </a:t>
            </a:r>
            <a:r>
              <a:rPr lang="lt-LT" sz="6400" dirty="0" smtClean="0">
                <a:latin typeface="Times New Roman" panose="02020603050405020304" pitchFamily="18" charset="0"/>
                <a:cs typeface="Times New Roman" panose="02020603050405020304" pitchFamily="18" charset="0"/>
              </a:rPr>
              <a:t>(919 </a:t>
            </a:r>
            <a:r>
              <a:rPr lang="lt-LT" sz="6400" dirty="0">
                <a:latin typeface="Times New Roman" panose="02020603050405020304" pitchFamily="18" charset="0"/>
                <a:cs typeface="Times New Roman" panose="02020603050405020304" pitchFamily="18" charset="0"/>
              </a:rPr>
              <a:t>-2018 m.; </a:t>
            </a:r>
            <a:r>
              <a:rPr lang="lt-LT" sz="6400" dirty="0" smtClean="0">
                <a:latin typeface="Times New Roman" panose="02020603050405020304" pitchFamily="18" charset="0"/>
                <a:cs typeface="Times New Roman" panose="02020603050405020304" pitchFamily="18" charset="0"/>
              </a:rPr>
              <a:t>927 </a:t>
            </a:r>
            <a:r>
              <a:rPr lang="lt-LT" sz="6400" dirty="0">
                <a:latin typeface="Times New Roman" panose="02020603050405020304" pitchFamily="18" charset="0"/>
                <a:cs typeface="Times New Roman" panose="02020603050405020304" pitchFamily="18" charset="0"/>
              </a:rPr>
              <a:t>-2017 m</a:t>
            </a:r>
            <a:r>
              <a:rPr lang="lt-LT" sz="6400" dirty="0" smtClean="0">
                <a:latin typeface="Times New Roman" panose="02020603050405020304" pitchFamily="18" charset="0"/>
                <a:cs typeface="Times New Roman" panose="02020603050405020304" pitchFamily="18" charset="0"/>
              </a:rPr>
              <a:t>.);</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deklaruotas išvykimas iš LR – </a:t>
            </a:r>
            <a:r>
              <a:rPr lang="lt-LT" sz="6400" b="1" dirty="0" smtClean="0">
                <a:latin typeface="Times New Roman" panose="02020603050405020304" pitchFamily="18" charset="0"/>
                <a:cs typeface="Times New Roman" panose="02020603050405020304" pitchFamily="18" charset="0"/>
              </a:rPr>
              <a:t>91</a:t>
            </a:r>
            <a:r>
              <a:rPr lang="lt-LT" sz="6400" dirty="0" smtClean="0">
                <a:latin typeface="Times New Roman" panose="02020603050405020304" pitchFamily="18" charset="0"/>
                <a:cs typeface="Times New Roman" panose="02020603050405020304" pitchFamily="18" charset="0"/>
              </a:rPr>
              <a:t> (134 </a:t>
            </a:r>
            <a:r>
              <a:rPr lang="lt-LT" sz="6400" dirty="0">
                <a:latin typeface="Times New Roman" panose="02020603050405020304" pitchFamily="18" charset="0"/>
                <a:cs typeface="Times New Roman" panose="02020603050405020304" pitchFamily="18" charset="0"/>
              </a:rPr>
              <a:t>-2018 m</a:t>
            </a:r>
            <a:r>
              <a:rPr lang="lt-LT" sz="6400" dirty="0" smtClean="0">
                <a:latin typeface="Times New Roman" panose="02020603050405020304" pitchFamily="18" charset="0"/>
                <a:cs typeface="Times New Roman" panose="02020603050405020304" pitchFamily="18" charset="0"/>
              </a:rPr>
              <a:t>.; 193 </a:t>
            </a:r>
            <a:r>
              <a:rPr lang="lt-LT" sz="6400" dirty="0">
                <a:latin typeface="Times New Roman" panose="02020603050405020304" pitchFamily="18" charset="0"/>
                <a:cs typeface="Times New Roman" panose="02020603050405020304" pitchFamily="18" charset="0"/>
              </a:rPr>
              <a:t>-2017 m</a:t>
            </a:r>
            <a:r>
              <a:rPr lang="lt-LT" sz="6400" dirty="0" smtClean="0">
                <a:latin typeface="Times New Roman" panose="02020603050405020304" pitchFamily="18" charset="0"/>
                <a:cs typeface="Times New Roman" panose="02020603050405020304" pitchFamily="18" charset="0"/>
              </a:rPr>
              <a:t>.);</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priimta sprendimų dėl deklaravimo duomenų keitimo, taisymo ir naikinimo </a:t>
            </a:r>
            <a:r>
              <a:rPr lang="lt-LT" sz="6400" dirty="0" smtClean="0">
                <a:latin typeface="Times New Roman" panose="02020603050405020304" pitchFamily="18" charset="0"/>
                <a:cs typeface="Times New Roman" panose="02020603050405020304" pitchFamily="18" charset="0"/>
              </a:rPr>
              <a:t>– </a:t>
            </a:r>
            <a:r>
              <a:rPr lang="lt-LT" sz="6400" b="1" dirty="0" smtClean="0">
                <a:latin typeface="Times New Roman" panose="02020603050405020304" pitchFamily="18" charset="0"/>
                <a:cs typeface="Times New Roman" panose="02020603050405020304" pitchFamily="18" charset="0"/>
              </a:rPr>
              <a:t>90</a:t>
            </a:r>
            <a:r>
              <a:rPr lang="lt-LT" sz="6400" dirty="0" smtClean="0">
                <a:latin typeface="Times New Roman" panose="02020603050405020304" pitchFamily="18" charset="0"/>
                <a:cs typeface="Times New Roman" panose="02020603050405020304" pitchFamily="18" charset="0"/>
              </a:rPr>
              <a:t> (93 </a:t>
            </a:r>
            <a:r>
              <a:rPr lang="lt-LT" sz="6400" b="1" dirty="0" smtClean="0">
                <a:latin typeface="Times New Roman" panose="02020603050405020304" pitchFamily="18" charset="0"/>
                <a:cs typeface="Times New Roman" panose="02020603050405020304" pitchFamily="18" charset="0"/>
              </a:rPr>
              <a:t>-</a:t>
            </a:r>
            <a:r>
              <a:rPr lang="lt-LT" sz="6400" dirty="0">
                <a:latin typeface="Times New Roman" panose="02020603050405020304" pitchFamily="18" charset="0"/>
                <a:cs typeface="Times New Roman" panose="02020603050405020304" pitchFamily="18" charset="0"/>
              </a:rPr>
              <a:t> </a:t>
            </a:r>
            <a:r>
              <a:rPr lang="lt-LT" sz="6400" dirty="0" smtClean="0">
                <a:latin typeface="Times New Roman" panose="02020603050405020304" pitchFamily="18" charset="0"/>
                <a:cs typeface="Times New Roman" panose="02020603050405020304" pitchFamily="18" charset="0"/>
              </a:rPr>
              <a:t>2018 </a:t>
            </a:r>
            <a:r>
              <a:rPr lang="lt-LT" sz="6400" dirty="0">
                <a:latin typeface="Times New Roman" panose="02020603050405020304" pitchFamily="18" charset="0"/>
                <a:cs typeface="Times New Roman" panose="02020603050405020304" pitchFamily="18" charset="0"/>
              </a:rPr>
              <a:t>m</a:t>
            </a:r>
            <a:r>
              <a:rPr lang="lt-LT" sz="6400" dirty="0" smtClean="0">
                <a:latin typeface="Times New Roman" panose="02020603050405020304" pitchFamily="18" charset="0"/>
                <a:cs typeface="Times New Roman" panose="02020603050405020304" pitchFamily="18" charset="0"/>
              </a:rPr>
              <a:t>.; 94 </a:t>
            </a:r>
            <a:r>
              <a:rPr lang="lt-LT" sz="6400" dirty="0">
                <a:latin typeface="Times New Roman" panose="02020603050405020304" pitchFamily="18" charset="0"/>
                <a:cs typeface="Times New Roman" panose="02020603050405020304" pitchFamily="18" charset="0"/>
              </a:rPr>
              <a:t>-2017 m</a:t>
            </a:r>
            <a:r>
              <a:rPr lang="lt-LT" sz="6400" dirty="0" smtClean="0">
                <a:latin typeface="Times New Roman" panose="02020603050405020304" pitchFamily="18" charset="0"/>
                <a:cs typeface="Times New Roman" panose="02020603050405020304" pitchFamily="18" charset="0"/>
              </a:rPr>
              <a:t>.);</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įtraukta į GVNA apskaitą – </a:t>
            </a:r>
            <a:r>
              <a:rPr lang="lt-LT" sz="6400" b="1" dirty="0" smtClean="0">
                <a:latin typeface="Times New Roman" panose="02020603050405020304" pitchFamily="18" charset="0"/>
                <a:cs typeface="Times New Roman" panose="02020603050405020304" pitchFamily="18" charset="0"/>
              </a:rPr>
              <a:t>74</a:t>
            </a:r>
            <a:r>
              <a:rPr lang="lt-LT" sz="6400" dirty="0" smtClean="0">
                <a:latin typeface="Times New Roman" panose="02020603050405020304" pitchFamily="18" charset="0"/>
                <a:cs typeface="Times New Roman" panose="02020603050405020304" pitchFamily="18" charset="0"/>
              </a:rPr>
              <a:t> (96</a:t>
            </a:r>
            <a:r>
              <a:rPr lang="lt-LT" sz="6400" dirty="0">
                <a:latin typeface="Times New Roman" panose="02020603050405020304" pitchFamily="18" charset="0"/>
                <a:cs typeface="Times New Roman" panose="02020603050405020304" pitchFamily="18" charset="0"/>
              </a:rPr>
              <a:t> -2018 m</a:t>
            </a:r>
            <a:r>
              <a:rPr lang="lt-LT" sz="6400" dirty="0" smtClean="0">
                <a:latin typeface="Times New Roman" panose="02020603050405020304" pitchFamily="18" charset="0"/>
                <a:cs typeface="Times New Roman" panose="02020603050405020304" pitchFamily="18" charset="0"/>
              </a:rPr>
              <a:t>.; 8 </a:t>
            </a:r>
            <a:r>
              <a:rPr lang="lt-LT" sz="6400" dirty="0">
                <a:latin typeface="Times New Roman" panose="02020603050405020304" pitchFamily="18" charset="0"/>
                <a:cs typeface="Times New Roman" panose="02020603050405020304" pitchFamily="18" charset="0"/>
              </a:rPr>
              <a:t>-2017 m</a:t>
            </a:r>
            <a:r>
              <a:rPr lang="lt-LT" sz="6400" dirty="0" smtClean="0">
                <a:latin typeface="Times New Roman" panose="02020603050405020304" pitchFamily="18" charset="0"/>
                <a:cs typeface="Times New Roman" panose="02020603050405020304" pitchFamily="18" charset="0"/>
              </a:rPr>
              <a:t>.);</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išduota pažymų apie įtraukimą į GVNA apskaitą – </a:t>
            </a:r>
            <a:r>
              <a:rPr lang="lt-LT" sz="6400" b="1" dirty="0">
                <a:latin typeface="Times New Roman" panose="02020603050405020304" pitchFamily="18" charset="0"/>
                <a:cs typeface="Times New Roman" panose="02020603050405020304" pitchFamily="18" charset="0"/>
              </a:rPr>
              <a:t>69</a:t>
            </a:r>
            <a:r>
              <a:rPr lang="lt-LT" sz="6400" dirty="0">
                <a:latin typeface="Times New Roman" panose="02020603050405020304" pitchFamily="18" charset="0"/>
                <a:cs typeface="Times New Roman" panose="02020603050405020304" pitchFamily="18" charset="0"/>
              </a:rPr>
              <a:t> </a:t>
            </a:r>
            <a:r>
              <a:rPr lang="lt-LT" sz="6400" dirty="0" smtClean="0">
                <a:latin typeface="Times New Roman" panose="02020603050405020304" pitchFamily="18" charset="0"/>
                <a:cs typeface="Times New Roman" panose="02020603050405020304" pitchFamily="18" charset="0"/>
              </a:rPr>
              <a:t>(</a:t>
            </a:r>
            <a:r>
              <a:rPr lang="lt-LT" sz="6400" b="1" dirty="0" smtClean="0">
                <a:latin typeface="Times New Roman" panose="02020603050405020304" pitchFamily="18" charset="0"/>
                <a:cs typeface="Times New Roman" panose="02020603050405020304" pitchFamily="18" charset="0"/>
              </a:rPr>
              <a:t>77</a:t>
            </a:r>
            <a:r>
              <a:rPr lang="lt-LT" sz="6400" dirty="0">
                <a:latin typeface="Times New Roman" panose="02020603050405020304" pitchFamily="18" charset="0"/>
                <a:cs typeface="Times New Roman" panose="02020603050405020304" pitchFamily="18" charset="0"/>
              </a:rPr>
              <a:t> (-2018 </a:t>
            </a:r>
            <a:r>
              <a:rPr lang="lt-LT" sz="6400" dirty="0" smtClean="0">
                <a:latin typeface="Times New Roman" panose="02020603050405020304" pitchFamily="18" charset="0"/>
                <a:cs typeface="Times New Roman" panose="02020603050405020304" pitchFamily="18" charset="0"/>
              </a:rPr>
              <a:t>m.; 24 </a:t>
            </a:r>
            <a:r>
              <a:rPr lang="lt-LT" sz="6400" dirty="0">
                <a:latin typeface="Times New Roman" panose="02020603050405020304" pitchFamily="18" charset="0"/>
                <a:cs typeface="Times New Roman" panose="02020603050405020304" pitchFamily="18" charset="0"/>
              </a:rPr>
              <a:t>-2017 m</a:t>
            </a:r>
            <a:r>
              <a:rPr lang="lt-LT" sz="6400" dirty="0" smtClean="0">
                <a:latin typeface="Times New Roman" panose="02020603050405020304" pitchFamily="18" charset="0"/>
                <a:cs typeface="Times New Roman" panose="02020603050405020304" pitchFamily="18" charset="0"/>
              </a:rPr>
              <a:t>.);</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atlikta notarinių veiksmų – </a:t>
            </a:r>
            <a:r>
              <a:rPr lang="lt-LT" sz="6400" b="1" dirty="0" smtClean="0">
                <a:latin typeface="Times New Roman" panose="02020603050405020304" pitchFamily="18" charset="0"/>
                <a:cs typeface="Times New Roman" panose="02020603050405020304" pitchFamily="18" charset="0"/>
              </a:rPr>
              <a:t>130</a:t>
            </a:r>
            <a:r>
              <a:rPr lang="lt-LT" sz="6400" dirty="0" smtClean="0">
                <a:latin typeface="Times New Roman" panose="02020603050405020304" pitchFamily="18" charset="0"/>
                <a:cs typeface="Times New Roman" panose="02020603050405020304" pitchFamily="18" charset="0"/>
              </a:rPr>
              <a:t> (189 -</a:t>
            </a:r>
            <a:r>
              <a:rPr lang="lt-LT" sz="6400" dirty="0">
                <a:latin typeface="Times New Roman" panose="02020603050405020304" pitchFamily="18" charset="0"/>
                <a:cs typeface="Times New Roman" panose="02020603050405020304" pitchFamily="18" charset="0"/>
              </a:rPr>
              <a:t>2018 m. </a:t>
            </a:r>
            <a:r>
              <a:rPr lang="lt-LT" sz="6400" dirty="0" smtClean="0">
                <a:latin typeface="Times New Roman" panose="02020603050405020304" pitchFamily="18" charset="0"/>
                <a:cs typeface="Times New Roman" panose="02020603050405020304" pitchFamily="18" charset="0"/>
              </a:rPr>
              <a:t>; 112 </a:t>
            </a:r>
            <a:r>
              <a:rPr lang="lt-LT" sz="6400" dirty="0">
                <a:latin typeface="Times New Roman" panose="02020603050405020304" pitchFamily="18" charset="0"/>
                <a:cs typeface="Times New Roman" panose="02020603050405020304" pitchFamily="18" charset="0"/>
              </a:rPr>
              <a:t>-2017 m</a:t>
            </a:r>
            <a:r>
              <a:rPr lang="lt-LT" sz="6400" dirty="0" smtClean="0">
                <a:latin typeface="Times New Roman" panose="02020603050405020304" pitchFamily="18" charset="0"/>
                <a:cs typeface="Times New Roman" panose="02020603050405020304" pitchFamily="18" charset="0"/>
              </a:rPr>
              <a:t>.);</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išduota gyventojų charakteristikų – </a:t>
            </a:r>
            <a:r>
              <a:rPr lang="lt-LT" sz="6400" b="1" dirty="0" smtClean="0">
                <a:latin typeface="Times New Roman" panose="02020603050405020304" pitchFamily="18" charset="0"/>
                <a:cs typeface="Times New Roman" panose="02020603050405020304" pitchFamily="18" charset="0"/>
              </a:rPr>
              <a:t>12</a:t>
            </a:r>
            <a:r>
              <a:rPr lang="lt-LT" sz="6400" dirty="0" smtClean="0">
                <a:latin typeface="Times New Roman" panose="02020603050405020304" pitchFamily="18" charset="0"/>
                <a:cs typeface="Times New Roman" panose="02020603050405020304" pitchFamily="18" charset="0"/>
              </a:rPr>
              <a:t> (12</a:t>
            </a:r>
            <a:r>
              <a:rPr lang="lt-LT" sz="6400" dirty="0">
                <a:latin typeface="Times New Roman" panose="02020603050405020304" pitchFamily="18" charset="0"/>
                <a:cs typeface="Times New Roman" panose="02020603050405020304" pitchFamily="18" charset="0"/>
              </a:rPr>
              <a:t> </a:t>
            </a:r>
            <a:r>
              <a:rPr lang="lt-LT" sz="6400" dirty="0" smtClean="0">
                <a:latin typeface="Times New Roman" panose="02020603050405020304" pitchFamily="18" charset="0"/>
                <a:cs typeface="Times New Roman" panose="02020603050405020304" pitchFamily="18" charset="0"/>
              </a:rPr>
              <a:t>-</a:t>
            </a:r>
            <a:r>
              <a:rPr lang="lt-LT" sz="6400" dirty="0">
                <a:latin typeface="Times New Roman" panose="02020603050405020304" pitchFamily="18" charset="0"/>
                <a:cs typeface="Times New Roman" panose="02020603050405020304" pitchFamily="18" charset="0"/>
              </a:rPr>
              <a:t>2018 m</a:t>
            </a:r>
            <a:r>
              <a:rPr lang="lt-LT" sz="6400" dirty="0" smtClean="0">
                <a:latin typeface="Times New Roman" panose="02020603050405020304" pitchFamily="18" charset="0"/>
                <a:cs typeface="Times New Roman" panose="02020603050405020304" pitchFamily="18" charset="0"/>
              </a:rPr>
              <a:t>.; 9 </a:t>
            </a:r>
            <a:r>
              <a:rPr lang="lt-LT" sz="6400" dirty="0">
                <a:latin typeface="Times New Roman" panose="02020603050405020304" pitchFamily="18" charset="0"/>
                <a:cs typeface="Times New Roman" panose="02020603050405020304" pitchFamily="18" charset="0"/>
              </a:rPr>
              <a:t>-2017 m</a:t>
            </a:r>
            <a:r>
              <a:rPr lang="lt-LT" sz="6400" dirty="0" smtClean="0">
                <a:latin typeface="Times New Roman" panose="02020603050405020304" pitchFamily="18" charset="0"/>
                <a:cs typeface="Times New Roman" panose="02020603050405020304" pitchFamily="18" charset="0"/>
              </a:rPr>
              <a:t>.);</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smtClean="0">
                <a:latin typeface="Times New Roman" panose="02020603050405020304" pitchFamily="18" charset="0"/>
                <a:cs typeface="Times New Roman" panose="02020603050405020304" pitchFamily="18" charset="0"/>
              </a:rPr>
              <a:t>suorganizuotos </a:t>
            </a:r>
            <a:r>
              <a:rPr lang="lt-LT" sz="6400" dirty="0">
                <a:latin typeface="Times New Roman" panose="02020603050405020304" pitchFamily="18" charset="0"/>
                <a:cs typeface="Times New Roman" panose="02020603050405020304" pitchFamily="18" charset="0"/>
              </a:rPr>
              <a:t>aplinkos tvarkymo akcijos </a:t>
            </a:r>
            <a:r>
              <a:rPr lang="lt-LT" sz="6400" dirty="0" smtClean="0">
                <a:latin typeface="Times New Roman" panose="02020603050405020304" pitchFamily="18" charset="0"/>
                <a:cs typeface="Times New Roman" panose="02020603050405020304" pitchFamily="18" charset="0"/>
              </a:rPr>
              <a:t>– </a:t>
            </a:r>
            <a:r>
              <a:rPr lang="lt-LT" sz="6400" b="1" dirty="0" smtClean="0">
                <a:latin typeface="Times New Roman" panose="02020603050405020304" pitchFamily="18" charset="0"/>
                <a:cs typeface="Times New Roman" panose="02020603050405020304" pitchFamily="18" charset="0"/>
              </a:rPr>
              <a:t>17</a:t>
            </a:r>
            <a:r>
              <a:rPr lang="lt-LT" sz="6400" dirty="0" smtClean="0">
                <a:latin typeface="Times New Roman" panose="02020603050405020304" pitchFamily="18" charset="0"/>
                <a:cs typeface="Times New Roman" panose="02020603050405020304" pitchFamily="18" charset="0"/>
              </a:rPr>
              <a:t> (19</a:t>
            </a:r>
            <a:r>
              <a:rPr lang="lt-LT" sz="6400" dirty="0">
                <a:latin typeface="Times New Roman" panose="02020603050405020304" pitchFamily="18" charset="0"/>
                <a:cs typeface="Times New Roman" panose="02020603050405020304" pitchFamily="18" charset="0"/>
              </a:rPr>
              <a:t> </a:t>
            </a:r>
            <a:r>
              <a:rPr lang="lt-LT" sz="6400" dirty="0" smtClean="0">
                <a:latin typeface="Times New Roman" panose="02020603050405020304" pitchFamily="18" charset="0"/>
                <a:cs typeface="Times New Roman" panose="02020603050405020304" pitchFamily="18" charset="0"/>
              </a:rPr>
              <a:t>-</a:t>
            </a:r>
            <a:r>
              <a:rPr lang="lt-LT" sz="6400" dirty="0">
                <a:latin typeface="Times New Roman" panose="02020603050405020304" pitchFamily="18" charset="0"/>
                <a:cs typeface="Times New Roman" panose="02020603050405020304" pitchFamily="18" charset="0"/>
              </a:rPr>
              <a:t>2018 </a:t>
            </a:r>
            <a:r>
              <a:rPr lang="lt-LT" sz="6400" dirty="0" smtClean="0">
                <a:latin typeface="Times New Roman" panose="02020603050405020304" pitchFamily="18" charset="0"/>
                <a:cs typeface="Times New Roman" panose="02020603050405020304" pitchFamily="18" charset="0"/>
              </a:rPr>
              <a:t>m.; 17- 2017 </a:t>
            </a:r>
            <a:r>
              <a:rPr lang="lt-LT" sz="6400" dirty="0">
                <a:latin typeface="Times New Roman" panose="02020603050405020304" pitchFamily="18" charset="0"/>
                <a:cs typeface="Times New Roman" panose="02020603050405020304" pitchFamily="18" charset="0"/>
              </a:rPr>
              <a:t>m</a:t>
            </a:r>
            <a:r>
              <a:rPr lang="lt-LT" sz="6400" dirty="0" smtClean="0">
                <a:latin typeface="Times New Roman" panose="02020603050405020304" pitchFamily="18" charset="0"/>
                <a:cs typeface="Times New Roman" panose="02020603050405020304" pitchFamily="18" charset="0"/>
              </a:rPr>
              <a:t>.);</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sutvarkyti objektai </a:t>
            </a:r>
            <a:r>
              <a:rPr lang="lt-LT" sz="6400" dirty="0" smtClean="0">
                <a:latin typeface="Times New Roman" panose="02020603050405020304" pitchFamily="18" charset="0"/>
                <a:cs typeface="Times New Roman" panose="02020603050405020304" pitchFamily="18" charset="0"/>
              </a:rPr>
              <a:t>– </a:t>
            </a:r>
            <a:r>
              <a:rPr lang="lt-LT" sz="6400" b="1" dirty="0" smtClean="0">
                <a:latin typeface="Times New Roman" panose="02020603050405020304" pitchFamily="18" charset="0"/>
                <a:cs typeface="Times New Roman" panose="02020603050405020304" pitchFamily="18" charset="0"/>
              </a:rPr>
              <a:t>17</a:t>
            </a:r>
            <a:r>
              <a:rPr lang="lt-LT" sz="6400" dirty="0" smtClean="0">
                <a:latin typeface="Times New Roman" panose="02020603050405020304" pitchFamily="18" charset="0"/>
                <a:cs typeface="Times New Roman" panose="02020603050405020304" pitchFamily="18" charset="0"/>
              </a:rPr>
              <a:t> (19</a:t>
            </a:r>
            <a:r>
              <a:rPr lang="lt-LT" sz="6400" dirty="0">
                <a:latin typeface="Times New Roman" panose="02020603050405020304" pitchFamily="18" charset="0"/>
                <a:cs typeface="Times New Roman" panose="02020603050405020304" pitchFamily="18" charset="0"/>
              </a:rPr>
              <a:t> </a:t>
            </a:r>
            <a:r>
              <a:rPr lang="lt-LT" sz="6400" dirty="0" smtClean="0">
                <a:latin typeface="Times New Roman" panose="02020603050405020304" pitchFamily="18" charset="0"/>
                <a:cs typeface="Times New Roman" panose="02020603050405020304" pitchFamily="18" charset="0"/>
              </a:rPr>
              <a:t>-</a:t>
            </a:r>
            <a:r>
              <a:rPr lang="lt-LT" sz="6400" dirty="0">
                <a:latin typeface="Times New Roman" panose="02020603050405020304" pitchFamily="18" charset="0"/>
                <a:cs typeface="Times New Roman" panose="02020603050405020304" pitchFamily="18" charset="0"/>
              </a:rPr>
              <a:t>2018 </a:t>
            </a:r>
            <a:r>
              <a:rPr lang="lt-LT" sz="6400" dirty="0" smtClean="0">
                <a:latin typeface="Times New Roman" panose="02020603050405020304" pitchFamily="18" charset="0"/>
                <a:cs typeface="Times New Roman" panose="02020603050405020304" pitchFamily="18" charset="0"/>
              </a:rPr>
              <a:t>m.; 17 </a:t>
            </a:r>
            <a:r>
              <a:rPr lang="lt-LT" sz="6400" dirty="0">
                <a:latin typeface="Times New Roman" panose="02020603050405020304" pitchFamily="18" charset="0"/>
                <a:cs typeface="Times New Roman" panose="02020603050405020304" pitchFamily="18" charset="0"/>
              </a:rPr>
              <a:t>-2017 m</a:t>
            </a:r>
            <a:r>
              <a:rPr lang="lt-LT" sz="6400" dirty="0" smtClean="0">
                <a:latin typeface="Times New Roman" panose="02020603050405020304" pitchFamily="18" charset="0"/>
                <a:cs typeface="Times New Roman" panose="02020603050405020304" pitchFamily="18" charset="0"/>
              </a:rPr>
              <a:t>.);</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inicijuotas nenaudojamų techniškai netvarkingų automobilių šalinimas iš viešų erdvių – </a:t>
            </a:r>
            <a:r>
              <a:rPr lang="lt-LT" sz="6400" b="1" dirty="0" smtClean="0">
                <a:latin typeface="Times New Roman" panose="02020603050405020304" pitchFamily="18" charset="0"/>
                <a:cs typeface="Times New Roman" panose="02020603050405020304" pitchFamily="18" charset="0"/>
              </a:rPr>
              <a:t>10</a:t>
            </a:r>
            <a:r>
              <a:rPr lang="lt-LT" sz="6400" dirty="0" smtClean="0">
                <a:latin typeface="Times New Roman" panose="02020603050405020304" pitchFamily="18" charset="0"/>
                <a:cs typeface="Times New Roman" panose="02020603050405020304" pitchFamily="18" charset="0"/>
              </a:rPr>
              <a:t> (14-2018 </a:t>
            </a:r>
            <a:r>
              <a:rPr lang="lt-LT" sz="6400" dirty="0">
                <a:latin typeface="Times New Roman" panose="02020603050405020304" pitchFamily="18" charset="0"/>
                <a:cs typeface="Times New Roman" panose="02020603050405020304" pitchFamily="18" charset="0"/>
              </a:rPr>
              <a:t>m</a:t>
            </a:r>
            <a:r>
              <a:rPr lang="lt-LT" sz="6400" dirty="0" smtClean="0">
                <a:latin typeface="Times New Roman" panose="02020603050405020304" pitchFamily="18" charset="0"/>
                <a:cs typeface="Times New Roman" panose="02020603050405020304" pitchFamily="18" charset="0"/>
              </a:rPr>
              <a:t>.; 10-2017 </a:t>
            </a:r>
            <a:r>
              <a:rPr lang="lt-LT" sz="6400" dirty="0">
                <a:latin typeface="Times New Roman" panose="02020603050405020304" pitchFamily="18" charset="0"/>
                <a:cs typeface="Times New Roman" panose="02020603050405020304" pitchFamily="18" charset="0"/>
              </a:rPr>
              <a:t>m.);</a:t>
            </a:r>
          </a:p>
          <a:p>
            <a:pPr marL="0" indent="0">
              <a:buNone/>
            </a:pPr>
            <a:r>
              <a:rPr lang="lt-LT" sz="6400" dirty="0">
                <a:latin typeface="Times New Roman" panose="02020603050405020304" pitchFamily="18" charset="0"/>
                <a:cs typeface="Times New Roman" panose="02020603050405020304" pitchFamily="18" charset="0"/>
              </a:rPr>
              <a:t>inicijuotas ant valstybinės žemės stovinčių nelegalių statinių (metalinių garažų) šalinimas </a:t>
            </a:r>
            <a:r>
              <a:rPr lang="lt-LT" sz="6400" dirty="0" smtClean="0">
                <a:latin typeface="Times New Roman" panose="02020603050405020304" pitchFamily="18" charset="0"/>
                <a:cs typeface="Times New Roman" panose="02020603050405020304" pitchFamily="18" charset="0"/>
              </a:rPr>
              <a:t>– </a:t>
            </a:r>
            <a:r>
              <a:rPr lang="lt-LT" sz="6400" b="1" dirty="0" smtClean="0">
                <a:latin typeface="Times New Roman" panose="02020603050405020304" pitchFamily="18" charset="0"/>
                <a:cs typeface="Times New Roman" panose="02020603050405020304" pitchFamily="18" charset="0"/>
              </a:rPr>
              <a:t>4</a:t>
            </a:r>
            <a:r>
              <a:rPr lang="lt-LT" sz="6400" dirty="0" smtClean="0">
                <a:latin typeface="Times New Roman" panose="02020603050405020304" pitchFamily="18" charset="0"/>
                <a:cs typeface="Times New Roman" panose="02020603050405020304" pitchFamily="18" charset="0"/>
              </a:rPr>
              <a:t> (</a:t>
            </a:r>
            <a:r>
              <a:rPr lang="lt-LT" sz="6400" dirty="0">
                <a:latin typeface="Times New Roman" panose="02020603050405020304" pitchFamily="18" charset="0"/>
                <a:cs typeface="Times New Roman" panose="02020603050405020304" pitchFamily="18" charset="0"/>
              </a:rPr>
              <a:t>90 </a:t>
            </a:r>
            <a:r>
              <a:rPr lang="lt-LT" sz="6400" dirty="0" smtClean="0">
                <a:latin typeface="Times New Roman" panose="02020603050405020304" pitchFamily="18" charset="0"/>
                <a:cs typeface="Times New Roman" panose="02020603050405020304" pitchFamily="18" charset="0"/>
              </a:rPr>
              <a:t>-</a:t>
            </a:r>
            <a:r>
              <a:rPr lang="lt-LT" sz="6400" dirty="0">
                <a:latin typeface="Times New Roman" panose="02020603050405020304" pitchFamily="18" charset="0"/>
                <a:cs typeface="Times New Roman" panose="02020603050405020304" pitchFamily="18" charset="0"/>
              </a:rPr>
              <a:t>2018 m</a:t>
            </a:r>
            <a:r>
              <a:rPr lang="lt-LT" sz="6400" dirty="0" smtClean="0">
                <a:latin typeface="Times New Roman" panose="02020603050405020304" pitchFamily="18" charset="0"/>
                <a:cs typeface="Times New Roman" panose="02020603050405020304" pitchFamily="18" charset="0"/>
              </a:rPr>
              <a:t>.; 167 </a:t>
            </a:r>
            <a:r>
              <a:rPr lang="lt-LT" sz="6400" dirty="0">
                <a:latin typeface="Times New Roman" panose="02020603050405020304" pitchFamily="18" charset="0"/>
                <a:cs typeface="Times New Roman" panose="02020603050405020304" pitchFamily="18" charset="0"/>
              </a:rPr>
              <a:t>-2017 m</a:t>
            </a:r>
            <a:r>
              <a:rPr lang="lt-LT" sz="6400" dirty="0" smtClean="0">
                <a:latin typeface="Times New Roman" panose="02020603050405020304" pitchFamily="18" charset="0"/>
                <a:cs typeface="Times New Roman" panose="02020603050405020304" pitchFamily="18" charset="0"/>
              </a:rPr>
              <a:t>.);</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atlikta statinių techninės priežiūros patikrinimų – </a:t>
            </a:r>
            <a:r>
              <a:rPr lang="lt-LT" sz="6400" b="1" dirty="0" smtClean="0">
                <a:latin typeface="Times New Roman" panose="02020603050405020304" pitchFamily="18" charset="0"/>
                <a:cs typeface="Times New Roman" panose="02020603050405020304" pitchFamily="18" charset="0"/>
              </a:rPr>
              <a:t>134</a:t>
            </a:r>
            <a:r>
              <a:rPr lang="lt-LT" sz="6400" dirty="0" smtClean="0">
                <a:latin typeface="Times New Roman" panose="02020603050405020304" pitchFamily="18" charset="0"/>
                <a:cs typeface="Times New Roman" panose="02020603050405020304" pitchFamily="18" charset="0"/>
              </a:rPr>
              <a:t> (121-2018 </a:t>
            </a:r>
            <a:r>
              <a:rPr lang="lt-LT" sz="6400" dirty="0">
                <a:latin typeface="Times New Roman" panose="02020603050405020304" pitchFamily="18" charset="0"/>
                <a:cs typeface="Times New Roman" panose="02020603050405020304" pitchFamily="18" charset="0"/>
              </a:rPr>
              <a:t>m</a:t>
            </a:r>
            <a:r>
              <a:rPr lang="lt-LT" sz="6400" dirty="0" smtClean="0">
                <a:latin typeface="Times New Roman" panose="02020603050405020304" pitchFamily="18" charset="0"/>
                <a:cs typeface="Times New Roman" panose="02020603050405020304" pitchFamily="18" charset="0"/>
              </a:rPr>
              <a:t>.; 110 </a:t>
            </a:r>
            <a:r>
              <a:rPr lang="lt-LT" sz="6400" dirty="0">
                <a:latin typeface="Times New Roman" panose="02020603050405020304" pitchFamily="18" charset="0"/>
                <a:cs typeface="Times New Roman" panose="02020603050405020304" pitchFamily="18" charset="0"/>
              </a:rPr>
              <a:t>-2017 m</a:t>
            </a:r>
            <a:r>
              <a:rPr lang="lt-LT" sz="6400" dirty="0" smtClean="0">
                <a:latin typeface="Times New Roman" panose="02020603050405020304" pitchFamily="18" charset="0"/>
                <a:cs typeface="Times New Roman" panose="02020603050405020304" pitchFamily="18" charset="0"/>
              </a:rPr>
              <a:t>.);</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smtClean="0">
                <a:latin typeface="Times New Roman" panose="02020603050405020304" pitchFamily="18" charset="0"/>
                <a:cs typeface="Times New Roman" panose="02020603050405020304" pitchFamily="18" charset="0"/>
              </a:rPr>
              <a:t>pateiktų </a:t>
            </a:r>
            <a:r>
              <a:rPr lang="lt-LT" sz="6400" dirty="0">
                <a:latin typeface="Times New Roman" panose="02020603050405020304" pitchFamily="18" charset="0"/>
                <a:cs typeface="Times New Roman" panose="02020603050405020304" pitchFamily="18" charset="0"/>
              </a:rPr>
              <a:t>informacinių straipsnių skaičius seniūnijos internetinėje svetainėje </a:t>
            </a:r>
            <a:r>
              <a:rPr lang="lt-LT" sz="6400" dirty="0" smtClean="0">
                <a:latin typeface="Times New Roman" panose="02020603050405020304" pitchFamily="18" charset="0"/>
                <a:cs typeface="Times New Roman" panose="02020603050405020304" pitchFamily="18" charset="0"/>
              </a:rPr>
              <a:t>–</a:t>
            </a:r>
            <a:r>
              <a:rPr lang="lt-LT" sz="6400" b="1" dirty="0" smtClean="0">
                <a:latin typeface="Times New Roman" panose="02020603050405020304" pitchFamily="18" charset="0"/>
                <a:cs typeface="Times New Roman" panose="02020603050405020304" pitchFamily="18" charset="0"/>
              </a:rPr>
              <a:t>162</a:t>
            </a:r>
            <a:r>
              <a:rPr lang="lt-LT" sz="6400" dirty="0" smtClean="0">
                <a:latin typeface="Times New Roman" panose="02020603050405020304" pitchFamily="18" charset="0"/>
                <a:cs typeface="Times New Roman" panose="02020603050405020304" pitchFamily="18" charset="0"/>
              </a:rPr>
              <a:t> (189-2018 </a:t>
            </a:r>
            <a:r>
              <a:rPr lang="lt-LT" sz="6400" dirty="0">
                <a:latin typeface="Times New Roman" panose="02020603050405020304" pitchFamily="18" charset="0"/>
                <a:cs typeface="Times New Roman" panose="02020603050405020304" pitchFamily="18" charset="0"/>
              </a:rPr>
              <a:t>m</a:t>
            </a:r>
            <a:r>
              <a:rPr lang="lt-LT" sz="6400" dirty="0" smtClean="0">
                <a:latin typeface="Times New Roman" panose="02020603050405020304" pitchFamily="18" charset="0"/>
                <a:cs typeface="Times New Roman" panose="02020603050405020304" pitchFamily="18" charset="0"/>
              </a:rPr>
              <a:t>.; 194 </a:t>
            </a:r>
            <a:r>
              <a:rPr lang="lt-LT" sz="6400" dirty="0">
                <a:latin typeface="Times New Roman" panose="02020603050405020304" pitchFamily="18" charset="0"/>
                <a:cs typeface="Times New Roman" panose="02020603050405020304" pitchFamily="18" charset="0"/>
              </a:rPr>
              <a:t>-2017 m</a:t>
            </a:r>
            <a:r>
              <a:rPr lang="lt-LT" sz="6400" dirty="0" smtClean="0">
                <a:latin typeface="Times New Roman" panose="02020603050405020304" pitchFamily="18" charset="0"/>
                <a:cs typeface="Times New Roman" panose="02020603050405020304" pitchFamily="18" charset="0"/>
              </a:rPr>
              <a:t>.);</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įsisavintos lėšos, skirtos seniūnijos veiklos planui vykdyti </a:t>
            </a:r>
            <a:r>
              <a:rPr lang="lt-LT" sz="6400" dirty="0" smtClean="0">
                <a:latin typeface="Times New Roman" panose="02020603050405020304" pitchFamily="18" charset="0"/>
                <a:cs typeface="Times New Roman" panose="02020603050405020304" pitchFamily="18" charset="0"/>
              </a:rPr>
              <a:t>–  </a:t>
            </a:r>
            <a:r>
              <a:rPr lang="lt-LT" sz="6400" b="1" dirty="0">
                <a:latin typeface="Times New Roman" panose="02020603050405020304" pitchFamily="18" charset="0"/>
                <a:cs typeface="Times New Roman" panose="02020603050405020304" pitchFamily="18" charset="0"/>
              </a:rPr>
              <a:t>9698,80 </a:t>
            </a:r>
            <a:r>
              <a:rPr lang="lt-LT" sz="6400" b="1" dirty="0" err="1" smtClean="0">
                <a:latin typeface="Times New Roman" panose="02020603050405020304" pitchFamily="18" charset="0"/>
                <a:cs typeface="Times New Roman" panose="02020603050405020304" pitchFamily="18" charset="0"/>
              </a:rPr>
              <a:t>Eur</a:t>
            </a:r>
            <a:r>
              <a:rPr lang="lt-LT" sz="6400" b="1" dirty="0" smtClean="0">
                <a:latin typeface="Times New Roman" panose="02020603050405020304" pitchFamily="18" charset="0"/>
                <a:cs typeface="Times New Roman" panose="02020603050405020304" pitchFamily="18" charset="0"/>
              </a:rPr>
              <a:t>.</a:t>
            </a:r>
            <a:r>
              <a:rPr lang="lt-LT" sz="6400" dirty="0" smtClean="0">
                <a:latin typeface="Times New Roman" panose="02020603050405020304" pitchFamily="18" charset="0"/>
                <a:cs typeface="Times New Roman" panose="02020603050405020304" pitchFamily="18" charset="0"/>
              </a:rPr>
              <a:t> (51798,41 </a:t>
            </a:r>
            <a:r>
              <a:rPr lang="lt-LT" sz="6400" dirty="0" err="1" smtClean="0">
                <a:latin typeface="Times New Roman" panose="02020603050405020304" pitchFamily="18" charset="0"/>
                <a:cs typeface="Times New Roman" panose="02020603050405020304" pitchFamily="18" charset="0"/>
              </a:rPr>
              <a:t>Eur</a:t>
            </a:r>
            <a:r>
              <a:rPr lang="lt-LT" sz="6400" dirty="0">
                <a:latin typeface="Times New Roman" panose="02020603050405020304" pitchFamily="18" charset="0"/>
                <a:cs typeface="Times New Roman" panose="02020603050405020304" pitchFamily="18" charset="0"/>
              </a:rPr>
              <a:t>. </a:t>
            </a:r>
            <a:r>
              <a:rPr lang="lt-LT" sz="6400" dirty="0" smtClean="0">
                <a:latin typeface="Times New Roman" panose="02020603050405020304" pitchFamily="18" charset="0"/>
                <a:cs typeface="Times New Roman" panose="02020603050405020304" pitchFamily="18" charset="0"/>
              </a:rPr>
              <a:t>-</a:t>
            </a:r>
            <a:r>
              <a:rPr lang="lt-LT" sz="6400" dirty="0">
                <a:latin typeface="Times New Roman" panose="02020603050405020304" pitchFamily="18" charset="0"/>
                <a:cs typeface="Times New Roman" panose="02020603050405020304" pitchFamily="18" charset="0"/>
              </a:rPr>
              <a:t>2018 m</a:t>
            </a:r>
            <a:r>
              <a:rPr lang="lt-LT" sz="6400" dirty="0" smtClean="0">
                <a:latin typeface="Times New Roman" panose="02020603050405020304" pitchFamily="18" charset="0"/>
                <a:cs typeface="Times New Roman" panose="02020603050405020304" pitchFamily="18" charset="0"/>
              </a:rPr>
              <a:t>.) </a:t>
            </a:r>
            <a:r>
              <a:rPr lang="lt-LT" sz="6400" dirty="0">
                <a:latin typeface="Times New Roman" panose="02020603050405020304" pitchFamily="18" charset="0"/>
                <a:cs typeface="Times New Roman" panose="02020603050405020304" pitchFamily="18" charset="0"/>
              </a:rPr>
              <a:t>;</a:t>
            </a:r>
          </a:p>
          <a:p>
            <a:pPr marL="0" indent="0">
              <a:buNone/>
            </a:pPr>
            <a:r>
              <a:rPr lang="lt-LT" sz="6400" dirty="0">
                <a:latin typeface="Times New Roman" panose="02020603050405020304" pitchFamily="18" charset="0"/>
                <a:cs typeface="Times New Roman" panose="02020603050405020304" pitchFamily="18" charset="0"/>
              </a:rPr>
              <a:t>parengta ir struktūriniame padalinyje įregistruota dokumentų </a:t>
            </a:r>
            <a:r>
              <a:rPr lang="lt-LT" sz="6400" dirty="0" smtClean="0">
                <a:latin typeface="Times New Roman" panose="02020603050405020304" pitchFamily="18" charset="0"/>
                <a:cs typeface="Times New Roman" panose="02020603050405020304" pitchFamily="18" charset="0"/>
              </a:rPr>
              <a:t>(be pažymų) </a:t>
            </a:r>
            <a:r>
              <a:rPr lang="lt-LT" sz="6400" dirty="0">
                <a:latin typeface="Times New Roman" panose="02020603050405020304" pitchFamily="18" charset="0"/>
                <a:cs typeface="Times New Roman" panose="02020603050405020304" pitchFamily="18" charset="0"/>
              </a:rPr>
              <a:t>– </a:t>
            </a:r>
            <a:r>
              <a:rPr lang="lt-LT" sz="6400" b="1" dirty="0" smtClean="0">
                <a:latin typeface="Times New Roman" panose="02020603050405020304" pitchFamily="18" charset="0"/>
                <a:cs typeface="Times New Roman" panose="02020603050405020304" pitchFamily="18" charset="0"/>
              </a:rPr>
              <a:t>890</a:t>
            </a:r>
            <a:r>
              <a:rPr lang="lt-LT" sz="6400" dirty="0" smtClean="0">
                <a:latin typeface="Times New Roman" panose="02020603050405020304" pitchFamily="18" charset="0"/>
                <a:cs typeface="Times New Roman" panose="02020603050405020304" pitchFamily="18" charset="0"/>
              </a:rPr>
              <a:t> (748-2018 m.; 704 </a:t>
            </a:r>
            <a:r>
              <a:rPr lang="lt-LT" sz="6400" dirty="0">
                <a:latin typeface="Times New Roman" panose="02020603050405020304" pitchFamily="18" charset="0"/>
                <a:cs typeface="Times New Roman" panose="02020603050405020304" pitchFamily="18" charset="0"/>
              </a:rPr>
              <a:t>-2017 m</a:t>
            </a:r>
            <a:r>
              <a:rPr lang="lt-LT" sz="6400" dirty="0" smtClean="0">
                <a:latin typeface="Times New Roman" panose="02020603050405020304" pitchFamily="18" charset="0"/>
                <a:cs typeface="Times New Roman" panose="02020603050405020304" pitchFamily="18" charset="0"/>
              </a:rPr>
              <a:t>.).</a:t>
            </a:r>
            <a:endParaRPr lang="lt-LT" sz="6400" dirty="0">
              <a:latin typeface="Times New Roman" panose="02020603050405020304" pitchFamily="18" charset="0"/>
              <a:cs typeface="Times New Roman" panose="02020603050405020304" pitchFamily="18" charset="0"/>
            </a:endParaRPr>
          </a:p>
          <a:p>
            <a:endParaRPr lang="lt-LT" dirty="0"/>
          </a:p>
        </p:txBody>
      </p:sp>
    </p:spTree>
    <p:extLst>
      <p:ext uri="{BB962C8B-B14F-4D97-AF65-F5344CB8AC3E}">
        <p14:creationId xmlns:p14="http://schemas.microsoft.com/office/powerpoint/2010/main" val="3683978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4638"/>
            <a:ext cx="8229600" cy="490066"/>
          </a:xfrm>
        </p:spPr>
        <p:txBody>
          <a:bodyPr>
            <a:normAutofit/>
          </a:bodyPr>
          <a:lstStyle/>
          <a:p>
            <a:r>
              <a:rPr lang="lt-LT" sz="1200" b="1" dirty="0" smtClean="0">
                <a:latin typeface="Bookman Old Style" panose="02050604050505020204" pitchFamily="18" charset="0"/>
              </a:rPr>
              <a:t>Panemunės</a:t>
            </a:r>
            <a:r>
              <a:rPr lang="lt-LT" sz="2200" b="1" dirty="0" smtClean="0">
                <a:latin typeface="Bookman Old Style" panose="02050604050505020204" pitchFamily="18" charset="0"/>
              </a:rPr>
              <a:t> </a:t>
            </a:r>
            <a:r>
              <a:rPr lang="lt-LT" sz="1200" b="1" dirty="0">
                <a:latin typeface="Bookman Old Style" panose="02050604050505020204" pitchFamily="18" charset="0"/>
              </a:rPr>
              <a:t>seniūnijos lėšų </a:t>
            </a:r>
            <a:r>
              <a:rPr lang="lt-LT" sz="1200" b="1" dirty="0" smtClean="0">
                <a:latin typeface="Bookman Old Style" panose="02050604050505020204" pitchFamily="18" charset="0"/>
              </a:rPr>
              <a:t>panaudojimas 2019 m.</a:t>
            </a:r>
            <a:endParaRPr lang="lt-LT" sz="1200" dirty="0"/>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2147630746"/>
              </p:ext>
            </p:extLst>
          </p:nvPr>
        </p:nvGraphicFramePr>
        <p:xfrm>
          <a:off x="457200" y="764705"/>
          <a:ext cx="8363272" cy="5004675"/>
        </p:xfrm>
        <a:graphic>
          <a:graphicData uri="http://schemas.openxmlformats.org/drawingml/2006/table">
            <a:tbl>
              <a:tblPr>
                <a:tableStyleId>{5C22544A-7EE6-4342-B048-85BDC9FD1C3A}</a:tableStyleId>
              </a:tblPr>
              <a:tblGrid>
                <a:gridCol w="581939">
                  <a:extLst>
                    <a:ext uri="{9D8B030D-6E8A-4147-A177-3AD203B41FA5}">
                      <a16:colId xmlns:a16="http://schemas.microsoft.com/office/drawing/2014/main" val="20000"/>
                    </a:ext>
                  </a:extLst>
                </a:gridCol>
                <a:gridCol w="2809565">
                  <a:extLst>
                    <a:ext uri="{9D8B030D-6E8A-4147-A177-3AD203B41FA5}">
                      <a16:colId xmlns:a16="http://schemas.microsoft.com/office/drawing/2014/main" val="20001"/>
                    </a:ext>
                  </a:extLst>
                </a:gridCol>
                <a:gridCol w="521769">
                  <a:extLst>
                    <a:ext uri="{9D8B030D-6E8A-4147-A177-3AD203B41FA5}">
                      <a16:colId xmlns:a16="http://schemas.microsoft.com/office/drawing/2014/main" val="3518671450"/>
                    </a:ext>
                  </a:extLst>
                </a:gridCol>
                <a:gridCol w="465114">
                  <a:extLst>
                    <a:ext uri="{9D8B030D-6E8A-4147-A177-3AD203B41FA5}">
                      <a16:colId xmlns:a16="http://schemas.microsoft.com/office/drawing/2014/main" val="1787833088"/>
                    </a:ext>
                  </a:extLst>
                </a:gridCol>
                <a:gridCol w="1053029">
                  <a:extLst>
                    <a:ext uri="{9D8B030D-6E8A-4147-A177-3AD203B41FA5}">
                      <a16:colId xmlns:a16="http://schemas.microsoft.com/office/drawing/2014/main" val="20004"/>
                    </a:ext>
                  </a:extLst>
                </a:gridCol>
                <a:gridCol w="779380">
                  <a:extLst>
                    <a:ext uri="{9D8B030D-6E8A-4147-A177-3AD203B41FA5}">
                      <a16:colId xmlns:a16="http://schemas.microsoft.com/office/drawing/2014/main" val="20005"/>
                    </a:ext>
                  </a:extLst>
                </a:gridCol>
                <a:gridCol w="928340">
                  <a:extLst>
                    <a:ext uri="{9D8B030D-6E8A-4147-A177-3AD203B41FA5}">
                      <a16:colId xmlns:a16="http://schemas.microsoft.com/office/drawing/2014/main" val="20006"/>
                    </a:ext>
                  </a:extLst>
                </a:gridCol>
                <a:gridCol w="1224136">
                  <a:extLst>
                    <a:ext uri="{9D8B030D-6E8A-4147-A177-3AD203B41FA5}">
                      <a16:colId xmlns:a16="http://schemas.microsoft.com/office/drawing/2014/main" val="20007"/>
                    </a:ext>
                  </a:extLst>
                </a:gridCol>
              </a:tblGrid>
              <a:tr h="335720">
                <a:tc rowSpan="2">
                  <a:txBody>
                    <a:bodyPr/>
                    <a:lstStyle/>
                    <a:p>
                      <a:pPr algn="l" fontAlgn="t"/>
                      <a:r>
                        <a:rPr lang="lt-LT" sz="1000" b="1" i="0" u="none" strike="noStrike" dirty="0" err="1">
                          <a:solidFill>
                            <a:srgbClr val="000000"/>
                          </a:solidFill>
                          <a:effectLst/>
                          <a:latin typeface="Times New Roman" panose="02020603050405020304" pitchFamily="18" charset="0"/>
                        </a:rPr>
                        <a:t>Eil</a:t>
                      </a:r>
                      <a:r>
                        <a:rPr lang="lt-LT" sz="1000" b="1" i="0" u="none" strike="noStrike" dirty="0">
                          <a:solidFill>
                            <a:srgbClr val="000000"/>
                          </a:solidFill>
                          <a:effectLst/>
                          <a:latin typeface="Times New Roman" panose="02020603050405020304" pitchFamily="18" charset="0"/>
                        </a:rPr>
                        <a:t> Nr.</a:t>
                      </a:r>
                    </a:p>
                  </a:txBody>
                  <a:tcPr marL="7620" marR="7620" marT="7620" marB="0"/>
                </a:tc>
                <a:tc rowSpan="2">
                  <a:txBody>
                    <a:bodyPr/>
                    <a:lstStyle/>
                    <a:p>
                      <a:pPr algn="l" fontAlgn="t"/>
                      <a:r>
                        <a:rPr lang="lt-LT" sz="1000" b="1" i="0" u="none" strike="noStrike" dirty="0">
                          <a:solidFill>
                            <a:srgbClr val="000000"/>
                          </a:solidFill>
                          <a:effectLst/>
                          <a:latin typeface="Times New Roman" panose="02020603050405020304" pitchFamily="18" charset="0"/>
                        </a:rPr>
                        <a:t>Išlaidų pavadinimas (pagal veiklas)</a:t>
                      </a:r>
                    </a:p>
                  </a:txBody>
                  <a:tcPr marL="7620" marR="7620" marT="7620" marB="0"/>
                </a:tc>
                <a:tc rowSpan="2">
                  <a:txBody>
                    <a:bodyPr/>
                    <a:lstStyle/>
                    <a:p>
                      <a:pPr algn="l" fontAlgn="t"/>
                      <a:r>
                        <a:rPr lang="lt-LT" sz="1000" b="1" i="0" u="none" strike="noStrike" dirty="0">
                          <a:solidFill>
                            <a:srgbClr val="000000"/>
                          </a:solidFill>
                          <a:effectLst/>
                          <a:latin typeface="Times New Roman" panose="02020603050405020304" pitchFamily="18" charset="0"/>
                        </a:rPr>
                        <a:t>Lėšų šaltinis</a:t>
                      </a:r>
                    </a:p>
                  </a:txBody>
                  <a:tcPr marL="7620" marR="7620" marT="7620" marB="0"/>
                </a:tc>
                <a:tc gridSpan="4">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lt-LT" sz="1000" b="1" i="0" u="none" strike="noStrike" dirty="0" smtClean="0">
                          <a:solidFill>
                            <a:srgbClr val="000000"/>
                          </a:solidFill>
                          <a:effectLst/>
                          <a:latin typeface="Times New Roman" panose="02020603050405020304" pitchFamily="18" charset="0"/>
                        </a:rPr>
                        <a:t>Planuota 2019 m. </a:t>
                      </a:r>
                    </a:p>
                  </a:txBody>
                  <a:tcPr marL="7620" marR="7620" marT="7620" marB="0"/>
                </a:tc>
                <a:tc hMerge="1">
                  <a:txBody>
                    <a:bodyPr/>
                    <a:lstStyle/>
                    <a:p>
                      <a:endParaRPr lang="lt-LT"/>
                    </a:p>
                  </a:txBody>
                  <a:tcPr/>
                </a:tc>
                <a:tc hMerge="1">
                  <a:txBody>
                    <a:bodyPr/>
                    <a:lstStyle/>
                    <a:p>
                      <a:endParaRPr lang="lt-LT"/>
                    </a:p>
                  </a:txBody>
                  <a:tcPr/>
                </a:tc>
                <a:tc hMerge="1">
                  <a:txBody>
                    <a:bodyPr/>
                    <a:lstStyle/>
                    <a:p>
                      <a:endParaRPr lang="lt-LT"/>
                    </a:p>
                  </a:txBody>
                  <a:tcPr/>
                </a:tc>
                <a:tc rowSpan="2">
                  <a:txBody>
                    <a:bodyPr/>
                    <a:lstStyle/>
                    <a:p>
                      <a:pPr algn="l" fontAlgn="t"/>
                      <a:r>
                        <a:rPr lang="lt-LT" sz="1000" b="1" i="0" u="none" strike="noStrike" dirty="0">
                          <a:solidFill>
                            <a:srgbClr val="000000"/>
                          </a:solidFill>
                          <a:effectLst/>
                          <a:latin typeface="Times New Roman" panose="02020603050405020304" pitchFamily="18" charset="0"/>
                        </a:rPr>
                        <a:t>Panaudota </a:t>
                      </a:r>
                      <a:r>
                        <a:rPr lang="lt-LT" sz="1000" b="1" i="0" u="none" strike="noStrike" dirty="0" smtClean="0">
                          <a:solidFill>
                            <a:srgbClr val="000000"/>
                          </a:solidFill>
                          <a:effectLst/>
                          <a:latin typeface="Times New Roman" panose="02020603050405020304" pitchFamily="18" charset="0"/>
                        </a:rPr>
                        <a:t>2019 </a:t>
                      </a:r>
                      <a:r>
                        <a:rPr lang="lt-LT" sz="1000" b="1" i="0" u="none" strike="noStrike" dirty="0">
                          <a:solidFill>
                            <a:srgbClr val="000000"/>
                          </a:solidFill>
                          <a:effectLst/>
                          <a:latin typeface="Times New Roman" panose="02020603050405020304" pitchFamily="18" charset="0"/>
                        </a:rPr>
                        <a:t>m.  </a:t>
                      </a:r>
                    </a:p>
                  </a:txBody>
                  <a:tcPr marL="7620" marR="7620" marT="7620" marB="0"/>
                </a:tc>
                <a:extLst>
                  <a:ext uri="{0D108BD9-81ED-4DB2-BD59-A6C34878D82A}">
                    <a16:rowId xmlns:a16="http://schemas.microsoft.com/office/drawing/2014/main" val="10000"/>
                  </a:ext>
                </a:extLst>
              </a:tr>
              <a:tr h="454554">
                <a:tc vMerge="1">
                  <a:txBody>
                    <a:bodyPr/>
                    <a:lstStyle/>
                    <a:p>
                      <a:endParaRPr lang="lt-LT"/>
                    </a:p>
                  </a:txBody>
                  <a:tcPr/>
                </a:tc>
                <a:tc vMerge="1">
                  <a:txBody>
                    <a:bodyPr/>
                    <a:lstStyle/>
                    <a:p>
                      <a:endParaRPr lang="lt-LT"/>
                    </a:p>
                  </a:txBody>
                  <a:tcPr/>
                </a:tc>
                <a:tc vMerge="1">
                  <a:txBody>
                    <a:bodyPr/>
                    <a:lstStyle/>
                    <a:p>
                      <a:endParaRPr lang="lt-LT"/>
                    </a:p>
                  </a:txBody>
                  <a:tcPr/>
                </a:tc>
                <a:tc>
                  <a:txBody>
                    <a:bodyPr/>
                    <a:lstStyle/>
                    <a:p>
                      <a:pPr algn="l" fontAlgn="t"/>
                      <a:r>
                        <a:rPr lang="lt-LT" sz="1000" b="1" i="0" u="none" strike="noStrike" dirty="0">
                          <a:solidFill>
                            <a:srgbClr val="000000"/>
                          </a:solidFill>
                          <a:effectLst/>
                          <a:latin typeface="Times New Roman" panose="02020603050405020304" pitchFamily="18" charset="0"/>
                        </a:rPr>
                        <a:t>Matavimo vnt. </a:t>
                      </a:r>
                    </a:p>
                  </a:txBody>
                  <a:tcPr marL="7620" marR="7620" marT="7620" marB="0"/>
                </a:tc>
                <a:tc>
                  <a:txBody>
                    <a:bodyPr/>
                    <a:lstStyle/>
                    <a:p>
                      <a:pPr algn="l" fontAlgn="t"/>
                      <a:r>
                        <a:rPr lang="lt-LT" sz="1000" b="1" i="0" u="none" strike="noStrike" dirty="0">
                          <a:solidFill>
                            <a:srgbClr val="000000"/>
                          </a:solidFill>
                          <a:effectLst/>
                          <a:latin typeface="Times New Roman" panose="02020603050405020304" pitchFamily="18" charset="0"/>
                        </a:rPr>
                        <a:t>Darbų, prekių, paslaugų kiekis</a:t>
                      </a:r>
                    </a:p>
                  </a:txBody>
                  <a:tcPr marL="7620" marR="7620" marT="7620" marB="0"/>
                </a:tc>
                <a:tc>
                  <a:txBody>
                    <a:bodyPr/>
                    <a:lstStyle/>
                    <a:p>
                      <a:pPr algn="l" fontAlgn="t"/>
                      <a:r>
                        <a:rPr lang="lt-LT" sz="1000" b="1" i="0" u="none" strike="noStrike">
                          <a:solidFill>
                            <a:srgbClr val="000000"/>
                          </a:solidFill>
                          <a:effectLst/>
                          <a:latin typeface="Times New Roman" panose="02020603050405020304" pitchFamily="18" charset="0"/>
                        </a:rPr>
                        <a:t>Kaina (įkainiai) Eur/vnt.</a:t>
                      </a:r>
                    </a:p>
                  </a:txBody>
                  <a:tcPr marL="7620" marR="7620" marT="7620" marB="0"/>
                </a:tc>
                <a:tc>
                  <a:txBody>
                    <a:bodyPr/>
                    <a:lstStyle/>
                    <a:p>
                      <a:pPr algn="l" fontAlgn="t"/>
                      <a:r>
                        <a:rPr lang="lt-LT" sz="1000" b="1" i="0" u="none" strike="noStrike">
                          <a:solidFill>
                            <a:srgbClr val="000000"/>
                          </a:solidFill>
                          <a:effectLst/>
                          <a:latin typeface="Times New Roman" panose="02020603050405020304" pitchFamily="18" charset="0"/>
                        </a:rPr>
                        <a:t>Suma, Eur</a:t>
                      </a:r>
                    </a:p>
                  </a:txBody>
                  <a:tcPr marL="7620" marR="7620" marT="7620" marB="0"/>
                </a:tc>
                <a:tc vMerge="1">
                  <a:txBody>
                    <a:bodyPr/>
                    <a:lstStyle/>
                    <a:p>
                      <a:endParaRPr lang="lt-LT"/>
                    </a:p>
                  </a:txBody>
                  <a:tcPr/>
                </a:tc>
                <a:extLst>
                  <a:ext uri="{0D108BD9-81ED-4DB2-BD59-A6C34878D82A}">
                    <a16:rowId xmlns:a16="http://schemas.microsoft.com/office/drawing/2014/main" val="3787980547"/>
                  </a:ext>
                </a:extLst>
              </a:tr>
              <a:tr h="437398">
                <a:tc>
                  <a:txBody>
                    <a:bodyPr/>
                    <a:lstStyle/>
                    <a:p>
                      <a:pPr algn="l" fontAlgn="t"/>
                      <a:r>
                        <a:rPr lang="lt-LT" sz="1000" b="1" i="0" u="none" strike="noStrike" dirty="0">
                          <a:solidFill>
                            <a:srgbClr val="000000"/>
                          </a:solidFill>
                          <a:effectLst/>
                          <a:latin typeface="Times New Roman" panose="02020603050405020304" pitchFamily="18" charset="0"/>
                        </a:rPr>
                        <a:t>1.</a:t>
                      </a:r>
                    </a:p>
                  </a:txBody>
                  <a:tcPr marL="7620" marR="7620" marT="7620" marB="0"/>
                </a:tc>
                <a:tc>
                  <a:txBody>
                    <a:bodyPr/>
                    <a:lstStyle/>
                    <a:p>
                      <a:pPr algn="l" fontAlgn="t"/>
                      <a:r>
                        <a:rPr lang="lt-LT" sz="1000" b="1" i="0" u="none" strike="noStrike" dirty="0">
                          <a:solidFill>
                            <a:srgbClr val="000000"/>
                          </a:solidFill>
                          <a:effectLst/>
                          <a:latin typeface="Times New Roman" panose="02020603050405020304" pitchFamily="18" charset="0"/>
                        </a:rPr>
                        <a:t>Bendruomeninių ryšių stiprinimas, renginių organizavimas</a:t>
                      </a:r>
                    </a:p>
                  </a:txBody>
                  <a:tcPr marL="7620" marR="7620" marT="7620" marB="0"/>
                </a:tc>
                <a:tc>
                  <a:txBody>
                    <a:bodyPr/>
                    <a:lstStyle/>
                    <a:p>
                      <a:pPr algn="l" fontAlgn="t"/>
                      <a:r>
                        <a:rPr lang="lt-LT" sz="1000" b="0"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1000" b="0"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1000" b="0" i="0" u="none" strike="noStrike" dirty="0">
                          <a:solidFill>
                            <a:srgbClr val="000000"/>
                          </a:solidFill>
                          <a:effectLst/>
                          <a:latin typeface="Times New Roman" panose="02020603050405020304" pitchFamily="18" charset="0"/>
                        </a:rPr>
                        <a:t> </a:t>
                      </a:r>
                    </a:p>
                  </a:txBody>
                  <a:tcPr marL="7620" marR="7620" marT="7620" marB="0"/>
                </a:tc>
                <a:tc>
                  <a:txBody>
                    <a:bodyPr/>
                    <a:lstStyle/>
                    <a:p>
                      <a:pPr algn="l" fontAlgn="t"/>
                      <a:r>
                        <a:rPr lang="lt-LT" sz="1000" b="0" i="0" u="none" strike="noStrike" dirty="0">
                          <a:solidFill>
                            <a:srgbClr val="000000"/>
                          </a:solidFill>
                          <a:effectLst/>
                          <a:latin typeface="Times New Roman" panose="02020603050405020304" pitchFamily="18" charset="0"/>
                        </a:rPr>
                        <a:t> </a:t>
                      </a:r>
                    </a:p>
                  </a:txBody>
                  <a:tcPr marL="7620" marR="7620" marT="7620" marB="0"/>
                </a:tc>
                <a:tc>
                  <a:txBody>
                    <a:bodyPr/>
                    <a:lstStyle/>
                    <a:p>
                      <a:pPr algn="l" fontAlgn="t"/>
                      <a:r>
                        <a:rPr lang="lt-LT" sz="1000" b="0"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1000" b="0" i="0" u="none" strike="noStrike">
                          <a:solidFill>
                            <a:srgbClr val="000000"/>
                          </a:solidFill>
                          <a:effectLst/>
                          <a:latin typeface="Times New Roman" panose="02020603050405020304" pitchFamily="18" charset="0"/>
                        </a:rPr>
                        <a:t> </a:t>
                      </a:r>
                    </a:p>
                  </a:txBody>
                  <a:tcPr marL="7620" marR="7620" marT="7620" marB="0"/>
                </a:tc>
                <a:extLst>
                  <a:ext uri="{0D108BD9-81ED-4DB2-BD59-A6C34878D82A}">
                    <a16:rowId xmlns:a16="http://schemas.microsoft.com/office/drawing/2014/main" val="2818542309"/>
                  </a:ext>
                </a:extLst>
              </a:tr>
              <a:tr h="440265">
                <a:tc>
                  <a:txBody>
                    <a:bodyPr/>
                    <a:lstStyle/>
                    <a:p>
                      <a:pPr algn="l" fontAlgn="t"/>
                      <a:r>
                        <a:rPr lang="lt-LT" sz="1000" b="0" i="0" u="none" strike="noStrike">
                          <a:solidFill>
                            <a:srgbClr val="000000"/>
                          </a:solidFill>
                          <a:effectLst/>
                          <a:latin typeface="Times New Roman" panose="02020603050405020304" pitchFamily="18" charset="0"/>
                        </a:rPr>
                        <a:t>1.1.</a:t>
                      </a:r>
                    </a:p>
                  </a:txBody>
                  <a:tcPr marL="7620" marR="7620" marT="7620" marB="0"/>
                </a:tc>
                <a:tc>
                  <a:txBody>
                    <a:bodyPr/>
                    <a:lstStyle/>
                    <a:p>
                      <a:pPr algn="l" fontAlgn="t"/>
                      <a:r>
                        <a:rPr lang="lt-LT" sz="1000" b="0" i="0" u="none" strike="noStrike" dirty="0" smtClean="0">
                          <a:solidFill>
                            <a:srgbClr val="000000"/>
                          </a:solidFill>
                          <a:effectLst/>
                          <a:latin typeface="Times New Roman" panose="02020603050405020304" pitchFamily="18" charset="0"/>
                        </a:rPr>
                        <a:t>Organizuotas kalėdinis renginys-spektaklis daugiavaikėms </a:t>
                      </a:r>
                      <a:r>
                        <a:rPr lang="lt-LT" sz="1000" b="0" i="0" u="none" strike="noStrike" dirty="0">
                          <a:solidFill>
                            <a:srgbClr val="000000"/>
                          </a:solidFill>
                          <a:effectLst/>
                          <a:latin typeface="Times New Roman" panose="02020603050405020304" pitchFamily="18" charset="0"/>
                        </a:rPr>
                        <a:t>šeimoms ir </a:t>
                      </a:r>
                      <a:r>
                        <a:rPr lang="lt-LT" sz="1000" b="0" i="0" u="none" strike="noStrike" dirty="0" err="1">
                          <a:solidFill>
                            <a:srgbClr val="000000"/>
                          </a:solidFill>
                          <a:effectLst/>
                          <a:latin typeface="Times New Roman" panose="02020603050405020304" pitchFamily="18" charset="0"/>
                        </a:rPr>
                        <a:t>soc</a:t>
                      </a:r>
                      <a:r>
                        <a:rPr lang="lt-LT" sz="1000" b="0" i="0" u="none" strike="noStrike" dirty="0">
                          <a:solidFill>
                            <a:srgbClr val="000000"/>
                          </a:solidFill>
                          <a:effectLst/>
                          <a:latin typeface="Times New Roman" panose="02020603050405020304" pitchFamily="18" charset="0"/>
                        </a:rPr>
                        <a:t>. remtiniems vaikams. Tuo tikslu  </a:t>
                      </a:r>
                      <a:r>
                        <a:rPr lang="lt-LT" sz="1000" b="0" i="0" u="none" strike="noStrike" dirty="0" smtClean="0">
                          <a:solidFill>
                            <a:srgbClr val="000000"/>
                          </a:solidFill>
                          <a:effectLst/>
                          <a:latin typeface="Times New Roman" panose="02020603050405020304" pitchFamily="18" charset="0"/>
                        </a:rPr>
                        <a:t>įsigytos kalėdinės </a:t>
                      </a:r>
                      <a:r>
                        <a:rPr lang="lt-LT" sz="1000" b="0" i="0" u="none" strike="noStrike" dirty="0">
                          <a:solidFill>
                            <a:srgbClr val="000000"/>
                          </a:solidFill>
                          <a:effectLst/>
                          <a:latin typeface="Times New Roman" panose="02020603050405020304" pitchFamily="18" charset="0"/>
                        </a:rPr>
                        <a:t>dovanėles ir </a:t>
                      </a:r>
                      <a:r>
                        <a:rPr lang="lt-LT" sz="1000" b="0" i="0" u="none" strike="noStrike" dirty="0" smtClean="0">
                          <a:solidFill>
                            <a:srgbClr val="000000"/>
                          </a:solidFill>
                          <a:effectLst/>
                          <a:latin typeface="Times New Roman" panose="02020603050405020304" pitchFamily="18" charset="0"/>
                        </a:rPr>
                        <a:t>bilietai.</a:t>
                      </a:r>
                      <a:endParaRPr lang="lt-LT" sz="10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r>
                        <a:rPr lang="lt-LT" sz="1000" b="0"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1000" b="0" i="0" u="none" strike="noStrike">
                          <a:solidFill>
                            <a:srgbClr val="000000"/>
                          </a:solidFill>
                          <a:effectLst/>
                          <a:latin typeface="Times New Roman" panose="02020603050405020304" pitchFamily="18" charset="0"/>
                        </a:rPr>
                        <a:t>vnt.</a:t>
                      </a:r>
                    </a:p>
                  </a:txBody>
                  <a:tcPr marL="7620" marR="7620" marT="7620" marB="0"/>
                </a:tc>
                <a:tc>
                  <a:txBody>
                    <a:bodyPr/>
                    <a:lstStyle/>
                    <a:p>
                      <a:pPr algn="l" fontAlgn="t"/>
                      <a:r>
                        <a:rPr lang="lt-LT" sz="1000" b="0" i="0" u="none" strike="noStrike" dirty="0">
                          <a:solidFill>
                            <a:srgbClr val="000000"/>
                          </a:solidFill>
                          <a:effectLst/>
                          <a:latin typeface="Times New Roman" panose="02020603050405020304" pitchFamily="18" charset="0"/>
                        </a:rPr>
                        <a:t>100</a:t>
                      </a:r>
                    </a:p>
                  </a:txBody>
                  <a:tcPr marL="7620" marR="7620" marT="7620" marB="0"/>
                </a:tc>
                <a:tc>
                  <a:txBody>
                    <a:bodyPr/>
                    <a:lstStyle/>
                    <a:p>
                      <a:pPr algn="l" fontAlgn="t"/>
                      <a:r>
                        <a:rPr lang="lt-LT" sz="1000" b="0" i="0" u="none" strike="noStrike" dirty="0">
                          <a:solidFill>
                            <a:srgbClr val="000000"/>
                          </a:solidFill>
                          <a:effectLst/>
                          <a:latin typeface="Times New Roman" panose="02020603050405020304" pitchFamily="18" charset="0"/>
                        </a:rPr>
                        <a:t>5,5</a:t>
                      </a:r>
                    </a:p>
                  </a:txBody>
                  <a:tcPr marL="7620" marR="7620" marT="7620" marB="0"/>
                </a:tc>
                <a:tc>
                  <a:txBody>
                    <a:bodyPr/>
                    <a:lstStyle/>
                    <a:p>
                      <a:pPr algn="l" fontAlgn="t"/>
                      <a:r>
                        <a:rPr lang="lt-LT" sz="1000" b="0" i="0" u="none" strike="noStrike" dirty="0">
                          <a:solidFill>
                            <a:srgbClr val="000000"/>
                          </a:solidFill>
                          <a:effectLst/>
                          <a:latin typeface="Times New Roman" panose="02020603050405020304" pitchFamily="18" charset="0"/>
                        </a:rPr>
                        <a:t>550</a:t>
                      </a:r>
                    </a:p>
                  </a:txBody>
                  <a:tcPr marL="7620" marR="7620" marT="7620" marB="0"/>
                </a:tc>
                <a:tc>
                  <a:txBody>
                    <a:bodyPr/>
                    <a:lstStyle/>
                    <a:p>
                      <a:pPr algn="l" fontAlgn="t"/>
                      <a:r>
                        <a:rPr lang="lt-LT" sz="1000" b="0" i="0" u="none" strike="noStrike" dirty="0" smtClean="0">
                          <a:solidFill>
                            <a:srgbClr val="000000"/>
                          </a:solidFill>
                          <a:effectLst/>
                          <a:latin typeface="Times New Roman" panose="02020603050405020304" pitchFamily="18" charset="0"/>
                        </a:rPr>
                        <a:t>405,00</a:t>
                      </a:r>
                      <a:endParaRPr lang="lt-LT" sz="1000" b="0" i="0" u="none" strike="noStrike" dirty="0">
                        <a:solidFill>
                          <a:srgbClr val="000000"/>
                        </a:solidFill>
                        <a:effectLst/>
                        <a:latin typeface="Times New Roman" panose="02020603050405020304" pitchFamily="18" charset="0"/>
                      </a:endParaRPr>
                    </a:p>
                  </a:txBody>
                  <a:tcPr marL="7620" marR="7620" marT="7620" marB="0"/>
                </a:tc>
                <a:extLst>
                  <a:ext uri="{0D108BD9-81ED-4DB2-BD59-A6C34878D82A}">
                    <a16:rowId xmlns:a16="http://schemas.microsoft.com/office/drawing/2014/main" val="10001"/>
                  </a:ext>
                </a:extLst>
              </a:tr>
              <a:tr h="2605502">
                <a:tc>
                  <a:txBody>
                    <a:bodyPr/>
                    <a:lstStyle/>
                    <a:p>
                      <a:pPr algn="l" fontAlgn="t"/>
                      <a:r>
                        <a:rPr lang="lt-LT" sz="1000" b="0" i="0" u="none" strike="noStrike">
                          <a:solidFill>
                            <a:srgbClr val="000000"/>
                          </a:solidFill>
                          <a:effectLst/>
                          <a:latin typeface="Times New Roman" panose="02020603050405020304" pitchFamily="18" charset="0"/>
                        </a:rPr>
                        <a:t>1.2.</a:t>
                      </a:r>
                    </a:p>
                  </a:txBody>
                  <a:tcPr marL="7620" marR="7620" marT="7620"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lt-LT" sz="1000" b="0" i="0" u="none" strike="noStrike" dirty="0" smtClean="0">
                          <a:solidFill>
                            <a:srgbClr val="000000"/>
                          </a:solidFill>
                          <a:effectLst/>
                          <a:latin typeface="Times New Roman" panose="02020603050405020304" pitchFamily="18" charset="0"/>
                        </a:rPr>
                        <a:t>Dalyvavimas organizuojant kultūros  ir sporto renginius seniūnijos bendruomenei,  gyventojų susirinkimus, dalykinius susitikimus, renginius, parodas, keliones ir kt. Pagyvenusių žmonių mėnesiui paminėti. Nusipelniusių seniūnijai ir miestui žmonių paminėjimas. Vykdytos šviečiamosios, socialinės veiklos, skatinančios bendruomenės narių, ypač vaikų ir jaunimo užimtumą, rengtos parodos. Organizuoti sporto renginiai  ir dalyvauta Kauno miesto seniūnijų ir Lietuvos seniūnijų sporto žaidynėse. Tuo tikslu įsigyta maisto prekių, suvenyrų, gėlių, sportinių marškinėlių ir kt.</a:t>
                      </a:r>
                    </a:p>
                    <a:p>
                      <a:pPr marL="0" marR="0" lvl="0" indent="0" algn="l" defTabSz="914400" rtl="0" eaLnBrk="1" fontAlgn="t" latinLnBrk="0" hangingPunct="1">
                        <a:lnSpc>
                          <a:spcPct val="100000"/>
                        </a:lnSpc>
                        <a:spcBef>
                          <a:spcPts val="0"/>
                        </a:spcBef>
                        <a:spcAft>
                          <a:spcPts val="0"/>
                        </a:spcAft>
                        <a:buClrTx/>
                        <a:buSzTx/>
                        <a:buFontTx/>
                        <a:buNone/>
                        <a:tabLst/>
                        <a:defRPr/>
                      </a:pPr>
                      <a:r>
                        <a:rPr lang="lt-LT" sz="1000" b="0" i="0" u="none" strike="noStrike" dirty="0" smtClean="0">
                          <a:solidFill>
                            <a:srgbClr val="000000"/>
                          </a:solidFill>
                          <a:effectLst/>
                          <a:latin typeface="Times New Roman" panose="02020603050405020304" pitchFamily="18" charset="0"/>
                        </a:rPr>
                        <a:t>Organizuoti renginiai, susitikimai, kelionės bendruomenei, renginiai, skirti Lietuvos 100-mečiui paminėti, Pagyvenusių žmonių mėnesiui paminėti ir kt. Autobuso</a:t>
                      </a:r>
                      <a:r>
                        <a:rPr lang="lt-LT" sz="1000" b="0" i="0" u="none" strike="noStrike" baseline="0" dirty="0" smtClean="0">
                          <a:solidFill>
                            <a:srgbClr val="000000"/>
                          </a:solidFill>
                          <a:effectLst/>
                          <a:latin typeface="Times New Roman" panose="02020603050405020304" pitchFamily="18" charset="0"/>
                        </a:rPr>
                        <a:t> nuoma.</a:t>
                      </a:r>
                      <a:endParaRPr lang="lt-LT" sz="1000" b="0" i="0" u="none" strike="noStrike" dirty="0" smtClean="0">
                        <a:solidFill>
                          <a:srgbClr val="000000"/>
                        </a:solidFill>
                        <a:effectLst/>
                        <a:latin typeface="Times New Roman" panose="02020603050405020304" pitchFamily="18" charset="0"/>
                      </a:endParaRPr>
                    </a:p>
                    <a:p>
                      <a:pPr marL="0" marR="0" lvl="0" indent="0" algn="l" defTabSz="914400" rtl="0" eaLnBrk="1" fontAlgn="t" latinLnBrk="0" hangingPunct="1">
                        <a:lnSpc>
                          <a:spcPct val="100000"/>
                        </a:lnSpc>
                        <a:spcBef>
                          <a:spcPts val="0"/>
                        </a:spcBef>
                        <a:spcAft>
                          <a:spcPts val="0"/>
                        </a:spcAft>
                        <a:buClrTx/>
                        <a:buSzTx/>
                        <a:buFontTx/>
                        <a:buNone/>
                        <a:tabLst/>
                        <a:defRPr/>
                      </a:pPr>
                      <a:endParaRPr lang="lt-LT" sz="1000" b="0" i="0" u="none" strike="noStrike" dirty="0" smtClean="0">
                        <a:solidFill>
                          <a:srgbClr val="000000"/>
                        </a:solidFill>
                        <a:effectLst/>
                        <a:latin typeface="Times New Roman" panose="02020603050405020304" pitchFamily="18" charset="0"/>
                      </a:endParaRPr>
                    </a:p>
                    <a:p>
                      <a:pPr algn="l" fontAlgn="t"/>
                      <a:endParaRPr lang="lt-LT" sz="10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r>
                        <a:rPr lang="lt-LT" sz="1000" b="0" i="0" u="none" strike="noStrike" dirty="0">
                          <a:solidFill>
                            <a:srgbClr val="000000"/>
                          </a:solidFill>
                          <a:effectLst/>
                          <a:latin typeface="Times New Roman" panose="02020603050405020304" pitchFamily="18" charset="0"/>
                        </a:rPr>
                        <a:t> </a:t>
                      </a:r>
                    </a:p>
                  </a:txBody>
                  <a:tcPr marL="7620" marR="7620" marT="7620" marB="0"/>
                </a:tc>
                <a:tc>
                  <a:txBody>
                    <a:bodyPr/>
                    <a:lstStyle/>
                    <a:p>
                      <a:pPr algn="l" fontAlgn="t"/>
                      <a:r>
                        <a:rPr lang="lt-LT" sz="1000" b="0" i="0" u="none" strike="noStrike" dirty="0">
                          <a:solidFill>
                            <a:srgbClr val="000000"/>
                          </a:solidFill>
                          <a:effectLst/>
                          <a:latin typeface="Times New Roman" panose="02020603050405020304" pitchFamily="18" charset="0"/>
                        </a:rPr>
                        <a:t> </a:t>
                      </a:r>
                    </a:p>
                  </a:txBody>
                  <a:tcPr marL="7620" marR="7620" marT="7620" marB="0"/>
                </a:tc>
                <a:tc>
                  <a:txBody>
                    <a:bodyPr/>
                    <a:lstStyle/>
                    <a:p>
                      <a:pPr algn="l" fontAlgn="t"/>
                      <a:r>
                        <a:rPr lang="lt-LT" sz="1000" b="0" i="0" u="none" strike="noStrike" dirty="0">
                          <a:solidFill>
                            <a:srgbClr val="000000"/>
                          </a:solidFill>
                          <a:effectLst/>
                          <a:latin typeface="Times New Roman" panose="02020603050405020304" pitchFamily="18" charset="0"/>
                        </a:rPr>
                        <a:t> </a:t>
                      </a:r>
                    </a:p>
                  </a:txBody>
                  <a:tcPr marL="7620" marR="7620" marT="7620" marB="0"/>
                </a:tc>
                <a:tc>
                  <a:txBody>
                    <a:bodyPr/>
                    <a:lstStyle/>
                    <a:p>
                      <a:pPr algn="l" fontAlgn="t"/>
                      <a:r>
                        <a:rPr lang="lt-LT" sz="1000" b="0" i="0" u="none" strike="noStrike" dirty="0">
                          <a:solidFill>
                            <a:srgbClr val="000000"/>
                          </a:solidFill>
                          <a:effectLst/>
                          <a:latin typeface="Times New Roman" panose="02020603050405020304" pitchFamily="18" charset="0"/>
                        </a:rPr>
                        <a:t> </a:t>
                      </a:r>
                    </a:p>
                  </a:txBody>
                  <a:tcPr marL="7620" marR="7620" marT="7620" marB="0"/>
                </a:tc>
                <a:tc>
                  <a:txBody>
                    <a:bodyPr/>
                    <a:lstStyle/>
                    <a:p>
                      <a:pPr algn="l" fontAlgn="t"/>
                      <a:r>
                        <a:rPr lang="lt-LT" sz="1000" b="0" i="0" u="none" strike="noStrike" dirty="0" smtClean="0">
                          <a:solidFill>
                            <a:srgbClr val="000000"/>
                          </a:solidFill>
                          <a:effectLst/>
                          <a:latin typeface="Times New Roman" panose="02020603050405020304" pitchFamily="18" charset="0"/>
                        </a:rPr>
                        <a:t>1200+3983,00</a:t>
                      </a:r>
                      <a:endParaRPr lang="lt-LT" sz="10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r>
                        <a:rPr lang="lt-LT" sz="1000" b="0" i="0" u="none" strike="noStrike" dirty="0" smtClean="0">
                          <a:solidFill>
                            <a:srgbClr val="000000"/>
                          </a:solidFill>
                          <a:effectLst/>
                          <a:latin typeface="Times New Roman" panose="02020603050405020304" pitchFamily="18" charset="0"/>
                        </a:rPr>
                        <a:t>210,54 </a:t>
                      </a:r>
                      <a:r>
                        <a:rPr lang="lt-LT" sz="1000" b="0" i="0" u="none" strike="noStrike" dirty="0" err="1" smtClean="0">
                          <a:solidFill>
                            <a:srgbClr val="000000"/>
                          </a:solidFill>
                          <a:effectLst/>
                          <a:latin typeface="Times New Roman" panose="02020603050405020304" pitchFamily="18" charset="0"/>
                        </a:rPr>
                        <a:t>eur</a:t>
                      </a:r>
                      <a:r>
                        <a:rPr lang="lt-LT" sz="1000" b="0" i="0" u="none" strike="noStrike" dirty="0" smtClean="0">
                          <a:solidFill>
                            <a:srgbClr val="000000"/>
                          </a:solidFill>
                          <a:effectLst/>
                          <a:latin typeface="Times New Roman" panose="02020603050405020304" pitchFamily="18" charset="0"/>
                        </a:rPr>
                        <a:t>. sporto aprangai įsigyti                      599,31 </a:t>
                      </a:r>
                      <a:r>
                        <a:rPr lang="lt-LT" sz="1000" b="0" i="0" u="none" strike="noStrike" dirty="0" err="1" smtClean="0">
                          <a:solidFill>
                            <a:srgbClr val="000000"/>
                          </a:solidFill>
                          <a:effectLst/>
                          <a:latin typeface="Times New Roman" panose="02020603050405020304" pitchFamily="18" charset="0"/>
                        </a:rPr>
                        <a:t>eur</a:t>
                      </a:r>
                      <a:r>
                        <a:rPr lang="lt-LT" sz="1000" b="0" i="0" u="none" strike="noStrike" dirty="0" smtClean="0">
                          <a:solidFill>
                            <a:srgbClr val="000000"/>
                          </a:solidFill>
                          <a:effectLst/>
                          <a:latin typeface="Times New Roman" panose="02020603050405020304" pitchFamily="18" charset="0"/>
                        </a:rPr>
                        <a:t>. sutartis su ,,</a:t>
                      </a:r>
                      <a:r>
                        <a:rPr lang="lt-LT" sz="1000" b="0" i="0" u="none" strike="noStrike" dirty="0" err="1" smtClean="0">
                          <a:solidFill>
                            <a:srgbClr val="000000"/>
                          </a:solidFill>
                          <a:effectLst/>
                          <a:latin typeface="Times New Roman" panose="02020603050405020304" pitchFamily="18" charset="0"/>
                        </a:rPr>
                        <a:t>Artransa</a:t>
                      </a:r>
                      <a:r>
                        <a:rPr lang="lt-LT" sz="1000" b="0" i="0" u="none" strike="noStrike" dirty="0" smtClean="0">
                          <a:solidFill>
                            <a:srgbClr val="000000"/>
                          </a:solidFill>
                          <a:effectLst/>
                          <a:latin typeface="Times New Roman" panose="02020603050405020304" pitchFamily="18" charset="0"/>
                        </a:rPr>
                        <a:t>".              2420,00 </a:t>
                      </a:r>
                      <a:r>
                        <a:rPr lang="lt-LT" sz="1000" b="0" i="0" u="none" strike="noStrike" dirty="0" err="1" smtClean="0">
                          <a:solidFill>
                            <a:srgbClr val="000000"/>
                          </a:solidFill>
                          <a:effectLst/>
                          <a:latin typeface="Times New Roman" panose="02020603050405020304" pitchFamily="18" charset="0"/>
                        </a:rPr>
                        <a:t>eur</a:t>
                      </a:r>
                      <a:r>
                        <a:rPr lang="lt-LT" sz="1000" b="0" i="0" u="none" strike="noStrike" dirty="0" smtClean="0">
                          <a:solidFill>
                            <a:srgbClr val="000000"/>
                          </a:solidFill>
                          <a:effectLst/>
                          <a:latin typeface="Times New Roman" panose="02020603050405020304" pitchFamily="18" charset="0"/>
                        </a:rPr>
                        <a:t>.  2019-08-18 renginiui ,,Šv. Rokas 2019"  scenos įrengimo ir renginio įgarsinimo  paslaugos pirkimas.</a:t>
                      </a:r>
                    </a:p>
                    <a:p>
                      <a:pPr algn="l" fontAlgn="t"/>
                      <a:endParaRPr lang="lt-LT" sz="1000" b="0" i="0" u="none" strike="noStrike" dirty="0" smtClean="0">
                        <a:solidFill>
                          <a:srgbClr val="000000"/>
                        </a:solidFill>
                        <a:effectLst/>
                        <a:latin typeface="Times New Roman" panose="02020603050405020304" pitchFamily="18" charset="0"/>
                      </a:endParaRPr>
                    </a:p>
                    <a:p>
                      <a:pPr algn="l" fontAlgn="t"/>
                      <a:r>
                        <a:rPr lang="lt-LT" sz="1000" b="0" i="0" u="none" strike="noStrike" dirty="0" smtClean="0">
                          <a:solidFill>
                            <a:srgbClr val="000000"/>
                          </a:solidFill>
                          <a:effectLst/>
                          <a:latin typeface="Times New Roman" panose="02020603050405020304" pitchFamily="18" charset="0"/>
                        </a:rPr>
                        <a:t>3229,85</a:t>
                      </a:r>
                      <a:endParaRPr lang="lt-LT" sz="1000" b="0" i="0" u="none" strike="noStrike" dirty="0">
                        <a:solidFill>
                          <a:srgbClr val="000000"/>
                        </a:solidFill>
                        <a:effectLst/>
                        <a:latin typeface="Times New Roman" panose="02020603050405020304" pitchFamily="18" charset="0"/>
                      </a:endParaRPr>
                    </a:p>
                  </a:txBody>
                  <a:tcPr marL="7620" marR="7620" marT="7620" marB="0"/>
                </a:tc>
                <a:extLst>
                  <a:ext uri="{0D108BD9-81ED-4DB2-BD59-A6C34878D82A}">
                    <a16:rowId xmlns:a16="http://schemas.microsoft.com/office/drawing/2014/main" val="10002"/>
                  </a:ext>
                </a:extLst>
              </a:tr>
              <a:tr h="551097">
                <a:tc gridSpan="4">
                  <a:txBody>
                    <a:bodyPr/>
                    <a:lstStyle/>
                    <a:p>
                      <a:pPr algn="l" fontAlgn="t"/>
                      <a:r>
                        <a:rPr lang="lt-LT" sz="1000" b="1" i="0" u="none" strike="noStrike" dirty="0" smtClean="0">
                          <a:solidFill>
                            <a:srgbClr val="000000"/>
                          </a:solidFill>
                          <a:effectLst/>
                          <a:latin typeface="Times New Roman" panose="02020603050405020304" pitchFamily="18" charset="0"/>
                        </a:rPr>
                        <a:t>viso</a:t>
                      </a:r>
                      <a:r>
                        <a:rPr lang="lt-LT" sz="1000" b="1" i="0" u="none" strike="noStrike" dirty="0">
                          <a:solidFill>
                            <a:srgbClr val="000000"/>
                          </a:solidFill>
                          <a:effectLst/>
                          <a:latin typeface="Times New Roman" panose="02020603050405020304" pitchFamily="18" charset="0"/>
                        </a:rPr>
                        <a:t>:</a:t>
                      </a:r>
                    </a:p>
                  </a:txBody>
                  <a:tcPr marL="7620" marR="7620" marT="7620" marB="0"/>
                </a:tc>
                <a:tc hMerge="1">
                  <a:txBody>
                    <a:bodyPr/>
                    <a:lstStyle/>
                    <a:p>
                      <a:endParaRPr lang="lt-LT"/>
                    </a:p>
                  </a:txBody>
                  <a:tcPr/>
                </a:tc>
                <a:tc hMerge="1">
                  <a:txBody>
                    <a:bodyPr/>
                    <a:lstStyle/>
                    <a:p>
                      <a:endParaRPr lang="lt-LT"/>
                    </a:p>
                  </a:txBody>
                  <a:tcPr/>
                </a:tc>
                <a:tc hMerge="1">
                  <a:txBody>
                    <a:bodyPr/>
                    <a:lstStyle/>
                    <a:p>
                      <a:endParaRPr lang="lt-LT"/>
                    </a:p>
                  </a:txBody>
                  <a:tcPr/>
                </a:tc>
                <a:tc>
                  <a:txBody>
                    <a:bodyPr/>
                    <a:lstStyle/>
                    <a:p>
                      <a:pPr algn="l" fontAlgn="t"/>
                      <a:r>
                        <a:rPr lang="lt-LT" sz="1000" b="0"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1000" b="0"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1000" b="1" i="0" u="none" strike="noStrike" dirty="0" smtClean="0">
                          <a:solidFill>
                            <a:srgbClr val="000000"/>
                          </a:solidFill>
                          <a:effectLst/>
                          <a:latin typeface="Times New Roman" panose="02020603050405020304" pitchFamily="18" charset="0"/>
                        </a:rPr>
                        <a:t>5183,00</a:t>
                      </a:r>
                      <a:endParaRPr lang="lt-LT" sz="1000" b="1"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r>
                        <a:rPr lang="lt-LT" sz="1000" b="1" i="0" u="none" strike="noStrike" dirty="0" smtClean="0">
                          <a:solidFill>
                            <a:srgbClr val="000000"/>
                          </a:solidFill>
                          <a:effectLst/>
                          <a:latin typeface="Times New Roman" panose="02020603050405020304" pitchFamily="18" charset="0"/>
                        </a:rPr>
                        <a:t>3634,85</a:t>
                      </a:r>
                      <a:endParaRPr lang="lt-LT" sz="1000" b="1" i="0" u="none" strike="noStrike" dirty="0">
                        <a:solidFill>
                          <a:srgbClr val="000000"/>
                        </a:solidFill>
                        <a:effectLst/>
                        <a:latin typeface="Times New Roman" panose="02020603050405020304" pitchFamily="18" charset="0"/>
                      </a:endParaRPr>
                    </a:p>
                  </a:txBody>
                  <a:tcPr marL="7620" marR="7620" marT="7620" marB="0"/>
                </a:tc>
                <a:extLst>
                  <a:ext uri="{0D108BD9-81ED-4DB2-BD59-A6C34878D82A}">
                    <a16:rowId xmlns:a16="http://schemas.microsoft.com/office/drawing/2014/main" val="188539190"/>
                  </a:ext>
                </a:extLst>
              </a:tr>
            </a:tbl>
          </a:graphicData>
        </a:graphic>
      </p:graphicFrame>
    </p:spTree>
    <p:extLst>
      <p:ext uri="{BB962C8B-B14F-4D97-AF65-F5344CB8AC3E}">
        <p14:creationId xmlns:p14="http://schemas.microsoft.com/office/powerpoint/2010/main" val="2303937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4638"/>
            <a:ext cx="8229600" cy="490066"/>
          </a:xfrm>
        </p:spPr>
        <p:txBody>
          <a:bodyPr>
            <a:normAutofit/>
          </a:bodyPr>
          <a:lstStyle/>
          <a:p>
            <a:r>
              <a:rPr lang="lt-LT" sz="1200" b="1" dirty="0" smtClean="0">
                <a:latin typeface="Bookman Old Style" panose="02050604050505020204" pitchFamily="18" charset="0"/>
              </a:rPr>
              <a:t>Panemunės</a:t>
            </a:r>
            <a:r>
              <a:rPr lang="lt-LT" sz="2200" b="1" dirty="0" smtClean="0">
                <a:latin typeface="Bookman Old Style" panose="02050604050505020204" pitchFamily="18" charset="0"/>
              </a:rPr>
              <a:t> </a:t>
            </a:r>
            <a:r>
              <a:rPr lang="lt-LT" sz="1200" b="1" dirty="0">
                <a:latin typeface="Bookman Old Style" panose="02050604050505020204" pitchFamily="18" charset="0"/>
              </a:rPr>
              <a:t>seniūnijos lėšų </a:t>
            </a:r>
            <a:r>
              <a:rPr lang="lt-LT" sz="1200" b="1" dirty="0" smtClean="0">
                <a:latin typeface="Bookman Old Style" panose="02050604050505020204" pitchFamily="18" charset="0"/>
              </a:rPr>
              <a:t>panaudojimas 2019 m.</a:t>
            </a:r>
            <a:endParaRPr lang="lt-LT" sz="1200" dirty="0"/>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2655906272"/>
              </p:ext>
            </p:extLst>
          </p:nvPr>
        </p:nvGraphicFramePr>
        <p:xfrm>
          <a:off x="457199" y="764705"/>
          <a:ext cx="8435279" cy="3293423"/>
        </p:xfrm>
        <a:graphic>
          <a:graphicData uri="http://schemas.openxmlformats.org/drawingml/2006/table">
            <a:tbl>
              <a:tblPr>
                <a:tableStyleId>{5C22544A-7EE6-4342-B048-85BDC9FD1C3A}</a:tableStyleId>
              </a:tblPr>
              <a:tblGrid>
                <a:gridCol w="642247">
                  <a:extLst>
                    <a:ext uri="{9D8B030D-6E8A-4147-A177-3AD203B41FA5}">
                      <a16:colId xmlns:a16="http://schemas.microsoft.com/office/drawing/2014/main" val="20000"/>
                    </a:ext>
                  </a:extLst>
                </a:gridCol>
                <a:gridCol w="3184522">
                  <a:extLst>
                    <a:ext uri="{9D8B030D-6E8A-4147-A177-3AD203B41FA5}">
                      <a16:colId xmlns:a16="http://schemas.microsoft.com/office/drawing/2014/main" val="20001"/>
                    </a:ext>
                  </a:extLst>
                </a:gridCol>
                <a:gridCol w="492049">
                  <a:extLst>
                    <a:ext uri="{9D8B030D-6E8A-4147-A177-3AD203B41FA5}">
                      <a16:colId xmlns:a16="http://schemas.microsoft.com/office/drawing/2014/main" val="3518671450"/>
                    </a:ext>
                  </a:extLst>
                </a:gridCol>
                <a:gridCol w="513315">
                  <a:extLst>
                    <a:ext uri="{9D8B030D-6E8A-4147-A177-3AD203B41FA5}">
                      <a16:colId xmlns:a16="http://schemas.microsoft.com/office/drawing/2014/main" val="1787833088"/>
                    </a:ext>
                  </a:extLst>
                </a:gridCol>
                <a:gridCol w="265390">
                  <a:extLst>
                    <a:ext uri="{9D8B030D-6E8A-4147-A177-3AD203B41FA5}">
                      <a16:colId xmlns:a16="http://schemas.microsoft.com/office/drawing/2014/main" val="20004"/>
                    </a:ext>
                  </a:extLst>
                </a:gridCol>
                <a:gridCol w="476822">
                  <a:extLst>
                    <a:ext uri="{9D8B030D-6E8A-4147-A177-3AD203B41FA5}">
                      <a16:colId xmlns:a16="http://schemas.microsoft.com/office/drawing/2014/main" val="20005"/>
                    </a:ext>
                  </a:extLst>
                </a:gridCol>
                <a:gridCol w="700696">
                  <a:extLst>
                    <a:ext uri="{9D8B030D-6E8A-4147-A177-3AD203B41FA5}">
                      <a16:colId xmlns:a16="http://schemas.microsoft.com/office/drawing/2014/main" val="20006"/>
                    </a:ext>
                  </a:extLst>
                </a:gridCol>
                <a:gridCol w="2160238">
                  <a:extLst>
                    <a:ext uri="{9D8B030D-6E8A-4147-A177-3AD203B41FA5}">
                      <a16:colId xmlns:a16="http://schemas.microsoft.com/office/drawing/2014/main" val="20007"/>
                    </a:ext>
                  </a:extLst>
                </a:gridCol>
              </a:tblGrid>
              <a:tr h="419980">
                <a:tc>
                  <a:txBody>
                    <a:bodyPr/>
                    <a:lstStyle/>
                    <a:p>
                      <a:pPr algn="l" fontAlgn="t"/>
                      <a:r>
                        <a:rPr lang="lt-LT" sz="1000" b="1" i="0" u="none" strike="noStrike" dirty="0">
                          <a:solidFill>
                            <a:srgbClr val="000000"/>
                          </a:solidFill>
                          <a:effectLst/>
                          <a:latin typeface="Times New Roman" panose="02020603050405020304" pitchFamily="18" charset="0"/>
                        </a:rPr>
                        <a:t>2.</a:t>
                      </a:r>
                    </a:p>
                  </a:txBody>
                  <a:tcPr marL="7620" marR="7620" marT="7620" marB="0"/>
                </a:tc>
                <a:tc>
                  <a:txBody>
                    <a:bodyPr/>
                    <a:lstStyle/>
                    <a:p>
                      <a:pPr algn="l" fontAlgn="t"/>
                      <a:r>
                        <a:rPr lang="lt-LT" sz="1000" b="1" i="0" u="none" strike="noStrike" dirty="0">
                          <a:solidFill>
                            <a:srgbClr val="000000"/>
                          </a:solidFill>
                          <a:effectLst/>
                          <a:latin typeface="Times New Roman" panose="02020603050405020304" pitchFamily="18" charset="0"/>
                        </a:rPr>
                        <a:t>Seniūnijos teritorijos priežiūros organizavimas</a:t>
                      </a:r>
                    </a:p>
                  </a:txBody>
                  <a:tcPr marL="7620" marR="7620" marT="7620" marB="0"/>
                </a:tc>
                <a:tc>
                  <a:txBody>
                    <a:bodyPr/>
                    <a:lstStyle/>
                    <a:p>
                      <a:pPr algn="l" fontAlgn="t"/>
                      <a:r>
                        <a:rPr lang="lt-LT" sz="1000" b="1"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1000" b="1"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1000" b="1"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1000" b="1" i="0" u="none" strike="noStrike">
                          <a:solidFill>
                            <a:srgbClr val="000000"/>
                          </a:solidFill>
                          <a:effectLst/>
                          <a:latin typeface="Times New Roman" panose="02020603050405020304" pitchFamily="18" charset="0"/>
                        </a:rPr>
                        <a:t> </a:t>
                      </a:r>
                    </a:p>
                  </a:txBody>
                  <a:tcPr marL="7620" marR="7620" marT="7620" marB="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lt-LT" sz="1000" b="1" i="0" u="none" strike="noStrike" dirty="0">
                          <a:solidFill>
                            <a:srgbClr val="000000"/>
                          </a:solidFill>
                          <a:effectLst/>
                          <a:latin typeface="Times New Roman" panose="02020603050405020304" pitchFamily="18" charset="0"/>
                        </a:rPr>
                        <a:t> </a:t>
                      </a:r>
                      <a:r>
                        <a:rPr lang="lt-LT" sz="1000" b="1" i="0" u="none" strike="noStrike" dirty="0" smtClean="0">
                          <a:solidFill>
                            <a:srgbClr val="000000"/>
                          </a:solidFill>
                          <a:effectLst/>
                          <a:latin typeface="Times New Roman" panose="02020603050405020304" pitchFamily="18" charset="0"/>
                        </a:rPr>
                        <a:t>Planuota 2019 m. </a:t>
                      </a:r>
                    </a:p>
                    <a:p>
                      <a:pPr algn="l" fontAlgn="t"/>
                      <a:endParaRPr lang="lt-LT" sz="1000" b="1" i="0" u="none" strike="noStrike" dirty="0">
                        <a:solidFill>
                          <a:srgbClr val="000000"/>
                        </a:solidFill>
                        <a:effectLst/>
                        <a:latin typeface="Times New Roman" panose="02020603050405020304" pitchFamily="18" charset="0"/>
                      </a:endParaRPr>
                    </a:p>
                  </a:txBody>
                  <a:tcPr marL="7620" marR="7620" marT="7620" marB="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lt-LT" sz="1000" b="1" i="0" u="none" strike="noStrike" dirty="0">
                          <a:solidFill>
                            <a:srgbClr val="000000"/>
                          </a:solidFill>
                          <a:effectLst/>
                          <a:latin typeface="Times New Roman" panose="02020603050405020304" pitchFamily="18" charset="0"/>
                        </a:rPr>
                        <a:t> </a:t>
                      </a:r>
                      <a:r>
                        <a:rPr lang="lt-LT" sz="1000" b="1" i="0" u="none" strike="noStrike" dirty="0" smtClean="0">
                          <a:solidFill>
                            <a:srgbClr val="000000"/>
                          </a:solidFill>
                          <a:effectLst/>
                          <a:latin typeface="Times New Roman" panose="02020603050405020304" pitchFamily="18" charset="0"/>
                        </a:rPr>
                        <a:t>Panaudota 2019 m.  </a:t>
                      </a:r>
                    </a:p>
                    <a:p>
                      <a:pPr algn="l" fontAlgn="t"/>
                      <a:endParaRPr lang="lt-LT" sz="1000" b="1" i="0" u="none" strike="noStrike" dirty="0">
                        <a:solidFill>
                          <a:srgbClr val="000000"/>
                        </a:solidFill>
                        <a:effectLst/>
                        <a:latin typeface="Times New Roman" panose="02020603050405020304" pitchFamily="18" charset="0"/>
                      </a:endParaRPr>
                    </a:p>
                  </a:txBody>
                  <a:tcPr marL="7620" marR="7620" marT="7620" marB="0"/>
                </a:tc>
                <a:extLst>
                  <a:ext uri="{0D108BD9-81ED-4DB2-BD59-A6C34878D82A}">
                    <a16:rowId xmlns:a16="http://schemas.microsoft.com/office/drawing/2014/main" val="10000"/>
                  </a:ext>
                </a:extLst>
              </a:tr>
              <a:tr h="832324">
                <a:tc>
                  <a:txBody>
                    <a:bodyPr/>
                    <a:lstStyle/>
                    <a:p>
                      <a:pPr algn="l" fontAlgn="t"/>
                      <a:r>
                        <a:rPr lang="lt-LT" sz="1000" b="0" i="0" u="none" strike="noStrike">
                          <a:solidFill>
                            <a:srgbClr val="000000"/>
                          </a:solidFill>
                          <a:effectLst/>
                          <a:latin typeface="Times New Roman" panose="02020603050405020304" pitchFamily="18" charset="0"/>
                        </a:rPr>
                        <a:t>2.1.</a:t>
                      </a:r>
                    </a:p>
                  </a:txBody>
                  <a:tcPr marL="7620" marR="7620" marT="7620" marB="0"/>
                </a:tc>
                <a:tc>
                  <a:txBody>
                    <a:bodyPr/>
                    <a:lstStyle/>
                    <a:p>
                      <a:pPr algn="l" fontAlgn="t"/>
                      <a:r>
                        <a:rPr lang="lt-LT" sz="1000" b="0" i="0" u="none" strike="noStrike" dirty="0" smtClean="0">
                          <a:solidFill>
                            <a:srgbClr val="000000"/>
                          </a:solidFill>
                          <a:effectLst/>
                          <a:latin typeface="Times New Roman" panose="02020603050405020304" pitchFamily="18" charset="0"/>
                        </a:rPr>
                        <a:t>Visuomenei naudingos veiklos atlikimo ir talkų organizavimas. Viešųjų teritorijų žaliųjų plotų, bendrojo naudojimo teritorijų, neįtrauktų  į nuolatinės priežiūros programą tvarkymas ir kt. </a:t>
                      </a:r>
                      <a:endParaRPr lang="lt-LT" sz="10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endParaRPr lang="lt-LT" sz="10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endParaRPr lang="lt-LT" sz="10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endParaRPr lang="lt-LT" sz="10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endParaRPr lang="lt-LT" sz="1000" b="0" i="0" u="none" strike="noStrike">
                        <a:solidFill>
                          <a:srgbClr val="000000"/>
                        </a:solidFill>
                        <a:effectLst/>
                        <a:latin typeface="Times New Roman" panose="02020603050405020304" pitchFamily="18" charset="0"/>
                      </a:endParaRPr>
                    </a:p>
                  </a:txBody>
                  <a:tcPr marL="7620" marR="7620" marT="7620" marB="0"/>
                </a:tc>
                <a:tc>
                  <a:txBody>
                    <a:bodyPr/>
                    <a:lstStyle/>
                    <a:p>
                      <a:pPr algn="l" fontAlgn="t"/>
                      <a:r>
                        <a:rPr lang="lt-LT" sz="1000" b="0" i="0" u="none" strike="noStrike" dirty="0" smtClean="0">
                          <a:solidFill>
                            <a:srgbClr val="000000"/>
                          </a:solidFill>
                          <a:effectLst/>
                          <a:latin typeface="Times New Roman" panose="02020603050405020304" pitchFamily="18" charset="0"/>
                        </a:rPr>
                        <a:t>700</a:t>
                      </a:r>
                      <a:endParaRPr lang="lt-LT" sz="10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r>
                        <a:rPr lang="lt-LT" sz="1000" b="0" i="0" u="none" strike="noStrike" dirty="0" smtClean="0">
                          <a:solidFill>
                            <a:srgbClr val="000000"/>
                          </a:solidFill>
                          <a:effectLst/>
                          <a:latin typeface="Times New Roman" panose="02020603050405020304" pitchFamily="18" charset="0"/>
                        </a:rPr>
                        <a:t>181,98 </a:t>
                      </a:r>
                      <a:r>
                        <a:rPr lang="lt-LT" sz="1000" b="0" i="0" u="none" strike="noStrike" dirty="0" err="1" smtClean="0">
                          <a:solidFill>
                            <a:srgbClr val="000000"/>
                          </a:solidFill>
                          <a:effectLst/>
                          <a:latin typeface="Times New Roman" panose="02020603050405020304" pitchFamily="18" charset="0"/>
                        </a:rPr>
                        <a:t>eur</a:t>
                      </a:r>
                      <a:r>
                        <a:rPr lang="lt-LT" sz="1000" b="0" i="0" u="none" strike="noStrike" dirty="0" smtClean="0">
                          <a:solidFill>
                            <a:srgbClr val="000000"/>
                          </a:solidFill>
                          <a:effectLst/>
                          <a:latin typeface="Times New Roman" panose="02020603050405020304" pitchFamily="18" charset="0"/>
                        </a:rPr>
                        <a:t>. +100,48  eur.+195,80  </a:t>
                      </a:r>
                      <a:r>
                        <a:rPr lang="lt-LT" sz="1000" b="0" i="0" u="none" strike="noStrike" dirty="0" err="1" smtClean="0">
                          <a:solidFill>
                            <a:srgbClr val="000000"/>
                          </a:solidFill>
                          <a:effectLst/>
                          <a:latin typeface="Times New Roman" panose="02020603050405020304" pitchFamily="18" charset="0"/>
                        </a:rPr>
                        <a:t>eur</a:t>
                      </a:r>
                      <a:r>
                        <a:rPr lang="lt-LT" sz="1000" b="0" i="0" u="none" strike="noStrike" dirty="0" smtClean="0">
                          <a:solidFill>
                            <a:srgbClr val="000000"/>
                          </a:solidFill>
                          <a:effectLst/>
                          <a:latin typeface="Times New Roman" panose="02020603050405020304" pitchFamily="18" charset="0"/>
                        </a:rPr>
                        <a:t>.                                 Įrankiai ir priemonės visuomenei naudingos veiklos atlikėjų aprūpinimui ir talkų organizavimui pagal sutartį su UAB "Taiklu" Nr. </a:t>
                      </a:r>
                      <a:r>
                        <a:rPr lang="lt-LT" sz="1000" b="1" i="0" u="none" strike="noStrike" dirty="0" smtClean="0">
                          <a:solidFill>
                            <a:srgbClr val="000000"/>
                          </a:solidFill>
                          <a:effectLst/>
                          <a:latin typeface="Times New Roman" panose="02020603050405020304" pitchFamily="18" charset="0"/>
                        </a:rPr>
                        <a:t>SR-0717</a:t>
                      </a:r>
                    </a:p>
                    <a:p>
                      <a:pPr algn="l" fontAlgn="t"/>
                      <a:r>
                        <a:rPr lang="lt-LT" sz="1000" b="1" i="0" u="none" strike="noStrike" dirty="0" smtClean="0">
                          <a:solidFill>
                            <a:srgbClr val="000000"/>
                          </a:solidFill>
                          <a:effectLst/>
                          <a:latin typeface="Times New Roman" panose="02020603050405020304" pitchFamily="18" charset="0"/>
                        </a:rPr>
                        <a:t>Viso 478,26</a:t>
                      </a:r>
                      <a:endParaRPr lang="lt-LT" sz="1000" b="1" i="0" u="none" strike="noStrike" dirty="0">
                        <a:solidFill>
                          <a:srgbClr val="000000"/>
                        </a:solidFill>
                        <a:effectLst/>
                        <a:latin typeface="Times New Roman" panose="02020603050405020304" pitchFamily="18" charset="0"/>
                      </a:endParaRPr>
                    </a:p>
                  </a:txBody>
                  <a:tcPr marL="7620" marR="7620" marT="7620" marB="0"/>
                </a:tc>
                <a:extLst>
                  <a:ext uri="{0D108BD9-81ED-4DB2-BD59-A6C34878D82A}">
                    <a16:rowId xmlns:a16="http://schemas.microsoft.com/office/drawing/2014/main" val="3787980547"/>
                  </a:ext>
                </a:extLst>
              </a:tr>
              <a:tr h="1244668">
                <a:tc>
                  <a:txBody>
                    <a:bodyPr/>
                    <a:lstStyle/>
                    <a:p>
                      <a:pPr algn="l" fontAlgn="t"/>
                      <a:r>
                        <a:rPr lang="lt-LT" sz="1000" b="0" i="0" u="none" strike="noStrike" dirty="0" smtClean="0">
                          <a:solidFill>
                            <a:srgbClr val="000000"/>
                          </a:solidFill>
                          <a:effectLst/>
                          <a:latin typeface="Times New Roman" panose="02020603050405020304" pitchFamily="18" charset="0"/>
                        </a:rPr>
                        <a:t>2.2.</a:t>
                      </a:r>
                      <a:endParaRPr lang="lt-LT" sz="10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r>
                        <a:rPr lang="lt-LT" sz="1000" b="0" i="0" u="none" strike="noStrike" dirty="0" smtClean="0">
                          <a:solidFill>
                            <a:srgbClr val="000000"/>
                          </a:solidFill>
                          <a:effectLst/>
                          <a:latin typeface="Times New Roman" panose="02020603050405020304" pitchFamily="18" charset="0"/>
                        </a:rPr>
                        <a:t>Nenumatytiems darbams ir paslaugoms atlikti. Aplinkai pavojingų situacijų likvidavimas. (Nelegalių sąvartynų likvidavimas, medžių, krūmų, šakų surinkimas ir išvežimas į žaliųjų atliekų surinkimo aikšteles, lapų ir žolės sankaupų išvežimas, pavojingų situacijų  (po gaisro, įgriuvų, sąvartynų, nelegalių statinių, bešeimininkių statinių  ir kt.) likvidavimas. </a:t>
                      </a:r>
                      <a:r>
                        <a:rPr lang="lt-LT" sz="1000" b="0" i="0" u="none" strike="noStrike" dirty="0" err="1" smtClean="0">
                          <a:solidFill>
                            <a:srgbClr val="000000"/>
                          </a:solidFill>
                          <a:effectLst/>
                          <a:latin typeface="Times New Roman" panose="02020603050405020304" pitchFamily="18" charset="0"/>
                        </a:rPr>
                        <a:t>Bio</a:t>
                      </a:r>
                      <a:r>
                        <a:rPr lang="lt-LT" sz="1000" b="0" i="0" u="none" strike="noStrike" dirty="0" smtClean="0">
                          <a:solidFill>
                            <a:srgbClr val="000000"/>
                          </a:solidFill>
                          <a:effectLst/>
                          <a:latin typeface="Times New Roman" panose="02020603050405020304" pitchFamily="18" charset="0"/>
                        </a:rPr>
                        <a:t> WC ir komunalinių atliekų </a:t>
                      </a:r>
                      <a:r>
                        <a:rPr lang="lt-LT" sz="1000" b="0" i="0" u="none" strike="noStrike" dirty="0" err="1" smtClean="0">
                          <a:solidFill>
                            <a:srgbClr val="000000"/>
                          </a:solidFill>
                          <a:effectLst/>
                          <a:latin typeface="Times New Roman" panose="02020603050405020304" pitchFamily="18" charset="0"/>
                        </a:rPr>
                        <a:t>konteinerų</a:t>
                      </a:r>
                      <a:r>
                        <a:rPr lang="lt-LT" sz="1000" b="0" i="0" u="none" strike="noStrike" dirty="0" smtClean="0">
                          <a:solidFill>
                            <a:srgbClr val="000000"/>
                          </a:solidFill>
                          <a:effectLst/>
                          <a:latin typeface="Times New Roman" panose="02020603050405020304" pitchFamily="18" charset="0"/>
                        </a:rPr>
                        <a:t> nuoma švenčių ir renginių metu. Vaikų žaidimų aikštelių priežiūros organizavimas, remontas, įrenginių demontavimas ir kt. )</a:t>
                      </a:r>
                      <a:endParaRPr lang="lt-LT" sz="10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endParaRPr lang="lt-LT" sz="10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endParaRPr lang="lt-LT" sz="10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endParaRPr lang="lt-LT" sz="10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endParaRPr lang="lt-LT" sz="10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r>
                        <a:rPr lang="lt-LT" sz="1000" b="0" i="0" u="none" strike="noStrike" dirty="0" smtClean="0">
                          <a:solidFill>
                            <a:srgbClr val="000000"/>
                          </a:solidFill>
                          <a:effectLst/>
                          <a:latin typeface="Times New Roman" panose="02020603050405020304" pitchFamily="18" charset="0"/>
                        </a:rPr>
                        <a:t>6950,00</a:t>
                      </a:r>
                      <a:endParaRPr lang="lt-LT" sz="10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r>
                        <a:rPr lang="lt-LT" sz="1000" b="0" i="0" u="none" strike="noStrike" dirty="0" smtClean="0">
                          <a:solidFill>
                            <a:srgbClr val="000000"/>
                          </a:solidFill>
                          <a:effectLst/>
                          <a:latin typeface="Times New Roman" panose="02020603050405020304" pitchFamily="18" charset="0"/>
                        </a:rPr>
                        <a:t>3901,16 </a:t>
                      </a:r>
                      <a:r>
                        <a:rPr lang="lt-LT" sz="1000" b="0" i="0" u="none" strike="noStrike" dirty="0" err="1" smtClean="0">
                          <a:solidFill>
                            <a:srgbClr val="000000"/>
                          </a:solidFill>
                          <a:effectLst/>
                          <a:latin typeface="Times New Roman" panose="02020603050405020304" pitchFamily="18" charset="0"/>
                        </a:rPr>
                        <a:t>eur.šienavimas</a:t>
                      </a:r>
                      <a:r>
                        <a:rPr lang="lt-LT" sz="1000" b="0" i="0" u="none" strike="noStrike" dirty="0" smtClean="0">
                          <a:solidFill>
                            <a:srgbClr val="000000"/>
                          </a:solidFill>
                          <a:effectLst/>
                          <a:latin typeface="Times New Roman" panose="02020603050405020304" pitchFamily="18" charset="0"/>
                        </a:rPr>
                        <a:t>                                                            52,64 </a:t>
                      </a:r>
                      <a:r>
                        <a:rPr lang="lt-LT" sz="1000" b="0" i="0" u="none" strike="noStrike" dirty="0" err="1" smtClean="0">
                          <a:solidFill>
                            <a:srgbClr val="000000"/>
                          </a:solidFill>
                          <a:effectLst/>
                          <a:latin typeface="Times New Roman" panose="02020603050405020304" pitchFamily="18" charset="0"/>
                        </a:rPr>
                        <a:t>eur</a:t>
                      </a:r>
                      <a:r>
                        <a:rPr lang="lt-LT" sz="1000" b="0" i="0" u="none" strike="noStrike" dirty="0" smtClean="0">
                          <a:solidFill>
                            <a:srgbClr val="000000"/>
                          </a:solidFill>
                          <a:effectLst/>
                          <a:latin typeface="Times New Roman" panose="02020603050405020304" pitchFamily="18" charset="0"/>
                        </a:rPr>
                        <a:t>. WC nuoma                                                      102,93 </a:t>
                      </a:r>
                      <a:r>
                        <a:rPr lang="lt-LT" sz="1000" b="0" i="0" u="none" strike="noStrike" dirty="0" err="1" smtClean="0">
                          <a:solidFill>
                            <a:srgbClr val="000000"/>
                          </a:solidFill>
                          <a:effectLst/>
                          <a:latin typeface="Times New Roman" panose="02020603050405020304" pitchFamily="18" charset="0"/>
                        </a:rPr>
                        <a:t>eur</a:t>
                      </a:r>
                      <a:r>
                        <a:rPr lang="lt-LT" sz="1000" b="0" i="0" u="none" strike="noStrike" dirty="0" smtClean="0">
                          <a:solidFill>
                            <a:srgbClr val="000000"/>
                          </a:solidFill>
                          <a:effectLst/>
                          <a:latin typeface="Times New Roman" panose="02020603050405020304" pitchFamily="18" charset="0"/>
                        </a:rPr>
                        <a:t>. Kauno švara                                                     259,67 </a:t>
                      </a:r>
                      <a:r>
                        <a:rPr lang="lt-LT" sz="1000" b="0" i="0" u="none" strike="noStrike" dirty="0" err="1" smtClean="0">
                          <a:solidFill>
                            <a:srgbClr val="000000"/>
                          </a:solidFill>
                          <a:effectLst/>
                          <a:latin typeface="Times New Roman" panose="02020603050405020304" pitchFamily="18" charset="0"/>
                        </a:rPr>
                        <a:t>eur</a:t>
                      </a:r>
                      <a:r>
                        <a:rPr lang="lt-LT" sz="1000" b="0" i="0" u="none" strike="noStrike" dirty="0" smtClean="0">
                          <a:solidFill>
                            <a:srgbClr val="000000"/>
                          </a:solidFill>
                          <a:effectLst/>
                          <a:latin typeface="Times New Roman" panose="02020603050405020304" pitchFamily="18" charset="0"/>
                        </a:rPr>
                        <a:t>.   Kauno švara                                                         1269,29 </a:t>
                      </a:r>
                      <a:r>
                        <a:rPr lang="lt-LT" sz="1000" b="0" i="0" u="none" strike="noStrike" dirty="0" err="1" smtClean="0">
                          <a:solidFill>
                            <a:srgbClr val="000000"/>
                          </a:solidFill>
                          <a:effectLst/>
                          <a:latin typeface="Times New Roman" panose="02020603050405020304" pitchFamily="18" charset="0"/>
                        </a:rPr>
                        <a:t>eur</a:t>
                      </a:r>
                      <a:r>
                        <a:rPr lang="lt-LT" sz="1000" b="0" i="0" u="none" strike="noStrike" dirty="0" smtClean="0">
                          <a:solidFill>
                            <a:srgbClr val="000000"/>
                          </a:solidFill>
                          <a:effectLst/>
                          <a:latin typeface="Times New Roman" panose="02020603050405020304" pitchFamily="18" charset="0"/>
                        </a:rPr>
                        <a:t>. UAB Vilniaus betono </a:t>
                      </a:r>
                      <a:r>
                        <a:rPr lang="lt-LT" sz="1000" b="0" i="0" u="none" strike="noStrike" dirty="0" err="1" smtClean="0">
                          <a:solidFill>
                            <a:srgbClr val="000000"/>
                          </a:solidFill>
                          <a:effectLst/>
                          <a:latin typeface="Times New Roman" panose="02020603050405020304" pitchFamily="18" charset="0"/>
                        </a:rPr>
                        <a:t>demontvimo</a:t>
                      </a:r>
                      <a:r>
                        <a:rPr lang="lt-LT" sz="1000" b="0" i="0" u="none" strike="noStrike" dirty="0" smtClean="0">
                          <a:solidFill>
                            <a:srgbClr val="000000"/>
                          </a:solidFill>
                          <a:effectLst/>
                          <a:latin typeface="Times New Roman" panose="02020603050405020304" pitchFamily="18" charset="0"/>
                        </a:rPr>
                        <a:t> technika </a:t>
                      </a:r>
                    </a:p>
                    <a:p>
                      <a:pPr algn="l" fontAlgn="t"/>
                      <a:r>
                        <a:rPr lang="lt-LT" sz="1000" b="1" i="0" u="none" strike="noStrike" dirty="0" smtClean="0">
                          <a:solidFill>
                            <a:srgbClr val="000000"/>
                          </a:solidFill>
                          <a:effectLst/>
                          <a:latin typeface="Times New Roman" panose="02020603050405020304" pitchFamily="18" charset="0"/>
                        </a:rPr>
                        <a:t>Viso 5585,69</a:t>
                      </a:r>
                      <a:endParaRPr lang="lt-LT" sz="1000" b="1" i="0" u="none" strike="noStrike" dirty="0">
                        <a:solidFill>
                          <a:srgbClr val="000000"/>
                        </a:solidFill>
                        <a:effectLst/>
                        <a:latin typeface="Times New Roman" panose="02020603050405020304" pitchFamily="18" charset="0"/>
                      </a:endParaRPr>
                    </a:p>
                  </a:txBody>
                  <a:tcPr marL="7620" marR="7620" marT="7620" marB="0"/>
                </a:tc>
                <a:extLst>
                  <a:ext uri="{0D108BD9-81ED-4DB2-BD59-A6C34878D82A}">
                    <a16:rowId xmlns:a16="http://schemas.microsoft.com/office/drawing/2014/main" val="2818542309"/>
                  </a:ext>
                </a:extLst>
              </a:tr>
              <a:tr h="238262">
                <a:tc>
                  <a:txBody>
                    <a:bodyPr/>
                    <a:lstStyle/>
                    <a:p>
                      <a:pPr algn="l" fontAlgn="t"/>
                      <a:r>
                        <a:rPr lang="lt-LT" sz="1000" b="0" i="0" u="none" strike="noStrike" dirty="0" smtClean="0">
                          <a:solidFill>
                            <a:srgbClr val="000000"/>
                          </a:solidFill>
                          <a:effectLst/>
                          <a:latin typeface="Times New Roman" panose="02020603050405020304" pitchFamily="18" charset="0"/>
                        </a:rPr>
                        <a:t>Viso:</a:t>
                      </a:r>
                      <a:endParaRPr lang="lt-LT" sz="1000" b="0" i="0" u="none" strike="noStrike" dirty="0">
                        <a:solidFill>
                          <a:srgbClr val="000000"/>
                        </a:solidFill>
                        <a:effectLst/>
                        <a:latin typeface="Times New Roman" panose="02020603050405020304" pitchFamily="18" charset="0"/>
                      </a:endParaRPr>
                    </a:p>
                  </a:txBody>
                  <a:tcPr marL="7620" marR="7620" marT="7620" marB="0"/>
                </a:tc>
                <a:tc>
                  <a:txBody>
                    <a:bodyPr/>
                    <a:lstStyle/>
                    <a:p>
                      <a:endParaRPr lang="lt-LT" sz="1000" dirty="0">
                        <a:latin typeface="Times New Roman" panose="02020603050405020304" pitchFamily="18" charset="0"/>
                        <a:cs typeface="Times New Roman" panose="02020603050405020304" pitchFamily="18" charset="0"/>
                      </a:endParaRPr>
                    </a:p>
                  </a:txBody>
                  <a:tcPr marL="7620" marR="7620" marT="7620" marB="0"/>
                </a:tc>
                <a:tc>
                  <a:txBody>
                    <a:bodyPr/>
                    <a:lstStyle/>
                    <a:p>
                      <a:endParaRPr lang="lt-LT" sz="1000" dirty="0">
                        <a:latin typeface="Times New Roman" panose="02020603050405020304" pitchFamily="18" charset="0"/>
                        <a:cs typeface="Times New Roman" panose="02020603050405020304" pitchFamily="18" charset="0"/>
                      </a:endParaRPr>
                    </a:p>
                  </a:txBody>
                  <a:tcPr marL="7620" marR="7620" marT="7620" marB="0"/>
                </a:tc>
                <a:tc>
                  <a:txBody>
                    <a:bodyPr/>
                    <a:lstStyle/>
                    <a:p>
                      <a:endParaRPr lang="lt-LT" sz="1000" dirty="0">
                        <a:latin typeface="Times New Roman" panose="02020603050405020304" pitchFamily="18" charset="0"/>
                        <a:cs typeface="Times New Roman" panose="02020603050405020304" pitchFamily="18" charset="0"/>
                      </a:endParaRPr>
                    </a:p>
                  </a:txBody>
                  <a:tcPr marL="7620" marR="7620" marT="7620" marB="0"/>
                </a:tc>
                <a:tc>
                  <a:txBody>
                    <a:bodyPr/>
                    <a:lstStyle/>
                    <a:p>
                      <a:endParaRPr lang="lt-LT" sz="1000" dirty="0">
                        <a:latin typeface="Times New Roman" panose="02020603050405020304" pitchFamily="18" charset="0"/>
                        <a:cs typeface="Times New Roman" panose="02020603050405020304" pitchFamily="18" charset="0"/>
                      </a:endParaRPr>
                    </a:p>
                  </a:txBody>
                  <a:tcPr marL="7620" marR="7620" marT="7620" marB="0"/>
                </a:tc>
                <a:tc>
                  <a:txBody>
                    <a:bodyPr/>
                    <a:lstStyle/>
                    <a:p>
                      <a:endParaRPr lang="lt-LT" sz="1000" dirty="0">
                        <a:latin typeface="Times New Roman" panose="02020603050405020304" pitchFamily="18" charset="0"/>
                        <a:cs typeface="Times New Roman" panose="02020603050405020304" pitchFamily="18" charset="0"/>
                      </a:endParaRPr>
                    </a:p>
                  </a:txBody>
                  <a:tcPr marL="7620" marR="7620" marT="7620" marB="0"/>
                </a:tc>
                <a:tc>
                  <a:txBody>
                    <a:bodyPr/>
                    <a:lstStyle/>
                    <a:p>
                      <a:endParaRPr lang="lt-LT" sz="1000" dirty="0">
                        <a:latin typeface="Times New Roman" panose="02020603050405020304" pitchFamily="18" charset="0"/>
                        <a:cs typeface="Times New Roman" panose="02020603050405020304" pitchFamily="18" charset="0"/>
                      </a:endParaRPr>
                    </a:p>
                  </a:txBody>
                  <a:tcPr marL="7620" marR="7620" marT="7620" marB="0"/>
                </a:tc>
                <a:tc>
                  <a:txBody>
                    <a:bodyPr/>
                    <a:lstStyle/>
                    <a:p>
                      <a:r>
                        <a:rPr lang="lt-LT" sz="1000" dirty="0" smtClean="0">
                          <a:latin typeface="Times New Roman" panose="02020603050405020304" pitchFamily="18" charset="0"/>
                          <a:cs typeface="Times New Roman" panose="02020603050405020304" pitchFamily="18" charset="0"/>
                        </a:rPr>
                        <a:t>6063,95</a:t>
                      </a:r>
                      <a:endParaRPr lang="lt-LT" sz="1000" dirty="0">
                        <a:latin typeface="Times New Roman" panose="02020603050405020304" pitchFamily="18" charset="0"/>
                        <a:cs typeface="Times New Roman" panose="02020603050405020304" pitchFamily="18" charset="0"/>
                      </a:endParaRPr>
                    </a:p>
                  </a:txBody>
                  <a:tcPr marL="7620" marR="7620" marT="7620" marB="0"/>
                </a:tc>
                <a:extLst>
                  <a:ext uri="{0D108BD9-81ED-4DB2-BD59-A6C34878D82A}">
                    <a16:rowId xmlns:a16="http://schemas.microsoft.com/office/drawing/2014/main" val="10001"/>
                  </a:ext>
                </a:extLst>
              </a:tr>
              <a:tr h="289101">
                <a:tc>
                  <a:txBody>
                    <a:bodyPr/>
                    <a:lstStyle/>
                    <a:p>
                      <a:pPr algn="l" fontAlgn="t"/>
                      <a:endParaRPr lang="lt-LT" sz="9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endParaRPr lang="lt-LT" sz="9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endParaRPr lang="lt-LT" sz="900" b="0" i="0" u="none" strike="noStrike">
                        <a:solidFill>
                          <a:srgbClr val="000000"/>
                        </a:solidFill>
                        <a:effectLst/>
                        <a:latin typeface="Times New Roman" panose="02020603050405020304" pitchFamily="18" charset="0"/>
                      </a:endParaRPr>
                    </a:p>
                  </a:txBody>
                  <a:tcPr marL="7620" marR="7620" marT="7620" marB="0"/>
                </a:tc>
                <a:tc>
                  <a:txBody>
                    <a:bodyPr/>
                    <a:lstStyle/>
                    <a:p>
                      <a:pPr algn="l" fontAlgn="t"/>
                      <a:endParaRPr lang="lt-LT" sz="900" b="0" i="0" u="none" strike="noStrike">
                        <a:solidFill>
                          <a:srgbClr val="000000"/>
                        </a:solidFill>
                        <a:effectLst/>
                        <a:latin typeface="Times New Roman" panose="02020603050405020304" pitchFamily="18" charset="0"/>
                      </a:endParaRPr>
                    </a:p>
                  </a:txBody>
                  <a:tcPr marL="7620" marR="7620" marT="7620" marB="0"/>
                </a:tc>
                <a:tc>
                  <a:txBody>
                    <a:bodyPr/>
                    <a:lstStyle/>
                    <a:p>
                      <a:pPr algn="l" fontAlgn="t"/>
                      <a:endParaRPr lang="lt-LT" sz="900" b="0" i="0" u="none" strike="noStrike">
                        <a:solidFill>
                          <a:srgbClr val="000000"/>
                        </a:solidFill>
                        <a:effectLst/>
                        <a:latin typeface="Times New Roman" panose="02020603050405020304" pitchFamily="18" charset="0"/>
                      </a:endParaRPr>
                    </a:p>
                  </a:txBody>
                  <a:tcPr marL="7620" marR="7620" marT="7620" marB="0"/>
                </a:tc>
                <a:tc>
                  <a:txBody>
                    <a:bodyPr/>
                    <a:lstStyle/>
                    <a:p>
                      <a:pPr algn="l" fontAlgn="t"/>
                      <a:endParaRPr lang="lt-LT" sz="900" b="0" i="0" u="none" strike="noStrike">
                        <a:solidFill>
                          <a:srgbClr val="000000"/>
                        </a:solidFill>
                        <a:effectLst/>
                        <a:latin typeface="Times New Roman" panose="02020603050405020304" pitchFamily="18" charset="0"/>
                      </a:endParaRPr>
                    </a:p>
                  </a:txBody>
                  <a:tcPr marL="7620" marR="7620" marT="7620" marB="0"/>
                </a:tc>
                <a:tc>
                  <a:txBody>
                    <a:bodyPr/>
                    <a:lstStyle/>
                    <a:p>
                      <a:pPr algn="l" fontAlgn="t"/>
                      <a:endParaRPr lang="lt-LT" sz="9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endParaRPr lang="lt-LT" sz="900" b="0" i="0" u="none" strike="noStrike" dirty="0">
                        <a:solidFill>
                          <a:srgbClr val="000000"/>
                        </a:solidFill>
                        <a:effectLst/>
                        <a:latin typeface="Times New Roman" panose="02020603050405020304" pitchFamily="18" charset="0"/>
                      </a:endParaRPr>
                    </a:p>
                  </a:txBody>
                  <a:tcPr marL="7620" marR="7620" marT="7620" marB="0"/>
                </a:tc>
                <a:extLst>
                  <a:ext uri="{0D108BD9-81ED-4DB2-BD59-A6C34878D82A}">
                    <a16:rowId xmlns:a16="http://schemas.microsoft.com/office/drawing/2014/main" val="10002"/>
                  </a:ext>
                </a:extLst>
              </a:tr>
            </a:tbl>
          </a:graphicData>
        </a:graphic>
      </p:graphicFrame>
      <p:graphicFrame>
        <p:nvGraphicFramePr>
          <p:cNvPr id="3" name="Lentelė 2"/>
          <p:cNvGraphicFramePr>
            <a:graphicFrameLocks noGrp="1"/>
          </p:cNvGraphicFramePr>
          <p:nvPr>
            <p:extLst>
              <p:ext uri="{D42A27DB-BD31-4B8C-83A1-F6EECF244321}">
                <p14:modId xmlns:p14="http://schemas.microsoft.com/office/powerpoint/2010/main" val="2925912644"/>
              </p:ext>
            </p:extLst>
          </p:nvPr>
        </p:nvGraphicFramePr>
        <p:xfrm>
          <a:off x="457200" y="3690402"/>
          <a:ext cx="8435278" cy="3122974"/>
        </p:xfrm>
        <a:graphic>
          <a:graphicData uri="http://schemas.openxmlformats.org/drawingml/2006/table">
            <a:tbl>
              <a:tblPr>
                <a:tableStyleId>{5C22544A-7EE6-4342-B048-85BDC9FD1C3A}</a:tableStyleId>
              </a:tblPr>
              <a:tblGrid>
                <a:gridCol w="642247">
                  <a:extLst>
                    <a:ext uri="{9D8B030D-6E8A-4147-A177-3AD203B41FA5}">
                      <a16:colId xmlns:a16="http://schemas.microsoft.com/office/drawing/2014/main" val="593723812"/>
                    </a:ext>
                  </a:extLst>
                </a:gridCol>
                <a:gridCol w="3100729">
                  <a:extLst>
                    <a:ext uri="{9D8B030D-6E8A-4147-A177-3AD203B41FA5}">
                      <a16:colId xmlns:a16="http://schemas.microsoft.com/office/drawing/2014/main" val="2894325221"/>
                    </a:ext>
                  </a:extLst>
                </a:gridCol>
                <a:gridCol w="575841">
                  <a:extLst>
                    <a:ext uri="{9D8B030D-6E8A-4147-A177-3AD203B41FA5}">
                      <a16:colId xmlns:a16="http://schemas.microsoft.com/office/drawing/2014/main" val="459291283"/>
                    </a:ext>
                  </a:extLst>
                </a:gridCol>
                <a:gridCol w="513315">
                  <a:extLst>
                    <a:ext uri="{9D8B030D-6E8A-4147-A177-3AD203B41FA5}">
                      <a16:colId xmlns:a16="http://schemas.microsoft.com/office/drawing/2014/main" val="1473438719"/>
                    </a:ext>
                  </a:extLst>
                </a:gridCol>
                <a:gridCol w="265390">
                  <a:extLst>
                    <a:ext uri="{9D8B030D-6E8A-4147-A177-3AD203B41FA5}">
                      <a16:colId xmlns:a16="http://schemas.microsoft.com/office/drawing/2014/main" val="1636835961"/>
                    </a:ext>
                  </a:extLst>
                </a:gridCol>
                <a:gridCol w="476822">
                  <a:extLst>
                    <a:ext uri="{9D8B030D-6E8A-4147-A177-3AD203B41FA5}">
                      <a16:colId xmlns:a16="http://schemas.microsoft.com/office/drawing/2014/main" val="3037557751"/>
                    </a:ext>
                  </a:extLst>
                </a:gridCol>
                <a:gridCol w="700696">
                  <a:extLst>
                    <a:ext uri="{9D8B030D-6E8A-4147-A177-3AD203B41FA5}">
                      <a16:colId xmlns:a16="http://schemas.microsoft.com/office/drawing/2014/main" val="1037647951"/>
                    </a:ext>
                  </a:extLst>
                </a:gridCol>
                <a:gridCol w="2160238">
                  <a:extLst>
                    <a:ext uri="{9D8B030D-6E8A-4147-A177-3AD203B41FA5}">
                      <a16:colId xmlns:a16="http://schemas.microsoft.com/office/drawing/2014/main" val="3955674683"/>
                    </a:ext>
                  </a:extLst>
                </a:gridCol>
              </a:tblGrid>
              <a:tr h="364534">
                <a:tc>
                  <a:txBody>
                    <a:bodyPr/>
                    <a:lstStyle/>
                    <a:p>
                      <a:pPr algn="l" fontAlgn="ctr"/>
                      <a:r>
                        <a:rPr lang="lt-LT" sz="1000" b="1" i="0" u="none" strike="noStrike" dirty="0">
                          <a:solidFill>
                            <a:srgbClr val="000000"/>
                          </a:solidFill>
                          <a:effectLst/>
                          <a:latin typeface="Times New Roman" panose="02020603050405020304" pitchFamily="18" charset="0"/>
                        </a:rPr>
                        <a:t>3.</a:t>
                      </a:r>
                    </a:p>
                  </a:txBody>
                  <a:tcPr marL="7620" marR="7620" marT="7620" marB="0" anchor="ctr"/>
                </a:tc>
                <a:tc>
                  <a:txBody>
                    <a:bodyPr/>
                    <a:lstStyle/>
                    <a:p>
                      <a:pPr algn="l" fontAlgn="ctr"/>
                      <a:r>
                        <a:rPr lang="pt-BR" sz="1000" b="1" i="0" u="none" strike="noStrike" dirty="0">
                          <a:solidFill>
                            <a:srgbClr val="000000"/>
                          </a:solidFill>
                          <a:effectLst/>
                          <a:latin typeface="Times New Roman" panose="02020603050405020304" pitchFamily="18" charset="0"/>
                        </a:rPr>
                        <a:t>Gyventojų dalyvavimo vietos savivaldos procese skatinimas</a:t>
                      </a:r>
                    </a:p>
                  </a:txBody>
                  <a:tcPr marL="7620" marR="7620" marT="7620" marB="0" anchor="ctr"/>
                </a:tc>
                <a:tc>
                  <a:txBody>
                    <a:bodyPr/>
                    <a:lstStyle/>
                    <a:p>
                      <a:pPr algn="l" fontAlgn="t"/>
                      <a:endParaRPr lang="lt-LT" sz="10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endParaRPr lang="lt-LT" sz="10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endParaRPr lang="lt-LT" sz="10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endParaRPr lang="lt-LT" sz="10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endParaRPr lang="lt-LT" sz="10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endParaRPr lang="lt-LT" sz="1000" b="0" i="0" u="none" strike="noStrike" dirty="0">
                        <a:solidFill>
                          <a:srgbClr val="000000"/>
                        </a:solidFill>
                        <a:effectLst/>
                        <a:latin typeface="Times New Roman" panose="02020603050405020304" pitchFamily="18" charset="0"/>
                      </a:endParaRPr>
                    </a:p>
                  </a:txBody>
                  <a:tcPr marL="7620" marR="7620" marT="7620" marB="0"/>
                </a:tc>
                <a:extLst>
                  <a:ext uri="{0D108BD9-81ED-4DB2-BD59-A6C34878D82A}">
                    <a16:rowId xmlns:a16="http://schemas.microsoft.com/office/drawing/2014/main" val="924858392"/>
                  </a:ext>
                </a:extLst>
              </a:tr>
              <a:tr h="1383073">
                <a:tc>
                  <a:txBody>
                    <a:bodyPr/>
                    <a:lstStyle/>
                    <a:p>
                      <a:pPr algn="l" fontAlgn="t"/>
                      <a:r>
                        <a:rPr lang="lt-LT" sz="1000" b="0" i="0" u="none" strike="noStrike" dirty="0" smtClean="0">
                          <a:solidFill>
                            <a:srgbClr val="000000"/>
                          </a:solidFill>
                          <a:effectLst/>
                          <a:latin typeface="Times New Roman" panose="02020603050405020304" pitchFamily="18" charset="0"/>
                        </a:rPr>
                        <a:t>3.1. </a:t>
                      </a:r>
                      <a:endParaRPr lang="lt-LT" sz="10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r>
                        <a:rPr lang="lt-LT" sz="1000" b="0" i="0" u="none" strike="noStrike" dirty="0" smtClean="0">
                          <a:solidFill>
                            <a:srgbClr val="000000"/>
                          </a:solidFill>
                          <a:effectLst/>
                          <a:latin typeface="Times New Roman" panose="02020603050405020304" pitchFamily="18" charset="0"/>
                        </a:rPr>
                        <a:t>Gyventojų dalyvavimo vietos savivaldos  institucijų sprendimų priėmimo procesuose ir miesto valdyme skatinimas,  tuo tikslu sueigų, susitikimų, dalykinių susitikimų su bendruomenės pareigūnais, seniūnaičių sueigų, išplėstinių seniūnaičių sueigų ir kt. organizavimas. Dalyvavimas vykdant Nevyriausybinių organizacijų ir bendruomeninės veiklos stiprinimo 2018–2019 metų veiksmų plano įgyvendinimo 2.3 priemonės ,,Remti bendruomeninę veiklą savivaldybėse“ įgyvendinimą Kauno miesto savivaldybėje. Seniūnaičių rinkimų organizavimas. Darbuotojų kvalifikacijos ir individualių gebėjimų kėlimas dalyvaujant mokymuose ir kt.</a:t>
                      </a:r>
                      <a:endParaRPr lang="lt-LT" sz="10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endParaRPr lang="lt-LT" sz="10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endParaRPr lang="lt-LT" sz="10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endParaRPr lang="lt-LT" sz="10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endParaRPr lang="lt-LT" sz="10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r>
                        <a:rPr lang="lt-LT" sz="1000" b="0" i="0" u="none" strike="noStrike" dirty="0" smtClean="0">
                          <a:solidFill>
                            <a:srgbClr val="000000"/>
                          </a:solidFill>
                          <a:effectLst/>
                          <a:latin typeface="Times New Roman" panose="02020603050405020304" pitchFamily="18" charset="0"/>
                        </a:rPr>
                        <a:t>600,00</a:t>
                      </a:r>
                      <a:endParaRPr lang="lt-LT" sz="10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r>
                        <a:rPr lang="lt-LT" sz="1000" b="0" i="0" u="none" strike="noStrike" dirty="0" smtClean="0">
                          <a:solidFill>
                            <a:srgbClr val="000000"/>
                          </a:solidFill>
                          <a:effectLst/>
                          <a:latin typeface="Times New Roman" panose="02020603050405020304" pitchFamily="18" charset="0"/>
                        </a:rPr>
                        <a:t>0,00</a:t>
                      </a:r>
                      <a:endParaRPr lang="lt-LT" sz="1000" b="0" i="0" u="none" strike="noStrike" dirty="0">
                        <a:solidFill>
                          <a:srgbClr val="000000"/>
                        </a:solidFill>
                        <a:effectLst/>
                        <a:latin typeface="Times New Roman" panose="02020603050405020304" pitchFamily="18" charset="0"/>
                      </a:endParaRPr>
                    </a:p>
                  </a:txBody>
                  <a:tcPr marL="7620" marR="7620" marT="7620" marB="0"/>
                </a:tc>
                <a:extLst>
                  <a:ext uri="{0D108BD9-81ED-4DB2-BD59-A6C34878D82A}">
                    <a16:rowId xmlns:a16="http://schemas.microsoft.com/office/drawing/2014/main" val="308727584"/>
                  </a:ext>
                </a:extLst>
              </a:tr>
              <a:tr h="741675">
                <a:tc>
                  <a:txBody>
                    <a:bodyPr/>
                    <a:lstStyle/>
                    <a:p>
                      <a:pPr algn="l" fontAlgn="t"/>
                      <a:endParaRPr lang="lt-LT" sz="1000" b="0" i="0" u="none" strike="noStrike" dirty="0">
                        <a:solidFill>
                          <a:srgbClr val="000000"/>
                        </a:solidFill>
                        <a:effectLst/>
                        <a:latin typeface="Times New Roman" panose="02020603050405020304" pitchFamily="18" charset="0"/>
                      </a:endParaRPr>
                    </a:p>
                  </a:txBody>
                  <a:tcPr marL="7620" marR="7620" marT="7620" marB="0"/>
                </a:tc>
                <a:tc gridSpan="3">
                  <a:txBody>
                    <a:bodyPr/>
                    <a:lstStyle/>
                    <a:p>
                      <a:pPr algn="l" fontAlgn="t"/>
                      <a:r>
                        <a:rPr lang="lt-LT" sz="1000" b="1" i="0" u="none" strike="noStrike" dirty="0" smtClean="0">
                          <a:solidFill>
                            <a:srgbClr val="000000"/>
                          </a:solidFill>
                          <a:effectLst/>
                          <a:latin typeface="Times New Roman" panose="02020603050405020304" pitchFamily="18" charset="0"/>
                        </a:rPr>
                        <a:t>viso:</a:t>
                      </a:r>
                    </a:p>
                    <a:p>
                      <a:pPr algn="l" fontAlgn="t"/>
                      <a:endParaRPr lang="lt-LT" sz="1000" b="1" i="0" u="none" strike="noStrike" dirty="0" smtClean="0">
                        <a:solidFill>
                          <a:srgbClr val="000000"/>
                        </a:solidFill>
                        <a:effectLst/>
                        <a:latin typeface="Times New Roman" panose="02020603050405020304" pitchFamily="18" charset="0"/>
                      </a:endParaRPr>
                    </a:p>
                    <a:p>
                      <a:pPr algn="l" fontAlgn="t"/>
                      <a:r>
                        <a:rPr lang="lt-LT" sz="1000" b="1" i="0" u="none" strike="noStrike" dirty="0" smtClean="0">
                          <a:solidFill>
                            <a:srgbClr val="000000"/>
                          </a:solidFill>
                          <a:effectLst/>
                          <a:latin typeface="Times New Roman" panose="02020603050405020304" pitchFamily="18" charset="0"/>
                        </a:rPr>
                        <a:t>Seniūnė                                 Rasina</a:t>
                      </a:r>
                      <a:r>
                        <a:rPr lang="lt-LT" sz="1000" b="1" i="0" u="none" strike="noStrike" baseline="0" dirty="0" smtClean="0">
                          <a:solidFill>
                            <a:srgbClr val="000000"/>
                          </a:solidFill>
                          <a:effectLst/>
                          <a:latin typeface="Times New Roman" panose="02020603050405020304" pitchFamily="18" charset="0"/>
                        </a:rPr>
                        <a:t>  Žolynienė</a:t>
                      </a:r>
                    </a:p>
                    <a:p>
                      <a:pPr algn="l" fontAlgn="t"/>
                      <a:endParaRPr lang="lt-LT" sz="1000" b="1" i="0" u="none" strike="noStrike" baseline="0" dirty="0" smtClean="0">
                        <a:solidFill>
                          <a:srgbClr val="000000"/>
                        </a:solidFill>
                        <a:effectLst/>
                        <a:latin typeface="Times New Roman" panose="02020603050405020304" pitchFamily="18" charset="0"/>
                      </a:endParaRPr>
                    </a:p>
                    <a:p>
                      <a:pPr algn="l" fontAlgn="t"/>
                      <a:r>
                        <a:rPr lang="lt-LT" sz="1000" b="1" i="0" u="none" strike="noStrike" baseline="0" dirty="0" smtClean="0">
                          <a:solidFill>
                            <a:srgbClr val="000000"/>
                          </a:solidFill>
                          <a:effectLst/>
                          <a:latin typeface="Times New Roman" panose="02020603050405020304" pitchFamily="18" charset="0"/>
                        </a:rPr>
                        <a:t>Loreta Knėpienė, tel. 74 95 09</a:t>
                      </a:r>
                      <a:endParaRPr lang="lt-LT" sz="1000" b="1" i="0" u="none" strike="noStrike" dirty="0" smtClean="0">
                        <a:solidFill>
                          <a:srgbClr val="000000"/>
                        </a:solidFill>
                        <a:effectLst/>
                        <a:latin typeface="Times New Roman" panose="02020603050405020304" pitchFamily="18" charset="0"/>
                      </a:endParaRPr>
                    </a:p>
                    <a:p>
                      <a:pPr algn="l" fontAlgn="t"/>
                      <a:endParaRPr lang="lt-LT" sz="1000" b="1" i="0" u="none" strike="noStrike" dirty="0">
                        <a:solidFill>
                          <a:srgbClr val="000000"/>
                        </a:solidFill>
                        <a:effectLst/>
                        <a:latin typeface="Times New Roman" panose="02020603050405020304" pitchFamily="18" charset="0"/>
                      </a:endParaRPr>
                    </a:p>
                  </a:txBody>
                  <a:tcPr marL="7620" marR="7620" marT="7620" marB="0"/>
                </a:tc>
                <a:tc hMerge="1">
                  <a:txBody>
                    <a:bodyPr/>
                    <a:lstStyle/>
                    <a:p>
                      <a:endParaRPr lang="lt-LT"/>
                    </a:p>
                  </a:txBody>
                  <a:tcPr/>
                </a:tc>
                <a:tc hMerge="1">
                  <a:txBody>
                    <a:bodyPr/>
                    <a:lstStyle/>
                    <a:p>
                      <a:endParaRPr lang="lt-LT"/>
                    </a:p>
                  </a:txBody>
                  <a:tcPr/>
                </a:tc>
                <a:tc>
                  <a:txBody>
                    <a:bodyPr/>
                    <a:lstStyle/>
                    <a:p>
                      <a:pPr algn="l" fontAlgn="t"/>
                      <a:r>
                        <a:rPr lang="lt-LT" sz="1000" b="1" i="0" u="none" strike="noStrike" dirty="0">
                          <a:solidFill>
                            <a:srgbClr val="000000"/>
                          </a:solidFill>
                          <a:effectLst/>
                          <a:latin typeface="Times New Roman" panose="02020603050405020304" pitchFamily="18" charset="0"/>
                        </a:rPr>
                        <a:t> </a:t>
                      </a:r>
                    </a:p>
                  </a:txBody>
                  <a:tcPr marL="7620" marR="7620" marT="7620" marB="0"/>
                </a:tc>
                <a:tc>
                  <a:txBody>
                    <a:bodyPr/>
                    <a:lstStyle/>
                    <a:p>
                      <a:pPr algn="l" fontAlgn="t"/>
                      <a:r>
                        <a:rPr lang="lt-LT" sz="1000" b="1" i="0" u="none" strike="noStrike" dirty="0">
                          <a:solidFill>
                            <a:srgbClr val="000000"/>
                          </a:solidFill>
                          <a:effectLst/>
                          <a:latin typeface="Times New Roman" panose="02020603050405020304" pitchFamily="18" charset="0"/>
                        </a:rPr>
                        <a:t> </a:t>
                      </a:r>
                    </a:p>
                  </a:txBody>
                  <a:tcPr marL="7620" marR="7620" marT="7620" marB="0"/>
                </a:tc>
                <a:tc>
                  <a:txBody>
                    <a:bodyPr/>
                    <a:lstStyle/>
                    <a:p>
                      <a:pPr algn="l" fontAlgn="t"/>
                      <a:r>
                        <a:rPr lang="lt-LT" sz="1000" b="1" i="0" u="none" strike="noStrike" dirty="0" smtClean="0">
                          <a:solidFill>
                            <a:srgbClr val="000000"/>
                          </a:solidFill>
                          <a:effectLst/>
                          <a:latin typeface="Times New Roman" panose="02020603050405020304" pitchFamily="18" charset="0"/>
                        </a:rPr>
                        <a:t>10000,00</a:t>
                      </a:r>
                      <a:endParaRPr lang="lt-LT" sz="1000" b="1"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r>
                        <a:rPr lang="lt-LT" sz="1000" b="1" i="0" u="none" strike="noStrike" dirty="0" smtClean="0">
                          <a:solidFill>
                            <a:srgbClr val="000000"/>
                          </a:solidFill>
                          <a:effectLst/>
                          <a:latin typeface="Times New Roman" panose="02020603050405020304" pitchFamily="18" charset="0"/>
                        </a:rPr>
                        <a:t>9698,80</a:t>
                      </a:r>
                      <a:endParaRPr lang="lt-LT" sz="1000" b="1" i="0" u="none" strike="noStrike" dirty="0">
                        <a:solidFill>
                          <a:srgbClr val="000000"/>
                        </a:solidFill>
                        <a:effectLst/>
                        <a:latin typeface="Times New Roman" panose="02020603050405020304" pitchFamily="18" charset="0"/>
                      </a:endParaRPr>
                    </a:p>
                  </a:txBody>
                  <a:tcPr marL="7620" marR="7620" marT="7620" marB="0"/>
                </a:tc>
                <a:extLst>
                  <a:ext uri="{0D108BD9-81ED-4DB2-BD59-A6C34878D82A}">
                    <a16:rowId xmlns:a16="http://schemas.microsoft.com/office/drawing/2014/main" val="995344063"/>
                  </a:ext>
                </a:extLst>
              </a:tr>
            </a:tbl>
          </a:graphicData>
        </a:graphic>
      </p:graphicFrame>
    </p:spTree>
    <p:extLst>
      <p:ext uri="{BB962C8B-B14F-4D97-AF65-F5344CB8AC3E}">
        <p14:creationId xmlns:p14="http://schemas.microsoft.com/office/powerpoint/2010/main" val="1577337384"/>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1410</TotalTime>
  <Words>2201</Words>
  <Application>Microsoft Office PowerPoint</Application>
  <PresentationFormat>Demonstracija ekrane (4:3)</PresentationFormat>
  <Paragraphs>245</Paragraphs>
  <Slides>10</Slides>
  <Notes>0</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10</vt:i4>
      </vt:variant>
    </vt:vector>
  </HeadingPairs>
  <TitlesOfParts>
    <vt:vector size="15" baseType="lpstr">
      <vt:lpstr>Arial</vt:lpstr>
      <vt:lpstr>Bookman Old Style</vt:lpstr>
      <vt:lpstr>Calibri</vt:lpstr>
      <vt:lpstr>Times New Roman</vt:lpstr>
      <vt:lpstr>Office tema</vt:lpstr>
      <vt:lpstr>KAUNO MIESTO SAVIVALDYBĖS ADMINISTRACIJOS FILIALAS  PANEMUNĖS SENIŪNIJA</vt:lpstr>
      <vt:lpstr>PANEMUNĖS SENIŪNIJOS 2019 M. VEIKLOS ATASKAITA</vt:lpstr>
      <vt:lpstr> PANEMUNĖS SENIŪNIJOS SVARBIAUSI DARBAI (VEIKLOS PRIORITETAI) 2020 METAMS</vt:lpstr>
      <vt:lpstr>Panemunės seniūnijos lėšų poreikis 2020 m., skatinant gyventojų bendruomeniškumą (1)</vt:lpstr>
      <vt:lpstr>Panemunės seniūnijos lėšų poreikis, skatinant gyventojų bendruomeniškumą (2)</vt:lpstr>
      <vt:lpstr>PANEMUNĖS SENIŪNIJOS 2019 M. ATLIKTI DARBAI (1):</vt:lpstr>
      <vt:lpstr>PANEMUNĖS SENIŪNIJOS 2019 M. ATLIKTI DARBAI (2):</vt:lpstr>
      <vt:lpstr>Panemunės seniūnijos lėšų panaudojimas 2019 m.</vt:lpstr>
      <vt:lpstr>Panemunės seniūnijos lėšų panaudojimas 2019 m.</vt:lpstr>
      <vt:lpstr>„PowerPoint“ pateiktis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Žaliakalnio seniūnijos 2017 m. veiklos ataskaita</dc:title>
  <dc:creator>Justina Juodienė</dc:creator>
  <cp:lastModifiedBy>Loreta Knėpienė</cp:lastModifiedBy>
  <cp:revision>123</cp:revision>
  <cp:lastPrinted>2020-01-14T13:36:07Z</cp:lastPrinted>
  <dcterms:created xsi:type="dcterms:W3CDTF">2017-12-08T08:38:54Z</dcterms:created>
  <dcterms:modified xsi:type="dcterms:W3CDTF">2020-01-14T13:37:19Z</dcterms:modified>
</cp:coreProperties>
</file>