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70" r:id="rId3"/>
    <p:sldId id="258" r:id="rId4"/>
    <p:sldId id="259" r:id="rId5"/>
    <p:sldId id="318" r:id="rId6"/>
    <p:sldId id="317" r:id="rId7"/>
    <p:sldId id="283" r:id="rId8"/>
    <p:sldId id="260" r:id="rId9"/>
    <p:sldId id="261" r:id="rId10"/>
    <p:sldId id="282" r:id="rId11"/>
    <p:sldId id="287" r:id="rId12"/>
    <p:sldId id="280" r:id="rId13"/>
    <p:sldId id="279" r:id="rId14"/>
    <p:sldId id="288" r:id="rId15"/>
    <p:sldId id="278" r:id="rId16"/>
    <p:sldId id="289" r:id="rId17"/>
    <p:sldId id="277" r:id="rId18"/>
    <p:sldId id="276" r:id="rId19"/>
    <p:sldId id="275" r:id="rId20"/>
    <p:sldId id="274" r:id="rId21"/>
    <p:sldId id="291" r:id="rId22"/>
    <p:sldId id="273" r:id="rId23"/>
    <p:sldId id="290" r:id="rId24"/>
    <p:sldId id="272" r:id="rId25"/>
    <p:sldId id="292" r:id="rId26"/>
    <p:sldId id="294" r:id="rId27"/>
    <p:sldId id="293" r:id="rId28"/>
    <p:sldId id="295" r:id="rId29"/>
    <p:sldId id="296" r:id="rId30"/>
    <p:sldId id="298" r:id="rId31"/>
    <p:sldId id="297" r:id="rId32"/>
    <p:sldId id="299" r:id="rId33"/>
    <p:sldId id="300" r:id="rId34"/>
    <p:sldId id="301" r:id="rId35"/>
    <p:sldId id="302" r:id="rId36"/>
    <p:sldId id="303" r:id="rId37"/>
    <p:sldId id="304" r:id="rId38"/>
    <p:sldId id="305" r:id="rId39"/>
    <p:sldId id="314" r:id="rId40"/>
    <p:sldId id="315" r:id="rId41"/>
    <p:sldId id="316" r:id="rId42"/>
    <p:sldId id="312" r:id="rId43"/>
    <p:sldId id="311" r:id="rId44"/>
    <p:sldId id="306" r:id="rId45"/>
    <p:sldId id="313" r:id="rId46"/>
    <p:sldId id="307" r:id="rId47"/>
    <p:sldId id="284" r:id="rId48"/>
    <p:sldId id="262" r:id="rId49"/>
    <p:sldId id="285" r:id="rId50"/>
    <p:sldId id="263" r:id="rId51"/>
    <p:sldId id="286" r:id="rId52"/>
    <p:sldId id="264" r:id="rId53"/>
    <p:sldId id="281" r:id="rId5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1122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grpSp>
        <p:nvGrpSpPr>
          <p:cNvPr id="2" name="Group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72CF4A9F-7405-4C0E-A0EB-194425F1AFAE}" type="datetimeFigureOut">
              <a:rPr lang="en-US" smtClean="0"/>
              <a:t>2/28/2019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F89D3C31-D7AC-4987-8B59-48FB5A4B1E8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F4A9F-7405-4C0E-A0EB-194425F1AFAE}" type="datetimeFigureOut">
              <a:rPr lang="en-US" smtClean="0"/>
              <a:t>2/28/2019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D3C31-D7AC-4987-8B59-48FB5A4B1E8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F4A9F-7405-4C0E-A0EB-194425F1AFAE}" type="datetimeFigureOut">
              <a:rPr lang="en-US" smtClean="0"/>
              <a:t>2/28/2019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D3C31-D7AC-4987-8B59-48FB5A4B1E8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F4A9F-7405-4C0E-A0EB-194425F1AFAE}" type="datetimeFigureOut">
              <a:rPr lang="en-US" smtClean="0"/>
              <a:t>2/28/2019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D3C31-D7AC-4987-8B59-48FB5A4B1E83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F4A9F-7405-4C0E-A0EB-194425F1AFAE}" type="datetimeFigureOut">
              <a:rPr lang="en-US" smtClean="0"/>
              <a:t>2/28/2019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D3C31-D7AC-4987-8B59-48FB5A4B1E83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F4A9F-7405-4C0E-A0EB-194425F1AFAE}" type="datetimeFigureOut">
              <a:rPr lang="en-US" smtClean="0"/>
              <a:t>2/28/2019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D3C31-D7AC-4987-8B59-48FB5A4B1E83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F4A9F-7405-4C0E-A0EB-194425F1AFAE}" type="datetimeFigureOut">
              <a:rPr lang="en-US" smtClean="0"/>
              <a:t>2/28/2019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D3C31-D7AC-4987-8B59-48FB5A4B1E83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F4A9F-7405-4C0E-A0EB-194425F1AFAE}" type="datetimeFigureOut">
              <a:rPr lang="en-US" smtClean="0"/>
              <a:t>2/28/2019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D3C31-D7AC-4987-8B59-48FB5A4B1E83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F4A9F-7405-4C0E-A0EB-194425F1AFAE}" type="datetimeFigureOut">
              <a:rPr lang="en-US" smtClean="0"/>
              <a:t>2/28/2019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D3C31-D7AC-4987-8B59-48FB5A4B1E8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/>
          <a:p>
            <a:fld id="{72CF4A9F-7405-4C0E-A0EB-194425F1AFAE}" type="datetimeFigureOut">
              <a:rPr lang="en-US" smtClean="0"/>
              <a:t>2/28/2019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D3C31-D7AC-4987-8B59-48FB5A4B1E83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72CF4A9F-7405-4C0E-A0EB-194425F1AFAE}" type="datetimeFigureOut">
              <a:rPr lang="en-US" smtClean="0"/>
              <a:t>2/28/2019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F89D3C31-D7AC-4987-8B59-48FB5A4B1E83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72CF4A9F-7405-4C0E-A0EB-194425F1AFAE}" type="datetimeFigureOut">
              <a:rPr lang="en-US" smtClean="0"/>
              <a:t>2/28/2019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F89D3C31-D7AC-4987-8B59-48FB5A4B1E83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lt-LT" dirty="0" smtClean="0"/>
              <a:t>VYKDYTOJAS </a:t>
            </a:r>
            <a:r>
              <a:rPr lang="en-US" dirty="0" smtClean="0"/>
              <a:t>BENDRUOMEN</a:t>
            </a:r>
            <a:r>
              <a:rPr lang="lt-LT" dirty="0" smtClean="0"/>
              <a:t>ĖS CENTRAS</a:t>
            </a:r>
            <a:br>
              <a:rPr lang="lt-LT" dirty="0" smtClean="0"/>
            </a:br>
            <a:r>
              <a:rPr lang="lt-LT" dirty="0" smtClean="0"/>
              <a:t>“ŽALIAKALNIO AUŠRA”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lt-LT" dirty="0" smtClean="0"/>
              <a:t>Projektas „Burti </a:t>
            </a:r>
            <a:r>
              <a:rPr lang="lt-LT" dirty="0"/>
              <a:t>ir vienyti: Žaliakalnio bendruomenės stiprinimas ir sociokultūrinis ugdymas“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 descr="Zaliakalnio bendr logo - AUKASTOS KOKYBES jp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142852"/>
            <a:ext cx="2000264" cy="195434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lt-LT" dirty="0" smtClean="0"/>
              <a:t>ĮGYVENDINTOS VEIKLOS:</a:t>
            </a:r>
            <a:endParaRPr lang="en-US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buNone/>
            </a:pPr>
            <a:r>
              <a:rPr lang="lt-LT" b="1" dirty="0" smtClean="0"/>
              <a:t> </a:t>
            </a:r>
          </a:p>
          <a:p>
            <a:pPr algn="ctr">
              <a:buNone/>
            </a:pPr>
            <a:r>
              <a:rPr lang="lt-LT" b="1" dirty="0" smtClean="0"/>
              <a:t>2018-12-08 Vaikų ir jaunimo  naktinis orientacinis žygis po Žaliakalnį ir vakaronė „Aušros“ bibliotekoje ( Aušros g. 37) „ Žaliakalnio Kaukų naktis“  su naktipiečiais, linksmomis </a:t>
            </a:r>
            <a:r>
              <a:rPr lang="lt-LT" b="1" dirty="0" err="1" smtClean="0"/>
              <a:t>užduotėlėmis</a:t>
            </a:r>
            <a:r>
              <a:rPr lang="lt-LT" b="1" dirty="0" smtClean="0"/>
              <a:t>, stalo žaidimais ir „baisaus“ filmo peržiūra</a:t>
            </a:r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7492775_268318790520155_7894349129285894144_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112749">
            <a:off x="508680" y="521163"/>
            <a:ext cx="3492155" cy="5238233"/>
          </a:xfrm>
          <a:prstGeom prst="rect">
            <a:avLst/>
          </a:prstGeom>
        </p:spPr>
      </p:pic>
      <p:pic>
        <p:nvPicPr>
          <p:cNvPr id="3" name="Picture 2" descr="47682913_268318617186839_5230096184462278656_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844471">
            <a:off x="4327707" y="518463"/>
            <a:ext cx="3871742" cy="5807614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7686933_268318410520193_860219311585755136_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212096">
            <a:off x="632443" y="239661"/>
            <a:ext cx="3823302" cy="5734954"/>
          </a:xfrm>
          <a:prstGeom prst="rect">
            <a:avLst/>
          </a:prstGeom>
        </p:spPr>
      </p:pic>
      <p:pic>
        <p:nvPicPr>
          <p:cNvPr id="3" name="Picture 2" descr="48046612_268318607186840_1529426326413377536_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407599">
            <a:off x="4308941" y="362862"/>
            <a:ext cx="4012711" cy="6019068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8046385_268318640520170_7025815641483378688_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7687878_268318947186806_354092441210454016_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092698">
            <a:off x="517468" y="447857"/>
            <a:ext cx="3573270" cy="5359905"/>
          </a:xfrm>
          <a:prstGeom prst="rect">
            <a:avLst/>
          </a:prstGeom>
        </p:spPr>
      </p:pic>
      <p:pic>
        <p:nvPicPr>
          <p:cNvPr id="4" name="Picture 3" descr="48166615_268318460520188_2844814675617513472_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648649">
            <a:off x="4305642" y="426376"/>
            <a:ext cx="3910325" cy="5865488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8241583_268318593853508_8592389256003977216_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5728"/>
            <a:ext cx="9144000" cy="60960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8197941_268318930520141_8323172631352180736_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0"/>
            <a:ext cx="4572000" cy="6858000"/>
          </a:xfrm>
          <a:prstGeom prst="rect">
            <a:avLst/>
          </a:prstGeom>
        </p:spPr>
      </p:pic>
      <p:pic>
        <p:nvPicPr>
          <p:cNvPr id="4" name="Picture 3" descr="48275828_268318800520154_1045813859287302144_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57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8367212_268318963853471_2961558075770667008_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0"/>
            <a:ext cx="4572000" cy="6858000"/>
          </a:xfrm>
          <a:prstGeom prst="rect">
            <a:avLst/>
          </a:prstGeom>
        </p:spPr>
      </p:pic>
      <p:pic>
        <p:nvPicPr>
          <p:cNvPr id="3" name="Picture 2" descr="48084080_268318920520142_8679450235958722560_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009189">
            <a:off x="482405" y="297111"/>
            <a:ext cx="3990258" cy="5985387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8389053_268318807186820_7543128453533401088_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0"/>
            <a:ext cx="4572000" cy="6858000"/>
          </a:xfrm>
          <a:prstGeom prst="rect">
            <a:avLst/>
          </a:prstGeom>
        </p:spPr>
      </p:pic>
      <p:pic>
        <p:nvPicPr>
          <p:cNvPr id="3" name="Picture 2" descr="48370845_268318497186851_6541411611884650496_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57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5786" y="571480"/>
            <a:ext cx="7772400" cy="1829761"/>
          </a:xfrm>
        </p:spPr>
        <p:txBody>
          <a:bodyPr>
            <a:normAutofit/>
          </a:bodyPr>
          <a:lstStyle/>
          <a:p>
            <a:pPr algn="ctr"/>
            <a:r>
              <a:rPr lang="lt-LT" dirty="0" smtClean="0"/>
              <a:t>PROJEKTO PARTNERIAI: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2910" y="2714620"/>
            <a:ext cx="7772400" cy="1199704"/>
          </a:xfrm>
        </p:spPr>
        <p:txBody>
          <a:bodyPr>
            <a:normAutofit fontScale="85000" lnSpcReduction="10000"/>
          </a:bodyPr>
          <a:lstStyle/>
          <a:p>
            <a:pPr algn="ctr"/>
            <a:r>
              <a:rPr lang="lt-LT" dirty="0" smtClean="0"/>
              <a:t>ŽALIAKALNIO BENDRUOMENĖS CENTRAS „PELĖDOS“</a:t>
            </a:r>
          </a:p>
          <a:p>
            <a:pPr algn="ctr"/>
            <a:endParaRPr lang="lt-LT" dirty="0" smtClean="0"/>
          </a:p>
          <a:p>
            <a:pPr algn="ctr"/>
            <a:r>
              <a:rPr lang="lt-LT" dirty="0" smtClean="0"/>
              <a:t>LABDAROS IR PARAMOS FONDAS „GYVENIMO VARTAI“ </a:t>
            </a:r>
            <a:endParaRPr 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8389622_268318477186853_7136165922686894080_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0"/>
            <a:ext cx="4572000" cy="6858000"/>
          </a:xfrm>
          <a:prstGeom prst="rect">
            <a:avLst/>
          </a:prstGeom>
        </p:spPr>
      </p:pic>
      <p:pic>
        <p:nvPicPr>
          <p:cNvPr id="3" name="Picture 2" descr="48329458_268318903853477_5083842463450267648_o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688934">
            <a:off x="-587947" y="1452729"/>
            <a:ext cx="5929322" cy="3952881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None/>
            </a:pPr>
            <a:endParaRPr lang="lt-LT" b="1" dirty="0" smtClean="0"/>
          </a:p>
          <a:p>
            <a:pPr algn="ctr">
              <a:buNone/>
            </a:pPr>
            <a:r>
              <a:rPr lang="lt-LT" b="1" dirty="0" smtClean="0"/>
              <a:t>2018-12-15 Vienos dienos Bendravimo ir bendradarbiavimo įgūdžių gerinimo dienos stovykla paaugliams (14-18m.) Giedriaus Žuko sodyboje </a:t>
            </a:r>
            <a:r>
              <a:rPr lang="lt-LT" b="1" dirty="0" err="1" smtClean="0"/>
              <a:t>Darsūniškio</a:t>
            </a:r>
            <a:r>
              <a:rPr lang="lt-LT" b="1" dirty="0" smtClean="0"/>
              <a:t> g. 51, Meškučių k., Kruonio sen., Kaišiadorių raj.</a:t>
            </a:r>
          </a:p>
          <a:p>
            <a:pPr algn="ctr">
              <a:buNone/>
            </a:pPr>
            <a:r>
              <a:rPr lang="lt-LT" b="1" dirty="0" smtClean="0"/>
              <a:t>ir </a:t>
            </a:r>
          </a:p>
          <a:p>
            <a:pPr algn="ctr">
              <a:buNone/>
            </a:pPr>
            <a:r>
              <a:rPr lang="lt-LT" b="1" dirty="0"/>
              <a:t>2018-12-16 Savanoriškos veiklos organizavimo mokymai Giedriaus Žuko sodyboje </a:t>
            </a:r>
            <a:r>
              <a:rPr lang="lt-LT" b="1" dirty="0" err="1"/>
              <a:t>Darsūniškio</a:t>
            </a:r>
            <a:r>
              <a:rPr lang="lt-LT" b="1" dirty="0"/>
              <a:t> g. 51, Meškučių k., Kruonio sen., Kaišiadorių raj.</a:t>
            </a:r>
            <a:endParaRPr lang="en-US" b="1" dirty="0" smtClean="0"/>
          </a:p>
          <a:p>
            <a:endParaRPr lang="en-US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554" y="0"/>
            <a:ext cx="5143500" cy="6858000"/>
          </a:xfrm>
          <a:prstGeom prst="rect">
            <a:avLst/>
          </a:prstGeom>
        </p:spPr>
      </p:pic>
      <p:pic>
        <p:nvPicPr>
          <p:cNvPr id="3" name="Paveikslėlis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9102" y="0"/>
            <a:ext cx="51435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urinio vietos rezervavimo ženklas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76"/>
            <a:ext cx="9144000" cy="68580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3053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urinio vietos rezervavimo ženklas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09728" indent="0">
              <a:buNone/>
            </a:pPr>
            <a:endParaRPr lang="lt-LT" dirty="0" smtClean="0"/>
          </a:p>
          <a:p>
            <a:pPr marL="109728" indent="0">
              <a:buNone/>
            </a:pPr>
            <a:endParaRPr lang="lt-LT" dirty="0"/>
          </a:p>
          <a:p>
            <a:pPr marL="109728" indent="0" algn="ctr">
              <a:buNone/>
            </a:pPr>
            <a:r>
              <a:rPr lang="lt-LT" b="1" dirty="0" smtClean="0"/>
              <a:t>2018 </a:t>
            </a:r>
            <a:r>
              <a:rPr lang="lt-LT" b="1" dirty="0"/>
              <a:t>lapkričio- gruodžio mėn. Sociokultūriniai užsiėmimai „ Šeimų šeštadieniai“ „Aušros“ bibliotekoje (Aušros g.37)</a:t>
            </a:r>
          </a:p>
        </p:txBody>
      </p:sp>
    </p:spTree>
    <p:extLst>
      <p:ext uri="{BB962C8B-B14F-4D97-AF65-F5344CB8AC3E}">
        <p14:creationId xmlns:p14="http://schemas.microsoft.com/office/powerpoint/2010/main" val="218296012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6551" y="124"/>
            <a:ext cx="5143500" cy="6858000"/>
          </a:xfrm>
          <a:prstGeom prst="rect">
            <a:avLst/>
          </a:prstGeom>
        </p:spPr>
      </p:pic>
      <p:pic>
        <p:nvPicPr>
          <p:cNvPr id="3" name="Paveikslėlis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85381">
            <a:off x="467544" y="476672"/>
            <a:ext cx="4083918" cy="5445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2594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14190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3438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endParaRPr lang="lt-LT" dirty="0" smtClean="0"/>
          </a:p>
          <a:p>
            <a:pPr algn="just"/>
            <a:r>
              <a:rPr lang="lt-LT" sz="2500" dirty="0" smtClean="0"/>
              <a:t>Partneris buvo atsakingas už sporto ir </a:t>
            </a:r>
            <a:r>
              <a:rPr lang="lt-LT" sz="2500" dirty="0" err="1" smtClean="0"/>
              <a:t>sveikatinimo</a:t>
            </a:r>
            <a:r>
              <a:rPr lang="lt-LT" sz="2500" dirty="0" smtClean="0"/>
              <a:t> veiklą, t. y. plaukimo mokymų LSU baseine organizavimą ir dalį kultūrinės švietėjiškos veiklos, t. y. organizavo 3 viešus renginius Žaliakalnio bendruomenei. </a:t>
            </a:r>
          </a:p>
          <a:p>
            <a:pPr algn="just"/>
            <a:r>
              <a:rPr lang="lt-LT" sz="2500" dirty="0" smtClean="0"/>
              <a:t>Veiklas partneris organizavo ir išlaidas patyrė savarankiškai, koordinuojamas, buvo viešinimas ir bendruomenės informavimas. </a:t>
            </a:r>
          </a:p>
          <a:p>
            <a:pPr algn="just"/>
            <a:r>
              <a:rPr lang="lt-LT" sz="2500" dirty="0" smtClean="0"/>
              <a:t>Į projekto veiklas įtraukiami abiejų BC nariai ir teritorijų gyventojai, o tai  turės įtakos bendruomenės telkimuisi ir savanoriškos veiklos Žaliakalnyje plėtrai net pasibaigus projekto įgyvendinimui</a:t>
            </a:r>
            <a:r>
              <a:rPr lang="lt-LT" dirty="0" smtClean="0"/>
              <a:t>.</a:t>
            </a:r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lt-LT" dirty="0" smtClean="0"/>
              <a:t>ŽALIAKALNIO BENDRUOMENĖS CENTRAS „PELĖDOS“</a:t>
            </a:r>
            <a:endParaRPr lang="en-US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urinio vietos rezervavimo ženklas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09728" indent="0">
              <a:buNone/>
            </a:pPr>
            <a:endParaRPr lang="lt-LT" dirty="0" smtClean="0"/>
          </a:p>
          <a:p>
            <a:pPr marL="109728" indent="0">
              <a:buNone/>
            </a:pPr>
            <a:endParaRPr lang="lt-LT" dirty="0"/>
          </a:p>
          <a:p>
            <a:pPr marL="109728" indent="0">
              <a:buNone/>
            </a:pPr>
            <a:endParaRPr lang="lt-LT" dirty="0" smtClean="0"/>
          </a:p>
          <a:p>
            <a:pPr marL="109728" indent="0" algn="ctr">
              <a:buNone/>
            </a:pPr>
            <a:r>
              <a:rPr lang="lt-LT" b="1" dirty="0" smtClean="0"/>
              <a:t>Tradicinis </a:t>
            </a:r>
            <a:r>
              <a:rPr lang="lt-LT" b="1" dirty="0"/>
              <a:t>sociokultūrinių renginių ciklas „Tu ant Žalio kalno gyveni“.</a:t>
            </a:r>
          </a:p>
        </p:txBody>
      </p:sp>
    </p:spTree>
    <p:extLst>
      <p:ext uri="{BB962C8B-B14F-4D97-AF65-F5344CB8AC3E}">
        <p14:creationId xmlns:p14="http://schemas.microsoft.com/office/powerpoint/2010/main" val="31283725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977"/>
            <a:ext cx="4807744" cy="6858000"/>
          </a:xfrm>
          <a:prstGeom prst="rect">
            <a:avLst/>
          </a:prstGeom>
        </p:spPr>
      </p:pic>
      <p:pic>
        <p:nvPicPr>
          <p:cNvPr id="3" name="Paveikslėlis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-4977"/>
            <a:ext cx="48434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2085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94329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6237"/>
            <a:ext cx="9144000" cy="6105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59947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93296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5762"/>
            <a:ext cx="9144000" cy="608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91728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57254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5762"/>
            <a:ext cx="9144000" cy="608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22313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46019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3454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algn="just"/>
            <a:endParaRPr lang="lt-LT" dirty="0" smtClean="0"/>
          </a:p>
          <a:p>
            <a:pPr algn="just"/>
            <a:r>
              <a:rPr lang="lt-LT" dirty="0" smtClean="0"/>
              <a:t>Partneris atsakingas už dalį vaikų ir jaunimo užimtumo veiklų ir savanoriškos veiklos organizavimą, t. y. savanoriškos veiklos organizavimo mokymus, bendravimo ir bendradarbiavimo stovyklą, XXI a. </a:t>
            </a:r>
            <a:r>
              <a:rPr lang="lt-LT" dirty="0" err="1" smtClean="0"/>
              <a:t>knygnešystės</a:t>
            </a:r>
            <a:r>
              <a:rPr lang="lt-LT" dirty="0" smtClean="0"/>
              <a:t> veiklas.</a:t>
            </a:r>
          </a:p>
          <a:p>
            <a:pPr algn="just"/>
            <a:r>
              <a:rPr lang="lt-LT" dirty="0" smtClean="0"/>
              <a:t>Veiklas partneris organizavo ir išlaidas patyrė savarankiškai, koordinuojamas, buvo viešinimas ir bendruomenės informavimas. </a:t>
            </a:r>
          </a:p>
          <a:p>
            <a:pPr algn="just"/>
            <a:r>
              <a:rPr lang="lt-LT" dirty="0" smtClean="0"/>
              <a:t>Partneris yra sukaupęs didelę projektų vykdymo, savanoriško darbo organizavimo ir priklausomybių prevencijos patirtį, kuria dalinosi su kitais partneriais. Vyko bendradarbiavimas ir gerosios patirties sklaida bendruomenėje.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lt-LT" dirty="0" smtClean="0"/>
              <a:t>LABDAROS IR PARAMOS FONDAS „GYVENIMO VARTAI“</a:t>
            </a:r>
            <a:endParaRPr lang="en-US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-20878"/>
            <a:ext cx="5143500" cy="6858000"/>
          </a:xfrm>
          <a:prstGeom prst="rect">
            <a:avLst/>
          </a:prstGeom>
        </p:spPr>
      </p:pic>
      <p:pic>
        <p:nvPicPr>
          <p:cNvPr id="3" name="Paveikslėlis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0"/>
            <a:ext cx="48006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62971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09641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urinio vietos rezervavimo ženklas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t-LT" dirty="0" smtClean="0"/>
          </a:p>
          <a:p>
            <a:endParaRPr lang="lt-LT" dirty="0"/>
          </a:p>
          <a:p>
            <a:endParaRPr lang="lt-LT" dirty="0" smtClean="0"/>
          </a:p>
          <a:p>
            <a:pPr marL="109728" indent="0" algn="ctr">
              <a:buNone/>
            </a:pPr>
            <a:r>
              <a:rPr lang="lt-LT" b="1" dirty="0" smtClean="0"/>
              <a:t>Kūrybinės </a:t>
            </a:r>
            <a:r>
              <a:rPr lang="lt-LT" b="1" dirty="0"/>
              <a:t>– edukacinės dirbtuvės vaikams ir jaunimui „Žaliakalnio kiemų istorijos“</a:t>
            </a:r>
          </a:p>
        </p:txBody>
      </p:sp>
    </p:spTree>
    <p:extLst>
      <p:ext uri="{BB962C8B-B14F-4D97-AF65-F5344CB8AC3E}">
        <p14:creationId xmlns:p14="http://schemas.microsoft.com/office/powerpoint/2010/main" val="162090296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18632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35503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urinio vietos rezervavimo ženklas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09728" indent="0">
              <a:buNone/>
            </a:pPr>
            <a:endParaRPr lang="lt-LT" dirty="0" smtClean="0"/>
          </a:p>
          <a:p>
            <a:pPr marL="109728" indent="0">
              <a:buNone/>
            </a:pPr>
            <a:endParaRPr lang="lt-LT" dirty="0"/>
          </a:p>
          <a:p>
            <a:pPr marL="109728" indent="0">
              <a:buNone/>
            </a:pPr>
            <a:endParaRPr lang="lt-LT" dirty="0" smtClean="0"/>
          </a:p>
          <a:p>
            <a:pPr marL="109728" indent="0" algn="ctr">
              <a:buNone/>
            </a:pPr>
            <a:r>
              <a:rPr lang="lt-LT" b="1" dirty="0" smtClean="0"/>
              <a:t>Savanoriška </a:t>
            </a:r>
            <a:r>
              <a:rPr lang="lt-LT" b="1" dirty="0"/>
              <a:t>veikla  XXI amžiaus </a:t>
            </a:r>
            <a:r>
              <a:rPr lang="lt-LT" b="1" dirty="0" err="1"/>
              <a:t>knygnešystė</a:t>
            </a:r>
            <a:r>
              <a:rPr lang="lt-LT" b="1" dirty="0"/>
              <a:t> „Ir aš noriu skaityti“</a:t>
            </a:r>
          </a:p>
        </p:txBody>
      </p:sp>
    </p:spTree>
    <p:extLst>
      <p:ext uri="{BB962C8B-B14F-4D97-AF65-F5344CB8AC3E}">
        <p14:creationId xmlns:p14="http://schemas.microsoft.com/office/powerpoint/2010/main" val="256889303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814" y="0"/>
            <a:ext cx="67363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05581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14348" y="2928934"/>
            <a:ext cx="7772400" cy="1829761"/>
          </a:xfrm>
        </p:spPr>
        <p:txBody>
          <a:bodyPr>
            <a:normAutofit fontScale="90000"/>
          </a:bodyPr>
          <a:lstStyle/>
          <a:p>
            <a:pPr algn="ctr"/>
            <a:r>
              <a:rPr lang="lt-LT" dirty="0" smtClean="0"/>
              <a:t>Kaip projekto rezultatai galės būti panaudoti ateityje, siekiant užtikrinti ilgalaikę Projekto išliekamąją vertę?</a:t>
            </a:r>
            <a:endParaRPr lang="en-US" dirty="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28596" y="1428736"/>
            <a:ext cx="8229600" cy="4525963"/>
          </a:xfrm>
        </p:spPr>
        <p:txBody>
          <a:bodyPr>
            <a:normAutofit fontScale="92500"/>
          </a:bodyPr>
          <a:lstStyle/>
          <a:p>
            <a:pPr algn="just"/>
            <a:r>
              <a:rPr lang="lt-LT" dirty="0" smtClean="0"/>
              <a:t>Kūrybinės – edukacinės dirbtuvės vaikams ir jaunimui „Žaliakalnio kiemų istorijos“ bus tęsiamos ir 2019m. </a:t>
            </a:r>
          </a:p>
          <a:p>
            <a:pPr algn="just"/>
            <a:r>
              <a:rPr lang="lt-LT" dirty="0" smtClean="0"/>
              <a:t>2018m. pabaigoje išgrynintą patrauklių Žaliakalnio vietų skaitmeninio žemėlapio sukūrimo idėją planuojame įgyvendinti 2019m.</a:t>
            </a:r>
          </a:p>
          <a:p>
            <a:pPr algn="just"/>
            <a:r>
              <a:rPr lang="lt-LT" dirty="0" smtClean="0"/>
              <a:t>Šis projektas planuojamas kaip tęstinis, nes žemėlapis būtų nuolat pildomas naujomis nuotraukomis ir istorijomis, į šią veiklą planuojama įtraukti įvairių kartų Žaliakalnio gyventojus.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lt-LT" dirty="0" smtClean="0"/>
              <a:t>Projekto įgyvendinimo metu kilusios problemos ir jų sprendimo priemonės:</a:t>
            </a:r>
            <a:endParaRPr lang="en-US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lt-LT" dirty="0" smtClean="0"/>
              <a:t>Projekto finansavimas</a:t>
            </a:r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375671722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lt-LT" dirty="0" smtClean="0"/>
          </a:p>
          <a:p>
            <a:pPr>
              <a:buNone/>
            </a:pPr>
            <a:endParaRPr lang="lt-LT" dirty="0" smtClean="0"/>
          </a:p>
          <a:p>
            <a:pPr algn="just"/>
            <a:r>
              <a:rPr lang="lt-LT" dirty="0" smtClean="0"/>
              <a:t>Projekto sutartis pasirašyta likus 2 mėnesiams iki metų galo, todėl labai trūko laiko veikloms įgyvendinti. </a:t>
            </a:r>
          </a:p>
          <a:p>
            <a:pPr algn="just"/>
            <a:r>
              <a:rPr lang="lt-LT" dirty="0" smtClean="0"/>
              <a:t>Situaciją gelbėjo tai, kad partneriai turi projektų įgyvendinimo patirtie ir jau yra bendradarbiavę.</a:t>
            </a:r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lt-LT" dirty="0" smtClean="0"/>
              <a:t>Išvados, pastabos ir pasiūlymai:</a:t>
            </a:r>
            <a:endParaRPr lang="en-US" dirty="0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t-LT" dirty="0" smtClean="0"/>
          </a:p>
          <a:p>
            <a:pPr algn="just"/>
            <a:r>
              <a:rPr lang="lt-LT" dirty="0" smtClean="0"/>
              <a:t>Projektų konkursą reikėtų skelbti 1 ketvirtyje, tada bendruomenės stiprinimo veikla galėtų vykti tolygiai visus metus.</a:t>
            </a:r>
            <a:endParaRPr lang="en-US" dirty="0" smtClean="0"/>
          </a:p>
          <a:p>
            <a:pPr algn="just"/>
            <a:r>
              <a:rPr lang="lt-LT" dirty="0" smtClean="0"/>
              <a:t>Projektus vertinti turėtų išorės ekspertai, nes išplėstinės </a:t>
            </a:r>
            <a:r>
              <a:rPr lang="lt-LT" dirty="0" err="1" smtClean="0"/>
              <a:t>seniūnaičių</a:t>
            </a:r>
            <a:r>
              <a:rPr lang="lt-LT" dirty="0" smtClean="0"/>
              <a:t> sueigos nariai nėra ir negali būti objektyvūs vertintojai. </a:t>
            </a:r>
          </a:p>
          <a:p>
            <a:pPr algn="just"/>
            <a:r>
              <a:rPr lang="lt-LT" dirty="0" smtClean="0"/>
              <a:t>Dabartinė projektų vertinimo tvarka ne stiprina, o skaldo ir supriešina bendruomenę.</a:t>
            </a:r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lt-LT" dirty="0" smtClean="0"/>
              <a:t>AČIŪ UŽ DĖMESĮ</a:t>
            </a:r>
            <a:endParaRPr lang="en-US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urinio vietos rezervavimo ženklas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09728" indent="0" algn="ctr">
              <a:buNone/>
            </a:pPr>
            <a:r>
              <a:rPr lang="lt-LT" sz="4400" dirty="0" smtClean="0"/>
              <a:t>Prašyta – 16883 </a:t>
            </a:r>
            <a:r>
              <a:rPr lang="lt-LT" sz="4400" dirty="0" err="1" smtClean="0"/>
              <a:t>Eur</a:t>
            </a:r>
            <a:r>
              <a:rPr lang="lt-LT" sz="4400" dirty="0" smtClean="0"/>
              <a:t>.</a:t>
            </a:r>
          </a:p>
          <a:p>
            <a:pPr marL="109728" indent="0" algn="ctr">
              <a:buNone/>
            </a:pPr>
            <a:endParaRPr lang="lt-LT" sz="4400" dirty="0"/>
          </a:p>
          <a:p>
            <a:pPr marL="109728" indent="0" algn="ctr">
              <a:buNone/>
            </a:pPr>
            <a:endParaRPr lang="lt-LT" dirty="0" smtClean="0"/>
          </a:p>
          <a:p>
            <a:pPr marL="109728" indent="0">
              <a:buNone/>
            </a:pPr>
            <a:endParaRPr lang="lt-LT" dirty="0" smtClean="0"/>
          </a:p>
          <a:p>
            <a:pPr marL="109728" indent="0">
              <a:buNone/>
            </a:pPr>
            <a:endParaRPr lang="lt-LT" dirty="0"/>
          </a:p>
          <a:p>
            <a:pPr marL="109728" indent="0" algn="ctr">
              <a:buNone/>
            </a:pPr>
            <a:r>
              <a:rPr lang="lt-LT" sz="4800" dirty="0" smtClean="0"/>
              <a:t>Skirta – 6400 </a:t>
            </a:r>
            <a:r>
              <a:rPr lang="lt-LT" sz="4800" dirty="0" err="1" smtClean="0"/>
              <a:t>Eur</a:t>
            </a:r>
            <a:r>
              <a:rPr lang="lt-LT" sz="4800" dirty="0" smtClean="0"/>
              <a:t>.</a:t>
            </a:r>
          </a:p>
        </p:txBody>
      </p:sp>
      <p:sp>
        <p:nvSpPr>
          <p:cNvPr id="4" name="Rodyklė žemyn 3"/>
          <p:cNvSpPr/>
          <p:nvPr/>
        </p:nvSpPr>
        <p:spPr>
          <a:xfrm>
            <a:off x="4283968" y="2420888"/>
            <a:ext cx="890388" cy="151216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8339687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lt-LT" dirty="0" smtClean="0"/>
              <a:t>Projekto rezultatai ir jų poveikis:</a:t>
            </a:r>
            <a:endParaRPr lang="en-US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endParaRPr lang="lt-LT" sz="2300" dirty="0" smtClean="0"/>
          </a:p>
          <a:p>
            <a:pPr algn="just"/>
            <a:r>
              <a:rPr lang="lt-LT" sz="2300" dirty="0" smtClean="0"/>
              <a:t>Projektas vykdytas nuo 2018-10-31 iki 2018-12-31</a:t>
            </a:r>
          </a:p>
          <a:p>
            <a:pPr algn="just"/>
            <a:r>
              <a:rPr lang="lt-LT" sz="2300" dirty="0" smtClean="0"/>
              <a:t>Projekto </a:t>
            </a:r>
            <a:r>
              <a:rPr lang="lt-LT" sz="2300" dirty="0" smtClean="0"/>
              <a:t>metu įvykdytos 9 bendruomenę įtraukiančios veiklos, kuriose dalyvavo beveik 500 seniūnijos gyventojų. Įvairaus amžiaus </a:t>
            </a:r>
            <a:r>
              <a:rPr lang="lt-LT" sz="2300" dirty="0" err="1" smtClean="0"/>
              <a:t>žaliakalniečiai</a:t>
            </a:r>
            <a:r>
              <a:rPr lang="lt-LT" sz="2300" dirty="0" smtClean="0"/>
              <a:t> buvo kviečiami įsitraukti į </a:t>
            </a:r>
            <a:r>
              <a:rPr lang="lt-LT" sz="2300" dirty="0" err="1" smtClean="0"/>
              <a:t>savanorystę</a:t>
            </a:r>
            <a:r>
              <a:rPr lang="lt-LT" sz="2300" dirty="0" smtClean="0"/>
              <a:t> bendruomenėje, pavyko įtraukti jaunimą. </a:t>
            </a:r>
          </a:p>
          <a:p>
            <a:pPr algn="just"/>
            <a:r>
              <a:rPr lang="lt-LT" sz="2300" dirty="0" smtClean="0"/>
              <a:t>Projekto įgyvendinimo laiku, buvo iš dalies išspręstos identifikuotos atskirties  problemos Žaliakalnio seniūnijoje. </a:t>
            </a:r>
          </a:p>
          <a:p>
            <a:pPr algn="just"/>
            <a:r>
              <a:rPr lang="lt-LT" sz="2300" dirty="0" smtClean="0"/>
              <a:t>Veiklų metu tarp dalyvių užmegztos naujos pažintys prisidės prie geresnio bendruomenės narių pažinimo, turės įtakos bendruomenės telkimuisi net pasibaigus projekto įgyvendinimui. </a:t>
            </a:r>
            <a:endParaRPr lang="en-US" sz="23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buNone/>
            </a:pPr>
            <a:endParaRPr lang="lt-LT" sz="2300" dirty="0" smtClean="0"/>
          </a:p>
          <a:p>
            <a:pPr algn="just"/>
            <a:r>
              <a:rPr lang="lt-LT" sz="2300" dirty="0" smtClean="0"/>
              <a:t>Pasibaigus projektui dėl bendruomenės sutelktumo, įgytų asmeninių ir socialinių įgūdžių tolimesnio ugdymo, bus siekiama veiklas tęsti rengiant projektus, skatinant savanorišką veiklą bendruomenės narių tarpe.</a:t>
            </a:r>
          </a:p>
          <a:p>
            <a:pPr algn="just"/>
            <a:r>
              <a:rPr lang="lt-LT" sz="2300" dirty="0" smtClean="0"/>
              <a:t>Projekto įgyvendinimo komanda iš skirtingų seniūnijoje veikiančių organizacijų bendradarbiavo, dalinosi gerąją patirtimi, mokėsi komandinio darbo. </a:t>
            </a:r>
          </a:p>
          <a:p>
            <a:pPr algn="just"/>
            <a:r>
              <a:rPr lang="lt-LT" sz="2300" dirty="0" smtClean="0"/>
              <a:t>Taip sustiprėjo 3NVO.</a:t>
            </a:r>
            <a:endParaRPr lang="en-US" sz="2300" dirty="0" smtClean="0"/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96</TotalTime>
  <Words>668</Words>
  <Application>Microsoft Office PowerPoint</Application>
  <PresentationFormat>Demonstracija ekrane (4:3)</PresentationFormat>
  <Paragraphs>70</Paragraphs>
  <Slides>53</Slides>
  <Notes>0</Notes>
  <HiddenSlides>0</HiddenSlides>
  <MMClips>0</MMClips>
  <ScaleCrop>false</ScaleCrop>
  <HeadingPairs>
    <vt:vector size="6" baseType="variant">
      <vt:variant>
        <vt:lpstr>Naudojami šriftai</vt:lpstr>
      </vt:variant>
      <vt:variant>
        <vt:i4>4</vt:i4>
      </vt:variant>
      <vt:variant>
        <vt:lpstr>Tema</vt:lpstr>
      </vt:variant>
      <vt:variant>
        <vt:i4>1</vt:i4>
      </vt:variant>
      <vt:variant>
        <vt:lpstr>Skaidrių pavadinimai</vt:lpstr>
      </vt:variant>
      <vt:variant>
        <vt:i4>53</vt:i4>
      </vt:variant>
    </vt:vector>
  </HeadingPairs>
  <TitlesOfParts>
    <vt:vector size="58" baseType="lpstr">
      <vt:lpstr>Lucida Sans Unicode</vt:lpstr>
      <vt:lpstr>Verdana</vt:lpstr>
      <vt:lpstr>Wingdings 2</vt:lpstr>
      <vt:lpstr>Wingdings 3</vt:lpstr>
      <vt:lpstr>Concourse</vt:lpstr>
      <vt:lpstr>VYKDYTOJAS BENDRUOMENĖS CENTRAS “ŽALIAKALNIO AUŠRA”</vt:lpstr>
      <vt:lpstr>PROJEKTO PARTNERIAI:</vt:lpstr>
      <vt:lpstr>ŽALIAKALNIO BENDRUOMENĖS CENTRAS „PELĖDOS“</vt:lpstr>
      <vt:lpstr>LABDAROS IR PARAMOS FONDAS „GYVENIMO VARTAI“</vt:lpstr>
      <vt:lpstr>Projekto finansavimas</vt:lpstr>
      <vt:lpstr>„PowerPoint“ pateiktis</vt:lpstr>
      <vt:lpstr>Projekto rezultatai ir jų poveikis:</vt:lpstr>
      <vt:lpstr>„PowerPoint“ pateiktis</vt:lpstr>
      <vt:lpstr>„PowerPoint“ pateiktis</vt:lpstr>
      <vt:lpstr>ĮGYVENDINTOS VEIKLOS: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Kaip projekto rezultatai galės būti panaudoti ateityje, siekiant užtikrinti ilgalaikę Projekto išliekamąją vertę?</vt:lpstr>
      <vt:lpstr>„PowerPoint“ pateiktis</vt:lpstr>
      <vt:lpstr>Projekto įgyvendinimo metu kilusios problemos ir jų sprendimo priemonės:</vt:lpstr>
      <vt:lpstr>„PowerPoint“ pateiktis</vt:lpstr>
      <vt:lpstr>Išvados, pastabos ir pasiūlymai:</vt:lpstr>
      <vt:lpstr>„PowerPoint“ pateiktis</vt:lpstr>
      <vt:lpstr>AČIŪ UŽ DĖMESĮ</vt:lpstr>
    </vt:vector>
  </TitlesOfParts>
  <Company>Grizli777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BENDRUOMENĖS CENTRAS “ŽALIAKALNIO AUŠRA”</dc:title>
  <dc:creator>User</dc:creator>
  <cp:lastModifiedBy>„Windows“ vartotojas</cp:lastModifiedBy>
  <cp:revision>10</cp:revision>
  <dcterms:created xsi:type="dcterms:W3CDTF">2019-02-27T05:37:50Z</dcterms:created>
  <dcterms:modified xsi:type="dcterms:W3CDTF">2019-02-28T15:09:35Z</dcterms:modified>
</cp:coreProperties>
</file>