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3498-E485-4AA7-B2FC-84F8698F26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5128" y="1788456"/>
            <a:ext cx="8361227" cy="2098227"/>
          </a:xfrm>
        </p:spPr>
        <p:txBody>
          <a:bodyPr anchor="b" anchorCtr="1">
            <a:noAutofit/>
          </a:bodyPr>
          <a:lstStyle>
            <a:lvl1pPr algn="ctr">
              <a:defRPr sz="7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47FA2-FD15-4CB6-BCD2-555B8C8020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79905" y="3956279"/>
            <a:ext cx="6831674" cy="1086234"/>
          </a:xfrm>
        </p:spPr>
        <p:txBody>
          <a:bodyPr anchorCtr="1"/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E8CA-50BA-4604-9FE1-D464350B5F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52862" y="6453387"/>
            <a:ext cx="1607944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DF71B02F-9854-49CA-A1D7-73B07E1DCF09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7F82-3F21-470F-A919-586E0AA872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4057" y="6453387"/>
            <a:ext cx="7023378" cy="40461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1022-C303-4CB3-8671-DBDDD254DD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30686" y="6453387"/>
            <a:ext cx="159629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A1DE461B-2F09-46D1-BBAA-4BF5081BAE7C}" type="slidenum"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5FD604-2AA1-4146-92CD-0A690998A420}"/>
              </a:ext>
            </a:extLst>
          </p:cNvPr>
          <p:cNvGrpSpPr/>
          <p:nvPr/>
        </p:nvGrpSpPr>
        <p:grpSpPr>
          <a:xfrm>
            <a:off x="752862" y="744467"/>
            <a:ext cx="10674111" cy="5349669"/>
            <a:chOff x="752862" y="744467"/>
            <a:chExt cx="10674111" cy="534966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7D8364A-E208-47BF-938D-4B984B6CD941}"/>
                </a:ext>
              </a:extLst>
            </p:cNvPr>
            <p:cNvSpPr/>
            <p:nvPr/>
          </p:nvSpPr>
          <p:spPr>
            <a:xfrm>
              <a:off x="8151958" y="1685650"/>
              <a:ext cx="3275015" cy="4408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761"/>
                <a:gd name="f5" fmla="val 9126"/>
                <a:gd name="f6" fmla="val 9127"/>
                <a:gd name="f7" fmla="*/ f0 1 10000"/>
                <a:gd name="f8" fmla="*/ f1 1 10000"/>
                <a:gd name="f9" fmla="val f2"/>
                <a:gd name="f10" fmla="val f3"/>
                <a:gd name="f11" fmla="+- f10 0 f9"/>
                <a:gd name="f12" fmla="*/ f11 1 10000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0000" h="10000">
                  <a:moveTo>
                    <a:pt x="f4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5"/>
                  </a:lnTo>
                  <a:lnTo>
                    <a:pt x="f4" y="f6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191B0E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828A73B-364C-435D-B43C-73A15ECF1D74}"/>
                </a:ext>
              </a:extLst>
            </p:cNvPr>
            <p:cNvSpPr/>
            <p:nvPr/>
          </p:nvSpPr>
          <p:spPr>
            <a:xfrm flipH="1" flipV="1">
              <a:off x="752862" y="744467"/>
              <a:ext cx="3275664" cy="4408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2"/>
                <a:gd name="f4" fmla="val 10000"/>
                <a:gd name="f5" fmla="val 8763"/>
                <a:gd name="f6" fmla="val 2"/>
                <a:gd name="f7" fmla="val -2"/>
                <a:gd name="f8" fmla="val 9698"/>
                <a:gd name="f9" fmla="val 4"/>
                <a:gd name="f10" fmla="val 9427"/>
                <a:gd name="f11" fmla="val 9125"/>
                <a:gd name="f12" fmla="val 9128"/>
                <a:gd name="f13" fmla="*/ f0 1 10002"/>
                <a:gd name="f14" fmla="*/ f1 1 1000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002"/>
                <a:gd name="f21" fmla="*/ f18 1 1000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002" h="10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2" y="f11"/>
                  </a:cubicBezTo>
                  <a:lnTo>
                    <a:pt x="f5" y="f1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191B0E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2817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E749-9246-48A8-ABF5-E5AD95221F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55719-F612-42F9-B729-36CE93F383A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371600" y="2295528"/>
            <a:ext cx="9601200" cy="357187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6ADDD-1ADC-447C-A05D-782DC48BE6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5EEA69-45C1-4F4F-8520-01EF84D3C01E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FB9F8-F1DD-44EA-A3B2-14ACC86A97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A640F-0A91-41EE-82D8-B645873DD7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266A83-A2E0-4F07-BB90-A0EADF2509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7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4CC22-860F-4D7A-997E-B1BCBBA3C04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596563" y="624160"/>
            <a:ext cx="1565763" cy="524324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F49E2-6D6F-4F55-A794-7F3752F0CEC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371600" y="624160"/>
            <a:ext cx="8179637" cy="524324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7F645-0302-48A0-9C10-2BB6E18052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2DBA2-9D65-4239-BFD7-D20BD96240D5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3D918-49C3-4D7A-9579-FEB2B1387C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C5AF-F4CF-4C22-91B9-381A2F727D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F8BC79-71A5-49F9-89EA-0F9FABB326A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5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7E34-7A36-4303-A357-5923353F6A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1E0C-2D0F-49E4-9A4D-00CD927439D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49480-478A-4B86-99E7-99007251FF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28523D-EBAB-4CAF-B41E-11B17EFC6A31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A369-D806-4D0B-AD64-4388A37714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528A9-43E0-470A-A628-3D72700F21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BEDADE-5ADC-4935-B6CF-195EF3A1DE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6251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191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E08B-9533-4B80-8A2A-63EB031DE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23" y="1301355"/>
            <a:ext cx="9612968" cy="2852735"/>
          </a:xfrm>
        </p:spPr>
        <p:txBody>
          <a:bodyPr anchor="b"/>
          <a:lstStyle>
            <a:lvl1pPr algn="r">
              <a:defRPr sz="7200" cap="all">
                <a:solidFill>
                  <a:srgbClr val="EFEDE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39EB5-BC09-4A53-9913-EEBBA5C324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5023" y="4216325"/>
            <a:ext cx="9612968" cy="1143320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EFEDE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8C6D-6114-4F4A-BF6E-1997E0E376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38908" y="6453387"/>
            <a:ext cx="1622410" cy="404612"/>
          </a:xfrm>
        </p:spPr>
        <p:txBody>
          <a:bodyPr/>
          <a:lstStyle>
            <a:lvl1pPr>
              <a:defRPr>
                <a:solidFill>
                  <a:srgbClr val="EFEDE3"/>
                </a:solidFill>
              </a:defRPr>
            </a:lvl1pPr>
          </a:lstStyle>
          <a:p>
            <a:pPr lvl="0"/>
            <a:fld id="{1E668739-3574-4A89-AFA8-C677FF0B661B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092A4-BE78-4FC6-AE41-1C19D57BAE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4313" y="6453387"/>
            <a:ext cx="7023378" cy="404612"/>
          </a:xfrm>
        </p:spPr>
        <p:txBody>
          <a:bodyPr anchorCtr="1"/>
          <a:lstStyle>
            <a:lvl1pPr algn="ctr">
              <a:defRPr>
                <a:solidFill>
                  <a:srgbClr val="EFEDE3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1EC81-8C3C-498A-8B23-03891F2E0F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30686" y="6453387"/>
            <a:ext cx="1596295" cy="404612"/>
          </a:xfrm>
        </p:spPr>
        <p:txBody>
          <a:bodyPr/>
          <a:lstStyle>
            <a:lvl1pPr>
              <a:defRPr>
                <a:solidFill>
                  <a:srgbClr val="EFEDE3"/>
                </a:solidFill>
              </a:defRPr>
            </a:lvl1pPr>
          </a:lstStyle>
          <a:p>
            <a:pPr lvl="0"/>
            <a:fld id="{9DCD9EA8-EF5C-469D-99C9-6A8CE9335AA2}" type="slidenum">
              <a:t>‹#›</a:t>
            </a:fld>
            <a:endParaRPr lang="en-GB"/>
          </a:p>
        </p:txBody>
      </p:sp>
      <p:sp>
        <p:nvSpPr>
          <p:cNvPr id="7" name="Freeform 6" title="Crop Mark">
            <a:extLst>
              <a:ext uri="{FF2B5EF4-FFF2-40B4-BE49-F238E27FC236}">
                <a16:creationId xmlns:a16="http://schemas.microsoft.com/office/drawing/2014/main" id="{780F3946-0927-4D8C-B3CC-393D5307A361}"/>
              </a:ext>
            </a:extLst>
          </p:cNvPr>
          <p:cNvSpPr/>
          <p:nvPr/>
        </p:nvSpPr>
        <p:spPr>
          <a:xfrm>
            <a:off x="8151958" y="1685650"/>
            <a:ext cx="3275015" cy="4408486"/>
          </a:xfrm>
          <a:custGeom>
            <a:avLst/>
            <a:gdLst>
              <a:gd name="f0" fmla="val w"/>
              <a:gd name="f1" fmla="val h"/>
              <a:gd name="f2" fmla="val 0"/>
              <a:gd name="f3" fmla="val 4125"/>
              <a:gd name="f4" fmla="val 5554"/>
              <a:gd name="f5" fmla="val 3614"/>
              <a:gd name="f6" fmla="val 5074"/>
              <a:gd name="f7" fmla="*/ f0 1 4125"/>
              <a:gd name="f8" fmla="*/ f1 1 555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4125"/>
              <a:gd name="f15" fmla="*/ f12 1 5554"/>
              <a:gd name="f16" fmla="*/ 0 1 f14"/>
              <a:gd name="f17" fmla="*/ f10 1 f14"/>
              <a:gd name="f18" fmla="*/ 0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4125" h="5554">
                <a:moveTo>
                  <a:pt x="f5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EFEDE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5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BF29-284F-4506-A7B3-6618B2D5F8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91F9-9B19-469A-8943-86ED9C778E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6000"/>
            <a:ext cx="4447787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F837A-FBAC-4FA4-AFE2-0262D301754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525405" y="2286000"/>
            <a:ext cx="4447787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E7D67-3314-42EE-AD48-1F1895989C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4762D-9106-40BB-BBCF-6AFEAE5369E8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9FB4A-86E0-4B6E-B203-DAA2FB4DB4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86FA6-5429-4B87-9B77-82D945B2CA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386D49-A99F-4E9A-BC13-80AE02952D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15D6-DF63-442A-B04C-C6458AFA64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69401-07B2-41DD-953D-DCF9D87EE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3" cy="8239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A73E7-EDFD-4E73-A52E-DBBB8576865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371600" y="3305208"/>
            <a:ext cx="4443983" cy="25621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21468-AC8B-4E2D-B56B-91CFB0671D3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525012" y="2340864"/>
            <a:ext cx="4443983" cy="8239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31254-BBDD-4D8E-8733-3984D95BC77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525012" y="3305208"/>
            <a:ext cx="4443983" cy="25621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21732-29C0-4BD5-A039-78BB2A1B25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285B8-E947-4C9D-A9B9-3CCA499AB0BD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DB186-2ADB-4EB3-B57B-90BE572A0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8F4F9-64DF-4C1E-AC6D-491D6FD0E3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3782B3-B268-4821-B7B4-E7198A452A6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9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FEC6-BC6C-4656-85FE-6C7E3F3D9B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C9A58-FE74-47F2-80F5-ADDF34DFBD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68F17-0495-4B59-994E-B77109C11D5F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87B9F-B552-42FF-BF75-0CEC6E7A68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DE6A-3172-4CE1-8876-E643AE096E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3B090E-7856-40E5-9AD5-0851717E0A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7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8A076-8589-4003-99BD-83F8640CD4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57C20B-ACD2-4683-90DD-6A12CDB4EF27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B56CD-84F7-4CD7-A776-8ACE06C7E4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8229C-5B1D-4A52-94E5-BCD33D89C9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6B761C-B770-4CD5-9FBE-8CCD10DBC9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8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 title="Background Shape">
            <a:extLst>
              <a:ext uri="{FF2B5EF4-FFF2-40B4-BE49-F238E27FC236}">
                <a16:creationId xmlns:a16="http://schemas.microsoft.com/office/drawing/2014/main" id="{9FBE196F-A177-41B2-B0CD-50F8FB5EA545}"/>
              </a:ext>
            </a:extLst>
          </p:cNvPr>
          <p:cNvSpPr/>
          <p:nvPr/>
        </p:nvSpPr>
        <p:spPr>
          <a:xfrm>
            <a:off x="0" y="374"/>
            <a:ext cx="5303520" cy="6857625"/>
          </a:xfrm>
          <a:prstGeom prst="rect">
            <a:avLst/>
          </a:prstGeom>
          <a:solidFill>
            <a:srgbClr val="8C8D8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044F3A-0CEE-4ADB-B708-D2ACFC1A76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685800"/>
            <a:ext cx="3855723" cy="2157883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5B8145-86EC-40D2-BC89-3099C9A3B3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56023" y="685800"/>
            <a:ext cx="5212080" cy="517524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428CD1-287F-4A9C-BAA2-ACD7B7F2AB0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23903" y="2856347"/>
            <a:ext cx="3855723" cy="3011055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E2D33C1-1D18-4DA2-BB09-0CAA9A3293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23903" y="6453387"/>
            <a:ext cx="120457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4467E31C-2D82-418D-87CE-4B3187F6B4DD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81709CE-9112-49A3-9114-E3207DA515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205944" y="6453387"/>
            <a:ext cx="2373672" cy="40461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75D9AB-E61D-493E-A986-B1D0C51FB6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83136" y="6453387"/>
            <a:ext cx="159629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6ADE6E61-C2FC-4AAF-AC6C-D12BBE475675}" type="slidenum">
              <a:t>‹#›</a:t>
            </a:fld>
            <a:endParaRPr lang="en-GB"/>
          </a:p>
        </p:txBody>
      </p:sp>
      <p:sp>
        <p:nvSpPr>
          <p:cNvPr id="9" name="Rectangle 8" title="Divider Bar">
            <a:extLst>
              <a:ext uri="{FF2B5EF4-FFF2-40B4-BE49-F238E27FC236}">
                <a16:creationId xmlns:a16="http://schemas.microsoft.com/office/drawing/2014/main" id="{95FAC99F-2110-43BB-8E9C-B8EF144E49D9}"/>
              </a:ext>
            </a:extLst>
          </p:cNvPr>
          <p:cNvSpPr/>
          <p:nvPr/>
        </p:nvSpPr>
        <p:spPr>
          <a:xfrm>
            <a:off x="5303520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 title="Background Shape">
            <a:extLst>
              <a:ext uri="{FF2B5EF4-FFF2-40B4-BE49-F238E27FC236}">
                <a16:creationId xmlns:a16="http://schemas.microsoft.com/office/drawing/2014/main" id="{DB003909-3C1C-483D-BF0A-12CE0A9042DC}"/>
              </a:ext>
            </a:extLst>
          </p:cNvPr>
          <p:cNvSpPr/>
          <p:nvPr/>
        </p:nvSpPr>
        <p:spPr>
          <a:xfrm>
            <a:off x="0" y="374"/>
            <a:ext cx="5303520" cy="6857625"/>
          </a:xfrm>
          <a:prstGeom prst="rect">
            <a:avLst/>
          </a:prstGeom>
          <a:solidFill>
            <a:srgbClr val="8C8D8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D6434C-F61B-4C00-A4B2-1525106058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685800"/>
            <a:ext cx="3855723" cy="2157883"/>
          </a:xfrm>
        </p:spPr>
        <p:txBody>
          <a:bodyPr/>
          <a:lstStyle>
            <a:lvl1pPr>
              <a:lnSpc>
                <a:spcPct val="84000"/>
              </a:lnSpc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D4689CC-85C6-4A32-B86C-A730A6E6A4F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532120" y="0"/>
            <a:ext cx="665987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A92534-F089-4240-AA17-B84505A9FDC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23903" y="2855963"/>
            <a:ext cx="3855723" cy="3011430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2E806A8-5A18-4AD8-ADFB-81005C16CA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23903" y="6453387"/>
            <a:ext cx="120457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688864DC-CF50-48E7-BC40-792CA92CE9E0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6DDD960-7899-494F-AD03-5166775049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205944" y="6453387"/>
            <a:ext cx="2373672" cy="404612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552131D-7214-4135-A8EB-8D04FFB92D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83136" y="6453387"/>
            <a:ext cx="159629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FFA7E5C7-1625-42C6-9E34-477DD4109A3A}" type="slidenum">
              <a:t>‹#›</a:t>
            </a:fld>
            <a:endParaRPr lang="en-GB"/>
          </a:p>
        </p:txBody>
      </p:sp>
      <p:sp>
        <p:nvSpPr>
          <p:cNvPr id="9" name="Rectangle 8" title="Divider Bar">
            <a:extLst>
              <a:ext uri="{FF2B5EF4-FFF2-40B4-BE49-F238E27FC236}">
                <a16:creationId xmlns:a16="http://schemas.microsoft.com/office/drawing/2014/main" id="{7F526AF5-A2D8-488B-801E-61765B116938}"/>
              </a:ext>
            </a:extLst>
          </p:cNvPr>
          <p:cNvSpPr/>
          <p:nvPr/>
        </p:nvSpPr>
        <p:spPr>
          <a:xfrm>
            <a:off x="5303520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06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A1D9B-CDCB-4890-982F-FECAC3386E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77E81-988F-4B30-A407-D7403FC5BA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16ED-6B6E-400E-9AE3-B045E19BC70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390646" y="6453387"/>
            <a:ext cx="1204575" cy="40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191B0E"/>
                </a:solidFill>
                <a:uFillTx/>
                <a:latin typeface="Franklin Gothic Book"/>
              </a:defRPr>
            </a:lvl1pPr>
          </a:lstStyle>
          <a:p>
            <a:pPr lvl="0"/>
            <a:fld id="{BE705456-D5C4-45D2-B2DD-17DC5C5B0E58}" type="datetime1">
              <a:rPr lang="en-GB"/>
              <a:pPr lvl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2D242-5418-43A2-9E08-722CDF523C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893563" y="6453387"/>
            <a:ext cx="6280830" cy="40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191B0E"/>
                </a:solidFill>
                <a:uFillTx/>
                <a:latin typeface="Franklin Gothic Book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62A72-B3ED-4B75-BF62-DA346CDD32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191B0E"/>
                </a:solidFill>
                <a:uFillTx/>
                <a:latin typeface="Franklin Gothic Book"/>
              </a:defRPr>
            </a:lvl1pPr>
          </a:lstStyle>
          <a:p>
            <a:pPr lvl="0"/>
            <a:fld id="{81FD7323-11C4-471E-B671-66F6B74000D3}" type="slidenum">
              <a:t>‹#›</a:t>
            </a:fld>
            <a:endParaRPr lang="en-GB"/>
          </a:p>
        </p:txBody>
      </p:sp>
      <p:sp>
        <p:nvSpPr>
          <p:cNvPr id="7" name="Rectangle 8" title="Side bar">
            <a:extLst>
              <a:ext uri="{FF2B5EF4-FFF2-40B4-BE49-F238E27FC236}">
                <a16:creationId xmlns:a16="http://schemas.microsoft.com/office/drawing/2014/main" id="{8268B1D8-BC47-427F-B7B2-77CBE550306F}"/>
              </a:ext>
            </a:extLst>
          </p:cNvPr>
          <p:cNvSpPr/>
          <p:nvPr/>
        </p:nvSpPr>
        <p:spPr>
          <a:xfrm>
            <a:off x="478094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9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1pPr>
    </p:titleStyle>
    <p:bodyStyle>
      <a:lvl1pPr marL="384048" marR="0" lvl="0" indent="-384048" algn="l" defTabSz="914400" rtl="0" fontAlgn="auto" hangingPunct="1">
        <a:lnSpc>
          <a:spcPct val="94000"/>
        </a:lnSpc>
        <a:spcBef>
          <a:spcPts val="1000"/>
        </a:spcBef>
        <a:spcAft>
          <a:spcPts val="200"/>
        </a:spcAft>
        <a:buSzPct val="100000"/>
        <a:buFont typeface="Franklin Gothic Book" pitchFamily="34"/>
        <a:buChar char="■"/>
        <a:tabLst/>
        <a:defRPr lang="en-US" sz="20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1pPr>
      <a:lvl2pPr marL="914400" marR="0" lvl="1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–"/>
        <a:tabLst/>
        <a:defRPr lang="en-US" sz="2000" b="0" i="1" u="none" strike="noStrike" kern="1200" cap="none" spc="0" baseline="0">
          <a:solidFill>
            <a:srgbClr val="191B0E"/>
          </a:solidFill>
          <a:uFillTx/>
          <a:latin typeface="Franklin Gothic Book"/>
        </a:defRPr>
      </a:lvl2pPr>
      <a:lvl3pPr marL="1371600" marR="0" lvl="2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■"/>
        <a:tabLst/>
        <a:defRPr lang="en-US" sz="18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3pPr>
      <a:lvl4pPr marL="1828800" marR="0" lvl="3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–"/>
        <a:tabLst/>
        <a:defRPr lang="en-US" sz="1800" b="0" i="1" u="none" strike="noStrike" kern="1200" cap="none" spc="0" baseline="0">
          <a:solidFill>
            <a:srgbClr val="191B0E"/>
          </a:solidFill>
          <a:uFillTx/>
          <a:latin typeface="Franklin Gothic Book"/>
        </a:defRPr>
      </a:lvl4pPr>
      <a:lvl5pPr marL="2286000" marR="0" lvl="4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■"/>
        <a:tabLst/>
        <a:defRPr lang="en-US" sz="16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dmundasmikalauskas@yahoo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kabutes.kasvyksta.lt/autorius/tomas_edisonas/16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F603-20DF-4380-9BA1-61F6DF6129CA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lt-LT" sz="2800" b="1"/>
              <a:t>Kauno miesto savivaldybės administracijos filialo Panemunės seniūnijos</a:t>
            </a:r>
            <a:br>
              <a:rPr lang="en-GB" sz="2800"/>
            </a:br>
            <a:r>
              <a:rPr lang="lt-LT" sz="2800" b="1"/>
              <a:t>Panemunės seniūnaičio</a:t>
            </a:r>
            <a:br>
              <a:rPr lang="en-GB" sz="2800"/>
            </a:br>
            <a:endParaRPr lang="en-GB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4BB96-57E9-4261-B25F-1DC4C8E3C15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lt-LT" b="1"/>
              <a:t>Edmundo Mikalausko</a:t>
            </a:r>
            <a:br>
              <a:rPr lang="en-GB"/>
            </a:br>
            <a:r>
              <a:rPr lang="lt-LT" b="1"/>
              <a:t>2018 m. veiklos ataskaita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31B3-4C76-4288-A5ED-BFA1218D53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t-LT" sz="2800" b="1"/>
              <a:t>Panemunės seniūnaičio Edmundo Mikalausko </a:t>
            </a:r>
            <a:br>
              <a:rPr lang="lt-LT" sz="2800" b="1"/>
            </a:br>
            <a:r>
              <a:rPr lang="lt-LT" sz="2800" b="1"/>
              <a:t>2018 m. veiklos ataskaita</a:t>
            </a:r>
            <a:endParaRPr lang="en-GB" sz="280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11FA4EE-8604-45EE-8EDC-F2ADB3F2B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075" y="2093976"/>
            <a:ext cx="3038478" cy="4051304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8E4D978-3FC2-440F-AC7F-60D2882EA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01570"/>
            <a:ext cx="3922840" cy="29437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7A0CF4E-2FC3-434D-BAFD-005B9159D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236" y="1820076"/>
            <a:ext cx="2821298" cy="37617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220F-04AB-40C8-BF9D-F890F75BAF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t-LT" sz="2400" b="1"/>
              <a:t>Panemunės seniūnaičio Edmundo Mikalausko </a:t>
            </a:r>
            <a:br>
              <a:rPr lang="lt-LT" sz="2400" b="1"/>
            </a:br>
            <a:r>
              <a:rPr lang="lt-LT" sz="2400" b="1"/>
              <a:t>2018 m. veiklos ataskaita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B8071-A125-46CD-8056-C83B84F4ECC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z="3600"/>
              <a:t>Su Panemunės seniūnijos gyventojais bendrauju nuolatos: telefonu, susitikimuose grupėmis, pavieniais asmenimis. </a:t>
            </a:r>
            <a:endParaRPr lang="en-GB" sz="3600"/>
          </a:p>
          <a:p>
            <a:pPr lvl="0"/>
            <a:r>
              <a:rPr lang="lt-LT" sz="2800" b="1"/>
              <a:t>Visais rūpimais klausimais į mane galima kreiptis tel. +37061445530 arba el. paštu: </a:t>
            </a:r>
            <a:r>
              <a:rPr lang="lt-LT" sz="2600" b="1" u="sng">
                <a:hlinkClick r:id="rId2"/>
              </a:rPr>
              <a:t>edmundasmikalauskas</a:t>
            </a:r>
            <a:r>
              <a:rPr lang="en-US" sz="2600" b="1" u="sng">
                <a:hlinkClick r:id="rId2"/>
              </a:rPr>
              <a:t>@yahoo.com</a:t>
            </a:r>
            <a:endParaRPr lang="en-GB" sz="2600"/>
          </a:p>
          <a:p>
            <a:pPr marL="0" lvl="0" indent="0">
              <a:buNone/>
            </a:pPr>
            <a:endParaRPr lang="en-GB" sz="2600"/>
          </a:p>
          <a:p>
            <a:pPr lvl="0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7F88-EA29-4321-AC8C-85B3660A54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/>
            <a:r>
              <a:rPr lang="lt-LT" sz="2800"/>
              <a:t>Mūsų didžiausia silpnybė - nepakankamas užsispyrimas. Jei nori, kad pasisektų - visuomet bandyk dar vieną kartą!</a:t>
            </a:r>
            <a:br>
              <a:rPr lang="en-GB" sz="2800"/>
            </a:br>
            <a:r>
              <a:rPr lang="en-GB" sz="1800"/>
              <a:t>(</a:t>
            </a:r>
            <a:r>
              <a:rPr lang="en-GB" sz="1800" u="sng">
                <a:solidFill>
                  <a:srgbClr val="000000"/>
                </a:solidFill>
                <a:hlinkClick r:id="rId2"/>
              </a:rPr>
              <a:t>Tomas Edisonas</a:t>
            </a:r>
            <a:r>
              <a:rPr lang="en-GB" sz="1800" u="sng">
                <a:solidFill>
                  <a:srgbClr val="000000"/>
                </a:solidFill>
              </a:rPr>
              <a:t>)</a:t>
            </a:r>
            <a:br>
              <a:rPr lang="en-GB" sz="1800">
                <a:solidFill>
                  <a:srgbClr val="000000"/>
                </a:solidFill>
              </a:rPr>
            </a:br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260FA79-91FF-459E-87E1-F8A132B0A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3688" y="2286000"/>
            <a:ext cx="2794854" cy="42186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39ED-4214-45A5-A056-535658860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201046"/>
          </a:xfrm>
        </p:spPr>
        <p:txBody>
          <a:bodyPr anchorCtr="1"/>
          <a:lstStyle/>
          <a:p>
            <a:pPr lvl="0" algn="ctr"/>
            <a:r>
              <a:rPr lang="lt-LT" sz="2600" b="1"/>
              <a:t>Panemunės seniūnaičio Edmundo Mikalausko </a:t>
            </a:r>
            <a:br>
              <a:rPr lang="lt-LT" sz="2600" b="1"/>
            </a:br>
            <a:r>
              <a:rPr lang="lt-LT" sz="2600" b="1"/>
              <a:t>2018 m. veiklos ataskaita</a:t>
            </a:r>
            <a:br>
              <a:rPr lang="en-GB" sz="2600"/>
            </a:br>
            <a:endParaRPr lang="en-GB" sz="2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CEFF-BC75-4E58-B245-295FE797CD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lt-LT" sz="4000"/>
              <a:t>Atlikdamas Seniūnaičio pareigas Vadovavausi Lietuvos Respublikos Vietos savivaldos įstatymo 34 straipsniu </a:t>
            </a:r>
            <a:r>
              <a:rPr lang="lt-LT" sz="4000" b="1"/>
              <a:t>Seniūnaičio teisės ir pareigos 6 punktu.</a:t>
            </a:r>
            <a:endParaRPr lang="en-GB" sz="4000"/>
          </a:p>
          <a:p>
            <a:pPr lvl="0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FCF4-DD23-425D-BA34-ABDD95714A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519092"/>
          </a:xfrm>
        </p:spPr>
        <p:txBody>
          <a:bodyPr anchorCtr="1"/>
          <a:lstStyle/>
          <a:p>
            <a:pPr lvl="0" algn="ctr"/>
            <a:r>
              <a:rPr lang="lt-LT" sz="2500" b="1"/>
              <a:t>Panemunės seniūnaičio Edmundo Mikalausko </a:t>
            </a:r>
            <a:br>
              <a:rPr lang="lt-LT" sz="2500" b="1"/>
            </a:br>
            <a:r>
              <a:rPr lang="lt-LT" sz="2500" b="1"/>
              <a:t>2018 m. veiklos ataskaita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E1F3F-A5D6-4779-B462-BD0A4A77E2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848" y="1494842"/>
            <a:ext cx="10058400" cy="4677357"/>
          </a:xfrm>
        </p:spPr>
        <p:txBody>
          <a:bodyPr/>
          <a:lstStyle/>
          <a:p>
            <a:pPr lvl="0"/>
            <a:r>
              <a:rPr lang="lt-LT" sz="2400" b="1"/>
              <a:t>Pateikiu 2018 m. veiklos ataskaitą:</a:t>
            </a:r>
            <a:endParaRPr lang="en-GB" sz="2400"/>
          </a:p>
          <a:p>
            <a:pPr lvl="0"/>
            <a:r>
              <a:rPr lang="lt-LT" sz="2800"/>
              <a:t>1. Dalyvavau seniūnaičių organizuojamose sueigose;</a:t>
            </a:r>
            <a:endParaRPr lang="en-GB" sz="2800"/>
          </a:p>
          <a:p>
            <a:pPr lvl="0"/>
            <a:r>
              <a:rPr lang="lt-LT" sz="2800"/>
              <a:t>2. Organizavau aplinkos tvarkymo talkas;  </a:t>
            </a:r>
            <a:endParaRPr lang="en-GB" sz="2800"/>
          </a:p>
          <a:p>
            <a:pPr lvl="0"/>
            <a:r>
              <a:rPr lang="lt-LT" sz="2800"/>
              <a:t>3. Rūpinausi/teikiau pagalbą  (vienai) socialinių įgūdžių neturinčiai šeimai;</a:t>
            </a:r>
            <a:endParaRPr lang="en-GB" sz="2800"/>
          </a:p>
          <a:p>
            <a:pPr lvl="0"/>
            <a:r>
              <a:rPr lang="lt-LT" sz="2800"/>
              <a:t>4. Organizavau gyventojų susitikimus su savivaldybės tarybos nariais, seniūnu, kitais savivaldybės ir valstybės institucijų ir įstaigų atstovais;</a:t>
            </a:r>
            <a:endParaRPr lang="en-GB" sz="2800"/>
          </a:p>
          <a:p>
            <a:pPr lvl="0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7B6D-9781-4004-9C23-CAD24D2655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t-LT" sz="2800" b="1"/>
              <a:t>Panemunės seniūnaičio Edmundo Mikalausko </a:t>
            </a:r>
            <a:br>
              <a:rPr lang="lt-LT" sz="2800" b="1"/>
            </a:br>
            <a:r>
              <a:rPr lang="lt-LT" sz="2800" b="1"/>
              <a:t>2018 m. veiklos ataskaita</a:t>
            </a: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39BC-2B32-482B-88C2-E1C7EFB784F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</a:pPr>
            <a:r>
              <a:rPr lang="en-GB" sz="2800"/>
              <a:t>5</a:t>
            </a:r>
            <a:r>
              <a:rPr lang="lt-LT" sz="2800"/>
              <a:t>. Skatinau gyventojus:</a:t>
            </a:r>
            <a:endParaRPr lang="en-GB" sz="2800"/>
          </a:p>
          <a:p>
            <a:pPr lvl="0">
              <a:lnSpc>
                <a:spcPct val="70000"/>
              </a:lnSpc>
            </a:pPr>
            <a:r>
              <a:rPr lang="lt-LT" sz="2800"/>
              <a:t>5.1. prižiūrėti gyvenamosios vietovės teritoriją, rūpintis aplinkos apsauga; </a:t>
            </a:r>
            <a:endParaRPr lang="en-GB" sz="2800"/>
          </a:p>
          <a:p>
            <a:pPr lvl="0">
              <a:lnSpc>
                <a:spcPct val="70000"/>
              </a:lnSpc>
            </a:pPr>
            <a:r>
              <a:rPr lang="lt-LT" sz="2800"/>
              <a:t>6. Rūpinausi labiausiai pažeidžiamais bendruomenės nariais (socialinės rizikos šeima, nepilnamečiais, vienais gyvenančiais asmenimis);</a:t>
            </a:r>
            <a:endParaRPr lang="en-GB" sz="2800"/>
          </a:p>
          <a:p>
            <a:pPr lvl="0">
              <a:lnSpc>
                <a:spcPct val="70000"/>
              </a:lnSpc>
            </a:pPr>
            <a:r>
              <a:rPr lang="lt-LT" sz="2800"/>
              <a:t>7. Organizavau sporto renginius ir juose dalyvavau;</a:t>
            </a:r>
            <a:endParaRPr lang="en-GB" sz="2800"/>
          </a:p>
          <a:p>
            <a:pPr lvl="0">
              <a:lnSpc>
                <a:spcPct val="70000"/>
              </a:lnSpc>
            </a:pPr>
            <a:r>
              <a:rPr lang="lt-LT" sz="2800"/>
              <a:t>8. Puoselėjau savo gyvenamosios vietovės materialųjį ir nematerialųjį paveldą. </a:t>
            </a:r>
            <a:endParaRPr lang="en-GB" sz="2800"/>
          </a:p>
          <a:p>
            <a:pPr lvl="0">
              <a:lnSpc>
                <a:spcPct val="70000"/>
              </a:lnSpc>
            </a:pP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58CE-CA2C-47A3-A3D9-8D7336477B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t-LT" sz="2800" b="1"/>
              <a:t>Panemunės seniūnaičio Edmundo Mikalausko </a:t>
            </a:r>
            <a:br>
              <a:rPr lang="lt-LT" sz="2800" b="1"/>
            </a:br>
            <a:r>
              <a:rPr lang="lt-LT" sz="2800" b="1"/>
              <a:t>2018 m. veiklos ataskaita</a:t>
            </a: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A712-E84C-4DE1-85FB-12B2D74E026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4000"/>
              </a:lnSpc>
            </a:pPr>
            <a:r>
              <a:rPr lang="lt-LT" sz="2200" b="1"/>
              <a:t>Veiklos kryptys 2019 m.</a:t>
            </a:r>
            <a:endParaRPr lang="en-GB" sz="2200"/>
          </a:p>
          <a:p>
            <a:pPr lvl="0">
              <a:lnSpc>
                <a:spcPct val="84000"/>
              </a:lnSpc>
            </a:pPr>
            <a:r>
              <a:rPr lang="lt-LT" sz="2200"/>
              <a:t>1. Organizuoti bendruomenės saugumo užtikrinimo priemones ir jose dalyvauti;</a:t>
            </a:r>
            <a:endParaRPr lang="en-GB" sz="2200"/>
          </a:p>
          <a:p>
            <a:pPr lvl="0">
              <a:lnSpc>
                <a:spcPct val="84000"/>
              </a:lnSpc>
            </a:pPr>
            <a:r>
              <a:rPr lang="lt-LT" sz="2200"/>
              <a:t>2. Kartu su bendruomene, bei bendradarbiaujant su „Maltos ordino“ savanoriais  organizuoti pagyvenusių seniūnaitijos gyventojų  aprūpinimą maisto produktais;</a:t>
            </a:r>
            <a:endParaRPr lang="en-GB" sz="2200"/>
          </a:p>
          <a:p>
            <a:pPr lvl="0">
              <a:lnSpc>
                <a:spcPct val="84000"/>
              </a:lnSpc>
            </a:pPr>
            <a:r>
              <a:rPr lang="lt-LT" sz="2200"/>
              <a:t>4. Domėtis teisiniais reglamentais, užtikrinančiais Panemunės gyventojų gerovę kapinių plėtros klausimais įrengiant kolumbariumą Panemunės kapinių teritorijoje;</a:t>
            </a:r>
            <a:endParaRPr lang="en-GB" sz="2200"/>
          </a:p>
          <a:p>
            <a:pPr lvl="0">
              <a:lnSpc>
                <a:spcPct val="84000"/>
              </a:lnSpc>
            </a:pPr>
            <a:r>
              <a:rPr lang="lt-LT" sz="2200"/>
              <a:t>5. Organizuoti sporto renginius Panemunės seniūnijoje.</a:t>
            </a:r>
            <a:endParaRPr lang="en-GB" sz="2200"/>
          </a:p>
          <a:p>
            <a:pPr lvl="0">
              <a:lnSpc>
                <a:spcPct val="84000"/>
              </a:lnSpc>
            </a:pPr>
            <a:endParaRPr lang="en-GB"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032E-8E63-47EA-BCDB-7F49A10BB6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t-LT" sz="2800" b="1"/>
              <a:t>Panemunės seniūnaičio Edmundo Mikalausko </a:t>
            </a:r>
            <a:br>
              <a:rPr lang="lt-LT" sz="2800" b="1"/>
            </a:br>
            <a:r>
              <a:rPr lang="lt-LT" sz="2800" b="1"/>
              <a:t>2018 m. veiklos ataskaita</a:t>
            </a:r>
            <a:endParaRPr lang="en-GB" sz="280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98D4BFB-19FD-4790-9D3B-61ADD8030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512" y="1964908"/>
            <a:ext cx="2812456" cy="4245220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29F7A61-22B8-4D67-A78E-AC1ABA4D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10" y="1889598"/>
            <a:ext cx="5671136" cy="37796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EF16-A035-4C3E-8F91-EF53D776AB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t-LT" sz="2800" b="1"/>
              <a:t>Panemunės seniūnaičio Edmundo Mikalausko </a:t>
            </a:r>
            <a:br>
              <a:rPr lang="lt-LT" sz="2800" b="1"/>
            </a:br>
            <a:r>
              <a:rPr lang="lt-LT" sz="2800" b="1"/>
              <a:t>2018 m. veiklos ataskaita</a:t>
            </a:r>
            <a:endParaRPr lang="en-GB" sz="280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0DFF6F0-AB28-4B03-A6B7-0E36DDECE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35" y="2093976"/>
            <a:ext cx="3038478" cy="4051304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A2201C1-CC63-4963-9C37-0DDF85C21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98" y="2093976"/>
            <a:ext cx="5507604" cy="42312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93FB-5963-4D97-B704-5EFE443A747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t-LT" sz="2800" b="1"/>
              <a:t>Panemunės seniūnaičio Edmundo Mikalausko </a:t>
            </a:r>
            <a:br>
              <a:rPr lang="lt-LT" sz="2800" b="1"/>
            </a:br>
            <a:r>
              <a:rPr lang="lt-LT" sz="2800" b="1"/>
              <a:t>2018 m. veiklos ataskaita</a:t>
            </a:r>
            <a:endParaRPr lang="en-GB" sz="280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A25290C-29AC-42D8-86B5-3CF94022D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659" y="2093976"/>
            <a:ext cx="3038478" cy="4051304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F988365-A0D7-4479-A103-BAA169D44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1868558"/>
            <a:ext cx="3525908" cy="47012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1C68-39BF-457D-84A8-1C7B31CF5A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t-LT" sz="2800" b="1"/>
              <a:t>Panemunės seniūnaičio Edmundo Mikalausko </a:t>
            </a:r>
            <a:br>
              <a:rPr lang="lt-LT" sz="2800" b="1"/>
            </a:br>
            <a:r>
              <a:rPr lang="lt-LT" sz="2800" b="1"/>
              <a:t>2018 m. veiklos ataskaita</a:t>
            </a:r>
            <a:endParaRPr lang="en-GB" sz="280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A25772D-4152-4B99-8B7A-402E0E177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48" y="1987823"/>
            <a:ext cx="4569348" cy="3427015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028988B-3AE9-43F8-8E5E-9612EAE9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1987823"/>
            <a:ext cx="3029443" cy="40392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TM10001105%5b%5bfn=Crop%5d%5d</Template>
  <TotalTime>37</TotalTime>
  <Words>297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Franklin Gothic Book</vt:lpstr>
      <vt:lpstr>Crop</vt:lpstr>
      <vt:lpstr>Kauno miesto savivaldybės administracijos filialo Panemunės seniūnijos Panemunės seniūnaičio </vt:lpstr>
      <vt:lpstr>Panemunės seniūnaičio Edmundo Mikalausko  2018 m. veiklos ataskaita </vt:lpstr>
      <vt:lpstr>Panemunės seniūnaičio Edmundo Mikalausko  2018 m. veiklos ataskaita </vt:lpstr>
      <vt:lpstr>Panemunės seniūnaičio Edmundo Mikalausko  2018 m. veiklos ataskaita</vt:lpstr>
      <vt:lpstr>Panemunės seniūnaičio Edmundo Mikalausko  2018 m. veiklos ataskaita</vt:lpstr>
      <vt:lpstr>Panemunės seniūnaičio Edmundo Mikalausko  2018 m. veiklos ataskaita</vt:lpstr>
      <vt:lpstr>Panemunės seniūnaičio Edmundo Mikalausko  2018 m. veiklos ataskaita</vt:lpstr>
      <vt:lpstr>Panemunės seniūnaičio Edmundo Mikalausko  2018 m. veiklos ataskaita</vt:lpstr>
      <vt:lpstr>Panemunės seniūnaičio Edmundo Mikalausko  2018 m. veiklos ataskaita</vt:lpstr>
      <vt:lpstr>Panemunės seniūnaičio Edmundo Mikalausko  2018 m. veiklos ataskaita</vt:lpstr>
      <vt:lpstr>Panemunės seniūnaičio Edmundo Mikalausko  2018 m. veiklos ataskaita</vt:lpstr>
      <vt:lpstr>Mūsų didžiausia silpnybė - nepakankamas užsispyrimas. Jei nori, kad pasisektų - visuomet bandyk dar vieną kartą! (Tomas Edisonas)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Kauno miesto savivaldybės administracijos filialo Panemunės seniūnijos Panemunės seniūnaičio</dc:title>
  <dc:creator>dainius zurauskas</dc:creator>
  <cp:lastModifiedBy>dainius zurauskas</cp:lastModifiedBy>
  <cp:revision>3</cp:revision>
  <dcterms:created xsi:type="dcterms:W3CDTF">2019-02-26T16:06:49Z</dcterms:created>
  <dcterms:modified xsi:type="dcterms:W3CDTF">2019-02-27T17:15:23Z</dcterms:modified>
</cp:coreProperties>
</file>