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7" r:id="rId4"/>
    <p:sldId id="261" r:id="rId5"/>
    <p:sldId id="262" r:id="rId6"/>
    <p:sldId id="264" r:id="rId7"/>
    <p:sldId id="263" r:id="rId8"/>
    <p:sldId id="266" r:id="rId9"/>
    <p:sldId id="268" r:id="rId10"/>
    <p:sldId id="270" r:id="rId11"/>
  </p:sldIdLst>
  <p:sldSz cx="9144000" cy="6858000" type="screen4x3"/>
  <p:notesSz cx="6797675" cy="9926638"/>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Vidutinis stilius 2 – paryškinima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autoAdjust="0"/>
    <p:restoredTop sz="99693" autoAdjust="0"/>
  </p:normalViewPr>
  <p:slideViewPr>
    <p:cSldViewPr>
      <p:cViewPr varScale="1">
        <p:scale>
          <a:sx n="68" d="100"/>
          <a:sy n="68" d="100"/>
        </p:scale>
        <p:origin x="1334"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21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Antraštė 1"/>
          <p:cNvSpPr>
            <a:spLocks noGrp="1"/>
          </p:cNvSpPr>
          <p:nvPr>
            <p:ph type="ctrTitle"/>
          </p:nvPr>
        </p:nvSpPr>
        <p:spPr>
          <a:xfrm>
            <a:off x="685800" y="2130425"/>
            <a:ext cx="7772400" cy="1470025"/>
          </a:xfrm>
        </p:spPr>
        <p:txBody>
          <a:bodyPr/>
          <a:lstStyle/>
          <a:p>
            <a:r>
              <a:rPr lang="lt-LT" smtClean="0"/>
              <a:t>Spustelėję redag. ruoš. pavad. stilių</a:t>
            </a:r>
            <a:endParaRPr lang="lt-LT"/>
          </a:p>
        </p:txBody>
      </p:sp>
      <p:sp>
        <p:nvSpPr>
          <p:cNvPr id="3" name="Antrinis pavadinima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t-LT" smtClean="0"/>
              <a:t>Spustelėję redag. ruoš. paantrš. stilių</a:t>
            </a:r>
            <a:endParaRPr lang="lt-LT"/>
          </a:p>
        </p:txBody>
      </p:sp>
      <p:sp>
        <p:nvSpPr>
          <p:cNvPr id="4" name="Datos vietos rezervavimo ženklas 3"/>
          <p:cNvSpPr>
            <a:spLocks noGrp="1"/>
          </p:cNvSpPr>
          <p:nvPr>
            <p:ph type="dt" sz="half" idx="10"/>
          </p:nvPr>
        </p:nvSpPr>
        <p:spPr/>
        <p:txBody>
          <a:bodyPr/>
          <a:lstStyle/>
          <a:p>
            <a:fld id="{F9E12F80-EDA4-45A2-B0EF-EAB14BD170A4}" type="datetimeFigureOut">
              <a:rPr lang="lt-LT" smtClean="0"/>
              <a:t>2019.02.08</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63427687-7D3C-4C9A-BB14-23D0018B6D36}" type="slidenum">
              <a:rPr lang="lt-LT" smtClean="0"/>
              <a:t>‹#›</a:t>
            </a:fld>
            <a:endParaRPr lang="lt-LT"/>
          </a:p>
        </p:txBody>
      </p:sp>
    </p:spTree>
    <p:extLst>
      <p:ext uri="{BB962C8B-B14F-4D97-AF65-F5344CB8AC3E}">
        <p14:creationId xmlns:p14="http://schemas.microsoft.com/office/powerpoint/2010/main" val="4081023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F9E12F80-EDA4-45A2-B0EF-EAB14BD170A4}" type="datetimeFigureOut">
              <a:rPr lang="lt-LT" smtClean="0"/>
              <a:t>2019.02.08</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63427687-7D3C-4C9A-BB14-23D0018B6D36}" type="slidenum">
              <a:rPr lang="lt-LT" smtClean="0"/>
              <a:t>‹#›</a:t>
            </a:fld>
            <a:endParaRPr lang="lt-LT"/>
          </a:p>
        </p:txBody>
      </p:sp>
    </p:spTree>
    <p:extLst>
      <p:ext uri="{BB962C8B-B14F-4D97-AF65-F5344CB8AC3E}">
        <p14:creationId xmlns:p14="http://schemas.microsoft.com/office/powerpoint/2010/main" val="942245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6629400" y="274638"/>
            <a:ext cx="2057400" cy="5851525"/>
          </a:xfrm>
        </p:spPr>
        <p:txBody>
          <a:bodyPr vert="eaVert"/>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a:xfrm>
            <a:off x="457200" y="274638"/>
            <a:ext cx="6019800" cy="5851525"/>
          </a:xfrm>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F9E12F80-EDA4-45A2-B0EF-EAB14BD170A4}" type="datetimeFigureOut">
              <a:rPr lang="lt-LT" smtClean="0"/>
              <a:t>2019.02.08</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63427687-7D3C-4C9A-BB14-23D0018B6D36}" type="slidenum">
              <a:rPr lang="lt-LT" smtClean="0"/>
              <a:t>‹#›</a:t>
            </a:fld>
            <a:endParaRPr lang="lt-LT"/>
          </a:p>
        </p:txBody>
      </p:sp>
    </p:spTree>
    <p:extLst>
      <p:ext uri="{BB962C8B-B14F-4D97-AF65-F5344CB8AC3E}">
        <p14:creationId xmlns:p14="http://schemas.microsoft.com/office/powerpoint/2010/main" val="1311150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idx="1"/>
          </p:nvPr>
        </p:nvSpPr>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F9E12F80-EDA4-45A2-B0EF-EAB14BD170A4}" type="datetimeFigureOut">
              <a:rPr lang="lt-LT" smtClean="0"/>
              <a:t>2019.02.08</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63427687-7D3C-4C9A-BB14-23D0018B6D36}" type="slidenum">
              <a:rPr lang="lt-LT" smtClean="0"/>
              <a:t>‹#›</a:t>
            </a:fld>
            <a:endParaRPr lang="lt-LT"/>
          </a:p>
        </p:txBody>
      </p:sp>
    </p:spTree>
    <p:extLst>
      <p:ext uri="{BB962C8B-B14F-4D97-AF65-F5344CB8AC3E}">
        <p14:creationId xmlns:p14="http://schemas.microsoft.com/office/powerpoint/2010/main" val="2518912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722313" y="4406900"/>
            <a:ext cx="7772400" cy="1362075"/>
          </a:xfrm>
        </p:spPr>
        <p:txBody>
          <a:bodyPr anchor="t"/>
          <a:lstStyle>
            <a:lvl1pPr algn="l">
              <a:defRPr sz="4000" b="1" cap="all"/>
            </a:lvl1pPr>
          </a:lstStyle>
          <a:p>
            <a:r>
              <a:rPr lang="lt-LT" smtClean="0"/>
              <a:t>Spustelėję redag. ruoš. pavad. stilių</a:t>
            </a:r>
            <a:endParaRPr lang="lt-LT"/>
          </a:p>
        </p:txBody>
      </p:sp>
      <p:sp>
        <p:nvSpPr>
          <p:cNvPr id="3" name="Teksto vietos rezervavimo ženklas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Spustelėję redag. ruoš. teksto stilių</a:t>
            </a:r>
          </a:p>
        </p:txBody>
      </p:sp>
      <p:sp>
        <p:nvSpPr>
          <p:cNvPr id="4" name="Datos vietos rezervavimo ženklas 3"/>
          <p:cNvSpPr>
            <a:spLocks noGrp="1"/>
          </p:cNvSpPr>
          <p:nvPr>
            <p:ph type="dt" sz="half" idx="10"/>
          </p:nvPr>
        </p:nvSpPr>
        <p:spPr/>
        <p:txBody>
          <a:bodyPr/>
          <a:lstStyle/>
          <a:p>
            <a:fld id="{F9E12F80-EDA4-45A2-B0EF-EAB14BD170A4}" type="datetimeFigureOut">
              <a:rPr lang="lt-LT" smtClean="0"/>
              <a:t>2019.02.08</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63427687-7D3C-4C9A-BB14-23D0018B6D36}" type="slidenum">
              <a:rPr lang="lt-LT" smtClean="0"/>
              <a:t>‹#›</a:t>
            </a:fld>
            <a:endParaRPr lang="lt-LT"/>
          </a:p>
        </p:txBody>
      </p:sp>
    </p:spTree>
    <p:extLst>
      <p:ext uri="{BB962C8B-B14F-4D97-AF65-F5344CB8AC3E}">
        <p14:creationId xmlns:p14="http://schemas.microsoft.com/office/powerpoint/2010/main" val="3481582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Turinio vietos rezervavimo ženklas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5" name="Datos vietos rezervavimo ženklas 4"/>
          <p:cNvSpPr>
            <a:spLocks noGrp="1"/>
          </p:cNvSpPr>
          <p:nvPr>
            <p:ph type="dt" sz="half" idx="10"/>
          </p:nvPr>
        </p:nvSpPr>
        <p:spPr/>
        <p:txBody>
          <a:bodyPr/>
          <a:lstStyle/>
          <a:p>
            <a:fld id="{F9E12F80-EDA4-45A2-B0EF-EAB14BD170A4}" type="datetimeFigureOut">
              <a:rPr lang="lt-LT" smtClean="0"/>
              <a:t>2019.02.08</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63427687-7D3C-4C9A-BB14-23D0018B6D36}" type="slidenum">
              <a:rPr lang="lt-LT" smtClean="0"/>
              <a:t>‹#›</a:t>
            </a:fld>
            <a:endParaRPr lang="lt-LT"/>
          </a:p>
        </p:txBody>
      </p:sp>
    </p:spTree>
    <p:extLst>
      <p:ext uri="{BB962C8B-B14F-4D97-AF65-F5344CB8AC3E}">
        <p14:creationId xmlns:p14="http://schemas.microsoft.com/office/powerpoint/2010/main" val="2358013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lvl1pPr>
              <a:defRPr/>
            </a:lvl1pPr>
          </a:lstStyle>
          <a:p>
            <a:r>
              <a:rPr lang="lt-LT" smtClean="0"/>
              <a:t>Spustelėję redag. ruoš. pavad. stilių</a:t>
            </a:r>
            <a:endParaRPr lang="lt-LT"/>
          </a:p>
        </p:txBody>
      </p:sp>
      <p:sp>
        <p:nvSpPr>
          <p:cNvPr id="3" name="Teksto vietos rezervavimo ženklas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4" name="Turinio vietos rezervavimo ženklas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5" name="Teksto vietos rezervavimo ženklas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6" name="Turinio vietos rezervavimo ženklas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7" name="Datos vietos rezervavimo ženklas 6"/>
          <p:cNvSpPr>
            <a:spLocks noGrp="1"/>
          </p:cNvSpPr>
          <p:nvPr>
            <p:ph type="dt" sz="half" idx="10"/>
          </p:nvPr>
        </p:nvSpPr>
        <p:spPr/>
        <p:txBody>
          <a:bodyPr/>
          <a:lstStyle/>
          <a:p>
            <a:fld id="{F9E12F80-EDA4-45A2-B0EF-EAB14BD170A4}" type="datetimeFigureOut">
              <a:rPr lang="lt-LT" smtClean="0"/>
              <a:t>2019.02.08</a:t>
            </a:fld>
            <a:endParaRPr lang="lt-LT"/>
          </a:p>
        </p:txBody>
      </p:sp>
      <p:sp>
        <p:nvSpPr>
          <p:cNvPr id="8" name="Poraštės vietos rezervavimo ženklas 7"/>
          <p:cNvSpPr>
            <a:spLocks noGrp="1"/>
          </p:cNvSpPr>
          <p:nvPr>
            <p:ph type="ftr" sz="quarter" idx="11"/>
          </p:nvPr>
        </p:nvSpPr>
        <p:spPr/>
        <p:txBody>
          <a:bodyPr/>
          <a:lstStyle/>
          <a:p>
            <a:endParaRPr lang="lt-LT"/>
          </a:p>
        </p:txBody>
      </p:sp>
      <p:sp>
        <p:nvSpPr>
          <p:cNvPr id="9" name="Skaidrės numerio vietos rezervavimo ženklas 8"/>
          <p:cNvSpPr>
            <a:spLocks noGrp="1"/>
          </p:cNvSpPr>
          <p:nvPr>
            <p:ph type="sldNum" sz="quarter" idx="12"/>
          </p:nvPr>
        </p:nvSpPr>
        <p:spPr/>
        <p:txBody>
          <a:bodyPr/>
          <a:lstStyle/>
          <a:p>
            <a:fld id="{63427687-7D3C-4C9A-BB14-23D0018B6D36}" type="slidenum">
              <a:rPr lang="lt-LT" smtClean="0"/>
              <a:t>‹#›</a:t>
            </a:fld>
            <a:endParaRPr lang="lt-LT"/>
          </a:p>
        </p:txBody>
      </p:sp>
    </p:spTree>
    <p:extLst>
      <p:ext uri="{BB962C8B-B14F-4D97-AF65-F5344CB8AC3E}">
        <p14:creationId xmlns:p14="http://schemas.microsoft.com/office/powerpoint/2010/main" val="3769456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Spustelėję redag. ruoš. pavad. stilių</a:t>
            </a:r>
            <a:endParaRPr lang="lt-LT"/>
          </a:p>
        </p:txBody>
      </p:sp>
      <p:sp>
        <p:nvSpPr>
          <p:cNvPr id="3" name="Datos vietos rezervavimo ženklas 2"/>
          <p:cNvSpPr>
            <a:spLocks noGrp="1"/>
          </p:cNvSpPr>
          <p:nvPr>
            <p:ph type="dt" sz="half" idx="10"/>
          </p:nvPr>
        </p:nvSpPr>
        <p:spPr/>
        <p:txBody>
          <a:bodyPr/>
          <a:lstStyle/>
          <a:p>
            <a:fld id="{F9E12F80-EDA4-45A2-B0EF-EAB14BD170A4}" type="datetimeFigureOut">
              <a:rPr lang="lt-LT" smtClean="0"/>
              <a:t>2019.02.08</a:t>
            </a:fld>
            <a:endParaRPr lang="lt-LT"/>
          </a:p>
        </p:txBody>
      </p:sp>
      <p:sp>
        <p:nvSpPr>
          <p:cNvPr id="4" name="Poraštės vietos rezervavimo ženklas 3"/>
          <p:cNvSpPr>
            <a:spLocks noGrp="1"/>
          </p:cNvSpPr>
          <p:nvPr>
            <p:ph type="ftr" sz="quarter" idx="11"/>
          </p:nvPr>
        </p:nvSpPr>
        <p:spPr/>
        <p:txBody>
          <a:bodyPr/>
          <a:lstStyle/>
          <a:p>
            <a:endParaRPr lang="lt-LT"/>
          </a:p>
        </p:txBody>
      </p:sp>
      <p:sp>
        <p:nvSpPr>
          <p:cNvPr id="5" name="Skaidrės numerio vietos rezervavimo ženklas 4"/>
          <p:cNvSpPr>
            <a:spLocks noGrp="1"/>
          </p:cNvSpPr>
          <p:nvPr>
            <p:ph type="sldNum" sz="quarter" idx="12"/>
          </p:nvPr>
        </p:nvSpPr>
        <p:spPr/>
        <p:txBody>
          <a:bodyPr/>
          <a:lstStyle/>
          <a:p>
            <a:fld id="{63427687-7D3C-4C9A-BB14-23D0018B6D36}" type="slidenum">
              <a:rPr lang="lt-LT" smtClean="0"/>
              <a:t>‹#›</a:t>
            </a:fld>
            <a:endParaRPr lang="lt-LT"/>
          </a:p>
        </p:txBody>
      </p:sp>
    </p:spTree>
    <p:extLst>
      <p:ext uri="{BB962C8B-B14F-4D97-AF65-F5344CB8AC3E}">
        <p14:creationId xmlns:p14="http://schemas.microsoft.com/office/powerpoint/2010/main" val="3196817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p:cNvSpPr>
            <a:spLocks noGrp="1"/>
          </p:cNvSpPr>
          <p:nvPr>
            <p:ph type="dt" sz="half" idx="10"/>
          </p:nvPr>
        </p:nvSpPr>
        <p:spPr/>
        <p:txBody>
          <a:bodyPr/>
          <a:lstStyle/>
          <a:p>
            <a:fld id="{F9E12F80-EDA4-45A2-B0EF-EAB14BD170A4}" type="datetimeFigureOut">
              <a:rPr lang="lt-LT" smtClean="0"/>
              <a:t>2019.02.08</a:t>
            </a:fld>
            <a:endParaRPr lang="lt-LT"/>
          </a:p>
        </p:txBody>
      </p:sp>
      <p:sp>
        <p:nvSpPr>
          <p:cNvPr id="3" name="Poraštės vietos rezervavimo ženklas 2"/>
          <p:cNvSpPr>
            <a:spLocks noGrp="1"/>
          </p:cNvSpPr>
          <p:nvPr>
            <p:ph type="ftr" sz="quarter" idx="11"/>
          </p:nvPr>
        </p:nvSpPr>
        <p:spPr/>
        <p:txBody>
          <a:bodyPr/>
          <a:lstStyle/>
          <a:p>
            <a:endParaRPr lang="lt-LT"/>
          </a:p>
        </p:txBody>
      </p:sp>
      <p:sp>
        <p:nvSpPr>
          <p:cNvPr id="4" name="Skaidrės numerio vietos rezervavimo ženklas 3"/>
          <p:cNvSpPr>
            <a:spLocks noGrp="1"/>
          </p:cNvSpPr>
          <p:nvPr>
            <p:ph type="sldNum" sz="quarter" idx="12"/>
          </p:nvPr>
        </p:nvSpPr>
        <p:spPr/>
        <p:txBody>
          <a:bodyPr/>
          <a:lstStyle/>
          <a:p>
            <a:fld id="{63427687-7D3C-4C9A-BB14-23D0018B6D36}" type="slidenum">
              <a:rPr lang="lt-LT" smtClean="0"/>
              <a:t>‹#›</a:t>
            </a:fld>
            <a:endParaRPr lang="lt-LT"/>
          </a:p>
        </p:txBody>
      </p:sp>
    </p:spTree>
    <p:extLst>
      <p:ext uri="{BB962C8B-B14F-4D97-AF65-F5344CB8AC3E}">
        <p14:creationId xmlns:p14="http://schemas.microsoft.com/office/powerpoint/2010/main" val="1304269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3050"/>
            <a:ext cx="3008313" cy="1162050"/>
          </a:xfrm>
        </p:spPr>
        <p:txBody>
          <a:bodyPr anchor="b"/>
          <a:lstStyle>
            <a:lvl1pPr algn="l">
              <a:defRPr sz="2000" b="1"/>
            </a:lvl1pPr>
          </a:lstStyle>
          <a:p>
            <a:r>
              <a:rPr lang="lt-LT" smtClean="0"/>
              <a:t>Spustelėję redag. ruoš. pavad. stilių</a:t>
            </a:r>
            <a:endParaRPr lang="lt-LT"/>
          </a:p>
        </p:txBody>
      </p:sp>
      <p:sp>
        <p:nvSpPr>
          <p:cNvPr id="3" name="Turinio vietos rezervavimo ženklas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Teksto vietos rezervavimo ženklas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Spustelėję redag. ruoš. teksto stilių</a:t>
            </a:r>
          </a:p>
        </p:txBody>
      </p:sp>
      <p:sp>
        <p:nvSpPr>
          <p:cNvPr id="5" name="Datos vietos rezervavimo ženklas 4"/>
          <p:cNvSpPr>
            <a:spLocks noGrp="1"/>
          </p:cNvSpPr>
          <p:nvPr>
            <p:ph type="dt" sz="half" idx="10"/>
          </p:nvPr>
        </p:nvSpPr>
        <p:spPr/>
        <p:txBody>
          <a:bodyPr/>
          <a:lstStyle/>
          <a:p>
            <a:fld id="{F9E12F80-EDA4-45A2-B0EF-EAB14BD170A4}" type="datetimeFigureOut">
              <a:rPr lang="lt-LT" smtClean="0"/>
              <a:t>2019.02.08</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63427687-7D3C-4C9A-BB14-23D0018B6D36}" type="slidenum">
              <a:rPr lang="lt-LT" smtClean="0"/>
              <a:t>‹#›</a:t>
            </a:fld>
            <a:endParaRPr lang="lt-LT"/>
          </a:p>
        </p:txBody>
      </p:sp>
    </p:spTree>
    <p:extLst>
      <p:ext uri="{BB962C8B-B14F-4D97-AF65-F5344CB8AC3E}">
        <p14:creationId xmlns:p14="http://schemas.microsoft.com/office/powerpoint/2010/main" val="449172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1792288" y="4800600"/>
            <a:ext cx="5486400" cy="566738"/>
          </a:xfrm>
        </p:spPr>
        <p:txBody>
          <a:bodyPr anchor="b"/>
          <a:lstStyle>
            <a:lvl1pPr algn="l">
              <a:defRPr sz="2000" b="1"/>
            </a:lvl1pPr>
          </a:lstStyle>
          <a:p>
            <a:r>
              <a:rPr lang="lt-LT" smtClean="0"/>
              <a:t>Spustelėję redag. ruoš. pavad. stilių</a:t>
            </a:r>
            <a:endParaRPr lang="lt-LT"/>
          </a:p>
        </p:txBody>
      </p:sp>
      <p:sp>
        <p:nvSpPr>
          <p:cNvPr id="3" name="Paveikslėlio vietos rezervavimo ženklas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ksto vietos rezervavimo ženklas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Spustelėję redag. ruoš. teksto stilių</a:t>
            </a:r>
          </a:p>
        </p:txBody>
      </p:sp>
      <p:sp>
        <p:nvSpPr>
          <p:cNvPr id="5" name="Datos vietos rezervavimo ženklas 4"/>
          <p:cNvSpPr>
            <a:spLocks noGrp="1"/>
          </p:cNvSpPr>
          <p:nvPr>
            <p:ph type="dt" sz="half" idx="10"/>
          </p:nvPr>
        </p:nvSpPr>
        <p:spPr/>
        <p:txBody>
          <a:bodyPr/>
          <a:lstStyle/>
          <a:p>
            <a:fld id="{F9E12F80-EDA4-45A2-B0EF-EAB14BD170A4}" type="datetimeFigureOut">
              <a:rPr lang="lt-LT" smtClean="0"/>
              <a:t>2019.02.08</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63427687-7D3C-4C9A-BB14-23D0018B6D36}" type="slidenum">
              <a:rPr lang="lt-LT" smtClean="0"/>
              <a:t>‹#›</a:t>
            </a:fld>
            <a:endParaRPr lang="lt-LT"/>
          </a:p>
        </p:txBody>
      </p:sp>
    </p:spTree>
    <p:extLst>
      <p:ext uri="{BB962C8B-B14F-4D97-AF65-F5344CB8AC3E}">
        <p14:creationId xmlns:p14="http://schemas.microsoft.com/office/powerpoint/2010/main" val="1417647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Pavadinimo vietos rezervavimo ženkla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lt-LT" smtClean="0"/>
              <a:t>Spustelėję redag. ruoš. pavad. stilių</a:t>
            </a:r>
            <a:endParaRPr lang="lt-LT"/>
          </a:p>
        </p:txBody>
      </p:sp>
      <p:sp>
        <p:nvSpPr>
          <p:cNvPr id="3" name="Teksto vietos rezervavimo ženklas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E12F80-EDA4-45A2-B0EF-EAB14BD170A4}" type="datetimeFigureOut">
              <a:rPr lang="lt-LT" smtClean="0"/>
              <a:t>2019.02.08</a:t>
            </a:fld>
            <a:endParaRPr lang="lt-LT"/>
          </a:p>
        </p:txBody>
      </p:sp>
      <p:sp>
        <p:nvSpPr>
          <p:cNvPr id="5" name="Poraštės vietos rezervavimo ženklas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kaidrės numerio vietos rezervavimo ženklas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427687-7D3C-4C9A-BB14-23D0018B6D36}" type="slidenum">
              <a:rPr lang="lt-LT" smtClean="0"/>
              <a:t>‹#›</a:t>
            </a:fld>
            <a:endParaRPr lang="lt-LT"/>
          </a:p>
        </p:txBody>
      </p:sp>
    </p:spTree>
    <p:extLst>
      <p:ext uri="{BB962C8B-B14F-4D97-AF65-F5344CB8AC3E}">
        <p14:creationId xmlns:p14="http://schemas.microsoft.com/office/powerpoint/2010/main" val="28696106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ctrTitle"/>
          </p:nvPr>
        </p:nvSpPr>
        <p:spPr>
          <a:xfrm>
            <a:off x="251520" y="116632"/>
            <a:ext cx="8712968" cy="1614041"/>
          </a:xfrm>
        </p:spPr>
        <p:txBody>
          <a:bodyPr>
            <a:noAutofit/>
          </a:bodyPr>
          <a:lstStyle/>
          <a:p>
            <a:r>
              <a:rPr lang="lt-LT" sz="2800" b="1" dirty="0">
                <a:latin typeface="Bookman Old Style" panose="02050604050505020204" pitchFamily="18" charset="0"/>
                <a:cs typeface="Times New Roman" pitchFamily="18" charset="0"/>
              </a:rPr>
              <a:t>KAUNO MIESTO SAVIVALDYBĖS ADMINISTRACIJOS FILIALAS </a:t>
            </a:r>
            <a:r>
              <a:rPr lang="lt-LT" sz="2800" b="1" dirty="0" smtClean="0">
                <a:latin typeface="Bookman Old Style" panose="02050604050505020204" pitchFamily="18" charset="0"/>
                <a:cs typeface="Times New Roman" pitchFamily="18" charset="0"/>
              </a:rPr>
              <a:t/>
            </a:r>
            <a:br>
              <a:rPr lang="lt-LT" sz="2800" b="1" dirty="0" smtClean="0">
                <a:latin typeface="Bookman Old Style" panose="02050604050505020204" pitchFamily="18" charset="0"/>
                <a:cs typeface="Times New Roman" pitchFamily="18" charset="0"/>
              </a:rPr>
            </a:br>
            <a:r>
              <a:rPr lang="lt-LT" sz="2800" b="1" dirty="0" smtClean="0">
                <a:latin typeface="Bookman Old Style" panose="02050604050505020204" pitchFamily="18" charset="0"/>
                <a:cs typeface="Times New Roman" pitchFamily="18" charset="0"/>
              </a:rPr>
              <a:t>PANEMUNĖS SENIŪNIJA</a:t>
            </a:r>
            <a:endParaRPr lang="lt-LT" sz="2800" b="1" dirty="0">
              <a:latin typeface="Bookman Old Style" panose="02050604050505020204" pitchFamily="18" charset="0"/>
            </a:endParaRPr>
          </a:p>
        </p:txBody>
      </p:sp>
      <p:sp>
        <p:nvSpPr>
          <p:cNvPr id="3" name="Antrinis pavadinimas 2"/>
          <p:cNvSpPr>
            <a:spLocks noGrp="1"/>
          </p:cNvSpPr>
          <p:nvPr>
            <p:ph type="subTitle" idx="1"/>
          </p:nvPr>
        </p:nvSpPr>
        <p:spPr>
          <a:xfrm>
            <a:off x="755576" y="1772816"/>
            <a:ext cx="7776864" cy="4824536"/>
          </a:xfrm>
        </p:spPr>
        <p:txBody>
          <a:bodyPr/>
          <a:lstStyle/>
          <a:p>
            <a:endParaRPr lang="lt-LT" dirty="0"/>
          </a:p>
        </p:txBody>
      </p:sp>
      <p:pic>
        <p:nvPicPr>
          <p:cNvPr id="1029" name="Picture 5" descr="C:\Users\loreknep\Desktop\SENI\visi\PRISTATYMAS\P113467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5576" y="1556792"/>
            <a:ext cx="7920880" cy="49791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13003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4638"/>
            <a:ext cx="8229600" cy="490066"/>
          </a:xfrm>
        </p:spPr>
        <p:txBody>
          <a:bodyPr>
            <a:normAutofit/>
          </a:bodyPr>
          <a:lstStyle/>
          <a:p>
            <a:r>
              <a:rPr lang="lt-LT" sz="1200" b="1" dirty="0" smtClean="0">
                <a:latin typeface="Bookman Old Style" panose="02050604050505020204" pitchFamily="18" charset="0"/>
              </a:rPr>
              <a:t>Panemunės</a:t>
            </a:r>
            <a:r>
              <a:rPr lang="lt-LT" sz="2200" b="1" dirty="0" smtClean="0">
                <a:latin typeface="Bookman Old Style" panose="02050604050505020204" pitchFamily="18" charset="0"/>
              </a:rPr>
              <a:t> </a:t>
            </a:r>
            <a:r>
              <a:rPr lang="lt-LT" sz="1200" b="1" dirty="0">
                <a:latin typeface="Bookman Old Style" panose="02050604050505020204" pitchFamily="18" charset="0"/>
              </a:rPr>
              <a:t>seniūnijos lėšų </a:t>
            </a:r>
            <a:r>
              <a:rPr lang="lt-LT" sz="1200" b="1" dirty="0" smtClean="0">
                <a:latin typeface="Bookman Old Style" panose="02050604050505020204" pitchFamily="18" charset="0"/>
              </a:rPr>
              <a:t>panaudojimas 2018 m.</a:t>
            </a:r>
            <a:endParaRPr lang="lt-LT" sz="1200" dirty="0"/>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2093843970"/>
              </p:ext>
            </p:extLst>
          </p:nvPr>
        </p:nvGraphicFramePr>
        <p:xfrm>
          <a:off x="323528" y="1052736"/>
          <a:ext cx="8363272" cy="4608512"/>
        </p:xfrm>
        <a:graphic>
          <a:graphicData uri="http://schemas.openxmlformats.org/drawingml/2006/table">
            <a:tbl>
              <a:tblPr>
                <a:tableStyleId>{5C22544A-7EE6-4342-B048-85BDC9FD1C3A}</a:tableStyleId>
              </a:tblPr>
              <a:tblGrid>
                <a:gridCol w="626294">
                  <a:extLst>
                    <a:ext uri="{9D8B030D-6E8A-4147-A177-3AD203B41FA5}">
                      <a16:colId xmlns:a16="http://schemas.microsoft.com/office/drawing/2014/main" val="20000"/>
                    </a:ext>
                  </a:extLst>
                </a:gridCol>
                <a:gridCol w="3078426">
                  <a:extLst>
                    <a:ext uri="{9D8B030D-6E8A-4147-A177-3AD203B41FA5}">
                      <a16:colId xmlns:a16="http://schemas.microsoft.com/office/drawing/2014/main" val="20001"/>
                    </a:ext>
                  </a:extLst>
                </a:gridCol>
                <a:gridCol w="571700">
                  <a:extLst>
                    <a:ext uri="{9D8B030D-6E8A-4147-A177-3AD203B41FA5}">
                      <a16:colId xmlns:a16="http://schemas.microsoft.com/office/drawing/2014/main" val="3518671450"/>
                    </a:ext>
                  </a:extLst>
                </a:gridCol>
                <a:gridCol w="509623">
                  <a:extLst>
                    <a:ext uri="{9D8B030D-6E8A-4147-A177-3AD203B41FA5}">
                      <a16:colId xmlns:a16="http://schemas.microsoft.com/office/drawing/2014/main" val="1787833088"/>
                    </a:ext>
                  </a:extLst>
                </a:gridCol>
                <a:gridCol w="263481">
                  <a:extLst>
                    <a:ext uri="{9D8B030D-6E8A-4147-A177-3AD203B41FA5}">
                      <a16:colId xmlns:a16="http://schemas.microsoft.com/office/drawing/2014/main" val="20004"/>
                    </a:ext>
                  </a:extLst>
                </a:gridCol>
                <a:gridCol w="473392">
                  <a:extLst>
                    <a:ext uri="{9D8B030D-6E8A-4147-A177-3AD203B41FA5}">
                      <a16:colId xmlns:a16="http://schemas.microsoft.com/office/drawing/2014/main" val="20005"/>
                    </a:ext>
                  </a:extLst>
                </a:gridCol>
                <a:gridCol w="1420178">
                  <a:extLst>
                    <a:ext uri="{9D8B030D-6E8A-4147-A177-3AD203B41FA5}">
                      <a16:colId xmlns:a16="http://schemas.microsoft.com/office/drawing/2014/main" val="20006"/>
                    </a:ext>
                  </a:extLst>
                </a:gridCol>
                <a:gridCol w="1420178">
                  <a:extLst>
                    <a:ext uri="{9D8B030D-6E8A-4147-A177-3AD203B41FA5}">
                      <a16:colId xmlns:a16="http://schemas.microsoft.com/office/drawing/2014/main" val="20007"/>
                    </a:ext>
                  </a:extLst>
                </a:gridCol>
              </a:tblGrid>
              <a:tr h="665276">
                <a:tc>
                  <a:txBody>
                    <a:bodyPr/>
                    <a:lstStyle/>
                    <a:p>
                      <a:pPr algn="l" fontAlgn="t"/>
                      <a:r>
                        <a:rPr lang="lt-LT" sz="900" b="1" i="0" u="none" strike="noStrike">
                          <a:solidFill>
                            <a:srgbClr val="000000"/>
                          </a:solidFill>
                          <a:effectLst/>
                          <a:latin typeface="Times New Roman" panose="02020603050405020304" pitchFamily="18" charset="0"/>
                        </a:rPr>
                        <a:t>3.</a:t>
                      </a:r>
                    </a:p>
                  </a:txBody>
                  <a:tcPr marL="7620" marR="7620" marT="7620" marB="0"/>
                </a:tc>
                <a:tc>
                  <a:txBody>
                    <a:bodyPr/>
                    <a:lstStyle/>
                    <a:p>
                      <a:pPr algn="l" fontAlgn="t"/>
                      <a:r>
                        <a:rPr lang="pt-BR" sz="900" b="1" i="0" u="none" strike="noStrike">
                          <a:solidFill>
                            <a:srgbClr val="000000"/>
                          </a:solidFill>
                          <a:effectLst/>
                          <a:latin typeface="Times New Roman" panose="02020603050405020304" pitchFamily="18" charset="0"/>
                        </a:rPr>
                        <a:t>Gyventojų dalyvavimo vietos savivaldos procese skatinimas</a:t>
                      </a:r>
                    </a:p>
                  </a:txBody>
                  <a:tcPr marL="7620" marR="7620" marT="7620" marB="0"/>
                </a:tc>
                <a:tc>
                  <a:txBody>
                    <a:bodyPr/>
                    <a:lstStyle/>
                    <a:p>
                      <a:pPr algn="l" fontAlgn="t"/>
                      <a:r>
                        <a:rPr lang="lt-LT" sz="900" b="1" i="0" u="none" strike="noStrike" dirty="0">
                          <a:solidFill>
                            <a:srgbClr val="000000"/>
                          </a:solidFill>
                          <a:effectLst/>
                          <a:latin typeface="Times New Roman" panose="02020603050405020304" pitchFamily="18" charset="0"/>
                        </a:rPr>
                        <a:t> </a:t>
                      </a:r>
                    </a:p>
                  </a:txBody>
                  <a:tcPr marL="7620" marR="7620" marT="7620" marB="0"/>
                </a:tc>
                <a:tc>
                  <a:txBody>
                    <a:bodyPr/>
                    <a:lstStyle/>
                    <a:p>
                      <a:pPr algn="l" fontAlgn="t"/>
                      <a:r>
                        <a:rPr lang="lt-LT" sz="900" b="1" i="0" u="none" strike="noStrike">
                          <a:solidFill>
                            <a:srgbClr val="000000"/>
                          </a:solidFill>
                          <a:effectLst/>
                          <a:latin typeface="Times New Roman" panose="02020603050405020304" pitchFamily="18" charset="0"/>
                        </a:rPr>
                        <a:t> </a:t>
                      </a:r>
                    </a:p>
                  </a:txBody>
                  <a:tcPr marL="7620" marR="7620" marT="7620" marB="0"/>
                </a:tc>
                <a:tc>
                  <a:txBody>
                    <a:bodyPr/>
                    <a:lstStyle/>
                    <a:p>
                      <a:pPr algn="l" fontAlgn="t"/>
                      <a:r>
                        <a:rPr lang="lt-LT" sz="900" b="1" i="0" u="none" strike="noStrike">
                          <a:solidFill>
                            <a:srgbClr val="000000"/>
                          </a:solidFill>
                          <a:effectLst/>
                          <a:latin typeface="Times New Roman" panose="02020603050405020304" pitchFamily="18" charset="0"/>
                        </a:rPr>
                        <a:t> </a:t>
                      </a:r>
                    </a:p>
                  </a:txBody>
                  <a:tcPr marL="7620" marR="7620" marT="7620" marB="0"/>
                </a:tc>
                <a:tc>
                  <a:txBody>
                    <a:bodyPr/>
                    <a:lstStyle/>
                    <a:p>
                      <a:pPr algn="l" fontAlgn="t"/>
                      <a:r>
                        <a:rPr lang="lt-LT" sz="900" b="1" i="0" u="none" strike="noStrike">
                          <a:solidFill>
                            <a:srgbClr val="000000"/>
                          </a:solidFill>
                          <a:effectLst/>
                          <a:latin typeface="Times New Roman" panose="02020603050405020304" pitchFamily="18" charset="0"/>
                        </a:rPr>
                        <a:t> </a:t>
                      </a:r>
                    </a:p>
                  </a:txBody>
                  <a:tcPr marL="7620" marR="7620" marT="7620" marB="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lt-LT" sz="900" b="1" i="0" u="none" strike="noStrike" dirty="0">
                          <a:solidFill>
                            <a:srgbClr val="000000"/>
                          </a:solidFill>
                          <a:effectLst/>
                          <a:latin typeface="Times New Roman" panose="02020603050405020304" pitchFamily="18" charset="0"/>
                        </a:rPr>
                        <a:t> </a:t>
                      </a:r>
                      <a:r>
                        <a:rPr lang="lt-LT" sz="900" b="1" i="0" u="none" strike="noStrike" dirty="0" smtClean="0">
                          <a:solidFill>
                            <a:srgbClr val="000000"/>
                          </a:solidFill>
                          <a:effectLst/>
                          <a:latin typeface="Times New Roman" panose="02020603050405020304" pitchFamily="18" charset="0"/>
                        </a:rPr>
                        <a:t>Planuota 2018 m. </a:t>
                      </a:r>
                    </a:p>
                    <a:p>
                      <a:pPr algn="l" fontAlgn="t"/>
                      <a:endParaRPr lang="lt-LT" sz="900" b="1" i="0" u="none" strike="noStrike" dirty="0">
                        <a:solidFill>
                          <a:srgbClr val="000000"/>
                        </a:solidFill>
                        <a:effectLst/>
                        <a:latin typeface="Times New Roman" panose="02020603050405020304" pitchFamily="18" charset="0"/>
                      </a:endParaRPr>
                    </a:p>
                  </a:txBody>
                  <a:tcPr marL="7620" marR="7620" marT="7620" marB="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lt-LT" sz="900" b="1" i="0" u="none" strike="noStrike" dirty="0">
                          <a:solidFill>
                            <a:srgbClr val="000000"/>
                          </a:solidFill>
                          <a:effectLst/>
                          <a:latin typeface="Times New Roman" panose="02020603050405020304" pitchFamily="18" charset="0"/>
                        </a:rPr>
                        <a:t> </a:t>
                      </a:r>
                      <a:r>
                        <a:rPr lang="lt-LT" sz="900" b="1" i="0" u="none" strike="noStrike" dirty="0" smtClean="0">
                          <a:solidFill>
                            <a:srgbClr val="000000"/>
                          </a:solidFill>
                          <a:effectLst/>
                          <a:latin typeface="Times New Roman" panose="02020603050405020304" pitchFamily="18" charset="0"/>
                        </a:rPr>
                        <a:t>Panaudota 2018 m.  </a:t>
                      </a:r>
                    </a:p>
                    <a:p>
                      <a:pPr algn="l" fontAlgn="t"/>
                      <a:endParaRPr lang="lt-LT" sz="900" b="1" i="0" u="none" strike="noStrike" dirty="0">
                        <a:solidFill>
                          <a:srgbClr val="000000"/>
                        </a:solidFill>
                        <a:effectLst/>
                        <a:latin typeface="Times New Roman" panose="02020603050405020304" pitchFamily="18" charset="0"/>
                      </a:endParaRPr>
                    </a:p>
                  </a:txBody>
                  <a:tcPr marL="7620" marR="7620" marT="7620" marB="0"/>
                </a:tc>
                <a:extLst>
                  <a:ext uri="{0D108BD9-81ED-4DB2-BD59-A6C34878D82A}">
                    <a16:rowId xmlns:a16="http://schemas.microsoft.com/office/drawing/2014/main" val="10000"/>
                  </a:ext>
                </a:extLst>
              </a:tr>
              <a:tr h="476739">
                <a:tc>
                  <a:txBody>
                    <a:bodyPr/>
                    <a:lstStyle/>
                    <a:p>
                      <a:pPr algn="l" fontAlgn="t"/>
                      <a:r>
                        <a:rPr lang="lt-LT" sz="900" b="1" i="0" u="none" strike="noStrike">
                          <a:solidFill>
                            <a:srgbClr val="000000"/>
                          </a:solidFill>
                          <a:effectLst/>
                          <a:latin typeface="Times New Roman" panose="02020603050405020304" pitchFamily="18" charset="0"/>
                        </a:rPr>
                        <a:t>3.1.</a:t>
                      </a:r>
                    </a:p>
                  </a:txBody>
                  <a:tcPr marL="7620" marR="7620" marT="7620" marB="0"/>
                </a:tc>
                <a:tc>
                  <a:txBody>
                    <a:bodyPr/>
                    <a:lstStyle/>
                    <a:p>
                      <a:pPr algn="l" fontAlgn="t"/>
                      <a:r>
                        <a:rPr lang="lt-LT" sz="900" b="0" i="0" u="none" strike="noStrike" dirty="0" smtClean="0">
                          <a:solidFill>
                            <a:srgbClr val="000000"/>
                          </a:solidFill>
                          <a:effectLst/>
                          <a:latin typeface="Times New Roman" panose="02020603050405020304" pitchFamily="18" charset="0"/>
                        </a:rPr>
                        <a:t>Gerino</a:t>
                      </a:r>
                      <a:r>
                        <a:rPr lang="lt-LT" sz="900" b="0" i="0" u="none" strike="noStrike" baseline="0" dirty="0" smtClean="0">
                          <a:solidFill>
                            <a:srgbClr val="000000"/>
                          </a:solidFill>
                          <a:effectLst/>
                          <a:latin typeface="Times New Roman" panose="02020603050405020304" pitchFamily="18" charset="0"/>
                        </a:rPr>
                        <a:t> </a:t>
                      </a:r>
                      <a:r>
                        <a:rPr lang="lt-LT" sz="900" b="0" i="0" u="none" strike="noStrike" dirty="0" smtClean="0">
                          <a:solidFill>
                            <a:srgbClr val="000000"/>
                          </a:solidFill>
                          <a:effectLst/>
                          <a:latin typeface="Times New Roman" panose="02020603050405020304" pitchFamily="18" charset="0"/>
                        </a:rPr>
                        <a:t>administracinių </a:t>
                      </a:r>
                      <a:r>
                        <a:rPr lang="lt-LT" sz="900" b="0" i="0" u="none" strike="noStrike" dirty="0">
                          <a:solidFill>
                            <a:srgbClr val="000000"/>
                          </a:solidFill>
                          <a:effectLst/>
                          <a:latin typeface="Times New Roman" panose="02020603050405020304" pitchFamily="18" charset="0"/>
                        </a:rPr>
                        <a:t>paslaugų teikimą gyventojams; </a:t>
                      </a:r>
                      <a:r>
                        <a:rPr lang="lt-LT" sz="900" b="0" i="0" u="none" strike="noStrike" dirty="0" smtClean="0">
                          <a:solidFill>
                            <a:srgbClr val="000000"/>
                          </a:solidFill>
                          <a:effectLst/>
                          <a:latin typeface="Times New Roman" panose="02020603050405020304" pitchFamily="18" charset="0"/>
                        </a:rPr>
                        <a:t>aktyvino </a:t>
                      </a:r>
                      <a:r>
                        <a:rPr lang="lt-LT" sz="900" b="0" i="0" u="none" strike="noStrike" dirty="0">
                          <a:solidFill>
                            <a:srgbClr val="000000"/>
                          </a:solidFill>
                          <a:effectLst/>
                          <a:latin typeface="Times New Roman" panose="02020603050405020304" pitchFamily="18" charset="0"/>
                        </a:rPr>
                        <a:t>gyventojus naudotis teikiamomis </a:t>
                      </a:r>
                      <a:r>
                        <a:rPr lang="lt-LT" sz="900" b="0" i="0" u="none" strike="noStrike" dirty="0" err="1">
                          <a:solidFill>
                            <a:srgbClr val="000000"/>
                          </a:solidFill>
                          <a:effectLst/>
                          <a:latin typeface="Times New Roman" panose="02020603050405020304" pitchFamily="18" charset="0"/>
                        </a:rPr>
                        <a:t>e.paslaugomis</a:t>
                      </a:r>
                      <a:r>
                        <a:rPr lang="lt-LT" sz="900" b="0" i="0" u="none" strike="noStrike" dirty="0">
                          <a:solidFill>
                            <a:srgbClr val="000000"/>
                          </a:solidFill>
                          <a:effectLst/>
                          <a:latin typeface="Times New Roman" panose="02020603050405020304" pitchFamily="18" charset="0"/>
                        </a:rPr>
                        <a:t>.</a:t>
                      </a:r>
                    </a:p>
                  </a:txBody>
                  <a:tcPr marL="7620" marR="7620" marT="7620" marB="0"/>
                </a:tc>
                <a:tc>
                  <a:txBody>
                    <a:bodyPr/>
                    <a:lstStyle/>
                    <a:p>
                      <a:pPr algn="l" fontAlgn="t"/>
                      <a:r>
                        <a:rPr lang="lt-LT" sz="900" b="1" i="0" u="none" strike="noStrike">
                          <a:solidFill>
                            <a:srgbClr val="000000"/>
                          </a:solidFill>
                          <a:effectLst/>
                          <a:latin typeface="Times New Roman" panose="02020603050405020304" pitchFamily="18" charset="0"/>
                        </a:rPr>
                        <a:t> </a:t>
                      </a:r>
                    </a:p>
                  </a:txBody>
                  <a:tcPr marL="7620" marR="7620" marT="7620" marB="0"/>
                </a:tc>
                <a:tc>
                  <a:txBody>
                    <a:bodyPr/>
                    <a:lstStyle/>
                    <a:p>
                      <a:pPr algn="l" fontAlgn="t"/>
                      <a:r>
                        <a:rPr lang="lt-LT" sz="900" b="1" i="0" u="none" strike="noStrike">
                          <a:solidFill>
                            <a:srgbClr val="000000"/>
                          </a:solidFill>
                          <a:effectLst/>
                          <a:latin typeface="Times New Roman" panose="02020603050405020304" pitchFamily="18" charset="0"/>
                        </a:rPr>
                        <a:t> </a:t>
                      </a:r>
                    </a:p>
                  </a:txBody>
                  <a:tcPr marL="7620" marR="7620" marT="7620" marB="0"/>
                </a:tc>
                <a:tc>
                  <a:txBody>
                    <a:bodyPr/>
                    <a:lstStyle/>
                    <a:p>
                      <a:pPr algn="l" fontAlgn="t"/>
                      <a:r>
                        <a:rPr lang="lt-LT" sz="900" b="1" i="0" u="none" strike="noStrike">
                          <a:solidFill>
                            <a:srgbClr val="000000"/>
                          </a:solidFill>
                          <a:effectLst/>
                          <a:latin typeface="Times New Roman" panose="02020603050405020304" pitchFamily="18" charset="0"/>
                        </a:rPr>
                        <a:t> </a:t>
                      </a:r>
                    </a:p>
                  </a:txBody>
                  <a:tcPr marL="7620" marR="7620" marT="7620" marB="0"/>
                </a:tc>
                <a:tc>
                  <a:txBody>
                    <a:bodyPr/>
                    <a:lstStyle/>
                    <a:p>
                      <a:pPr algn="l" fontAlgn="t"/>
                      <a:r>
                        <a:rPr lang="lt-LT" sz="900" b="1" i="0" u="none" strike="noStrike">
                          <a:solidFill>
                            <a:srgbClr val="000000"/>
                          </a:solidFill>
                          <a:effectLst/>
                          <a:latin typeface="Times New Roman" panose="02020603050405020304" pitchFamily="18" charset="0"/>
                        </a:rPr>
                        <a:t> </a:t>
                      </a:r>
                    </a:p>
                  </a:txBody>
                  <a:tcPr marL="7620" marR="7620" marT="7620" marB="0"/>
                </a:tc>
                <a:tc>
                  <a:txBody>
                    <a:bodyPr/>
                    <a:lstStyle/>
                    <a:p>
                      <a:pPr algn="r" fontAlgn="t"/>
                      <a:r>
                        <a:rPr lang="lt-LT" sz="900" b="1" i="0" u="none" strike="noStrike">
                          <a:solidFill>
                            <a:srgbClr val="000000"/>
                          </a:solidFill>
                          <a:effectLst/>
                          <a:latin typeface="Times New Roman" panose="02020603050405020304" pitchFamily="18" charset="0"/>
                        </a:rPr>
                        <a:t>0</a:t>
                      </a:r>
                    </a:p>
                  </a:txBody>
                  <a:tcPr marL="7620" marR="7620" marT="7620" marB="0"/>
                </a:tc>
                <a:tc>
                  <a:txBody>
                    <a:bodyPr/>
                    <a:lstStyle/>
                    <a:p>
                      <a:pPr algn="l" fontAlgn="t"/>
                      <a:r>
                        <a:rPr lang="lt-LT" sz="900" b="1" i="0" u="none" strike="noStrike">
                          <a:solidFill>
                            <a:srgbClr val="000000"/>
                          </a:solidFill>
                          <a:effectLst/>
                          <a:latin typeface="Times New Roman" panose="02020603050405020304" pitchFamily="18" charset="0"/>
                        </a:rPr>
                        <a:t> </a:t>
                      </a:r>
                    </a:p>
                  </a:txBody>
                  <a:tcPr marL="7620" marR="7620" marT="7620" marB="0"/>
                </a:tc>
                <a:extLst>
                  <a:ext uri="{0D108BD9-81ED-4DB2-BD59-A6C34878D82A}">
                    <a16:rowId xmlns:a16="http://schemas.microsoft.com/office/drawing/2014/main" val="3787980547"/>
                  </a:ext>
                </a:extLst>
              </a:tr>
              <a:tr h="1251661">
                <a:tc>
                  <a:txBody>
                    <a:bodyPr/>
                    <a:lstStyle/>
                    <a:p>
                      <a:pPr algn="l" fontAlgn="t"/>
                      <a:r>
                        <a:rPr lang="lt-LT" sz="900" b="0" i="0" u="none" strike="noStrike">
                          <a:solidFill>
                            <a:srgbClr val="000000"/>
                          </a:solidFill>
                          <a:effectLst/>
                          <a:latin typeface="Times New Roman" panose="02020603050405020304" pitchFamily="18" charset="0"/>
                        </a:rPr>
                        <a:t>3.2.</a:t>
                      </a:r>
                    </a:p>
                  </a:txBody>
                  <a:tcPr marL="7620" marR="7620" marT="7620" marB="0"/>
                </a:tc>
                <a:tc>
                  <a:txBody>
                    <a:bodyPr/>
                    <a:lstStyle/>
                    <a:p>
                      <a:pPr algn="l" fontAlgn="t"/>
                      <a:r>
                        <a:rPr lang="lt-LT" sz="900" b="0" i="0" u="none" strike="noStrike" dirty="0" smtClean="0">
                          <a:solidFill>
                            <a:srgbClr val="000000"/>
                          </a:solidFill>
                          <a:effectLst/>
                          <a:latin typeface="Times New Roman" panose="02020603050405020304" pitchFamily="18" charset="0"/>
                        </a:rPr>
                        <a:t>Skatino </a:t>
                      </a:r>
                      <a:r>
                        <a:rPr lang="lt-LT" sz="900" b="0" i="0" u="none" strike="noStrike" dirty="0">
                          <a:solidFill>
                            <a:srgbClr val="000000"/>
                          </a:solidFill>
                          <a:effectLst/>
                          <a:latin typeface="Times New Roman" panose="02020603050405020304" pitchFamily="18" charset="0"/>
                        </a:rPr>
                        <a:t>bendruomenę dalyvauti miesto valdyme, savivaldos institucijų sprendimų priėmimo procesuose, tuo </a:t>
                      </a:r>
                      <a:r>
                        <a:rPr lang="lt-LT" sz="900" b="0" i="0" u="none" strike="noStrike" smtClean="0">
                          <a:solidFill>
                            <a:srgbClr val="000000"/>
                          </a:solidFill>
                          <a:effectLst/>
                          <a:latin typeface="Times New Roman" panose="02020603050405020304" pitchFamily="18" charset="0"/>
                        </a:rPr>
                        <a:t>tikslu buvo </a:t>
                      </a:r>
                      <a:r>
                        <a:rPr lang="lt-LT" sz="900" b="0" i="0" u="none" strike="noStrike" dirty="0">
                          <a:solidFill>
                            <a:srgbClr val="000000"/>
                          </a:solidFill>
                          <a:effectLst/>
                          <a:latin typeface="Times New Roman" panose="02020603050405020304" pitchFamily="18" charset="0"/>
                        </a:rPr>
                        <a:t>organizuoti </a:t>
                      </a:r>
                      <a:r>
                        <a:rPr lang="lt-LT" sz="900" b="0" i="0" u="none" strike="noStrike" dirty="0" smtClean="0">
                          <a:solidFill>
                            <a:srgbClr val="000000"/>
                          </a:solidFill>
                          <a:effectLst/>
                          <a:latin typeface="Times New Roman" panose="02020603050405020304" pitchFamily="18" charset="0"/>
                        </a:rPr>
                        <a:t>dalykiniai susitikimai </a:t>
                      </a:r>
                      <a:r>
                        <a:rPr lang="lt-LT" sz="900" b="0" i="0" u="none" strike="noStrike" dirty="0">
                          <a:solidFill>
                            <a:srgbClr val="000000"/>
                          </a:solidFill>
                          <a:effectLst/>
                          <a:latin typeface="Times New Roman" panose="02020603050405020304" pitchFamily="18" charset="0"/>
                        </a:rPr>
                        <a:t>su </a:t>
                      </a:r>
                      <a:r>
                        <a:rPr lang="lt-LT" sz="900" b="0" i="0" u="none" strike="noStrike" dirty="0" smtClean="0">
                          <a:solidFill>
                            <a:srgbClr val="000000"/>
                          </a:solidFill>
                          <a:effectLst/>
                          <a:latin typeface="Times New Roman" panose="02020603050405020304" pitchFamily="18" charset="0"/>
                        </a:rPr>
                        <a:t>bendruomene, seniūnaičių sueigos.  Dalyvauta </a:t>
                      </a:r>
                      <a:r>
                        <a:rPr lang="lt-LT" sz="900" b="0" i="0" u="none" strike="noStrike" dirty="0">
                          <a:solidFill>
                            <a:srgbClr val="000000"/>
                          </a:solidFill>
                          <a:effectLst/>
                          <a:latin typeface="Times New Roman" panose="02020603050405020304" pitchFamily="18" charset="0"/>
                        </a:rPr>
                        <a:t>Nevyriausybinių organizacijų ir bendruomeninės veiklos stiprinimo 2018–2019 metų veiksmų plano įgyvendinimo 2.3 priemonės ,,Remti bendruomeninę veiklą savivaldybėse“ </a:t>
                      </a:r>
                      <a:r>
                        <a:rPr lang="lt-LT" sz="900" b="0" i="0" u="none" strike="noStrike" dirty="0" smtClean="0">
                          <a:solidFill>
                            <a:srgbClr val="000000"/>
                          </a:solidFill>
                          <a:effectLst/>
                          <a:latin typeface="Times New Roman" panose="02020603050405020304" pitchFamily="18" charset="0"/>
                        </a:rPr>
                        <a:t>įgyvendinime </a:t>
                      </a:r>
                      <a:r>
                        <a:rPr lang="lt-LT" sz="900" b="0" i="0" u="none" strike="noStrike" dirty="0">
                          <a:solidFill>
                            <a:srgbClr val="000000"/>
                          </a:solidFill>
                          <a:effectLst/>
                          <a:latin typeface="Times New Roman" panose="02020603050405020304" pitchFamily="18" charset="0"/>
                        </a:rPr>
                        <a:t>Kauno miesto savivaldybėje.</a:t>
                      </a:r>
                    </a:p>
                  </a:txBody>
                  <a:tcPr marL="7620" marR="7620" marT="7620" marB="0"/>
                </a:tc>
                <a:tc>
                  <a:txBody>
                    <a:bodyPr/>
                    <a:lstStyle/>
                    <a:p>
                      <a:pPr algn="l" fontAlgn="t"/>
                      <a:r>
                        <a:rPr lang="lt-LT" sz="900" b="0" i="0" u="none" strike="noStrike">
                          <a:solidFill>
                            <a:srgbClr val="000000"/>
                          </a:solidFill>
                          <a:effectLst/>
                          <a:latin typeface="Times New Roman" panose="02020603050405020304" pitchFamily="18" charset="0"/>
                        </a:rPr>
                        <a:t> </a:t>
                      </a:r>
                    </a:p>
                  </a:txBody>
                  <a:tcPr marL="7620" marR="7620" marT="7620" marB="0"/>
                </a:tc>
                <a:tc>
                  <a:txBody>
                    <a:bodyPr/>
                    <a:lstStyle/>
                    <a:p>
                      <a:pPr algn="l" fontAlgn="t"/>
                      <a:r>
                        <a:rPr lang="lt-LT" sz="900" b="0" i="0" u="none" strike="noStrike">
                          <a:solidFill>
                            <a:srgbClr val="000000"/>
                          </a:solidFill>
                          <a:effectLst/>
                          <a:latin typeface="Times New Roman" panose="02020603050405020304" pitchFamily="18" charset="0"/>
                        </a:rPr>
                        <a:t>vnt.</a:t>
                      </a:r>
                    </a:p>
                  </a:txBody>
                  <a:tcPr marL="7620" marR="7620" marT="7620" marB="0"/>
                </a:tc>
                <a:tc>
                  <a:txBody>
                    <a:bodyPr/>
                    <a:lstStyle/>
                    <a:p>
                      <a:pPr algn="r" fontAlgn="t"/>
                      <a:r>
                        <a:rPr lang="lt-LT" sz="900" b="0" i="0" u="none" strike="noStrike">
                          <a:solidFill>
                            <a:srgbClr val="000000"/>
                          </a:solidFill>
                          <a:effectLst/>
                          <a:latin typeface="Times New Roman" panose="02020603050405020304" pitchFamily="18" charset="0"/>
                        </a:rPr>
                        <a:t>4</a:t>
                      </a:r>
                    </a:p>
                  </a:txBody>
                  <a:tcPr marL="7620" marR="7620" marT="7620" marB="0"/>
                </a:tc>
                <a:tc>
                  <a:txBody>
                    <a:bodyPr/>
                    <a:lstStyle/>
                    <a:p>
                      <a:pPr algn="l" fontAlgn="t"/>
                      <a:r>
                        <a:rPr lang="lt-LT" sz="900" b="0" i="0" u="none" strike="noStrike">
                          <a:solidFill>
                            <a:srgbClr val="000000"/>
                          </a:solidFill>
                          <a:effectLst/>
                          <a:latin typeface="Times New Roman" panose="02020603050405020304" pitchFamily="18" charset="0"/>
                        </a:rPr>
                        <a:t> </a:t>
                      </a:r>
                    </a:p>
                  </a:txBody>
                  <a:tcPr marL="7620" marR="7620" marT="7620" marB="0"/>
                </a:tc>
                <a:tc>
                  <a:txBody>
                    <a:bodyPr/>
                    <a:lstStyle/>
                    <a:p>
                      <a:pPr algn="r" fontAlgn="t"/>
                      <a:r>
                        <a:rPr lang="lt-LT" sz="900" b="0" i="0" u="none" strike="noStrike">
                          <a:solidFill>
                            <a:srgbClr val="000000"/>
                          </a:solidFill>
                          <a:effectLst/>
                          <a:latin typeface="Times New Roman" panose="02020603050405020304" pitchFamily="18" charset="0"/>
                        </a:rPr>
                        <a:t>100</a:t>
                      </a:r>
                    </a:p>
                  </a:txBody>
                  <a:tcPr marL="7620" marR="7620" marT="7620" marB="0"/>
                </a:tc>
                <a:tc>
                  <a:txBody>
                    <a:bodyPr/>
                    <a:lstStyle/>
                    <a:p>
                      <a:pPr algn="r" fontAlgn="t"/>
                      <a:r>
                        <a:rPr lang="lt-LT" sz="900" b="1" i="0" u="none" strike="noStrike">
                          <a:solidFill>
                            <a:srgbClr val="000000"/>
                          </a:solidFill>
                          <a:effectLst/>
                          <a:latin typeface="Times New Roman" panose="02020603050405020304" pitchFamily="18" charset="0"/>
                        </a:rPr>
                        <a:t>227,89</a:t>
                      </a:r>
                    </a:p>
                  </a:txBody>
                  <a:tcPr marL="7620" marR="7620" marT="7620" marB="0"/>
                </a:tc>
                <a:extLst>
                  <a:ext uri="{0D108BD9-81ED-4DB2-BD59-A6C34878D82A}">
                    <a16:rowId xmlns:a16="http://schemas.microsoft.com/office/drawing/2014/main" val="2818542309"/>
                  </a:ext>
                </a:extLst>
              </a:tr>
              <a:tr h="439698">
                <a:tc>
                  <a:txBody>
                    <a:bodyPr/>
                    <a:lstStyle/>
                    <a:p>
                      <a:pPr algn="l" fontAlgn="t"/>
                      <a:r>
                        <a:rPr lang="lt-LT" sz="900" b="0" i="0" u="none" strike="noStrike">
                          <a:solidFill>
                            <a:srgbClr val="000000"/>
                          </a:solidFill>
                          <a:effectLst/>
                          <a:latin typeface="Times New Roman" panose="02020603050405020304" pitchFamily="18" charset="0"/>
                        </a:rPr>
                        <a:t>3.3. </a:t>
                      </a:r>
                    </a:p>
                  </a:txBody>
                  <a:tcPr marL="7620" marR="7620" marT="7620" marB="0"/>
                </a:tc>
                <a:tc>
                  <a:txBody>
                    <a:bodyPr/>
                    <a:lstStyle/>
                    <a:p>
                      <a:pPr algn="l" fontAlgn="t"/>
                      <a:r>
                        <a:rPr lang="lt-LT" sz="900" b="0" i="0" u="none" strike="noStrike" dirty="0" smtClean="0">
                          <a:solidFill>
                            <a:srgbClr val="000000"/>
                          </a:solidFill>
                          <a:effectLst/>
                          <a:latin typeface="Times New Roman" panose="02020603050405020304" pitchFamily="18" charset="0"/>
                        </a:rPr>
                        <a:t>Kėlė </a:t>
                      </a:r>
                      <a:r>
                        <a:rPr lang="lt-LT" sz="900" b="0" i="0" u="none" strike="noStrike" dirty="0">
                          <a:solidFill>
                            <a:srgbClr val="000000"/>
                          </a:solidFill>
                          <a:effectLst/>
                          <a:latin typeface="Times New Roman" panose="02020603050405020304" pitchFamily="18" charset="0"/>
                        </a:rPr>
                        <a:t>darbuotojų kvalifikaciją ir individualius gebėjimus dalyvaujant mokymuose.</a:t>
                      </a:r>
                    </a:p>
                  </a:txBody>
                  <a:tcPr marL="7620" marR="7620" marT="7620" marB="0"/>
                </a:tc>
                <a:tc>
                  <a:txBody>
                    <a:bodyPr/>
                    <a:lstStyle/>
                    <a:p>
                      <a:pPr algn="l" fontAlgn="t"/>
                      <a:r>
                        <a:rPr lang="lt-LT" sz="900" b="0" i="0" u="none" strike="noStrike">
                          <a:solidFill>
                            <a:srgbClr val="000000"/>
                          </a:solidFill>
                          <a:effectLst/>
                          <a:latin typeface="Times New Roman" panose="02020603050405020304" pitchFamily="18" charset="0"/>
                        </a:rPr>
                        <a:t> </a:t>
                      </a:r>
                    </a:p>
                  </a:txBody>
                  <a:tcPr marL="7620" marR="7620" marT="7620" marB="0"/>
                </a:tc>
                <a:tc>
                  <a:txBody>
                    <a:bodyPr/>
                    <a:lstStyle/>
                    <a:p>
                      <a:pPr algn="l" fontAlgn="t"/>
                      <a:r>
                        <a:rPr lang="lt-LT" sz="900" b="0" i="0" u="none" strike="noStrike">
                          <a:solidFill>
                            <a:srgbClr val="000000"/>
                          </a:solidFill>
                          <a:effectLst/>
                          <a:latin typeface="Times New Roman" panose="02020603050405020304" pitchFamily="18" charset="0"/>
                        </a:rPr>
                        <a:t>vnt.</a:t>
                      </a:r>
                    </a:p>
                  </a:txBody>
                  <a:tcPr marL="7620" marR="7620" marT="7620" marB="0"/>
                </a:tc>
                <a:tc>
                  <a:txBody>
                    <a:bodyPr/>
                    <a:lstStyle/>
                    <a:p>
                      <a:pPr algn="l" fontAlgn="t"/>
                      <a:r>
                        <a:rPr lang="lt-LT" sz="900" b="0" i="0" u="none" strike="noStrike">
                          <a:solidFill>
                            <a:srgbClr val="000000"/>
                          </a:solidFill>
                          <a:effectLst/>
                          <a:latin typeface="Times New Roman" panose="02020603050405020304" pitchFamily="18" charset="0"/>
                        </a:rPr>
                        <a:t> </a:t>
                      </a:r>
                    </a:p>
                  </a:txBody>
                  <a:tcPr marL="7620" marR="7620" marT="7620" marB="0"/>
                </a:tc>
                <a:tc>
                  <a:txBody>
                    <a:bodyPr/>
                    <a:lstStyle/>
                    <a:p>
                      <a:pPr algn="l" fontAlgn="t"/>
                      <a:r>
                        <a:rPr lang="lt-LT" sz="900" b="0" i="0" u="none" strike="noStrike">
                          <a:solidFill>
                            <a:srgbClr val="000000"/>
                          </a:solidFill>
                          <a:effectLst/>
                          <a:latin typeface="Times New Roman" panose="02020603050405020304" pitchFamily="18" charset="0"/>
                        </a:rPr>
                        <a:t> </a:t>
                      </a:r>
                    </a:p>
                  </a:txBody>
                  <a:tcPr marL="7620" marR="7620" marT="7620" marB="0"/>
                </a:tc>
                <a:tc>
                  <a:txBody>
                    <a:bodyPr/>
                    <a:lstStyle/>
                    <a:p>
                      <a:pPr algn="r" fontAlgn="t"/>
                      <a:r>
                        <a:rPr lang="lt-LT" sz="900" b="0" i="0" u="none" strike="noStrike">
                          <a:solidFill>
                            <a:srgbClr val="000000"/>
                          </a:solidFill>
                          <a:effectLst/>
                          <a:latin typeface="Times New Roman" panose="02020603050405020304" pitchFamily="18" charset="0"/>
                        </a:rPr>
                        <a:t>500</a:t>
                      </a:r>
                    </a:p>
                  </a:txBody>
                  <a:tcPr marL="7620" marR="7620" marT="7620" marB="0"/>
                </a:tc>
                <a:tc>
                  <a:txBody>
                    <a:bodyPr/>
                    <a:lstStyle/>
                    <a:p>
                      <a:pPr algn="r" fontAlgn="t"/>
                      <a:r>
                        <a:rPr lang="lt-LT" sz="900" b="0" i="0" u="none" strike="noStrike">
                          <a:solidFill>
                            <a:srgbClr val="000000"/>
                          </a:solidFill>
                          <a:effectLst/>
                          <a:latin typeface="Times New Roman" panose="02020603050405020304" pitchFamily="18" charset="0"/>
                        </a:rPr>
                        <a:t>0</a:t>
                      </a:r>
                    </a:p>
                  </a:txBody>
                  <a:tcPr marL="7620" marR="7620" marT="7620" marB="0"/>
                </a:tc>
                <a:extLst>
                  <a:ext uri="{0D108BD9-81ED-4DB2-BD59-A6C34878D82A}">
                    <a16:rowId xmlns:a16="http://schemas.microsoft.com/office/drawing/2014/main" val="10001"/>
                  </a:ext>
                </a:extLst>
              </a:tr>
              <a:tr h="384258">
                <a:tc>
                  <a:txBody>
                    <a:bodyPr/>
                    <a:lstStyle/>
                    <a:p>
                      <a:pPr algn="l" fontAlgn="t"/>
                      <a:r>
                        <a:rPr lang="lt-LT" sz="900" b="0" i="0" u="none" strike="noStrike">
                          <a:solidFill>
                            <a:srgbClr val="000000"/>
                          </a:solidFill>
                          <a:effectLst/>
                          <a:latin typeface="Times New Roman" panose="02020603050405020304" pitchFamily="18" charset="0"/>
                        </a:rPr>
                        <a:t> </a:t>
                      </a:r>
                    </a:p>
                  </a:txBody>
                  <a:tcPr marL="7620" marR="7620" marT="7620" marB="0"/>
                </a:tc>
                <a:tc>
                  <a:txBody>
                    <a:bodyPr/>
                    <a:lstStyle/>
                    <a:p>
                      <a:pPr algn="l" fontAlgn="t"/>
                      <a:r>
                        <a:rPr lang="lt-LT" sz="900" b="0" i="0" u="none" strike="noStrike" dirty="0">
                          <a:solidFill>
                            <a:srgbClr val="000000"/>
                          </a:solidFill>
                          <a:effectLst/>
                          <a:latin typeface="Times New Roman" panose="02020603050405020304" pitchFamily="18" charset="0"/>
                        </a:rPr>
                        <a:t> </a:t>
                      </a:r>
                    </a:p>
                  </a:txBody>
                  <a:tcPr marL="7620" marR="7620" marT="7620" marB="0"/>
                </a:tc>
                <a:tc gridSpan="4">
                  <a:txBody>
                    <a:bodyPr/>
                    <a:lstStyle/>
                    <a:p>
                      <a:pPr algn="l" fontAlgn="t"/>
                      <a:r>
                        <a:rPr lang="lt-LT" sz="900" b="1" i="0" u="none" strike="noStrike" dirty="0" smtClean="0">
                          <a:solidFill>
                            <a:srgbClr val="000000"/>
                          </a:solidFill>
                          <a:effectLst/>
                          <a:latin typeface="Times New Roman" panose="02020603050405020304" pitchFamily="18" charset="0"/>
                        </a:rPr>
                        <a:t>viso</a:t>
                      </a:r>
                      <a:endParaRPr lang="lt-LT" sz="900" b="1" i="0" u="none" strike="noStrike" dirty="0">
                        <a:solidFill>
                          <a:srgbClr val="000000"/>
                        </a:solidFill>
                        <a:effectLst/>
                        <a:latin typeface="Times New Roman" panose="02020603050405020304" pitchFamily="18" charset="0"/>
                      </a:endParaRPr>
                    </a:p>
                  </a:txBody>
                  <a:tcPr marL="7620" marR="7620" marT="7620" marB="0"/>
                </a:tc>
                <a:tc hMerge="1">
                  <a:txBody>
                    <a:bodyPr/>
                    <a:lstStyle/>
                    <a:p>
                      <a:endParaRPr lang="lt-LT"/>
                    </a:p>
                  </a:txBody>
                  <a:tcPr/>
                </a:tc>
                <a:tc hMerge="1">
                  <a:txBody>
                    <a:bodyPr/>
                    <a:lstStyle/>
                    <a:p>
                      <a:endParaRPr lang="lt-LT"/>
                    </a:p>
                  </a:txBody>
                  <a:tcPr/>
                </a:tc>
                <a:tc hMerge="1">
                  <a:txBody>
                    <a:bodyPr/>
                    <a:lstStyle/>
                    <a:p>
                      <a:endParaRPr lang="lt-LT"/>
                    </a:p>
                  </a:txBody>
                  <a:tcPr/>
                </a:tc>
                <a:tc>
                  <a:txBody>
                    <a:bodyPr/>
                    <a:lstStyle/>
                    <a:p>
                      <a:pPr algn="r" fontAlgn="t"/>
                      <a:r>
                        <a:rPr lang="lt-LT" sz="900" b="1" i="0" u="none" strike="noStrike">
                          <a:solidFill>
                            <a:srgbClr val="000000"/>
                          </a:solidFill>
                          <a:effectLst/>
                          <a:latin typeface="Times New Roman" panose="02020603050405020304" pitchFamily="18" charset="0"/>
                        </a:rPr>
                        <a:t>600</a:t>
                      </a:r>
                    </a:p>
                  </a:txBody>
                  <a:tcPr marL="7620" marR="7620" marT="7620" marB="0"/>
                </a:tc>
                <a:tc>
                  <a:txBody>
                    <a:bodyPr/>
                    <a:lstStyle/>
                    <a:p>
                      <a:pPr algn="r" fontAlgn="t"/>
                      <a:r>
                        <a:rPr lang="lt-LT" sz="900" b="1" i="0" u="none" strike="noStrike">
                          <a:solidFill>
                            <a:srgbClr val="000000"/>
                          </a:solidFill>
                          <a:effectLst/>
                          <a:latin typeface="Times New Roman" panose="02020603050405020304" pitchFamily="18" charset="0"/>
                        </a:rPr>
                        <a:t>227,89</a:t>
                      </a:r>
                    </a:p>
                  </a:txBody>
                  <a:tcPr marL="7620" marR="7620" marT="7620" marB="0"/>
                </a:tc>
                <a:extLst>
                  <a:ext uri="{0D108BD9-81ED-4DB2-BD59-A6C34878D82A}">
                    <a16:rowId xmlns:a16="http://schemas.microsoft.com/office/drawing/2014/main" val="10002"/>
                  </a:ext>
                </a:extLst>
              </a:tr>
              <a:tr h="461655">
                <a:tc gridSpan="4">
                  <a:txBody>
                    <a:bodyPr/>
                    <a:lstStyle/>
                    <a:p>
                      <a:pPr algn="l" fontAlgn="t"/>
                      <a:r>
                        <a:rPr lang="lt-LT" sz="900" b="1" i="0" u="none" strike="noStrike">
                          <a:solidFill>
                            <a:srgbClr val="000000"/>
                          </a:solidFill>
                          <a:effectLst/>
                          <a:latin typeface="Times New Roman" panose="02020603050405020304" pitchFamily="18" charset="0"/>
                        </a:rPr>
                        <a:t>Iš viso priemonei: </a:t>
                      </a:r>
                    </a:p>
                  </a:txBody>
                  <a:tcPr marL="7620" marR="7620" marT="7620" marB="0"/>
                </a:tc>
                <a:tc hMerge="1">
                  <a:txBody>
                    <a:bodyPr/>
                    <a:lstStyle/>
                    <a:p>
                      <a:endParaRPr lang="lt-LT"/>
                    </a:p>
                  </a:txBody>
                  <a:tcPr/>
                </a:tc>
                <a:tc hMerge="1">
                  <a:txBody>
                    <a:bodyPr/>
                    <a:lstStyle/>
                    <a:p>
                      <a:endParaRPr lang="lt-LT"/>
                    </a:p>
                  </a:txBody>
                  <a:tcPr/>
                </a:tc>
                <a:tc hMerge="1">
                  <a:txBody>
                    <a:bodyPr/>
                    <a:lstStyle/>
                    <a:p>
                      <a:endParaRPr lang="lt-LT"/>
                    </a:p>
                  </a:txBody>
                  <a:tcPr/>
                </a:tc>
                <a:tc>
                  <a:txBody>
                    <a:bodyPr/>
                    <a:lstStyle/>
                    <a:p>
                      <a:pPr algn="l" fontAlgn="t"/>
                      <a:r>
                        <a:rPr lang="lt-LT" sz="900" b="1" i="0" u="none" strike="noStrike">
                          <a:solidFill>
                            <a:srgbClr val="000000"/>
                          </a:solidFill>
                          <a:effectLst/>
                          <a:latin typeface="Times New Roman" panose="02020603050405020304" pitchFamily="18" charset="0"/>
                        </a:rPr>
                        <a:t> </a:t>
                      </a:r>
                    </a:p>
                  </a:txBody>
                  <a:tcPr marL="7620" marR="7620" marT="7620" marB="0"/>
                </a:tc>
                <a:tc>
                  <a:txBody>
                    <a:bodyPr/>
                    <a:lstStyle/>
                    <a:p>
                      <a:pPr algn="l" fontAlgn="t"/>
                      <a:r>
                        <a:rPr lang="lt-LT" sz="900" b="1" i="0" u="none" strike="noStrike">
                          <a:solidFill>
                            <a:srgbClr val="000000"/>
                          </a:solidFill>
                          <a:effectLst/>
                          <a:latin typeface="Times New Roman" panose="02020603050405020304" pitchFamily="18" charset="0"/>
                        </a:rPr>
                        <a:t> </a:t>
                      </a:r>
                    </a:p>
                  </a:txBody>
                  <a:tcPr marL="7620" marR="7620" marT="7620" marB="0"/>
                </a:tc>
                <a:tc>
                  <a:txBody>
                    <a:bodyPr/>
                    <a:lstStyle/>
                    <a:p>
                      <a:pPr algn="r" fontAlgn="t"/>
                      <a:r>
                        <a:rPr lang="lt-LT" sz="900" b="1" i="0" u="none" strike="noStrike">
                          <a:solidFill>
                            <a:srgbClr val="000000"/>
                          </a:solidFill>
                          <a:effectLst/>
                          <a:latin typeface="Times New Roman" panose="02020603050405020304" pitchFamily="18" charset="0"/>
                        </a:rPr>
                        <a:t>60.000,00</a:t>
                      </a:r>
                    </a:p>
                  </a:txBody>
                  <a:tcPr marL="7620" marR="7620" marT="7620" marB="0"/>
                </a:tc>
                <a:tc>
                  <a:txBody>
                    <a:bodyPr/>
                    <a:lstStyle/>
                    <a:p>
                      <a:pPr algn="r" fontAlgn="t"/>
                      <a:r>
                        <a:rPr lang="lt-LT" sz="900" b="1" i="0" u="none" strike="noStrike" dirty="0" smtClean="0">
                          <a:solidFill>
                            <a:srgbClr val="000000"/>
                          </a:solidFill>
                          <a:effectLst/>
                          <a:latin typeface="Times New Roman" panose="02020603050405020304" pitchFamily="18" charset="0"/>
                        </a:rPr>
                        <a:t>51.798,40</a:t>
                      </a:r>
                      <a:endParaRPr lang="lt-LT" sz="900" b="1" i="0" u="none" strike="noStrike" dirty="0">
                        <a:solidFill>
                          <a:srgbClr val="000000"/>
                        </a:solidFill>
                        <a:effectLst/>
                        <a:latin typeface="Times New Roman" panose="02020603050405020304" pitchFamily="18" charset="0"/>
                      </a:endParaRPr>
                    </a:p>
                  </a:txBody>
                  <a:tcPr marL="7620" marR="7620" marT="7620" marB="0"/>
                </a:tc>
                <a:extLst>
                  <a:ext uri="{0D108BD9-81ED-4DB2-BD59-A6C34878D82A}">
                    <a16:rowId xmlns:a16="http://schemas.microsoft.com/office/drawing/2014/main" val="10003"/>
                  </a:ext>
                </a:extLst>
              </a:tr>
              <a:tr h="929225">
                <a:tc>
                  <a:txBody>
                    <a:bodyPr/>
                    <a:lstStyle/>
                    <a:p>
                      <a:pPr algn="l" fontAlgn="t"/>
                      <a:endParaRPr lang="lt-LT" sz="900" b="1" i="0" u="none" strike="noStrike" dirty="0">
                        <a:solidFill>
                          <a:srgbClr val="000000"/>
                        </a:solidFill>
                        <a:effectLst/>
                        <a:latin typeface="Times New Roman" panose="02020603050405020304" pitchFamily="18" charset="0"/>
                      </a:endParaRPr>
                    </a:p>
                  </a:txBody>
                  <a:tcPr marL="7620" marR="7620" marT="7620" marB="0"/>
                </a:tc>
                <a:tc>
                  <a:txBody>
                    <a:bodyPr/>
                    <a:lstStyle/>
                    <a:p>
                      <a:pPr algn="l" fontAlgn="t"/>
                      <a:r>
                        <a:rPr lang="lt-LT" sz="900" b="1" i="0" u="none" strike="noStrike" dirty="0" smtClean="0">
                          <a:solidFill>
                            <a:srgbClr val="000000"/>
                          </a:solidFill>
                          <a:effectLst/>
                          <a:latin typeface="Times New Roman" panose="02020603050405020304" pitchFamily="18" charset="0"/>
                        </a:rPr>
                        <a:t>Nepanaudota lėšų 8201,60 eurų</a:t>
                      </a:r>
                    </a:p>
                    <a:p>
                      <a:pPr algn="l" fontAlgn="t"/>
                      <a:endParaRPr lang="lt-LT" sz="900" b="1" i="0" u="none" strike="noStrike" dirty="0" smtClean="0">
                        <a:solidFill>
                          <a:srgbClr val="000000"/>
                        </a:solidFill>
                        <a:effectLst/>
                        <a:latin typeface="Times New Roman" panose="02020603050405020304" pitchFamily="18" charset="0"/>
                      </a:endParaRPr>
                    </a:p>
                    <a:p>
                      <a:pPr algn="l" fontAlgn="t"/>
                      <a:endParaRPr lang="lt-LT" sz="900" b="1" i="0" u="none" strike="noStrike" dirty="0" smtClean="0">
                        <a:solidFill>
                          <a:srgbClr val="000000"/>
                        </a:solidFill>
                        <a:effectLst/>
                        <a:latin typeface="Times New Roman" panose="02020603050405020304" pitchFamily="18" charset="0"/>
                      </a:endParaRPr>
                    </a:p>
                    <a:p>
                      <a:pPr algn="l" fontAlgn="t"/>
                      <a:r>
                        <a:rPr lang="lt-LT" sz="900" b="1" i="0" u="none" strike="noStrike" dirty="0" smtClean="0">
                          <a:solidFill>
                            <a:srgbClr val="000000"/>
                          </a:solidFill>
                          <a:effectLst/>
                          <a:latin typeface="Times New Roman" panose="02020603050405020304" pitchFamily="18" charset="0"/>
                        </a:rPr>
                        <a:t>                                                           Seniūnė Rasina Žolynienė</a:t>
                      </a:r>
                    </a:p>
                    <a:p>
                      <a:pPr algn="l" fontAlgn="t"/>
                      <a:endParaRPr lang="lt-LT" sz="900" b="1" i="0" u="none" strike="noStrike" dirty="0" smtClean="0">
                        <a:solidFill>
                          <a:srgbClr val="000000"/>
                        </a:solidFill>
                        <a:effectLst/>
                        <a:latin typeface="Times New Roman" panose="02020603050405020304" pitchFamily="18" charset="0"/>
                      </a:endParaRPr>
                    </a:p>
                    <a:p>
                      <a:pPr algn="l" fontAlgn="t"/>
                      <a:r>
                        <a:rPr lang="lt-LT" sz="900" b="1" i="0" u="none" strike="noStrike" dirty="0" smtClean="0">
                          <a:solidFill>
                            <a:srgbClr val="000000"/>
                          </a:solidFill>
                          <a:effectLst/>
                          <a:latin typeface="Times New Roman" panose="02020603050405020304" pitchFamily="18" charset="0"/>
                        </a:rPr>
                        <a:t>L.</a:t>
                      </a:r>
                      <a:r>
                        <a:rPr lang="lt-LT" sz="900" b="1" i="0" u="none" strike="noStrike" baseline="0" dirty="0" smtClean="0">
                          <a:solidFill>
                            <a:srgbClr val="000000"/>
                          </a:solidFill>
                          <a:effectLst/>
                          <a:latin typeface="Times New Roman" panose="02020603050405020304" pitchFamily="18" charset="0"/>
                        </a:rPr>
                        <a:t> Knėpienė</a:t>
                      </a:r>
                      <a:endParaRPr lang="pt-BR" sz="900" b="1" i="0" u="none" strike="noStrike" dirty="0">
                        <a:solidFill>
                          <a:srgbClr val="000000"/>
                        </a:solidFill>
                        <a:effectLst/>
                        <a:latin typeface="Times New Roman" panose="02020603050405020304" pitchFamily="18" charset="0"/>
                      </a:endParaRPr>
                    </a:p>
                  </a:txBody>
                  <a:tcPr marL="7620" marR="7620" marT="7620" marB="0"/>
                </a:tc>
                <a:tc>
                  <a:txBody>
                    <a:bodyPr/>
                    <a:lstStyle/>
                    <a:p>
                      <a:pPr algn="l" fontAlgn="t"/>
                      <a:endParaRPr lang="lt-LT" sz="900" b="1" i="0" u="none" strike="noStrike" dirty="0">
                        <a:solidFill>
                          <a:srgbClr val="000000"/>
                        </a:solidFill>
                        <a:effectLst/>
                        <a:latin typeface="Times New Roman" panose="02020603050405020304" pitchFamily="18" charset="0"/>
                      </a:endParaRPr>
                    </a:p>
                  </a:txBody>
                  <a:tcPr marL="7620" marR="7620" marT="7620" marB="0"/>
                </a:tc>
                <a:tc>
                  <a:txBody>
                    <a:bodyPr/>
                    <a:lstStyle/>
                    <a:p>
                      <a:pPr algn="l" fontAlgn="t"/>
                      <a:endParaRPr lang="lt-LT" sz="900" b="1" i="0" u="none" strike="noStrike" dirty="0">
                        <a:solidFill>
                          <a:srgbClr val="000000"/>
                        </a:solidFill>
                        <a:effectLst/>
                        <a:latin typeface="Times New Roman" panose="02020603050405020304" pitchFamily="18" charset="0"/>
                      </a:endParaRPr>
                    </a:p>
                  </a:txBody>
                  <a:tcPr marL="7620" marR="7620" marT="7620" marB="0"/>
                </a:tc>
                <a:tc>
                  <a:txBody>
                    <a:bodyPr/>
                    <a:lstStyle/>
                    <a:p>
                      <a:pPr algn="l" fontAlgn="t"/>
                      <a:endParaRPr lang="lt-LT" sz="900" b="1" i="0" u="none" strike="noStrike" dirty="0">
                        <a:solidFill>
                          <a:srgbClr val="000000"/>
                        </a:solidFill>
                        <a:effectLst/>
                        <a:latin typeface="Times New Roman" panose="02020603050405020304" pitchFamily="18" charset="0"/>
                      </a:endParaRPr>
                    </a:p>
                  </a:txBody>
                  <a:tcPr marL="7620" marR="7620" marT="7620" marB="0"/>
                </a:tc>
                <a:tc>
                  <a:txBody>
                    <a:bodyPr/>
                    <a:lstStyle/>
                    <a:p>
                      <a:pPr algn="l" fontAlgn="t"/>
                      <a:endParaRPr lang="lt-LT" sz="900" b="1" i="0" u="none" strike="noStrike" dirty="0">
                        <a:solidFill>
                          <a:srgbClr val="000000"/>
                        </a:solidFill>
                        <a:effectLst/>
                        <a:latin typeface="Times New Roman" panose="02020603050405020304" pitchFamily="18" charset="0"/>
                      </a:endParaRPr>
                    </a:p>
                  </a:txBody>
                  <a:tcPr marL="7620" marR="7620" marT="7620" marB="0"/>
                </a:tc>
                <a:tc>
                  <a:txBody>
                    <a:bodyPr/>
                    <a:lstStyle/>
                    <a:p>
                      <a:pPr algn="l" fontAlgn="t"/>
                      <a:endParaRPr lang="lt-LT" sz="900" b="1" i="0" u="none" strike="noStrike" dirty="0">
                        <a:solidFill>
                          <a:srgbClr val="000000"/>
                        </a:solidFill>
                        <a:effectLst/>
                        <a:latin typeface="Times New Roman" panose="02020603050405020304" pitchFamily="18" charset="0"/>
                      </a:endParaRPr>
                    </a:p>
                  </a:txBody>
                  <a:tcPr marL="7620" marR="7620" marT="7620" marB="0"/>
                </a:tc>
                <a:tc>
                  <a:txBody>
                    <a:bodyPr/>
                    <a:lstStyle/>
                    <a:p>
                      <a:pPr algn="l" fontAlgn="t"/>
                      <a:endParaRPr lang="lt-LT" sz="900" b="1" i="0" u="none" strike="noStrike" dirty="0">
                        <a:solidFill>
                          <a:srgbClr val="000000"/>
                        </a:solidFill>
                        <a:effectLst/>
                        <a:latin typeface="Times New Roman" panose="02020603050405020304" pitchFamily="18" charset="0"/>
                      </a:endParaRPr>
                    </a:p>
                  </a:txBody>
                  <a:tcPr marL="7620" marR="7620" marT="7620" marB="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113662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ctrTitle"/>
          </p:nvPr>
        </p:nvSpPr>
        <p:spPr>
          <a:xfrm>
            <a:off x="395536" y="116632"/>
            <a:ext cx="8568952" cy="720080"/>
          </a:xfrm>
        </p:spPr>
        <p:txBody>
          <a:bodyPr>
            <a:noAutofit/>
          </a:bodyPr>
          <a:lstStyle/>
          <a:p>
            <a:r>
              <a:rPr lang="lt-LT" sz="2400" b="1" dirty="0" smtClean="0">
                <a:latin typeface="Bookman Old Style" panose="02050604050505020204" pitchFamily="18" charset="0"/>
                <a:cs typeface="Times New Roman" panose="02020603050405020304" pitchFamily="18" charset="0"/>
              </a:rPr>
              <a:t>PANEMUNĖS SENIŪNIJOS 2018 M. VEIKLOS ATASKAITA</a:t>
            </a:r>
            <a:endParaRPr lang="lt-LT" sz="2400" b="1" dirty="0">
              <a:latin typeface="Bookman Old Style" panose="02050604050505020204" pitchFamily="18" charset="0"/>
              <a:cs typeface="Times New Roman" panose="02020603050405020304" pitchFamily="18" charset="0"/>
            </a:endParaRPr>
          </a:p>
        </p:txBody>
      </p:sp>
      <p:sp>
        <p:nvSpPr>
          <p:cNvPr id="3" name="Antrinis pavadinimas 2"/>
          <p:cNvSpPr>
            <a:spLocks noGrp="1"/>
          </p:cNvSpPr>
          <p:nvPr>
            <p:ph type="subTitle" idx="1"/>
          </p:nvPr>
        </p:nvSpPr>
        <p:spPr>
          <a:xfrm>
            <a:off x="179512" y="908720"/>
            <a:ext cx="8856984" cy="5832648"/>
          </a:xfrm>
        </p:spPr>
        <p:txBody>
          <a:bodyPr>
            <a:noAutofit/>
          </a:bodyPr>
          <a:lstStyle/>
          <a:p>
            <a:pPr algn="l"/>
            <a:r>
              <a:rPr lang="lt-LT" sz="1100" b="1" dirty="0" smtClean="0">
                <a:solidFill>
                  <a:schemeClr val="tx1"/>
                </a:solidFill>
                <a:latin typeface="Times New Roman" panose="02020603050405020304" pitchFamily="18" charset="0"/>
                <a:cs typeface="Times New Roman" panose="02020603050405020304" pitchFamily="18" charset="0"/>
              </a:rPr>
              <a:t>Panemunės seniūnija įgyvendindama SVP  priemonę 02.05.02.007</a:t>
            </a:r>
            <a:r>
              <a:rPr lang="lt-LT" sz="1100" b="1" dirty="0">
                <a:solidFill>
                  <a:schemeClr val="tx1"/>
                </a:solidFill>
                <a:latin typeface="Times New Roman" panose="02020603050405020304" pitchFamily="18" charset="0"/>
                <a:cs typeface="Times New Roman" panose="02020603050405020304" pitchFamily="18" charset="0"/>
              </a:rPr>
              <a:t>. Panemunės seniūnijos įtakos stiprinimas skatinant gyventojų </a:t>
            </a:r>
            <a:r>
              <a:rPr lang="lt-LT" sz="1100" b="1" dirty="0" smtClean="0">
                <a:solidFill>
                  <a:schemeClr val="tx1"/>
                </a:solidFill>
                <a:latin typeface="Times New Roman" panose="02020603050405020304" pitchFamily="18" charset="0"/>
                <a:cs typeface="Times New Roman" panose="02020603050405020304" pitchFamily="18" charset="0"/>
              </a:rPr>
              <a:t>bendruomeniškumą vykdė sekančias veiklas:</a:t>
            </a:r>
            <a:endParaRPr lang="lt-LT" sz="1100" dirty="0">
              <a:solidFill>
                <a:schemeClr val="tx1"/>
              </a:solidFill>
              <a:latin typeface="Times New Roman" panose="02020603050405020304" pitchFamily="18" charset="0"/>
              <a:cs typeface="Times New Roman" panose="02020603050405020304" pitchFamily="18" charset="0"/>
            </a:endParaRPr>
          </a:p>
          <a:p>
            <a:pPr algn="just"/>
            <a:r>
              <a:rPr lang="lt-LT" sz="1100" b="1" dirty="0" smtClean="0">
                <a:solidFill>
                  <a:schemeClr val="tx1"/>
                </a:solidFill>
                <a:latin typeface="Times New Roman" panose="02020603050405020304" pitchFamily="18" charset="0"/>
                <a:cs typeface="Times New Roman" panose="02020603050405020304" pitchFamily="18" charset="0"/>
              </a:rPr>
              <a:t>02.05.02.007.01. Bendruomeninių renginių organizavimas.</a:t>
            </a:r>
            <a:r>
              <a:rPr lang="lt-LT" sz="1100" dirty="0">
                <a:solidFill>
                  <a:schemeClr val="tx1"/>
                </a:solidFill>
                <a:latin typeface="Times New Roman" panose="02020603050405020304" pitchFamily="18" charset="0"/>
                <a:cs typeface="Times New Roman" panose="02020603050405020304" pitchFamily="18" charset="0"/>
              </a:rPr>
              <a:t> Stiprino bendruomeninius ryšius, gerino bendruomeninių renginių organizavimą, skatino ir plėtojo seniūnijoje kultūrinę veiklą, gilino kultūros tradicijas (organizuoti kultūriniai šviečiamieji renginiai, parodos), ugdė fiziškai aktyvią ir sveiką bendruomenę, tuo tikslu organizavo sporto renginius bendruomenei (sudarytos įvairių sporto šakų komandos ir dalyvauta Kauno miesto ir Lietuvos seniūnijų sporto  žaidynėse), vykdė šviečiamąsias, socialines veiklas, skatinančias bendruomenės narių užimtumą (organizuotos talkos, prevenciniai reidai).</a:t>
            </a:r>
          </a:p>
          <a:p>
            <a:pPr algn="just"/>
            <a:r>
              <a:rPr lang="lt-LT" sz="1100" b="1" dirty="0">
                <a:solidFill>
                  <a:schemeClr val="tx1"/>
                </a:solidFill>
                <a:latin typeface="Times New Roman" panose="02020603050405020304" pitchFamily="18" charset="0"/>
                <a:cs typeface="Times New Roman" panose="02020603050405020304" pitchFamily="18" charset="0"/>
              </a:rPr>
              <a:t>Reginių ir iniciatyvų skaičius </a:t>
            </a:r>
            <a:r>
              <a:rPr lang="lt-LT" sz="1100" b="1" dirty="0" smtClean="0">
                <a:solidFill>
                  <a:schemeClr val="tx1"/>
                </a:solidFill>
                <a:latin typeface="Times New Roman" panose="02020603050405020304" pitchFamily="18" charset="0"/>
                <a:cs typeface="Times New Roman" panose="02020603050405020304" pitchFamily="18" charset="0"/>
              </a:rPr>
              <a:t>– 38; </a:t>
            </a:r>
          </a:p>
          <a:p>
            <a:pPr algn="just"/>
            <a:r>
              <a:rPr lang="lt-LT" sz="1100" b="1" i="1" dirty="0" smtClean="0">
                <a:solidFill>
                  <a:schemeClr val="tx1"/>
                </a:solidFill>
                <a:latin typeface="Times New Roman" panose="02020603050405020304" pitchFamily="18" charset="0"/>
                <a:cs typeface="Times New Roman" panose="02020603050405020304" pitchFamily="18" charset="0"/>
              </a:rPr>
              <a:t>Panaudotos lėšos – </a:t>
            </a:r>
            <a:r>
              <a:rPr lang="lt-LT" sz="1100" b="1" i="1" dirty="0">
                <a:solidFill>
                  <a:schemeClr val="tx1"/>
                </a:solidFill>
                <a:latin typeface="Times New Roman" panose="02020603050405020304" pitchFamily="18" charset="0"/>
                <a:cs typeface="Times New Roman" panose="02020603050405020304" pitchFamily="18" charset="0"/>
              </a:rPr>
              <a:t>5124,62 </a:t>
            </a:r>
            <a:r>
              <a:rPr lang="lt-LT" sz="1100" b="1" i="1" dirty="0" err="1" smtClean="0">
                <a:solidFill>
                  <a:schemeClr val="tx1"/>
                </a:solidFill>
                <a:latin typeface="Times New Roman" panose="02020603050405020304" pitchFamily="18" charset="0"/>
                <a:cs typeface="Times New Roman" panose="02020603050405020304" pitchFamily="18" charset="0"/>
              </a:rPr>
              <a:t>Eur</a:t>
            </a:r>
            <a:r>
              <a:rPr lang="lt-LT" sz="1100" b="1" i="1" dirty="0" smtClean="0">
                <a:solidFill>
                  <a:schemeClr val="tx1"/>
                </a:solidFill>
                <a:latin typeface="Times New Roman" panose="02020603050405020304" pitchFamily="18" charset="0"/>
                <a:cs typeface="Times New Roman" panose="02020603050405020304" pitchFamily="18" charset="0"/>
              </a:rPr>
              <a:t>.</a:t>
            </a:r>
            <a:r>
              <a:rPr lang="lt-LT" sz="1100" b="1" dirty="0">
                <a:solidFill>
                  <a:schemeClr val="tx1"/>
                </a:solidFill>
                <a:latin typeface="Times New Roman" panose="02020603050405020304" pitchFamily="18" charset="0"/>
                <a:cs typeface="Times New Roman" panose="02020603050405020304" pitchFamily="18" charset="0"/>
              </a:rPr>
              <a:t> </a:t>
            </a:r>
            <a:endParaRPr lang="lt-LT" sz="1100" b="1" i="1" dirty="0">
              <a:solidFill>
                <a:schemeClr val="tx1"/>
              </a:solidFill>
              <a:latin typeface="Times New Roman" panose="02020603050405020304" pitchFamily="18" charset="0"/>
              <a:cs typeface="Times New Roman" panose="02020603050405020304" pitchFamily="18" charset="0"/>
            </a:endParaRPr>
          </a:p>
          <a:p>
            <a:pPr algn="just"/>
            <a:r>
              <a:rPr lang="lt-LT" sz="1100" b="1" dirty="0" smtClean="0">
                <a:solidFill>
                  <a:schemeClr val="tx1"/>
                </a:solidFill>
                <a:latin typeface="Times New Roman" panose="02020603050405020304" pitchFamily="18" charset="0"/>
                <a:cs typeface="Times New Roman" panose="02020603050405020304" pitchFamily="18" charset="0"/>
              </a:rPr>
              <a:t>02.05.02.007.02</a:t>
            </a:r>
            <a:r>
              <a:rPr lang="lt-LT" sz="1100" b="1" dirty="0">
                <a:solidFill>
                  <a:schemeClr val="tx1"/>
                </a:solidFill>
                <a:latin typeface="Times New Roman" panose="02020603050405020304" pitchFamily="18" charset="0"/>
                <a:cs typeface="Times New Roman" panose="02020603050405020304" pitchFamily="18" charset="0"/>
              </a:rPr>
              <a:t>. Seniūnijos teritorijos priežiūra.</a:t>
            </a:r>
            <a:r>
              <a:rPr lang="lt-LT" sz="1100" dirty="0">
                <a:solidFill>
                  <a:schemeClr val="tx1"/>
                </a:solidFill>
                <a:latin typeface="Times New Roman" panose="02020603050405020304" pitchFamily="18" charset="0"/>
                <a:cs typeface="Times New Roman" panose="02020603050405020304" pitchFamily="18" charset="0"/>
              </a:rPr>
              <a:t>  Didino visuomenei naudingai veiklai atlikti pasitelktų asmenų veiklos ir į nuolatinės priežiūros programas neįtrauktų teritorijų tvarkymo organizavimo ir statinių naudojimo priežiūros efektyvumą </a:t>
            </a:r>
            <a:r>
              <a:rPr lang="lt-LT" sz="1100" dirty="0" smtClean="0">
                <a:solidFill>
                  <a:schemeClr val="tx1"/>
                </a:solidFill>
                <a:latin typeface="Times New Roman" panose="02020603050405020304" pitchFamily="18" charset="0"/>
                <a:cs typeface="Times New Roman" panose="02020603050405020304" pitchFamily="18" charset="0"/>
              </a:rPr>
              <a:t>- papildytas </a:t>
            </a:r>
            <a:r>
              <a:rPr lang="lt-LT" sz="1100" dirty="0">
                <a:solidFill>
                  <a:schemeClr val="tx1"/>
                </a:solidFill>
                <a:latin typeface="Times New Roman" panose="02020603050405020304" pitchFamily="18" charset="0"/>
                <a:cs typeface="Times New Roman" panose="02020603050405020304" pitchFamily="18" charset="0"/>
              </a:rPr>
              <a:t>ir pateiktas </a:t>
            </a:r>
            <a:r>
              <a:rPr lang="lt-LT" sz="1100" dirty="0" smtClean="0">
                <a:solidFill>
                  <a:schemeClr val="tx1"/>
                </a:solidFill>
                <a:latin typeface="Times New Roman" panose="02020603050405020304" pitchFamily="18" charset="0"/>
                <a:cs typeface="Times New Roman" panose="02020603050405020304" pitchFamily="18" charset="0"/>
              </a:rPr>
              <a:t>apleistų statinių sąrašas: įspėti </a:t>
            </a:r>
            <a:r>
              <a:rPr lang="lt-LT" sz="1100" b="1" dirty="0" smtClean="0">
                <a:solidFill>
                  <a:schemeClr val="tx1"/>
                </a:solidFill>
                <a:latin typeface="Times New Roman" panose="02020603050405020304" pitchFamily="18" charset="0"/>
                <a:cs typeface="Times New Roman" panose="02020603050405020304" pitchFamily="18" charset="0"/>
              </a:rPr>
              <a:t>28</a:t>
            </a:r>
            <a:r>
              <a:rPr lang="lt-LT" sz="1100" dirty="0" smtClean="0">
                <a:solidFill>
                  <a:schemeClr val="tx1"/>
                </a:solidFill>
                <a:latin typeface="Times New Roman" panose="02020603050405020304" pitchFamily="18" charset="0"/>
                <a:cs typeface="Times New Roman" panose="02020603050405020304" pitchFamily="18" charset="0"/>
              </a:rPr>
              <a:t> </a:t>
            </a:r>
            <a:r>
              <a:rPr lang="lt-LT" sz="1100" dirty="0">
                <a:solidFill>
                  <a:schemeClr val="tx1"/>
                </a:solidFill>
                <a:latin typeface="Times New Roman" panose="02020603050405020304" pitchFamily="18" charset="0"/>
                <a:cs typeface="Times New Roman" panose="02020603050405020304" pitchFamily="18" charset="0"/>
              </a:rPr>
              <a:t>statinių savininkai </a:t>
            </a:r>
            <a:r>
              <a:rPr lang="lt-LT" sz="1100" dirty="0" smtClean="0">
                <a:solidFill>
                  <a:schemeClr val="tx1"/>
                </a:solidFill>
                <a:latin typeface="Times New Roman" panose="02020603050405020304" pitchFamily="18" charset="0"/>
                <a:cs typeface="Times New Roman" panose="02020603050405020304" pitchFamily="18" charset="0"/>
              </a:rPr>
              <a:t> 17 buvo </a:t>
            </a:r>
            <a:r>
              <a:rPr lang="lt-LT" sz="1100" dirty="0">
                <a:solidFill>
                  <a:schemeClr val="tx1"/>
                </a:solidFill>
                <a:latin typeface="Times New Roman" panose="02020603050405020304" pitchFamily="18" charset="0"/>
                <a:cs typeface="Times New Roman" panose="02020603050405020304" pitchFamily="18" charset="0"/>
              </a:rPr>
              <a:t>įrašyti į </a:t>
            </a:r>
            <a:r>
              <a:rPr lang="lt-LT" sz="1100" dirty="0" smtClean="0">
                <a:solidFill>
                  <a:schemeClr val="tx1"/>
                </a:solidFill>
                <a:latin typeface="Times New Roman" panose="02020603050405020304" pitchFamily="18" charset="0"/>
                <a:cs typeface="Times New Roman" panose="02020603050405020304" pitchFamily="18" charset="0"/>
              </a:rPr>
              <a:t>apleisto ir neprižiūrimo turto sąrašą (2017 m. 9 </a:t>
            </a:r>
            <a:r>
              <a:rPr lang="lt-LT" sz="1100" dirty="0">
                <a:solidFill>
                  <a:schemeClr val="tx1"/>
                </a:solidFill>
                <a:latin typeface="Times New Roman" panose="02020603050405020304" pitchFamily="18" charset="0"/>
                <a:cs typeface="Times New Roman" panose="02020603050405020304" pitchFamily="18" charset="0"/>
              </a:rPr>
              <a:t>statinių savininkai buvo įrašyti į </a:t>
            </a:r>
            <a:r>
              <a:rPr lang="lt-LT" sz="1100" dirty="0" smtClean="0">
                <a:solidFill>
                  <a:schemeClr val="tx1"/>
                </a:solidFill>
                <a:latin typeface="Times New Roman" panose="02020603050405020304" pitchFamily="18" charset="0"/>
                <a:cs typeface="Times New Roman" panose="02020603050405020304" pitchFamily="18" charset="0"/>
              </a:rPr>
              <a:t>sąrašą) ir </a:t>
            </a:r>
            <a:r>
              <a:rPr lang="lt-LT" sz="1100" dirty="0">
                <a:solidFill>
                  <a:schemeClr val="tx1"/>
                </a:solidFill>
                <a:latin typeface="Times New Roman" panose="02020603050405020304" pitchFamily="18" charset="0"/>
                <a:cs typeface="Times New Roman" panose="02020603050405020304" pitchFamily="18" charset="0"/>
              </a:rPr>
              <a:t>sklypų sąrašas </a:t>
            </a:r>
            <a:r>
              <a:rPr lang="lt-LT" sz="1100" dirty="0" smtClean="0">
                <a:solidFill>
                  <a:schemeClr val="tx1"/>
                </a:solidFill>
                <a:latin typeface="Times New Roman" panose="02020603050405020304" pitchFamily="18" charset="0"/>
                <a:cs typeface="Times New Roman" panose="02020603050405020304" pitchFamily="18" charset="0"/>
              </a:rPr>
              <a:t>- </a:t>
            </a:r>
            <a:r>
              <a:rPr lang="lt-LT" sz="1100" b="1" dirty="0" smtClean="0">
                <a:solidFill>
                  <a:schemeClr val="tx1"/>
                </a:solidFill>
                <a:latin typeface="Times New Roman" panose="02020603050405020304" pitchFamily="18" charset="0"/>
                <a:cs typeface="Times New Roman" panose="02020603050405020304" pitchFamily="18" charset="0"/>
              </a:rPr>
              <a:t>įspėti 132 (37-2017 m.) žemės sklypų savininkai</a:t>
            </a:r>
            <a:r>
              <a:rPr lang="lt-LT" sz="1100" b="1" dirty="0">
                <a:solidFill>
                  <a:schemeClr val="tx1"/>
                </a:solidFill>
                <a:latin typeface="Times New Roman" panose="02020603050405020304" pitchFamily="18" charset="0"/>
                <a:cs typeface="Times New Roman" panose="02020603050405020304" pitchFamily="18" charset="0"/>
              </a:rPr>
              <a:t>, </a:t>
            </a:r>
            <a:r>
              <a:rPr lang="lt-LT" sz="1100" b="1" dirty="0" smtClean="0">
                <a:solidFill>
                  <a:schemeClr val="tx1"/>
                </a:solidFill>
                <a:latin typeface="Times New Roman" panose="02020603050405020304" pitchFamily="18" charset="0"/>
                <a:cs typeface="Times New Roman" panose="02020603050405020304" pitchFamily="18" charset="0"/>
              </a:rPr>
              <a:t>įtrauktas 31 (23- 2017 m.) sklypas į </a:t>
            </a:r>
            <a:r>
              <a:rPr lang="lt-LT" sz="1100" b="1" dirty="0">
                <a:solidFill>
                  <a:schemeClr val="tx1"/>
                </a:solidFill>
                <a:latin typeface="Times New Roman" panose="02020603050405020304" pitchFamily="18" charset="0"/>
                <a:cs typeface="Times New Roman" panose="02020603050405020304" pitchFamily="18" charset="0"/>
              </a:rPr>
              <a:t>Nenaudojamų žemės sklypų </a:t>
            </a:r>
            <a:r>
              <a:rPr lang="lt-LT" sz="1100" b="1" dirty="0" smtClean="0">
                <a:solidFill>
                  <a:schemeClr val="tx1"/>
                </a:solidFill>
                <a:latin typeface="Times New Roman" panose="02020603050405020304" pitchFamily="18" charset="0"/>
                <a:cs typeface="Times New Roman" panose="02020603050405020304" pitchFamily="18" charset="0"/>
              </a:rPr>
              <a:t> sąrašą, 17 sklypų įtraukti į sąrašą ir apmokestinti;</a:t>
            </a:r>
            <a:r>
              <a:rPr lang="lt-LT" sz="1100" dirty="0" smtClean="0">
                <a:solidFill>
                  <a:schemeClr val="tx1"/>
                </a:solidFill>
                <a:latin typeface="Times New Roman" panose="02020603050405020304" pitchFamily="18" charset="0"/>
                <a:cs typeface="Times New Roman" panose="02020603050405020304" pitchFamily="18" charset="0"/>
              </a:rPr>
              <a:t> </a:t>
            </a:r>
            <a:r>
              <a:rPr lang="lt-LT" sz="1100" dirty="0">
                <a:solidFill>
                  <a:schemeClr val="tx1"/>
                </a:solidFill>
                <a:latin typeface="Times New Roman" panose="02020603050405020304" pitchFamily="18" charset="0"/>
                <a:cs typeface="Times New Roman" panose="02020603050405020304" pitchFamily="18" charset="0"/>
              </a:rPr>
              <a:t>užtikrino ir siekė, kad  Kaunas būtų tvarkingas, švarus, saugus miestas, tuo tikslu </a:t>
            </a:r>
            <a:r>
              <a:rPr lang="lt-LT" sz="1100" dirty="0" smtClean="0">
                <a:solidFill>
                  <a:schemeClr val="tx1"/>
                </a:solidFill>
                <a:latin typeface="Times New Roman" panose="02020603050405020304" pitchFamily="18" charset="0"/>
                <a:cs typeface="Times New Roman" panose="02020603050405020304" pitchFamily="18" charset="0"/>
              </a:rPr>
              <a:t>nuolat  organizavo viešų erdvių tvarkymą: likvidavo </a:t>
            </a:r>
            <a:r>
              <a:rPr lang="lt-LT" sz="1100" dirty="0">
                <a:solidFill>
                  <a:schemeClr val="tx1"/>
                </a:solidFill>
                <a:latin typeface="Times New Roman" panose="02020603050405020304" pitchFamily="18" charset="0"/>
                <a:cs typeface="Times New Roman" panose="02020603050405020304" pitchFamily="18" charset="0"/>
              </a:rPr>
              <a:t>netinkamus naudoti vaikų žaidimo aikštelių ir sporto </a:t>
            </a:r>
            <a:r>
              <a:rPr lang="lt-LT" sz="1100" dirty="0" smtClean="0">
                <a:solidFill>
                  <a:schemeClr val="tx1"/>
                </a:solidFill>
                <a:latin typeface="Times New Roman" panose="02020603050405020304" pitchFamily="18" charset="0"/>
                <a:cs typeface="Times New Roman" panose="02020603050405020304" pitchFamily="18" charset="0"/>
              </a:rPr>
              <a:t>įrenginius </a:t>
            </a:r>
            <a:r>
              <a:rPr lang="lt-LT" sz="1100" b="1" dirty="0" smtClean="0">
                <a:solidFill>
                  <a:schemeClr val="tx1"/>
                </a:solidFill>
                <a:latin typeface="Times New Roman" panose="02020603050405020304" pitchFamily="18" charset="0"/>
                <a:cs typeface="Times New Roman" panose="02020603050405020304" pitchFamily="18" charset="0"/>
              </a:rPr>
              <a:t>(4 vnt.</a:t>
            </a:r>
            <a:r>
              <a:rPr lang="lt-LT" sz="1100" dirty="0" smtClean="0">
                <a:solidFill>
                  <a:schemeClr val="tx1"/>
                </a:solidFill>
                <a:latin typeface="Times New Roman" panose="02020603050405020304" pitchFamily="18" charset="0"/>
                <a:cs typeface="Times New Roman" panose="02020603050405020304" pitchFamily="18" charset="0"/>
              </a:rPr>
              <a:t>), sąvartynus</a:t>
            </a:r>
            <a:r>
              <a:rPr lang="lt-LT" sz="1100" b="1" dirty="0" smtClean="0">
                <a:solidFill>
                  <a:schemeClr val="tx1"/>
                </a:solidFill>
                <a:latin typeface="Times New Roman" panose="02020603050405020304" pitchFamily="18" charset="0"/>
                <a:cs typeface="Times New Roman" panose="02020603050405020304" pitchFamily="18" charset="0"/>
              </a:rPr>
              <a:t>, </a:t>
            </a:r>
            <a:r>
              <a:rPr lang="lt-LT" sz="1100" dirty="0" smtClean="0">
                <a:solidFill>
                  <a:schemeClr val="tx1"/>
                </a:solidFill>
                <a:latin typeface="Times New Roman" panose="02020603050405020304" pitchFamily="18" charset="0"/>
                <a:cs typeface="Times New Roman" panose="02020603050405020304" pitchFamily="18" charset="0"/>
              </a:rPr>
              <a:t>inicijavo nenaudojamų automobilių </a:t>
            </a:r>
            <a:r>
              <a:rPr lang="lt-LT" sz="1100" b="1" dirty="0" smtClean="0">
                <a:solidFill>
                  <a:schemeClr val="tx1"/>
                </a:solidFill>
                <a:latin typeface="Times New Roman" panose="02020603050405020304" pitchFamily="18" charset="0"/>
                <a:cs typeface="Times New Roman" panose="02020603050405020304" pitchFamily="18" charset="0"/>
              </a:rPr>
              <a:t>(14 vnt.), </a:t>
            </a:r>
            <a:r>
              <a:rPr lang="lt-LT" sz="1100" dirty="0" smtClean="0">
                <a:solidFill>
                  <a:schemeClr val="tx1"/>
                </a:solidFill>
                <a:latin typeface="Times New Roman" panose="02020603050405020304" pitchFamily="18" charset="0"/>
                <a:cs typeface="Times New Roman" panose="02020603050405020304" pitchFamily="18" charset="0"/>
              </a:rPr>
              <a:t>nelegalių statinių garažų </a:t>
            </a:r>
            <a:r>
              <a:rPr lang="lt-LT" sz="1100" b="1" dirty="0" smtClean="0">
                <a:solidFill>
                  <a:schemeClr val="tx1"/>
                </a:solidFill>
                <a:latin typeface="Times New Roman" panose="02020603050405020304" pitchFamily="18" charset="0"/>
                <a:cs typeface="Times New Roman" panose="02020603050405020304" pitchFamily="18" charset="0"/>
              </a:rPr>
              <a:t>(90 vnt.) </a:t>
            </a:r>
            <a:r>
              <a:rPr lang="lt-LT" sz="1100" dirty="0" smtClean="0">
                <a:solidFill>
                  <a:schemeClr val="tx1"/>
                </a:solidFill>
                <a:latin typeface="Times New Roman" panose="02020603050405020304" pitchFamily="18" charset="0"/>
                <a:cs typeface="Times New Roman" panose="02020603050405020304" pitchFamily="18" charset="0"/>
              </a:rPr>
              <a:t>šalinimą ir </a:t>
            </a:r>
            <a:r>
              <a:rPr lang="lt-LT" sz="1100" dirty="0">
                <a:solidFill>
                  <a:schemeClr val="tx1"/>
                </a:solidFill>
                <a:latin typeface="Times New Roman" panose="02020603050405020304" pitchFamily="18" charset="0"/>
                <a:cs typeface="Times New Roman" panose="02020603050405020304" pitchFamily="18" charset="0"/>
              </a:rPr>
              <a:t>atliko kt. veiklas, užtikrinančias saugios aplinkos </a:t>
            </a:r>
            <a:r>
              <a:rPr lang="lt-LT" sz="1100" dirty="0" smtClean="0">
                <a:solidFill>
                  <a:schemeClr val="tx1"/>
                </a:solidFill>
                <a:latin typeface="Times New Roman" panose="02020603050405020304" pitchFamily="18" charset="0"/>
                <a:cs typeface="Times New Roman" panose="02020603050405020304" pitchFamily="18" charset="0"/>
              </a:rPr>
              <a:t> kūrimą.</a:t>
            </a:r>
          </a:p>
          <a:p>
            <a:pPr algn="just"/>
            <a:r>
              <a:rPr lang="lt-LT" sz="1100" b="1" dirty="0">
                <a:solidFill>
                  <a:schemeClr val="tx1"/>
                </a:solidFill>
                <a:latin typeface="Times New Roman" panose="02020603050405020304" pitchFamily="18" charset="0"/>
                <a:cs typeface="Times New Roman" panose="02020603050405020304" pitchFamily="18" charset="0"/>
              </a:rPr>
              <a:t>Asmenų pasitelktų visuomenei naudingai veiklai atlikti skaičius – </a:t>
            </a:r>
            <a:r>
              <a:rPr lang="lt-LT" sz="1100" b="1" dirty="0" smtClean="0">
                <a:solidFill>
                  <a:schemeClr val="tx1"/>
                </a:solidFill>
                <a:latin typeface="Times New Roman" panose="02020603050405020304" pitchFamily="18" charset="0"/>
                <a:cs typeface="Times New Roman" panose="02020603050405020304" pitchFamily="18" charset="0"/>
              </a:rPr>
              <a:t>72 ( (</a:t>
            </a:r>
            <a:r>
              <a:rPr lang="lt-LT" sz="1100" b="1" dirty="0">
                <a:solidFill>
                  <a:schemeClr val="tx1"/>
                </a:solidFill>
                <a:latin typeface="Times New Roman" panose="02020603050405020304" pitchFamily="18" charset="0"/>
                <a:cs typeface="Times New Roman" panose="02020603050405020304" pitchFamily="18" charset="0"/>
              </a:rPr>
              <a:t>11 neatliko VNV) 82-2017 m</a:t>
            </a:r>
            <a:r>
              <a:rPr lang="lt-LT" sz="1100" b="1" dirty="0" smtClean="0">
                <a:solidFill>
                  <a:schemeClr val="tx1"/>
                </a:solidFill>
                <a:latin typeface="Times New Roman" panose="02020603050405020304" pitchFamily="18" charset="0"/>
                <a:cs typeface="Times New Roman" panose="02020603050405020304" pitchFamily="18" charset="0"/>
              </a:rPr>
              <a:t>.);    Sutvarkytų </a:t>
            </a:r>
            <a:r>
              <a:rPr lang="lt-LT" sz="1100" b="1" dirty="0">
                <a:solidFill>
                  <a:schemeClr val="tx1"/>
                </a:solidFill>
                <a:latin typeface="Times New Roman" panose="02020603050405020304" pitchFamily="18" charset="0"/>
                <a:cs typeface="Times New Roman" panose="02020603050405020304" pitchFamily="18" charset="0"/>
              </a:rPr>
              <a:t>objektų skaičius – </a:t>
            </a:r>
            <a:r>
              <a:rPr lang="lt-LT" sz="1100" b="1" dirty="0" smtClean="0">
                <a:solidFill>
                  <a:schemeClr val="tx1"/>
                </a:solidFill>
                <a:latin typeface="Times New Roman" panose="02020603050405020304" pitchFamily="18" charset="0"/>
                <a:cs typeface="Times New Roman" panose="02020603050405020304" pitchFamily="18" charset="0"/>
              </a:rPr>
              <a:t>19; Atliktų </a:t>
            </a:r>
            <a:r>
              <a:rPr lang="lt-LT" sz="1100" b="1" dirty="0">
                <a:solidFill>
                  <a:schemeClr val="tx1"/>
                </a:solidFill>
                <a:latin typeface="Times New Roman" panose="02020603050405020304" pitchFamily="18" charset="0"/>
                <a:cs typeface="Times New Roman" panose="02020603050405020304" pitchFamily="18" charset="0"/>
              </a:rPr>
              <a:t>statinių patikrinimų skaičius – </a:t>
            </a:r>
            <a:r>
              <a:rPr lang="lt-LT" sz="1100" b="1" dirty="0" smtClean="0">
                <a:solidFill>
                  <a:schemeClr val="tx1"/>
                </a:solidFill>
                <a:latin typeface="Times New Roman" panose="02020603050405020304" pitchFamily="18" charset="0"/>
                <a:cs typeface="Times New Roman" panose="02020603050405020304" pitchFamily="18" charset="0"/>
              </a:rPr>
              <a:t>121.</a:t>
            </a:r>
            <a:endParaRPr lang="lt-LT" sz="1100" b="1" dirty="0">
              <a:solidFill>
                <a:schemeClr val="tx1"/>
              </a:solidFill>
              <a:latin typeface="Times New Roman" panose="02020603050405020304" pitchFamily="18" charset="0"/>
              <a:cs typeface="Times New Roman" panose="02020603050405020304" pitchFamily="18" charset="0"/>
            </a:endParaRPr>
          </a:p>
          <a:p>
            <a:pPr algn="just"/>
            <a:r>
              <a:rPr lang="lt-LT" sz="1100" b="1" i="1" dirty="0" smtClean="0">
                <a:solidFill>
                  <a:schemeClr val="tx1"/>
                </a:solidFill>
                <a:latin typeface="Times New Roman" panose="02020603050405020304" pitchFamily="18" charset="0"/>
                <a:cs typeface="Times New Roman" panose="02020603050405020304" pitchFamily="18" charset="0"/>
              </a:rPr>
              <a:t>Panaudotos lėšos </a:t>
            </a:r>
            <a:r>
              <a:rPr lang="lt-LT" sz="1100" b="1" i="1" dirty="0">
                <a:solidFill>
                  <a:schemeClr val="tx1"/>
                </a:solidFill>
                <a:latin typeface="Times New Roman" panose="02020603050405020304" pitchFamily="18" charset="0"/>
                <a:cs typeface="Times New Roman" panose="02020603050405020304" pitchFamily="18" charset="0"/>
              </a:rPr>
              <a:t>– </a:t>
            </a:r>
            <a:r>
              <a:rPr lang="lt-LT" sz="1100" b="1" i="1" dirty="0" smtClean="0">
                <a:solidFill>
                  <a:schemeClr val="tx1"/>
                </a:solidFill>
                <a:latin typeface="Times New Roman" panose="02020603050405020304" pitchFamily="18" charset="0"/>
                <a:cs typeface="Times New Roman" panose="02020603050405020304" pitchFamily="18" charset="0"/>
              </a:rPr>
              <a:t>46445,90 </a:t>
            </a:r>
            <a:r>
              <a:rPr lang="lt-LT" sz="1100" b="1" i="1" dirty="0" err="1" smtClean="0">
                <a:solidFill>
                  <a:schemeClr val="tx1"/>
                </a:solidFill>
                <a:latin typeface="Times New Roman" panose="02020603050405020304" pitchFamily="18" charset="0"/>
                <a:cs typeface="Times New Roman" panose="02020603050405020304" pitchFamily="18" charset="0"/>
              </a:rPr>
              <a:t>Eur</a:t>
            </a:r>
            <a:r>
              <a:rPr lang="lt-LT" sz="1100" b="1" i="1" dirty="0" smtClean="0">
                <a:solidFill>
                  <a:schemeClr val="tx1"/>
                </a:solidFill>
                <a:latin typeface="Times New Roman" panose="02020603050405020304" pitchFamily="18" charset="0"/>
                <a:cs typeface="Times New Roman" panose="02020603050405020304" pitchFamily="18" charset="0"/>
              </a:rPr>
              <a:t>.</a:t>
            </a:r>
            <a:endParaRPr lang="lt-LT" sz="1100" b="1" i="1" dirty="0">
              <a:solidFill>
                <a:schemeClr val="tx1"/>
              </a:solidFill>
              <a:latin typeface="Times New Roman" panose="02020603050405020304" pitchFamily="18" charset="0"/>
              <a:cs typeface="Times New Roman" panose="02020603050405020304" pitchFamily="18" charset="0"/>
            </a:endParaRPr>
          </a:p>
          <a:p>
            <a:pPr algn="just"/>
            <a:r>
              <a:rPr lang="lt-LT" sz="1100" b="1" dirty="0" smtClean="0">
                <a:solidFill>
                  <a:schemeClr val="tx1"/>
                </a:solidFill>
                <a:latin typeface="Times New Roman" panose="02020603050405020304" pitchFamily="18" charset="0"/>
                <a:cs typeface="Times New Roman" panose="02020603050405020304" pitchFamily="18" charset="0"/>
              </a:rPr>
              <a:t>02.05.02.007.03</a:t>
            </a:r>
            <a:r>
              <a:rPr lang="lt-LT" sz="1100" b="1" dirty="0">
                <a:solidFill>
                  <a:schemeClr val="tx1"/>
                </a:solidFill>
                <a:latin typeface="Times New Roman" panose="02020603050405020304" pitchFamily="18" charset="0"/>
                <a:cs typeface="Times New Roman" panose="02020603050405020304" pitchFamily="18" charset="0"/>
              </a:rPr>
              <a:t>. Gyventojų dalyvavimo vietos savivaldos procese skatinimas.</a:t>
            </a:r>
            <a:r>
              <a:rPr lang="lt-LT" sz="1100" dirty="0">
                <a:solidFill>
                  <a:schemeClr val="tx1"/>
                </a:solidFill>
                <a:latin typeface="Times New Roman" panose="02020603050405020304" pitchFamily="18" charset="0"/>
                <a:cs typeface="Times New Roman" panose="02020603050405020304" pitchFamily="18" charset="0"/>
              </a:rPr>
              <a:t> Vystė seniūniją, kaip modernų, šiuolaikišką administracinį centrą, plečiantį betarpišką aptarnavimą, orientuotą į klientą, ir skatinantį gyventojų įsitraukimą į vietos savivaldos procesus, tuo tikslu skatino bendruomenę dalyvauti miesto valdyme, savivaldos institucijų sprendimų priėmimo procesuose, skatino gyventojus naudotis e. </a:t>
            </a:r>
            <a:r>
              <a:rPr lang="lt-LT" sz="1100" dirty="0" smtClean="0">
                <a:solidFill>
                  <a:schemeClr val="tx1"/>
                </a:solidFill>
                <a:latin typeface="Times New Roman" panose="02020603050405020304" pitchFamily="18" charset="0"/>
                <a:cs typeface="Times New Roman" panose="02020603050405020304" pitchFamily="18" charset="0"/>
              </a:rPr>
              <a:t>paslaugomis -  </a:t>
            </a:r>
            <a:r>
              <a:rPr lang="lt-LT" sz="1100" b="1" dirty="0" smtClean="0">
                <a:solidFill>
                  <a:schemeClr val="tx1"/>
                </a:solidFill>
                <a:latin typeface="Times New Roman" panose="02020603050405020304" pitchFamily="18" charset="0"/>
                <a:cs typeface="Times New Roman" panose="02020603050405020304" pitchFamily="18" charset="0"/>
              </a:rPr>
              <a:t>128 </a:t>
            </a:r>
            <a:r>
              <a:rPr lang="lt-LT" sz="1100" dirty="0" smtClean="0">
                <a:solidFill>
                  <a:schemeClr val="tx1"/>
                </a:solidFill>
                <a:latin typeface="Times New Roman" panose="02020603050405020304" pitchFamily="18" charset="0"/>
                <a:cs typeface="Times New Roman" panose="02020603050405020304" pitchFamily="18" charset="0"/>
              </a:rPr>
              <a:t> (2016 m. – 8; 2017 m. – 85 e. paslaugos), organizavo seniūnaičių ir </a:t>
            </a:r>
            <a:r>
              <a:rPr lang="lt-LT" sz="1100" dirty="0">
                <a:solidFill>
                  <a:schemeClr val="tx1"/>
                </a:solidFill>
                <a:latin typeface="Times New Roman" panose="02020603050405020304" pitchFamily="18" charset="0"/>
                <a:cs typeface="Times New Roman" panose="02020603050405020304" pitchFamily="18" charset="0"/>
              </a:rPr>
              <a:t>išplėstines seniūnaičių </a:t>
            </a:r>
            <a:r>
              <a:rPr lang="lt-LT" sz="1100" dirty="0" smtClean="0">
                <a:solidFill>
                  <a:schemeClr val="tx1"/>
                </a:solidFill>
                <a:latin typeface="Times New Roman" panose="02020603050405020304" pitchFamily="18" charset="0"/>
                <a:cs typeface="Times New Roman" panose="02020603050405020304" pitchFamily="18" charset="0"/>
              </a:rPr>
              <a:t>sueigas (8), </a:t>
            </a:r>
            <a:r>
              <a:rPr lang="lt-LT" sz="1100" dirty="0">
                <a:solidFill>
                  <a:schemeClr val="tx1"/>
                </a:solidFill>
                <a:latin typeface="Times New Roman" panose="02020603050405020304" pitchFamily="18" charset="0"/>
                <a:cs typeface="Times New Roman" panose="02020603050405020304" pitchFamily="18" charset="0"/>
              </a:rPr>
              <a:t>konsultavo projektų vykdytojus, įgyvendinant Nevyriausybinių organizacijų ir bendruomeninės veiklos stiprinimo 2017-2019 metų veiksmų plano įgyvendinimo 2.3 priemonę </a:t>
            </a:r>
            <a:r>
              <a:rPr lang="lt-LT" sz="1100" dirty="0" smtClean="0">
                <a:solidFill>
                  <a:schemeClr val="tx1"/>
                </a:solidFill>
                <a:latin typeface="Times New Roman" panose="02020603050405020304" pitchFamily="18" charset="0"/>
                <a:cs typeface="Times New Roman" panose="02020603050405020304" pitchFamily="18" charset="0"/>
              </a:rPr>
              <a:t>„Remti </a:t>
            </a:r>
            <a:r>
              <a:rPr lang="lt-LT" sz="1100" dirty="0">
                <a:solidFill>
                  <a:schemeClr val="tx1"/>
                </a:solidFill>
                <a:latin typeface="Times New Roman" panose="02020603050405020304" pitchFamily="18" charset="0"/>
                <a:cs typeface="Times New Roman" panose="02020603050405020304" pitchFamily="18" charset="0"/>
              </a:rPr>
              <a:t>bendruomeninę veiklą savivaldybėse</a:t>
            </a:r>
            <a:r>
              <a:rPr lang="lt-LT" sz="1100" dirty="0" smtClean="0">
                <a:solidFill>
                  <a:schemeClr val="tx1"/>
                </a:solidFill>
                <a:latin typeface="Times New Roman" panose="02020603050405020304" pitchFamily="18" charset="0"/>
                <a:cs typeface="Times New Roman" panose="02020603050405020304" pitchFamily="18" charset="0"/>
              </a:rPr>
              <a:t>“ (seniūnijos </a:t>
            </a:r>
            <a:r>
              <a:rPr lang="lt-LT" sz="1100" dirty="0">
                <a:solidFill>
                  <a:schemeClr val="tx1"/>
                </a:solidFill>
                <a:latin typeface="Times New Roman" panose="02020603050405020304" pitchFamily="18" charset="0"/>
                <a:cs typeface="Times New Roman" panose="02020603050405020304" pitchFamily="18" charset="0"/>
              </a:rPr>
              <a:t>nevyriausybinės organizacijos </a:t>
            </a:r>
            <a:r>
              <a:rPr lang="lt-LT" sz="1100" dirty="0" smtClean="0">
                <a:solidFill>
                  <a:schemeClr val="tx1"/>
                </a:solidFill>
                <a:latin typeface="Times New Roman" panose="02020603050405020304" pitchFamily="18" charset="0"/>
                <a:cs typeface="Times New Roman" panose="02020603050405020304" pitchFamily="18" charset="0"/>
              </a:rPr>
              <a:t>įgyvendino 2 </a:t>
            </a:r>
            <a:r>
              <a:rPr lang="lt-LT" sz="1100" dirty="0">
                <a:solidFill>
                  <a:schemeClr val="tx1"/>
                </a:solidFill>
                <a:latin typeface="Times New Roman" panose="02020603050405020304" pitchFamily="18" charset="0"/>
                <a:cs typeface="Times New Roman" panose="02020603050405020304" pitchFamily="18" charset="0"/>
              </a:rPr>
              <a:t>projektus už </a:t>
            </a:r>
            <a:r>
              <a:rPr lang="lt-LT" sz="1100" dirty="0" smtClean="0">
                <a:solidFill>
                  <a:schemeClr val="tx1"/>
                </a:solidFill>
                <a:latin typeface="Times New Roman" panose="02020603050405020304" pitchFamily="18" charset="0"/>
                <a:cs typeface="Times New Roman" panose="02020603050405020304" pitchFamily="18" charset="0"/>
              </a:rPr>
              <a:t>14519,37  eurų).</a:t>
            </a:r>
            <a:endParaRPr lang="lt-LT" sz="1100" dirty="0">
              <a:solidFill>
                <a:schemeClr val="tx1"/>
              </a:solidFill>
              <a:latin typeface="Times New Roman" panose="02020603050405020304" pitchFamily="18" charset="0"/>
              <a:cs typeface="Times New Roman" panose="02020603050405020304" pitchFamily="18" charset="0"/>
            </a:endParaRPr>
          </a:p>
          <a:p>
            <a:pPr algn="just"/>
            <a:r>
              <a:rPr lang="lt-LT" sz="1100" b="1" dirty="0" smtClean="0">
                <a:solidFill>
                  <a:schemeClr val="tx1"/>
                </a:solidFill>
                <a:latin typeface="Times New Roman" panose="02020603050405020304" pitchFamily="18" charset="0"/>
                <a:cs typeface="Times New Roman" panose="02020603050405020304" pitchFamily="18" charset="0"/>
              </a:rPr>
              <a:t>Organizuota gyventojų susitikimų, susirinkimų, sueigų, kultūrinių ir sporto renginių –38;  </a:t>
            </a:r>
            <a:endParaRPr lang="lt-LT" sz="1100" dirty="0">
              <a:solidFill>
                <a:schemeClr val="tx1"/>
              </a:solidFill>
              <a:latin typeface="Times New Roman" panose="02020603050405020304" pitchFamily="18" charset="0"/>
              <a:cs typeface="Times New Roman" panose="02020603050405020304" pitchFamily="18" charset="0"/>
            </a:endParaRPr>
          </a:p>
          <a:p>
            <a:pPr algn="just"/>
            <a:r>
              <a:rPr lang="lt-LT" sz="1100" b="1" i="1" dirty="0" smtClean="0">
                <a:solidFill>
                  <a:schemeClr val="tx1"/>
                </a:solidFill>
                <a:latin typeface="Times New Roman" panose="02020603050405020304" pitchFamily="18" charset="0"/>
                <a:cs typeface="Times New Roman" panose="02020603050405020304" pitchFamily="18" charset="0"/>
              </a:rPr>
              <a:t>Panaudotos lėšos – 227,89 </a:t>
            </a:r>
            <a:r>
              <a:rPr lang="lt-LT" sz="1100" b="1" i="1" dirty="0" err="1" smtClean="0">
                <a:solidFill>
                  <a:schemeClr val="tx1"/>
                </a:solidFill>
                <a:latin typeface="Times New Roman" panose="02020603050405020304" pitchFamily="18" charset="0"/>
                <a:cs typeface="Times New Roman" panose="02020603050405020304" pitchFamily="18" charset="0"/>
              </a:rPr>
              <a:t>Eur</a:t>
            </a:r>
            <a:r>
              <a:rPr lang="lt-LT" sz="1100" b="1" i="1" dirty="0" smtClean="0">
                <a:solidFill>
                  <a:schemeClr val="tx1"/>
                </a:solidFill>
                <a:latin typeface="Times New Roman" panose="02020603050405020304" pitchFamily="18" charset="0"/>
                <a:cs typeface="Times New Roman" panose="02020603050405020304" pitchFamily="18" charset="0"/>
              </a:rPr>
              <a:t>. </a:t>
            </a:r>
          </a:p>
          <a:p>
            <a:pPr algn="just"/>
            <a:r>
              <a:rPr lang="lt-LT" sz="1100" b="1" i="1" dirty="0" smtClean="0">
                <a:solidFill>
                  <a:schemeClr val="tx1"/>
                </a:solidFill>
                <a:latin typeface="Times New Roman" panose="02020603050405020304" pitchFamily="18" charset="0"/>
                <a:cs typeface="Times New Roman" panose="02020603050405020304" pitchFamily="18" charset="0"/>
              </a:rPr>
              <a:t>Panemunės seniūnijos veiklai įgyvendinti 2018 </a:t>
            </a:r>
            <a:r>
              <a:rPr lang="lt-LT" sz="1100" b="1" i="1" dirty="0">
                <a:solidFill>
                  <a:schemeClr val="tx1"/>
                </a:solidFill>
                <a:latin typeface="Times New Roman" panose="02020603050405020304" pitchFamily="18" charset="0"/>
                <a:cs typeface="Times New Roman" panose="02020603050405020304" pitchFamily="18" charset="0"/>
              </a:rPr>
              <a:t>m. </a:t>
            </a:r>
            <a:r>
              <a:rPr lang="lt-LT" sz="1100" b="1" i="1" dirty="0" smtClean="0">
                <a:solidFill>
                  <a:schemeClr val="tx1"/>
                </a:solidFill>
                <a:latin typeface="Times New Roman" panose="02020603050405020304" pitchFamily="18" charset="0"/>
                <a:cs typeface="Times New Roman" panose="02020603050405020304" pitchFamily="18" charset="0"/>
              </a:rPr>
              <a:t> skirtos lėšos– 60000,00 </a:t>
            </a:r>
            <a:r>
              <a:rPr lang="lt-LT" sz="1100" b="1" i="1" dirty="0" err="1" smtClean="0">
                <a:solidFill>
                  <a:schemeClr val="tx1"/>
                </a:solidFill>
                <a:latin typeface="Times New Roman" panose="02020603050405020304" pitchFamily="18" charset="0"/>
                <a:cs typeface="Times New Roman" panose="02020603050405020304" pitchFamily="18" charset="0"/>
              </a:rPr>
              <a:t>Eur</a:t>
            </a:r>
            <a:r>
              <a:rPr lang="lt-LT" sz="1100" b="1" i="1" dirty="0" smtClean="0">
                <a:solidFill>
                  <a:schemeClr val="tx1"/>
                </a:solidFill>
                <a:latin typeface="Times New Roman" panose="02020603050405020304" pitchFamily="18" charset="0"/>
                <a:cs typeface="Times New Roman" panose="02020603050405020304" pitchFamily="18" charset="0"/>
              </a:rPr>
              <a:t>., panaudotos lėšos – 51798,41  </a:t>
            </a:r>
            <a:r>
              <a:rPr lang="lt-LT" sz="1100" b="1" i="1" dirty="0" err="1" smtClean="0">
                <a:solidFill>
                  <a:schemeClr val="tx1"/>
                </a:solidFill>
                <a:latin typeface="Times New Roman" panose="02020603050405020304" pitchFamily="18" charset="0"/>
                <a:cs typeface="Times New Roman" panose="02020603050405020304" pitchFamily="18" charset="0"/>
              </a:rPr>
              <a:t>Eur</a:t>
            </a:r>
            <a:r>
              <a:rPr lang="lt-LT" sz="1100" b="1" i="1" dirty="0" smtClean="0">
                <a:solidFill>
                  <a:schemeClr val="tx1"/>
                </a:solidFill>
                <a:latin typeface="Times New Roman" panose="02020603050405020304" pitchFamily="18" charset="0"/>
                <a:cs typeface="Times New Roman" panose="02020603050405020304" pitchFamily="18" charset="0"/>
              </a:rPr>
              <a:t>., nepanaudotos lėšos – 8201,54 </a:t>
            </a:r>
            <a:r>
              <a:rPr lang="lt-LT" sz="1100" b="1" i="1" dirty="0" err="1" smtClean="0">
                <a:solidFill>
                  <a:schemeClr val="tx1"/>
                </a:solidFill>
                <a:latin typeface="Times New Roman" panose="02020603050405020304" pitchFamily="18" charset="0"/>
                <a:cs typeface="Times New Roman" panose="02020603050405020304" pitchFamily="18" charset="0"/>
              </a:rPr>
              <a:t>Eur</a:t>
            </a:r>
            <a:r>
              <a:rPr lang="lt-LT" sz="1100" b="1" i="1" dirty="0" smtClean="0">
                <a:solidFill>
                  <a:schemeClr val="tx1"/>
                </a:solidFill>
                <a:latin typeface="Times New Roman" panose="02020603050405020304" pitchFamily="18" charset="0"/>
                <a:cs typeface="Times New Roman" panose="02020603050405020304" pitchFamily="18" charset="0"/>
              </a:rPr>
              <a:t>.</a:t>
            </a:r>
            <a:endParaRPr lang="lt-LT" sz="1100" b="1" i="1" dirty="0">
              <a:solidFill>
                <a:schemeClr val="tx1"/>
              </a:solidFill>
              <a:latin typeface="Times New Roman" panose="02020603050405020304" pitchFamily="18" charset="0"/>
              <a:cs typeface="Times New Roman" panose="02020603050405020304" pitchFamily="18" charset="0"/>
            </a:endParaRPr>
          </a:p>
          <a:p>
            <a:pPr lvl="0" algn="just">
              <a:spcAft>
                <a:spcPts val="600"/>
              </a:spcAft>
            </a:pPr>
            <a:r>
              <a:rPr lang="lt-LT" sz="1100" b="1" dirty="0">
                <a:solidFill>
                  <a:srgbClr val="000000"/>
                </a:solidFill>
                <a:latin typeface="Times New Roman" panose="02020603050405020304" pitchFamily="18" charset="0"/>
                <a:cs typeface="Times New Roman" panose="02020603050405020304" pitchFamily="18" charset="0"/>
              </a:rPr>
              <a:t>Įgyvendindama SVP priemonę </a:t>
            </a:r>
            <a:r>
              <a:rPr lang="lt-LT" sz="1100" b="1" dirty="0" smtClean="0">
                <a:solidFill>
                  <a:srgbClr val="000000"/>
                </a:solidFill>
                <a:latin typeface="Times New Roman" panose="02020603050405020304" pitchFamily="18" charset="0"/>
                <a:cs typeface="Times New Roman" panose="02020603050405020304" pitchFamily="18" charset="0"/>
              </a:rPr>
              <a:t>02.04.02.007 </a:t>
            </a:r>
            <a:r>
              <a:rPr lang="lt-LT" sz="1100" b="1" dirty="0">
                <a:solidFill>
                  <a:srgbClr val="000000"/>
                </a:solidFill>
                <a:latin typeface="Times New Roman" panose="02020603050405020304" pitchFamily="18" charset="0"/>
                <a:cs typeface="Times New Roman" panose="02020603050405020304" pitchFamily="18" charset="0"/>
              </a:rPr>
              <a:t>,,Gyvenamajai vietai deklaruoti  (valstybinė funkcija)“ </a:t>
            </a:r>
            <a:r>
              <a:rPr lang="lt-LT" sz="1100" b="1" dirty="0" smtClean="0">
                <a:solidFill>
                  <a:srgbClr val="000000"/>
                </a:solidFill>
                <a:latin typeface="Times New Roman" panose="02020603050405020304" pitchFamily="18" charset="0"/>
                <a:cs typeface="Times New Roman" panose="02020603050405020304" pitchFamily="18" charset="0"/>
              </a:rPr>
              <a:t>Panemunės seniūnija </a:t>
            </a:r>
            <a:r>
              <a:rPr lang="lt-LT" sz="1100" b="1" dirty="0">
                <a:solidFill>
                  <a:schemeClr val="tx1"/>
                </a:solidFill>
                <a:latin typeface="Times New Roman" panose="02020603050405020304" pitchFamily="18" charset="0"/>
                <a:cs typeface="Times New Roman" panose="02020603050405020304" pitchFamily="18" charset="0"/>
              </a:rPr>
              <a:t>aptarnavo </a:t>
            </a:r>
            <a:r>
              <a:rPr lang="lt-LT" sz="1100" b="1" dirty="0" smtClean="0">
                <a:solidFill>
                  <a:schemeClr val="tx1"/>
                </a:solidFill>
                <a:latin typeface="Times New Roman" panose="02020603050405020304" pitchFamily="18" charset="0"/>
                <a:cs typeface="Times New Roman" panose="02020603050405020304" pitchFamily="18" charset="0"/>
              </a:rPr>
              <a:t>3171 (2855 -2017 m.)  </a:t>
            </a:r>
            <a:r>
              <a:rPr lang="lt-LT" sz="1100" b="1" dirty="0" smtClean="0">
                <a:solidFill>
                  <a:srgbClr val="000000"/>
                </a:solidFill>
                <a:latin typeface="Times New Roman" panose="02020603050405020304" pitchFamily="18" charset="0"/>
                <a:cs typeface="Times New Roman" panose="02020603050405020304" pitchFamily="18" charset="0"/>
              </a:rPr>
              <a:t>asmenis</a:t>
            </a:r>
            <a:r>
              <a:rPr lang="lt-LT" sz="1100" b="1" dirty="0">
                <a:solidFill>
                  <a:srgbClr val="000000"/>
                </a:solidFill>
                <a:latin typeface="Times New Roman" panose="02020603050405020304" pitchFamily="18" charset="0"/>
                <a:cs typeface="Times New Roman" panose="02020603050405020304" pitchFamily="18" charset="0"/>
              </a:rPr>
              <a:t>.</a:t>
            </a:r>
            <a:endParaRPr lang="lt-LT" sz="11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90997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179512" y="116632"/>
            <a:ext cx="8712968" cy="1292367"/>
          </a:xfrm>
        </p:spPr>
        <p:txBody>
          <a:bodyPr>
            <a:noAutofit/>
          </a:bodyPr>
          <a:lstStyle/>
          <a:p>
            <a:r>
              <a:rPr lang="lt-LT" sz="2400" b="1" dirty="0" smtClean="0">
                <a:latin typeface="Bookman Old Style" panose="02050604050505020204" pitchFamily="18" charset="0"/>
                <a:cs typeface="Times New Roman" panose="02020603050405020304" pitchFamily="18" charset="0"/>
              </a:rPr>
              <a:t/>
            </a:r>
            <a:br>
              <a:rPr lang="lt-LT" sz="2400" b="1" dirty="0" smtClean="0">
                <a:latin typeface="Bookman Old Style" panose="02050604050505020204" pitchFamily="18" charset="0"/>
                <a:cs typeface="Times New Roman" panose="02020603050405020304" pitchFamily="18" charset="0"/>
              </a:rPr>
            </a:br>
            <a:r>
              <a:rPr lang="lt-LT" sz="2400" b="1" dirty="0" smtClean="0">
                <a:latin typeface="Bookman Old Style" panose="02050604050505020204" pitchFamily="18" charset="0"/>
                <a:cs typeface="Times New Roman" panose="02020603050405020304" pitchFamily="18" charset="0"/>
              </a:rPr>
              <a:t>PANEMUNĖS SENIŪNIJOS SVARBIAUSI DARBAI (VEIKLOS PRIORITETAI) 2019 METAMS</a:t>
            </a:r>
            <a:endParaRPr lang="lt-LT" sz="2400" b="1" dirty="0">
              <a:latin typeface="Bookman Old Style" panose="02050604050505020204" pitchFamily="18" charset="0"/>
              <a:cs typeface="Times New Roman" panose="02020603050405020304" pitchFamily="18" charset="0"/>
            </a:endParaRPr>
          </a:p>
        </p:txBody>
      </p:sp>
      <p:sp>
        <p:nvSpPr>
          <p:cNvPr id="3" name="Turinio vietos rezervavimo ženklas 2"/>
          <p:cNvSpPr>
            <a:spLocks noGrp="1"/>
          </p:cNvSpPr>
          <p:nvPr>
            <p:ph idx="1"/>
          </p:nvPr>
        </p:nvSpPr>
        <p:spPr>
          <a:xfrm>
            <a:off x="467544" y="1412776"/>
            <a:ext cx="8229600" cy="4344708"/>
          </a:xfrm>
        </p:spPr>
        <p:txBody>
          <a:bodyPr>
            <a:noAutofit/>
          </a:bodyPr>
          <a:lstStyle/>
          <a:p>
            <a:endParaRPr lang="lt-LT" sz="1800" dirty="0" smtClean="0">
              <a:latin typeface="Times New Roman" panose="02020603050405020304" pitchFamily="18" charset="0"/>
              <a:cs typeface="Times New Roman" panose="02020603050405020304" pitchFamily="18" charset="0"/>
            </a:endParaRPr>
          </a:p>
          <a:p>
            <a:r>
              <a:rPr lang="lt-LT" sz="1800" dirty="0" smtClean="0">
                <a:latin typeface="Times New Roman" panose="02020603050405020304" pitchFamily="18" charset="0"/>
                <a:cs typeface="Times New Roman" panose="02020603050405020304" pitchFamily="18" charset="0"/>
              </a:rPr>
              <a:t>Teikti </a:t>
            </a:r>
            <a:r>
              <a:rPr lang="lt-LT" sz="1800" dirty="0">
                <a:latin typeface="Times New Roman" panose="02020603050405020304" pitchFamily="18" charset="0"/>
                <a:cs typeface="Times New Roman" panose="02020603050405020304" pitchFamily="18" charset="0"/>
              </a:rPr>
              <a:t>kokybiškas viešojo administravimo paslaugas gyventojams, skatinti gyventojus naudotis teikiamomis e. paslaugomis;</a:t>
            </a:r>
          </a:p>
          <a:p>
            <a:r>
              <a:rPr lang="lt-LT" sz="1800" dirty="0">
                <a:latin typeface="Times New Roman" panose="02020603050405020304" pitchFamily="18" charset="0"/>
                <a:cs typeface="Times New Roman" panose="02020603050405020304" pitchFamily="18" charset="0"/>
              </a:rPr>
              <a:t>Skatinti bendruomenę dalyvauti miesto valdyme ir remti bendruomenės kultūrines, švietimo ir kitas pilietinės iniciatyvos formas;</a:t>
            </a:r>
          </a:p>
          <a:p>
            <a:r>
              <a:rPr lang="lt-LT" sz="1800" dirty="0">
                <a:latin typeface="Times New Roman" panose="02020603050405020304" pitchFamily="18" charset="0"/>
                <a:cs typeface="Times New Roman" panose="02020603050405020304" pitchFamily="18" charset="0"/>
              </a:rPr>
              <a:t>Gerinti aplinkos kokybę ir apsaugą seniūnijos teritorijoje, siekti saugios gyvenamosios aplinkos, gerinti socialinę aplinką seniūnijos gyventojams; </a:t>
            </a:r>
          </a:p>
          <a:p>
            <a:r>
              <a:rPr lang="lt-LT" sz="1800" dirty="0">
                <a:latin typeface="Times New Roman" panose="02020603050405020304" pitchFamily="18" charset="0"/>
                <a:cs typeface="Times New Roman" panose="02020603050405020304" pitchFamily="18" charset="0"/>
              </a:rPr>
              <a:t>Dalyvauti įgyvendinant priemones, skirtas Nevyriausybinių organizacijų ir bendruomeninės veiklos stiprinimo 2017–2019 metų veiksmų plano įgyvendinimo 2.3 priemonei „Remti bendruomeninę veiklą savivaldybėse“;</a:t>
            </a:r>
          </a:p>
          <a:p>
            <a:r>
              <a:rPr lang="lt-LT" sz="1800" dirty="0">
                <a:latin typeface="Times New Roman" panose="02020603050405020304" pitchFamily="18" charset="0"/>
                <a:cs typeface="Times New Roman" panose="02020603050405020304" pitchFamily="18" charset="0"/>
              </a:rPr>
              <a:t>Didinti statinių naudojimo priežiūros efektyvumą</a:t>
            </a:r>
            <a:r>
              <a:rPr lang="lt-LT" sz="1800" dirty="0" smtClean="0">
                <a:latin typeface="Times New Roman" panose="02020603050405020304" pitchFamily="18" charset="0"/>
                <a:cs typeface="Times New Roman" panose="02020603050405020304" pitchFamily="18" charset="0"/>
              </a:rPr>
              <a:t>.</a:t>
            </a:r>
          </a:p>
          <a:p>
            <a:r>
              <a:rPr lang="lt-LT" sz="1800" dirty="0" smtClean="0">
                <a:latin typeface="Times New Roman" panose="02020603050405020304" pitchFamily="18" charset="0"/>
                <a:cs typeface="Times New Roman" panose="02020603050405020304" pitchFamily="18" charset="0"/>
              </a:rPr>
              <a:t>Organizuoti seniūnaičių rinkimus.</a:t>
            </a:r>
            <a:endParaRPr lang="lt-LT"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18032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179512" y="44624"/>
            <a:ext cx="8856984" cy="648072"/>
          </a:xfrm>
        </p:spPr>
        <p:txBody>
          <a:bodyPr>
            <a:normAutofit fontScale="90000"/>
          </a:bodyPr>
          <a:lstStyle/>
          <a:p>
            <a:r>
              <a:rPr lang="lt-LT" sz="2000" b="1" dirty="0" smtClean="0">
                <a:latin typeface="Bookman Old Style" panose="02050604050505020204" pitchFamily="18" charset="0"/>
              </a:rPr>
              <a:t>Panemunės </a:t>
            </a:r>
            <a:r>
              <a:rPr lang="lt-LT" sz="2000" b="1" dirty="0">
                <a:latin typeface="Bookman Old Style" panose="02050604050505020204" pitchFamily="18" charset="0"/>
              </a:rPr>
              <a:t>seniūnijos lėšų </a:t>
            </a:r>
            <a:r>
              <a:rPr lang="lt-LT" sz="2000" b="1" dirty="0" smtClean="0">
                <a:latin typeface="Bookman Old Style" panose="02050604050505020204" pitchFamily="18" charset="0"/>
              </a:rPr>
              <a:t>poreikis 2019 m., </a:t>
            </a:r>
            <a:r>
              <a:rPr lang="lt-LT" sz="2000" b="1" dirty="0">
                <a:latin typeface="Bookman Old Style" panose="02050604050505020204" pitchFamily="18" charset="0"/>
              </a:rPr>
              <a:t>skatinant gyventojų bendruomeniškumą </a:t>
            </a:r>
            <a:r>
              <a:rPr lang="lt-LT" sz="2000" b="1" dirty="0" smtClean="0">
                <a:latin typeface="Bookman Old Style" panose="02050604050505020204" pitchFamily="18" charset="0"/>
              </a:rPr>
              <a:t>(1)</a:t>
            </a:r>
            <a:endParaRPr lang="lt-LT" sz="2000" dirty="0"/>
          </a:p>
        </p:txBody>
      </p:sp>
      <p:graphicFrame>
        <p:nvGraphicFramePr>
          <p:cNvPr id="6" name="Turinio vietos rezervavimo ženklas 5"/>
          <p:cNvGraphicFramePr>
            <a:graphicFrameLocks noGrp="1"/>
          </p:cNvGraphicFramePr>
          <p:nvPr>
            <p:ph idx="1"/>
            <p:extLst>
              <p:ext uri="{D42A27DB-BD31-4B8C-83A1-F6EECF244321}">
                <p14:modId xmlns:p14="http://schemas.microsoft.com/office/powerpoint/2010/main" val="3495980437"/>
              </p:ext>
            </p:extLst>
          </p:nvPr>
        </p:nvGraphicFramePr>
        <p:xfrm>
          <a:off x="107504" y="764704"/>
          <a:ext cx="9029605" cy="5240282"/>
        </p:xfrm>
        <a:graphic>
          <a:graphicData uri="http://schemas.openxmlformats.org/drawingml/2006/table">
            <a:tbl>
              <a:tblPr>
                <a:tableStyleId>{5C22544A-7EE6-4342-B048-85BDC9FD1C3A}</a:tableStyleId>
              </a:tblPr>
              <a:tblGrid>
                <a:gridCol w="465658">
                  <a:extLst>
                    <a:ext uri="{9D8B030D-6E8A-4147-A177-3AD203B41FA5}">
                      <a16:colId xmlns:a16="http://schemas.microsoft.com/office/drawing/2014/main" val="20000"/>
                    </a:ext>
                  </a:extLst>
                </a:gridCol>
                <a:gridCol w="2044336">
                  <a:extLst>
                    <a:ext uri="{9D8B030D-6E8A-4147-A177-3AD203B41FA5}">
                      <a16:colId xmlns:a16="http://schemas.microsoft.com/office/drawing/2014/main" val="20001"/>
                    </a:ext>
                  </a:extLst>
                </a:gridCol>
                <a:gridCol w="448214">
                  <a:extLst>
                    <a:ext uri="{9D8B030D-6E8A-4147-A177-3AD203B41FA5}">
                      <a16:colId xmlns:a16="http://schemas.microsoft.com/office/drawing/2014/main" val="20002"/>
                    </a:ext>
                  </a:extLst>
                </a:gridCol>
                <a:gridCol w="789940">
                  <a:extLst>
                    <a:ext uri="{9D8B030D-6E8A-4147-A177-3AD203B41FA5}">
                      <a16:colId xmlns:a16="http://schemas.microsoft.com/office/drawing/2014/main" val="20003"/>
                    </a:ext>
                  </a:extLst>
                </a:gridCol>
                <a:gridCol w="842618">
                  <a:extLst>
                    <a:ext uri="{9D8B030D-6E8A-4147-A177-3AD203B41FA5}">
                      <a16:colId xmlns:a16="http://schemas.microsoft.com/office/drawing/2014/main" val="20004"/>
                    </a:ext>
                  </a:extLst>
                </a:gridCol>
                <a:gridCol w="623648">
                  <a:extLst>
                    <a:ext uri="{9D8B030D-6E8A-4147-A177-3AD203B41FA5}">
                      <a16:colId xmlns:a16="http://schemas.microsoft.com/office/drawing/2014/main" val="20005"/>
                    </a:ext>
                  </a:extLst>
                </a:gridCol>
                <a:gridCol w="620876">
                  <a:extLst>
                    <a:ext uri="{9D8B030D-6E8A-4147-A177-3AD203B41FA5}">
                      <a16:colId xmlns:a16="http://schemas.microsoft.com/office/drawing/2014/main" val="20006"/>
                    </a:ext>
                  </a:extLst>
                </a:gridCol>
                <a:gridCol w="501414">
                  <a:extLst>
                    <a:ext uri="{9D8B030D-6E8A-4147-A177-3AD203B41FA5}">
                      <a16:colId xmlns:a16="http://schemas.microsoft.com/office/drawing/2014/main" val="20007"/>
                    </a:ext>
                  </a:extLst>
                </a:gridCol>
                <a:gridCol w="554631">
                  <a:extLst>
                    <a:ext uri="{9D8B030D-6E8A-4147-A177-3AD203B41FA5}">
                      <a16:colId xmlns:a16="http://schemas.microsoft.com/office/drawing/2014/main" val="29983373"/>
                    </a:ext>
                  </a:extLst>
                </a:gridCol>
                <a:gridCol w="2138270">
                  <a:extLst>
                    <a:ext uri="{9D8B030D-6E8A-4147-A177-3AD203B41FA5}">
                      <a16:colId xmlns:a16="http://schemas.microsoft.com/office/drawing/2014/main" val="20009"/>
                    </a:ext>
                  </a:extLst>
                </a:gridCol>
              </a:tblGrid>
              <a:tr h="188752">
                <a:tc gridSpan="10">
                  <a:txBody>
                    <a:bodyPr/>
                    <a:lstStyle/>
                    <a:p>
                      <a:pPr algn="ctr" fontAlgn="ctr"/>
                      <a:r>
                        <a:rPr lang="lt-LT" sz="900" b="1" i="0" u="none" strike="noStrike" dirty="0">
                          <a:solidFill>
                            <a:srgbClr val="000000"/>
                          </a:solidFill>
                          <a:effectLst/>
                          <a:latin typeface="Times New Roman" panose="02020603050405020304" pitchFamily="18" charset="0"/>
                        </a:rPr>
                        <a:t>Lėšų poreikį patvirtinančių skaičiavimų lentelė</a:t>
                      </a:r>
                    </a:p>
                  </a:txBody>
                  <a:tcPr marL="7620" marR="7620" marT="7620" marB="0" anchor="ct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val="10000"/>
                  </a:ext>
                </a:extLst>
              </a:tr>
              <a:tr h="459320">
                <a:tc gridSpan="2">
                  <a:txBody>
                    <a:bodyPr/>
                    <a:lstStyle/>
                    <a:p>
                      <a:pPr algn="l" fontAlgn="ctr"/>
                      <a:r>
                        <a:rPr lang="lt-LT" sz="900" b="1" i="0" u="none" strike="noStrike" dirty="0">
                          <a:solidFill>
                            <a:srgbClr val="000000"/>
                          </a:solidFill>
                          <a:effectLst/>
                          <a:latin typeface="Times New Roman" panose="02020603050405020304" pitchFamily="18" charset="0"/>
                        </a:rPr>
                        <a:t>Priemonės kodas</a:t>
                      </a:r>
                      <a:br>
                        <a:rPr lang="lt-LT" sz="900" b="1" i="0" u="none" strike="noStrike" dirty="0">
                          <a:solidFill>
                            <a:srgbClr val="000000"/>
                          </a:solidFill>
                          <a:effectLst/>
                          <a:latin typeface="Times New Roman" panose="02020603050405020304" pitchFamily="18" charset="0"/>
                        </a:rPr>
                      </a:br>
                      <a:r>
                        <a:rPr lang="lt-LT" sz="900" b="1" i="0" u="none" strike="noStrike" dirty="0">
                          <a:solidFill>
                            <a:srgbClr val="000000"/>
                          </a:solidFill>
                          <a:effectLst/>
                          <a:latin typeface="Times New Roman" panose="02020603050405020304" pitchFamily="18" charset="0"/>
                        </a:rPr>
                        <a:t/>
                      </a:r>
                      <a:br>
                        <a:rPr lang="lt-LT" sz="900" b="1" i="0" u="none" strike="noStrike" dirty="0">
                          <a:solidFill>
                            <a:srgbClr val="000000"/>
                          </a:solidFill>
                          <a:effectLst/>
                          <a:latin typeface="Times New Roman" panose="02020603050405020304" pitchFamily="18" charset="0"/>
                        </a:rPr>
                      </a:br>
                      <a:endParaRPr lang="lt-LT" sz="900" b="1" i="0" u="none" strike="noStrike" dirty="0">
                        <a:solidFill>
                          <a:srgbClr val="000000"/>
                        </a:solidFill>
                        <a:effectLst/>
                        <a:latin typeface="Times New Roman" panose="02020603050405020304" pitchFamily="18" charset="0"/>
                      </a:endParaRPr>
                    </a:p>
                  </a:txBody>
                  <a:tcPr marL="7620" marR="7620" marT="7620" marB="0" anchor="ctr"/>
                </a:tc>
                <a:tc hMerge="1">
                  <a:txBody>
                    <a:bodyPr/>
                    <a:lstStyle/>
                    <a:p>
                      <a:endParaRPr lang="lt-LT"/>
                    </a:p>
                  </a:txBody>
                  <a:tcPr/>
                </a:tc>
                <a:tc gridSpan="8">
                  <a:txBody>
                    <a:bodyPr/>
                    <a:lstStyle/>
                    <a:p>
                      <a:pPr algn="l" fontAlgn="ctr"/>
                      <a:r>
                        <a:rPr lang="lt-LT" sz="900" b="0" i="0" u="none" strike="noStrike" dirty="0">
                          <a:solidFill>
                            <a:srgbClr val="000000"/>
                          </a:solidFill>
                          <a:effectLst/>
                          <a:latin typeface="Times New Roman" panose="02020603050405020304" pitchFamily="18" charset="0"/>
                        </a:rPr>
                        <a:t>02.05.02.007</a:t>
                      </a:r>
                    </a:p>
                  </a:txBody>
                  <a:tcPr marL="7620" marR="7620" marT="7620" marB="0" anchor="ct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val="10001"/>
                  </a:ext>
                </a:extLst>
              </a:tr>
              <a:tr h="444548">
                <a:tc gridSpan="2">
                  <a:txBody>
                    <a:bodyPr/>
                    <a:lstStyle/>
                    <a:p>
                      <a:pPr algn="l" fontAlgn="ctr"/>
                      <a:r>
                        <a:rPr lang="lt-LT" sz="900" b="1" i="0" u="none" strike="noStrike" dirty="0">
                          <a:solidFill>
                            <a:srgbClr val="000000"/>
                          </a:solidFill>
                          <a:effectLst/>
                          <a:latin typeface="Times New Roman" panose="02020603050405020304" pitchFamily="18" charset="0"/>
                        </a:rPr>
                        <a:t>Priemonės pavadinimas </a:t>
                      </a:r>
                    </a:p>
                  </a:txBody>
                  <a:tcPr marL="7620" marR="7620" marT="7620" marB="0" anchor="ctr"/>
                </a:tc>
                <a:tc hMerge="1">
                  <a:txBody>
                    <a:bodyPr/>
                    <a:lstStyle/>
                    <a:p>
                      <a:endParaRPr lang="lt-LT"/>
                    </a:p>
                  </a:txBody>
                  <a:tcPr/>
                </a:tc>
                <a:tc gridSpan="8">
                  <a:txBody>
                    <a:bodyPr/>
                    <a:lstStyle/>
                    <a:p>
                      <a:pPr algn="l" fontAlgn="ctr"/>
                      <a:r>
                        <a:rPr lang="lt-LT" sz="900" b="0" i="0" u="none" strike="noStrike" dirty="0">
                          <a:solidFill>
                            <a:srgbClr val="000000"/>
                          </a:solidFill>
                          <a:effectLst/>
                          <a:latin typeface="Times New Roman" panose="02020603050405020304" pitchFamily="18" charset="0"/>
                        </a:rPr>
                        <a:t>Panemunės  seniūnijos įtakos stiprinimas skatinant gyventojų bendruomeniškumą</a:t>
                      </a:r>
                    </a:p>
                  </a:txBody>
                  <a:tcPr marL="7620" marR="7620" marT="7620" marB="0" anchor="ct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val="10003"/>
                  </a:ext>
                </a:extLst>
              </a:tr>
              <a:tr h="298423">
                <a:tc rowSpan="2">
                  <a:txBody>
                    <a:bodyPr/>
                    <a:lstStyle/>
                    <a:p>
                      <a:pPr algn="ctr" fontAlgn="ctr"/>
                      <a:r>
                        <a:rPr lang="lt-LT" sz="900" b="1" i="0" u="none" strike="noStrike">
                          <a:solidFill>
                            <a:srgbClr val="000000"/>
                          </a:solidFill>
                          <a:effectLst/>
                          <a:latin typeface="Times New Roman" panose="02020603050405020304" pitchFamily="18" charset="0"/>
                        </a:rPr>
                        <a:t>Eil Nr.</a:t>
                      </a:r>
                    </a:p>
                  </a:txBody>
                  <a:tcPr marL="7620" marR="7620" marT="7620" marB="0" anchor="ctr"/>
                </a:tc>
                <a:tc rowSpan="2">
                  <a:txBody>
                    <a:bodyPr/>
                    <a:lstStyle/>
                    <a:p>
                      <a:pPr algn="ctr" fontAlgn="ctr"/>
                      <a:r>
                        <a:rPr lang="lt-LT" sz="900" b="1" i="0" u="none" strike="noStrike">
                          <a:solidFill>
                            <a:srgbClr val="000000"/>
                          </a:solidFill>
                          <a:effectLst/>
                          <a:latin typeface="Times New Roman" panose="02020603050405020304" pitchFamily="18" charset="0"/>
                        </a:rPr>
                        <a:t>Išlaidų pavadinimas (pagal veiklas)</a:t>
                      </a:r>
                    </a:p>
                  </a:txBody>
                  <a:tcPr marL="7620" marR="7620" marT="7620" marB="0" anchor="ctr"/>
                </a:tc>
                <a:tc rowSpan="2">
                  <a:txBody>
                    <a:bodyPr/>
                    <a:lstStyle/>
                    <a:p>
                      <a:pPr algn="ctr" fontAlgn="ctr"/>
                      <a:r>
                        <a:rPr lang="lt-LT" sz="900" b="1" i="0" u="none" strike="noStrike">
                          <a:solidFill>
                            <a:srgbClr val="000000"/>
                          </a:solidFill>
                          <a:effectLst/>
                          <a:latin typeface="Times New Roman" panose="02020603050405020304" pitchFamily="18" charset="0"/>
                        </a:rPr>
                        <a:t>Lėšų šaltinis</a:t>
                      </a:r>
                    </a:p>
                  </a:txBody>
                  <a:tcPr marL="7620" marR="7620" marT="7620" marB="0" anchor="ctr"/>
                </a:tc>
                <a:tc gridSpan="4">
                  <a:txBody>
                    <a:bodyPr/>
                    <a:lstStyle/>
                    <a:p>
                      <a:pPr algn="ctr" fontAlgn="ctr"/>
                      <a:r>
                        <a:rPr lang="lt-LT" sz="900" b="1" i="0" u="none" strike="noStrike" dirty="0">
                          <a:solidFill>
                            <a:srgbClr val="000000"/>
                          </a:solidFill>
                          <a:effectLst/>
                          <a:latin typeface="Times New Roman" panose="02020603050405020304" pitchFamily="18" charset="0"/>
                        </a:rPr>
                        <a:t>2019 m.</a:t>
                      </a:r>
                    </a:p>
                  </a:txBody>
                  <a:tcPr marL="7620" marR="7620" marT="7620" marB="0" anchor="ctr"/>
                </a:tc>
                <a:tc hMerge="1">
                  <a:txBody>
                    <a:bodyPr/>
                    <a:lstStyle/>
                    <a:p>
                      <a:endParaRPr lang="lt-LT"/>
                    </a:p>
                  </a:txBody>
                  <a:tcPr/>
                </a:tc>
                <a:tc hMerge="1">
                  <a:txBody>
                    <a:bodyPr/>
                    <a:lstStyle/>
                    <a:p>
                      <a:endParaRPr lang="lt-LT"/>
                    </a:p>
                  </a:txBody>
                  <a:tcPr/>
                </a:tc>
                <a:tc hMerge="1">
                  <a:txBody>
                    <a:bodyPr/>
                    <a:lstStyle/>
                    <a:p>
                      <a:endParaRPr lang="lt-LT"/>
                    </a:p>
                  </a:txBody>
                  <a:tcPr/>
                </a:tc>
                <a:tc rowSpan="2">
                  <a:txBody>
                    <a:bodyPr/>
                    <a:lstStyle/>
                    <a:p>
                      <a:pPr algn="ctr" fontAlgn="ctr"/>
                      <a:r>
                        <a:rPr lang="lt-LT" sz="900" b="1" i="0" u="none" strike="noStrike">
                          <a:solidFill>
                            <a:srgbClr val="000000"/>
                          </a:solidFill>
                          <a:effectLst/>
                          <a:latin typeface="Times New Roman" panose="02020603050405020304" pitchFamily="18" charset="0"/>
                        </a:rPr>
                        <a:t>2020 m.</a:t>
                      </a:r>
                    </a:p>
                  </a:txBody>
                  <a:tcPr marL="7620" marR="7620" marT="7620" marB="0" anchor="ctr"/>
                </a:tc>
                <a:tc rowSpan="2">
                  <a:txBody>
                    <a:bodyPr/>
                    <a:lstStyle/>
                    <a:p>
                      <a:pPr algn="ctr" fontAlgn="ctr"/>
                      <a:r>
                        <a:rPr lang="lt-LT" sz="900" b="1" i="0" u="none" strike="noStrike">
                          <a:solidFill>
                            <a:srgbClr val="000000"/>
                          </a:solidFill>
                          <a:effectLst/>
                          <a:latin typeface="Times New Roman" panose="02020603050405020304" pitchFamily="18" charset="0"/>
                        </a:rPr>
                        <a:t>2021 m.</a:t>
                      </a:r>
                    </a:p>
                  </a:txBody>
                  <a:tcPr marL="7620" marR="7620" marT="7620" marB="0" anchor="ctr"/>
                </a:tc>
                <a:tc rowSpan="2">
                  <a:txBody>
                    <a:bodyPr/>
                    <a:lstStyle/>
                    <a:p>
                      <a:pPr algn="ctr" fontAlgn="ctr"/>
                      <a:r>
                        <a:rPr lang="lt-LT" sz="900" b="1" i="0" u="none" strike="noStrike">
                          <a:solidFill>
                            <a:srgbClr val="000000"/>
                          </a:solidFill>
                          <a:effectLst/>
                          <a:latin typeface="Times New Roman" panose="02020603050405020304" pitchFamily="18" charset="0"/>
                        </a:rPr>
                        <a:t>Komentarai</a:t>
                      </a:r>
                    </a:p>
                  </a:txBody>
                  <a:tcPr marL="7620" marR="7620" marT="7620" marB="0" anchor="ctr"/>
                </a:tc>
                <a:extLst>
                  <a:ext uri="{0D108BD9-81ED-4DB2-BD59-A6C34878D82A}">
                    <a16:rowId xmlns:a16="http://schemas.microsoft.com/office/drawing/2014/main" val="10004"/>
                  </a:ext>
                </a:extLst>
              </a:tr>
              <a:tr h="466081">
                <a:tc vMerge="1">
                  <a:txBody>
                    <a:bodyPr/>
                    <a:lstStyle/>
                    <a:p>
                      <a:endParaRPr lang="lt-LT"/>
                    </a:p>
                  </a:txBody>
                  <a:tcPr/>
                </a:tc>
                <a:tc vMerge="1">
                  <a:txBody>
                    <a:bodyPr/>
                    <a:lstStyle/>
                    <a:p>
                      <a:endParaRPr lang="lt-LT"/>
                    </a:p>
                  </a:txBody>
                  <a:tcPr/>
                </a:tc>
                <a:tc vMerge="1">
                  <a:txBody>
                    <a:bodyPr/>
                    <a:lstStyle/>
                    <a:p>
                      <a:endParaRPr lang="lt-LT"/>
                    </a:p>
                  </a:txBody>
                  <a:tcPr/>
                </a:tc>
                <a:tc>
                  <a:txBody>
                    <a:bodyPr/>
                    <a:lstStyle/>
                    <a:p>
                      <a:pPr algn="ctr" fontAlgn="ctr"/>
                      <a:r>
                        <a:rPr lang="lt-LT" sz="900" b="1" i="0" u="none" strike="noStrike">
                          <a:solidFill>
                            <a:srgbClr val="000000"/>
                          </a:solidFill>
                          <a:effectLst/>
                          <a:latin typeface="Times New Roman" panose="02020603050405020304" pitchFamily="18" charset="0"/>
                        </a:rPr>
                        <a:t>Matavimo vnt. </a:t>
                      </a:r>
                    </a:p>
                  </a:txBody>
                  <a:tcPr marL="7620" marR="7620" marT="7620" marB="0" anchor="ctr"/>
                </a:tc>
                <a:tc>
                  <a:txBody>
                    <a:bodyPr/>
                    <a:lstStyle/>
                    <a:p>
                      <a:pPr algn="ctr" fontAlgn="ctr"/>
                      <a:r>
                        <a:rPr lang="lt-LT" sz="900" b="1" i="0" u="none" strike="noStrike">
                          <a:solidFill>
                            <a:srgbClr val="000000"/>
                          </a:solidFill>
                          <a:effectLst/>
                          <a:latin typeface="Times New Roman" panose="02020603050405020304" pitchFamily="18" charset="0"/>
                        </a:rPr>
                        <a:t>Darbų, prekių, paslaugų kiekis</a:t>
                      </a:r>
                    </a:p>
                  </a:txBody>
                  <a:tcPr marL="7620" marR="7620" marT="7620" marB="0" anchor="ctr"/>
                </a:tc>
                <a:tc>
                  <a:txBody>
                    <a:bodyPr/>
                    <a:lstStyle/>
                    <a:p>
                      <a:pPr algn="ctr" fontAlgn="ctr"/>
                      <a:r>
                        <a:rPr lang="lt-LT" sz="900" b="1" i="0" u="none" strike="noStrike">
                          <a:solidFill>
                            <a:srgbClr val="000000"/>
                          </a:solidFill>
                          <a:effectLst/>
                          <a:latin typeface="Times New Roman" panose="02020603050405020304" pitchFamily="18" charset="0"/>
                        </a:rPr>
                        <a:t>Kaina (įkainiai) Eur/vnt.</a:t>
                      </a:r>
                    </a:p>
                  </a:txBody>
                  <a:tcPr marL="7620" marR="7620" marT="7620" marB="0" anchor="ctr"/>
                </a:tc>
                <a:tc>
                  <a:txBody>
                    <a:bodyPr/>
                    <a:lstStyle/>
                    <a:p>
                      <a:pPr algn="ctr" fontAlgn="ctr"/>
                      <a:r>
                        <a:rPr lang="lt-LT" sz="900" b="1" i="0" u="none" strike="noStrike" dirty="0">
                          <a:solidFill>
                            <a:srgbClr val="000000"/>
                          </a:solidFill>
                          <a:effectLst/>
                          <a:latin typeface="Times New Roman" panose="02020603050405020304" pitchFamily="18" charset="0"/>
                        </a:rPr>
                        <a:t>Suma, </a:t>
                      </a:r>
                      <a:r>
                        <a:rPr lang="lt-LT" sz="900" b="1" i="0" u="none" strike="noStrike" dirty="0" err="1">
                          <a:solidFill>
                            <a:srgbClr val="000000"/>
                          </a:solidFill>
                          <a:effectLst/>
                          <a:latin typeface="Times New Roman" panose="02020603050405020304" pitchFamily="18" charset="0"/>
                        </a:rPr>
                        <a:t>Eur</a:t>
                      </a:r>
                      <a:endParaRPr lang="lt-LT" sz="900" b="1" i="0" u="none" strike="noStrike" dirty="0">
                        <a:solidFill>
                          <a:srgbClr val="000000"/>
                        </a:solidFill>
                        <a:effectLst/>
                        <a:latin typeface="Times New Roman" panose="02020603050405020304" pitchFamily="18" charset="0"/>
                      </a:endParaRPr>
                    </a:p>
                  </a:txBody>
                  <a:tcPr marL="7620" marR="7620" marT="7620" marB="0" anchor="ctr"/>
                </a:tc>
                <a:tc vMerge="1">
                  <a:txBody>
                    <a:bodyPr/>
                    <a:lstStyle/>
                    <a:p>
                      <a:endParaRPr lang="lt-LT"/>
                    </a:p>
                  </a:txBody>
                  <a:tcPr/>
                </a:tc>
                <a:tc vMerge="1">
                  <a:txBody>
                    <a:bodyPr/>
                    <a:lstStyle/>
                    <a:p>
                      <a:endParaRPr lang="lt-LT"/>
                    </a:p>
                  </a:txBody>
                  <a:tcPr/>
                </a:tc>
                <a:tc vMerge="1">
                  <a:txBody>
                    <a:bodyPr/>
                    <a:lstStyle/>
                    <a:p>
                      <a:endParaRPr lang="lt-LT"/>
                    </a:p>
                  </a:txBody>
                  <a:tcPr/>
                </a:tc>
                <a:extLst>
                  <a:ext uri="{0D108BD9-81ED-4DB2-BD59-A6C34878D82A}">
                    <a16:rowId xmlns:a16="http://schemas.microsoft.com/office/drawing/2014/main" val="10005"/>
                  </a:ext>
                </a:extLst>
              </a:tr>
              <a:tr h="313545">
                <a:tc>
                  <a:txBody>
                    <a:bodyPr/>
                    <a:lstStyle/>
                    <a:p>
                      <a:pPr algn="ctr" fontAlgn="ctr"/>
                      <a:r>
                        <a:rPr lang="lt-LT" sz="900" b="1" i="0" u="none" strike="noStrike">
                          <a:solidFill>
                            <a:srgbClr val="000000"/>
                          </a:solidFill>
                          <a:effectLst/>
                          <a:latin typeface="Times New Roman" panose="02020603050405020304" pitchFamily="18" charset="0"/>
                        </a:rPr>
                        <a:t>1.</a:t>
                      </a:r>
                    </a:p>
                  </a:txBody>
                  <a:tcPr marL="7620" marR="7620" marT="7620" marB="0" anchor="ctr"/>
                </a:tc>
                <a:tc>
                  <a:txBody>
                    <a:bodyPr/>
                    <a:lstStyle/>
                    <a:p>
                      <a:pPr algn="l" fontAlgn="ctr"/>
                      <a:r>
                        <a:rPr lang="lt-LT" sz="900" b="1" i="0" u="none" strike="noStrike" dirty="0">
                          <a:solidFill>
                            <a:srgbClr val="000000"/>
                          </a:solidFill>
                          <a:effectLst/>
                          <a:latin typeface="Times New Roman" panose="02020603050405020304" pitchFamily="18" charset="0"/>
                        </a:rPr>
                        <a:t>Bendruomeninių ryšių stiprinimas, renginių organizavimas</a:t>
                      </a:r>
                    </a:p>
                  </a:txBody>
                  <a:tcPr marL="7620" marR="7620" marT="7620" marB="0" anchor="ctr"/>
                </a:tc>
                <a:tc>
                  <a:txBody>
                    <a:bodyPr/>
                    <a:lstStyle/>
                    <a:p>
                      <a:pPr algn="l" fontAlgn="ctr"/>
                      <a:r>
                        <a:rPr lang="lt-LT" sz="900" b="0"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0"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0"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0"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0"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0" i="0" u="none" strike="noStrike" dirty="0">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0" i="0" u="none" strike="noStrike" dirty="0">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0" i="0" u="none" strike="noStrike">
                          <a:solidFill>
                            <a:srgbClr val="000000"/>
                          </a:solidFill>
                          <a:effectLst/>
                          <a:latin typeface="Times New Roman" panose="02020603050405020304" pitchFamily="18" charset="0"/>
                        </a:rPr>
                        <a:t> </a:t>
                      </a:r>
                    </a:p>
                  </a:txBody>
                  <a:tcPr marL="7620" marR="7620" marT="7620" marB="0" anchor="ctr"/>
                </a:tc>
                <a:extLst>
                  <a:ext uri="{0D108BD9-81ED-4DB2-BD59-A6C34878D82A}">
                    <a16:rowId xmlns:a16="http://schemas.microsoft.com/office/drawing/2014/main" val="10006"/>
                  </a:ext>
                </a:extLst>
              </a:tr>
              <a:tr h="1076225">
                <a:tc>
                  <a:txBody>
                    <a:bodyPr/>
                    <a:lstStyle/>
                    <a:p>
                      <a:pPr algn="ctr" fontAlgn="ctr"/>
                      <a:r>
                        <a:rPr lang="lt-LT" sz="900" b="0" i="0" u="none" strike="noStrike">
                          <a:solidFill>
                            <a:srgbClr val="000000"/>
                          </a:solidFill>
                          <a:effectLst/>
                          <a:latin typeface="Times New Roman" panose="02020603050405020304" pitchFamily="18" charset="0"/>
                        </a:rPr>
                        <a:t>1.1.</a:t>
                      </a:r>
                    </a:p>
                  </a:txBody>
                  <a:tcPr marL="7620" marR="7620" marT="7620" marB="0" anchor="ctr"/>
                </a:tc>
                <a:tc>
                  <a:txBody>
                    <a:bodyPr/>
                    <a:lstStyle/>
                    <a:p>
                      <a:pPr algn="l" fontAlgn="t"/>
                      <a:r>
                        <a:rPr lang="lt-LT" sz="900" b="0" i="0" u="none" strike="noStrike">
                          <a:solidFill>
                            <a:srgbClr val="000000"/>
                          </a:solidFill>
                          <a:effectLst/>
                          <a:latin typeface="Times New Roman" panose="02020603050405020304" pitchFamily="18" charset="0"/>
                        </a:rPr>
                        <a:t>Dalyvavimas organizuojant kultūros  ir sporto renginius seniūnijos bendruomenei,  gyventojų susirinkimus, dalykinius susitikimus, renginius, parodas, keliones ir kt. Pagyvenusių žmonių mėnesiui paminėti. Nusipelniusių seniūnijai ir miestui žmonių paminėjimas. </a:t>
                      </a:r>
                    </a:p>
                  </a:txBody>
                  <a:tcPr marL="7620" marR="7620" marT="7620" marB="0"/>
                </a:tc>
                <a:tc>
                  <a:txBody>
                    <a:bodyPr/>
                    <a:lstStyle/>
                    <a:p>
                      <a:pPr algn="r" fontAlgn="ctr"/>
                      <a:r>
                        <a:rPr lang="lt-LT" sz="900" b="0" i="0" u="none" strike="noStrike">
                          <a:solidFill>
                            <a:srgbClr val="000000"/>
                          </a:solidFill>
                          <a:effectLst/>
                          <a:latin typeface="Times New Roman" panose="02020603050405020304" pitchFamily="18" charset="0"/>
                        </a:rPr>
                        <a:t>5101</a:t>
                      </a:r>
                    </a:p>
                  </a:txBody>
                  <a:tcPr marL="7620" marR="7620" marT="7620" marB="0" anchor="ctr"/>
                </a:tc>
                <a:tc>
                  <a:txBody>
                    <a:bodyPr/>
                    <a:lstStyle/>
                    <a:p>
                      <a:pPr algn="l" fontAlgn="ctr"/>
                      <a:r>
                        <a:rPr lang="lt-LT" sz="900" b="0"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0"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0" i="0" u="none" strike="noStrike">
                          <a:solidFill>
                            <a:srgbClr val="000000"/>
                          </a:solidFill>
                          <a:effectLst/>
                          <a:latin typeface="Times New Roman" panose="02020603050405020304" pitchFamily="18" charset="0"/>
                        </a:rPr>
                        <a:t> </a:t>
                      </a:r>
                    </a:p>
                  </a:txBody>
                  <a:tcPr marL="7620" marR="7620" marT="7620" marB="0" anchor="ctr"/>
                </a:tc>
                <a:tc>
                  <a:txBody>
                    <a:bodyPr/>
                    <a:lstStyle/>
                    <a:p>
                      <a:pPr algn="r" fontAlgn="ctr"/>
                      <a:r>
                        <a:rPr lang="lt-LT" sz="900" b="0" i="0" u="none" strike="noStrike">
                          <a:solidFill>
                            <a:srgbClr val="000000"/>
                          </a:solidFill>
                          <a:effectLst/>
                          <a:latin typeface="Times New Roman" panose="02020603050405020304" pitchFamily="18" charset="0"/>
                        </a:rPr>
                        <a:t>1200,00</a:t>
                      </a:r>
                    </a:p>
                  </a:txBody>
                  <a:tcPr marL="7620" marR="7620" marT="7620" marB="0" anchor="ctr"/>
                </a:tc>
                <a:tc>
                  <a:txBody>
                    <a:bodyPr/>
                    <a:lstStyle/>
                    <a:p>
                      <a:pPr algn="l" fontAlgn="ctr"/>
                      <a:r>
                        <a:rPr lang="lt-LT" sz="900" b="0" i="0" u="none" strike="noStrike" dirty="0">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0" i="0" u="none" strike="noStrike" dirty="0">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0" i="0" u="none" strike="noStrike" dirty="0">
                          <a:solidFill>
                            <a:srgbClr val="000000"/>
                          </a:solidFill>
                          <a:effectLst/>
                          <a:latin typeface="Times New Roman" panose="02020603050405020304" pitchFamily="18" charset="0"/>
                        </a:rPr>
                        <a:t>Planuojama. Orientaciniai skaičiavimai pagal  UAB ,,</a:t>
                      </a:r>
                      <a:r>
                        <a:rPr lang="lt-LT" sz="900" b="0" i="0" u="none" strike="noStrike" dirty="0" err="1">
                          <a:solidFill>
                            <a:srgbClr val="000000"/>
                          </a:solidFill>
                          <a:effectLst/>
                          <a:latin typeface="Times New Roman" panose="02020603050405020304" pitchFamily="18" charset="0"/>
                        </a:rPr>
                        <a:t>Eurobiuras</a:t>
                      </a:r>
                      <a:r>
                        <a:rPr lang="lt-LT" sz="900" b="0" i="0" u="none" strike="noStrike" dirty="0">
                          <a:solidFill>
                            <a:srgbClr val="000000"/>
                          </a:solidFill>
                          <a:effectLst/>
                          <a:latin typeface="Times New Roman" panose="02020603050405020304" pitchFamily="18" charset="0"/>
                        </a:rPr>
                        <a:t>",UAB ,,Mažoji </a:t>
                      </a:r>
                      <a:r>
                        <a:rPr lang="lt-LT" sz="900" b="0" i="0" u="none" strike="noStrike" dirty="0" err="1">
                          <a:solidFill>
                            <a:srgbClr val="000000"/>
                          </a:solidFill>
                          <a:effectLst/>
                          <a:latin typeface="Times New Roman" panose="02020603050405020304" pitchFamily="18" charset="0"/>
                        </a:rPr>
                        <a:t>hermina</a:t>
                      </a:r>
                      <a:r>
                        <a:rPr lang="lt-LT" sz="900" b="0" i="0" u="none" strike="noStrike" dirty="0">
                          <a:solidFill>
                            <a:srgbClr val="000000"/>
                          </a:solidFill>
                          <a:effectLst/>
                          <a:latin typeface="Times New Roman" panose="02020603050405020304" pitchFamily="18" charset="0"/>
                        </a:rPr>
                        <a:t>" gėlėms, padėkos raštams, maisto produktams, verslo dovanoms, reprezentacinėms dovanoms, sporto prizams, sporto aprangai įsigyti naudosimės Aprūpinimo skyriaus pasirašytomis sutartimis. </a:t>
                      </a:r>
                    </a:p>
                  </a:txBody>
                  <a:tcPr marL="7620" marR="7620" marT="7620" marB="0" anchor="ctr"/>
                </a:tc>
                <a:extLst>
                  <a:ext uri="{0D108BD9-81ED-4DB2-BD59-A6C34878D82A}">
                    <a16:rowId xmlns:a16="http://schemas.microsoft.com/office/drawing/2014/main" val="10007"/>
                  </a:ext>
                </a:extLst>
              </a:tr>
              <a:tr h="618617">
                <a:tc>
                  <a:txBody>
                    <a:bodyPr/>
                    <a:lstStyle/>
                    <a:p>
                      <a:pPr algn="ctr" fontAlgn="ctr"/>
                      <a:r>
                        <a:rPr lang="lt-LT" sz="900" b="0" i="0" u="none" strike="noStrike">
                          <a:solidFill>
                            <a:srgbClr val="000000"/>
                          </a:solidFill>
                          <a:effectLst/>
                          <a:latin typeface="Times New Roman" panose="02020603050405020304" pitchFamily="18" charset="0"/>
                        </a:rPr>
                        <a:t>1.2.</a:t>
                      </a:r>
                    </a:p>
                  </a:txBody>
                  <a:tcPr marL="7620" marR="7620" marT="7620" marB="0" anchor="ctr"/>
                </a:tc>
                <a:tc>
                  <a:txBody>
                    <a:bodyPr/>
                    <a:lstStyle/>
                    <a:p>
                      <a:pPr algn="l" fontAlgn="t"/>
                      <a:r>
                        <a:rPr lang="lt-LT" sz="900" b="0" i="0" u="none" strike="noStrike">
                          <a:solidFill>
                            <a:srgbClr val="000000"/>
                          </a:solidFill>
                          <a:effectLst/>
                          <a:latin typeface="Times New Roman" panose="02020603050405020304" pitchFamily="18" charset="0"/>
                        </a:rPr>
                        <a:t>Kalėdinio renginio-spektaklio daugiavaikėms šeimoms ir soc. remtiniems vaikams organizuovimas (kalėdines dovanėles ir bilietai spektakliui).</a:t>
                      </a:r>
                    </a:p>
                  </a:txBody>
                  <a:tcPr marL="7620" marR="7620" marT="7620" marB="0"/>
                </a:tc>
                <a:tc>
                  <a:txBody>
                    <a:bodyPr/>
                    <a:lstStyle/>
                    <a:p>
                      <a:pPr algn="r" fontAlgn="ctr"/>
                      <a:r>
                        <a:rPr lang="lt-LT" sz="900" b="0" i="0" u="none" strike="noStrike">
                          <a:solidFill>
                            <a:srgbClr val="000000"/>
                          </a:solidFill>
                          <a:effectLst/>
                          <a:latin typeface="Times New Roman" panose="02020603050405020304" pitchFamily="18" charset="0"/>
                        </a:rPr>
                        <a:t>5101</a:t>
                      </a:r>
                    </a:p>
                  </a:txBody>
                  <a:tcPr marL="7620" marR="7620" marT="7620" marB="0" anchor="ctr"/>
                </a:tc>
                <a:tc>
                  <a:txBody>
                    <a:bodyPr/>
                    <a:lstStyle/>
                    <a:p>
                      <a:pPr algn="l" fontAlgn="ctr"/>
                      <a:r>
                        <a:rPr lang="lt-LT" sz="900" b="0"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0"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0" i="0" u="none" strike="noStrike">
                          <a:solidFill>
                            <a:srgbClr val="000000"/>
                          </a:solidFill>
                          <a:effectLst/>
                          <a:latin typeface="Times New Roman" panose="02020603050405020304" pitchFamily="18" charset="0"/>
                        </a:rPr>
                        <a:t> </a:t>
                      </a:r>
                    </a:p>
                  </a:txBody>
                  <a:tcPr marL="7620" marR="7620" marT="7620" marB="0" anchor="ctr"/>
                </a:tc>
                <a:tc>
                  <a:txBody>
                    <a:bodyPr/>
                    <a:lstStyle/>
                    <a:p>
                      <a:pPr algn="r" fontAlgn="ctr"/>
                      <a:r>
                        <a:rPr lang="lt-LT" sz="900" b="0" i="0" u="none" strike="noStrike">
                          <a:solidFill>
                            <a:srgbClr val="000000"/>
                          </a:solidFill>
                          <a:effectLst/>
                          <a:latin typeface="Times New Roman" panose="02020603050405020304" pitchFamily="18" charset="0"/>
                        </a:rPr>
                        <a:t>550,00</a:t>
                      </a:r>
                    </a:p>
                  </a:txBody>
                  <a:tcPr marL="7620" marR="7620" marT="7620" marB="0" anchor="ctr"/>
                </a:tc>
                <a:tc>
                  <a:txBody>
                    <a:bodyPr/>
                    <a:lstStyle/>
                    <a:p>
                      <a:pPr algn="l" fontAlgn="ctr"/>
                      <a:r>
                        <a:rPr lang="lt-LT" sz="900" b="0"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0"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0" i="0" u="none" strike="noStrike" dirty="0" err="1">
                          <a:solidFill>
                            <a:srgbClr val="000000"/>
                          </a:solidFill>
                          <a:effectLst/>
                          <a:latin typeface="Times New Roman" panose="02020603050405020304" pitchFamily="18" charset="0"/>
                        </a:rPr>
                        <a:t>Orintaciniai</a:t>
                      </a:r>
                      <a:r>
                        <a:rPr lang="lt-LT" sz="900" b="0" i="0" u="none" strike="noStrike" dirty="0">
                          <a:solidFill>
                            <a:srgbClr val="000000"/>
                          </a:solidFill>
                          <a:effectLst/>
                          <a:latin typeface="Times New Roman" panose="02020603050405020304" pitchFamily="18" charset="0"/>
                        </a:rPr>
                        <a:t> skaičiavimai pagal sutartis VšĮ </a:t>
                      </a:r>
                      <a:r>
                        <a:rPr lang="lt-LT" sz="900" b="0" i="0" u="none" strike="noStrike" dirty="0" err="1">
                          <a:solidFill>
                            <a:srgbClr val="000000"/>
                          </a:solidFill>
                          <a:effectLst/>
                          <a:latin typeface="Times New Roman" panose="02020603050405020304" pitchFamily="18" charset="0"/>
                        </a:rPr>
                        <a:t>Girstučio</a:t>
                      </a:r>
                      <a:r>
                        <a:rPr lang="lt-LT" sz="900" b="0" i="0" u="none" strike="noStrike" dirty="0">
                          <a:solidFill>
                            <a:srgbClr val="000000"/>
                          </a:solidFill>
                          <a:effectLst/>
                          <a:latin typeface="Times New Roman" panose="02020603050405020304" pitchFamily="18" charset="0"/>
                        </a:rPr>
                        <a:t> kultūros ir sporto centru.</a:t>
                      </a:r>
                    </a:p>
                  </a:txBody>
                  <a:tcPr marL="7620" marR="7620" marT="7620" marB="0" anchor="ctr"/>
                </a:tc>
                <a:extLst>
                  <a:ext uri="{0D108BD9-81ED-4DB2-BD59-A6C34878D82A}">
                    <a16:rowId xmlns:a16="http://schemas.microsoft.com/office/drawing/2014/main" val="10008"/>
                  </a:ext>
                </a:extLst>
              </a:tr>
              <a:tr h="290073">
                <a:tc gridSpan="4">
                  <a:txBody>
                    <a:bodyPr/>
                    <a:lstStyle/>
                    <a:p>
                      <a:pPr algn="r" fontAlgn="ctr"/>
                      <a:r>
                        <a:rPr lang="lt-LT" sz="900" b="1" i="0" u="none" strike="noStrike" dirty="0" smtClean="0">
                          <a:solidFill>
                            <a:srgbClr val="000000"/>
                          </a:solidFill>
                          <a:effectLst/>
                          <a:latin typeface="Times New Roman" panose="02020603050405020304" pitchFamily="18" charset="0"/>
                        </a:rPr>
                        <a:t>viso</a:t>
                      </a:r>
                      <a:r>
                        <a:rPr lang="lt-LT" sz="900" b="1" i="0" u="none" strike="noStrike" dirty="0">
                          <a:solidFill>
                            <a:srgbClr val="000000"/>
                          </a:solidFill>
                          <a:effectLst/>
                          <a:latin typeface="Times New Roman" panose="02020603050405020304" pitchFamily="18" charset="0"/>
                        </a:rPr>
                        <a:t>:</a:t>
                      </a:r>
                    </a:p>
                  </a:txBody>
                  <a:tcPr marL="7620" marR="7620" marT="7620" marB="0" anchor="ctr"/>
                </a:tc>
                <a:tc hMerge="1">
                  <a:txBody>
                    <a:bodyPr/>
                    <a:lstStyle/>
                    <a:p>
                      <a:endParaRPr lang="lt-LT"/>
                    </a:p>
                  </a:txBody>
                  <a:tcPr/>
                </a:tc>
                <a:tc hMerge="1">
                  <a:txBody>
                    <a:bodyPr/>
                    <a:lstStyle/>
                    <a:p>
                      <a:endParaRPr lang="lt-LT"/>
                    </a:p>
                  </a:txBody>
                  <a:tcPr/>
                </a:tc>
                <a:tc hMerge="1">
                  <a:txBody>
                    <a:bodyPr/>
                    <a:lstStyle/>
                    <a:p>
                      <a:endParaRPr lang="lt-LT"/>
                    </a:p>
                  </a:txBody>
                  <a:tcPr/>
                </a:tc>
                <a:tc>
                  <a:txBody>
                    <a:bodyPr/>
                    <a:lstStyle/>
                    <a:p>
                      <a:pPr algn="l" fontAlgn="ctr"/>
                      <a:r>
                        <a:rPr lang="lt-LT" sz="900" b="0" i="0" u="none" strike="noStrike" dirty="0">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0" i="0" u="none" strike="noStrike">
                          <a:solidFill>
                            <a:srgbClr val="000000"/>
                          </a:solidFill>
                          <a:effectLst/>
                          <a:latin typeface="Times New Roman" panose="02020603050405020304" pitchFamily="18" charset="0"/>
                        </a:rPr>
                        <a:t> </a:t>
                      </a:r>
                    </a:p>
                  </a:txBody>
                  <a:tcPr marL="7620" marR="7620" marT="7620" marB="0" anchor="ctr"/>
                </a:tc>
                <a:tc>
                  <a:txBody>
                    <a:bodyPr/>
                    <a:lstStyle/>
                    <a:p>
                      <a:pPr algn="r" fontAlgn="ctr"/>
                      <a:r>
                        <a:rPr lang="lt-LT" sz="900" b="1" i="0" u="none" strike="noStrike">
                          <a:solidFill>
                            <a:srgbClr val="000000"/>
                          </a:solidFill>
                          <a:effectLst/>
                          <a:latin typeface="Times New Roman" panose="02020603050405020304" pitchFamily="18" charset="0"/>
                        </a:rPr>
                        <a:t>1750,00</a:t>
                      </a:r>
                    </a:p>
                  </a:txBody>
                  <a:tcPr marL="7620" marR="7620" marT="7620" marB="0" anchor="ctr"/>
                </a:tc>
                <a:tc>
                  <a:txBody>
                    <a:bodyPr/>
                    <a:lstStyle/>
                    <a:p>
                      <a:pPr algn="r" fontAlgn="ctr"/>
                      <a:r>
                        <a:rPr lang="lt-LT" sz="900" b="1" i="0" u="none" strike="noStrike">
                          <a:solidFill>
                            <a:srgbClr val="000000"/>
                          </a:solidFill>
                          <a:effectLst/>
                          <a:latin typeface="Times New Roman" panose="02020603050405020304" pitchFamily="18" charset="0"/>
                        </a:rPr>
                        <a:t>0</a:t>
                      </a:r>
                    </a:p>
                  </a:txBody>
                  <a:tcPr marL="7620" marR="7620" marT="7620" marB="0" anchor="ctr"/>
                </a:tc>
                <a:tc>
                  <a:txBody>
                    <a:bodyPr/>
                    <a:lstStyle/>
                    <a:p>
                      <a:pPr algn="r" fontAlgn="ctr"/>
                      <a:r>
                        <a:rPr lang="lt-LT" sz="900" b="1" i="0" u="none" strike="noStrike">
                          <a:solidFill>
                            <a:srgbClr val="000000"/>
                          </a:solidFill>
                          <a:effectLst/>
                          <a:latin typeface="Times New Roman" panose="02020603050405020304" pitchFamily="18" charset="0"/>
                        </a:rPr>
                        <a:t>0</a:t>
                      </a:r>
                    </a:p>
                  </a:txBody>
                  <a:tcPr marL="7620" marR="7620" marT="7620" marB="0" anchor="ctr"/>
                </a:tc>
                <a:tc>
                  <a:txBody>
                    <a:bodyPr/>
                    <a:lstStyle/>
                    <a:p>
                      <a:pPr algn="l" fontAlgn="ctr"/>
                      <a:r>
                        <a:rPr lang="lt-LT" sz="900" b="1" i="0" u="none" strike="noStrike" dirty="0">
                          <a:solidFill>
                            <a:srgbClr val="000000"/>
                          </a:solidFill>
                          <a:effectLst/>
                          <a:latin typeface="Times New Roman" panose="02020603050405020304" pitchFamily="18" charset="0"/>
                        </a:rPr>
                        <a:t> </a:t>
                      </a:r>
                    </a:p>
                  </a:txBody>
                  <a:tcPr marL="7620" marR="7620" marT="7620" marB="0" anchor="ctr"/>
                </a:tc>
                <a:extLst>
                  <a:ext uri="{0D108BD9-81ED-4DB2-BD59-A6C34878D82A}">
                    <a16:rowId xmlns:a16="http://schemas.microsoft.com/office/drawing/2014/main" val="10009"/>
                  </a:ext>
                </a:extLst>
              </a:tr>
              <a:tr h="313545">
                <a:tc>
                  <a:txBody>
                    <a:bodyPr/>
                    <a:lstStyle/>
                    <a:p>
                      <a:pPr algn="ctr" fontAlgn="ctr"/>
                      <a:r>
                        <a:rPr lang="lt-LT" sz="900" b="1" i="0" u="none" strike="noStrike">
                          <a:solidFill>
                            <a:srgbClr val="000000"/>
                          </a:solidFill>
                          <a:effectLst/>
                          <a:latin typeface="Times New Roman" panose="02020603050405020304" pitchFamily="18" charset="0"/>
                        </a:rPr>
                        <a:t>2.</a:t>
                      </a:r>
                    </a:p>
                  </a:txBody>
                  <a:tcPr marL="7620" marR="7620" marT="7620" marB="0" anchor="ctr"/>
                </a:tc>
                <a:tc>
                  <a:txBody>
                    <a:bodyPr/>
                    <a:lstStyle/>
                    <a:p>
                      <a:pPr algn="l" fontAlgn="ctr"/>
                      <a:r>
                        <a:rPr lang="lt-LT" sz="900" b="1" i="0" u="none" strike="noStrike">
                          <a:solidFill>
                            <a:srgbClr val="000000"/>
                          </a:solidFill>
                          <a:effectLst/>
                          <a:latin typeface="Times New Roman" panose="02020603050405020304" pitchFamily="18" charset="0"/>
                        </a:rPr>
                        <a:t>Seniūnijos teritorijos priežiūros organizavimas</a:t>
                      </a:r>
                    </a:p>
                  </a:txBody>
                  <a:tcPr marL="7620" marR="7620" marT="7620" marB="0" anchor="ctr"/>
                </a:tc>
                <a:tc>
                  <a:txBody>
                    <a:bodyPr/>
                    <a:lstStyle/>
                    <a:p>
                      <a:pPr algn="l" fontAlgn="ctr"/>
                      <a:r>
                        <a:rPr lang="lt-LT" sz="900" b="1"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1"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1"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1"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1"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1"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1"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1" i="0" u="none" strike="noStrike" dirty="0">
                          <a:solidFill>
                            <a:srgbClr val="000000"/>
                          </a:solidFill>
                          <a:effectLst/>
                          <a:latin typeface="Times New Roman" panose="02020603050405020304" pitchFamily="18" charset="0"/>
                        </a:rPr>
                        <a:t> </a:t>
                      </a:r>
                    </a:p>
                  </a:txBody>
                  <a:tcPr marL="7620" marR="7620" marT="7620" marB="0" anchor="ctr"/>
                </a:tc>
                <a:extLst>
                  <a:ext uri="{0D108BD9-81ED-4DB2-BD59-A6C34878D82A}">
                    <a16:rowId xmlns:a16="http://schemas.microsoft.com/office/drawing/2014/main" val="10010"/>
                  </a:ext>
                </a:extLst>
              </a:tr>
              <a:tr h="771153">
                <a:tc>
                  <a:txBody>
                    <a:bodyPr/>
                    <a:lstStyle/>
                    <a:p>
                      <a:pPr algn="ctr" fontAlgn="ctr"/>
                      <a:r>
                        <a:rPr lang="lt-LT" sz="900" b="0" i="0" u="none" strike="noStrike">
                          <a:solidFill>
                            <a:srgbClr val="000000"/>
                          </a:solidFill>
                          <a:effectLst/>
                          <a:latin typeface="Times New Roman" panose="02020603050405020304" pitchFamily="18" charset="0"/>
                        </a:rPr>
                        <a:t>2.1.</a:t>
                      </a:r>
                    </a:p>
                  </a:txBody>
                  <a:tcPr marL="7620" marR="7620" marT="7620" marB="0" anchor="ctr"/>
                </a:tc>
                <a:tc>
                  <a:txBody>
                    <a:bodyPr/>
                    <a:lstStyle/>
                    <a:p>
                      <a:pPr algn="l" fontAlgn="t"/>
                      <a:r>
                        <a:rPr lang="lt-LT" sz="900" b="0" i="0" u="none" strike="noStrike" dirty="0">
                          <a:solidFill>
                            <a:srgbClr val="000000"/>
                          </a:solidFill>
                          <a:effectLst/>
                          <a:latin typeface="Times New Roman" panose="02020603050405020304" pitchFamily="18" charset="0"/>
                        </a:rPr>
                        <a:t>Visuomenei naudingos veiklos atlikimo ir talkų organizavimas. Viešųjų teritorijų žaliųjų plotų, bendrojo naudojimo teritorijų, neįtrauktų  į nuolatinės priežiūros programą tvarkymas ir kt. </a:t>
                      </a:r>
                    </a:p>
                  </a:txBody>
                  <a:tcPr marL="7620" marR="7620" marT="7620" marB="0"/>
                </a:tc>
                <a:tc>
                  <a:txBody>
                    <a:bodyPr/>
                    <a:lstStyle/>
                    <a:p>
                      <a:pPr algn="r" fontAlgn="ctr"/>
                      <a:r>
                        <a:rPr lang="lt-LT" sz="900" b="0" i="0" u="none" strike="noStrike">
                          <a:solidFill>
                            <a:srgbClr val="000000"/>
                          </a:solidFill>
                          <a:effectLst/>
                          <a:latin typeface="Times New Roman" panose="02020603050405020304" pitchFamily="18" charset="0"/>
                        </a:rPr>
                        <a:t>5101</a:t>
                      </a:r>
                    </a:p>
                  </a:txBody>
                  <a:tcPr marL="7620" marR="7620" marT="7620" marB="0" anchor="ctr"/>
                </a:tc>
                <a:tc>
                  <a:txBody>
                    <a:bodyPr/>
                    <a:lstStyle/>
                    <a:p>
                      <a:pPr algn="l" fontAlgn="ctr"/>
                      <a:r>
                        <a:rPr lang="lt-LT" sz="900" b="0" i="0" u="none" strike="noStrike">
                          <a:solidFill>
                            <a:srgbClr val="000000"/>
                          </a:solidFill>
                          <a:effectLst/>
                          <a:latin typeface="Times New Roman" panose="02020603050405020304" pitchFamily="18" charset="0"/>
                        </a:rPr>
                        <a:t>vnt.</a:t>
                      </a:r>
                    </a:p>
                  </a:txBody>
                  <a:tcPr marL="7620" marR="7620" marT="7620" marB="0" anchor="ctr"/>
                </a:tc>
                <a:tc>
                  <a:txBody>
                    <a:bodyPr/>
                    <a:lstStyle/>
                    <a:p>
                      <a:pPr algn="l" fontAlgn="ctr"/>
                      <a:r>
                        <a:rPr lang="lt-LT" sz="900" b="0"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0" i="0" u="none" strike="noStrike">
                          <a:solidFill>
                            <a:srgbClr val="000000"/>
                          </a:solidFill>
                          <a:effectLst/>
                          <a:latin typeface="Times New Roman" panose="02020603050405020304" pitchFamily="18" charset="0"/>
                        </a:rPr>
                        <a:t> </a:t>
                      </a:r>
                    </a:p>
                  </a:txBody>
                  <a:tcPr marL="7620" marR="7620" marT="7620" marB="0" anchor="ctr"/>
                </a:tc>
                <a:tc>
                  <a:txBody>
                    <a:bodyPr/>
                    <a:lstStyle/>
                    <a:p>
                      <a:pPr algn="r" fontAlgn="ctr"/>
                      <a:r>
                        <a:rPr lang="lt-LT" sz="900" b="0" i="0" u="none" strike="noStrike">
                          <a:solidFill>
                            <a:srgbClr val="000000"/>
                          </a:solidFill>
                          <a:effectLst/>
                          <a:latin typeface="Times New Roman" panose="02020603050405020304" pitchFamily="18" charset="0"/>
                        </a:rPr>
                        <a:t>700,00</a:t>
                      </a:r>
                    </a:p>
                  </a:txBody>
                  <a:tcPr marL="7620" marR="7620" marT="7620" marB="0" anchor="ctr"/>
                </a:tc>
                <a:tc>
                  <a:txBody>
                    <a:bodyPr/>
                    <a:lstStyle/>
                    <a:p>
                      <a:pPr algn="l" fontAlgn="ctr"/>
                      <a:r>
                        <a:rPr lang="lt-LT" sz="900" b="0" i="0" u="none" strike="noStrike" dirty="0">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0"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0" i="0" u="none" strike="noStrike" dirty="0">
                          <a:solidFill>
                            <a:srgbClr val="000000"/>
                          </a:solidFill>
                          <a:effectLst/>
                          <a:latin typeface="Times New Roman" panose="02020603050405020304" pitchFamily="18" charset="0"/>
                        </a:rPr>
                        <a:t>Įrankiai ir priemonės visuomenei naudingos veiklos atlikėjų aprūpinimui ir talkų organizavimui pagal sutartį su UAB "Taiklu" Nr. SR-0717</a:t>
                      </a:r>
                    </a:p>
                  </a:txBody>
                  <a:tcPr marL="7620" marR="7620" marT="7620" marB="0" anchor="ct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101167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4638"/>
            <a:ext cx="8229600" cy="490066"/>
          </a:xfrm>
        </p:spPr>
        <p:txBody>
          <a:bodyPr>
            <a:normAutofit/>
          </a:bodyPr>
          <a:lstStyle/>
          <a:p>
            <a:r>
              <a:rPr lang="lt-LT" sz="1200" b="1" dirty="0" smtClean="0">
                <a:latin typeface="Bookman Old Style" panose="02050604050505020204" pitchFamily="18" charset="0"/>
              </a:rPr>
              <a:t>Panemunės</a:t>
            </a:r>
            <a:r>
              <a:rPr lang="lt-LT" sz="2200" b="1" dirty="0" smtClean="0">
                <a:latin typeface="Bookman Old Style" panose="02050604050505020204" pitchFamily="18" charset="0"/>
              </a:rPr>
              <a:t> </a:t>
            </a:r>
            <a:r>
              <a:rPr lang="lt-LT" sz="1200" b="1" dirty="0">
                <a:latin typeface="Bookman Old Style" panose="02050604050505020204" pitchFamily="18" charset="0"/>
              </a:rPr>
              <a:t>seniūnijos lėšų poreikis, skatinant gyventojų bendruomeniškumą </a:t>
            </a:r>
            <a:r>
              <a:rPr lang="lt-LT" sz="1200" b="1" dirty="0" smtClean="0">
                <a:latin typeface="Bookman Old Style" panose="02050604050505020204" pitchFamily="18" charset="0"/>
              </a:rPr>
              <a:t>(2)</a:t>
            </a:r>
            <a:endParaRPr lang="lt-LT" sz="1200" dirty="0"/>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2935560783"/>
              </p:ext>
            </p:extLst>
          </p:nvPr>
        </p:nvGraphicFramePr>
        <p:xfrm>
          <a:off x="179512" y="764705"/>
          <a:ext cx="8712969" cy="5168461"/>
        </p:xfrm>
        <a:graphic>
          <a:graphicData uri="http://schemas.openxmlformats.org/drawingml/2006/table">
            <a:tbl>
              <a:tblPr>
                <a:tableStyleId>{5C22544A-7EE6-4342-B048-85BDC9FD1C3A}</a:tableStyleId>
              </a:tblPr>
              <a:tblGrid>
                <a:gridCol w="481870">
                  <a:extLst>
                    <a:ext uri="{9D8B030D-6E8A-4147-A177-3AD203B41FA5}">
                      <a16:colId xmlns:a16="http://schemas.microsoft.com/office/drawing/2014/main" val="20000"/>
                    </a:ext>
                  </a:extLst>
                </a:gridCol>
                <a:gridCol w="2326442">
                  <a:extLst>
                    <a:ext uri="{9D8B030D-6E8A-4147-A177-3AD203B41FA5}">
                      <a16:colId xmlns:a16="http://schemas.microsoft.com/office/drawing/2014/main" val="20001"/>
                    </a:ext>
                  </a:extLst>
                </a:gridCol>
                <a:gridCol w="432048">
                  <a:extLst>
                    <a:ext uri="{9D8B030D-6E8A-4147-A177-3AD203B41FA5}">
                      <a16:colId xmlns:a16="http://schemas.microsoft.com/office/drawing/2014/main" val="3518671450"/>
                    </a:ext>
                  </a:extLst>
                </a:gridCol>
                <a:gridCol w="385134">
                  <a:extLst>
                    <a:ext uri="{9D8B030D-6E8A-4147-A177-3AD203B41FA5}">
                      <a16:colId xmlns:a16="http://schemas.microsoft.com/office/drawing/2014/main" val="1787833088"/>
                    </a:ext>
                  </a:extLst>
                </a:gridCol>
                <a:gridCol w="871954">
                  <a:extLst>
                    <a:ext uri="{9D8B030D-6E8A-4147-A177-3AD203B41FA5}">
                      <a16:colId xmlns:a16="http://schemas.microsoft.com/office/drawing/2014/main" val="20004"/>
                    </a:ext>
                  </a:extLst>
                </a:gridCol>
                <a:gridCol w="645360">
                  <a:extLst>
                    <a:ext uri="{9D8B030D-6E8A-4147-A177-3AD203B41FA5}">
                      <a16:colId xmlns:a16="http://schemas.microsoft.com/office/drawing/2014/main" val="20005"/>
                    </a:ext>
                  </a:extLst>
                </a:gridCol>
                <a:gridCol w="642493">
                  <a:extLst>
                    <a:ext uri="{9D8B030D-6E8A-4147-A177-3AD203B41FA5}">
                      <a16:colId xmlns:a16="http://schemas.microsoft.com/office/drawing/2014/main" val="20006"/>
                    </a:ext>
                  </a:extLst>
                </a:gridCol>
                <a:gridCol w="619547">
                  <a:extLst>
                    <a:ext uri="{9D8B030D-6E8A-4147-A177-3AD203B41FA5}">
                      <a16:colId xmlns:a16="http://schemas.microsoft.com/office/drawing/2014/main" val="20007"/>
                    </a:ext>
                  </a:extLst>
                </a:gridCol>
                <a:gridCol w="579929">
                  <a:extLst>
                    <a:ext uri="{9D8B030D-6E8A-4147-A177-3AD203B41FA5}">
                      <a16:colId xmlns:a16="http://schemas.microsoft.com/office/drawing/2014/main" val="20008"/>
                    </a:ext>
                  </a:extLst>
                </a:gridCol>
                <a:gridCol w="1728192">
                  <a:extLst>
                    <a:ext uri="{9D8B030D-6E8A-4147-A177-3AD203B41FA5}">
                      <a16:colId xmlns:a16="http://schemas.microsoft.com/office/drawing/2014/main" val="20009"/>
                    </a:ext>
                  </a:extLst>
                </a:gridCol>
              </a:tblGrid>
              <a:tr h="1122563">
                <a:tc>
                  <a:txBody>
                    <a:bodyPr/>
                    <a:lstStyle/>
                    <a:p>
                      <a:pPr algn="ctr" fontAlgn="ctr"/>
                      <a:r>
                        <a:rPr lang="lt-LT" sz="900" b="0" i="0" u="none" strike="noStrike">
                          <a:solidFill>
                            <a:srgbClr val="000000"/>
                          </a:solidFill>
                          <a:effectLst/>
                          <a:latin typeface="Times New Roman" panose="02020603050405020304" pitchFamily="18" charset="0"/>
                        </a:rPr>
                        <a:t>2.2.</a:t>
                      </a:r>
                    </a:p>
                  </a:txBody>
                  <a:tcPr marL="7620" marR="7620" marT="7620" marB="0" anchor="ctr"/>
                </a:tc>
                <a:tc>
                  <a:txBody>
                    <a:bodyPr/>
                    <a:lstStyle/>
                    <a:p>
                      <a:pPr algn="l" fontAlgn="ctr"/>
                      <a:r>
                        <a:rPr lang="lt-LT" sz="900" b="0" i="0" u="none" strike="noStrike">
                          <a:solidFill>
                            <a:srgbClr val="000000"/>
                          </a:solidFill>
                          <a:effectLst/>
                          <a:latin typeface="Times New Roman" panose="02020603050405020304" pitchFamily="18" charset="0"/>
                        </a:rPr>
                        <a:t>Nenumatytiems darbams ir paslaugoms atlikti. Aplinkai pavojingų situacijų likvidavimas. (Nelegalių sąvartynų likvidavimas, medžių, krūmų, šakų surinkimas ir išvežimas į žaliųjų atliekų surinkimo aikšteles, lapų ir žolės sankaupų išvežimas, pavojingų situacijų  (po gaisro, įgriuvų, sąvartynų, nelegalių statinių, bešeimininkių statinių  ir kt.) likvidavimas ir kt. Bio WC ir komunalinių atliekų konteinerų nuoma švenčių ir renginių metu. Vaikų žaidimų aikštelių priežiūros organizavimas, remontas, įrenginių demontavimas. )</a:t>
                      </a:r>
                    </a:p>
                  </a:txBody>
                  <a:tcPr marL="7620" marR="7620" marT="7620" marB="0" anchor="ctr"/>
                </a:tc>
                <a:tc>
                  <a:txBody>
                    <a:bodyPr/>
                    <a:lstStyle/>
                    <a:p>
                      <a:pPr algn="r" fontAlgn="ctr"/>
                      <a:r>
                        <a:rPr lang="lt-LT" sz="900" b="0" i="0" u="none" strike="noStrike">
                          <a:solidFill>
                            <a:srgbClr val="000000"/>
                          </a:solidFill>
                          <a:effectLst/>
                          <a:latin typeface="Times New Roman" panose="02020603050405020304" pitchFamily="18" charset="0"/>
                        </a:rPr>
                        <a:t>5101</a:t>
                      </a:r>
                    </a:p>
                  </a:txBody>
                  <a:tcPr marL="7620" marR="7620" marT="7620" marB="0" anchor="ctr"/>
                </a:tc>
                <a:tc>
                  <a:txBody>
                    <a:bodyPr/>
                    <a:lstStyle/>
                    <a:p>
                      <a:pPr algn="l" fontAlgn="ctr"/>
                      <a:r>
                        <a:rPr lang="lt-LT" sz="900" b="0" i="0" u="none" strike="noStrike">
                          <a:solidFill>
                            <a:srgbClr val="000000"/>
                          </a:solidFill>
                          <a:effectLst/>
                          <a:latin typeface="Times New Roman" panose="02020603050405020304" pitchFamily="18" charset="0"/>
                        </a:rPr>
                        <a:t>m3</a:t>
                      </a:r>
                    </a:p>
                  </a:txBody>
                  <a:tcPr marL="7620" marR="7620" marT="7620" marB="0" anchor="ctr"/>
                </a:tc>
                <a:tc>
                  <a:txBody>
                    <a:bodyPr/>
                    <a:lstStyle/>
                    <a:p>
                      <a:pPr algn="l" fontAlgn="ctr"/>
                      <a:r>
                        <a:rPr lang="lt-LT" sz="900" b="0"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0" i="0" u="none" strike="noStrike">
                          <a:solidFill>
                            <a:srgbClr val="000000"/>
                          </a:solidFill>
                          <a:effectLst/>
                          <a:latin typeface="Times New Roman" panose="02020603050405020304" pitchFamily="18" charset="0"/>
                        </a:rPr>
                        <a:t> </a:t>
                      </a:r>
                    </a:p>
                  </a:txBody>
                  <a:tcPr marL="7620" marR="7620" marT="7620" marB="0" anchor="ctr"/>
                </a:tc>
                <a:tc>
                  <a:txBody>
                    <a:bodyPr/>
                    <a:lstStyle/>
                    <a:p>
                      <a:pPr algn="r" fontAlgn="ctr"/>
                      <a:r>
                        <a:rPr lang="lt-LT" sz="900" b="0" i="0" u="none" strike="noStrike">
                          <a:solidFill>
                            <a:srgbClr val="000000"/>
                          </a:solidFill>
                          <a:effectLst/>
                          <a:latin typeface="Times New Roman" panose="02020603050405020304" pitchFamily="18" charset="0"/>
                        </a:rPr>
                        <a:t>6950,00</a:t>
                      </a:r>
                    </a:p>
                  </a:txBody>
                  <a:tcPr marL="7620" marR="7620" marT="7620" marB="0" anchor="ctr"/>
                </a:tc>
                <a:tc>
                  <a:txBody>
                    <a:bodyPr/>
                    <a:lstStyle/>
                    <a:p>
                      <a:pPr algn="l" fontAlgn="ctr"/>
                      <a:r>
                        <a:rPr lang="lt-LT" sz="900" b="0"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0"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0" i="0" u="none" strike="noStrike">
                          <a:solidFill>
                            <a:srgbClr val="000000"/>
                          </a:solidFill>
                          <a:effectLst/>
                          <a:latin typeface="Times New Roman" panose="02020603050405020304" pitchFamily="18" charset="0"/>
                        </a:rPr>
                        <a:t>Orientaciniai skaičiavimai pagal  UAB „Kauno švara“  ir UAB ,,Irgita" įkainius, UAB ,,TOI TOI", UAB „Tekanas“ </a:t>
                      </a:r>
                    </a:p>
                  </a:txBody>
                  <a:tcPr marL="7620" marR="7620" marT="7620" marB="0" anchor="ctr"/>
                </a:tc>
                <a:extLst>
                  <a:ext uri="{0D108BD9-81ED-4DB2-BD59-A6C34878D82A}">
                    <a16:rowId xmlns:a16="http://schemas.microsoft.com/office/drawing/2014/main" val="10000"/>
                  </a:ext>
                </a:extLst>
              </a:tr>
              <a:tr h="290675">
                <a:tc>
                  <a:txBody>
                    <a:bodyPr/>
                    <a:lstStyle/>
                    <a:p>
                      <a:pPr algn="ctr" fontAlgn="ctr"/>
                      <a:r>
                        <a:rPr lang="lt-LT" sz="900" b="0" i="0" u="none" strike="noStrike">
                          <a:solidFill>
                            <a:srgbClr val="000000"/>
                          </a:solidFill>
                          <a:effectLst/>
                          <a:latin typeface="Times New Roman" panose="02020603050405020304" pitchFamily="18" charset="0"/>
                        </a:rPr>
                        <a:t> </a:t>
                      </a:r>
                    </a:p>
                  </a:txBody>
                  <a:tcPr marL="7620" marR="7620" marT="7620" marB="0" anchor="ctr"/>
                </a:tc>
                <a:tc gridSpan="3">
                  <a:txBody>
                    <a:bodyPr/>
                    <a:lstStyle/>
                    <a:p>
                      <a:pPr algn="r" fontAlgn="ctr"/>
                      <a:r>
                        <a:rPr lang="lt-LT" sz="900" b="1" i="0" u="none" strike="noStrike">
                          <a:solidFill>
                            <a:srgbClr val="000000"/>
                          </a:solidFill>
                          <a:effectLst/>
                          <a:latin typeface="Times New Roman" panose="02020603050405020304" pitchFamily="18" charset="0"/>
                        </a:rPr>
                        <a:t> viso:</a:t>
                      </a:r>
                    </a:p>
                  </a:txBody>
                  <a:tcPr marL="7620" marR="7620" marT="7620" marB="0" anchor="ctr"/>
                </a:tc>
                <a:tc hMerge="1">
                  <a:txBody>
                    <a:bodyPr/>
                    <a:lstStyle/>
                    <a:p>
                      <a:endParaRPr lang="lt-LT"/>
                    </a:p>
                  </a:txBody>
                  <a:tcPr/>
                </a:tc>
                <a:tc hMerge="1">
                  <a:txBody>
                    <a:bodyPr/>
                    <a:lstStyle/>
                    <a:p>
                      <a:endParaRPr lang="lt-LT"/>
                    </a:p>
                  </a:txBody>
                  <a:tcPr/>
                </a:tc>
                <a:tc>
                  <a:txBody>
                    <a:bodyPr/>
                    <a:lstStyle/>
                    <a:p>
                      <a:pPr algn="l" fontAlgn="ctr"/>
                      <a:r>
                        <a:rPr lang="lt-LT" sz="900" b="1"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1" i="0" u="none" strike="noStrike">
                          <a:solidFill>
                            <a:srgbClr val="000000"/>
                          </a:solidFill>
                          <a:effectLst/>
                          <a:latin typeface="Times New Roman" panose="02020603050405020304" pitchFamily="18" charset="0"/>
                        </a:rPr>
                        <a:t> </a:t>
                      </a:r>
                    </a:p>
                  </a:txBody>
                  <a:tcPr marL="7620" marR="7620" marT="7620" marB="0" anchor="ctr"/>
                </a:tc>
                <a:tc>
                  <a:txBody>
                    <a:bodyPr/>
                    <a:lstStyle/>
                    <a:p>
                      <a:pPr algn="r" fontAlgn="ctr"/>
                      <a:r>
                        <a:rPr lang="lt-LT" sz="900" b="1" i="0" u="none" strike="noStrike">
                          <a:solidFill>
                            <a:srgbClr val="000000"/>
                          </a:solidFill>
                          <a:effectLst/>
                          <a:latin typeface="Times New Roman" panose="02020603050405020304" pitchFamily="18" charset="0"/>
                        </a:rPr>
                        <a:t>7650,00</a:t>
                      </a:r>
                    </a:p>
                  </a:txBody>
                  <a:tcPr marL="7620" marR="7620" marT="7620" marB="0" anchor="ctr"/>
                </a:tc>
                <a:tc>
                  <a:txBody>
                    <a:bodyPr/>
                    <a:lstStyle/>
                    <a:p>
                      <a:pPr algn="r" fontAlgn="ctr"/>
                      <a:r>
                        <a:rPr lang="lt-LT" sz="900" b="1" i="0" u="none" strike="noStrike">
                          <a:solidFill>
                            <a:srgbClr val="000000"/>
                          </a:solidFill>
                          <a:effectLst/>
                          <a:latin typeface="Times New Roman" panose="02020603050405020304" pitchFamily="18" charset="0"/>
                        </a:rPr>
                        <a:t>0</a:t>
                      </a:r>
                    </a:p>
                  </a:txBody>
                  <a:tcPr marL="7620" marR="7620" marT="7620" marB="0" anchor="ctr"/>
                </a:tc>
                <a:tc>
                  <a:txBody>
                    <a:bodyPr/>
                    <a:lstStyle/>
                    <a:p>
                      <a:pPr algn="r" fontAlgn="ctr"/>
                      <a:r>
                        <a:rPr lang="lt-LT" sz="900" b="1" i="0" u="none" strike="noStrike">
                          <a:solidFill>
                            <a:srgbClr val="000000"/>
                          </a:solidFill>
                          <a:effectLst/>
                          <a:latin typeface="Times New Roman" panose="02020603050405020304" pitchFamily="18" charset="0"/>
                        </a:rPr>
                        <a:t>0</a:t>
                      </a:r>
                    </a:p>
                  </a:txBody>
                  <a:tcPr marL="7620" marR="7620" marT="7620" marB="0" anchor="ctr"/>
                </a:tc>
                <a:tc>
                  <a:txBody>
                    <a:bodyPr/>
                    <a:lstStyle/>
                    <a:p>
                      <a:pPr algn="l" fontAlgn="b"/>
                      <a:r>
                        <a:rPr lang="lt-LT" sz="900" b="0" i="0" u="none" strike="noStrike" dirty="0">
                          <a:solidFill>
                            <a:srgbClr val="000000"/>
                          </a:solidFill>
                          <a:effectLst/>
                          <a:latin typeface="Calibri" panose="020F0502020204030204" pitchFamily="34" charset="0"/>
                        </a:rPr>
                        <a:t> </a:t>
                      </a:r>
                    </a:p>
                  </a:txBody>
                  <a:tcPr marL="7620" marR="7620" marT="7620" marB="0" anchor="b"/>
                </a:tc>
                <a:extLst>
                  <a:ext uri="{0D108BD9-81ED-4DB2-BD59-A6C34878D82A}">
                    <a16:rowId xmlns:a16="http://schemas.microsoft.com/office/drawing/2014/main" val="3787980547"/>
                  </a:ext>
                </a:extLst>
              </a:tr>
              <a:tr h="254815">
                <a:tc>
                  <a:txBody>
                    <a:bodyPr/>
                    <a:lstStyle/>
                    <a:p>
                      <a:pPr algn="ctr" fontAlgn="ctr"/>
                      <a:r>
                        <a:rPr lang="lt-LT" sz="900" b="1" i="0" u="none" strike="noStrike" dirty="0">
                          <a:solidFill>
                            <a:srgbClr val="000000"/>
                          </a:solidFill>
                          <a:effectLst/>
                          <a:latin typeface="Times New Roman" panose="02020603050405020304" pitchFamily="18" charset="0"/>
                        </a:rPr>
                        <a:t>3.</a:t>
                      </a:r>
                    </a:p>
                  </a:txBody>
                  <a:tcPr marL="7620" marR="7620" marT="7620" marB="0" anchor="ctr"/>
                </a:tc>
                <a:tc>
                  <a:txBody>
                    <a:bodyPr/>
                    <a:lstStyle/>
                    <a:p>
                      <a:pPr algn="l" fontAlgn="ctr"/>
                      <a:r>
                        <a:rPr lang="pt-BR" sz="900" b="1" i="0" u="none" strike="noStrike">
                          <a:solidFill>
                            <a:srgbClr val="000000"/>
                          </a:solidFill>
                          <a:effectLst/>
                          <a:latin typeface="Times New Roman" panose="02020603050405020304" pitchFamily="18" charset="0"/>
                        </a:rPr>
                        <a:t>Gyventojų dalyvavimo vietos savivaldos procese skatinimas</a:t>
                      </a:r>
                    </a:p>
                  </a:txBody>
                  <a:tcPr marL="7620" marR="7620" marT="7620" marB="0" anchor="ctr"/>
                </a:tc>
                <a:tc>
                  <a:txBody>
                    <a:bodyPr/>
                    <a:lstStyle/>
                    <a:p>
                      <a:pPr algn="r" fontAlgn="ctr"/>
                      <a:r>
                        <a:rPr lang="lt-LT" sz="900" b="1" i="0" u="none" strike="noStrike">
                          <a:solidFill>
                            <a:srgbClr val="000000"/>
                          </a:solidFill>
                          <a:effectLst/>
                          <a:latin typeface="Times New Roman" panose="02020603050405020304" pitchFamily="18" charset="0"/>
                        </a:rPr>
                        <a:t> </a:t>
                      </a:r>
                    </a:p>
                  </a:txBody>
                  <a:tcPr marL="7620" marR="7620" marT="7620" marB="0" anchor="ctr"/>
                </a:tc>
                <a:tc>
                  <a:txBody>
                    <a:bodyPr/>
                    <a:lstStyle/>
                    <a:p>
                      <a:pPr algn="r" fontAlgn="ctr"/>
                      <a:r>
                        <a:rPr lang="lt-LT" sz="900" b="1"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1"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1"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1"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1"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b"/>
                      <a:r>
                        <a:rPr lang="lt-LT" sz="900" b="1" i="0" u="none" strike="noStrike">
                          <a:solidFill>
                            <a:srgbClr val="000000"/>
                          </a:solidFill>
                          <a:effectLst/>
                          <a:latin typeface="Calibri" panose="020F0502020204030204" pitchFamily="34" charset="0"/>
                        </a:rPr>
                        <a:t> </a:t>
                      </a:r>
                    </a:p>
                  </a:txBody>
                  <a:tcPr marL="7620" marR="7620" marT="7620" marB="0" anchor="b"/>
                </a:tc>
                <a:tc>
                  <a:txBody>
                    <a:bodyPr/>
                    <a:lstStyle/>
                    <a:p>
                      <a:pPr algn="l" fontAlgn="b"/>
                      <a:r>
                        <a:rPr lang="lt-LT" sz="900" b="1" i="0" u="none" strike="noStrike">
                          <a:solidFill>
                            <a:srgbClr val="000000"/>
                          </a:solidFill>
                          <a:effectLst/>
                          <a:latin typeface="Calibri" panose="020F0502020204030204" pitchFamily="34" charset="0"/>
                        </a:rPr>
                        <a:t> </a:t>
                      </a:r>
                    </a:p>
                  </a:txBody>
                  <a:tcPr marL="7620" marR="7620" marT="7620" marB="0" anchor="b"/>
                </a:tc>
                <a:extLst>
                  <a:ext uri="{0D108BD9-81ED-4DB2-BD59-A6C34878D82A}">
                    <a16:rowId xmlns:a16="http://schemas.microsoft.com/office/drawing/2014/main" val="10001"/>
                  </a:ext>
                </a:extLst>
              </a:tr>
              <a:tr h="1866347">
                <a:tc>
                  <a:txBody>
                    <a:bodyPr/>
                    <a:lstStyle/>
                    <a:p>
                      <a:pPr algn="ctr" fontAlgn="ctr"/>
                      <a:r>
                        <a:rPr lang="lt-LT" sz="900" b="0" i="0" u="none" strike="noStrike">
                          <a:solidFill>
                            <a:srgbClr val="000000"/>
                          </a:solidFill>
                          <a:effectLst/>
                          <a:latin typeface="Times New Roman" panose="02020603050405020304" pitchFamily="18" charset="0"/>
                        </a:rPr>
                        <a:t>3.1.</a:t>
                      </a:r>
                    </a:p>
                  </a:txBody>
                  <a:tcPr marL="7620" marR="7620" marT="7620" marB="0" anchor="ctr"/>
                </a:tc>
                <a:tc>
                  <a:txBody>
                    <a:bodyPr/>
                    <a:lstStyle/>
                    <a:p>
                      <a:pPr algn="l" fontAlgn="ctr"/>
                      <a:r>
                        <a:rPr lang="lt-LT" sz="900" b="0" i="0" u="none" strike="noStrike">
                          <a:solidFill>
                            <a:srgbClr val="000000"/>
                          </a:solidFill>
                          <a:effectLst/>
                          <a:latin typeface="Times New Roman" panose="02020603050405020304" pitchFamily="18" charset="0"/>
                        </a:rPr>
                        <a:t>Gyventojų dalyvavimo vietos savivaldos  institucijų sprendimų priėmimo procesuose ir miesto valdyme skatinimas,  tuo tikslu sueigų, susitikimų, dalykinių susitikimų su bendruomenės pareigūnais, seniūnaičių sueigų, išplėstinių seniūnaičių sueigų ir kt. organizavimas. Dalyvavimas vykdant Nevyriausybinių organizacijų ir bendruomeninės veiklos stiprinimo 2018–2019 metų veiksmų plano įgyvendinimo 2.3 priemonės ,,Remti bendruomeninę veiklą savivaldybėse“ įgyvendinimą Kauno miesto savivaldybėje. Seniūnaičių rinkimų organizavimas. Darbuotojų kvalifikacijos ir individualių gebėjimų kėlimas dalyvaujant mokymuose ir kt..</a:t>
                      </a:r>
                    </a:p>
                  </a:txBody>
                  <a:tcPr marL="7620" marR="7620" marT="7620" marB="0" anchor="ctr"/>
                </a:tc>
                <a:tc>
                  <a:txBody>
                    <a:bodyPr/>
                    <a:lstStyle/>
                    <a:p>
                      <a:pPr algn="r" fontAlgn="ctr"/>
                      <a:r>
                        <a:rPr lang="lt-LT" sz="900" b="0" i="0" u="none" strike="noStrike">
                          <a:solidFill>
                            <a:srgbClr val="000000"/>
                          </a:solidFill>
                          <a:effectLst/>
                          <a:latin typeface="Times New Roman" panose="02020603050405020304" pitchFamily="18" charset="0"/>
                        </a:rPr>
                        <a:t>5101</a:t>
                      </a:r>
                    </a:p>
                  </a:txBody>
                  <a:tcPr marL="7620" marR="7620" marT="7620" marB="0" anchor="ctr"/>
                </a:tc>
                <a:tc>
                  <a:txBody>
                    <a:bodyPr/>
                    <a:lstStyle/>
                    <a:p>
                      <a:pPr algn="r" fontAlgn="ctr"/>
                      <a:r>
                        <a:rPr lang="lt-LT" sz="900" b="1"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1"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1" i="0" u="none" strike="noStrike">
                          <a:solidFill>
                            <a:srgbClr val="000000"/>
                          </a:solidFill>
                          <a:effectLst/>
                          <a:latin typeface="Times New Roman" panose="02020603050405020304" pitchFamily="18" charset="0"/>
                        </a:rPr>
                        <a:t> </a:t>
                      </a:r>
                    </a:p>
                  </a:txBody>
                  <a:tcPr marL="7620" marR="7620" marT="7620" marB="0" anchor="ctr"/>
                </a:tc>
                <a:tc>
                  <a:txBody>
                    <a:bodyPr/>
                    <a:lstStyle/>
                    <a:p>
                      <a:pPr algn="r" fontAlgn="ctr"/>
                      <a:r>
                        <a:rPr lang="lt-LT" sz="900" b="0" i="0" u="none" strike="noStrike">
                          <a:solidFill>
                            <a:srgbClr val="000000"/>
                          </a:solidFill>
                          <a:effectLst/>
                          <a:latin typeface="Times New Roman" panose="02020603050405020304" pitchFamily="18" charset="0"/>
                        </a:rPr>
                        <a:t>600,00</a:t>
                      </a:r>
                    </a:p>
                  </a:txBody>
                  <a:tcPr marL="7620" marR="7620" marT="7620" marB="0" anchor="ctr"/>
                </a:tc>
                <a:tc>
                  <a:txBody>
                    <a:bodyPr/>
                    <a:lstStyle/>
                    <a:p>
                      <a:pPr algn="l" fontAlgn="ctr"/>
                      <a:r>
                        <a:rPr lang="lt-LT" sz="900" b="1"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b"/>
                      <a:r>
                        <a:rPr lang="lt-LT" sz="900" b="1" i="0" u="none" strike="noStrike">
                          <a:solidFill>
                            <a:srgbClr val="000000"/>
                          </a:solidFill>
                          <a:effectLst/>
                          <a:latin typeface="Times New Roman" panose="02020603050405020304" pitchFamily="18" charset="0"/>
                        </a:rPr>
                        <a:t> </a:t>
                      </a:r>
                    </a:p>
                  </a:txBody>
                  <a:tcPr marL="7620" marR="7620" marT="7620" marB="0" anchor="b"/>
                </a:tc>
                <a:tc>
                  <a:txBody>
                    <a:bodyPr/>
                    <a:lstStyle/>
                    <a:p>
                      <a:pPr algn="l" fontAlgn="t"/>
                      <a:r>
                        <a:rPr lang="lt-LT" sz="900" b="0" i="0" u="none" strike="noStrike">
                          <a:solidFill>
                            <a:srgbClr val="000000"/>
                          </a:solidFill>
                          <a:effectLst/>
                          <a:latin typeface="Times New Roman" panose="02020603050405020304" pitchFamily="18" charset="0"/>
                        </a:rPr>
                        <a:t>Gėlėms, padėkos raštams, maisto produktams, reprezentacinėms dovanoms įsigyti. Aprūpinimo skyriaus  sutartys.</a:t>
                      </a:r>
                    </a:p>
                  </a:txBody>
                  <a:tcPr marL="7620" marR="7620" marT="7620" marB="0"/>
                </a:tc>
                <a:extLst>
                  <a:ext uri="{0D108BD9-81ED-4DB2-BD59-A6C34878D82A}">
                    <a16:rowId xmlns:a16="http://schemas.microsoft.com/office/drawing/2014/main" val="10002"/>
                  </a:ext>
                </a:extLst>
              </a:tr>
              <a:tr h="130851">
                <a:tc>
                  <a:txBody>
                    <a:bodyPr/>
                    <a:lstStyle/>
                    <a:p>
                      <a:pPr algn="ctr" fontAlgn="ctr"/>
                      <a:r>
                        <a:rPr lang="lt-LT" sz="900" b="0"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0" i="0" u="none" strike="noStrike">
                          <a:solidFill>
                            <a:srgbClr val="000000"/>
                          </a:solidFill>
                          <a:effectLst/>
                          <a:latin typeface="Times New Roman" panose="02020603050405020304" pitchFamily="18" charset="0"/>
                        </a:rPr>
                        <a:t> </a:t>
                      </a:r>
                    </a:p>
                  </a:txBody>
                  <a:tcPr marL="7620" marR="7620" marT="7620" marB="0" anchor="ctr"/>
                </a:tc>
                <a:tc>
                  <a:txBody>
                    <a:bodyPr/>
                    <a:lstStyle/>
                    <a:p>
                      <a:pPr algn="r" fontAlgn="ctr"/>
                      <a:r>
                        <a:rPr lang="lt-LT" sz="900" b="1"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1" i="0" u="none" strike="noStrike" dirty="0" smtClean="0">
                          <a:solidFill>
                            <a:srgbClr val="000000"/>
                          </a:solidFill>
                          <a:effectLst/>
                          <a:latin typeface="Times New Roman" panose="02020603050405020304" pitchFamily="18" charset="0"/>
                        </a:rPr>
                        <a:t>viso</a:t>
                      </a:r>
                      <a:r>
                        <a:rPr lang="lt-LT" sz="900" b="1" i="0" u="none" strike="noStrike" dirty="0">
                          <a:solidFill>
                            <a:srgbClr val="000000"/>
                          </a:solidFill>
                          <a:effectLst/>
                          <a:latin typeface="Times New Roman" panose="02020603050405020304" pitchFamily="18" charset="0"/>
                        </a:rPr>
                        <a:t>:</a:t>
                      </a:r>
                    </a:p>
                  </a:txBody>
                  <a:tcPr marL="7620" marR="7620" marT="7620" marB="0" anchor="ctr"/>
                </a:tc>
                <a:tc>
                  <a:txBody>
                    <a:bodyPr/>
                    <a:lstStyle/>
                    <a:p>
                      <a:pPr algn="l" fontAlgn="ctr"/>
                      <a:r>
                        <a:rPr lang="lt-LT" sz="900" b="1"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1" i="0" u="none" strike="noStrike">
                          <a:solidFill>
                            <a:srgbClr val="000000"/>
                          </a:solidFill>
                          <a:effectLst/>
                          <a:latin typeface="Times New Roman" panose="02020603050405020304" pitchFamily="18" charset="0"/>
                        </a:rPr>
                        <a:t> </a:t>
                      </a:r>
                    </a:p>
                  </a:txBody>
                  <a:tcPr marL="7620" marR="7620" marT="7620" marB="0" anchor="ctr"/>
                </a:tc>
                <a:tc>
                  <a:txBody>
                    <a:bodyPr/>
                    <a:lstStyle/>
                    <a:p>
                      <a:pPr algn="r" fontAlgn="ctr"/>
                      <a:r>
                        <a:rPr lang="lt-LT" sz="900" b="1" i="0" u="none" strike="noStrike">
                          <a:solidFill>
                            <a:srgbClr val="000000"/>
                          </a:solidFill>
                          <a:effectLst/>
                          <a:latin typeface="Times New Roman" panose="02020603050405020304" pitchFamily="18" charset="0"/>
                        </a:rPr>
                        <a:t>     600,00    </a:t>
                      </a:r>
                    </a:p>
                  </a:txBody>
                  <a:tcPr marL="7620" marR="7620" marT="7620" marB="0" anchor="ctr"/>
                </a:tc>
                <a:tc>
                  <a:txBody>
                    <a:bodyPr/>
                    <a:lstStyle/>
                    <a:p>
                      <a:pPr algn="l" fontAlgn="ctr"/>
                      <a:r>
                        <a:rPr lang="lt-LT" sz="900" b="1"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b"/>
                      <a:r>
                        <a:rPr lang="lt-LT" sz="900" b="0" i="0" u="none" strike="noStrike">
                          <a:solidFill>
                            <a:srgbClr val="000000"/>
                          </a:solidFill>
                          <a:effectLst/>
                          <a:latin typeface="Calibri" panose="020F0502020204030204" pitchFamily="34" charset="0"/>
                        </a:rPr>
                        <a:t> </a:t>
                      </a:r>
                    </a:p>
                  </a:txBody>
                  <a:tcPr marL="7620" marR="7620" marT="7620" marB="0" anchor="b"/>
                </a:tc>
                <a:tc>
                  <a:txBody>
                    <a:bodyPr/>
                    <a:lstStyle/>
                    <a:p>
                      <a:pPr algn="l" fontAlgn="b"/>
                      <a:r>
                        <a:rPr lang="lt-LT" sz="900" b="0" i="0" u="none" strike="noStrike">
                          <a:solidFill>
                            <a:srgbClr val="000000"/>
                          </a:solidFill>
                          <a:effectLst/>
                          <a:latin typeface="Calibri" panose="020F0502020204030204" pitchFamily="34" charset="0"/>
                        </a:rPr>
                        <a:t> </a:t>
                      </a:r>
                    </a:p>
                  </a:txBody>
                  <a:tcPr marL="7620" marR="7620" marT="7620" marB="0" anchor="b"/>
                </a:tc>
                <a:extLst>
                  <a:ext uri="{0D108BD9-81ED-4DB2-BD59-A6C34878D82A}">
                    <a16:rowId xmlns:a16="http://schemas.microsoft.com/office/drawing/2014/main" val="10003"/>
                  </a:ext>
                </a:extLst>
              </a:tr>
              <a:tr h="732506">
                <a:tc gridSpan="4">
                  <a:txBody>
                    <a:bodyPr/>
                    <a:lstStyle/>
                    <a:p>
                      <a:pPr algn="r" fontAlgn="ctr"/>
                      <a:r>
                        <a:rPr lang="lt-LT" sz="900" b="1" i="0" u="none" strike="noStrike">
                          <a:solidFill>
                            <a:srgbClr val="000000"/>
                          </a:solidFill>
                          <a:effectLst/>
                          <a:latin typeface="Times New Roman" panose="02020603050405020304" pitchFamily="18" charset="0"/>
                        </a:rPr>
                        <a:t>Iš viso priemonei:</a:t>
                      </a:r>
                    </a:p>
                  </a:txBody>
                  <a:tcPr marL="7620" marR="7620" marT="7620" marB="0" anchor="ctr"/>
                </a:tc>
                <a:tc hMerge="1">
                  <a:txBody>
                    <a:bodyPr/>
                    <a:lstStyle/>
                    <a:p>
                      <a:endParaRPr lang="lt-LT"/>
                    </a:p>
                  </a:txBody>
                  <a:tcPr/>
                </a:tc>
                <a:tc hMerge="1">
                  <a:txBody>
                    <a:bodyPr/>
                    <a:lstStyle/>
                    <a:p>
                      <a:endParaRPr lang="lt-LT"/>
                    </a:p>
                  </a:txBody>
                  <a:tcPr/>
                </a:tc>
                <a:tc hMerge="1">
                  <a:txBody>
                    <a:bodyPr/>
                    <a:lstStyle/>
                    <a:p>
                      <a:endParaRPr lang="lt-LT"/>
                    </a:p>
                  </a:txBody>
                  <a:tcPr/>
                </a:tc>
                <a:tc>
                  <a:txBody>
                    <a:bodyPr/>
                    <a:lstStyle/>
                    <a:p>
                      <a:pPr algn="l" fontAlgn="ctr"/>
                      <a:r>
                        <a:rPr lang="lt-LT" sz="900" b="1" i="0" u="none" strike="noStrike" dirty="0">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1" i="0" u="none" strike="noStrike" dirty="0">
                          <a:solidFill>
                            <a:srgbClr val="000000"/>
                          </a:solidFill>
                          <a:effectLst/>
                          <a:latin typeface="Times New Roman" panose="02020603050405020304" pitchFamily="18" charset="0"/>
                        </a:rPr>
                        <a:t> </a:t>
                      </a:r>
                    </a:p>
                  </a:txBody>
                  <a:tcPr marL="7620" marR="7620" marT="7620" marB="0" anchor="ctr"/>
                </a:tc>
                <a:tc>
                  <a:txBody>
                    <a:bodyPr/>
                    <a:lstStyle/>
                    <a:p>
                      <a:pPr algn="r" fontAlgn="ctr"/>
                      <a:r>
                        <a:rPr lang="lt-LT" sz="900" b="1" i="0" u="none" strike="noStrike">
                          <a:solidFill>
                            <a:srgbClr val="000000"/>
                          </a:solidFill>
                          <a:effectLst/>
                          <a:latin typeface="Times New Roman" panose="02020603050405020304" pitchFamily="18" charset="0"/>
                        </a:rPr>
                        <a:t>10.000,00</a:t>
                      </a:r>
                    </a:p>
                  </a:txBody>
                  <a:tcPr marL="7620" marR="7620" marT="7620" marB="0" anchor="ctr"/>
                </a:tc>
                <a:tc>
                  <a:txBody>
                    <a:bodyPr/>
                    <a:lstStyle/>
                    <a:p>
                      <a:pPr algn="l" fontAlgn="ctr"/>
                      <a:r>
                        <a:rPr lang="lt-LT" sz="900" b="1"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1" i="0" u="none" strike="noStrike">
                          <a:solidFill>
                            <a:srgbClr val="000000"/>
                          </a:solidFill>
                          <a:effectLst/>
                          <a:latin typeface="Times New Roman" panose="02020603050405020304" pitchFamily="18" charset="0"/>
                        </a:rPr>
                        <a:t> </a:t>
                      </a:r>
                    </a:p>
                  </a:txBody>
                  <a:tcPr marL="7620" marR="7620" marT="7620" marB="0" anchor="ctr"/>
                </a:tc>
                <a:tc>
                  <a:txBody>
                    <a:bodyPr/>
                    <a:lstStyle/>
                    <a:p>
                      <a:pPr algn="l" fontAlgn="ctr"/>
                      <a:r>
                        <a:rPr lang="lt-LT" sz="900" b="1" i="0" u="none" strike="noStrike" dirty="0">
                          <a:solidFill>
                            <a:srgbClr val="000000"/>
                          </a:solidFill>
                          <a:effectLst/>
                          <a:latin typeface="Times New Roman" panose="02020603050405020304" pitchFamily="18" charset="0"/>
                        </a:rPr>
                        <a:t> </a:t>
                      </a:r>
                    </a:p>
                  </a:txBody>
                  <a:tcPr marL="7620" marR="7620" marT="7620" marB="0" anchor="ct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479115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a:bodyPr>
          <a:lstStyle/>
          <a:p>
            <a:r>
              <a:rPr lang="lt-LT" sz="2800" b="1" dirty="0" smtClean="0">
                <a:latin typeface="Bookman Old Style" panose="02050604050505020204" pitchFamily="18" charset="0"/>
                <a:cs typeface="Times New Roman" pitchFamily="18" charset="0"/>
              </a:rPr>
              <a:t>PANEMUNĖS SENIŪNIJOS 2018 </a:t>
            </a:r>
            <a:r>
              <a:rPr lang="lt-LT" sz="2800" b="1" dirty="0">
                <a:latin typeface="Bookman Old Style" panose="02050604050505020204" pitchFamily="18" charset="0"/>
                <a:cs typeface="Times New Roman" pitchFamily="18" charset="0"/>
              </a:rPr>
              <a:t>M. ATLIKTI DARBAI </a:t>
            </a:r>
            <a:r>
              <a:rPr lang="lt-LT" sz="2800" b="1" dirty="0" smtClean="0">
                <a:latin typeface="Bookman Old Style" panose="02050604050505020204" pitchFamily="18" charset="0"/>
                <a:cs typeface="Times New Roman" pitchFamily="18" charset="0"/>
              </a:rPr>
              <a:t>(1):</a:t>
            </a:r>
            <a:endParaRPr lang="lt-LT" sz="2800" dirty="0"/>
          </a:p>
        </p:txBody>
      </p:sp>
      <p:sp>
        <p:nvSpPr>
          <p:cNvPr id="3" name="Turinio vietos rezervavimo ženklas 2"/>
          <p:cNvSpPr>
            <a:spLocks noGrp="1"/>
          </p:cNvSpPr>
          <p:nvPr>
            <p:ph idx="1"/>
          </p:nvPr>
        </p:nvSpPr>
        <p:spPr>
          <a:xfrm>
            <a:off x="539552" y="1772816"/>
            <a:ext cx="8229600" cy="4525963"/>
          </a:xfrm>
        </p:spPr>
        <p:txBody>
          <a:bodyPr>
            <a:normAutofit/>
          </a:bodyPr>
          <a:lstStyle/>
          <a:p>
            <a:pPr marL="0" indent="0">
              <a:buNone/>
            </a:pPr>
            <a:r>
              <a:rPr lang="lt-LT" sz="1200" dirty="0" smtClean="0">
                <a:latin typeface="Times New Roman" panose="02020603050405020304" pitchFamily="18" charset="0"/>
                <a:cs typeface="Times New Roman" panose="02020603050405020304" pitchFamily="18" charset="0"/>
              </a:rPr>
              <a:t>Organizuota </a:t>
            </a:r>
            <a:r>
              <a:rPr lang="lt-LT" sz="1200" dirty="0">
                <a:latin typeface="Times New Roman" panose="02020603050405020304" pitchFamily="18" charset="0"/>
                <a:cs typeface="Times New Roman" panose="02020603050405020304" pitchFamily="18" charset="0"/>
              </a:rPr>
              <a:t>gyventojų susitikimų, susirinkimų, sueigų, kultūrinių ir sporto renginių ir kt. </a:t>
            </a:r>
            <a:r>
              <a:rPr lang="lt-LT" sz="1200" dirty="0" smtClean="0">
                <a:latin typeface="Times New Roman" panose="02020603050405020304" pitchFamily="18" charset="0"/>
                <a:cs typeface="Times New Roman" panose="02020603050405020304" pitchFamily="18" charset="0"/>
              </a:rPr>
              <a:t>– 38;</a:t>
            </a:r>
          </a:p>
          <a:p>
            <a:pPr marL="0" indent="0">
              <a:buNone/>
            </a:pPr>
            <a:r>
              <a:rPr lang="lt-LT" sz="1200" dirty="0" smtClean="0">
                <a:latin typeface="Times New Roman" panose="02020603050405020304" pitchFamily="18" charset="0"/>
                <a:cs typeface="Times New Roman" panose="02020603050405020304" pitchFamily="18" charset="0"/>
              </a:rPr>
              <a:t>bendruomeninėse organizacijose į veiklą įtrauktų asmenų skaičius – 360;</a:t>
            </a:r>
          </a:p>
          <a:p>
            <a:pPr marL="0" indent="0">
              <a:buNone/>
            </a:pPr>
            <a:r>
              <a:rPr lang="lt-LT" sz="1200" dirty="0">
                <a:latin typeface="Times New Roman" panose="02020603050405020304" pitchFamily="18" charset="0"/>
                <a:cs typeface="Times New Roman" panose="02020603050405020304" pitchFamily="18" charset="0"/>
              </a:rPr>
              <a:t>i</a:t>
            </a:r>
            <a:r>
              <a:rPr lang="lt-LT" sz="1200" dirty="0" smtClean="0">
                <a:latin typeface="Times New Roman" panose="02020603050405020304" pitchFamily="18" charset="0"/>
                <a:cs typeface="Times New Roman" panose="02020603050405020304" pitchFamily="18" charset="0"/>
              </a:rPr>
              <a:t>niciatyvose dalyvavusių bendruomenių centrų procentas nuo visų bendruomenių centrų – 80;</a:t>
            </a:r>
          </a:p>
          <a:p>
            <a:pPr marL="0" indent="0">
              <a:buNone/>
            </a:pPr>
            <a:r>
              <a:rPr lang="lt-LT" sz="1200" dirty="0" smtClean="0">
                <a:latin typeface="Times New Roman" panose="02020603050405020304" pitchFamily="18" charset="0"/>
                <a:cs typeface="Times New Roman" panose="02020603050405020304" pitchFamily="18" charset="0"/>
              </a:rPr>
              <a:t>organizuotos seniūnaičių </a:t>
            </a:r>
            <a:r>
              <a:rPr lang="lt-LT" sz="1200" dirty="0">
                <a:latin typeface="Times New Roman" panose="02020603050405020304" pitchFamily="18" charset="0"/>
                <a:cs typeface="Times New Roman" panose="02020603050405020304" pitchFamily="18" charset="0"/>
              </a:rPr>
              <a:t>sueigos ir išplėstinės seniūnaičių </a:t>
            </a:r>
            <a:r>
              <a:rPr lang="lt-LT" sz="1200" dirty="0" smtClean="0">
                <a:latin typeface="Times New Roman" panose="02020603050405020304" pitchFamily="18" charset="0"/>
                <a:cs typeface="Times New Roman" panose="02020603050405020304" pitchFamily="18" charset="0"/>
              </a:rPr>
              <a:t>sueigos – 8; </a:t>
            </a:r>
            <a:endParaRPr lang="lt-LT" sz="1200" dirty="0">
              <a:latin typeface="Times New Roman" panose="02020603050405020304" pitchFamily="18" charset="0"/>
              <a:cs typeface="Times New Roman" panose="02020603050405020304" pitchFamily="18" charset="0"/>
            </a:endParaRPr>
          </a:p>
          <a:p>
            <a:pPr marL="0" indent="0">
              <a:buNone/>
            </a:pPr>
            <a:r>
              <a:rPr lang="lt-LT" sz="1200" dirty="0">
                <a:latin typeface="Times New Roman" panose="02020603050405020304" pitchFamily="18" charset="0"/>
                <a:cs typeface="Times New Roman" panose="02020603050405020304" pitchFamily="18" charset="0"/>
              </a:rPr>
              <a:t>organizuotos piešinių, fotografijų parodos – </a:t>
            </a:r>
            <a:r>
              <a:rPr lang="lt-LT" sz="1200" dirty="0" smtClean="0">
                <a:latin typeface="Times New Roman" panose="02020603050405020304" pitchFamily="18" charset="0"/>
                <a:cs typeface="Times New Roman" panose="02020603050405020304" pitchFamily="18" charset="0"/>
              </a:rPr>
              <a:t>16;</a:t>
            </a:r>
          </a:p>
          <a:p>
            <a:pPr marL="0" indent="0">
              <a:buNone/>
            </a:pPr>
            <a:r>
              <a:rPr lang="lt-LT" sz="1200" dirty="0">
                <a:latin typeface="Times New Roman" panose="02020603050405020304" pitchFamily="18" charset="0"/>
                <a:cs typeface="Times New Roman" panose="02020603050405020304" pitchFamily="18" charset="0"/>
              </a:rPr>
              <a:t>dalyvauta įvairiuose bendruomenių renginiuose – </a:t>
            </a:r>
            <a:r>
              <a:rPr lang="lt-LT" sz="1200" dirty="0" smtClean="0">
                <a:latin typeface="Times New Roman" panose="02020603050405020304" pitchFamily="18" charset="0"/>
                <a:cs typeface="Times New Roman" panose="02020603050405020304" pitchFamily="18" charset="0"/>
              </a:rPr>
              <a:t>12;</a:t>
            </a:r>
          </a:p>
          <a:p>
            <a:pPr marL="0" indent="0">
              <a:buNone/>
            </a:pPr>
            <a:r>
              <a:rPr lang="lt-LT" sz="1200" dirty="0">
                <a:latin typeface="Times New Roman" panose="02020603050405020304" pitchFamily="18" charset="0"/>
                <a:cs typeface="Times New Roman" panose="02020603050405020304" pitchFamily="18" charset="0"/>
              </a:rPr>
              <a:t>d</a:t>
            </a:r>
            <a:r>
              <a:rPr lang="lt-LT" sz="1200" dirty="0" smtClean="0">
                <a:latin typeface="Times New Roman" panose="02020603050405020304" pitchFamily="18" charset="0"/>
                <a:cs typeface="Times New Roman" panose="02020603050405020304" pitchFamily="18" charset="0"/>
              </a:rPr>
              <a:t>alyvauta </a:t>
            </a:r>
            <a:r>
              <a:rPr lang="lt-LT" sz="1200" dirty="0">
                <a:latin typeface="Times New Roman" panose="02020603050405020304" pitchFamily="18" charset="0"/>
                <a:cs typeface="Times New Roman" panose="02020603050405020304" pitchFamily="18" charset="0"/>
              </a:rPr>
              <a:t>Nevyriausybinių organizacijų ir bendruomeninės veiklos stiprinimo 2017–2019 metų veiksmų plano įgyvendinimo 2.3 priemonės ,,Remti bendruomeninę veiklą savivaldybėse“ įgyvendinimo Kauno miesto </a:t>
            </a:r>
            <a:r>
              <a:rPr lang="lt-LT" sz="1200" dirty="0" smtClean="0">
                <a:latin typeface="Times New Roman" panose="02020603050405020304" pitchFamily="18" charset="0"/>
                <a:cs typeface="Times New Roman" panose="02020603050405020304" pitchFamily="18" charset="0"/>
              </a:rPr>
              <a:t>savivaldybėje bendruomenių centrų  parengtuose 2 projektuose ir jų renginiuose – 6;</a:t>
            </a:r>
            <a:endParaRPr lang="lt-LT" sz="1200" dirty="0">
              <a:solidFill>
                <a:srgbClr val="000000"/>
              </a:solidFill>
              <a:latin typeface="Times New Roman" panose="02020603050405020304" pitchFamily="18" charset="0"/>
              <a:cs typeface="Times New Roman" panose="02020603050405020304" pitchFamily="18" charset="0"/>
            </a:endParaRPr>
          </a:p>
          <a:p>
            <a:pPr marL="0" indent="0">
              <a:buNone/>
            </a:pPr>
            <a:r>
              <a:rPr lang="lt-LT" sz="1200" dirty="0" smtClean="0">
                <a:latin typeface="Times New Roman" panose="02020603050405020304" pitchFamily="18" charset="0"/>
                <a:cs typeface="Times New Roman" panose="02020603050405020304" pitchFamily="18" charset="0"/>
              </a:rPr>
              <a:t>dalyvauta </a:t>
            </a:r>
            <a:r>
              <a:rPr lang="lt-LT" sz="1200" dirty="0">
                <a:latin typeface="Times New Roman" panose="02020603050405020304" pitchFamily="18" charset="0"/>
                <a:cs typeface="Times New Roman" panose="02020603050405020304" pitchFamily="18" charset="0"/>
              </a:rPr>
              <a:t>akcijoje „Kaunas </a:t>
            </a:r>
            <a:r>
              <a:rPr lang="lt-LT" sz="1200" dirty="0" smtClean="0">
                <a:latin typeface="Times New Roman" panose="02020603050405020304" pitchFamily="18" charset="0"/>
                <a:cs typeface="Times New Roman" panose="02020603050405020304" pitchFamily="18" charset="0"/>
              </a:rPr>
              <a:t>tvarkosi“, organizuotos </a:t>
            </a:r>
            <a:r>
              <a:rPr lang="lt-LT" sz="1200" dirty="0">
                <a:latin typeface="Times New Roman" panose="02020603050405020304" pitchFamily="18" charset="0"/>
                <a:cs typeface="Times New Roman" panose="02020603050405020304" pitchFamily="18" charset="0"/>
              </a:rPr>
              <a:t>aplinkos tvarkymo </a:t>
            </a:r>
            <a:r>
              <a:rPr lang="lt-LT" sz="1200" dirty="0" smtClean="0">
                <a:latin typeface="Times New Roman" panose="02020603050405020304" pitchFamily="18" charset="0"/>
                <a:cs typeface="Times New Roman" panose="02020603050405020304" pitchFamily="18" charset="0"/>
              </a:rPr>
              <a:t>talkos - 19, </a:t>
            </a:r>
            <a:r>
              <a:rPr lang="lt-LT" sz="1200" dirty="0">
                <a:latin typeface="Times New Roman" panose="02020603050405020304" pitchFamily="18" charset="0"/>
                <a:cs typeface="Times New Roman" panose="02020603050405020304" pitchFamily="18" charset="0"/>
              </a:rPr>
              <a:t>sutvarkyta objektų – </a:t>
            </a:r>
            <a:r>
              <a:rPr lang="lt-LT" sz="1200" dirty="0" smtClean="0">
                <a:latin typeface="Times New Roman" panose="02020603050405020304" pitchFamily="18" charset="0"/>
                <a:cs typeface="Times New Roman" panose="02020603050405020304" pitchFamily="18" charset="0"/>
              </a:rPr>
              <a:t>19;</a:t>
            </a:r>
            <a:endParaRPr lang="lt-LT" sz="1200" dirty="0">
              <a:latin typeface="Times New Roman" panose="02020603050405020304" pitchFamily="18" charset="0"/>
              <a:cs typeface="Times New Roman" panose="02020603050405020304" pitchFamily="18" charset="0"/>
            </a:endParaRPr>
          </a:p>
          <a:p>
            <a:pPr marL="0" indent="0">
              <a:buNone/>
            </a:pPr>
            <a:r>
              <a:rPr lang="lt-LT" sz="1200" dirty="0">
                <a:latin typeface="Times New Roman" panose="02020603050405020304" pitchFamily="18" charset="0"/>
                <a:cs typeface="Times New Roman" panose="02020603050405020304" pitchFamily="18" charset="0"/>
              </a:rPr>
              <a:t>išnagrinėti seniūnijos gyventojų skundai, pasiūlymai, prašymai, </a:t>
            </a:r>
            <a:r>
              <a:rPr lang="lt-LT" sz="1200" dirty="0" smtClean="0">
                <a:latin typeface="Times New Roman" panose="02020603050405020304" pitchFamily="18" charset="0"/>
                <a:cs typeface="Times New Roman" panose="02020603050405020304" pitchFamily="18" charset="0"/>
              </a:rPr>
              <a:t>įstaigų prašymai - 309; </a:t>
            </a:r>
            <a:endParaRPr lang="lt-LT" sz="1200" dirty="0">
              <a:latin typeface="Times New Roman" panose="02020603050405020304" pitchFamily="18" charset="0"/>
              <a:cs typeface="Times New Roman" panose="02020603050405020304" pitchFamily="18" charset="0"/>
            </a:endParaRPr>
          </a:p>
          <a:p>
            <a:pPr marL="0" indent="0">
              <a:buNone/>
            </a:pPr>
            <a:r>
              <a:rPr lang="lt-LT" sz="1200" dirty="0">
                <a:latin typeface="Times New Roman" panose="02020603050405020304" pitchFamily="18" charset="0"/>
                <a:cs typeface="Times New Roman" panose="02020603050405020304" pitchFamily="18" charset="0"/>
              </a:rPr>
              <a:t>pateikta konsultacijų (telefonu, gyventojui atvykus į seniūniją) – </a:t>
            </a:r>
            <a:r>
              <a:rPr lang="lt-LT" sz="1200" dirty="0" smtClean="0">
                <a:latin typeface="Times New Roman" panose="02020603050405020304" pitchFamily="18" charset="0"/>
                <a:cs typeface="Times New Roman" panose="02020603050405020304" pitchFamily="18" charset="0"/>
              </a:rPr>
              <a:t>10000;</a:t>
            </a:r>
            <a:endParaRPr lang="lt-LT" sz="1200" dirty="0">
              <a:latin typeface="Times New Roman" panose="02020603050405020304" pitchFamily="18" charset="0"/>
              <a:cs typeface="Times New Roman" panose="02020603050405020304" pitchFamily="18" charset="0"/>
            </a:endParaRPr>
          </a:p>
          <a:p>
            <a:pPr marL="0" indent="0">
              <a:buNone/>
            </a:pPr>
            <a:r>
              <a:rPr lang="lt-LT" sz="1200" dirty="0" smtClean="0">
                <a:latin typeface="Times New Roman" panose="02020603050405020304" pitchFamily="18" charset="0"/>
                <a:cs typeface="Times New Roman" panose="02020603050405020304" pitchFamily="18" charset="0"/>
              </a:rPr>
              <a:t>parengti </a:t>
            </a:r>
            <a:r>
              <a:rPr lang="lt-LT" sz="1200" dirty="0">
                <a:latin typeface="Times New Roman" panose="02020603050405020304" pitchFamily="18" charset="0"/>
                <a:cs typeface="Times New Roman" panose="02020603050405020304" pitchFamily="18" charset="0"/>
              </a:rPr>
              <a:t>seniūno įsakymai veiklos klausimais – </a:t>
            </a:r>
            <a:r>
              <a:rPr lang="lt-LT" sz="1200" dirty="0" smtClean="0">
                <a:latin typeface="Times New Roman" panose="02020603050405020304" pitchFamily="18" charset="0"/>
                <a:cs typeface="Times New Roman" panose="02020603050405020304" pitchFamily="18" charset="0"/>
              </a:rPr>
              <a:t>9;</a:t>
            </a:r>
            <a:endParaRPr lang="lt-LT" sz="1200" dirty="0">
              <a:latin typeface="Times New Roman" panose="02020603050405020304" pitchFamily="18" charset="0"/>
              <a:cs typeface="Times New Roman" panose="02020603050405020304" pitchFamily="18" charset="0"/>
            </a:endParaRPr>
          </a:p>
          <a:p>
            <a:pPr marL="0" indent="0">
              <a:buNone/>
            </a:pPr>
            <a:r>
              <a:rPr lang="lt-LT" sz="1200" dirty="0" smtClean="0">
                <a:latin typeface="Times New Roman" panose="02020603050405020304" pitchFamily="18" charset="0"/>
                <a:cs typeface="Times New Roman" panose="02020603050405020304" pitchFamily="18" charset="0"/>
              </a:rPr>
              <a:t>organizuoti šimtamečių ir ilgamečių </a:t>
            </a:r>
            <a:r>
              <a:rPr lang="lt-LT" sz="1200" dirty="0">
                <a:latin typeface="Times New Roman" panose="02020603050405020304" pitchFamily="18" charset="0"/>
                <a:cs typeface="Times New Roman" panose="02020603050405020304" pitchFamily="18" charset="0"/>
              </a:rPr>
              <a:t>seniūnijos gyventojų  pasveikinimai, kultūros, meno, sporto srityse pasižymėjusių žmonių, saviveiklinių meno kolektyvų, bendruomeninių organizacijų, švietimo ir ugdymo įstaigų pasveikinimai jų jubiliejų proga –  </a:t>
            </a:r>
            <a:r>
              <a:rPr lang="lt-LT" sz="1200" dirty="0" smtClean="0">
                <a:latin typeface="Times New Roman" panose="02020603050405020304" pitchFamily="18" charset="0"/>
                <a:cs typeface="Times New Roman" panose="02020603050405020304" pitchFamily="18" charset="0"/>
              </a:rPr>
              <a:t>20</a:t>
            </a:r>
            <a:r>
              <a:rPr lang="lt-LT" sz="1200" dirty="0">
                <a:latin typeface="Times New Roman" panose="02020603050405020304" pitchFamily="18" charset="0"/>
                <a:cs typeface="Times New Roman" panose="02020603050405020304" pitchFamily="18" charset="0"/>
              </a:rPr>
              <a:t>;</a:t>
            </a:r>
          </a:p>
          <a:p>
            <a:pPr marL="0" indent="0">
              <a:buNone/>
            </a:pPr>
            <a:r>
              <a:rPr lang="lt-LT" sz="1200" dirty="0">
                <a:latin typeface="Times New Roman" panose="02020603050405020304" pitchFamily="18" charset="0"/>
                <a:cs typeface="Times New Roman" panose="02020603050405020304" pitchFamily="18" charset="0"/>
              </a:rPr>
              <a:t>dalyvauta komisijose, valstybinių institucijų organizuotuose reiduose  ir patikrinimuose - </a:t>
            </a:r>
            <a:r>
              <a:rPr lang="lt-LT" sz="1200" dirty="0" smtClean="0">
                <a:latin typeface="Times New Roman" panose="02020603050405020304" pitchFamily="18" charset="0"/>
                <a:cs typeface="Times New Roman" panose="02020603050405020304" pitchFamily="18" charset="0"/>
              </a:rPr>
              <a:t>10</a:t>
            </a:r>
            <a:r>
              <a:rPr lang="lt-LT" sz="1200" dirty="0">
                <a:latin typeface="Times New Roman" panose="02020603050405020304" pitchFamily="18" charset="0"/>
                <a:cs typeface="Times New Roman" panose="02020603050405020304" pitchFamily="18" charset="0"/>
              </a:rPr>
              <a:t>; </a:t>
            </a:r>
          </a:p>
          <a:p>
            <a:pPr marL="0" indent="0">
              <a:buNone/>
            </a:pPr>
            <a:r>
              <a:rPr lang="lt-LT" sz="1200" dirty="0">
                <a:latin typeface="Times New Roman" panose="02020603050405020304" pitchFamily="18" charset="0"/>
                <a:cs typeface="Times New Roman" panose="02020603050405020304" pitchFamily="18" charset="0"/>
              </a:rPr>
              <a:t>suorganizuotos seniūnijos gyventojų komandos dalyvauti Lietuvos seniūnijų sporto varžybose – </a:t>
            </a:r>
            <a:r>
              <a:rPr lang="lt-LT" sz="1200" dirty="0" smtClean="0">
                <a:latin typeface="Times New Roman" panose="02020603050405020304" pitchFamily="18" charset="0"/>
                <a:cs typeface="Times New Roman" panose="02020603050405020304" pitchFamily="18" charset="0"/>
              </a:rPr>
              <a:t>5 </a:t>
            </a:r>
            <a:r>
              <a:rPr lang="lt-LT" sz="1200" dirty="0">
                <a:latin typeface="Times New Roman" panose="02020603050405020304" pitchFamily="18" charset="0"/>
                <a:cs typeface="Times New Roman" panose="02020603050405020304" pitchFamily="18" charset="0"/>
              </a:rPr>
              <a:t>komandos;</a:t>
            </a:r>
          </a:p>
          <a:p>
            <a:pPr marL="0" indent="0">
              <a:buNone/>
            </a:pPr>
            <a:r>
              <a:rPr lang="lt-LT" sz="1200" dirty="0">
                <a:latin typeface="Times New Roman" panose="02020603050405020304" pitchFamily="18" charset="0"/>
                <a:cs typeface="Times New Roman" panose="02020603050405020304" pitchFamily="18" charset="0"/>
              </a:rPr>
              <a:t>organizuotas visuomenei naudingos veiklos atlikimas. Sudaryta sutarčių su VNV atlikėjais </a:t>
            </a:r>
            <a:r>
              <a:rPr lang="lt-LT" sz="1200" dirty="0" smtClean="0">
                <a:latin typeface="Times New Roman" panose="02020603050405020304" pitchFamily="18" charset="0"/>
                <a:cs typeface="Times New Roman" panose="02020603050405020304" pitchFamily="18" charset="0"/>
              </a:rPr>
              <a:t>–</a:t>
            </a:r>
            <a:r>
              <a:rPr lang="lt-LT" sz="1200" b="1" dirty="0" smtClean="0">
                <a:latin typeface="Times New Roman" panose="02020603050405020304" pitchFamily="18" charset="0"/>
                <a:cs typeface="Times New Roman" panose="02020603050405020304" pitchFamily="18" charset="0"/>
              </a:rPr>
              <a:t> 72</a:t>
            </a:r>
            <a:r>
              <a:rPr lang="lt-LT" sz="1200" dirty="0" smtClean="0">
                <a:latin typeface="Times New Roman" panose="02020603050405020304" pitchFamily="18" charset="0"/>
                <a:cs typeface="Times New Roman" panose="02020603050405020304" pitchFamily="18" charset="0"/>
              </a:rPr>
              <a:t> </a:t>
            </a:r>
            <a:r>
              <a:rPr lang="lt-LT" sz="1200" dirty="0">
                <a:latin typeface="Times New Roman" panose="02020603050405020304" pitchFamily="18" charset="0"/>
                <a:cs typeface="Times New Roman" panose="02020603050405020304" pitchFamily="18" charset="0"/>
              </a:rPr>
              <a:t>(</a:t>
            </a:r>
            <a:r>
              <a:rPr lang="lt-LT" sz="1200" dirty="0" smtClean="0">
                <a:latin typeface="Times New Roman" panose="02020603050405020304" pitchFamily="18" charset="0"/>
                <a:cs typeface="Times New Roman" panose="02020603050405020304" pitchFamily="18" charset="0"/>
              </a:rPr>
              <a:t>13 </a:t>
            </a:r>
            <a:r>
              <a:rPr lang="lt-LT" sz="1200" dirty="0">
                <a:latin typeface="Times New Roman" panose="02020603050405020304" pitchFamily="18" charset="0"/>
                <a:cs typeface="Times New Roman" panose="02020603050405020304" pitchFamily="18" charset="0"/>
              </a:rPr>
              <a:t>neatliko VNV</a:t>
            </a:r>
            <a:r>
              <a:rPr lang="lt-LT" sz="1200" dirty="0" smtClean="0">
                <a:latin typeface="Times New Roman" panose="02020603050405020304" pitchFamily="18" charset="0"/>
                <a:cs typeface="Times New Roman" panose="02020603050405020304" pitchFamily="18" charset="0"/>
              </a:rPr>
              <a:t>)</a:t>
            </a:r>
            <a:r>
              <a:rPr lang="lt-LT" sz="1200" dirty="0">
                <a:latin typeface="Times New Roman" panose="02020603050405020304" pitchFamily="18" charset="0"/>
                <a:cs typeface="Times New Roman" panose="02020603050405020304" pitchFamily="18" charset="0"/>
              </a:rPr>
              <a:t>.</a:t>
            </a:r>
          </a:p>
          <a:p>
            <a:endParaRPr lang="lt-LT" sz="1200" dirty="0"/>
          </a:p>
        </p:txBody>
      </p:sp>
    </p:spTree>
    <p:extLst>
      <p:ext uri="{BB962C8B-B14F-4D97-AF65-F5344CB8AC3E}">
        <p14:creationId xmlns:p14="http://schemas.microsoft.com/office/powerpoint/2010/main" val="3962202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a:bodyPr>
          <a:lstStyle/>
          <a:p>
            <a:r>
              <a:rPr lang="lt-LT" sz="2800" b="1" dirty="0" smtClean="0">
                <a:latin typeface="Bookman Old Style" panose="02050604050505020204" pitchFamily="18" charset="0"/>
                <a:cs typeface="Times New Roman" pitchFamily="18" charset="0"/>
              </a:rPr>
              <a:t>PANEMUNĖS </a:t>
            </a:r>
            <a:r>
              <a:rPr lang="lt-LT" sz="2800" b="1" dirty="0">
                <a:latin typeface="Bookman Old Style" panose="02050604050505020204" pitchFamily="18" charset="0"/>
                <a:cs typeface="Times New Roman" pitchFamily="18" charset="0"/>
              </a:rPr>
              <a:t>SENIŪNIJOS </a:t>
            </a:r>
            <a:r>
              <a:rPr lang="lt-LT" sz="2800" b="1" dirty="0" smtClean="0">
                <a:latin typeface="Bookman Old Style" panose="02050604050505020204" pitchFamily="18" charset="0"/>
                <a:cs typeface="Times New Roman" pitchFamily="18" charset="0"/>
              </a:rPr>
              <a:t>2018 </a:t>
            </a:r>
            <a:r>
              <a:rPr lang="lt-LT" sz="2800" b="1" dirty="0">
                <a:latin typeface="Bookman Old Style" panose="02050604050505020204" pitchFamily="18" charset="0"/>
                <a:cs typeface="Times New Roman" pitchFamily="18" charset="0"/>
              </a:rPr>
              <a:t>M. ATLIKTI </a:t>
            </a:r>
            <a:r>
              <a:rPr lang="lt-LT" sz="2800" b="1" dirty="0" smtClean="0">
                <a:latin typeface="Bookman Old Style" panose="02050604050505020204" pitchFamily="18" charset="0"/>
                <a:cs typeface="Times New Roman" pitchFamily="18" charset="0"/>
              </a:rPr>
              <a:t>DARBAI (2):</a:t>
            </a:r>
            <a:endParaRPr lang="lt-LT" sz="2800" dirty="0"/>
          </a:p>
        </p:txBody>
      </p:sp>
      <p:sp>
        <p:nvSpPr>
          <p:cNvPr id="3" name="Turinio vietos rezervavimo ženklas 2"/>
          <p:cNvSpPr>
            <a:spLocks noGrp="1"/>
          </p:cNvSpPr>
          <p:nvPr>
            <p:ph idx="1"/>
          </p:nvPr>
        </p:nvSpPr>
        <p:spPr/>
        <p:txBody>
          <a:bodyPr>
            <a:normAutofit fontScale="25000" lnSpcReduction="20000"/>
          </a:bodyPr>
          <a:lstStyle/>
          <a:p>
            <a:pPr marL="0" indent="0">
              <a:buNone/>
            </a:pPr>
            <a:r>
              <a:rPr lang="lt-LT" sz="6400" dirty="0">
                <a:latin typeface="Times New Roman" panose="02020603050405020304" pitchFamily="18" charset="0"/>
                <a:cs typeface="Times New Roman" panose="02020603050405020304" pitchFamily="18" charset="0"/>
              </a:rPr>
              <a:t>I</a:t>
            </a:r>
            <a:r>
              <a:rPr lang="lt-LT" sz="6400" dirty="0" smtClean="0">
                <a:latin typeface="Times New Roman" panose="02020603050405020304" pitchFamily="18" charset="0"/>
                <a:cs typeface="Times New Roman" panose="02020603050405020304" pitchFamily="18" charset="0"/>
              </a:rPr>
              <a:t>šduota </a:t>
            </a:r>
            <a:r>
              <a:rPr lang="lt-LT" sz="6400" dirty="0">
                <a:latin typeface="Times New Roman" panose="02020603050405020304" pitchFamily="18" charset="0"/>
                <a:cs typeface="Times New Roman" panose="02020603050405020304" pitchFamily="18" charset="0"/>
              </a:rPr>
              <a:t>pažymų apie šeimos sudėtį ir gyvenamąją vietą – </a:t>
            </a:r>
            <a:r>
              <a:rPr lang="lt-LT" sz="6400" b="1" dirty="0" smtClean="0">
                <a:latin typeface="Times New Roman" panose="02020603050405020304" pitchFamily="18" charset="0"/>
                <a:cs typeface="Times New Roman" panose="02020603050405020304" pitchFamily="18" charset="0"/>
              </a:rPr>
              <a:t>1545</a:t>
            </a:r>
            <a:r>
              <a:rPr lang="lt-LT" sz="6400" dirty="0" smtClean="0">
                <a:latin typeface="Times New Roman" panose="02020603050405020304" pitchFamily="18" charset="0"/>
                <a:cs typeface="Times New Roman" panose="02020603050405020304" pitchFamily="18" charset="0"/>
              </a:rPr>
              <a:t> (2032 -2017 m.);</a:t>
            </a:r>
            <a:endParaRPr lang="lt-LT" sz="6400" dirty="0">
              <a:latin typeface="Times New Roman" panose="02020603050405020304" pitchFamily="18" charset="0"/>
              <a:cs typeface="Times New Roman" panose="02020603050405020304" pitchFamily="18" charset="0"/>
            </a:endParaRPr>
          </a:p>
          <a:p>
            <a:pPr marL="0" indent="0">
              <a:buNone/>
            </a:pPr>
            <a:r>
              <a:rPr lang="lt-LT" sz="6400" dirty="0">
                <a:latin typeface="Times New Roman" panose="02020603050405020304" pitchFamily="18" charset="0"/>
                <a:cs typeface="Times New Roman" panose="02020603050405020304" pitchFamily="18" charset="0"/>
              </a:rPr>
              <a:t>deklaruota gyvenamoji vieta – </a:t>
            </a:r>
            <a:r>
              <a:rPr lang="lt-LT" sz="6400" b="1" dirty="0">
                <a:latin typeface="Times New Roman" panose="02020603050405020304" pitchFamily="18" charset="0"/>
                <a:cs typeface="Times New Roman" panose="02020603050405020304" pitchFamily="18" charset="0"/>
              </a:rPr>
              <a:t>919</a:t>
            </a:r>
            <a:r>
              <a:rPr lang="lt-LT" sz="6400" dirty="0">
                <a:latin typeface="Times New Roman" panose="02020603050405020304" pitchFamily="18" charset="0"/>
                <a:cs typeface="Times New Roman" panose="02020603050405020304" pitchFamily="18" charset="0"/>
              </a:rPr>
              <a:t> (927 -2017 m</a:t>
            </a:r>
            <a:r>
              <a:rPr lang="lt-LT" sz="6400" dirty="0" smtClean="0">
                <a:latin typeface="Times New Roman" panose="02020603050405020304" pitchFamily="18" charset="0"/>
                <a:cs typeface="Times New Roman" panose="02020603050405020304" pitchFamily="18" charset="0"/>
              </a:rPr>
              <a:t>.);</a:t>
            </a:r>
            <a:endParaRPr lang="lt-LT" sz="6400" dirty="0">
              <a:latin typeface="Times New Roman" panose="02020603050405020304" pitchFamily="18" charset="0"/>
              <a:cs typeface="Times New Roman" panose="02020603050405020304" pitchFamily="18" charset="0"/>
            </a:endParaRPr>
          </a:p>
          <a:p>
            <a:pPr marL="0" indent="0">
              <a:buNone/>
            </a:pPr>
            <a:r>
              <a:rPr lang="lt-LT" sz="6400" dirty="0">
                <a:latin typeface="Times New Roman" panose="02020603050405020304" pitchFamily="18" charset="0"/>
                <a:cs typeface="Times New Roman" panose="02020603050405020304" pitchFamily="18" charset="0"/>
              </a:rPr>
              <a:t>deklaruotas išvykimas iš LR – </a:t>
            </a:r>
            <a:r>
              <a:rPr lang="lt-LT" sz="6400" b="1" dirty="0">
                <a:latin typeface="Times New Roman" panose="02020603050405020304" pitchFamily="18" charset="0"/>
                <a:cs typeface="Times New Roman" panose="02020603050405020304" pitchFamily="18" charset="0"/>
              </a:rPr>
              <a:t>134</a:t>
            </a:r>
            <a:r>
              <a:rPr lang="lt-LT" sz="6400" dirty="0">
                <a:latin typeface="Times New Roman" panose="02020603050405020304" pitchFamily="18" charset="0"/>
                <a:cs typeface="Times New Roman" panose="02020603050405020304" pitchFamily="18" charset="0"/>
              </a:rPr>
              <a:t> (193 -2017 m</a:t>
            </a:r>
            <a:r>
              <a:rPr lang="lt-LT" sz="6400" dirty="0" smtClean="0">
                <a:latin typeface="Times New Roman" panose="02020603050405020304" pitchFamily="18" charset="0"/>
                <a:cs typeface="Times New Roman" panose="02020603050405020304" pitchFamily="18" charset="0"/>
              </a:rPr>
              <a:t>.);</a:t>
            </a:r>
            <a:endParaRPr lang="lt-LT" sz="6400" dirty="0">
              <a:latin typeface="Times New Roman" panose="02020603050405020304" pitchFamily="18" charset="0"/>
              <a:cs typeface="Times New Roman" panose="02020603050405020304" pitchFamily="18" charset="0"/>
            </a:endParaRPr>
          </a:p>
          <a:p>
            <a:pPr marL="0" indent="0">
              <a:buNone/>
            </a:pPr>
            <a:r>
              <a:rPr lang="lt-LT" sz="6400" dirty="0">
                <a:latin typeface="Times New Roman" panose="02020603050405020304" pitchFamily="18" charset="0"/>
                <a:cs typeface="Times New Roman" panose="02020603050405020304" pitchFamily="18" charset="0"/>
              </a:rPr>
              <a:t>priimta sprendimų dėl deklaravimo duomenų keitimo, taisymo ir naikinimo </a:t>
            </a:r>
            <a:r>
              <a:rPr lang="lt-LT" sz="6400" dirty="0" smtClean="0">
                <a:latin typeface="Times New Roman" panose="02020603050405020304" pitchFamily="18" charset="0"/>
                <a:cs typeface="Times New Roman" panose="02020603050405020304" pitchFamily="18" charset="0"/>
              </a:rPr>
              <a:t>– </a:t>
            </a:r>
            <a:r>
              <a:rPr lang="lt-LT" sz="6400" b="1" dirty="0" smtClean="0">
                <a:latin typeface="Times New Roman" panose="02020603050405020304" pitchFamily="18" charset="0"/>
                <a:cs typeface="Times New Roman" panose="02020603050405020304" pitchFamily="18" charset="0"/>
              </a:rPr>
              <a:t>93</a:t>
            </a:r>
            <a:r>
              <a:rPr lang="lt-LT" sz="6400" dirty="0" smtClean="0">
                <a:latin typeface="Times New Roman" panose="02020603050405020304" pitchFamily="18" charset="0"/>
                <a:cs typeface="Times New Roman" panose="02020603050405020304" pitchFamily="18" charset="0"/>
              </a:rPr>
              <a:t> </a:t>
            </a:r>
            <a:r>
              <a:rPr lang="lt-LT" sz="6400" dirty="0">
                <a:latin typeface="Times New Roman" panose="02020603050405020304" pitchFamily="18" charset="0"/>
                <a:cs typeface="Times New Roman" panose="02020603050405020304" pitchFamily="18" charset="0"/>
              </a:rPr>
              <a:t>(94 -2017 m</a:t>
            </a:r>
            <a:r>
              <a:rPr lang="lt-LT" sz="6400" dirty="0" smtClean="0">
                <a:latin typeface="Times New Roman" panose="02020603050405020304" pitchFamily="18" charset="0"/>
                <a:cs typeface="Times New Roman" panose="02020603050405020304" pitchFamily="18" charset="0"/>
              </a:rPr>
              <a:t>.);</a:t>
            </a:r>
            <a:endParaRPr lang="lt-LT" sz="6400" dirty="0">
              <a:latin typeface="Times New Roman" panose="02020603050405020304" pitchFamily="18" charset="0"/>
              <a:cs typeface="Times New Roman" panose="02020603050405020304" pitchFamily="18" charset="0"/>
            </a:endParaRPr>
          </a:p>
          <a:p>
            <a:pPr marL="0" indent="0">
              <a:buNone/>
            </a:pPr>
            <a:r>
              <a:rPr lang="lt-LT" sz="6400" dirty="0">
                <a:latin typeface="Times New Roman" panose="02020603050405020304" pitchFamily="18" charset="0"/>
                <a:cs typeface="Times New Roman" panose="02020603050405020304" pitchFamily="18" charset="0"/>
              </a:rPr>
              <a:t>įtraukta į GVNA apskaitą – </a:t>
            </a:r>
            <a:r>
              <a:rPr lang="lt-LT" sz="6400" b="1" dirty="0">
                <a:latin typeface="Times New Roman" panose="02020603050405020304" pitchFamily="18" charset="0"/>
                <a:cs typeface="Times New Roman" panose="02020603050405020304" pitchFamily="18" charset="0"/>
              </a:rPr>
              <a:t>96</a:t>
            </a:r>
            <a:r>
              <a:rPr lang="lt-LT" sz="6400" dirty="0">
                <a:latin typeface="Times New Roman" panose="02020603050405020304" pitchFamily="18" charset="0"/>
                <a:cs typeface="Times New Roman" panose="02020603050405020304" pitchFamily="18" charset="0"/>
              </a:rPr>
              <a:t> (8 -2017 m</a:t>
            </a:r>
            <a:r>
              <a:rPr lang="lt-LT" sz="6400" dirty="0" smtClean="0">
                <a:latin typeface="Times New Roman" panose="02020603050405020304" pitchFamily="18" charset="0"/>
                <a:cs typeface="Times New Roman" panose="02020603050405020304" pitchFamily="18" charset="0"/>
              </a:rPr>
              <a:t>.);</a:t>
            </a:r>
            <a:endParaRPr lang="lt-LT" sz="6400" dirty="0">
              <a:latin typeface="Times New Roman" panose="02020603050405020304" pitchFamily="18" charset="0"/>
              <a:cs typeface="Times New Roman" panose="02020603050405020304" pitchFamily="18" charset="0"/>
            </a:endParaRPr>
          </a:p>
          <a:p>
            <a:pPr marL="0" indent="0">
              <a:buNone/>
            </a:pPr>
            <a:r>
              <a:rPr lang="lt-LT" sz="6400" dirty="0">
                <a:latin typeface="Times New Roman" panose="02020603050405020304" pitchFamily="18" charset="0"/>
                <a:cs typeface="Times New Roman" panose="02020603050405020304" pitchFamily="18" charset="0"/>
              </a:rPr>
              <a:t>išduota pažymų apie įtraukimą į GVNA apskaitą – </a:t>
            </a:r>
            <a:r>
              <a:rPr lang="lt-LT" sz="6400" b="1" dirty="0">
                <a:latin typeface="Times New Roman" panose="02020603050405020304" pitchFamily="18" charset="0"/>
                <a:cs typeface="Times New Roman" panose="02020603050405020304" pitchFamily="18" charset="0"/>
              </a:rPr>
              <a:t>77</a:t>
            </a:r>
            <a:r>
              <a:rPr lang="lt-LT" sz="6400" dirty="0">
                <a:latin typeface="Times New Roman" panose="02020603050405020304" pitchFamily="18" charset="0"/>
                <a:cs typeface="Times New Roman" panose="02020603050405020304" pitchFamily="18" charset="0"/>
              </a:rPr>
              <a:t> (24 -2017 m</a:t>
            </a:r>
            <a:r>
              <a:rPr lang="lt-LT" sz="6400" dirty="0" smtClean="0">
                <a:latin typeface="Times New Roman" panose="02020603050405020304" pitchFamily="18" charset="0"/>
                <a:cs typeface="Times New Roman" panose="02020603050405020304" pitchFamily="18" charset="0"/>
              </a:rPr>
              <a:t>.);</a:t>
            </a:r>
            <a:endParaRPr lang="lt-LT" sz="6400" dirty="0">
              <a:latin typeface="Times New Roman" panose="02020603050405020304" pitchFamily="18" charset="0"/>
              <a:cs typeface="Times New Roman" panose="02020603050405020304" pitchFamily="18" charset="0"/>
            </a:endParaRPr>
          </a:p>
          <a:p>
            <a:pPr marL="0" indent="0">
              <a:buNone/>
            </a:pPr>
            <a:r>
              <a:rPr lang="lt-LT" sz="6400" dirty="0">
                <a:latin typeface="Times New Roman" panose="02020603050405020304" pitchFamily="18" charset="0"/>
                <a:cs typeface="Times New Roman" panose="02020603050405020304" pitchFamily="18" charset="0"/>
              </a:rPr>
              <a:t>atlikta notarinių veiksmų – </a:t>
            </a:r>
            <a:r>
              <a:rPr lang="lt-LT" sz="6400" b="1" dirty="0">
                <a:latin typeface="Times New Roman" panose="02020603050405020304" pitchFamily="18" charset="0"/>
                <a:cs typeface="Times New Roman" panose="02020603050405020304" pitchFamily="18" charset="0"/>
              </a:rPr>
              <a:t>189</a:t>
            </a:r>
            <a:r>
              <a:rPr lang="lt-LT" sz="6400" dirty="0">
                <a:latin typeface="Times New Roman" panose="02020603050405020304" pitchFamily="18" charset="0"/>
                <a:cs typeface="Times New Roman" panose="02020603050405020304" pitchFamily="18" charset="0"/>
              </a:rPr>
              <a:t> (112 -2017 m</a:t>
            </a:r>
            <a:r>
              <a:rPr lang="lt-LT" sz="6400" dirty="0" smtClean="0">
                <a:latin typeface="Times New Roman" panose="02020603050405020304" pitchFamily="18" charset="0"/>
                <a:cs typeface="Times New Roman" panose="02020603050405020304" pitchFamily="18" charset="0"/>
              </a:rPr>
              <a:t>.);</a:t>
            </a:r>
            <a:endParaRPr lang="lt-LT" sz="6400" dirty="0">
              <a:latin typeface="Times New Roman" panose="02020603050405020304" pitchFamily="18" charset="0"/>
              <a:cs typeface="Times New Roman" panose="02020603050405020304" pitchFamily="18" charset="0"/>
            </a:endParaRPr>
          </a:p>
          <a:p>
            <a:pPr marL="0" indent="0">
              <a:buNone/>
            </a:pPr>
            <a:r>
              <a:rPr lang="lt-LT" sz="6400" dirty="0">
                <a:latin typeface="Times New Roman" panose="02020603050405020304" pitchFamily="18" charset="0"/>
                <a:cs typeface="Times New Roman" panose="02020603050405020304" pitchFamily="18" charset="0"/>
              </a:rPr>
              <a:t>išduota gyventojų charakteristikų – </a:t>
            </a:r>
            <a:r>
              <a:rPr lang="lt-LT" sz="6400" b="1" dirty="0">
                <a:latin typeface="Times New Roman" panose="02020603050405020304" pitchFamily="18" charset="0"/>
                <a:cs typeface="Times New Roman" panose="02020603050405020304" pitchFamily="18" charset="0"/>
              </a:rPr>
              <a:t>12</a:t>
            </a:r>
            <a:r>
              <a:rPr lang="lt-LT" sz="6400" dirty="0">
                <a:latin typeface="Times New Roman" panose="02020603050405020304" pitchFamily="18" charset="0"/>
                <a:cs typeface="Times New Roman" panose="02020603050405020304" pitchFamily="18" charset="0"/>
              </a:rPr>
              <a:t> (9 -2017 m</a:t>
            </a:r>
            <a:r>
              <a:rPr lang="lt-LT" sz="6400" dirty="0" smtClean="0">
                <a:latin typeface="Times New Roman" panose="02020603050405020304" pitchFamily="18" charset="0"/>
                <a:cs typeface="Times New Roman" panose="02020603050405020304" pitchFamily="18" charset="0"/>
              </a:rPr>
              <a:t>.);</a:t>
            </a:r>
            <a:endParaRPr lang="lt-LT" sz="6400" dirty="0">
              <a:latin typeface="Times New Roman" panose="02020603050405020304" pitchFamily="18" charset="0"/>
              <a:cs typeface="Times New Roman" panose="02020603050405020304" pitchFamily="18" charset="0"/>
            </a:endParaRPr>
          </a:p>
          <a:p>
            <a:pPr marL="0" indent="0">
              <a:buNone/>
            </a:pPr>
            <a:r>
              <a:rPr lang="lt-LT" sz="6400" dirty="0" smtClean="0">
                <a:latin typeface="Times New Roman" panose="02020603050405020304" pitchFamily="18" charset="0"/>
                <a:cs typeface="Times New Roman" panose="02020603050405020304" pitchFamily="18" charset="0"/>
              </a:rPr>
              <a:t>suorganizuotos </a:t>
            </a:r>
            <a:r>
              <a:rPr lang="lt-LT" sz="6400" dirty="0">
                <a:latin typeface="Times New Roman" panose="02020603050405020304" pitchFamily="18" charset="0"/>
                <a:cs typeface="Times New Roman" panose="02020603050405020304" pitchFamily="18" charset="0"/>
              </a:rPr>
              <a:t>aplinkos tvarkymo akcijos – </a:t>
            </a:r>
            <a:r>
              <a:rPr lang="lt-LT" sz="6400" b="1" dirty="0" smtClean="0">
                <a:latin typeface="Times New Roman" panose="02020603050405020304" pitchFamily="18" charset="0"/>
                <a:cs typeface="Times New Roman" panose="02020603050405020304" pitchFamily="18" charset="0"/>
              </a:rPr>
              <a:t>19</a:t>
            </a:r>
            <a:r>
              <a:rPr lang="lt-LT" sz="6400" dirty="0" smtClean="0">
                <a:latin typeface="Times New Roman" panose="02020603050405020304" pitchFamily="18" charset="0"/>
                <a:cs typeface="Times New Roman" panose="02020603050405020304" pitchFamily="18" charset="0"/>
              </a:rPr>
              <a:t> </a:t>
            </a:r>
            <a:r>
              <a:rPr lang="lt-LT" sz="6400" dirty="0">
                <a:latin typeface="Times New Roman" panose="02020603050405020304" pitchFamily="18" charset="0"/>
                <a:cs typeface="Times New Roman" panose="02020603050405020304" pitchFamily="18" charset="0"/>
              </a:rPr>
              <a:t>(17- </a:t>
            </a:r>
            <a:r>
              <a:rPr lang="lt-LT" sz="6400" dirty="0" smtClean="0">
                <a:latin typeface="Times New Roman" panose="02020603050405020304" pitchFamily="18" charset="0"/>
                <a:cs typeface="Times New Roman" panose="02020603050405020304" pitchFamily="18" charset="0"/>
              </a:rPr>
              <a:t>2017 </a:t>
            </a:r>
            <a:r>
              <a:rPr lang="lt-LT" sz="6400" dirty="0">
                <a:latin typeface="Times New Roman" panose="02020603050405020304" pitchFamily="18" charset="0"/>
                <a:cs typeface="Times New Roman" panose="02020603050405020304" pitchFamily="18" charset="0"/>
              </a:rPr>
              <a:t>m</a:t>
            </a:r>
            <a:r>
              <a:rPr lang="lt-LT" sz="6400" dirty="0" smtClean="0">
                <a:latin typeface="Times New Roman" panose="02020603050405020304" pitchFamily="18" charset="0"/>
                <a:cs typeface="Times New Roman" panose="02020603050405020304" pitchFamily="18" charset="0"/>
              </a:rPr>
              <a:t>.);</a:t>
            </a:r>
            <a:endParaRPr lang="lt-LT" sz="6400" dirty="0">
              <a:latin typeface="Times New Roman" panose="02020603050405020304" pitchFamily="18" charset="0"/>
              <a:cs typeface="Times New Roman" panose="02020603050405020304" pitchFamily="18" charset="0"/>
            </a:endParaRPr>
          </a:p>
          <a:p>
            <a:pPr marL="0" indent="0">
              <a:buNone/>
            </a:pPr>
            <a:r>
              <a:rPr lang="lt-LT" sz="6400" dirty="0">
                <a:latin typeface="Times New Roman" panose="02020603050405020304" pitchFamily="18" charset="0"/>
                <a:cs typeface="Times New Roman" panose="02020603050405020304" pitchFamily="18" charset="0"/>
              </a:rPr>
              <a:t>sutvarkyti objektai – </a:t>
            </a:r>
            <a:r>
              <a:rPr lang="lt-LT" sz="6400" b="1" dirty="0">
                <a:latin typeface="Times New Roman" panose="02020603050405020304" pitchFamily="18" charset="0"/>
                <a:cs typeface="Times New Roman" panose="02020603050405020304" pitchFamily="18" charset="0"/>
              </a:rPr>
              <a:t>19</a:t>
            </a:r>
            <a:r>
              <a:rPr lang="lt-LT" sz="6400" dirty="0">
                <a:latin typeface="Times New Roman" panose="02020603050405020304" pitchFamily="18" charset="0"/>
                <a:cs typeface="Times New Roman" panose="02020603050405020304" pitchFamily="18" charset="0"/>
              </a:rPr>
              <a:t> (17 -2017 m</a:t>
            </a:r>
            <a:r>
              <a:rPr lang="lt-LT" sz="6400" dirty="0" smtClean="0">
                <a:latin typeface="Times New Roman" panose="02020603050405020304" pitchFamily="18" charset="0"/>
                <a:cs typeface="Times New Roman" panose="02020603050405020304" pitchFamily="18" charset="0"/>
              </a:rPr>
              <a:t>.);</a:t>
            </a:r>
            <a:endParaRPr lang="lt-LT" sz="6400" dirty="0">
              <a:latin typeface="Times New Roman" panose="02020603050405020304" pitchFamily="18" charset="0"/>
              <a:cs typeface="Times New Roman" panose="02020603050405020304" pitchFamily="18" charset="0"/>
            </a:endParaRPr>
          </a:p>
          <a:p>
            <a:pPr marL="0" indent="0">
              <a:buNone/>
            </a:pPr>
            <a:r>
              <a:rPr lang="lt-LT" sz="6400" dirty="0">
                <a:latin typeface="Times New Roman" panose="02020603050405020304" pitchFamily="18" charset="0"/>
                <a:cs typeface="Times New Roman" panose="02020603050405020304" pitchFamily="18" charset="0"/>
              </a:rPr>
              <a:t>inicijuotas nenaudojamų techniškai netvarkingų automobilių šalinimas iš viešų erdvių – </a:t>
            </a:r>
            <a:r>
              <a:rPr lang="lt-LT" sz="6400" b="1" dirty="0" smtClean="0">
                <a:latin typeface="Times New Roman" panose="02020603050405020304" pitchFamily="18" charset="0"/>
                <a:cs typeface="Times New Roman" panose="02020603050405020304" pitchFamily="18" charset="0"/>
              </a:rPr>
              <a:t>14</a:t>
            </a:r>
            <a:r>
              <a:rPr lang="lt-LT" sz="6400" dirty="0" smtClean="0">
                <a:latin typeface="Times New Roman" panose="02020603050405020304" pitchFamily="18" charset="0"/>
                <a:cs typeface="Times New Roman" panose="02020603050405020304" pitchFamily="18" charset="0"/>
              </a:rPr>
              <a:t> </a:t>
            </a:r>
            <a:r>
              <a:rPr lang="lt-LT" sz="6400" dirty="0">
                <a:latin typeface="Times New Roman" panose="02020603050405020304" pitchFamily="18" charset="0"/>
                <a:cs typeface="Times New Roman" panose="02020603050405020304" pitchFamily="18" charset="0"/>
              </a:rPr>
              <a:t>(10-2017 m.);</a:t>
            </a:r>
          </a:p>
          <a:p>
            <a:pPr marL="0" indent="0">
              <a:buNone/>
            </a:pPr>
            <a:r>
              <a:rPr lang="lt-LT" sz="6400" dirty="0">
                <a:latin typeface="Times New Roman" panose="02020603050405020304" pitchFamily="18" charset="0"/>
                <a:cs typeface="Times New Roman" panose="02020603050405020304" pitchFamily="18" charset="0"/>
              </a:rPr>
              <a:t>inicijuotas ant valstybinės žemės stovinčių nelegalių statinių (metalinių garažų) šalinimas – </a:t>
            </a:r>
            <a:r>
              <a:rPr lang="lt-LT" sz="6400" b="1" dirty="0" smtClean="0">
                <a:latin typeface="Times New Roman" panose="02020603050405020304" pitchFamily="18" charset="0"/>
                <a:cs typeface="Times New Roman" panose="02020603050405020304" pitchFamily="18" charset="0"/>
              </a:rPr>
              <a:t>90</a:t>
            </a:r>
            <a:r>
              <a:rPr lang="lt-LT" sz="6400" dirty="0" smtClean="0">
                <a:latin typeface="Times New Roman" panose="02020603050405020304" pitchFamily="18" charset="0"/>
                <a:cs typeface="Times New Roman" panose="02020603050405020304" pitchFamily="18" charset="0"/>
              </a:rPr>
              <a:t> </a:t>
            </a:r>
            <a:r>
              <a:rPr lang="lt-LT" sz="6400" dirty="0">
                <a:latin typeface="Times New Roman" panose="02020603050405020304" pitchFamily="18" charset="0"/>
                <a:cs typeface="Times New Roman" panose="02020603050405020304" pitchFamily="18" charset="0"/>
              </a:rPr>
              <a:t>(167 -2017 m</a:t>
            </a:r>
            <a:r>
              <a:rPr lang="lt-LT" sz="6400" dirty="0" smtClean="0">
                <a:latin typeface="Times New Roman" panose="02020603050405020304" pitchFamily="18" charset="0"/>
                <a:cs typeface="Times New Roman" panose="02020603050405020304" pitchFamily="18" charset="0"/>
              </a:rPr>
              <a:t>.);</a:t>
            </a:r>
            <a:endParaRPr lang="lt-LT" sz="6400" dirty="0">
              <a:latin typeface="Times New Roman" panose="02020603050405020304" pitchFamily="18" charset="0"/>
              <a:cs typeface="Times New Roman" panose="02020603050405020304" pitchFamily="18" charset="0"/>
            </a:endParaRPr>
          </a:p>
          <a:p>
            <a:pPr marL="0" indent="0">
              <a:buNone/>
            </a:pPr>
            <a:r>
              <a:rPr lang="lt-LT" sz="6400" dirty="0">
                <a:latin typeface="Times New Roman" panose="02020603050405020304" pitchFamily="18" charset="0"/>
                <a:cs typeface="Times New Roman" panose="02020603050405020304" pitchFamily="18" charset="0"/>
              </a:rPr>
              <a:t>atlikta statinių techninės priežiūros patikrinimų – </a:t>
            </a:r>
            <a:r>
              <a:rPr lang="lt-LT" sz="6400" b="1" dirty="0" smtClean="0">
                <a:latin typeface="Times New Roman" panose="02020603050405020304" pitchFamily="18" charset="0"/>
                <a:cs typeface="Times New Roman" panose="02020603050405020304" pitchFamily="18" charset="0"/>
              </a:rPr>
              <a:t>121</a:t>
            </a:r>
            <a:r>
              <a:rPr lang="lt-LT" sz="6400" dirty="0" smtClean="0">
                <a:latin typeface="Times New Roman" panose="02020603050405020304" pitchFamily="18" charset="0"/>
                <a:cs typeface="Times New Roman" panose="02020603050405020304" pitchFamily="18" charset="0"/>
              </a:rPr>
              <a:t> </a:t>
            </a:r>
            <a:r>
              <a:rPr lang="lt-LT" sz="6400" dirty="0">
                <a:latin typeface="Times New Roman" panose="02020603050405020304" pitchFamily="18" charset="0"/>
                <a:cs typeface="Times New Roman" panose="02020603050405020304" pitchFamily="18" charset="0"/>
              </a:rPr>
              <a:t>(110 -2017 m</a:t>
            </a:r>
            <a:r>
              <a:rPr lang="lt-LT" sz="6400" dirty="0" smtClean="0">
                <a:latin typeface="Times New Roman" panose="02020603050405020304" pitchFamily="18" charset="0"/>
                <a:cs typeface="Times New Roman" panose="02020603050405020304" pitchFamily="18" charset="0"/>
              </a:rPr>
              <a:t>.);</a:t>
            </a:r>
            <a:endParaRPr lang="lt-LT" sz="6400" dirty="0">
              <a:latin typeface="Times New Roman" panose="02020603050405020304" pitchFamily="18" charset="0"/>
              <a:cs typeface="Times New Roman" panose="02020603050405020304" pitchFamily="18" charset="0"/>
            </a:endParaRPr>
          </a:p>
          <a:p>
            <a:pPr marL="0" indent="0">
              <a:buNone/>
            </a:pPr>
            <a:r>
              <a:rPr lang="lt-LT" sz="6400" dirty="0" smtClean="0">
                <a:latin typeface="Times New Roman" panose="02020603050405020304" pitchFamily="18" charset="0"/>
                <a:cs typeface="Times New Roman" panose="02020603050405020304" pitchFamily="18" charset="0"/>
              </a:rPr>
              <a:t>pateiktų </a:t>
            </a:r>
            <a:r>
              <a:rPr lang="lt-LT" sz="6400" dirty="0">
                <a:latin typeface="Times New Roman" panose="02020603050405020304" pitchFamily="18" charset="0"/>
                <a:cs typeface="Times New Roman" panose="02020603050405020304" pitchFamily="18" charset="0"/>
              </a:rPr>
              <a:t>informacinių straipsnių skaičius seniūnijos internetinėje svetainėje – </a:t>
            </a:r>
            <a:r>
              <a:rPr lang="lt-LT" sz="6400" b="1" dirty="0">
                <a:latin typeface="Times New Roman" panose="02020603050405020304" pitchFamily="18" charset="0"/>
                <a:cs typeface="Times New Roman" panose="02020603050405020304" pitchFamily="18" charset="0"/>
              </a:rPr>
              <a:t>189</a:t>
            </a:r>
            <a:r>
              <a:rPr lang="lt-LT" sz="6400" dirty="0">
                <a:latin typeface="Times New Roman" panose="02020603050405020304" pitchFamily="18" charset="0"/>
                <a:cs typeface="Times New Roman" panose="02020603050405020304" pitchFamily="18" charset="0"/>
              </a:rPr>
              <a:t> (194 -2017 m</a:t>
            </a:r>
            <a:r>
              <a:rPr lang="lt-LT" sz="6400" dirty="0" smtClean="0">
                <a:latin typeface="Times New Roman" panose="02020603050405020304" pitchFamily="18" charset="0"/>
                <a:cs typeface="Times New Roman" panose="02020603050405020304" pitchFamily="18" charset="0"/>
              </a:rPr>
              <a:t>.);</a:t>
            </a:r>
            <a:endParaRPr lang="lt-LT" sz="6400" dirty="0">
              <a:latin typeface="Times New Roman" panose="02020603050405020304" pitchFamily="18" charset="0"/>
              <a:cs typeface="Times New Roman" panose="02020603050405020304" pitchFamily="18" charset="0"/>
            </a:endParaRPr>
          </a:p>
          <a:p>
            <a:pPr marL="0" indent="0">
              <a:buNone/>
            </a:pPr>
            <a:r>
              <a:rPr lang="lt-LT" sz="6400" dirty="0">
                <a:latin typeface="Times New Roman" panose="02020603050405020304" pitchFamily="18" charset="0"/>
                <a:cs typeface="Times New Roman" panose="02020603050405020304" pitchFamily="18" charset="0"/>
              </a:rPr>
              <a:t>įsisavintos lėšos, skirtos seniūnijos veiklos planui vykdyti – </a:t>
            </a:r>
            <a:r>
              <a:rPr lang="lt-LT" sz="6400" b="1" dirty="0" smtClean="0">
                <a:latin typeface="Times New Roman" panose="02020603050405020304" pitchFamily="18" charset="0"/>
                <a:cs typeface="Times New Roman" panose="02020603050405020304" pitchFamily="18" charset="0"/>
              </a:rPr>
              <a:t>51798,41</a:t>
            </a:r>
            <a:r>
              <a:rPr lang="lt-LT" sz="6400" dirty="0" smtClean="0">
                <a:latin typeface="Times New Roman" panose="02020603050405020304" pitchFamily="18" charset="0"/>
                <a:cs typeface="Times New Roman" panose="02020603050405020304" pitchFamily="18" charset="0"/>
              </a:rPr>
              <a:t> </a:t>
            </a:r>
            <a:r>
              <a:rPr lang="lt-LT" sz="6400" dirty="0" err="1" smtClean="0">
                <a:latin typeface="Times New Roman" panose="02020603050405020304" pitchFamily="18" charset="0"/>
                <a:cs typeface="Times New Roman" panose="02020603050405020304" pitchFamily="18" charset="0"/>
              </a:rPr>
              <a:t>Eur</a:t>
            </a:r>
            <a:r>
              <a:rPr lang="lt-LT" sz="6400" dirty="0" smtClean="0">
                <a:latin typeface="Times New Roman" panose="02020603050405020304" pitchFamily="18" charset="0"/>
                <a:cs typeface="Times New Roman" panose="02020603050405020304" pitchFamily="18" charset="0"/>
              </a:rPr>
              <a:t>.;</a:t>
            </a:r>
            <a:endParaRPr lang="lt-LT" sz="6400" dirty="0">
              <a:latin typeface="Times New Roman" panose="02020603050405020304" pitchFamily="18" charset="0"/>
              <a:cs typeface="Times New Roman" panose="02020603050405020304" pitchFamily="18" charset="0"/>
            </a:endParaRPr>
          </a:p>
          <a:p>
            <a:pPr marL="0" indent="0">
              <a:buNone/>
            </a:pPr>
            <a:r>
              <a:rPr lang="lt-LT" sz="6400" dirty="0">
                <a:latin typeface="Times New Roman" panose="02020603050405020304" pitchFamily="18" charset="0"/>
                <a:cs typeface="Times New Roman" panose="02020603050405020304" pitchFamily="18" charset="0"/>
              </a:rPr>
              <a:t>parengta ir struktūriniame padalinyje įregistruota dokumentų </a:t>
            </a:r>
            <a:r>
              <a:rPr lang="lt-LT" sz="6400" dirty="0" smtClean="0">
                <a:latin typeface="Times New Roman" panose="02020603050405020304" pitchFamily="18" charset="0"/>
                <a:cs typeface="Times New Roman" panose="02020603050405020304" pitchFamily="18" charset="0"/>
              </a:rPr>
              <a:t>(be pažymų) </a:t>
            </a:r>
            <a:r>
              <a:rPr lang="lt-LT" sz="6400" dirty="0">
                <a:latin typeface="Times New Roman" panose="02020603050405020304" pitchFamily="18" charset="0"/>
                <a:cs typeface="Times New Roman" panose="02020603050405020304" pitchFamily="18" charset="0"/>
              </a:rPr>
              <a:t>– </a:t>
            </a:r>
            <a:r>
              <a:rPr lang="lt-LT" sz="6400" b="1" dirty="0">
                <a:latin typeface="Times New Roman" panose="02020603050405020304" pitchFamily="18" charset="0"/>
                <a:cs typeface="Times New Roman" panose="02020603050405020304" pitchFamily="18" charset="0"/>
              </a:rPr>
              <a:t>748</a:t>
            </a:r>
            <a:r>
              <a:rPr lang="lt-LT" sz="6400" dirty="0">
                <a:latin typeface="Times New Roman" panose="02020603050405020304" pitchFamily="18" charset="0"/>
                <a:cs typeface="Times New Roman" panose="02020603050405020304" pitchFamily="18" charset="0"/>
              </a:rPr>
              <a:t> (704 -2017 m</a:t>
            </a:r>
            <a:r>
              <a:rPr lang="lt-LT" sz="6400" dirty="0" smtClean="0">
                <a:latin typeface="Times New Roman" panose="02020603050405020304" pitchFamily="18" charset="0"/>
                <a:cs typeface="Times New Roman" panose="02020603050405020304" pitchFamily="18" charset="0"/>
              </a:rPr>
              <a:t>.).</a:t>
            </a:r>
            <a:endParaRPr lang="lt-LT" sz="6400" dirty="0">
              <a:latin typeface="Times New Roman" panose="02020603050405020304" pitchFamily="18" charset="0"/>
              <a:cs typeface="Times New Roman" panose="02020603050405020304" pitchFamily="18" charset="0"/>
            </a:endParaRPr>
          </a:p>
          <a:p>
            <a:endParaRPr lang="lt-LT" dirty="0"/>
          </a:p>
        </p:txBody>
      </p:sp>
    </p:spTree>
    <p:extLst>
      <p:ext uri="{BB962C8B-B14F-4D97-AF65-F5344CB8AC3E}">
        <p14:creationId xmlns:p14="http://schemas.microsoft.com/office/powerpoint/2010/main" val="36839785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4638"/>
            <a:ext cx="8229600" cy="490066"/>
          </a:xfrm>
        </p:spPr>
        <p:txBody>
          <a:bodyPr>
            <a:normAutofit/>
          </a:bodyPr>
          <a:lstStyle/>
          <a:p>
            <a:r>
              <a:rPr lang="lt-LT" sz="1200" b="1" dirty="0" smtClean="0">
                <a:latin typeface="Bookman Old Style" panose="02050604050505020204" pitchFamily="18" charset="0"/>
              </a:rPr>
              <a:t>Panemunės</a:t>
            </a:r>
            <a:r>
              <a:rPr lang="lt-LT" sz="2200" b="1" dirty="0" smtClean="0">
                <a:latin typeface="Bookman Old Style" panose="02050604050505020204" pitchFamily="18" charset="0"/>
              </a:rPr>
              <a:t> </a:t>
            </a:r>
            <a:r>
              <a:rPr lang="lt-LT" sz="1200" b="1" dirty="0">
                <a:latin typeface="Bookman Old Style" panose="02050604050505020204" pitchFamily="18" charset="0"/>
              </a:rPr>
              <a:t>seniūnijos lėšų </a:t>
            </a:r>
            <a:r>
              <a:rPr lang="lt-LT" sz="1200" b="1" dirty="0" smtClean="0">
                <a:latin typeface="Bookman Old Style" panose="02050604050505020204" pitchFamily="18" charset="0"/>
              </a:rPr>
              <a:t>panaudojimas 2018 m.</a:t>
            </a:r>
            <a:endParaRPr lang="lt-LT" sz="1200" dirty="0"/>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1302824902"/>
              </p:ext>
            </p:extLst>
          </p:nvPr>
        </p:nvGraphicFramePr>
        <p:xfrm>
          <a:off x="457200" y="764705"/>
          <a:ext cx="8363272" cy="4298506"/>
        </p:xfrm>
        <a:graphic>
          <a:graphicData uri="http://schemas.openxmlformats.org/drawingml/2006/table">
            <a:tbl>
              <a:tblPr>
                <a:tableStyleId>{5C22544A-7EE6-4342-B048-85BDC9FD1C3A}</a:tableStyleId>
              </a:tblPr>
              <a:tblGrid>
                <a:gridCol w="581939">
                  <a:extLst>
                    <a:ext uri="{9D8B030D-6E8A-4147-A177-3AD203B41FA5}">
                      <a16:colId xmlns:a16="http://schemas.microsoft.com/office/drawing/2014/main" val="20000"/>
                    </a:ext>
                  </a:extLst>
                </a:gridCol>
                <a:gridCol w="2809565">
                  <a:extLst>
                    <a:ext uri="{9D8B030D-6E8A-4147-A177-3AD203B41FA5}">
                      <a16:colId xmlns:a16="http://schemas.microsoft.com/office/drawing/2014/main" val="20001"/>
                    </a:ext>
                  </a:extLst>
                </a:gridCol>
                <a:gridCol w="521769">
                  <a:extLst>
                    <a:ext uri="{9D8B030D-6E8A-4147-A177-3AD203B41FA5}">
                      <a16:colId xmlns:a16="http://schemas.microsoft.com/office/drawing/2014/main" val="3518671450"/>
                    </a:ext>
                  </a:extLst>
                </a:gridCol>
                <a:gridCol w="465114">
                  <a:extLst>
                    <a:ext uri="{9D8B030D-6E8A-4147-A177-3AD203B41FA5}">
                      <a16:colId xmlns:a16="http://schemas.microsoft.com/office/drawing/2014/main" val="1787833088"/>
                    </a:ext>
                  </a:extLst>
                </a:gridCol>
                <a:gridCol w="1053029">
                  <a:extLst>
                    <a:ext uri="{9D8B030D-6E8A-4147-A177-3AD203B41FA5}">
                      <a16:colId xmlns:a16="http://schemas.microsoft.com/office/drawing/2014/main" val="20004"/>
                    </a:ext>
                  </a:extLst>
                </a:gridCol>
                <a:gridCol w="779380">
                  <a:extLst>
                    <a:ext uri="{9D8B030D-6E8A-4147-A177-3AD203B41FA5}">
                      <a16:colId xmlns:a16="http://schemas.microsoft.com/office/drawing/2014/main" val="20005"/>
                    </a:ext>
                  </a:extLst>
                </a:gridCol>
                <a:gridCol w="1072356">
                  <a:extLst>
                    <a:ext uri="{9D8B030D-6E8A-4147-A177-3AD203B41FA5}">
                      <a16:colId xmlns:a16="http://schemas.microsoft.com/office/drawing/2014/main" val="20006"/>
                    </a:ext>
                  </a:extLst>
                </a:gridCol>
                <a:gridCol w="1080120">
                  <a:extLst>
                    <a:ext uri="{9D8B030D-6E8A-4147-A177-3AD203B41FA5}">
                      <a16:colId xmlns:a16="http://schemas.microsoft.com/office/drawing/2014/main" val="20007"/>
                    </a:ext>
                  </a:extLst>
                </a:gridCol>
              </a:tblGrid>
              <a:tr h="354444">
                <a:tc rowSpan="2">
                  <a:txBody>
                    <a:bodyPr/>
                    <a:lstStyle/>
                    <a:p>
                      <a:pPr algn="l" fontAlgn="t"/>
                      <a:r>
                        <a:rPr lang="lt-LT" sz="900" b="1" i="0" u="none" strike="noStrike" dirty="0" err="1">
                          <a:solidFill>
                            <a:srgbClr val="000000"/>
                          </a:solidFill>
                          <a:effectLst/>
                          <a:latin typeface="Times New Roman" panose="02020603050405020304" pitchFamily="18" charset="0"/>
                        </a:rPr>
                        <a:t>Eil</a:t>
                      </a:r>
                      <a:r>
                        <a:rPr lang="lt-LT" sz="900" b="1" i="0" u="none" strike="noStrike" dirty="0">
                          <a:solidFill>
                            <a:srgbClr val="000000"/>
                          </a:solidFill>
                          <a:effectLst/>
                          <a:latin typeface="Times New Roman" panose="02020603050405020304" pitchFamily="18" charset="0"/>
                        </a:rPr>
                        <a:t> Nr.</a:t>
                      </a:r>
                    </a:p>
                  </a:txBody>
                  <a:tcPr marL="7620" marR="7620" marT="7620" marB="0"/>
                </a:tc>
                <a:tc rowSpan="2">
                  <a:txBody>
                    <a:bodyPr/>
                    <a:lstStyle/>
                    <a:p>
                      <a:pPr algn="l" fontAlgn="t"/>
                      <a:r>
                        <a:rPr lang="lt-LT" sz="900" b="1" i="0" u="none" strike="noStrike" dirty="0">
                          <a:solidFill>
                            <a:srgbClr val="000000"/>
                          </a:solidFill>
                          <a:effectLst/>
                          <a:latin typeface="Times New Roman" panose="02020603050405020304" pitchFamily="18" charset="0"/>
                        </a:rPr>
                        <a:t>Išlaidų pavadinimas (pagal veiklas)</a:t>
                      </a:r>
                    </a:p>
                  </a:txBody>
                  <a:tcPr marL="7620" marR="7620" marT="7620" marB="0"/>
                </a:tc>
                <a:tc rowSpan="2">
                  <a:txBody>
                    <a:bodyPr/>
                    <a:lstStyle/>
                    <a:p>
                      <a:pPr algn="l" fontAlgn="t"/>
                      <a:r>
                        <a:rPr lang="lt-LT" sz="900" b="1" i="0" u="none" strike="noStrike" dirty="0">
                          <a:solidFill>
                            <a:srgbClr val="000000"/>
                          </a:solidFill>
                          <a:effectLst/>
                          <a:latin typeface="Times New Roman" panose="02020603050405020304" pitchFamily="18" charset="0"/>
                        </a:rPr>
                        <a:t>Lėšų šaltinis</a:t>
                      </a:r>
                    </a:p>
                  </a:txBody>
                  <a:tcPr marL="7620" marR="7620" marT="7620" marB="0"/>
                </a:tc>
                <a:tc gridSpan="4">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lt-LT" sz="900" b="1" i="0" u="none" strike="noStrike" dirty="0" smtClean="0">
                          <a:solidFill>
                            <a:srgbClr val="000000"/>
                          </a:solidFill>
                          <a:effectLst/>
                          <a:latin typeface="Times New Roman" panose="02020603050405020304" pitchFamily="18" charset="0"/>
                        </a:rPr>
                        <a:t>Planuota 2018 m. </a:t>
                      </a:r>
                    </a:p>
                  </a:txBody>
                  <a:tcPr marL="7620" marR="7620" marT="7620" marB="0"/>
                </a:tc>
                <a:tc hMerge="1">
                  <a:txBody>
                    <a:bodyPr/>
                    <a:lstStyle/>
                    <a:p>
                      <a:endParaRPr lang="lt-LT"/>
                    </a:p>
                  </a:txBody>
                  <a:tcPr/>
                </a:tc>
                <a:tc hMerge="1">
                  <a:txBody>
                    <a:bodyPr/>
                    <a:lstStyle/>
                    <a:p>
                      <a:endParaRPr lang="lt-LT"/>
                    </a:p>
                  </a:txBody>
                  <a:tcPr/>
                </a:tc>
                <a:tc hMerge="1">
                  <a:txBody>
                    <a:bodyPr/>
                    <a:lstStyle/>
                    <a:p>
                      <a:endParaRPr lang="lt-LT"/>
                    </a:p>
                  </a:txBody>
                  <a:tcPr/>
                </a:tc>
                <a:tc rowSpan="2">
                  <a:txBody>
                    <a:bodyPr/>
                    <a:lstStyle/>
                    <a:p>
                      <a:pPr algn="l" fontAlgn="t"/>
                      <a:r>
                        <a:rPr lang="lt-LT" sz="900" b="1" i="0" u="none" strike="noStrike" dirty="0">
                          <a:solidFill>
                            <a:srgbClr val="000000"/>
                          </a:solidFill>
                          <a:effectLst/>
                          <a:latin typeface="Times New Roman" panose="02020603050405020304" pitchFamily="18" charset="0"/>
                        </a:rPr>
                        <a:t>Panaudota 2018 m.  </a:t>
                      </a:r>
                    </a:p>
                  </a:txBody>
                  <a:tcPr marL="7620" marR="7620" marT="7620" marB="0"/>
                </a:tc>
                <a:extLst>
                  <a:ext uri="{0D108BD9-81ED-4DB2-BD59-A6C34878D82A}">
                    <a16:rowId xmlns:a16="http://schemas.microsoft.com/office/drawing/2014/main" val="10000"/>
                  </a:ext>
                </a:extLst>
              </a:tr>
              <a:tr h="479906">
                <a:tc vMerge="1">
                  <a:txBody>
                    <a:bodyPr/>
                    <a:lstStyle/>
                    <a:p>
                      <a:endParaRPr lang="lt-LT"/>
                    </a:p>
                  </a:txBody>
                  <a:tcPr/>
                </a:tc>
                <a:tc vMerge="1">
                  <a:txBody>
                    <a:bodyPr/>
                    <a:lstStyle/>
                    <a:p>
                      <a:endParaRPr lang="lt-LT"/>
                    </a:p>
                  </a:txBody>
                  <a:tcPr/>
                </a:tc>
                <a:tc vMerge="1">
                  <a:txBody>
                    <a:bodyPr/>
                    <a:lstStyle/>
                    <a:p>
                      <a:endParaRPr lang="lt-LT"/>
                    </a:p>
                  </a:txBody>
                  <a:tcPr/>
                </a:tc>
                <a:tc>
                  <a:txBody>
                    <a:bodyPr/>
                    <a:lstStyle/>
                    <a:p>
                      <a:pPr algn="l" fontAlgn="t"/>
                      <a:r>
                        <a:rPr lang="lt-LT" sz="900" b="1" i="0" u="none" strike="noStrike" dirty="0">
                          <a:solidFill>
                            <a:srgbClr val="000000"/>
                          </a:solidFill>
                          <a:effectLst/>
                          <a:latin typeface="Times New Roman" panose="02020603050405020304" pitchFamily="18" charset="0"/>
                        </a:rPr>
                        <a:t>Matavimo vnt. </a:t>
                      </a:r>
                    </a:p>
                  </a:txBody>
                  <a:tcPr marL="7620" marR="7620" marT="7620" marB="0"/>
                </a:tc>
                <a:tc>
                  <a:txBody>
                    <a:bodyPr/>
                    <a:lstStyle/>
                    <a:p>
                      <a:pPr algn="l" fontAlgn="t"/>
                      <a:r>
                        <a:rPr lang="lt-LT" sz="900" b="1" i="0" u="none" strike="noStrike" dirty="0">
                          <a:solidFill>
                            <a:srgbClr val="000000"/>
                          </a:solidFill>
                          <a:effectLst/>
                          <a:latin typeface="Times New Roman" panose="02020603050405020304" pitchFamily="18" charset="0"/>
                        </a:rPr>
                        <a:t>Darbų, prekių, paslaugų kiekis</a:t>
                      </a:r>
                    </a:p>
                  </a:txBody>
                  <a:tcPr marL="7620" marR="7620" marT="7620" marB="0"/>
                </a:tc>
                <a:tc>
                  <a:txBody>
                    <a:bodyPr/>
                    <a:lstStyle/>
                    <a:p>
                      <a:pPr algn="l" fontAlgn="t"/>
                      <a:r>
                        <a:rPr lang="lt-LT" sz="900" b="1" i="0" u="none" strike="noStrike">
                          <a:solidFill>
                            <a:srgbClr val="000000"/>
                          </a:solidFill>
                          <a:effectLst/>
                          <a:latin typeface="Times New Roman" panose="02020603050405020304" pitchFamily="18" charset="0"/>
                        </a:rPr>
                        <a:t>Kaina (įkainiai) Eur/vnt.</a:t>
                      </a:r>
                    </a:p>
                  </a:txBody>
                  <a:tcPr marL="7620" marR="7620" marT="7620" marB="0"/>
                </a:tc>
                <a:tc>
                  <a:txBody>
                    <a:bodyPr/>
                    <a:lstStyle/>
                    <a:p>
                      <a:pPr algn="l" fontAlgn="t"/>
                      <a:r>
                        <a:rPr lang="lt-LT" sz="900" b="1" i="0" u="none" strike="noStrike">
                          <a:solidFill>
                            <a:srgbClr val="000000"/>
                          </a:solidFill>
                          <a:effectLst/>
                          <a:latin typeface="Times New Roman" panose="02020603050405020304" pitchFamily="18" charset="0"/>
                        </a:rPr>
                        <a:t>Suma, Eur</a:t>
                      </a:r>
                    </a:p>
                  </a:txBody>
                  <a:tcPr marL="7620" marR="7620" marT="7620" marB="0"/>
                </a:tc>
                <a:tc vMerge="1">
                  <a:txBody>
                    <a:bodyPr/>
                    <a:lstStyle/>
                    <a:p>
                      <a:endParaRPr lang="lt-LT"/>
                    </a:p>
                  </a:txBody>
                  <a:tcPr/>
                </a:tc>
                <a:extLst>
                  <a:ext uri="{0D108BD9-81ED-4DB2-BD59-A6C34878D82A}">
                    <a16:rowId xmlns:a16="http://schemas.microsoft.com/office/drawing/2014/main" val="3787980547"/>
                  </a:ext>
                </a:extLst>
              </a:tr>
              <a:tr h="272235">
                <a:tc>
                  <a:txBody>
                    <a:bodyPr/>
                    <a:lstStyle/>
                    <a:p>
                      <a:pPr algn="l" fontAlgn="t"/>
                      <a:r>
                        <a:rPr lang="lt-LT" sz="900" b="1" i="0" u="none" strike="noStrike">
                          <a:solidFill>
                            <a:srgbClr val="000000"/>
                          </a:solidFill>
                          <a:effectLst/>
                          <a:latin typeface="Times New Roman" panose="02020603050405020304" pitchFamily="18" charset="0"/>
                        </a:rPr>
                        <a:t>1.</a:t>
                      </a:r>
                    </a:p>
                  </a:txBody>
                  <a:tcPr marL="7620" marR="7620" marT="7620" marB="0"/>
                </a:tc>
                <a:tc>
                  <a:txBody>
                    <a:bodyPr/>
                    <a:lstStyle/>
                    <a:p>
                      <a:pPr algn="l" fontAlgn="t"/>
                      <a:r>
                        <a:rPr lang="lt-LT" sz="900" b="1" i="0" u="none" strike="noStrike" dirty="0">
                          <a:solidFill>
                            <a:srgbClr val="000000"/>
                          </a:solidFill>
                          <a:effectLst/>
                          <a:latin typeface="Times New Roman" panose="02020603050405020304" pitchFamily="18" charset="0"/>
                        </a:rPr>
                        <a:t>Bendruomeninių ryšių stiprinimas, renginių organizavimas</a:t>
                      </a:r>
                    </a:p>
                  </a:txBody>
                  <a:tcPr marL="7620" marR="7620" marT="7620" marB="0"/>
                </a:tc>
                <a:tc>
                  <a:txBody>
                    <a:bodyPr/>
                    <a:lstStyle/>
                    <a:p>
                      <a:pPr algn="l" fontAlgn="t"/>
                      <a:r>
                        <a:rPr lang="lt-LT" sz="900" b="0" i="0" u="none" strike="noStrike">
                          <a:solidFill>
                            <a:srgbClr val="000000"/>
                          </a:solidFill>
                          <a:effectLst/>
                          <a:latin typeface="Times New Roman" panose="02020603050405020304" pitchFamily="18" charset="0"/>
                        </a:rPr>
                        <a:t> </a:t>
                      </a:r>
                    </a:p>
                  </a:txBody>
                  <a:tcPr marL="7620" marR="7620" marT="7620" marB="0"/>
                </a:tc>
                <a:tc>
                  <a:txBody>
                    <a:bodyPr/>
                    <a:lstStyle/>
                    <a:p>
                      <a:pPr algn="l" fontAlgn="t"/>
                      <a:r>
                        <a:rPr lang="lt-LT" sz="900" b="0" i="0" u="none" strike="noStrike">
                          <a:solidFill>
                            <a:srgbClr val="000000"/>
                          </a:solidFill>
                          <a:effectLst/>
                          <a:latin typeface="Times New Roman" panose="02020603050405020304" pitchFamily="18" charset="0"/>
                        </a:rPr>
                        <a:t> </a:t>
                      </a:r>
                    </a:p>
                  </a:txBody>
                  <a:tcPr marL="7620" marR="7620" marT="7620" marB="0"/>
                </a:tc>
                <a:tc>
                  <a:txBody>
                    <a:bodyPr/>
                    <a:lstStyle/>
                    <a:p>
                      <a:pPr algn="l" fontAlgn="t"/>
                      <a:r>
                        <a:rPr lang="lt-LT" sz="900" b="0" i="0" u="none" strike="noStrike" dirty="0">
                          <a:solidFill>
                            <a:srgbClr val="000000"/>
                          </a:solidFill>
                          <a:effectLst/>
                          <a:latin typeface="Times New Roman" panose="02020603050405020304" pitchFamily="18" charset="0"/>
                        </a:rPr>
                        <a:t> </a:t>
                      </a:r>
                    </a:p>
                  </a:txBody>
                  <a:tcPr marL="7620" marR="7620" marT="7620" marB="0"/>
                </a:tc>
                <a:tc>
                  <a:txBody>
                    <a:bodyPr/>
                    <a:lstStyle/>
                    <a:p>
                      <a:pPr algn="l" fontAlgn="t"/>
                      <a:r>
                        <a:rPr lang="lt-LT" sz="900" b="0" i="0" u="none" strike="noStrike">
                          <a:solidFill>
                            <a:srgbClr val="000000"/>
                          </a:solidFill>
                          <a:effectLst/>
                          <a:latin typeface="Times New Roman" panose="02020603050405020304" pitchFamily="18" charset="0"/>
                        </a:rPr>
                        <a:t> </a:t>
                      </a:r>
                    </a:p>
                  </a:txBody>
                  <a:tcPr marL="7620" marR="7620" marT="7620" marB="0"/>
                </a:tc>
                <a:tc>
                  <a:txBody>
                    <a:bodyPr/>
                    <a:lstStyle/>
                    <a:p>
                      <a:pPr algn="l" fontAlgn="t"/>
                      <a:r>
                        <a:rPr lang="lt-LT" sz="900" b="0" i="0" u="none" strike="noStrike">
                          <a:solidFill>
                            <a:srgbClr val="000000"/>
                          </a:solidFill>
                          <a:effectLst/>
                          <a:latin typeface="Times New Roman" panose="02020603050405020304" pitchFamily="18" charset="0"/>
                        </a:rPr>
                        <a:t> </a:t>
                      </a:r>
                    </a:p>
                  </a:txBody>
                  <a:tcPr marL="7620" marR="7620" marT="7620" marB="0"/>
                </a:tc>
                <a:tc>
                  <a:txBody>
                    <a:bodyPr/>
                    <a:lstStyle/>
                    <a:p>
                      <a:pPr algn="l" fontAlgn="t"/>
                      <a:r>
                        <a:rPr lang="lt-LT" sz="900" b="0" i="0" u="none" strike="noStrike">
                          <a:solidFill>
                            <a:srgbClr val="000000"/>
                          </a:solidFill>
                          <a:effectLst/>
                          <a:latin typeface="Times New Roman" panose="02020603050405020304" pitchFamily="18" charset="0"/>
                        </a:rPr>
                        <a:t> </a:t>
                      </a:r>
                    </a:p>
                  </a:txBody>
                  <a:tcPr marL="7620" marR="7620" marT="7620" marB="0"/>
                </a:tc>
                <a:extLst>
                  <a:ext uri="{0D108BD9-81ED-4DB2-BD59-A6C34878D82A}">
                    <a16:rowId xmlns:a16="http://schemas.microsoft.com/office/drawing/2014/main" val="2818542309"/>
                  </a:ext>
                </a:extLst>
              </a:tr>
              <a:tr h="456346">
                <a:tc>
                  <a:txBody>
                    <a:bodyPr/>
                    <a:lstStyle/>
                    <a:p>
                      <a:pPr algn="l" fontAlgn="t"/>
                      <a:r>
                        <a:rPr lang="lt-LT" sz="900" b="0" i="0" u="none" strike="noStrike">
                          <a:solidFill>
                            <a:srgbClr val="000000"/>
                          </a:solidFill>
                          <a:effectLst/>
                          <a:latin typeface="Times New Roman" panose="02020603050405020304" pitchFamily="18" charset="0"/>
                        </a:rPr>
                        <a:t>1.1.</a:t>
                      </a:r>
                    </a:p>
                  </a:txBody>
                  <a:tcPr marL="7620" marR="7620" marT="7620" marB="0"/>
                </a:tc>
                <a:tc>
                  <a:txBody>
                    <a:bodyPr/>
                    <a:lstStyle/>
                    <a:p>
                      <a:pPr algn="l" fontAlgn="t"/>
                      <a:r>
                        <a:rPr lang="lt-LT" sz="900" b="0" i="0" u="none" strike="noStrike" dirty="0" smtClean="0">
                          <a:solidFill>
                            <a:srgbClr val="000000"/>
                          </a:solidFill>
                          <a:effectLst/>
                          <a:latin typeface="Times New Roman" panose="02020603050405020304" pitchFamily="18" charset="0"/>
                        </a:rPr>
                        <a:t>Organizuotas kalėdinis renginys-spektaklis daugiavaikėms </a:t>
                      </a:r>
                      <a:r>
                        <a:rPr lang="lt-LT" sz="900" b="0" i="0" u="none" strike="noStrike" dirty="0">
                          <a:solidFill>
                            <a:srgbClr val="000000"/>
                          </a:solidFill>
                          <a:effectLst/>
                          <a:latin typeface="Times New Roman" panose="02020603050405020304" pitchFamily="18" charset="0"/>
                        </a:rPr>
                        <a:t>šeimoms ir </a:t>
                      </a:r>
                      <a:r>
                        <a:rPr lang="lt-LT" sz="900" b="0" i="0" u="none" strike="noStrike" dirty="0" err="1">
                          <a:solidFill>
                            <a:srgbClr val="000000"/>
                          </a:solidFill>
                          <a:effectLst/>
                          <a:latin typeface="Times New Roman" panose="02020603050405020304" pitchFamily="18" charset="0"/>
                        </a:rPr>
                        <a:t>soc</a:t>
                      </a:r>
                      <a:r>
                        <a:rPr lang="lt-LT" sz="900" b="0" i="0" u="none" strike="noStrike" dirty="0">
                          <a:solidFill>
                            <a:srgbClr val="000000"/>
                          </a:solidFill>
                          <a:effectLst/>
                          <a:latin typeface="Times New Roman" panose="02020603050405020304" pitchFamily="18" charset="0"/>
                        </a:rPr>
                        <a:t>. remtiniems vaikams. Tuo tikslu  </a:t>
                      </a:r>
                      <a:r>
                        <a:rPr lang="lt-LT" sz="900" b="0" i="0" u="none" strike="noStrike" dirty="0" smtClean="0">
                          <a:solidFill>
                            <a:srgbClr val="000000"/>
                          </a:solidFill>
                          <a:effectLst/>
                          <a:latin typeface="Times New Roman" panose="02020603050405020304" pitchFamily="18" charset="0"/>
                        </a:rPr>
                        <a:t>įsigytos kalėdinės </a:t>
                      </a:r>
                      <a:r>
                        <a:rPr lang="lt-LT" sz="900" b="0" i="0" u="none" strike="noStrike" dirty="0">
                          <a:solidFill>
                            <a:srgbClr val="000000"/>
                          </a:solidFill>
                          <a:effectLst/>
                          <a:latin typeface="Times New Roman" panose="02020603050405020304" pitchFamily="18" charset="0"/>
                        </a:rPr>
                        <a:t>dovanėles ir </a:t>
                      </a:r>
                      <a:r>
                        <a:rPr lang="lt-LT" sz="900" b="0" i="0" u="none" strike="noStrike" dirty="0" smtClean="0">
                          <a:solidFill>
                            <a:srgbClr val="000000"/>
                          </a:solidFill>
                          <a:effectLst/>
                          <a:latin typeface="Times New Roman" panose="02020603050405020304" pitchFamily="18" charset="0"/>
                        </a:rPr>
                        <a:t>bilietai.</a:t>
                      </a:r>
                      <a:endParaRPr lang="lt-LT" sz="900" b="0" i="0" u="none" strike="noStrike" dirty="0">
                        <a:solidFill>
                          <a:srgbClr val="000000"/>
                        </a:solidFill>
                        <a:effectLst/>
                        <a:latin typeface="Times New Roman" panose="02020603050405020304" pitchFamily="18" charset="0"/>
                      </a:endParaRPr>
                    </a:p>
                  </a:txBody>
                  <a:tcPr marL="7620" marR="7620" marT="7620" marB="0"/>
                </a:tc>
                <a:tc>
                  <a:txBody>
                    <a:bodyPr/>
                    <a:lstStyle/>
                    <a:p>
                      <a:pPr algn="l" fontAlgn="t"/>
                      <a:r>
                        <a:rPr lang="lt-LT" sz="900" b="0" i="0" u="none" strike="noStrike">
                          <a:solidFill>
                            <a:srgbClr val="000000"/>
                          </a:solidFill>
                          <a:effectLst/>
                          <a:latin typeface="Times New Roman" panose="02020603050405020304" pitchFamily="18" charset="0"/>
                        </a:rPr>
                        <a:t> </a:t>
                      </a:r>
                    </a:p>
                  </a:txBody>
                  <a:tcPr marL="7620" marR="7620" marT="7620" marB="0"/>
                </a:tc>
                <a:tc>
                  <a:txBody>
                    <a:bodyPr/>
                    <a:lstStyle/>
                    <a:p>
                      <a:pPr algn="l" fontAlgn="t"/>
                      <a:r>
                        <a:rPr lang="lt-LT" sz="900" b="0" i="0" u="none" strike="noStrike">
                          <a:solidFill>
                            <a:srgbClr val="000000"/>
                          </a:solidFill>
                          <a:effectLst/>
                          <a:latin typeface="Times New Roman" panose="02020603050405020304" pitchFamily="18" charset="0"/>
                        </a:rPr>
                        <a:t>vnt.</a:t>
                      </a:r>
                    </a:p>
                  </a:txBody>
                  <a:tcPr marL="7620" marR="7620" marT="7620" marB="0"/>
                </a:tc>
                <a:tc>
                  <a:txBody>
                    <a:bodyPr/>
                    <a:lstStyle/>
                    <a:p>
                      <a:pPr algn="r" fontAlgn="t"/>
                      <a:r>
                        <a:rPr lang="lt-LT" sz="900" b="0" i="0" u="none" strike="noStrike" dirty="0">
                          <a:solidFill>
                            <a:srgbClr val="000000"/>
                          </a:solidFill>
                          <a:effectLst/>
                          <a:latin typeface="Times New Roman" panose="02020603050405020304" pitchFamily="18" charset="0"/>
                        </a:rPr>
                        <a:t>100</a:t>
                      </a:r>
                    </a:p>
                  </a:txBody>
                  <a:tcPr marL="7620" marR="7620" marT="7620" marB="0"/>
                </a:tc>
                <a:tc>
                  <a:txBody>
                    <a:bodyPr/>
                    <a:lstStyle/>
                    <a:p>
                      <a:pPr algn="r" fontAlgn="t"/>
                      <a:r>
                        <a:rPr lang="lt-LT" sz="900" b="0" i="0" u="none" strike="noStrike" dirty="0">
                          <a:solidFill>
                            <a:srgbClr val="000000"/>
                          </a:solidFill>
                          <a:effectLst/>
                          <a:latin typeface="Times New Roman" panose="02020603050405020304" pitchFamily="18" charset="0"/>
                        </a:rPr>
                        <a:t>5,5</a:t>
                      </a:r>
                    </a:p>
                  </a:txBody>
                  <a:tcPr marL="7620" marR="7620" marT="7620" marB="0"/>
                </a:tc>
                <a:tc>
                  <a:txBody>
                    <a:bodyPr/>
                    <a:lstStyle/>
                    <a:p>
                      <a:pPr algn="r" fontAlgn="t"/>
                      <a:r>
                        <a:rPr lang="lt-LT" sz="900" b="0" i="0" u="none" strike="noStrike">
                          <a:solidFill>
                            <a:srgbClr val="000000"/>
                          </a:solidFill>
                          <a:effectLst/>
                          <a:latin typeface="Times New Roman" panose="02020603050405020304" pitchFamily="18" charset="0"/>
                        </a:rPr>
                        <a:t>550</a:t>
                      </a:r>
                    </a:p>
                  </a:txBody>
                  <a:tcPr marL="7620" marR="7620" marT="7620" marB="0"/>
                </a:tc>
                <a:tc>
                  <a:txBody>
                    <a:bodyPr/>
                    <a:lstStyle/>
                    <a:p>
                      <a:pPr algn="r" fontAlgn="t"/>
                      <a:r>
                        <a:rPr lang="lt-LT" sz="900" b="0" i="0" u="none" strike="noStrike">
                          <a:solidFill>
                            <a:srgbClr val="000000"/>
                          </a:solidFill>
                          <a:effectLst/>
                          <a:latin typeface="Times New Roman" panose="02020603050405020304" pitchFamily="18" charset="0"/>
                        </a:rPr>
                        <a:t>445</a:t>
                      </a:r>
                    </a:p>
                  </a:txBody>
                  <a:tcPr marL="7620" marR="7620" marT="7620" marB="0"/>
                </a:tc>
                <a:extLst>
                  <a:ext uri="{0D108BD9-81ED-4DB2-BD59-A6C34878D82A}">
                    <a16:rowId xmlns:a16="http://schemas.microsoft.com/office/drawing/2014/main" val="10001"/>
                  </a:ext>
                </a:extLst>
              </a:tr>
              <a:tr h="681682">
                <a:tc>
                  <a:txBody>
                    <a:bodyPr/>
                    <a:lstStyle/>
                    <a:p>
                      <a:pPr algn="l" fontAlgn="t"/>
                      <a:r>
                        <a:rPr lang="lt-LT" sz="900" b="0" i="0" u="none" strike="noStrike">
                          <a:solidFill>
                            <a:srgbClr val="000000"/>
                          </a:solidFill>
                          <a:effectLst/>
                          <a:latin typeface="Times New Roman" panose="02020603050405020304" pitchFamily="18" charset="0"/>
                        </a:rPr>
                        <a:t>1.2.</a:t>
                      </a:r>
                    </a:p>
                  </a:txBody>
                  <a:tcPr marL="7620" marR="7620" marT="7620" marB="0"/>
                </a:tc>
                <a:tc>
                  <a:txBody>
                    <a:bodyPr/>
                    <a:lstStyle/>
                    <a:p>
                      <a:pPr algn="l" fontAlgn="t"/>
                      <a:r>
                        <a:rPr lang="lt-LT" sz="900" b="0" i="0" u="none" strike="noStrike" dirty="0" smtClean="0">
                          <a:solidFill>
                            <a:srgbClr val="000000"/>
                          </a:solidFill>
                          <a:effectLst/>
                          <a:latin typeface="Times New Roman" panose="02020603050405020304" pitchFamily="18" charset="0"/>
                        </a:rPr>
                        <a:t>Dalyvauta</a:t>
                      </a:r>
                      <a:r>
                        <a:rPr lang="lt-LT" sz="900" b="0" i="0" u="none" strike="noStrike" baseline="0" dirty="0" smtClean="0">
                          <a:solidFill>
                            <a:srgbClr val="000000"/>
                          </a:solidFill>
                          <a:effectLst/>
                          <a:latin typeface="Times New Roman" panose="02020603050405020304" pitchFamily="18" charset="0"/>
                        </a:rPr>
                        <a:t> </a:t>
                      </a:r>
                      <a:r>
                        <a:rPr lang="lt-LT" sz="900" b="0" i="0" u="none" strike="noStrike" dirty="0" smtClean="0">
                          <a:solidFill>
                            <a:srgbClr val="000000"/>
                          </a:solidFill>
                          <a:effectLst/>
                          <a:latin typeface="Times New Roman" panose="02020603050405020304" pitchFamily="18" charset="0"/>
                        </a:rPr>
                        <a:t>organizuojant </a:t>
                      </a:r>
                      <a:r>
                        <a:rPr lang="lt-LT" sz="900" b="0" i="0" u="none" strike="noStrike" dirty="0">
                          <a:solidFill>
                            <a:srgbClr val="000000"/>
                          </a:solidFill>
                          <a:effectLst/>
                          <a:latin typeface="Times New Roman" panose="02020603050405020304" pitchFamily="18" charset="0"/>
                        </a:rPr>
                        <a:t>kultūros renginius, susitikimus seniūnijos bendruomenei; paminėti </a:t>
                      </a:r>
                      <a:r>
                        <a:rPr lang="lt-LT" sz="900" b="0" i="0" u="none" strike="noStrike" dirty="0" smtClean="0">
                          <a:solidFill>
                            <a:srgbClr val="000000"/>
                          </a:solidFill>
                          <a:effectLst/>
                          <a:latin typeface="Times New Roman" panose="02020603050405020304" pitchFamily="18" charset="0"/>
                        </a:rPr>
                        <a:t>nusipelnę </a:t>
                      </a:r>
                      <a:r>
                        <a:rPr lang="lt-LT" sz="900" b="0" i="0" u="none" strike="noStrike" dirty="0">
                          <a:solidFill>
                            <a:srgbClr val="000000"/>
                          </a:solidFill>
                          <a:effectLst/>
                          <a:latin typeface="Times New Roman" panose="02020603050405020304" pitchFamily="18" charset="0"/>
                        </a:rPr>
                        <a:t>seniūnijai ir miestui </a:t>
                      </a:r>
                      <a:r>
                        <a:rPr lang="lt-LT" sz="900" b="0" i="0" u="none" strike="noStrike" dirty="0" smtClean="0">
                          <a:solidFill>
                            <a:srgbClr val="000000"/>
                          </a:solidFill>
                          <a:effectLst/>
                          <a:latin typeface="Times New Roman" panose="02020603050405020304" pitchFamily="18" charset="0"/>
                        </a:rPr>
                        <a:t>žmonės</a:t>
                      </a:r>
                      <a:r>
                        <a:rPr lang="lt-LT" sz="900" b="0" i="0" u="none" strike="noStrike" dirty="0">
                          <a:solidFill>
                            <a:srgbClr val="000000"/>
                          </a:solidFill>
                          <a:effectLst/>
                          <a:latin typeface="Times New Roman" panose="02020603050405020304" pitchFamily="18" charset="0"/>
                        </a:rPr>
                        <a:t>.  Tuo tikslu </a:t>
                      </a:r>
                      <a:r>
                        <a:rPr lang="lt-LT" sz="900" b="0" i="0" u="none" strike="noStrike" dirty="0" smtClean="0">
                          <a:solidFill>
                            <a:srgbClr val="000000"/>
                          </a:solidFill>
                          <a:effectLst/>
                          <a:latin typeface="Times New Roman" panose="02020603050405020304" pitchFamily="18" charset="0"/>
                        </a:rPr>
                        <a:t>įsigyta </a:t>
                      </a:r>
                      <a:r>
                        <a:rPr lang="lt-LT" sz="900" b="0" i="0" u="none" strike="noStrike" dirty="0">
                          <a:solidFill>
                            <a:srgbClr val="000000"/>
                          </a:solidFill>
                          <a:effectLst/>
                          <a:latin typeface="Times New Roman" panose="02020603050405020304" pitchFamily="18" charset="0"/>
                        </a:rPr>
                        <a:t>maisto prekių, suvenyrų, gėlių ir kt</a:t>
                      </a:r>
                      <a:r>
                        <a:rPr lang="lt-LT" sz="900" b="0" i="0" u="none" strike="noStrike" dirty="0" smtClean="0">
                          <a:solidFill>
                            <a:srgbClr val="000000"/>
                          </a:solidFill>
                          <a:effectLst/>
                          <a:latin typeface="Times New Roman" panose="02020603050405020304" pitchFamily="18" charset="0"/>
                        </a:rPr>
                        <a:t>. Scenos nuoma renginiui ,,Šv. Rokas Panemunėje“.</a:t>
                      </a:r>
                      <a:endParaRPr lang="lt-LT" sz="900" b="0" i="0" u="none" strike="noStrike" dirty="0">
                        <a:solidFill>
                          <a:srgbClr val="000000"/>
                        </a:solidFill>
                        <a:effectLst/>
                        <a:latin typeface="Times New Roman" panose="02020603050405020304" pitchFamily="18" charset="0"/>
                      </a:endParaRPr>
                    </a:p>
                  </a:txBody>
                  <a:tcPr marL="7620" marR="7620" marT="7620" marB="0"/>
                </a:tc>
                <a:tc>
                  <a:txBody>
                    <a:bodyPr/>
                    <a:lstStyle/>
                    <a:p>
                      <a:pPr algn="l" fontAlgn="t"/>
                      <a:r>
                        <a:rPr lang="lt-LT" sz="900" b="0" i="0" u="none" strike="noStrike">
                          <a:solidFill>
                            <a:srgbClr val="000000"/>
                          </a:solidFill>
                          <a:effectLst/>
                          <a:latin typeface="Times New Roman" panose="02020603050405020304" pitchFamily="18" charset="0"/>
                        </a:rPr>
                        <a:t> </a:t>
                      </a:r>
                    </a:p>
                  </a:txBody>
                  <a:tcPr marL="7620" marR="7620" marT="7620" marB="0"/>
                </a:tc>
                <a:tc>
                  <a:txBody>
                    <a:bodyPr/>
                    <a:lstStyle/>
                    <a:p>
                      <a:pPr algn="l" fontAlgn="t"/>
                      <a:r>
                        <a:rPr lang="lt-LT" sz="900" b="0" i="0" u="none" strike="noStrike">
                          <a:solidFill>
                            <a:srgbClr val="000000"/>
                          </a:solidFill>
                          <a:effectLst/>
                          <a:latin typeface="Times New Roman" panose="02020603050405020304" pitchFamily="18" charset="0"/>
                        </a:rPr>
                        <a:t> </a:t>
                      </a:r>
                    </a:p>
                  </a:txBody>
                  <a:tcPr marL="7620" marR="7620" marT="7620" marB="0"/>
                </a:tc>
                <a:tc>
                  <a:txBody>
                    <a:bodyPr/>
                    <a:lstStyle/>
                    <a:p>
                      <a:pPr algn="l" fontAlgn="t"/>
                      <a:r>
                        <a:rPr lang="lt-LT" sz="900" b="0" i="0" u="none" strike="noStrike">
                          <a:solidFill>
                            <a:srgbClr val="000000"/>
                          </a:solidFill>
                          <a:effectLst/>
                          <a:latin typeface="Times New Roman" panose="02020603050405020304" pitchFamily="18" charset="0"/>
                        </a:rPr>
                        <a:t> </a:t>
                      </a:r>
                    </a:p>
                  </a:txBody>
                  <a:tcPr marL="7620" marR="7620" marT="7620" marB="0"/>
                </a:tc>
                <a:tc>
                  <a:txBody>
                    <a:bodyPr/>
                    <a:lstStyle/>
                    <a:p>
                      <a:pPr algn="l" fontAlgn="t"/>
                      <a:r>
                        <a:rPr lang="lt-LT" sz="900" b="0" i="0" u="none" strike="noStrike" dirty="0">
                          <a:solidFill>
                            <a:srgbClr val="000000"/>
                          </a:solidFill>
                          <a:effectLst/>
                          <a:latin typeface="Times New Roman" panose="02020603050405020304" pitchFamily="18" charset="0"/>
                        </a:rPr>
                        <a:t> </a:t>
                      </a:r>
                    </a:p>
                  </a:txBody>
                  <a:tcPr marL="7620" marR="7620" marT="7620" marB="0"/>
                </a:tc>
                <a:tc>
                  <a:txBody>
                    <a:bodyPr/>
                    <a:lstStyle/>
                    <a:p>
                      <a:pPr algn="r" fontAlgn="t"/>
                      <a:r>
                        <a:rPr lang="lt-LT" sz="900" b="0" i="0" u="none" strike="noStrike" dirty="0">
                          <a:solidFill>
                            <a:srgbClr val="000000"/>
                          </a:solidFill>
                          <a:effectLst/>
                          <a:latin typeface="Times New Roman" panose="02020603050405020304" pitchFamily="18" charset="0"/>
                        </a:rPr>
                        <a:t>700</a:t>
                      </a:r>
                    </a:p>
                  </a:txBody>
                  <a:tcPr marL="7620" marR="7620" marT="7620" marB="0"/>
                </a:tc>
                <a:tc>
                  <a:txBody>
                    <a:bodyPr/>
                    <a:lstStyle/>
                    <a:p>
                      <a:pPr algn="r" fontAlgn="t"/>
                      <a:r>
                        <a:rPr lang="lt-LT" sz="900" b="0" i="0" u="none" strike="noStrike" dirty="0">
                          <a:solidFill>
                            <a:srgbClr val="000000"/>
                          </a:solidFill>
                          <a:effectLst/>
                          <a:latin typeface="Times New Roman" panose="02020603050405020304" pitchFamily="18" charset="0"/>
                        </a:rPr>
                        <a:t>3804,31</a:t>
                      </a:r>
                    </a:p>
                  </a:txBody>
                  <a:tcPr marL="7620" marR="7620" marT="7620" marB="0"/>
                </a:tc>
                <a:extLst>
                  <a:ext uri="{0D108BD9-81ED-4DB2-BD59-A6C34878D82A}">
                    <a16:rowId xmlns:a16="http://schemas.microsoft.com/office/drawing/2014/main" val="10002"/>
                  </a:ext>
                </a:extLst>
              </a:tr>
              <a:tr h="801989">
                <a:tc>
                  <a:txBody>
                    <a:bodyPr/>
                    <a:lstStyle/>
                    <a:p>
                      <a:pPr algn="l" fontAlgn="t"/>
                      <a:r>
                        <a:rPr lang="lt-LT" sz="900" b="0" i="0" u="none" strike="noStrike">
                          <a:solidFill>
                            <a:srgbClr val="000000"/>
                          </a:solidFill>
                          <a:effectLst/>
                          <a:latin typeface="Times New Roman" panose="02020603050405020304" pitchFamily="18" charset="0"/>
                        </a:rPr>
                        <a:t>1.3.</a:t>
                      </a:r>
                    </a:p>
                  </a:txBody>
                  <a:tcPr marL="7620" marR="7620" marT="7620" marB="0"/>
                </a:tc>
                <a:tc>
                  <a:txBody>
                    <a:bodyPr/>
                    <a:lstStyle/>
                    <a:p>
                      <a:pPr algn="l" fontAlgn="t"/>
                      <a:r>
                        <a:rPr lang="lt-LT" sz="900" b="0" i="0" u="none" strike="noStrike" dirty="0" smtClean="0">
                          <a:solidFill>
                            <a:srgbClr val="000000"/>
                          </a:solidFill>
                          <a:effectLst/>
                          <a:latin typeface="Times New Roman" panose="02020603050405020304" pitchFamily="18" charset="0"/>
                        </a:rPr>
                        <a:t>Vykdytos šviečiamosios, socialinės veiklos</a:t>
                      </a:r>
                      <a:r>
                        <a:rPr lang="lt-LT" sz="900" b="0" i="0" u="none" strike="noStrike" dirty="0">
                          <a:solidFill>
                            <a:srgbClr val="000000"/>
                          </a:solidFill>
                          <a:effectLst/>
                          <a:latin typeface="Times New Roman" panose="02020603050405020304" pitchFamily="18" charset="0"/>
                        </a:rPr>
                        <a:t>, </a:t>
                      </a:r>
                      <a:r>
                        <a:rPr lang="lt-LT" sz="900" b="0" i="0" u="none" strike="noStrike" dirty="0" smtClean="0">
                          <a:solidFill>
                            <a:srgbClr val="000000"/>
                          </a:solidFill>
                          <a:effectLst/>
                          <a:latin typeface="Times New Roman" panose="02020603050405020304" pitchFamily="18" charset="0"/>
                        </a:rPr>
                        <a:t>skatinančios </a:t>
                      </a:r>
                      <a:r>
                        <a:rPr lang="lt-LT" sz="900" b="0" i="0" u="none" strike="noStrike" dirty="0">
                          <a:solidFill>
                            <a:srgbClr val="000000"/>
                          </a:solidFill>
                          <a:effectLst/>
                          <a:latin typeface="Times New Roman" panose="02020603050405020304" pitchFamily="18" charset="0"/>
                        </a:rPr>
                        <a:t>bendruomenės narių, ypač vaikų ir jaunimo užimtumą, </a:t>
                      </a:r>
                      <a:r>
                        <a:rPr lang="lt-LT" sz="900" b="0" i="0" u="none" strike="noStrike" dirty="0" smtClean="0">
                          <a:solidFill>
                            <a:srgbClr val="000000"/>
                          </a:solidFill>
                          <a:effectLst/>
                          <a:latin typeface="Times New Roman" panose="02020603050405020304" pitchFamily="18" charset="0"/>
                        </a:rPr>
                        <a:t>rengtos parodos</a:t>
                      </a:r>
                      <a:r>
                        <a:rPr lang="lt-LT" sz="900" b="0" i="0" u="none" strike="noStrike" dirty="0">
                          <a:solidFill>
                            <a:srgbClr val="000000"/>
                          </a:solidFill>
                          <a:effectLst/>
                          <a:latin typeface="Times New Roman" panose="02020603050405020304" pitchFamily="18" charset="0"/>
                        </a:rPr>
                        <a:t>. Organizuoti sporto </a:t>
                      </a:r>
                      <a:r>
                        <a:rPr lang="lt-LT" sz="900" b="0" i="0" u="none" strike="noStrike" dirty="0" smtClean="0">
                          <a:solidFill>
                            <a:srgbClr val="000000"/>
                          </a:solidFill>
                          <a:effectLst/>
                          <a:latin typeface="Times New Roman" panose="02020603050405020304" pitchFamily="18" charset="0"/>
                        </a:rPr>
                        <a:t>renginiai  </a:t>
                      </a:r>
                      <a:r>
                        <a:rPr lang="lt-LT" sz="900" b="0" i="0" u="none" strike="noStrike" dirty="0">
                          <a:solidFill>
                            <a:srgbClr val="000000"/>
                          </a:solidFill>
                          <a:effectLst/>
                          <a:latin typeface="Times New Roman" panose="02020603050405020304" pitchFamily="18" charset="0"/>
                        </a:rPr>
                        <a:t>ir </a:t>
                      </a:r>
                      <a:r>
                        <a:rPr lang="lt-LT" sz="900" b="0" i="0" u="none" strike="noStrike" dirty="0" smtClean="0">
                          <a:solidFill>
                            <a:srgbClr val="000000"/>
                          </a:solidFill>
                          <a:effectLst/>
                          <a:latin typeface="Times New Roman" panose="02020603050405020304" pitchFamily="18" charset="0"/>
                        </a:rPr>
                        <a:t>dalyvauta </a:t>
                      </a:r>
                      <a:r>
                        <a:rPr lang="lt-LT" sz="900" b="0" i="0" u="none" strike="noStrike" dirty="0">
                          <a:solidFill>
                            <a:srgbClr val="000000"/>
                          </a:solidFill>
                          <a:effectLst/>
                          <a:latin typeface="Times New Roman" panose="02020603050405020304" pitchFamily="18" charset="0"/>
                        </a:rPr>
                        <a:t>Kauno miesto seniūnijų ir Lietuvos seniūnijų sporto žaidynėse. Tuo tikslu </a:t>
                      </a:r>
                      <a:r>
                        <a:rPr lang="lt-LT" sz="900" b="0" i="0" u="none" strike="noStrike" dirty="0" smtClean="0">
                          <a:solidFill>
                            <a:srgbClr val="000000"/>
                          </a:solidFill>
                          <a:effectLst/>
                          <a:latin typeface="Times New Roman" panose="02020603050405020304" pitchFamily="18" charset="0"/>
                        </a:rPr>
                        <a:t>įsigyta </a:t>
                      </a:r>
                      <a:r>
                        <a:rPr lang="lt-LT" sz="900" b="0" i="0" u="none" strike="noStrike" dirty="0">
                          <a:solidFill>
                            <a:srgbClr val="000000"/>
                          </a:solidFill>
                          <a:effectLst/>
                          <a:latin typeface="Times New Roman" panose="02020603050405020304" pitchFamily="18" charset="0"/>
                        </a:rPr>
                        <a:t>maisto prekių, suvenyrų, gėlių, sportinių marškinėlių ir kt.</a:t>
                      </a:r>
                    </a:p>
                  </a:txBody>
                  <a:tcPr marL="7620" marR="7620" marT="7620" marB="0"/>
                </a:tc>
                <a:tc>
                  <a:txBody>
                    <a:bodyPr/>
                    <a:lstStyle/>
                    <a:p>
                      <a:pPr algn="l" fontAlgn="t"/>
                      <a:r>
                        <a:rPr lang="lt-LT" sz="900" b="0" i="0" u="none" strike="noStrike">
                          <a:solidFill>
                            <a:srgbClr val="000000"/>
                          </a:solidFill>
                          <a:effectLst/>
                          <a:latin typeface="Times New Roman" panose="02020603050405020304" pitchFamily="18" charset="0"/>
                        </a:rPr>
                        <a:t> </a:t>
                      </a:r>
                    </a:p>
                  </a:txBody>
                  <a:tcPr marL="7620" marR="7620" marT="7620" marB="0"/>
                </a:tc>
                <a:tc>
                  <a:txBody>
                    <a:bodyPr/>
                    <a:lstStyle/>
                    <a:p>
                      <a:pPr algn="l" fontAlgn="t"/>
                      <a:r>
                        <a:rPr lang="lt-LT" sz="900" b="0" i="0" u="none" strike="noStrike">
                          <a:solidFill>
                            <a:srgbClr val="000000"/>
                          </a:solidFill>
                          <a:effectLst/>
                          <a:latin typeface="Times New Roman" panose="02020603050405020304" pitchFamily="18" charset="0"/>
                        </a:rPr>
                        <a:t> </a:t>
                      </a:r>
                    </a:p>
                  </a:txBody>
                  <a:tcPr marL="7620" marR="7620" marT="7620" marB="0"/>
                </a:tc>
                <a:tc>
                  <a:txBody>
                    <a:bodyPr/>
                    <a:lstStyle/>
                    <a:p>
                      <a:pPr algn="l" fontAlgn="t"/>
                      <a:r>
                        <a:rPr lang="lt-LT" sz="900" b="0" i="0" u="none" strike="noStrike" dirty="0">
                          <a:solidFill>
                            <a:srgbClr val="000000"/>
                          </a:solidFill>
                          <a:effectLst/>
                          <a:latin typeface="Times New Roman" panose="02020603050405020304" pitchFamily="18" charset="0"/>
                        </a:rPr>
                        <a:t> </a:t>
                      </a:r>
                    </a:p>
                  </a:txBody>
                  <a:tcPr marL="7620" marR="7620" marT="7620" marB="0"/>
                </a:tc>
                <a:tc>
                  <a:txBody>
                    <a:bodyPr/>
                    <a:lstStyle/>
                    <a:p>
                      <a:pPr algn="l" fontAlgn="t"/>
                      <a:r>
                        <a:rPr lang="lt-LT" sz="900" b="0" i="0" u="none" strike="noStrike">
                          <a:solidFill>
                            <a:srgbClr val="000000"/>
                          </a:solidFill>
                          <a:effectLst/>
                          <a:latin typeface="Times New Roman" panose="02020603050405020304" pitchFamily="18" charset="0"/>
                        </a:rPr>
                        <a:t> </a:t>
                      </a:r>
                    </a:p>
                  </a:txBody>
                  <a:tcPr marL="7620" marR="7620" marT="7620" marB="0"/>
                </a:tc>
                <a:tc>
                  <a:txBody>
                    <a:bodyPr/>
                    <a:lstStyle/>
                    <a:p>
                      <a:pPr algn="r" fontAlgn="t"/>
                      <a:r>
                        <a:rPr lang="lt-LT" sz="900" b="0" i="0" u="none" strike="noStrike" dirty="0">
                          <a:solidFill>
                            <a:srgbClr val="000000"/>
                          </a:solidFill>
                          <a:effectLst/>
                          <a:latin typeface="Times New Roman" panose="02020603050405020304" pitchFamily="18" charset="0"/>
                        </a:rPr>
                        <a:t>200</a:t>
                      </a:r>
                    </a:p>
                  </a:txBody>
                  <a:tcPr marL="7620" marR="7620" marT="7620" marB="0"/>
                </a:tc>
                <a:tc>
                  <a:txBody>
                    <a:bodyPr/>
                    <a:lstStyle/>
                    <a:p>
                      <a:pPr algn="r" fontAlgn="t"/>
                      <a:r>
                        <a:rPr lang="lt-LT" sz="900" b="0" i="0" u="none" strike="noStrike" dirty="0">
                          <a:solidFill>
                            <a:srgbClr val="000000"/>
                          </a:solidFill>
                          <a:effectLst/>
                          <a:latin typeface="Times New Roman" panose="02020603050405020304" pitchFamily="18" charset="0"/>
                        </a:rPr>
                        <a:t>427,17</a:t>
                      </a:r>
                    </a:p>
                  </a:txBody>
                  <a:tcPr marL="7620" marR="7620" marT="7620" marB="0"/>
                </a:tc>
                <a:extLst>
                  <a:ext uri="{0D108BD9-81ED-4DB2-BD59-A6C34878D82A}">
                    <a16:rowId xmlns:a16="http://schemas.microsoft.com/office/drawing/2014/main" val="10003"/>
                  </a:ext>
                </a:extLst>
              </a:tr>
              <a:tr h="600935">
                <a:tc>
                  <a:txBody>
                    <a:bodyPr/>
                    <a:lstStyle/>
                    <a:p>
                      <a:pPr algn="l" fontAlgn="t"/>
                      <a:r>
                        <a:rPr lang="lt-LT" sz="900" b="0" i="0" u="none" strike="noStrike" dirty="0">
                          <a:solidFill>
                            <a:srgbClr val="000000"/>
                          </a:solidFill>
                          <a:effectLst/>
                          <a:latin typeface="Times New Roman" panose="02020603050405020304" pitchFamily="18" charset="0"/>
                        </a:rPr>
                        <a:t>1.4.</a:t>
                      </a:r>
                    </a:p>
                  </a:txBody>
                  <a:tcPr marL="7620" marR="7620" marT="7620" marB="0"/>
                </a:tc>
                <a:tc>
                  <a:txBody>
                    <a:bodyPr/>
                    <a:lstStyle/>
                    <a:p>
                      <a:pPr algn="l" fontAlgn="t"/>
                      <a:r>
                        <a:rPr lang="lt-LT" sz="900" b="0" i="0" u="none" strike="noStrike" dirty="0" smtClean="0">
                          <a:solidFill>
                            <a:srgbClr val="000000"/>
                          </a:solidFill>
                          <a:effectLst/>
                          <a:latin typeface="Times New Roman" panose="02020603050405020304" pitchFamily="18" charset="0"/>
                        </a:rPr>
                        <a:t>Organizuoti renginiai, susitikimai, kelionės bendruomenei, renginiai, skirti </a:t>
                      </a:r>
                      <a:r>
                        <a:rPr lang="lt-LT" sz="900" b="0" i="0" u="none" strike="noStrike" dirty="0">
                          <a:solidFill>
                            <a:srgbClr val="000000"/>
                          </a:solidFill>
                          <a:effectLst/>
                          <a:latin typeface="Times New Roman" panose="02020603050405020304" pitchFamily="18" charset="0"/>
                        </a:rPr>
                        <a:t>Lietuvos 100-mečiui paminėti, Pagyvenusių žmonių mėnesiui </a:t>
                      </a:r>
                      <a:r>
                        <a:rPr lang="lt-LT" sz="900" b="0" i="0" u="none" strike="noStrike" dirty="0" smtClean="0">
                          <a:solidFill>
                            <a:srgbClr val="000000"/>
                          </a:solidFill>
                          <a:effectLst/>
                          <a:latin typeface="Times New Roman" panose="02020603050405020304" pitchFamily="18" charset="0"/>
                        </a:rPr>
                        <a:t>paminėti ir kt. Autobuso</a:t>
                      </a:r>
                      <a:r>
                        <a:rPr lang="lt-LT" sz="900" b="0" i="0" u="none" strike="noStrike" baseline="0" dirty="0" smtClean="0">
                          <a:solidFill>
                            <a:srgbClr val="000000"/>
                          </a:solidFill>
                          <a:effectLst/>
                          <a:latin typeface="Times New Roman" panose="02020603050405020304" pitchFamily="18" charset="0"/>
                        </a:rPr>
                        <a:t> nuoma.</a:t>
                      </a:r>
                      <a:endParaRPr lang="lt-LT" sz="900" b="0" i="0" u="none" strike="noStrike" dirty="0">
                        <a:solidFill>
                          <a:srgbClr val="000000"/>
                        </a:solidFill>
                        <a:effectLst/>
                        <a:latin typeface="Times New Roman" panose="02020603050405020304" pitchFamily="18" charset="0"/>
                      </a:endParaRPr>
                    </a:p>
                  </a:txBody>
                  <a:tcPr marL="7620" marR="7620" marT="7620" marB="0"/>
                </a:tc>
                <a:tc>
                  <a:txBody>
                    <a:bodyPr/>
                    <a:lstStyle/>
                    <a:p>
                      <a:pPr algn="l" fontAlgn="t"/>
                      <a:r>
                        <a:rPr lang="lt-LT" sz="900" b="0" i="0" u="none" strike="noStrike" dirty="0">
                          <a:solidFill>
                            <a:srgbClr val="000000"/>
                          </a:solidFill>
                          <a:effectLst/>
                          <a:latin typeface="Times New Roman" panose="02020603050405020304" pitchFamily="18" charset="0"/>
                        </a:rPr>
                        <a:t> </a:t>
                      </a:r>
                    </a:p>
                  </a:txBody>
                  <a:tcPr marL="7620" marR="7620" marT="7620" marB="0"/>
                </a:tc>
                <a:tc>
                  <a:txBody>
                    <a:bodyPr/>
                    <a:lstStyle/>
                    <a:p>
                      <a:pPr algn="l" fontAlgn="t"/>
                      <a:r>
                        <a:rPr lang="lt-LT" sz="900" b="0" i="0" u="none" strike="noStrike" dirty="0">
                          <a:solidFill>
                            <a:srgbClr val="000000"/>
                          </a:solidFill>
                          <a:effectLst/>
                          <a:latin typeface="Times New Roman" panose="02020603050405020304" pitchFamily="18" charset="0"/>
                        </a:rPr>
                        <a:t>vnt.</a:t>
                      </a:r>
                    </a:p>
                  </a:txBody>
                  <a:tcPr marL="7620" marR="7620" marT="7620" marB="0"/>
                </a:tc>
                <a:tc>
                  <a:txBody>
                    <a:bodyPr/>
                    <a:lstStyle/>
                    <a:p>
                      <a:pPr algn="r" fontAlgn="t"/>
                      <a:r>
                        <a:rPr lang="lt-LT" sz="900" b="0" i="0" u="none" strike="noStrike" dirty="0">
                          <a:solidFill>
                            <a:srgbClr val="000000"/>
                          </a:solidFill>
                          <a:effectLst/>
                          <a:latin typeface="Times New Roman" panose="02020603050405020304" pitchFamily="18" charset="0"/>
                        </a:rPr>
                        <a:t>2</a:t>
                      </a:r>
                    </a:p>
                  </a:txBody>
                  <a:tcPr marL="7620" marR="7620" marT="7620" marB="0"/>
                </a:tc>
                <a:tc>
                  <a:txBody>
                    <a:bodyPr/>
                    <a:lstStyle/>
                    <a:p>
                      <a:pPr algn="r" fontAlgn="t"/>
                      <a:r>
                        <a:rPr lang="lt-LT" sz="900" b="0" i="0" u="none" strike="noStrike" dirty="0">
                          <a:solidFill>
                            <a:srgbClr val="000000"/>
                          </a:solidFill>
                          <a:effectLst/>
                          <a:latin typeface="Times New Roman" panose="02020603050405020304" pitchFamily="18" charset="0"/>
                        </a:rPr>
                        <a:t>750</a:t>
                      </a:r>
                    </a:p>
                  </a:txBody>
                  <a:tcPr marL="7620" marR="7620" marT="7620" marB="0"/>
                </a:tc>
                <a:tc>
                  <a:txBody>
                    <a:bodyPr/>
                    <a:lstStyle/>
                    <a:p>
                      <a:pPr algn="r" fontAlgn="t"/>
                      <a:r>
                        <a:rPr lang="lt-LT" sz="900" b="0" i="0" u="none" strike="noStrike" dirty="0">
                          <a:solidFill>
                            <a:srgbClr val="000000"/>
                          </a:solidFill>
                          <a:effectLst/>
                          <a:latin typeface="Times New Roman" panose="02020603050405020304" pitchFamily="18" charset="0"/>
                        </a:rPr>
                        <a:t>1500</a:t>
                      </a:r>
                    </a:p>
                  </a:txBody>
                  <a:tcPr marL="7620" marR="7620" marT="7620" marB="0"/>
                </a:tc>
                <a:tc>
                  <a:txBody>
                    <a:bodyPr/>
                    <a:lstStyle/>
                    <a:p>
                      <a:pPr algn="r" fontAlgn="t"/>
                      <a:r>
                        <a:rPr lang="lt-LT" sz="900" b="0" i="0" u="none" strike="noStrike" dirty="0">
                          <a:solidFill>
                            <a:srgbClr val="000000"/>
                          </a:solidFill>
                          <a:effectLst/>
                          <a:latin typeface="Times New Roman" panose="02020603050405020304" pitchFamily="18" charset="0"/>
                        </a:rPr>
                        <a:t>448,14</a:t>
                      </a:r>
                    </a:p>
                  </a:txBody>
                  <a:tcPr marL="7620" marR="7620" marT="7620" marB="0"/>
                </a:tc>
                <a:extLst>
                  <a:ext uri="{0D108BD9-81ED-4DB2-BD59-A6C34878D82A}">
                    <a16:rowId xmlns:a16="http://schemas.microsoft.com/office/drawing/2014/main" val="10007"/>
                  </a:ext>
                </a:extLst>
              </a:tr>
              <a:tr h="600935">
                <a:tc gridSpan="4">
                  <a:txBody>
                    <a:bodyPr/>
                    <a:lstStyle/>
                    <a:p>
                      <a:pPr algn="l" fontAlgn="t"/>
                      <a:r>
                        <a:rPr lang="lt-LT" sz="900" b="1" i="0" u="none" strike="noStrike" dirty="0" smtClean="0">
                          <a:solidFill>
                            <a:srgbClr val="000000"/>
                          </a:solidFill>
                          <a:effectLst/>
                          <a:latin typeface="Times New Roman" panose="02020603050405020304" pitchFamily="18" charset="0"/>
                        </a:rPr>
                        <a:t>viso</a:t>
                      </a:r>
                      <a:r>
                        <a:rPr lang="lt-LT" sz="900" b="1" i="0" u="none" strike="noStrike" dirty="0">
                          <a:solidFill>
                            <a:srgbClr val="000000"/>
                          </a:solidFill>
                          <a:effectLst/>
                          <a:latin typeface="Times New Roman" panose="02020603050405020304" pitchFamily="18" charset="0"/>
                        </a:rPr>
                        <a:t>:</a:t>
                      </a:r>
                    </a:p>
                  </a:txBody>
                  <a:tcPr marL="7620" marR="7620" marT="7620" marB="0"/>
                </a:tc>
                <a:tc hMerge="1">
                  <a:txBody>
                    <a:bodyPr/>
                    <a:lstStyle/>
                    <a:p>
                      <a:endParaRPr lang="lt-LT"/>
                    </a:p>
                  </a:txBody>
                  <a:tcPr/>
                </a:tc>
                <a:tc hMerge="1">
                  <a:txBody>
                    <a:bodyPr/>
                    <a:lstStyle/>
                    <a:p>
                      <a:endParaRPr lang="lt-LT"/>
                    </a:p>
                  </a:txBody>
                  <a:tcPr/>
                </a:tc>
                <a:tc hMerge="1">
                  <a:txBody>
                    <a:bodyPr/>
                    <a:lstStyle/>
                    <a:p>
                      <a:endParaRPr lang="lt-LT"/>
                    </a:p>
                  </a:txBody>
                  <a:tcPr/>
                </a:tc>
                <a:tc>
                  <a:txBody>
                    <a:bodyPr/>
                    <a:lstStyle/>
                    <a:p>
                      <a:pPr algn="l" fontAlgn="t"/>
                      <a:r>
                        <a:rPr lang="lt-LT" sz="900" b="0" i="0" u="none" strike="noStrike">
                          <a:solidFill>
                            <a:srgbClr val="000000"/>
                          </a:solidFill>
                          <a:effectLst/>
                          <a:latin typeface="Times New Roman" panose="02020603050405020304" pitchFamily="18" charset="0"/>
                        </a:rPr>
                        <a:t> </a:t>
                      </a:r>
                    </a:p>
                  </a:txBody>
                  <a:tcPr marL="7620" marR="7620" marT="7620" marB="0"/>
                </a:tc>
                <a:tc>
                  <a:txBody>
                    <a:bodyPr/>
                    <a:lstStyle/>
                    <a:p>
                      <a:pPr algn="l" fontAlgn="t"/>
                      <a:r>
                        <a:rPr lang="lt-LT" sz="900" b="0" i="0" u="none" strike="noStrike">
                          <a:solidFill>
                            <a:srgbClr val="000000"/>
                          </a:solidFill>
                          <a:effectLst/>
                          <a:latin typeface="Times New Roman" panose="02020603050405020304" pitchFamily="18" charset="0"/>
                        </a:rPr>
                        <a:t> </a:t>
                      </a:r>
                    </a:p>
                  </a:txBody>
                  <a:tcPr marL="7620" marR="7620" marT="7620" marB="0"/>
                </a:tc>
                <a:tc>
                  <a:txBody>
                    <a:bodyPr/>
                    <a:lstStyle/>
                    <a:p>
                      <a:pPr algn="r" fontAlgn="t"/>
                      <a:r>
                        <a:rPr lang="lt-LT" sz="900" b="1" i="0" u="none" strike="noStrike">
                          <a:solidFill>
                            <a:srgbClr val="000000"/>
                          </a:solidFill>
                          <a:effectLst/>
                          <a:latin typeface="Times New Roman" panose="02020603050405020304" pitchFamily="18" charset="0"/>
                        </a:rPr>
                        <a:t>2950</a:t>
                      </a:r>
                    </a:p>
                  </a:txBody>
                  <a:tcPr marL="7620" marR="7620" marT="7620" marB="0"/>
                </a:tc>
                <a:tc>
                  <a:txBody>
                    <a:bodyPr/>
                    <a:lstStyle/>
                    <a:p>
                      <a:pPr algn="r" fontAlgn="t"/>
                      <a:r>
                        <a:rPr lang="lt-LT" sz="900" b="1" i="0" u="none" strike="noStrike" dirty="0">
                          <a:solidFill>
                            <a:srgbClr val="000000"/>
                          </a:solidFill>
                          <a:effectLst/>
                          <a:latin typeface="Times New Roman" panose="02020603050405020304" pitchFamily="18" charset="0"/>
                        </a:rPr>
                        <a:t>5124,62</a:t>
                      </a:r>
                    </a:p>
                  </a:txBody>
                  <a:tcPr marL="7620" marR="7620" marT="7620" marB="0"/>
                </a:tc>
                <a:extLst>
                  <a:ext uri="{0D108BD9-81ED-4DB2-BD59-A6C34878D82A}">
                    <a16:rowId xmlns:a16="http://schemas.microsoft.com/office/drawing/2014/main" val="188539190"/>
                  </a:ext>
                </a:extLst>
              </a:tr>
            </a:tbl>
          </a:graphicData>
        </a:graphic>
      </p:graphicFrame>
    </p:spTree>
    <p:extLst>
      <p:ext uri="{BB962C8B-B14F-4D97-AF65-F5344CB8AC3E}">
        <p14:creationId xmlns:p14="http://schemas.microsoft.com/office/powerpoint/2010/main" val="23039373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4638"/>
            <a:ext cx="8229600" cy="490066"/>
          </a:xfrm>
        </p:spPr>
        <p:txBody>
          <a:bodyPr>
            <a:normAutofit/>
          </a:bodyPr>
          <a:lstStyle/>
          <a:p>
            <a:r>
              <a:rPr lang="lt-LT" sz="1200" b="1" dirty="0" smtClean="0">
                <a:latin typeface="Bookman Old Style" panose="02050604050505020204" pitchFamily="18" charset="0"/>
              </a:rPr>
              <a:t>Panemunės</a:t>
            </a:r>
            <a:r>
              <a:rPr lang="lt-LT" sz="2200" b="1" dirty="0" smtClean="0">
                <a:latin typeface="Bookman Old Style" panose="02050604050505020204" pitchFamily="18" charset="0"/>
              </a:rPr>
              <a:t> </a:t>
            </a:r>
            <a:r>
              <a:rPr lang="lt-LT" sz="1200" b="1" dirty="0">
                <a:latin typeface="Bookman Old Style" panose="02050604050505020204" pitchFamily="18" charset="0"/>
              </a:rPr>
              <a:t>seniūnijos lėšų </a:t>
            </a:r>
            <a:r>
              <a:rPr lang="lt-LT" sz="1200" b="1" dirty="0" smtClean="0">
                <a:latin typeface="Bookman Old Style" panose="02050604050505020204" pitchFamily="18" charset="0"/>
              </a:rPr>
              <a:t>panaudojimas 2018 m.</a:t>
            </a:r>
            <a:endParaRPr lang="lt-LT" sz="1200" dirty="0"/>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1712288734"/>
              </p:ext>
            </p:extLst>
          </p:nvPr>
        </p:nvGraphicFramePr>
        <p:xfrm>
          <a:off x="457200" y="764705"/>
          <a:ext cx="8435279" cy="3000959"/>
        </p:xfrm>
        <a:graphic>
          <a:graphicData uri="http://schemas.openxmlformats.org/drawingml/2006/table">
            <a:tbl>
              <a:tblPr>
                <a:tableStyleId>{5C22544A-7EE6-4342-B048-85BDC9FD1C3A}</a:tableStyleId>
              </a:tblPr>
              <a:tblGrid>
                <a:gridCol w="642247">
                  <a:extLst>
                    <a:ext uri="{9D8B030D-6E8A-4147-A177-3AD203B41FA5}">
                      <a16:colId xmlns:a16="http://schemas.microsoft.com/office/drawing/2014/main" val="20000"/>
                    </a:ext>
                  </a:extLst>
                </a:gridCol>
                <a:gridCol w="3100729">
                  <a:extLst>
                    <a:ext uri="{9D8B030D-6E8A-4147-A177-3AD203B41FA5}">
                      <a16:colId xmlns:a16="http://schemas.microsoft.com/office/drawing/2014/main" val="20001"/>
                    </a:ext>
                  </a:extLst>
                </a:gridCol>
                <a:gridCol w="575842">
                  <a:extLst>
                    <a:ext uri="{9D8B030D-6E8A-4147-A177-3AD203B41FA5}">
                      <a16:colId xmlns:a16="http://schemas.microsoft.com/office/drawing/2014/main" val="3518671450"/>
                    </a:ext>
                  </a:extLst>
                </a:gridCol>
                <a:gridCol w="513315">
                  <a:extLst>
                    <a:ext uri="{9D8B030D-6E8A-4147-A177-3AD203B41FA5}">
                      <a16:colId xmlns:a16="http://schemas.microsoft.com/office/drawing/2014/main" val="1787833088"/>
                    </a:ext>
                  </a:extLst>
                </a:gridCol>
                <a:gridCol w="265390">
                  <a:extLst>
                    <a:ext uri="{9D8B030D-6E8A-4147-A177-3AD203B41FA5}">
                      <a16:colId xmlns:a16="http://schemas.microsoft.com/office/drawing/2014/main" val="20004"/>
                    </a:ext>
                  </a:extLst>
                </a:gridCol>
                <a:gridCol w="476822">
                  <a:extLst>
                    <a:ext uri="{9D8B030D-6E8A-4147-A177-3AD203B41FA5}">
                      <a16:colId xmlns:a16="http://schemas.microsoft.com/office/drawing/2014/main" val="20005"/>
                    </a:ext>
                  </a:extLst>
                </a:gridCol>
                <a:gridCol w="1636799">
                  <a:extLst>
                    <a:ext uri="{9D8B030D-6E8A-4147-A177-3AD203B41FA5}">
                      <a16:colId xmlns:a16="http://schemas.microsoft.com/office/drawing/2014/main" val="20006"/>
                    </a:ext>
                  </a:extLst>
                </a:gridCol>
                <a:gridCol w="1224135">
                  <a:extLst>
                    <a:ext uri="{9D8B030D-6E8A-4147-A177-3AD203B41FA5}">
                      <a16:colId xmlns:a16="http://schemas.microsoft.com/office/drawing/2014/main" val="20007"/>
                    </a:ext>
                  </a:extLst>
                </a:gridCol>
              </a:tblGrid>
              <a:tr h="423660">
                <a:tc>
                  <a:txBody>
                    <a:bodyPr/>
                    <a:lstStyle/>
                    <a:p>
                      <a:pPr algn="l" fontAlgn="t"/>
                      <a:r>
                        <a:rPr lang="lt-LT" sz="900" b="1" i="0" u="none" strike="noStrike">
                          <a:solidFill>
                            <a:srgbClr val="000000"/>
                          </a:solidFill>
                          <a:effectLst/>
                          <a:latin typeface="Times New Roman" panose="02020603050405020304" pitchFamily="18" charset="0"/>
                        </a:rPr>
                        <a:t>2.</a:t>
                      </a:r>
                    </a:p>
                  </a:txBody>
                  <a:tcPr marL="7620" marR="7620" marT="7620" marB="0"/>
                </a:tc>
                <a:tc>
                  <a:txBody>
                    <a:bodyPr/>
                    <a:lstStyle/>
                    <a:p>
                      <a:pPr algn="l" fontAlgn="t"/>
                      <a:r>
                        <a:rPr lang="lt-LT" sz="900" b="1" i="0" u="none" strike="noStrike">
                          <a:solidFill>
                            <a:srgbClr val="000000"/>
                          </a:solidFill>
                          <a:effectLst/>
                          <a:latin typeface="Times New Roman" panose="02020603050405020304" pitchFamily="18" charset="0"/>
                        </a:rPr>
                        <a:t>Seniūnijos teritorijos priežiūros organizavimas</a:t>
                      </a:r>
                    </a:p>
                  </a:txBody>
                  <a:tcPr marL="7620" marR="7620" marT="7620" marB="0"/>
                </a:tc>
                <a:tc>
                  <a:txBody>
                    <a:bodyPr/>
                    <a:lstStyle/>
                    <a:p>
                      <a:pPr algn="l" fontAlgn="t"/>
                      <a:r>
                        <a:rPr lang="lt-LT" sz="900" b="1" i="0" u="none" strike="noStrike">
                          <a:solidFill>
                            <a:srgbClr val="000000"/>
                          </a:solidFill>
                          <a:effectLst/>
                          <a:latin typeface="Times New Roman" panose="02020603050405020304" pitchFamily="18" charset="0"/>
                        </a:rPr>
                        <a:t> </a:t>
                      </a:r>
                    </a:p>
                  </a:txBody>
                  <a:tcPr marL="7620" marR="7620" marT="7620" marB="0"/>
                </a:tc>
                <a:tc>
                  <a:txBody>
                    <a:bodyPr/>
                    <a:lstStyle/>
                    <a:p>
                      <a:pPr algn="l" fontAlgn="t"/>
                      <a:r>
                        <a:rPr lang="lt-LT" sz="900" b="1" i="0" u="none" strike="noStrike">
                          <a:solidFill>
                            <a:srgbClr val="000000"/>
                          </a:solidFill>
                          <a:effectLst/>
                          <a:latin typeface="Times New Roman" panose="02020603050405020304" pitchFamily="18" charset="0"/>
                        </a:rPr>
                        <a:t> </a:t>
                      </a:r>
                    </a:p>
                  </a:txBody>
                  <a:tcPr marL="7620" marR="7620" marT="7620" marB="0"/>
                </a:tc>
                <a:tc>
                  <a:txBody>
                    <a:bodyPr/>
                    <a:lstStyle/>
                    <a:p>
                      <a:pPr algn="l" fontAlgn="t"/>
                      <a:r>
                        <a:rPr lang="lt-LT" sz="900" b="1" i="0" u="none" strike="noStrike">
                          <a:solidFill>
                            <a:srgbClr val="000000"/>
                          </a:solidFill>
                          <a:effectLst/>
                          <a:latin typeface="Times New Roman" panose="02020603050405020304" pitchFamily="18" charset="0"/>
                        </a:rPr>
                        <a:t> </a:t>
                      </a:r>
                    </a:p>
                  </a:txBody>
                  <a:tcPr marL="7620" marR="7620" marT="7620" marB="0"/>
                </a:tc>
                <a:tc>
                  <a:txBody>
                    <a:bodyPr/>
                    <a:lstStyle/>
                    <a:p>
                      <a:pPr algn="l" fontAlgn="t"/>
                      <a:r>
                        <a:rPr lang="lt-LT" sz="900" b="1" i="0" u="none" strike="noStrike">
                          <a:solidFill>
                            <a:srgbClr val="000000"/>
                          </a:solidFill>
                          <a:effectLst/>
                          <a:latin typeface="Times New Roman" panose="02020603050405020304" pitchFamily="18" charset="0"/>
                        </a:rPr>
                        <a:t> </a:t>
                      </a:r>
                    </a:p>
                  </a:txBody>
                  <a:tcPr marL="7620" marR="7620" marT="7620" marB="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lt-LT" sz="900" b="1" i="0" u="none" strike="noStrike" dirty="0">
                          <a:solidFill>
                            <a:srgbClr val="000000"/>
                          </a:solidFill>
                          <a:effectLst/>
                          <a:latin typeface="Times New Roman" panose="02020603050405020304" pitchFamily="18" charset="0"/>
                        </a:rPr>
                        <a:t> </a:t>
                      </a:r>
                      <a:r>
                        <a:rPr lang="lt-LT" sz="900" b="1" i="0" u="none" strike="noStrike" dirty="0" smtClean="0">
                          <a:solidFill>
                            <a:srgbClr val="000000"/>
                          </a:solidFill>
                          <a:effectLst/>
                          <a:latin typeface="Times New Roman" panose="02020603050405020304" pitchFamily="18" charset="0"/>
                        </a:rPr>
                        <a:t>Planuota 2018 m. </a:t>
                      </a:r>
                    </a:p>
                    <a:p>
                      <a:pPr algn="l" fontAlgn="t"/>
                      <a:endParaRPr lang="lt-LT" sz="900" b="1" i="0" u="none" strike="noStrike" dirty="0">
                        <a:solidFill>
                          <a:srgbClr val="000000"/>
                        </a:solidFill>
                        <a:effectLst/>
                        <a:latin typeface="Times New Roman" panose="02020603050405020304" pitchFamily="18" charset="0"/>
                      </a:endParaRPr>
                    </a:p>
                  </a:txBody>
                  <a:tcPr marL="7620" marR="7620" marT="7620" marB="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lt-LT" sz="900" b="1" i="0" u="none" strike="noStrike" dirty="0">
                          <a:solidFill>
                            <a:srgbClr val="000000"/>
                          </a:solidFill>
                          <a:effectLst/>
                          <a:latin typeface="Times New Roman" panose="02020603050405020304" pitchFamily="18" charset="0"/>
                        </a:rPr>
                        <a:t> </a:t>
                      </a:r>
                      <a:r>
                        <a:rPr lang="lt-LT" sz="900" b="1" i="0" u="none" strike="noStrike" dirty="0" smtClean="0">
                          <a:solidFill>
                            <a:srgbClr val="000000"/>
                          </a:solidFill>
                          <a:effectLst/>
                          <a:latin typeface="Times New Roman" panose="02020603050405020304" pitchFamily="18" charset="0"/>
                        </a:rPr>
                        <a:t>Panaudota 2018 m.  </a:t>
                      </a:r>
                    </a:p>
                    <a:p>
                      <a:pPr algn="l" fontAlgn="t"/>
                      <a:endParaRPr lang="lt-LT" sz="900" b="1" i="0" u="none" strike="noStrike" dirty="0">
                        <a:solidFill>
                          <a:srgbClr val="000000"/>
                        </a:solidFill>
                        <a:effectLst/>
                        <a:latin typeface="Times New Roman" panose="02020603050405020304" pitchFamily="18" charset="0"/>
                      </a:endParaRPr>
                    </a:p>
                  </a:txBody>
                  <a:tcPr marL="7620" marR="7620" marT="7620" marB="0"/>
                </a:tc>
                <a:extLst>
                  <a:ext uri="{0D108BD9-81ED-4DB2-BD59-A6C34878D82A}">
                    <a16:rowId xmlns:a16="http://schemas.microsoft.com/office/drawing/2014/main" val="10000"/>
                  </a:ext>
                </a:extLst>
              </a:tr>
              <a:tr h="415299">
                <a:tc>
                  <a:txBody>
                    <a:bodyPr/>
                    <a:lstStyle/>
                    <a:p>
                      <a:pPr algn="l" fontAlgn="t"/>
                      <a:r>
                        <a:rPr lang="lt-LT" sz="900" b="0" i="0" u="none" strike="noStrike">
                          <a:solidFill>
                            <a:srgbClr val="000000"/>
                          </a:solidFill>
                          <a:effectLst/>
                          <a:latin typeface="Times New Roman" panose="02020603050405020304" pitchFamily="18" charset="0"/>
                        </a:rPr>
                        <a:t>2.1.</a:t>
                      </a:r>
                    </a:p>
                  </a:txBody>
                  <a:tcPr marL="7620" marR="7620" marT="7620" marB="0"/>
                </a:tc>
                <a:tc>
                  <a:txBody>
                    <a:bodyPr/>
                    <a:lstStyle/>
                    <a:p>
                      <a:pPr algn="l" fontAlgn="t"/>
                      <a:r>
                        <a:rPr lang="lt-LT" sz="900" b="0" i="0" u="none" strike="noStrike" dirty="0" smtClean="0">
                          <a:solidFill>
                            <a:srgbClr val="000000"/>
                          </a:solidFill>
                          <a:effectLst/>
                          <a:latin typeface="Times New Roman" panose="02020603050405020304" pitchFamily="18" charset="0"/>
                        </a:rPr>
                        <a:t>Įsigyta </a:t>
                      </a:r>
                      <a:r>
                        <a:rPr lang="lt-LT" sz="900" b="0" i="0" u="none" strike="noStrike" dirty="0">
                          <a:solidFill>
                            <a:srgbClr val="000000"/>
                          </a:solidFill>
                          <a:effectLst/>
                          <a:latin typeface="Times New Roman" panose="02020603050405020304" pitchFamily="18" charset="0"/>
                        </a:rPr>
                        <a:t>įrankių ir priemonių VNV ir talkų organizavimui.</a:t>
                      </a:r>
                    </a:p>
                  </a:txBody>
                  <a:tcPr marL="7620" marR="7620" marT="7620" marB="0"/>
                </a:tc>
                <a:tc>
                  <a:txBody>
                    <a:bodyPr/>
                    <a:lstStyle/>
                    <a:p>
                      <a:pPr algn="l" fontAlgn="t"/>
                      <a:r>
                        <a:rPr lang="lt-LT" sz="900" b="0" i="0" u="none" strike="noStrike">
                          <a:solidFill>
                            <a:srgbClr val="000000"/>
                          </a:solidFill>
                          <a:effectLst/>
                          <a:latin typeface="Times New Roman" panose="02020603050405020304" pitchFamily="18" charset="0"/>
                        </a:rPr>
                        <a:t> </a:t>
                      </a:r>
                    </a:p>
                  </a:txBody>
                  <a:tcPr marL="7620" marR="7620" marT="7620" marB="0"/>
                </a:tc>
                <a:tc>
                  <a:txBody>
                    <a:bodyPr/>
                    <a:lstStyle/>
                    <a:p>
                      <a:pPr algn="l" fontAlgn="t"/>
                      <a:r>
                        <a:rPr lang="lt-LT" sz="900" b="0" i="0" u="none" strike="noStrike">
                          <a:solidFill>
                            <a:srgbClr val="000000"/>
                          </a:solidFill>
                          <a:effectLst/>
                          <a:latin typeface="Times New Roman" panose="02020603050405020304" pitchFamily="18" charset="0"/>
                        </a:rPr>
                        <a:t>vnt.</a:t>
                      </a:r>
                    </a:p>
                  </a:txBody>
                  <a:tcPr marL="7620" marR="7620" marT="7620" marB="0"/>
                </a:tc>
                <a:tc>
                  <a:txBody>
                    <a:bodyPr/>
                    <a:lstStyle/>
                    <a:p>
                      <a:pPr algn="l" fontAlgn="t"/>
                      <a:r>
                        <a:rPr lang="lt-LT" sz="900" b="0" i="0" u="none" strike="noStrike">
                          <a:solidFill>
                            <a:srgbClr val="000000"/>
                          </a:solidFill>
                          <a:effectLst/>
                          <a:latin typeface="Times New Roman" panose="02020603050405020304" pitchFamily="18" charset="0"/>
                        </a:rPr>
                        <a:t> </a:t>
                      </a:r>
                    </a:p>
                  </a:txBody>
                  <a:tcPr marL="7620" marR="7620" marT="7620" marB="0"/>
                </a:tc>
                <a:tc>
                  <a:txBody>
                    <a:bodyPr/>
                    <a:lstStyle/>
                    <a:p>
                      <a:pPr algn="l" fontAlgn="t"/>
                      <a:r>
                        <a:rPr lang="lt-LT" sz="900" b="0" i="0" u="none" strike="noStrike">
                          <a:solidFill>
                            <a:srgbClr val="000000"/>
                          </a:solidFill>
                          <a:effectLst/>
                          <a:latin typeface="Times New Roman" panose="02020603050405020304" pitchFamily="18" charset="0"/>
                        </a:rPr>
                        <a:t> </a:t>
                      </a:r>
                    </a:p>
                  </a:txBody>
                  <a:tcPr marL="7620" marR="7620" marT="7620" marB="0"/>
                </a:tc>
                <a:tc>
                  <a:txBody>
                    <a:bodyPr/>
                    <a:lstStyle/>
                    <a:p>
                      <a:pPr algn="r" fontAlgn="t"/>
                      <a:r>
                        <a:rPr lang="lt-LT" sz="900" b="0" i="0" u="none" strike="noStrike">
                          <a:solidFill>
                            <a:srgbClr val="000000"/>
                          </a:solidFill>
                          <a:effectLst/>
                          <a:latin typeface="Times New Roman" panose="02020603050405020304" pitchFamily="18" charset="0"/>
                        </a:rPr>
                        <a:t>1000</a:t>
                      </a:r>
                    </a:p>
                  </a:txBody>
                  <a:tcPr marL="7620" marR="7620" marT="7620" marB="0"/>
                </a:tc>
                <a:tc>
                  <a:txBody>
                    <a:bodyPr/>
                    <a:lstStyle/>
                    <a:p>
                      <a:pPr algn="r" fontAlgn="t"/>
                      <a:r>
                        <a:rPr lang="lt-LT" sz="900" b="0" i="0" u="none" strike="noStrike">
                          <a:solidFill>
                            <a:srgbClr val="000000"/>
                          </a:solidFill>
                          <a:effectLst/>
                          <a:latin typeface="Times New Roman" panose="02020603050405020304" pitchFamily="18" charset="0"/>
                        </a:rPr>
                        <a:t>375,82</a:t>
                      </a:r>
                    </a:p>
                  </a:txBody>
                  <a:tcPr marL="7620" marR="7620" marT="7620" marB="0"/>
                </a:tc>
                <a:extLst>
                  <a:ext uri="{0D108BD9-81ED-4DB2-BD59-A6C34878D82A}">
                    <a16:rowId xmlns:a16="http://schemas.microsoft.com/office/drawing/2014/main" val="3787980547"/>
                  </a:ext>
                </a:extLst>
              </a:tr>
              <a:tr h="295139">
                <a:tc>
                  <a:txBody>
                    <a:bodyPr/>
                    <a:lstStyle/>
                    <a:p>
                      <a:pPr algn="l" fontAlgn="t"/>
                      <a:r>
                        <a:rPr lang="lt-LT" sz="900" b="0" i="0" u="none" strike="noStrike">
                          <a:solidFill>
                            <a:srgbClr val="000000"/>
                          </a:solidFill>
                          <a:effectLst/>
                          <a:latin typeface="Times New Roman" panose="02020603050405020304" pitchFamily="18" charset="0"/>
                        </a:rPr>
                        <a:t>2.2.</a:t>
                      </a:r>
                    </a:p>
                  </a:txBody>
                  <a:tcPr marL="7620" marR="7620" marT="7620" marB="0"/>
                </a:tc>
                <a:tc>
                  <a:txBody>
                    <a:bodyPr/>
                    <a:lstStyle/>
                    <a:p>
                      <a:pPr algn="l" fontAlgn="t"/>
                      <a:r>
                        <a:rPr lang="lt-LT" sz="900" b="0" i="0" u="none" strike="noStrike" dirty="0" smtClean="0">
                          <a:solidFill>
                            <a:srgbClr val="000000"/>
                          </a:solidFill>
                          <a:effectLst/>
                          <a:latin typeface="Times New Roman" panose="02020603050405020304" pitchFamily="18" charset="0"/>
                        </a:rPr>
                        <a:t>Organizuotas </a:t>
                      </a:r>
                      <a:r>
                        <a:rPr lang="lt-LT" sz="900" b="0" i="0" u="none" strike="noStrike" dirty="0">
                          <a:solidFill>
                            <a:srgbClr val="000000"/>
                          </a:solidFill>
                          <a:effectLst/>
                          <a:latin typeface="Times New Roman" panose="02020603050405020304" pitchFamily="18" charset="0"/>
                        </a:rPr>
                        <a:t>padangų </a:t>
                      </a:r>
                      <a:r>
                        <a:rPr lang="lt-LT" sz="900" b="0" i="0" u="none" strike="noStrike" dirty="0" smtClean="0">
                          <a:solidFill>
                            <a:srgbClr val="000000"/>
                          </a:solidFill>
                          <a:effectLst/>
                          <a:latin typeface="Times New Roman" panose="02020603050405020304" pitchFamily="18" charset="0"/>
                        </a:rPr>
                        <a:t>surinkimas </a:t>
                      </a:r>
                      <a:r>
                        <a:rPr lang="lt-LT" sz="900" b="0" i="0" u="none" strike="noStrike" dirty="0">
                          <a:solidFill>
                            <a:srgbClr val="000000"/>
                          </a:solidFill>
                          <a:effectLst/>
                          <a:latin typeface="Times New Roman" panose="02020603050405020304" pitchFamily="18" charset="0"/>
                        </a:rPr>
                        <a:t>ir </a:t>
                      </a:r>
                      <a:r>
                        <a:rPr lang="lt-LT" sz="900" b="0" i="0" u="none" strike="noStrike" dirty="0" smtClean="0">
                          <a:solidFill>
                            <a:srgbClr val="000000"/>
                          </a:solidFill>
                          <a:effectLst/>
                          <a:latin typeface="Times New Roman" panose="02020603050405020304" pitchFamily="18" charset="0"/>
                        </a:rPr>
                        <a:t>pristatymas </a:t>
                      </a:r>
                      <a:r>
                        <a:rPr lang="lt-LT" sz="900" b="0" i="0" u="none" strike="noStrike" dirty="0">
                          <a:solidFill>
                            <a:srgbClr val="000000"/>
                          </a:solidFill>
                          <a:effectLst/>
                          <a:latin typeface="Times New Roman" panose="02020603050405020304" pitchFamily="18" charset="0"/>
                        </a:rPr>
                        <a:t>į utilizavimo įmonę.</a:t>
                      </a:r>
                    </a:p>
                  </a:txBody>
                  <a:tcPr marL="7620" marR="7620" marT="7620" marB="0"/>
                </a:tc>
                <a:tc>
                  <a:txBody>
                    <a:bodyPr/>
                    <a:lstStyle/>
                    <a:p>
                      <a:pPr algn="l" fontAlgn="t"/>
                      <a:r>
                        <a:rPr lang="lt-LT" sz="900" b="0" i="0" u="none" strike="noStrike">
                          <a:solidFill>
                            <a:srgbClr val="000000"/>
                          </a:solidFill>
                          <a:effectLst/>
                          <a:latin typeface="Times New Roman" panose="02020603050405020304" pitchFamily="18" charset="0"/>
                        </a:rPr>
                        <a:t> </a:t>
                      </a:r>
                    </a:p>
                  </a:txBody>
                  <a:tcPr marL="7620" marR="7620" marT="7620" marB="0"/>
                </a:tc>
                <a:tc>
                  <a:txBody>
                    <a:bodyPr/>
                    <a:lstStyle/>
                    <a:p>
                      <a:pPr algn="l" fontAlgn="t"/>
                      <a:r>
                        <a:rPr lang="lt-LT" sz="900" b="0" i="0" u="none" strike="noStrike">
                          <a:solidFill>
                            <a:srgbClr val="000000"/>
                          </a:solidFill>
                          <a:effectLst/>
                          <a:latin typeface="Times New Roman" panose="02020603050405020304" pitchFamily="18" charset="0"/>
                        </a:rPr>
                        <a:t>m³</a:t>
                      </a:r>
                    </a:p>
                  </a:txBody>
                  <a:tcPr marL="7620" marR="7620" marT="7620" marB="0"/>
                </a:tc>
                <a:tc>
                  <a:txBody>
                    <a:bodyPr/>
                    <a:lstStyle/>
                    <a:p>
                      <a:pPr algn="r" fontAlgn="t"/>
                      <a:r>
                        <a:rPr lang="lt-LT" sz="900" b="0" i="0" u="none" strike="noStrike">
                          <a:solidFill>
                            <a:srgbClr val="000000"/>
                          </a:solidFill>
                          <a:effectLst/>
                          <a:latin typeface="Times New Roman" panose="02020603050405020304" pitchFamily="18" charset="0"/>
                        </a:rPr>
                        <a:t>20</a:t>
                      </a:r>
                    </a:p>
                  </a:txBody>
                  <a:tcPr marL="7620" marR="7620" marT="7620" marB="0"/>
                </a:tc>
                <a:tc>
                  <a:txBody>
                    <a:bodyPr/>
                    <a:lstStyle/>
                    <a:p>
                      <a:pPr algn="r" fontAlgn="t"/>
                      <a:r>
                        <a:rPr lang="lt-LT" sz="900" b="0" i="0" u="none" strike="noStrike">
                          <a:solidFill>
                            <a:srgbClr val="000000"/>
                          </a:solidFill>
                          <a:effectLst/>
                          <a:latin typeface="Times New Roman" panose="02020603050405020304" pitchFamily="18" charset="0"/>
                        </a:rPr>
                        <a:t>14,81</a:t>
                      </a:r>
                    </a:p>
                  </a:txBody>
                  <a:tcPr marL="7620" marR="7620" marT="7620" marB="0"/>
                </a:tc>
                <a:tc>
                  <a:txBody>
                    <a:bodyPr/>
                    <a:lstStyle/>
                    <a:p>
                      <a:pPr algn="r" fontAlgn="t"/>
                      <a:r>
                        <a:rPr lang="lt-LT" sz="900" b="0" i="0" u="none" strike="noStrike">
                          <a:solidFill>
                            <a:srgbClr val="000000"/>
                          </a:solidFill>
                          <a:effectLst/>
                          <a:latin typeface="Times New Roman" panose="02020603050405020304" pitchFamily="18" charset="0"/>
                        </a:rPr>
                        <a:t>296</a:t>
                      </a:r>
                    </a:p>
                  </a:txBody>
                  <a:tcPr marL="7620" marR="7620" marT="7620" marB="0"/>
                </a:tc>
                <a:tc>
                  <a:txBody>
                    <a:bodyPr/>
                    <a:lstStyle/>
                    <a:p>
                      <a:pPr algn="r" fontAlgn="t"/>
                      <a:r>
                        <a:rPr lang="lt-LT" sz="900" b="0" i="0" u="none" strike="noStrike">
                          <a:solidFill>
                            <a:srgbClr val="000000"/>
                          </a:solidFill>
                          <a:effectLst/>
                          <a:latin typeface="Times New Roman" panose="02020603050405020304" pitchFamily="18" charset="0"/>
                        </a:rPr>
                        <a:t>0</a:t>
                      </a:r>
                    </a:p>
                  </a:txBody>
                  <a:tcPr marL="7620" marR="7620" marT="7620" marB="0"/>
                </a:tc>
                <a:extLst>
                  <a:ext uri="{0D108BD9-81ED-4DB2-BD59-A6C34878D82A}">
                    <a16:rowId xmlns:a16="http://schemas.microsoft.com/office/drawing/2014/main" val="2818542309"/>
                  </a:ext>
                </a:extLst>
              </a:tr>
              <a:tr h="450077">
                <a:tc>
                  <a:txBody>
                    <a:bodyPr/>
                    <a:lstStyle/>
                    <a:p>
                      <a:pPr algn="l" fontAlgn="t"/>
                      <a:r>
                        <a:rPr lang="lt-LT" sz="900" b="0" i="0" u="none" strike="noStrike" dirty="0">
                          <a:solidFill>
                            <a:srgbClr val="000000"/>
                          </a:solidFill>
                          <a:effectLst/>
                          <a:latin typeface="Times New Roman" panose="02020603050405020304" pitchFamily="18" charset="0"/>
                        </a:rPr>
                        <a:t>2.3.</a:t>
                      </a:r>
                    </a:p>
                  </a:txBody>
                  <a:tcPr marL="7620" marR="7620" marT="7620" marB="0"/>
                </a:tc>
                <a:tc>
                  <a:txBody>
                    <a:bodyPr/>
                    <a:lstStyle/>
                    <a:p>
                      <a:pPr algn="l" fontAlgn="t"/>
                      <a:r>
                        <a:rPr lang="lt-LT" sz="900" b="0" i="0" u="none" strike="noStrike" dirty="0" smtClean="0">
                          <a:solidFill>
                            <a:srgbClr val="000000"/>
                          </a:solidFill>
                          <a:effectLst/>
                          <a:latin typeface="Times New Roman" panose="02020603050405020304" pitchFamily="18" charset="0"/>
                        </a:rPr>
                        <a:t>Organizuotas šienavimas </a:t>
                      </a:r>
                      <a:r>
                        <a:rPr lang="lt-LT" sz="900" b="0" i="0" u="none" strike="noStrike" dirty="0">
                          <a:solidFill>
                            <a:srgbClr val="000000"/>
                          </a:solidFill>
                          <a:effectLst/>
                          <a:latin typeface="Times New Roman" panose="02020603050405020304" pitchFamily="18" charset="0"/>
                        </a:rPr>
                        <a:t>mažąja technika, viešųjų teritorijų  žaliųjų plotų </a:t>
                      </a:r>
                      <a:r>
                        <a:rPr lang="lt-LT" sz="900" b="0" i="0" u="none" strike="noStrike" dirty="0" smtClean="0">
                          <a:solidFill>
                            <a:srgbClr val="000000"/>
                          </a:solidFill>
                          <a:effectLst/>
                          <a:latin typeface="Times New Roman" panose="02020603050405020304" pitchFamily="18" charset="0"/>
                        </a:rPr>
                        <a:t>priežiūra.</a:t>
                      </a:r>
                      <a:endParaRPr lang="lt-LT" sz="900" b="0" i="0" u="none" strike="noStrike" dirty="0">
                        <a:solidFill>
                          <a:srgbClr val="000000"/>
                        </a:solidFill>
                        <a:effectLst/>
                        <a:latin typeface="Times New Roman" panose="02020603050405020304" pitchFamily="18" charset="0"/>
                      </a:endParaRPr>
                    </a:p>
                  </a:txBody>
                  <a:tcPr marL="7620" marR="7620" marT="7620" marB="0"/>
                </a:tc>
                <a:tc>
                  <a:txBody>
                    <a:bodyPr/>
                    <a:lstStyle/>
                    <a:p>
                      <a:pPr algn="l" fontAlgn="t"/>
                      <a:r>
                        <a:rPr lang="lt-LT" sz="900" b="0" i="0" u="none" strike="noStrike">
                          <a:solidFill>
                            <a:srgbClr val="000000"/>
                          </a:solidFill>
                          <a:effectLst/>
                          <a:latin typeface="Times New Roman" panose="02020603050405020304" pitchFamily="18" charset="0"/>
                        </a:rPr>
                        <a:t> </a:t>
                      </a:r>
                    </a:p>
                  </a:txBody>
                  <a:tcPr marL="7620" marR="7620" marT="7620" marB="0"/>
                </a:tc>
                <a:tc>
                  <a:txBody>
                    <a:bodyPr/>
                    <a:lstStyle/>
                    <a:p>
                      <a:pPr algn="l" fontAlgn="t"/>
                      <a:r>
                        <a:rPr lang="lt-LT" sz="900" b="0" i="0" u="none" strike="noStrike">
                          <a:solidFill>
                            <a:srgbClr val="000000"/>
                          </a:solidFill>
                          <a:effectLst/>
                          <a:latin typeface="Times New Roman" panose="02020603050405020304" pitchFamily="18" charset="0"/>
                        </a:rPr>
                        <a:t>ha</a:t>
                      </a:r>
                    </a:p>
                  </a:txBody>
                  <a:tcPr marL="7620" marR="7620" marT="7620" marB="0"/>
                </a:tc>
                <a:tc>
                  <a:txBody>
                    <a:bodyPr/>
                    <a:lstStyle/>
                    <a:p>
                      <a:pPr algn="r" fontAlgn="t"/>
                      <a:r>
                        <a:rPr lang="lt-LT" sz="900" b="0" i="0" u="none" strike="noStrike">
                          <a:solidFill>
                            <a:srgbClr val="000000"/>
                          </a:solidFill>
                          <a:effectLst/>
                          <a:latin typeface="Times New Roman" panose="02020603050405020304" pitchFamily="18" charset="0"/>
                        </a:rPr>
                        <a:t>10</a:t>
                      </a:r>
                    </a:p>
                  </a:txBody>
                  <a:tcPr marL="7620" marR="7620" marT="7620" marB="0"/>
                </a:tc>
                <a:tc>
                  <a:txBody>
                    <a:bodyPr/>
                    <a:lstStyle/>
                    <a:p>
                      <a:pPr algn="r" fontAlgn="t"/>
                      <a:r>
                        <a:rPr lang="lt-LT" sz="900" b="0" i="0" u="none" strike="noStrike">
                          <a:solidFill>
                            <a:srgbClr val="000000"/>
                          </a:solidFill>
                          <a:effectLst/>
                          <a:latin typeface="Times New Roman" panose="02020603050405020304" pitchFamily="18" charset="0"/>
                        </a:rPr>
                        <a:t>265</a:t>
                      </a:r>
                    </a:p>
                  </a:txBody>
                  <a:tcPr marL="7620" marR="7620" marT="7620" marB="0"/>
                </a:tc>
                <a:tc>
                  <a:txBody>
                    <a:bodyPr/>
                    <a:lstStyle/>
                    <a:p>
                      <a:pPr algn="r" fontAlgn="t"/>
                      <a:r>
                        <a:rPr lang="lt-LT" sz="900" b="0" i="0" u="none" strike="noStrike">
                          <a:solidFill>
                            <a:srgbClr val="000000"/>
                          </a:solidFill>
                          <a:effectLst/>
                          <a:latin typeface="Times New Roman" panose="02020603050405020304" pitchFamily="18" charset="0"/>
                        </a:rPr>
                        <a:t>2650</a:t>
                      </a:r>
                    </a:p>
                  </a:txBody>
                  <a:tcPr marL="7620" marR="7620" marT="7620" marB="0"/>
                </a:tc>
                <a:tc>
                  <a:txBody>
                    <a:bodyPr/>
                    <a:lstStyle/>
                    <a:p>
                      <a:pPr algn="r" fontAlgn="t"/>
                      <a:r>
                        <a:rPr lang="lt-LT" sz="900" b="0" i="0" u="none" strike="noStrike">
                          <a:solidFill>
                            <a:srgbClr val="000000"/>
                          </a:solidFill>
                          <a:effectLst/>
                          <a:latin typeface="Times New Roman" panose="02020603050405020304" pitchFamily="18" charset="0"/>
                        </a:rPr>
                        <a:t>0</a:t>
                      </a:r>
                    </a:p>
                  </a:txBody>
                  <a:tcPr marL="7620" marR="7620" marT="7620" marB="0"/>
                </a:tc>
                <a:extLst>
                  <a:ext uri="{0D108BD9-81ED-4DB2-BD59-A6C34878D82A}">
                    <a16:rowId xmlns:a16="http://schemas.microsoft.com/office/drawing/2014/main" val="10001"/>
                  </a:ext>
                </a:extLst>
              </a:tr>
              <a:tr h="236097">
                <a:tc>
                  <a:txBody>
                    <a:bodyPr/>
                    <a:lstStyle/>
                    <a:p>
                      <a:pPr algn="l" fontAlgn="t"/>
                      <a:r>
                        <a:rPr lang="lt-LT" sz="900" b="0" i="0" u="none" strike="noStrike" dirty="0">
                          <a:solidFill>
                            <a:srgbClr val="000000"/>
                          </a:solidFill>
                          <a:effectLst/>
                          <a:latin typeface="Times New Roman" panose="02020603050405020304" pitchFamily="18" charset="0"/>
                        </a:rPr>
                        <a:t>2.4.</a:t>
                      </a:r>
                    </a:p>
                  </a:txBody>
                  <a:tcPr marL="7620" marR="7620" marT="7620" marB="0"/>
                </a:tc>
                <a:tc>
                  <a:txBody>
                    <a:bodyPr/>
                    <a:lstStyle/>
                    <a:p>
                      <a:pPr algn="l" fontAlgn="t"/>
                      <a:r>
                        <a:rPr lang="lt-LT" sz="900" b="0" i="0" u="none" strike="noStrike" dirty="0" smtClean="0">
                          <a:solidFill>
                            <a:srgbClr val="000000"/>
                          </a:solidFill>
                          <a:effectLst/>
                          <a:latin typeface="Times New Roman" panose="02020603050405020304" pitchFamily="18" charset="0"/>
                        </a:rPr>
                        <a:t>Organizuotas </a:t>
                      </a:r>
                      <a:r>
                        <a:rPr lang="lt-LT" sz="900" b="0" i="0" u="none" strike="noStrike" dirty="0">
                          <a:solidFill>
                            <a:srgbClr val="000000"/>
                          </a:solidFill>
                          <a:effectLst/>
                          <a:latin typeface="Times New Roman" panose="02020603050405020304" pitchFamily="18" charset="0"/>
                        </a:rPr>
                        <a:t>lapų ir žolės sankaupų </a:t>
                      </a:r>
                      <a:r>
                        <a:rPr lang="lt-LT" sz="900" b="0" i="0" u="none" strike="noStrike" dirty="0" smtClean="0">
                          <a:solidFill>
                            <a:srgbClr val="000000"/>
                          </a:solidFill>
                          <a:effectLst/>
                          <a:latin typeface="Times New Roman" panose="02020603050405020304" pitchFamily="18" charset="0"/>
                        </a:rPr>
                        <a:t>išvežimas.</a:t>
                      </a:r>
                      <a:endParaRPr lang="lt-LT" sz="900" b="0" i="0" u="none" strike="noStrike" dirty="0">
                        <a:solidFill>
                          <a:srgbClr val="000000"/>
                        </a:solidFill>
                        <a:effectLst/>
                        <a:latin typeface="Times New Roman" panose="02020603050405020304" pitchFamily="18" charset="0"/>
                      </a:endParaRPr>
                    </a:p>
                  </a:txBody>
                  <a:tcPr marL="7620" marR="7620" marT="7620" marB="0"/>
                </a:tc>
                <a:tc>
                  <a:txBody>
                    <a:bodyPr/>
                    <a:lstStyle/>
                    <a:p>
                      <a:pPr algn="l" fontAlgn="t"/>
                      <a:r>
                        <a:rPr lang="lt-LT" sz="900" b="0" i="0" u="none" strike="noStrike">
                          <a:solidFill>
                            <a:srgbClr val="000000"/>
                          </a:solidFill>
                          <a:effectLst/>
                          <a:latin typeface="Times New Roman" panose="02020603050405020304" pitchFamily="18" charset="0"/>
                        </a:rPr>
                        <a:t> </a:t>
                      </a:r>
                    </a:p>
                  </a:txBody>
                  <a:tcPr marL="7620" marR="7620" marT="7620" marB="0"/>
                </a:tc>
                <a:tc>
                  <a:txBody>
                    <a:bodyPr/>
                    <a:lstStyle/>
                    <a:p>
                      <a:pPr algn="l" fontAlgn="t"/>
                      <a:r>
                        <a:rPr lang="lt-LT" sz="900" b="0" i="0" u="none" strike="noStrike">
                          <a:solidFill>
                            <a:srgbClr val="000000"/>
                          </a:solidFill>
                          <a:effectLst/>
                          <a:latin typeface="Times New Roman" panose="02020603050405020304" pitchFamily="18" charset="0"/>
                        </a:rPr>
                        <a:t>m³</a:t>
                      </a:r>
                    </a:p>
                  </a:txBody>
                  <a:tcPr marL="7620" marR="7620" marT="7620" marB="0"/>
                </a:tc>
                <a:tc>
                  <a:txBody>
                    <a:bodyPr/>
                    <a:lstStyle/>
                    <a:p>
                      <a:pPr algn="r" fontAlgn="t"/>
                      <a:r>
                        <a:rPr lang="lt-LT" sz="900" b="0" i="0" u="none" strike="noStrike">
                          <a:solidFill>
                            <a:srgbClr val="000000"/>
                          </a:solidFill>
                          <a:effectLst/>
                          <a:latin typeface="Times New Roman" panose="02020603050405020304" pitchFamily="18" charset="0"/>
                        </a:rPr>
                        <a:t>204</a:t>
                      </a:r>
                    </a:p>
                  </a:txBody>
                  <a:tcPr marL="7620" marR="7620" marT="7620" marB="0"/>
                </a:tc>
                <a:tc>
                  <a:txBody>
                    <a:bodyPr/>
                    <a:lstStyle/>
                    <a:p>
                      <a:pPr algn="r" fontAlgn="t"/>
                      <a:r>
                        <a:rPr lang="lt-LT" sz="900" b="0" i="0" u="none" strike="noStrike">
                          <a:solidFill>
                            <a:srgbClr val="000000"/>
                          </a:solidFill>
                          <a:effectLst/>
                          <a:latin typeface="Times New Roman" panose="02020603050405020304" pitchFamily="18" charset="0"/>
                        </a:rPr>
                        <a:t>14,65</a:t>
                      </a:r>
                    </a:p>
                  </a:txBody>
                  <a:tcPr marL="7620" marR="7620" marT="7620" marB="0"/>
                </a:tc>
                <a:tc>
                  <a:txBody>
                    <a:bodyPr/>
                    <a:lstStyle/>
                    <a:p>
                      <a:pPr algn="r" fontAlgn="t"/>
                      <a:r>
                        <a:rPr lang="lt-LT" sz="900" b="0" i="0" u="none" strike="noStrike">
                          <a:solidFill>
                            <a:srgbClr val="000000"/>
                          </a:solidFill>
                          <a:effectLst/>
                          <a:latin typeface="Times New Roman" panose="02020603050405020304" pitchFamily="18" charset="0"/>
                        </a:rPr>
                        <a:t>3000</a:t>
                      </a:r>
                    </a:p>
                  </a:txBody>
                  <a:tcPr marL="7620" marR="7620" marT="7620" marB="0"/>
                </a:tc>
                <a:tc>
                  <a:txBody>
                    <a:bodyPr/>
                    <a:lstStyle/>
                    <a:p>
                      <a:pPr algn="r" fontAlgn="t"/>
                      <a:r>
                        <a:rPr lang="lt-LT" sz="900" b="0" i="0" u="none" strike="noStrike">
                          <a:solidFill>
                            <a:srgbClr val="000000"/>
                          </a:solidFill>
                          <a:effectLst/>
                          <a:latin typeface="Times New Roman" panose="02020603050405020304" pitchFamily="18" charset="0"/>
                        </a:rPr>
                        <a:t>175,01</a:t>
                      </a:r>
                    </a:p>
                  </a:txBody>
                  <a:tcPr marL="7620" marR="7620" marT="7620" marB="0"/>
                </a:tc>
                <a:extLst>
                  <a:ext uri="{0D108BD9-81ED-4DB2-BD59-A6C34878D82A}">
                    <a16:rowId xmlns:a16="http://schemas.microsoft.com/office/drawing/2014/main" val="10002"/>
                  </a:ext>
                </a:extLst>
              </a:tr>
              <a:tr h="462400">
                <a:tc>
                  <a:txBody>
                    <a:bodyPr/>
                    <a:lstStyle/>
                    <a:p>
                      <a:pPr algn="l" fontAlgn="t"/>
                      <a:r>
                        <a:rPr lang="lt-LT" sz="900" b="0" i="0" u="none" strike="noStrike">
                          <a:solidFill>
                            <a:srgbClr val="000000"/>
                          </a:solidFill>
                          <a:effectLst/>
                          <a:latin typeface="Times New Roman" panose="02020603050405020304" pitchFamily="18" charset="0"/>
                        </a:rPr>
                        <a:t>2.5.</a:t>
                      </a:r>
                    </a:p>
                  </a:txBody>
                  <a:tcPr marL="7620" marR="7620" marT="7620" marB="0"/>
                </a:tc>
                <a:tc>
                  <a:txBody>
                    <a:bodyPr/>
                    <a:lstStyle/>
                    <a:p>
                      <a:pPr algn="l" fontAlgn="t"/>
                      <a:r>
                        <a:rPr lang="lt-LT" sz="900" b="0" i="0" u="none" strike="noStrike" dirty="0">
                          <a:solidFill>
                            <a:srgbClr val="000000"/>
                          </a:solidFill>
                          <a:effectLst/>
                          <a:latin typeface="Times New Roman" panose="02020603050405020304" pitchFamily="18" charset="0"/>
                        </a:rPr>
                        <a:t>Likviduoti </a:t>
                      </a:r>
                      <a:r>
                        <a:rPr lang="lt-LT" sz="900" b="0" i="0" u="none" strike="noStrike" dirty="0" smtClean="0">
                          <a:solidFill>
                            <a:srgbClr val="000000"/>
                          </a:solidFill>
                          <a:effectLst/>
                          <a:latin typeface="Times New Roman" panose="02020603050405020304" pitchFamily="18" charset="0"/>
                        </a:rPr>
                        <a:t>nelegalūs sąvartynai, </a:t>
                      </a:r>
                      <a:r>
                        <a:rPr lang="lt-LT" sz="900" b="0" i="0" u="none" strike="noStrike" dirty="0">
                          <a:solidFill>
                            <a:srgbClr val="000000"/>
                          </a:solidFill>
                          <a:effectLst/>
                          <a:latin typeface="Times New Roman" panose="02020603050405020304" pitchFamily="18" charset="0"/>
                        </a:rPr>
                        <a:t>likviduoti </a:t>
                      </a:r>
                      <a:r>
                        <a:rPr lang="lt-LT" sz="900" b="0" i="0" u="none" strike="noStrike" dirty="0" smtClean="0">
                          <a:solidFill>
                            <a:srgbClr val="000000"/>
                          </a:solidFill>
                          <a:effectLst/>
                          <a:latin typeface="Times New Roman" panose="02020603050405020304" pitchFamily="18" charset="0"/>
                        </a:rPr>
                        <a:t>avariniai padariniai </a:t>
                      </a:r>
                      <a:r>
                        <a:rPr lang="lt-LT" sz="900" b="0" i="0" u="none" strike="noStrike" dirty="0">
                          <a:solidFill>
                            <a:srgbClr val="000000"/>
                          </a:solidFill>
                          <a:effectLst/>
                          <a:latin typeface="Times New Roman" panose="02020603050405020304" pitchFamily="18" charset="0"/>
                        </a:rPr>
                        <a:t>(</a:t>
                      </a:r>
                      <a:r>
                        <a:rPr lang="lt-LT" sz="900" b="0" i="0" u="none" strike="noStrike" dirty="0" smtClean="0">
                          <a:solidFill>
                            <a:srgbClr val="000000"/>
                          </a:solidFill>
                          <a:effectLst/>
                          <a:latin typeface="Times New Roman" panose="02020603050405020304" pitchFamily="18" charset="0"/>
                        </a:rPr>
                        <a:t>išvežta</a:t>
                      </a:r>
                      <a:r>
                        <a:rPr lang="lt-LT" sz="900" b="0" i="0" u="none" strike="noStrike" baseline="0" dirty="0" smtClean="0">
                          <a:solidFill>
                            <a:srgbClr val="000000"/>
                          </a:solidFill>
                          <a:effectLst/>
                          <a:latin typeface="Times New Roman" panose="02020603050405020304" pitchFamily="18" charset="0"/>
                        </a:rPr>
                        <a:t> </a:t>
                      </a:r>
                      <a:r>
                        <a:rPr lang="lt-LT" sz="900" b="0" i="0" u="none" strike="noStrike" dirty="0" smtClean="0">
                          <a:solidFill>
                            <a:srgbClr val="000000"/>
                          </a:solidFill>
                          <a:effectLst/>
                          <a:latin typeface="Times New Roman" panose="02020603050405020304" pitchFamily="18" charset="0"/>
                        </a:rPr>
                        <a:t>po </a:t>
                      </a:r>
                      <a:r>
                        <a:rPr lang="lt-LT" sz="900" b="0" i="0" u="none" strike="noStrike" dirty="0">
                          <a:solidFill>
                            <a:srgbClr val="000000"/>
                          </a:solidFill>
                          <a:effectLst/>
                          <a:latin typeface="Times New Roman" panose="02020603050405020304" pitchFamily="18" charset="0"/>
                        </a:rPr>
                        <a:t>gaisro </a:t>
                      </a:r>
                      <a:r>
                        <a:rPr lang="lt-LT" sz="900" b="0" i="0" u="none" strike="noStrike" dirty="0" err="1" smtClean="0">
                          <a:solidFill>
                            <a:srgbClr val="000000"/>
                          </a:solidFill>
                          <a:effectLst/>
                          <a:latin typeface="Times New Roman" panose="02020603050405020304" pitchFamily="18" charset="0"/>
                        </a:rPr>
                        <a:t>nuodeguliai</a:t>
                      </a:r>
                      <a:r>
                        <a:rPr lang="lt-LT" sz="900" b="0" i="0" u="none" strike="noStrike" dirty="0" smtClean="0">
                          <a:solidFill>
                            <a:srgbClr val="000000"/>
                          </a:solidFill>
                          <a:effectLst/>
                          <a:latin typeface="Times New Roman" panose="02020603050405020304" pitchFamily="18" charset="0"/>
                        </a:rPr>
                        <a:t>, </a:t>
                      </a:r>
                      <a:r>
                        <a:rPr lang="lt-LT" sz="900" b="0" i="0" u="none" strike="noStrike" dirty="0">
                          <a:solidFill>
                            <a:srgbClr val="000000"/>
                          </a:solidFill>
                          <a:effectLst/>
                          <a:latin typeface="Times New Roman" panose="02020603050405020304" pitchFamily="18" charset="0"/>
                        </a:rPr>
                        <a:t>butuose </a:t>
                      </a:r>
                      <a:r>
                        <a:rPr lang="lt-LT" sz="900" b="0" i="0" u="none" strike="noStrike" dirty="0" smtClean="0">
                          <a:solidFill>
                            <a:srgbClr val="000000"/>
                          </a:solidFill>
                          <a:effectLst/>
                          <a:latin typeface="Times New Roman" panose="02020603050405020304" pitchFamily="18" charset="0"/>
                        </a:rPr>
                        <a:t>kaupiamos atliekos </a:t>
                      </a:r>
                      <a:r>
                        <a:rPr lang="lt-LT" sz="900" b="0" i="0" u="none" strike="noStrike" dirty="0">
                          <a:solidFill>
                            <a:srgbClr val="000000"/>
                          </a:solidFill>
                          <a:effectLst/>
                          <a:latin typeface="Times New Roman" panose="02020603050405020304" pitchFamily="18" charset="0"/>
                        </a:rPr>
                        <a:t>ir kt.).</a:t>
                      </a:r>
                    </a:p>
                  </a:txBody>
                  <a:tcPr marL="7620" marR="7620" marT="7620" marB="0"/>
                </a:tc>
                <a:tc>
                  <a:txBody>
                    <a:bodyPr/>
                    <a:lstStyle/>
                    <a:p>
                      <a:pPr algn="l" fontAlgn="t"/>
                      <a:r>
                        <a:rPr lang="lt-LT" sz="900" b="0" i="0" u="none" strike="noStrike">
                          <a:solidFill>
                            <a:srgbClr val="000000"/>
                          </a:solidFill>
                          <a:effectLst/>
                          <a:latin typeface="Times New Roman" panose="02020603050405020304" pitchFamily="18" charset="0"/>
                        </a:rPr>
                        <a:t> </a:t>
                      </a:r>
                    </a:p>
                  </a:txBody>
                  <a:tcPr marL="7620" marR="7620" marT="7620" marB="0"/>
                </a:tc>
                <a:tc>
                  <a:txBody>
                    <a:bodyPr/>
                    <a:lstStyle/>
                    <a:p>
                      <a:pPr algn="l" fontAlgn="t"/>
                      <a:r>
                        <a:rPr lang="lt-LT" sz="900" b="0" i="0" u="none" strike="noStrike">
                          <a:solidFill>
                            <a:srgbClr val="000000"/>
                          </a:solidFill>
                          <a:effectLst/>
                          <a:latin typeface="Times New Roman" panose="02020603050405020304" pitchFamily="18" charset="0"/>
                        </a:rPr>
                        <a:t>m³</a:t>
                      </a:r>
                    </a:p>
                  </a:txBody>
                  <a:tcPr marL="7620" marR="7620" marT="7620" marB="0"/>
                </a:tc>
                <a:tc>
                  <a:txBody>
                    <a:bodyPr/>
                    <a:lstStyle/>
                    <a:p>
                      <a:pPr algn="r" fontAlgn="t"/>
                      <a:r>
                        <a:rPr lang="lt-LT" sz="900" b="0" i="0" u="none" strike="noStrike">
                          <a:solidFill>
                            <a:srgbClr val="000000"/>
                          </a:solidFill>
                          <a:effectLst/>
                          <a:latin typeface="Times New Roman" panose="02020603050405020304" pitchFamily="18" charset="0"/>
                        </a:rPr>
                        <a:t>846</a:t>
                      </a:r>
                    </a:p>
                  </a:txBody>
                  <a:tcPr marL="7620" marR="7620" marT="7620" marB="0"/>
                </a:tc>
                <a:tc>
                  <a:txBody>
                    <a:bodyPr/>
                    <a:lstStyle/>
                    <a:p>
                      <a:pPr algn="r" fontAlgn="t"/>
                      <a:r>
                        <a:rPr lang="lt-LT" sz="900" b="0" i="0" u="none" strike="noStrike">
                          <a:solidFill>
                            <a:srgbClr val="000000"/>
                          </a:solidFill>
                          <a:effectLst/>
                          <a:latin typeface="Times New Roman" panose="02020603050405020304" pitchFamily="18" charset="0"/>
                        </a:rPr>
                        <a:t>17,73</a:t>
                      </a:r>
                    </a:p>
                  </a:txBody>
                  <a:tcPr marL="7620" marR="7620" marT="7620" marB="0"/>
                </a:tc>
                <a:tc>
                  <a:txBody>
                    <a:bodyPr/>
                    <a:lstStyle/>
                    <a:p>
                      <a:pPr algn="r" fontAlgn="t"/>
                      <a:r>
                        <a:rPr lang="lt-LT" sz="900" b="0" i="0" u="none" strike="noStrike" dirty="0">
                          <a:solidFill>
                            <a:srgbClr val="000000"/>
                          </a:solidFill>
                          <a:effectLst/>
                          <a:latin typeface="Times New Roman" panose="02020603050405020304" pitchFamily="18" charset="0"/>
                        </a:rPr>
                        <a:t>15000</a:t>
                      </a:r>
                    </a:p>
                  </a:txBody>
                  <a:tcPr marL="7620" marR="7620" marT="7620" marB="0"/>
                </a:tc>
                <a:tc>
                  <a:txBody>
                    <a:bodyPr/>
                    <a:lstStyle/>
                    <a:p>
                      <a:pPr algn="r" fontAlgn="t"/>
                      <a:r>
                        <a:rPr lang="lt-LT" sz="900" b="0" i="0" u="none" strike="noStrike">
                          <a:solidFill>
                            <a:srgbClr val="000000"/>
                          </a:solidFill>
                          <a:effectLst/>
                          <a:latin typeface="Times New Roman" panose="02020603050405020304" pitchFamily="18" charset="0"/>
                        </a:rPr>
                        <a:t>2242,8</a:t>
                      </a:r>
                    </a:p>
                  </a:txBody>
                  <a:tcPr marL="7620" marR="7620" marT="7620" marB="0"/>
                </a:tc>
                <a:extLst>
                  <a:ext uri="{0D108BD9-81ED-4DB2-BD59-A6C34878D82A}">
                    <a16:rowId xmlns:a16="http://schemas.microsoft.com/office/drawing/2014/main" val="10003"/>
                  </a:ext>
                </a:extLst>
              </a:tr>
              <a:tr h="718287">
                <a:tc>
                  <a:txBody>
                    <a:bodyPr/>
                    <a:lstStyle/>
                    <a:p>
                      <a:pPr algn="l" fontAlgn="t"/>
                      <a:r>
                        <a:rPr lang="lt-LT" sz="900" b="0" i="0" u="none" strike="noStrike" dirty="0">
                          <a:solidFill>
                            <a:srgbClr val="000000"/>
                          </a:solidFill>
                          <a:effectLst/>
                          <a:latin typeface="Times New Roman" panose="02020603050405020304" pitchFamily="18" charset="0"/>
                        </a:rPr>
                        <a:t>2.6.</a:t>
                      </a:r>
                    </a:p>
                  </a:txBody>
                  <a:tcPr marL="7620" marR="7620" marT="7620" marB="0"/>
                </a:tc>
                <a:tc>
                  <a:txBody>
                    <a:bodyPr/>
                    <a:lstStyle/>
                    <a:p>
                      <a:pPr algn="l" fontAlgn="t"/>
                      <a:r>
                        <a:rPr lang="lt-LT" sz="900" b="0" i="0" u="none" strike="noStrike" dirty="0">
                          <a:solidFill>
                            <a:srgbClr val="000000"/>
                          </a:solidFill>
                          <a:effectLst/>
                          <a:latin typeface="Times New Roman" panose="02020603050405020304" pitchFamily="18" charset="0"/>
                        </a:rPr>
                        <a:t>Likviduoti </a:t>
                      </a:r>
                      <a:r>
                        <a:rPr lang="lt-LT" sz="900" b="0" i="0" u="none" strike="noStrike" dirty="0" smtClean="0">
                          <a:solidFill>
                            <a:srgbClr val="000000"/>
                          </a:solidFill>
                          <a:effectLst/>
                          <a:latin typeface="Times New Roman" panose="02020603050405020304" pitchFamily="18" charset="0"/>
                        </a:rPr>
                        <a:t>nelegalūs savavališki statiniai </a:t>
                      </a:r>
                      <a:r>
                        <a:rPr lang="lt-LT" sz="900" b="0" i="0" u="none" strike="noStrike" dirty="0">
                          <a:solidFill>
                            <a:srgbClr val="000000"/>
                          </a:solidFill>
                          <a:effectLst/>
                          <a:latin typeface="Times New Roman" panose="02020603050405020304" pitchFamily="18" charset="0"/>
                        </a:rPr>
                        <a:t>(</a:t>
                      </a:r>
                      <a:r>
                        <a:rPr lang="lt-LT" sz="900" b="0" i="0" u="none" strike="noStrike" dirty="0" smtClean="0">
                          <a:solidFill>
                            <a:srgbClr val="000000"/>
                          </a:solidFill>
                          <a:effectLst/>
                          <a:latin typeface="Times New Roman" panose="02020603050405020304" pitchFamily="18" charset="0"/>
                        </a:rPr>
                        <a:t>metaliniai garažai, sandėliukai </a:t>
                      </a:r>
                      <a:r>
                        <a:rPr lang="lt-LT" sz="900" b="0" i="0" u="none" strike="noStrike" dirty="0">
                          <a:solidFill>
                            <a:srgbClr val="000000"/>
                          </a:solidFill>
                          <a:effectLst/>
                          <a:latin typeface="Times New Roman" panose="02020603050405020304" pitchFamily="18" charset="0"/>
                        </a:rPr>
                        <a:t>ir kt.), </a:t>
                      </a:r>
                      <a:r>
                        <a:rPr lang="lt-LT" sz="900" b="0" i="0" u="none" strike="noStrike" dirty="0" smtClean="0">
                          <a:solidFill>
                            <a:srgbClr val="000000"/>
                          </a:solidFill>
                          <a:effectLst/>
                          <a:latin typeface="Times New Roman" panose="02020603050405020304" pitchFamily="18" charset="0"/>
                        </a:rPr>
                        <a:t>organizuotas </a:t>
                      </a:r>
                      <a:r>
                        <a:rPr lang="lt-LT" sz="900" b="0" i="0" u="none" strike="noStrike" dirty="0">
                          <a:solidFill>
                            <a:srgbClr val="000000"/>
                          </a:solidFill>
                          <a:effectLst/>
                          <a:latin typeface="Times New Roman" panose="02020603050405020304" pitchFamily="18" charset="0"/>
                        </a:rPr>
                        <a:t>aplinkos </a:t>
                      </a:r>
                      <a:r>
                        <a:rPr lang="lt-LT" sz="900" b="0" i="0" u="none" strike="noStrike" dirty="0" smtClean="0">
                          <a:solidFill>
                            <a:srgbClr val="000000"/>
                          </a:solidFill>
                          <a:effectLst/>
                          <a:latin typeface="Times New Roman" panose="02020603050405020304" pitchFamily="18" charset="0"/>
                        </a:rPr>
                        <a:t>tvarkymas. Apmokėtos antstolio paslaugos</a:t>
                      </a:r>
                      <a:r>
                        <a:rPr lang="lt-LT" sz="900" b="0" i="0" u="none" strike="noStrike" dirty="0">
                          <a:solidFill>
                            <a:srgbClr val="000000"/>
                          </a:solidFill>
                          <a:effectLst/>
                          <a:latin typeface="Times New Roman" panose="02020603050405020304" pitchFamily="18" charset="0"/>
                        </a:rPr>
                        <a:t>,  UAB ,,Kauno švara" </a:t>
                      </a:r>
                      <a:r>
                        <a:rPr lang="lt-LT" sz="900" b="0" i="0" u="none" strike="noStrike" dirty="0" smtClean="0">
                          <a:solidFill>
                            <a:srgbClr val="000000"/>
                          </a:solidFill>
                          <a:effectLst/>
                          <a:latin typeface="Times New Roman" panose="02020603050405020304" pitchFamily="18" charset="0"/>
                        </a:rPr>
                        <a:t>paslaugos</a:t>
                      </a:r>
                      <a:r>
                        <a:rPr lang="lt-LT" sz="900" b="0" i="0" u="none" strike="noStrike" dirty="0">
                          <a:solidFill>
                            <a:srgbClr val="000000"/>
                          </a:solidFill>
                          <a:effectLst/>
                          <a:latin typeface="Times New Roman" panose="02020603050405020304" pitchFamily="18" charset="0"/>
                        </a:rPr>
                        <a:t>.</a:t>
                      </a:r>
                    </a:p>
                  </a:txBody>
                  <a:tcPr marL="7620" marR="7620" marT="7620" marB="0"/>
                </a:tc>
                <a:tc>
                  <a:txBody>
                    <a:bodyPr/>
                    <a:lstStyle/>
                    <a:p>
                      <a:pPr algn="l" fontAlgn="t"/>
                      <a:r>
                        <a:rPr lang="lt-LT" sz="900" b="0" i="0" u="none" strike="noStrike">
                          <a:solidFill>
                            <a:srgbClr val="000000"/>
                          </a:solidFill>
                          <a:effectLst/>
                          <a:latin typeface="Times New Roman" panose="02020603050405020304" pitchFamily="18" charset="0"/>
                        </a:rPr>
                        <a:t> </a:t>
                      </a:r>
                    </a:p>
                  </a:txBody>
                  <a:tcPr marL="7620" marR="7620" marT="7620" marB="0"/>
                </a:tc>
                <a:tc>
                  <a:txBody>
                    <a:bodyPr/>
                    <a:lstStyle/>
                    <a:p>
                      <a:pPr algn="l" fontAlgn="t"/>
                      <a:r>
                        <a:rPr lang="lt-LT" sz="900" b="0" i="0" u="none" strike="noStrike">
                          <a:solidFill>
                            <a:srgbClr val="000000"/>
                          </a:solidFill>
                          <a:effectLst/>
                          <a:latin typeface="Times New Roman" panose="02020603050405020304" pitchFamily="18" charset="0"/>
                        </a:rPr>
                        <a:t>vnt.</a:t>
                      </a:r>
                    </a:p>
                  </a:txBody>
                  <a:tcPr marL="7620" marR="7620" marT="7620" marB="0"/>
                </a:tc>
                <a:tc>
                  <a:txBody>
                    <a:bodyPr/>
                    <a:lstStyle/>
                    <a:p>
                      <a:pPr algn="r" fontAlgn="t"/>
                      <a:r>
                        <a:rPr lang="lt-LT" sz="900" b="0" i="0" u="none" strike="noStrike">
                          <a:solidFill>
                            <a:srgbClr val="000000"/>
                          </a:solidFill>
                          <a:effectLst/>
                          <a:latin typeface="Times New Roman" panose="02020603050405020304" pitchFamily="18" charset="0"/>
                        </a:rPr>
                        <a:t>12</a:t>
                      </a:r>
                    </a:p>
                  </a:txBody>
                  <a:tcPr marL="7620" marR="7620" marT="7620" marB="0"/>
                </a:tc>
                <a:tc>
                  <a:txBody>
                    <a:bodyPr/>
                    <a:lstStyle/>
                    <a:p>
                      <a:pPr algn="r" fontAlgn="t"/>
                      <a:r>
                        <a:rPr lang="lt-LT" sz="900" b="0" i="0" u="none" strike="noStrike">
                          <a:solidFill>
                            <a:srgbClr val="000000"/>
                          </a:solidFill>
                          <a:effectLst/>
                          <a:latin typeface="Times New Roman" panose="02020603050405020304" pitchFamily="18" charset="0"/>
                        </a:rPr>
                        <a:t>1245,93</a:t>
                      </a:r>
                    </a:p>
                  </a:txBody>
                  <a:tcPr marL="7620" marR="7620" marT="7620" marB="0"/>
                </a:tc>
                <a:tc>
                  <a:txBody>
                    <a:bodyPr/>
                    <a:lstStyle/>
                    <a:p>
                      <a:pPr algn="r" fontAlgn="t"/>
                      <a:r>
                        <a:rPr lang="lt-LT" sz="900" b="0" i="0" u="none" strike="noStrike">
                          <a:solidFill>
                            <a:srgbClr val="000000"/>
                          </a:solidFill>
                          <a:effectLst/>
                          <a:latin typeface="Times New Roman" panose="02020603050405020304" pitchFamily="18" charset="0"/>
                        </a:rPr>
                        <a:t>15000</a:t>
                      </a:r>
                    </a:p>
                  </a:txBody>
                  <a:tcPr marL="7620" marR="7620" marT="7620" marB="0"/>
                </a:tc>
                <a:tc>
                  <a:txBody>
                    <a:bodyPr/>
                    <a:lstStyle/>
                    <a:p>
                      <a:pPr algn="r" fontAlgn="t"/>
                      <a:r>
                        <a:rPr lang="lt-LT" sz="900" b="0" i="0" u="none" strike="noStrike" dirty="0">
                          <a:solidFill>
                            <a:srgbClr val="000000"/>
                          </a:solidFill>
                          <a:effectLst/>
                          <a:latin typeface="Times New Roman" panose="02020603050405020304" pitchFamily="18" charset="0"/>
                        </a:rPr>
                        <a:t>15500,34</a:t>
                      </a:r>
                    </a:p>
                  </a:txBody>
                  <a:tcPr marL="7620" marR="7620" marT="7620" marB="0"/>
                </a:tc>
                <a:extLst>
                  <a:ext uri="{0D108BD9-81ED-4DB2-BD59-A6C34878D82A}">
                    <a16:rowId xmlns:a16="http://schemas.microsoft.com/office/drawing/2014/main" val="10007"/>
                  </a:ext>
                </a:extLst>
              </a:tr>
            </a:tbl>
          </a:graphicData>
        </a:graphic>
      </p:graphicFrame>
      <p:graphicFrame>
        <p:nvGraphicFramePr>
          <p:cNvPr id="3" name="Lentelė 2"/>
          <p:cNvGraphicFramePr>
            <a:graphicFrameLocks noGrp="1"/>
          </p:cNvGraphicFramePr>
          <p:nvPr>
            <p:extLst>
              <p:ext uri="{D42A27DB-BD31-4B8C-83A1-F6EECF244321}">
                <p14:modId xmlns:p14="http://schemas.microsoft.com/office/powerpoint/2010/main" val="3702463684"/>
              </p:ext>
            </p:extLst>
          </p:nvPr>
        </p:nvGraphicFramePr>
        <p:xfrm>
          <a:off x="457200" y="3765664"/>
          <a:ext cx="8435278" cy="2618318"/>
        </p:xfrm>
        <a:graphic>
          <a:graphicData uri="http://schemas.openxmlformats.org/drawingml/2006/table">
            <a:tbl>
              <a:tblPr>
                <a:tableStyleId>{5C22544A-7EE6-4342-B048-85BDC9FD1C3A}</a:tableStyleId>
              </a:tblPr>
              <a:tblGrid>
                <a:gridCol w="642247">
                  <a:extLst>
                    <a:ext uri="{9D8B030D-6E8A-4147-A177-3AD203B41FA5}">
                      <a16:colId xmlns:a16="http://schemas.microsoft.com/office/drawing/2014/main" val="593723812"/>
                    </a:ext>
                  </a:extLst>
                </a:gridCol>
                <a:gridCol w="3100729">
                  <a:extLst>
                    <a:ext uri="{9D8B030D-6E8A-4147-A177-3AD203B41FA5}">
                      <a16:colId xmlns:a16="http://schemas.microsoft.com/office/drawing/2014/main" val="2894325221"/>
                    </a:ext>
                  </a:extLst>
                </a:gridCol>
                <a:gridCol w="575841">
                  <a:extLst>
                    <a:ext uri="{9D8B030D-6E8A-4147-A177-3AD203B41FA5}">
                      <a16:colId xmlns:a16="http://schemas.microsoft.com/office/drawing/2014/main" val="459291283"/>
                    </a:ext>
                  </a:extLst>
                </a:gridCol>
                <a:gridCol w="513315">
                  <a:extLst>
                    <a:ext uri="{9D8B030D-6E8A-4147-A177-3AD203B41FA5}">
                      <a16:colId xmlns:a16="http://schemas.microsoft.com/office/drawing/2014/main" val="1473438719"/>
                    </a:ext>
                  </a:extLst>
                </a:gridCol>
                <a:gridCol w="265390">
                  <a:extLst>
                    <a:ext uri="{9D8B030D-6E8A-4147-A177-3AD203B41FA5}">
                      <a16:colId xmlns:a16="http://schemas.microsoft.com/office/drawing/2014/main" val="1636835961"/>
                    </a:ext>
                  </a:extLst>
                </a:gridCol>
                <a:gridCol w="476822">
                  <a:extLst>
                    <a:ext uri="{9D8B030D-6E8A-4147-A177-3AD203B41FA5}">
                      <a16:colId xmlns:a16="http://schemas.microsoft.com/office/drawing/2014/main" val="3037557751"/>
                    </a:ext>
                  </a:extLst>
                </a:gridCol>
                <a:gridCol w="1636800">
                  <a:extLst>
                    <a:ext uri="{9D8B030D-6E8A-4147-A177-3AD203B41FA5}">
                      <a16:colId xmlns:a16="http://schemas.microsoft.com/office/drawing/2014/main" val="1037647951"/>
                    </a:ext>
                  </a:extLst>
                </a:gridCol>
                <a:gridCol w="1224134">
                  <a:extLst>
                    <a:ext uri="{9D8B030D-6E8A-4147-A177-3AD203B41FA5}">
                      <a16:colId xmlns:a16="http://schemas.microsoft.com/office/drawing/2014/main" val="3955674683"/>
                    </a:ext>
                  </a:extLst>
                </a:gridCol>
              </a:tblGrid>
              <a:tr h="671448">
                <a:tc>
                  <a:txBody>
                    <a:bodyPr/>
                    <a:lstStyle/>
                    <a:p>
                      <a:pPr algn="l" fontAlgn="t"/>
                      <a:r>
                        <a:rPr lang="lt-LT" sz="900" b="0" i="0" u="none" strike="noStrike" dirty="0">
                          <a:solidFill>
                            <a:srgbClr val="000000"/>
                          </a:solidFill>
                          <a:effectLst/>
                          <a:latin typeface="Times New Roman" panose="02020603050405020304" pitchFamily="18" charset="0"/>
                        </a:rPr>
                        <a:t>2.7.</a:t>
                      </a:r>
                    </a:p>
                  </a:txBody>
                  <a:tcPr marL="7620" marR="7620" marT="7620" marB="0"/>
                </a:tc>
                <a:tc>
                  <a:txBody>
                    <a:bodyPr/>
                    <a:lstStyle/>
                    <a:p>
                      <a:pPr algn="l" fontAlgn="t"/>
                      <a:r>
                        <a:rPr lang="lt-LT" sz="900" b="0" i="0" u="none" strike="noStrike" dirty="0">
                          <a:solidFill>
                            <a:srgbClr val="000000"/>
                          </a:solidFill>
                          <a:effectLst/>
                          <a:latin typeface="Times New Roman" panose="02020603050405020304" pitchFamily="18" charset="0"/>
                        </a:rPr>
                        <a:t>Demontuoti daugiabučių kiemų teritorijose </a:t>
                      </a:r>
                      <a:r>
                        <a:rPr lang="lt-LT" sz="900" b="0" i="0" u="none" strike="noStrike" dirty="0" smtClean="0">
                          <a:solidFill>
                            <a:srgbClr val="000000"/>
                          </a:solidFill>
                          <a:effectLst/>
                          <a:latin typeface="Times New Roman" panose="02020603050405020304" pitchFamily="18" charset="0"/>
                        </a:rPr>
                        <a:t>esantys nenaudojami </a:t>
                      </a:r>
                      <a:r>
                        <a:rPr lang="lt-LT" sz="900" b="0" i="0" u="none" strike="noStrike" dirty="0">
                          <a:solidFill>
                            <a:srgbClr val="000000"/>
                          </a:solidFill>
                          <a:effectLst/>
                          <a:latin typeface="Times New Roman" panose="02020603050405020304" pitchFamily="18" charset="0"/>
                        </a:rPr>
                        <a:t>vaikų žaidimų aikštelių </a:t>
                      </a:r>
                      <a:r>
                        <a:rPr lang="lt-LT" sz="900" b="0" i="0" u="none" strike="noStrike" dirty="0" smtClean="0">
                          <a:solidFill>
                            <a:srgbClr val="000000"/>
                          </a:solidFill>
                          <a:effectLst/>
                          <a:latin typeface="Times New Roman" panose="02020603050405020304" pitchFamily="18" charset="0"/>
                        </a:rPr>
                        <a:t>įrenginiai; </a:t>
                      </a:r>
                      <a:r>
                        <a:rPr lang="lt-LT" sz="900" b="0" i="0" u="none" strike="noStrike" dirty="0">
                          <a:solidFill>
                            <a:srgbClr val="000000"/>
                          </a:solidFill>
                          <a:effectLst/>
                          <a:latin typeface="Times New Roman" panose="02020603050405020304" pitchFamily="18" charset="0"/>
                        </a:rPr>
                        <a:t>demontuoti viešosiose erdvėse  </a:t>
                      </a:r>
                      <a:r>
                        <a:rPr lang="lt-LT" sz="900" b="0" i="0" u="none" strike="noStrike" dirty="0" smtClean="0">
                          <a:solidFill>
                            <a:srgbClr val="000000"/>
                          </a:solidFill>
                          <a:effectLst/>
                          <a:latin typeface="Times New Roman" panose="02020603050405020304" pitchFamily="18" charset="0"/>
                        </a:rPr>
                        <a:t>nenaudojami </a:t>
                      </a:r>
                      <a:r>
                        <a:rPr lang="lt-LT" sz="900" b="0" i="0" u="none" strike="noStrike" dirty="0">
                          <a:solidFill>
                            <a:srgbClr val="000000"/>
                          </a:solidFill>
                          <a:effectLst/>
                          <a:latin typeface="Times New Roman" panose="02020603050405020304" pitchFamily="18" charset="0"/>
                        </a:rPr>
                        <a:t>sporto </a:t>
                      </a:r>
                      <a:r>
                        <a:rPr lang="lt-LT" sz="900" b="0" i="0" u="none" strike="noStrike" dirty="0" smtClean="0">
                          <a:solidFill>
                            <a:srgbClr val="000000"/>
                          </a:solidFill>
                          <a:effectLst/>
                          <a:latin typeface="Times New Roman" panose="02020603050405020304" pitchFamily="18" charset="0"/>
                        </a:rPr>
                        <a:t>įrenginiai; atliktas </a:t>
                      </a:r>
                      <a:r>
                        <a:rPr lang="lt-LT" sz="900" b="0" i="0" u="none" strike="noStrike" dirty="0">
                          <a:solidFill>
                            <a:srgbClr val="000000"/>
                          </a:solidFill>
                          <a:effectLst/>
                          <a:latin typeface="Times New Roman" panose="02020603050405020304" pitchFamily="18" charset="0"/>
                        </a:rPr>
                        <a:t>VŽA įrenginių </a:t>
                      </a:r>
                      <a:r>
                        <a:rPr lang="lt-LT" sz="900" b="0" i="0" u="none" strike="noStrike" dirty="0" smtClean="0">
                          <a:solidFill>
                            <a:srgbClr val="000000"/>
                          </a:solidFill>
                          <a:effectLst/>
                          <a:latin typeface="Times New Roman" panose="02020603050405020304" pitchFamily="18" charset="0"/>
                        </a:rPr>
                        <a:t>remontas, užtikrinta nuolatinė priežiūra.</a:t>
                      </a:r>
                      <a:endParaRPr lang="lt-LT" sz="900" b="0" i="0" u="none" strike="noStrike" dirty="0">
                        <a:solidFill>
                          <a:srgbClr val="000000"/>
                        </a:solidFill>
                        <a:effectLst/>
                        <a:latin typeface="Times New Roman" panose="02020603050405020304" pitchFamily="18" charset="0"/>
                      </a:endParaRPr>
                    </a:p>
                  </a:txBody>
                  <a:tcPr marL="7620" marR="7620" marT="7620" marB="0"/>
                </a:tc>
                <a:tc>
                  <a:txBody>
                    <a:bodyPr/>
                    <a:lstStyle/>
                    <a:p>
                      <a:pPr algn="l" fontAlgn="t"/>
                      <a:r>
                        <a:rPr lang="lt-LT" sz="900" b="0" i="0" u="none" strike="noStrike" dirty="0">
                          <a:solidFill>
                            <a:srgbClr val="000000"/>
                          </a:solidFill>
                          <a:effectLst/>
                          <a:latin typeface="Times New Roman" panose="02020603050405020304" pitchFamily="18" charset="0"/>
                        </a:rPr>
                        <a:t> </a:t>
                      </a:r>
                    </a:p>
                  </a:txBody>
                  <a:tcPr marL="7620" marR="7620" marT="7620" marB="0"/>
                </a:tc>
                <a:tc>
                  <a:txBody>
                    <a:bodyPr/>
                    <a:lstStyle/>
                    <a:p>
                      <a:pPr algn="l" fontAlgn="t"/>
                      <a:r>
                        <a:rPr lang="lt-LT" sz="900" b="0" i="0" u="none" strike="noStrike" dirty="0">
                          <a:solidFill>
                            <a:srgbClr val="000000"/>
                          </a:solidFill>
                          <a:effectLst/>
                          <a:latin typeface="Times New Roman" panose="02020603050405020304" pitchFamily="18" charset="0"/>
                        </a:rPr>
                        <a:t>vnt.</a:t>
                      </a:r>
                    </a:p>
                  </a:txBody>
                  <a:tcPr marL="7620" marR="7620" marT="7620" marB="0"/>
                </a:tc>
                <a:tc>
                  <a:txBody>
                    <a:bodyPr/>
                    <a:lstStyle/>
                    <a:p>
                      <a:pPr algn="r" fontAlgn="t"/>
                      <a:r>
                        <a:rPr lang="lt-LT" sz="900" b="0" i="0" u="none" strike="noStrike" dirty="0">
                          <a:solidFill>
                            <a:srgbClr val="000000"/>
                          </a:solidFill>
                          <a:effectLst/>
                          <a:latin typeface="Times New Roman" panose="02020603050405020304" pitchFamily="18" charset="0"/>
                        </a:rPr>
                        <a:t>9</a:t>
                      </a:r>
                    </a:p>
                  </a:txBody>
                  <a:tcPr marL="7620" marR="7620" marT="7620" marB="0"/>
                </a:tc>
                <a:tc>
                  <a:txBody>
                    <a:bodyPr/>
                    <a:lstStyle/>
                    <a:p>
                      <a:pPr algn="r" fontAlgn="t"/>
                      <a:r>
                        <a:rPr lang="lt-LT" sz="900" b="0" i="0" u="none" strike="noStrike" dirty="0">
                          <a:solidFill>
                            <a:srgbClr val="000000"/>
                          </a:solidFill>
                          <a:effectLst/>
                          <a:latin typeface="Times New Roman" panose="02020603050405020304" pitchFamily="18" charset="0"/>
                        </a:rPr>
                        <a:t>76,8</a:t>
                      </a:r>
                    </a:p>
                  </a:txBody>
                  <a:tcPr marL="7620" marR="7620" marT="7620" marB="0"/>
                </a:tc>
                <a:tc>
                  <a:txBody>
                    <a:bodyPr/>
                    <a:lstStyle/>
                    <a:p>
                      <a:pPr algn="r" fontAlgn="t"/>
                      <a:r>
                        <a:rPr lang="lt-LT" sz="900" b="0" i="0" u="none" strike="noStrike" dirty="0">
                          <a:solidFill>
                            <a:srgbClr val="000000"/>
                          </a:solidFill>
                          <a:effectLst/>
                          <a:latin typeface="Times New Roman" panose="02020603050405020304" pitchFamily="18" charset="0"/>
                        </a:rPr>
                        <a:t>700</a:t>
                      </a:r>
                    </a:p>
                  </a:txBody>
                  <a:tcPr marL="7620" marR="7620" marT="7620" marB="0"/>
                </a:tc>
                <a:tc>
                  <a:txBody>
                    <a:bodyPr/>
                    <a:lstStyle/>
                    <a:p>
                      <a:pPr algn="r" fontAlgn="t"/>
                      <a:r>
                        <a:rPr lang="lt-LT" sz="900" b="0" i="0" u="none" strike="noStrike">
                          <a:solidFill>
                            <a:srgbClr val="000000"/>
                          </a:solidFill>
                          <a:effectLst/>
                          <a:latin typeface="Times New Roman" panose="02020603050405020304" pitchFamily="18" charset="0"/>
                        </a:rPr>
                        <a:t>7480,38</a:t>
                      </a:r>
                    </a:p>
                  </a:txBody>
                  <a:tcPr marL="7620" marR="7620" marT="7620" marB="0"/>
                </a:tc>
                <a:extLst>
                  <a:ext uri="{0D108BD9-81ED-4DB2-BD59-A6C34878D82A}">
                    <a16:rowId xmlns:a16="http://schemas.microsoft.com/office/drawing/2014/main" val="924858392"/>
                  </a:ext>
                </a:extLst>
              </a:tr>
              <a:tr h="425845">
                <a:tc>
                  <a:txBody>
                    <a:bodyPr/>
                    <a:lstStyle/>
                    <a:p>
                      <a:pPr algn="l" fontAlgn="t"/>
                      <a:r>
                        <a:rPr lang="lt-LT" sz="900" b="0" i="0" u="none" strike="noStrike">
                          <a:solidFill>
                            <a:srgbClr val="000000"/>
                          </a:solidFill>
                          <a:effectLst/>
                          <a:latin typeface="Times New Roman" panose="02020603050405020304" pitchFamily="18" charset="0"/>
                        </a:rPr>
                        <a:t>2.8.</a:t>
                      </a:r>
                    </a:p>
                  </a:txBody>
                  <a:tcPr marL="7620" marR="7620" marT="7620" marB="0"/>
                </a:tc>
                <a:tc>
                  <a:txBody>
                    <a:bodyPr/>
                    <a:lstStyle/>
                    <a:p>
                      <a:pPr algn="l" fontAlgn="t"/>
                      <a:r>
                        <a:rPr lang="lt-LT" sz="900" b="0" i="0" u="none" strike="noStrike">
                          <a:solidFill>
                            <a:srgbClr val="000000"/>
                          </a:solidFill>
                          <a:effectLst/>
                          <a:latin typeface="Times New Roman" panose="02020603050405020304" pitchFamily="18" charset="0"/>
                        </a:rPr>
                        <a:t>Nuomoti BIOWC  švenčių ir renginių metu.  </a:t>
                      </a:r>
                    </a:p>
                  </a:txBody>
                  <a:tcPr marL="7620" marR="7620" marT="7620" marB="0"/>
                </a:tc>
                <a:tc>
                  <a:txBody>
                    <a:bodyPr/>
                    <a:lstStyle/>
                    <a:p>
                      <a:pPr algn="l" fontAlgn="t"/>
                      <a:r>
                        <a:rPr lang="lt-LT" sz="900" b="0" i="0" u="none" strike="noStrike">
                          <a:solidFill>
                            <a:srgbClr val="000000"/>
                          </a:solidFill>
                          <a:effectLst/>
                          <a:latin typeface="Times New Roman" panose="02020603050405020304" pitchFamily="18" charset="0"/>
                        </a:rPr>
                        <a:t> </a:t>
                      </a:r>
                    </a:p>
                  </a:txBody>
                  <a:tcPr marL="7620" marR="7620" marT="7620" marB="0"/>
                </a:tc>
                <a:tc>
                  <a:txBody>
                    <a:bodyPr/>
                    <a:lstStyle/>
                    <a:p>
                      <a:pPr algn="l" fontAlgn="t"/>
                      <a:r>
                        <a:rPr lang="lt-LT" sz="900" b="0" i="0" u="none" strike="noStrike">
                          <a:solidFill>
                            <a:srgbClr val="000000"/>
                          </a:solidFill>
                          <a:effectLst/>
                          <a:latin typeface="Times New Roman" panose="02020603050405020304" pitchFamily="18" charset="0"/>
                        </a:rPr>
                        <a:t>mėn.</a:t>
                      </a:r>
                    </a:p>
                  </a:txBody>
                  <a:tcPr marL="7620" marR="7620" marT="7620" marB="0"/>
                </a:tc>
                <a:tc>
                  <a:txBody>
                    <a:bodyPr/>
                    <a:lstStyle/>
                    <a:p>
                      <a:pPr algn="r" fontAlgn="t"/>
                      <a:r>
                        <a:rPr lang="lt-LT" sz="900" b="0" i="0" u="none" strike="noStrike">
                          <a:solidFill>
                            <a:srgbClr val="000000"/>
                          </a:solidFill>
                          <a:effectLst/>
                          <a:latin typeface="Times New Roman" panose="02020603050405020304" pitchFamily="18" charset="0"/>
                        </a:rPr>
                        <a:t>3</a:t>
                      </a:r>
                    </a:p>
                  </a:txBody>
                  <a:tcPr marL="7620" marR="7620" marT="7620" marB="0"/>
                </a:tc>
                <a:tc>
                  <a:txBody>
                    <a:bodyPr/>
                    <a:lstStyle/>
                    <a:p>
                      <a:pPr algn="l" fontAlgn="t"/>
                      <a:r>
                        <a:rPr lang="lt-LT" sz="900" b="0" i="0" u="none" strike="noStrike">
                          <a:solidFill>
                            <a:srgbClr val="000000"/>
                          </a:solidFill>
                          <a:effectLst/>
                          <a:latin typeface="Times New Roman" panose="02020603050405020304" pitchFamily="18" charset="0"/>
                        </a:rPr>
                        <a:t>12,10+4,24/32,66</a:t>
                      </a:r>
                    </a:p>
                  </a:txBody>
                  <a:tcPr marL="7620" marR="7620" marT="7620" marB="0"/>
                </a:tc>
                <a:tc>
                  <a:txBody>
                    <a:bodyPr/>
                    <a:lstStyle/>
                    <a:p>
                      <a:pPr algn="r" fontAlgn="t"/>
                      <a:r>
                        <a:rPr lang="lt-LT" sz="900" b="0" i="0" u="none" strike="noStrike" dirty="0">
                          <a:solidFill>
                            <a:srgbClr val="000000"/>
                          </a:solidFill>
                          <a:effectLst/>
                          <a:latin typeface="Times New Roman" panose="02020603050405020304" pitchFamily="18" charset="0"/>
                        </a:rPr>
                        <a:t>235</a:t>
                      </a:r>
                    </a:p>
                  </a:txBody>
                  <a:tcPr marL="7620" marR="7620" marT="7620" marB="0"/>
                </a:tc>
                <a:tc>
                  <a:txBody>
                    <a:bodyPr/>
                    <a:lstStyle/>
                    <a:p>
                      <a:pPr algn="r" fontAlgn="t"/>
                      <a:r>
                        <a:rPr lang="lt-LT" sz="900" b="0" i="0" u="none" strike="noStrike">
                          <a:solidFill>
                            <a:srgbClr val="000000"/>
                          </a:solidFill>
                          <a:effectLst/>
                          <a:latin typeface="Times New Roman" panose="02020603050405020304" pitchFamily="18" charset="0"/>
                        </a:rPr>
                        <a:t>209,33</a:t>
                      </a:r>
                    </a:p>
                  </a:txBody>
                  <a:tcPr marL="7620" marR="7620" marT="7620" marB="0"/>
                </a:tc>
                <a:extLst>
                  <a:ext uri="{0D108BD9-81ED-4DB2-BD59-A6C34878D82A}">
                    <a16:rowId xmlns:a16="http://schemas.microsoft.com/office/drawing/2014/main" val="308727584"/>
                  </a:ext>
                </a:extLst>
              </a:tr>
              <a:tr h="425845">
                <a:tc>
                  <a:txBody>
                    <a:bodyPr/>
                    <a:lstStyle/>
                    <a:p>
                      <a:pPr algn="l" fontAlgn="t"/>
                      <a:r>
                        <a:rPr lang="lt-LT" sz="900" b="0" i="0" u="none" strike="noStrike">
                          <a:solidFill>
                            <a:srgbClr val="000000"/>
                          </a:solidFill>
                          <a:effectLst/>
                          <a:latin typeface="Times New Roman" panose="02020603050405020304" pitchFamily="18" charset="0"/>
                        </a:rPr>
                        <a:t>2.9.</a:t>
                      </a:r>
                    </a:p>
                  </a:txBody>
                  <a:tcPr marL="7620" marR="7620" marT="7620" marB="0"/>
                </a:tc>
                <a:tc>
                  <a:txBody>
                    <a:bodyPr/>
                    <a:lstStyle/>
                    <a:p>
                      <a:pPr algn="l" fontAlgn="t"/>
                      <a:r>
                        <a:rPr lang="lt-LT" sz="900" b="0" i="0" u="none" strike="noStrike" dirty="0">
                          <a:solidFill>
                            <a:srgbClr val="000000"/>
                          </a:solidFill>
                          <a:effectLst/>
                          <a:latin typeface="Times New Roman" panose="02020603050405020304" pitchFamily="18" charset="0"/>
                        </a:rPr>
                        <a:t>Nuomoti komunalinių atliekų </a:t>
                      </a:r>
                      <a:r>
                        <a:rPr lang="lt-LT" sz="900" b="0" i="0" u="none" strike="noStrike" dirty="0" smtClean="0">
                          <a:solidFill>
                            <a:srgbClr val="000000"/>
                          </a:solidFill>
                          <a:effectLst/>
                          <a:latin typeface="Times New Roman" panose="02020603050405020304" pitchFamily="18" charset="0"/>
                        </a:rPr>
                        <a:t>konteineriai </a:t>
                      </a:r>
                      <a:r>
                        <a:rPr lang="lt-LT" sz="900" b="0" i="0" u="none" strike="noStrike" dirty="0">
                          <a:solidFill>
                            <a:srgbClr val="000000"/>
                          </a:solidFill>
                          <a:effectLst/>
                          <a:latin typeface="Times New Roman" panose="02020603050405020304" pitchFamily="18" charset="0"/>
                        </a:rPr>
                        <a:t>švenčių ir renginių metu. </a:t>
                      </a:r>
                    </a:p>
                  </a:txBody>
                  <a:tcPr marL="7620" marR="7620" marT="7620" marB="0"/>
                </a:tc>
                <a:tc>
                  <a:txBody>
                    <a:bodyPr/>
                    <a:lstStyle/>
                    <a:p>
                      <a:pPr algn="l" fontAlgn="t"/>
                      <a:r>
                        <a:rPr lang="lt-LT" sz="900" b="0" i="0" u="none" strike="noStrike">
                          <a:solidFill>
                            <a:srgbClr val="000000"/>
                          </a:solidFill>
                          <a:effectLst/>
                          <a:latin typeface="Times New Roman" panose="02020603050405020304" pitchFamily="18" charset="0"/>
                        </a:rPr>
                        <a:t> </a:t>
                      </a:r>
                    </a:p>
                  </a:txBody>
                  <a:tcPr marL="7620" marR="7620" marT="7620" marB="0"/>
                </a:tc>
                <a:tc>
                  <a:txBody>
                    <a:bodyPr/>
                    <a:lstStyle/>
                    <a:p>
                      <a:pPr algn="l" fontAlgn="t"/>
                      <a:r>
                        <a:rPr lang="lt-LT" sz="900" b="0" i="0" u="none" strike="noStrike" dirty="0">
                          <a:solidFill>
                            <a:srgbClr val="000000"/>
                          </a:solidFill>
                          <a:effectLst/>
                          <a:latin typeface="Times New Roman" panose="02020603050405020304" pitchFamily="18" charset="0"/>
                        </a:rPr>
                        <a:t>vnt.</a:t>
                      </a:r>
                    </a:p>
                  </a:txBody>
                  <a:tcPr marL="7620" marR="7620" marT="7620" marB="0"/>
                </a:tc>
                <a:tc>
                  <a:txBody>
                    <a:bodyPr/>
                    <a:lstStyle/>
                    <a:p>
                      <a:pPr algn="r" fontAlgn="t"/>
                      <a:r>
                        <a:rPr lang="lt-LT" sz="900" b="0" i="0" u="none" strike="noStrike">
                          <a:solidFill>
                            <a:srgbClr val="000000"/>
                          </a:solidFill>
                          <a:effectLst/>
                          <a:latin typeface="Times New Roman" panose="02020603050405020304" pitchFamily="18" charset="0"/>
                        </a:rPr>
                        <a:t>5</a:t>
                      </a:r>
                    </a:p>
                  </a:txBody>
                  <a:tcPr marL="7620" marR="7620" marT="7620" marB="0"/>
                </a:tc>
                <a:tc>
                  <a:txBody>
                    <a:bodyPr/>
                    <a:lstStyle/>
                    <a:p>
                      <a:pPr algn="r" fontAlgn="t"/>
                      <a:r>
                        <a:rPr lang="lt-LT" sz="900" b="0" i="0" u="none" strike="noStrike">
                          <a:solidFill>
                            <a:srgbClr val="000000"/>
                          </a:solidFill>
                          <a:effectLst/>
                          <a:latin typeface="Times New Roman" panose="02020603050405020304" pitchFamily="18" charset="0"/>
                        </a:rPr>
                        <a:t>31,88</a:t>
                      </a:r>
                    </a:p>
                  </a:txBody>
                  <a:tcPr marL="7620" marR="7620" marT="7620" marB="0"/>
                </a:tc>
                <a:tc>
                  <a:txBody>
                    <a:bodyPr/>
                    <a:lstStyle/>
                    <a:p>
                      <a:pPr algn="r" fontAlgn="t"/>
                      <a:r>
                        <a:rPr lang="lt-LT" sz="900" b="0" i="0" u="none" strike="noStrike" dirty="0">
                          <a:solidFill>
                            <a:srgbClr val="000000"/>
                          </a:solidFill>
                          <a:effectLst/>
                          <a:latin typeface="Times New Roman" panose="02020603050405020304" pitchFamily="18" charset="0"/>
                        </a:rPr>
                        <a:t>150</a:t>
                      </a:r>
                    </a:p>
                  </a:txBody>
                  <a:tcPr marL="7620" marR="7620" marT="7620" marB="0"/>
                </a:tc>
                <a:tc>
                  <a:txBody>
                    <a:bodyPr/>
                    <a:lstStyle/>
                    <a:p>
                      <a:pPr algn="r" fontAlgn="t"/>
                      <a:r>
                        <a:rPr lang="lt-LT" sz="900" b="0" i="0" u="none" strike="noStrike" dirty="0">
                          <a:solidFill>
                            <a:srgbClr val="000000"/>
                          </a:solidFill>
                          <a:effectLst/>
                          <a:latin typeface="Times New Roman" panose="02020603050405020304" pitchFamily="18" charset="0"/>
                        </a:rPr>
                        <a:t>46,99</a:t>
                      </a:r>
                    </a:p>
                  </a:txBody>
                  <a:tcPr marL="7620" marR="7620" marT="7620" marB="0"/>
                </a:tc>
                <a:extLst>
                  <a:ext uri="{0D108BD9-81ED-4DB2-BD59-A6C34878D82A}">
                    <a16:rowId xmlns:a16="http://schemas.microsoft.com/office/drawing/2014/main" val="73150640"/>
                  </a:ext>
                </a:extLst>
              </a:tr>
              <a:tr h="218678">
                <a:tc>
                  <a:txBody>
                    <a:bodyPr/>
                    <a:lstStyle/>
                    <a:p>
                      <a:pPr algn="l" fontAlgn="t"/>
                      <a:r>
                        <a:rPr lang="lt-LT" sz="900" b="0" i="0" u="none" strike="noStrike">
                          <a:solidFill>
                            <a:srgbClr val="000000"/>
                          </a:solidFill>
                          <a:effectLst/>
                          <a:latin typeface="Times New Roman" panose="02020603050405020304" pitchFamily="18" charset="0"/>
                        </a:rPr>
                        <a:t>2.10.</a:t>
                      </a:r>
                    </a:p>
                  </a:txBody>
                  <a:tcPr marL="7620" marR="7620" marT="7620" marB="0"/>
                </a:tc>
                <a:tc>
                  <a:txBody>
                    <a:bodyPr/>
                    <a:lstStyle/>
                    <a:p>
                      <a:pPr algn="l" fontAlgn="t"/>
                      <a:r>
                        <a:rPr lang="fi-FI" sz="900" b="0" i="0" u="none" strike="noStrike" dirty="0" smtClean="0">
                          <a:solidFill>
                            <a:srgbClr val="000000"/>
                          </a:solidFill>
                          <a:effectLst/>
                          <a:latin typeface="Times New Roman" panose="02020603050405020304" pitchFamily="18" charset="0"/>
                        </a:rPr>
                        <a:t>Organizuot</a:t>
                      </a:r>
                      <a:r>
                        <a:rPr lang="lt-LT" sz="900" b="0" i="0" u="none" strike="noStrike" dirty="0" err="1" smtClean="0">
                          <a:solidFill>
                            <a:srgbClr val="000000"/>
                          </a:solidFill>
                          <a:effectLst/>
                          <a:latin typeface="Times New Roman" panose="02020603050405020304" pitchFamily="18" charset="0"/>
                        </a:rPr>
                        <a:t>as</a:t>
                      </a:r>
                      <a:r>
                        <a:rPr lang="fi-FI" sz="900" b="0" i="0" u="none" strike="noStrike" dirty="0" smtClean="0">
                          <a:solidFill>
                            <a:srgbClr val="000000"/>
                          </a:solidFill>
                          <a:effectLst/>
                          <a:latin typeface="Times New Roman" panose="02020603050405020304" pitchFamily="18" charset="0"/>
                        </a:rPr>
                        <a:t> </a:t>
                      </a:r>
                      <a:r>
                        <a:rPr lang="fi-FI" sz="900" b="0" i="0" u="none" strike="noStrike" dirty="0">
                          <a:solidFill>
                            <a:srgbClr val="000000"/>
                          </a:solidFill>
                          <a:effectLst/>
                          <a:latin typeface="Times New Roman" panose="02020603050405020304" pitchFamily="18" charset="0"/>
                        </a:rPr>
                        <a:t>laiptų </a:t>
                      </a:r>
                      <a:r>
                        <a:rPr lang="fi-FI" sz="900" b="0" i="0" u="none" strike="noStrike" dirty="0" smtClean="0">
                          <a:solidFill>
                            <a:srgbClr val="000000"/>
                          </a:solidFill>
                          <a:effectLst/>
                          <a:latin typeface="Times New Roman" panose="02020603050405020304" pitchFamily="18" charset="0"/>
                        </a:rPr>
                        <a:t>remont</a:t>
                      </a:r>
                      <a:r>
                        <a:rPr lang="lt-LT" sz="900" b="0" i="0" u="none" strike="noStrike" dirty="0" err="1" smtClean="0">
                          <a:solidFill>
                            <a:srgbClr val="000000"/>
                          </a:solidFill>
                          <a:effectLst/>
                          <a:latin typeface="Times New Roman" panose="02020603050405020304" pitchFamily="18" charset="0"/>
                        </a:rPr>
                        <a:t>as</a:t>
                      </a:r>
                      <a:r>
                        <a:rPr lang="fi-FI" sz="900" b="0" i="0" u="none" strike="noStrike" dirty="0" smtClean="0">
                          <a:solidFill>
                            <a:srgbClr val="000000"/>
                          </a:solidFill>
                          <a:effectLst/>
                          <a:latin typeface="Times New Roman" panose="02020603050405020304" pitchFamily="18" charset="0"/>
                        </a:rPr>
                        <a:t>, </a:t>
                      </a:r>
                      <a:r>
                        <a:rPr lang="fi-FI" sz="900" b="0" i="0" u="none" strike="noStrike" dirty="0">
                          <a:solidFill>
                            <a:srgbClr val="000000"/>
                          </a:solidFill>
                          <a:effectLst/>
                          <a:latin typeface="Times New Roman" panose="02020603050405020304" pitchFamily="18" charset="0"/>
                        </a:rPr>
                        <a:t>pakopų </a:t>
                      </a:r>
                      <a:r>
                        <a:rPr lang="fi-FI" sz="900" b="0" i="0" u="none" strike="noStrike" dirty="0" smtClean="0">
                          <a:solidFill>
                            <a:srgbClr val="000000"/>
                          </a:solidFill>
                          <a:effectLst/>
                          <a:latin typeface="Times New Roman" panose="02020603050405020304" pitchFamily="18" charset="0"/>
                        </a:rPr>
                        <a:t>montavim</a:t>
                      </a:r>
                      <a:r>
                        <a:rPr lang="lt-LT" sz="900" b="0" i="0" u="none" strike="noStrike" dirty="0" err="1" smtClean="0">
                          <a:solidFill>
                            <a:srgbClr val="000000"/>
                          </a:solidFill>
                          <a:effectLst/>
                          <a:latin typeface="Times New Roman" panose="02020603050405020304" pitchFamily="18" charset="0"/>
                        </a:rPr>
                        <a:t>as</a:t>
                      </a:r>
                      <a:r>
                        <a:rPr lang="fi-FI" sz="900" b="0" i="0" u="none" strike="noStrike" dirty="0" smtClean="0">
                          <a:solidFill>
                            <a:srgbClr val="000000"/>
                          </a:solidFill>
                          <a:effectLst/>
                          <a:latin typeface="Times New Roman" panose="02020603050405020304" pitchFamily="18" charset="0"/>
                        </a:rPr>
                        <a:t>.</a:t>
                      </a:r>
                      <a:endParaRPr lang="fi-FI" sz="900" b="0" i="0" u="none" strike="noStrike" dirty="0">
                        <a:solidFill>
                          <a:srgbClr val="000000"/>
                        </a:solidFill>
                        <a:effectLst/>
                        <a:latin typeface="Times New Roman" panose="02020603050405020304" pitchFamily="18" charset="0"/>
                      </a:endParaRPr>
                    </a:p>
                  </a:txBody>
                  <a:tcPr marL="7620" marR="7620" marT="7620" marB="0"/>
                </a:tc>
                <a:tc>
                  <a:txBody>
                    <a:bodyPr/>
                    <a:lstStyle/>
                    <a:p>
                      <a:pPr algn="l" fontAlgn="t"/>
                      <a:r>
                        <a:rPr lang="lt-LT" sz="900" b="0" i="0" u="none" strike="noStrike">
                          <a:solidFill>
                            <a:srgbClr val="000000"/>
                          </a:solidFill>
                          <a:effectLst/>
                          <a:latin typeface="Times New Roman" panose="02020603050405020304" pitchFamily="18" charset="0"/>
                        </a:rPr>
                        <a:t> </a:t>
                      </a:r>
                    </a:p>
                  </a:txBody>
                  <a:tcPr marL="7620" marR="7620" marT="7620" marB="0"/>
                </a:tc>
                <a:tc>
                  <a:txBody>
                    <a:bodyPr/>
                    <a:lstStyle/>
                    <a:p>
                      <a:pPr algn="l" fontAlgn="t"/>
                      <a:r>
                        <a:rPr lang="lt-LT" sz="900" b="0" i="0" u="none" strike="noStrike">
                          <a:solidFill>
                            <a:srgbClr val="000000"/>
                          </a:solidFill>
                          <a:effectLst/>
                          <a:latin typeface="Times New Roman" panose="02020603050405020304" pitchFamily="18" charset="0"/>
                        </a:rPr>
                        <a:t>m³</a:t>
                      </a:r>
                    </a:p>
                  </a:txBody>
                  <a:tcPr marL="7620" marR="7620" marT="7620" marB="0"/>
                </a:tc>
                <a:tc>
                  <a:txBody>
                    <a:bodyPr/>
                    <a:lstStyle/>
                    <a:p>
                      <a:pPr algn="r" fontAlgn="t"/>
                      <a:r>
                        <a:rPr lang="lt-LT" sz="900" b="0" i="0" u="none" strike="noStrike">
                          <a:solidFill>
                            <a:srgbClr val="000000"/>
                          </a:solidFill>
                          <a:effectLst/>
                          <a:latin typeface="Times New Roman" panose="02020603050405020304" pitchFamily="18" charset="0"/>
                        </a:rPr>
                        <a:t>126</a:t>
                      </a:r>
                    </a:p>
                  </a:txBody>
                  <a:tcPr marL="7620" marR="7620" marT="7620" marB="0"/>
                </a:tc>
                <a:tc>
                  <a:txBody>
                    <a:bodyPr/>
                    <a:lstStyle/>
                    <a:p>
                      <a:pPr algn="r" fontAlgn="t"/>
                      <a:r>
                        <a:rPr lang="lt-LT" sz="900" b="0" i="0" u="none" strike="noStrike">
                          <a:solidFill>
                            <a:srgbClr val="000000"/>
                          </a:solidFill>
                          <a:effectLst/>
                          <a:latin typeface="Times New Roman" panose="02020603050405020304" pitchFamily="18" charset="0"/>
                        </a:rPr>
                        <a:t>55,23</a:t>
                      </a:r>
                    </a:p>
                  </a:txBody>
                  <a:tcPr marL="7620" marR="7620" marT="7620" marB="0"/>
                </a:tc>
                <a:tc>
                  <a:txBody>
                    <a:bodyPr/>
                    <a:lstStyle/>
                    <a:p>
                      <a:pPr algn="r" fontAlgn="t"/>
                      <a:r>
                        <a:rPr lang="lt-LT" sz="900" b="0" i="0" u="none" strike="noStrike">
                          <a:solidFill>
                            <a:srgbClr val="000000"/>
                          </a:solidFill>
                          <a:effectLst/>
                          <a:latin typeface="Times New Roman" panose="02020603050405020304" pitchFamily="18" charset="0"/>
                        </a:rPr>
                        <a:t>7000</a:t>
                      </a:r>
                    </a:p>
                  </a:txBody>
                  <a:tcPr marL="7620" marR="7620" marT="7620" marB="0"/>
                </a:tc>
                <a:tc>
                  <a:txBody>
                    <a:bodyPr/>
                    <a:lstStyle/>
                    <a:p>
                      <a:pPr algn="l" fontAlgn="t"/>
                      <a:r>
                        <a:rPr lang="lt-LT" sz="900" b="0" i="0" u="none" strike="noStrike" dirty="0">
                          <a:solidFill>
                            <a:srgbClr val="000000"/>
                          </a:solidFill>
                          <a:effectLst/>
                          <a:latin typeface="Times New Roman" panose="02020603050405020304" pitchFamily="18" charset="0"/>
                        </a:rPr>
                        <a:t> </a:t>
                      </a:r>
                    </a:p>
                  </a:txBody>
                  <a:tcPr marL="7620" marR="7620" marT="7620" marB="0"/>
                </a:tc>
                <a:extLst>
                  <a:ext uri="{0D108BD9-81ED-4DB2-BD59-A6C34878D82A}">
                    <a16:rowId xmlns:a16="http://schemas.microsoft.com/office/drawing/2014/main" val="717314029"/>
                  </a:ext>
                </a:extLst>
              </a:tr>
              <a:tr h="297784">
                <a:tc>
                  <a:txBody>
                    <a:bodyPr/>
                    <a:lstStyle/>
                    <a:p>
                      <a:pPr algn="l" fontAlgn="t"/>
                      <a:r>
                        <a:rPr lang="lt-LT" sz="900" b="0" i="0" u="none" strike="noStrike">
                          <a:solidFill>
                            <a:srgbClr val="000000"/>
                          </a:solidFill>
                          <a:effectLst/>
                          <a:latin typeface="Times New Roman" panose="02020603050405020304" pitchFamily="18" charset="0"/>
                        </a:rPr>
                        <a:t>2.11.</a:t>
                      </a:r>
                    </a:p>
                  </a:txBody>
                  <a:tcPr marL="7620" marR="7620" marT="7620" marB="0"/>
                </a:tc>
                <a:tc>
                  <a:txBody>
                    <a:bodyPr/>
                    <a:lstStyle/>
                    <a:p>
                      <a:pPr algn="l" fontAlgn="t"/>
                      <a:r>
                        <a:rPr lang="lt-LT" sz="900" b="0" i="0" u="none" strike="noStrike" dirty="0" smtClean="0">
                          <a:solidFill>
                            <a:srgbClr val="000000"/>
                          </a:solidFill>
                          <a:effectLst/>
                          <a:latin typeface="Times New Roman" panose="02020603050405020304" pitchFamily="18" charset="0"/>
                        </a:rPr>
                        <a:t>Organizuotas </a:t>
                      </a:r>
                      <a:r>
                        <a:rPr lang="lt-LT" sz="900" b="0" i="0" u="none" strike="noStrike" dirty="0">
                          <a:solidFill>
                            <a:srgbClr val="000000"/>
                          </a:solidFill>
                          <a:effectLst/>
                          <a:latin typeface="Times New Roman" panose="02020603050405020304" pitchFamily="18" charset="0"/>
                        </a:rPr>
                        <a:t>šaligatvių, pėsčiųjų takų </a:t>
                      </a:r>
                      <a:r>
                        <a:rPr lang="lt-LT" sz="900" b="0" i="0" u="none" strike="noStrike" dirty="0" smtClean="0">
                          <a:solidFill>
                            <a:srgbClr val="000000"/>
                          </a:solidFill>
                          <a:effectLst/>
                          <a:latin typeface="Times New Roman" panose="02020603050405020304" pitchFamily="18" charset="0"/>
                        </a:rPr>
                        <a:t>įrengimas </a:t>
                      </a:r>
                      <a:r>
                        <a:rPr lang="lt-LT" sz="900" b="0" i="0" u="none" strike="noStrike" dirty="0">
                          <a:solidFill>
                            <a:srgbClr val="000000"/>
                          </a:solidFill>
                          <a:effectLst/>
                          <a:latin typeface="Times New Roman" panose="02020603050405020304" pitchFamily="18" charset="0"/>
                        </a:rPr>
                        <a:t>iš betoninių plytelių.</a:t>
                      </a:r>
                    </a:p>
                  </a:txBody>
                  <a:tcPr marL="7620" marR="7620" marT="7620" marB="0"/>
                </a:tc>
                <a:tc>
                  <a:txBody>
                    <a:bodyPr/>
                    <a:lstStyle/>
                    <a:p>
                      <a:pPr algn="l" fontAlgn="t"/>
                      <a:r>
                        <a:rPr lang="lt-LT" sz="900" b="0" i="0" u="none" strike="noStrike">
                          <a:solidFill>
                            <a:srgbClr val="000000"/>
                          </a:solidFill>
                          <a:effectLst/>
                          <a:latin typeface="Times New Roman" panose="02020603050405020304" pitchFamily="18" charset="0"/>
                        </a:rPr>
                        <a:t> </a:t>
                      </a:r>
                    </a:p>
                  </a:txBody>
                  <a:tcPr marL="7620" marR="7620" marT="7620" marB="0"/>
                </a:tc>
                <a:tc>
                  <a:txBody>
                    <a:bodyPr/>
                    <a:lstStyle/>
                    <a:p>
                      <a:pPr algn="l" fontAlgn="t"/>
                      <a:r>
                        <a:rPr lang="lt-LT" sz="900" b="0" i="0" u="none" strike="noStrike">
                          <a:solidFill>
                            <a:srgbClr val="000000"/>
                          </a:solidFill>
                          <a:effectLst/>
                          <a:latin typeface="Times New Roman" panose="02020603050405020304" pitchFamily="18" charset="0"/>
                        </a:rPr>
                        <a:t>m²</a:t>
                      </a:r>
                    </a:p>
                  </a:txBody>
                  <a:tcPr marL="7620" marR="7620" marT="7620" marB="0"/>
                </a:tc>
                <a:tc>
                  <a:txBody>
                    <a:bodyPr/>
                    <a:lstStyle/>
                    <a:p>
                      <a:pPr algn="r" fontAlgn="t"/>
                      <a:r>
                        <a:rPr lang="lt-LT" sz="900" b="0" i="0" u="none" strike="noStrike">
                          <a:solidFill>
                            <a:srgbClr val="000000"/>
                          </a:solidFill>
                          <a:effectLst/>
                          <a:latin typeface="Times New Roman" panose="02020603050405020304" pitchFamily="18" charset="0"/>
                        </a:rPr>
                        <a:t>100</a:t>
                      </a:r>
                    </a:p>
                  </a:txBody>
                  <a:tcPr marL="7620" marR="7620" marT="7620" marB="0"/>
                </a:tc>
                <a:tc>
                  <a:txBody>
                    <a:bodyPr/>
                    <a:lstStyle/>
                    <a:p>
                      <a:pPr algn="r" fontAlgn="t"/>
                      <a:r>
                        <a:rPr lang="lt-LT" sz="900" b="0" i="0" u="none" strike="noStrike">
                          <a:solidFill>
                            <a:srgbClr val="000000"/>
                          </a:solidFill>
                          <a:effectLst/>
                          <a:latin typeface="Times New Roman" panose="02020603050405020304" pitchFamily="18" charset="0"/>
                        </a:rPr>
                        <a:t>74</a:t>
                      </a:r>
                    </a:p>
                  </a:txBody>
                  <a:tcPr marL="7620" marR="7620" marT="7620" marB="0"/>
                </a:tc>
                <a:tc>
                  <a:txBody>
                    <a:bodyPr/>
                    <a:lstStyle/>
                    <a:p>
                      <a:pPr algn="r" fontAlgn="t"/>
                      <a:r>
                        <a:rPr lang="lt-LT" sz="900" b="0" i="0" u="none" strike="noStrike">
                          <a:solidFill>
                            <a:srgbClr val="000000"/>
                          </a:solidFill>
                          <a:effectLst/>
                          <a:latin typeface="Times New Roman" panose="02020603050405020304" pitchFamily="18" charset="0"/>
                        </a:rPr>
                        <a:t>7400</a:t>
                      </a:r>
                    </a:p>
                  </a:txBody>
                  <a:tcPr marL="7620" marR="7620" marT="7620" marB="0"/>
                </a:tc>
                <a:tc>
                  <a:txBody>
                    <a:bodyPr/>
                    <a:lstStyle/>
                    <a:p>
                      <a:pPr algn="l" fontAlgn="t"/>
                      <a:r>
                        <a:rPr lang="lt-LT" sz="900" b="0" i="0" u="none" strike="noStrike" dirty="0">
                          <a:solidFill>
                            <a:srgbClr val="000000"/>
                          </a:solidFill>
                          <a:effectLst/>
                          <a:latin typeface="Times New Roman" panose="02020603050405020304" pitchFamily="18" charset="0"/>
                        </a:rPr>
                        <a:t> </a:t>
                      </a:r>
                    </a:p>
                  </a:txBody>
                  <a:tcPr marL="7620" marR="7620" marT="7620" marB="0"/>
                </a:tc>
                <a:extLst>
                  <a:ext uri="{0D108BD9-81ED-4DB2-BD59-A6C34878D82A}">
                    <a16:rowId xmlns:a16="http://schemas.microsoft.com/office/drawing/2014/main" val="2438354964"/>
                  </a:ext>
                </a:extLst>
              </a:tr>
              <a:tr h="360040">
                <a:tc>
                  <a:txBody>
                    <a:bodyPr/>
                    <a:lstStyle/>
                    <a:p>
                      <a:pPr algn="l" fontAlgn="ctr"/>
                      <a:r>
                        <a:rPr lang="lt-LT" sz="800" b="0" i="0" u="none" strike="noStrike">
                          <a:solidFill>
                            <a:srgbClr val="000000"/>
                          </a:solidFill>
                          <a:effectLst/>
                          <a:latin typeface="Calibri" panose="020F0502020204030204" pitchFamily="34" charset="0"/>
                        </a:rPr>
                        <a:t>2.12.</a:t>
                      </a:r>
                    </a:p>
                  </a:txBody>
                  <a:tcPr marL="7620" marR="7620" marT="7620" marB="0" anchor="ctr"/>
                </a:tc>
                <a:tc>
                  <a:txBody>
                    <a:bodyPr/>
                    <a:lstStyle/>
                    <a:p>
                      <a:pPr algn="l" fontAlgn="ctr"/>
                      <a:r>
                        <a:rPr lang="lt-LT" sz="900" b="0" i="0" u="none" strike="noStrike" dirty="0">
                          <a:solidFill>
                            <a:srgbClr val="000000"/>
                          </a:solidFill>
                          <a:effectLst/>
                          <a:latin typeface="Times New Roman" panose="02020603050405020304" pitchFamily="18" charset="0"/>
                        </a:rPr>
                        <a:t>Nenumatytos </a:t>
                      </a:r>
                      <a:r>
                        <a:rPr lang="lt-LT" sz="900" b="0" i="0" u="none" strike="noStrike" dirty="0" smtClean="0">
                          <a:solidFill>
                            <a:srgbClr val="000000"/>
                          </a:solidFill>
                          <a:effectLst/>
                          <a:latin typeface="Times New Roman" panose="02020603050405020304" pitchFamily="18" charset="0"/>
                        </a:rPr>
                        <a:t>išlaidos. Įrengtas apšvietimas daugiabučių namų kiemuose Plento g. 5, 7</a:t>
                      </a:r>
                      <a:endParaRPr lang="lt-LT" sz="900" b="0"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l" fontAlgn="ctr"/>
                      <a:r>
                        <a:rPr lang="lt-LT" sz="800" b="0" i="0" u="none" strike="noStrike">
                          <a:solidFill>
                            <a:srgbClr val="000000"/>
                          </a:solidFill>
                          <a:effectLst/>
                          <a:latin typeface="Calibri" panose="020F0502020204030204" pitchFamily="34" charset="0"/>
                        </a:rPr>
                        <a:t> </a:t>
                      </a:r>
                    </a:p>
                  </a:txBody>
                  <a:tcPr marL="7620" marR="7620" marT="7620" marB="0" anchor="ctr"/>
                </a:tc>
                <a:tc>
                  <a:txBody>
                    <a:bodyPr/>
                    <a:lstStyle/>
                    <a:p>
                      <a:pPr algn="l" fontAlgn="ctr"/>
                      <a:r>
                        <a:rPr lang="lt-LT" sz="800" b="0" i="0" u="none" strike="noStrike">
                          <a:solidFill>
                            <a:srgbClr val="000000"/>
                          </a:solidFill>
                          <a:effectLst/>
                          <a:latin typeface="Calibri" panose="020F0502020204030204" pitchFamily="34" charset="0"/>
                        </a:rPr>
                        <a:t> </a:t>
                      </a:r>
                    </a:p>
                  </a:txBody>
                  <a:tcPr marL="7620" marR="7620" marT="7620" marB="0" anchor="ctr"/>
                </a:tc>
                <a:tc>
                  <a:txBody>
                    <a:bodyPr/>
                    <a:lstStyle/>
                    <a:p>
                      <a:pPr algn="l" fontAlgn="ctr"/>
                      <a:r>
                        <a:rPr lang="lt-LT" sz="800" b="0" i="0" u="none" strike="noStrike">
                          <a:solidFill>
                            <a:srgbClr val="000000"/>
                          </a:solidFill>
                          <a:effectLst/>
                          <a:latin typeface="Calibri" panose="020F0502020204030204" pitchFamily="34" charset="0"/>
                        </a:rPr>
                        <a:t> </a:t>
                      </a:r>
                    </a:p>
                  </a:txBody>
                  <a:tcPr marL="7620" marR="7620" marT="7620" marB="0" anchor="ctr"/>
                </a:tc>
                <a:tc>
                  <a:txBody>
                    <a:bodyPr/>
                    <a:lstStyle/>
                    <a:p>
                      <a:pPr algn="l" fontAlgn="ctr"/>
                      <a:r>
                        <a:rPr lang="lt-LT" sz="800" b="0" i="0" u="none" strike="noStrike">
                          <a:solidFill>
                            <a:srgbClr val="000000"/>
                          </a:solidFill>
                          <a:effectLst/>
                          <a:latin typeface="Calibri" panose="020F0502020204030204" pitchFamily="34" charset="0"/>
                        </a:rPr>
                        <a:t> </a:t>
                      </a:r>
                    </a:p>
                  </a:txBody>
                  <a:tcPr marL="7620" marR="7620" marT="7620" marB="0" anchor="ctr"/>
                </a:tc>
                <a:tc>
                  <a:txBody>
                    <a:bodyPr/>
                    <a:lstStyle/>
                    <a:p>
                      <a:pPr algn="r" fontAlgn="ctr"/>
                      <a:r>
                        <a:rPr lang="lt-LT" sz="900" b="0" i="0" u="none" strike="noStrike">
                          <a:solidFill>
                            <a:srgbClr val="000000"/>
                          </a:solidFill>
                          <a:effectLst/>
                          <a:latin typeface="Times New Roman" panose="02020603050405020304" pitchFamily="18" charset="0"/>
                        </a:rPr>
                        <a:t>4019</a:t>
                      </a:r>
                    </a:p>
                  </a:txBody>
                  <a:tcPr marL="7620" marR="7620" marT="7620" marB="0" anchor="ctr"/>
                </a:tc>
                <a:tc>
                  <a:txBody>
                    <a:bodyPr/>
                    <a:lstStyle/>
                    <a:p>
                      <a:pPr algn="r" fontAlgn="ctr"/>
                      <a:r>
                        <a:rPr lang="lt-LT" sz="800" b="0" i="0" u="none" strike="noStrike" dirty="0">
                          <a:solidFill>
                            <a:srgbClr val="000000"/>
                          </a:solidFill>
                          <a:effectLst/>
                          <a:latin typeface="Times New Roman" panose="02020603050405020304" pitchFamily="18" charset="0"/>
                          <a:cs typeface="Times New Roman" panose="02020603050405020304" pitchFamily="18" charset="0"/>
                        </a:rPr>
                        <a:t>20415,23</a:t>
                      </a:r>
                    </a:p>
                  </a:txBody>
                  <a:tcPr marL="7620" marR="7620" marT="7620" marB="0" anchor="ctr"/>
                </a:tc>
                <a:extLst>
                  <a:ext uri="{0D108BD9-81ED-4DB2-BD59-A6C34878D82A}">
                    <a16:rowId xmlns:a16="http://schemas.microsoft.com/office/drawing/2014/main" val="566513928"/>
                  </a:ext>
                </a:extLst>
              </a:tr>
              <a:tr h="218678">
                <a:tc>
                  <a:txBody>
                    <a:bodyPr/>
                    <a:lstStyle/>
                    <a:p>
                      <a:pPr algn="l" fontAlgn="t"/>
                      <a:r>
                        <a:rPr lang="lt-LT" sz="900" b="0" i="0" u="none" strike="noStrike">
                          <a:solidFill>
                            <a:srgbClr val="000000"/>
                          </a:solidFill>
                          <a:effectLst/>
                          <a:latin typeface="Times New Roman" panose="02020603050405020304" pitchFamily="18" charset="0"/>
                        </a:rPr>
                        <a:t> </a:t>
                      </a:r>
                    </a:p>
                  </a:txBody>
                  <a:tcPr marL="7620" marR="7620" marT="7620" marB="0"/>
                </a:tc>
                <a:tc gridSpan="3">
                  <a:txBody>
                    <a:bodyPr/>
                    <a:lstStyle/>
                    <a:p>
                      <a:pPr algn="l" fontAlgn="t"/>
                      <a:r>
                        <a:rPr lang="lt-LT" sz="900" b="1" i="0" u="none" strike="noStrike" dirty="0" smtClean="0">
                          <a:solidFill>
                            <a:srgbClr val="000000"/>
                          </a:solidFill>
                          <a:effectLst/>
                          <a:latin typeface="Times New Roman" panose="02020603050405020304" pitchFamily="18" charset="0"/>
                        </a:rPr>
                        <a:t>viso</a:t>
                      </a:r>
                      <a:r>
                        <a:rPr lang="lt-LT" sz="900" b="1" i="0" u="none" strike="noStrike" dirty="0">
                          <a:solidFill>
                            <a:srgbClr val="000000"/>
                          </a:solidFill>
                          <a:effectLst/>
                          <a:latin typeface="Times New Roman" panose="02020603050405020304" pitchFamily="18" charset="0"/>
                        </a:rPr>
                        <a:t>:</a:t>
                      </a:r>
                    </a:p>
                  </a:txBody>
                  <a:tcPr marL="7620" marR="7620" marT="7620" marB="0"/>
                </a:tc>
                <a:tc hMerge="1">
                  <a:txBody>
                    <a:bodyPr/>
                    <a:lstStyle/>
                    <a:p>
                      <a:endParaRPr lang="lt-LT"/>
                    </a:p>
                  </a:txBody>
                  <a:tcPr/>
                </a:tc>
                <a:tc hMerge="1">
                  <a:txBody>
                    <a:bodyPr/>
                    <a:lstStyle/>
                    <a:p>
                      <a:endParaRPr lang="lt-LT"/>
                    </a:p>
                  </a:txBody>
                  <a:tcPr/>
                </a:tc>
                <a:tc>
                  <a:txBody>
                    <a:bodyPr/>
                    <a:lstStyle/>
                    <a:p>
                      <a:pPr algn="l" fontAlgn="t"/>
                      <a:r>
                        <a:rPr lang="lt-LT" sz="900" b="1" i="0" u="none" strike="noStrike">
                          <a:solidFill>
                            <a:srgbClr val="000000"/>
                          </a:solidFill>
                          <a:effectLst/>
                          <a:latin typeface="Times New Roman" panose="02020603050405020304" pitchFamily="18" charset="0"/>
                        </a:rPr>
                        <a:t> </a:t>
                      </a:r>
                    </a:p>
                  </a:txBody>
                  <a:tcPr marL="7620" marR="7620" marT="7620" marB="0"/>
                </a:tc>
                <a:tc>
                  <a:txBody>
                    <a:bodyPr/>
                    <a:lstStyle/>
                    <a:p>
                      <a:pPr algn="l" fontAlgn="t"/>
                      <a:r>
                        <a:rPr lang="lt-LT" sz="900" b="1" i="0" u="none" strike="noStrike">
                          <a:solidFill>
                            <a:srgbClr val="000000"/>
                          </a:solidFill>
                          <a:effectLst/>
                          <a:latin typeface="Times New Roman" panose="02020603050405020304" pitchFamily="18" charset="0"/>
                        </a:rPr>
                        <a:t> </a:t>
                      </a:r>
                    </a:p>
                  </a:txBody>
                  <a:tcPr marL="7620" marR="7620" marT="7620" marB="0"/>
                </a:tc>
                <a:tc>
                  <a:txBody>
                    <a:bodyPr/>
                    <a:lstStyle/>
                    <a:p>
                      <a:pPr algn="r" fontAlgn="t"/>
                      <a:r>
                        <a:rPr lang="lt-LT" sz="900" b="1" i="0" u="none" strike="noStrike">
                          <a:solidFill>
                            <a:srgbClr val="000000"/>
                          </a:solidFill>
                          <a:effectLst/>
                          <a:latin typeface="Times New Roman" panose="02020603050405020304" pitchFamily="18" charset="0"/>
                        </a:rPr>
                        <a:t>56450</a:t>
                      </a:r>
                    </a:p>
                  </a:txBody>
                  <a:tcPr marL="7620" marR="7620" marT="7620" marB="0"/>
                </a:tc>
                <a:tc>
                  <a:txBody>
                    <a:bodyPr/>
                    <a:lstStyle/>
                    <a:p>
                      <a:pPr algn="r" fontAlgn="t"/>
                      <a:r>
                        <a:rPr lang="lt-LT" sz="900" b="1" i="0" u="none" strike="noStrike" dirty="0">
                          <a:solidFill>
                            <a:srgbClr val="000000"/>
                          </a:solidFill>
                          <a:effectLst/>
                          <a:latin typeface="Times New Roman" panose="02020603050405020304" pitchFamily="18" charset="0"/>
                        </a:rPr>
                        <a:t>46445,9</a:t>
                      </a:r>
                    </a:p>
                  </a:txBody>
                  <a:tcPr marL="7620" marR="7620" marT="7620" marB="0"/>
                </a:tc>
                <a:extLst>
                  <a:ext uri="{0D108BD9-81ED-4DB2-BD59-A6C34878D82A}">
                    <a16:rowId xmlns:a16="http://schemas.microsoft.com/office/drawing/2014/main" val="995344063"/>
                  </a:ext>
                </a:extLst>
              </a:tr>
            </a:tbl>
          </a:graphicData>
        </a:graphic>
      </p:graphicFrame>
    </p:spTree>
    <p:extLst>
      <p:ext uri="{BB962C8B-B14F-4D97-AF65-F5344CB8AC3E}">
        <p14:creationId xmlns:p14="http://schemas.microsoft.com/office/powerpoint/2010/main" val="1577337384"/>
      </p:ext>
    </p:extLst>
  </p:cSld>
  <p:clrMapOvr>
    <a:masterClrMapping/>
  </p:clrMapOvr>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1271</TotalTime>
  <Words>2145</Words>
  <Application>Microsoft Office PowerPoint</Application>
  <PresentationFormat>Demonstracija ekrane (4:3)</PresentationFormat>
  <Paragraphs>400</Paragraphs>
  <Slides>10</Slides>
  <Notes>0</Notes>
  <HiddenSlides>0</HiddenSlides>
  <MMClips>0</MMClips>
  <ScaleCrop>false</ScaleCrop>
  <HeadingPairs>
    <vt:vector size="6" baseType="variant">
      <vt:variant>
        <vt:lpstr>Naudojami šriftai</vt:lpstr>
      </vt:variant>
      <vt:variant>
        <vt:i4>4</vt:i4>
      </vt:variant>
      <vt:variant>
        <vt:lpstr>Tema</vt:lpstr>
      </vt:variant>
      <vt:variant>
        <vt:i4>1</vt:i4>
      </vt:variant>
      <vt:variant>
        <vt:lpstr>Skaidrių pavadinimai</vt:lpstr>
      </vt:variant>
      <vt:variant>
        <vt:i4>10</vt:i4>
      </vt:variant>
    </vt:vector>
  </HeadingPairs>
  <TitlesOfParts>
    <vt:vector size="15" baseType="lpstr">
      <vt:lpstr>Arial</vt:lpstr>
      <vt:lpstr>Bookman Old Style</vt:lpstr>
      <vt:lpstr>Calibri</vt:lpstr>
      <vt:lpstr>Times New Roman</vt:lpstr>
      <vt:lpstr>Office tema</vt:lpstr>
      <vt:lpstr>KAUNO MIESTO SAVIVALDYBĖS ADMINISTRACIJOS FILIALAS  PANEMUNĖS SENIŪNIJA</vt:lpstr>
      <vt:lpstr>PANEMUNĖS SENIŪNIJOS 2018 M. VEIKLOS ATASKAITA</vt:lpstr>
      <vt:lpstr> PANEMUNĖS SENIŪNIJOS SVARBIAUSI DARBAI (VEIKLOS PRIORITETAI) 2019 METAMS</vt:lpstr>
      <vt:lpstr>Panemunės seniūnijos lėšų poreikis 2019 m., skatinant gyventojų bendruomeniškumą (1)</vt:lpstr>
      <vt:lpstr>Panemunės seniūnijos lėšų poreikis, skatinant gyventojų bendruomeniškumą (2)</vt:lpstr>
      <vt:lpstr>PANEMUNĖS SENIŪNIJOS 2018 M. ATLIKTI DARBAI (1):</vt:lpstr>
      <vt:lpstr>PANEMUNĖS SENIŪNIJOS 2018 M. ATLIKTI DARBAI (2):</vt:lpstr>
      <vt:lpstr>Panemunės seniūnijos lėšų panaudojimas 2018 m.</vt:lpstr>
      <vt:lpstr>Panemunės seniūnijos lėšų panaudojimas 2018 m.</vt:lpstr>
      <vt:lpstr>Panemunės seniūnijos lėšų panaudojimas 2018 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Žaliakalnio seniūnijos 2017 m. veiklos ataskaita</dc:title>
  <dc:creator>Justina Juodienė</dc:creator>
  <cp:lastModifiedBy>Loreta Knėpienė</cp:lastModifiedBy>
  <cp:revision>115</cp:revision>
  <cp:lastPrinted>2017-12-13T13:06:08Z</cp:lastPrinted>
  <dcterms:created xsi:type="dcterms:W3CDTF">2017-12-08T08:38:54Z</dcterms:created>
  <dcterms:modified xsi:type="dcterms:W3CDTF">2019-02-08T09:14:33Z</dcterms:modified>
</cp:coreProperties>
</file>