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lt-LT" smtClean="0"/>
              <a:t>Spustelėję redag. ruoš. pavad. stilių</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smtClean="0"/>
              <a:t>Spustelėkite norėdami redaguoti šablono paantraštės stilių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nė nuotrauka su antraš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Date Placeholder 2"/>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avadinima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asiūlymas su antrašt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lt-LT" smtClean="0"/>
              <a:t>Spustelėję redag. ruoš. pavad. stilių</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lt-LT" smtClean="0"/>
              <a:t>Redaguoti šablono teksto stilius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ortelės pavadinimas">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asiūlymo pavadinimas kortelės">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lt-LT" smtClean="0"/>
              <a:t>Spustelėję redag. ruoš. pavad. stilių</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lt-LT" smtClean="0"/>
              <a:t>Redaguoti šablono teksto stilius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arba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lt-LT" smtClean="0"/>
              <a:t>Spustelėję redag. ruoš. pavad. stilių</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lt-LT" smtClean="0"/>
              <a:t>Redaguoti šablono teksto stilius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lt-LT" smtClean="0"/>
              <a:t>Spustelėję redag. ruoš. pavad. stilių</a:t>
            </a:r>
            <a:endParaRPr lang="en-US" dirty="0"/>
          </a:p>
        </p:txBody>
      </p:sp>
      <p:sp>
        <p:nvSpPr>
          <p:cNvPr id="3" name="Vertical Text Placeholder 2"/>
          <p:cNvSpPr>
            <a:spLocks noGrp="1"/>
          </p:cNvSpPr>
          <p:nvPr>
            <p:ph type="body" orient="vert" idx="1"/>
          </p:nvPr>
        </p:nvSpPr>
        <p:spPr/>
        <p:txBody>
          <a:bodyPr vert="eaVert" ancho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lt-LT" smtClean="0"/>
              <a:t>Spustelėję redag. ruoš. pavad. stilių</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idx="1"/>
          </p:nvPr>
        </p:nvSpPr>
        <p:spPr/>
        <p:txBody>
          <a:bodyPr anchor="ct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lt-LT" smtClean="0"/>
              <a:t>Spustelėję redag. ruoš. pavad. stilių</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smtClean="0"/>
              <a:t>Redaguoti šablono teksto stilius</a:t>
            </a:r>
          </a:p>
        </p:txBody>
      </p:sp>
      <p:sp>
        <p:nvSpPr>
          <p:cNvPr id="4" name="Date Placeholder 3"/>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t-LT" smtClean="0"/>
              <a:t>Spustelėję redag. ruoš. pavad. stilių</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Redaguoti šablono teksto stilius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mtClean="0"/>
              <a:t>Spustelėję redag. ruoš. pavad. stilių</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lt-LT" smtClean="0"/>
              <a:t>Spustelėję redag. ruoš. pavad. stilių</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lt-LT" smtClean="0"/>
              <a:t>Spustelėję redag. ruoš. pavad. stilių</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lt-LT" smtClean="0"/>
              <a:t>Spustelėkite piktogr. norėdami įtraukti pav.</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smtClean="0"/>
              <a:t>Redaguoti šablono teksto stilius</a:t>
            </a:r>
          </a:p>
        </p:txBody>
      </p:sp>
      <p:sp>
        <p:nvSpPr>
          <p:cNvPr id="5" name="Date Placeholder 4"/>
          <p:cNvSpPr>
            <a:spLocks noGrp="1"/>
          </p:cNvSpPr>
          <p:nvPr>
            <p:ph type="dt" sz="half" idx="10"/>
          </p:nvPr>
        </p:nvSpPr>
        <p:spPr/>
        <p:txBody>
          <a:bodyPr/>
          <a:lstStyle/>
          <a:p>
            <a:fld id="{B61BEF0D-F0BB-DE4B-95CE-6DB70DBA9567}" type="datetimeFigureOut">
              <a:rPr lang="en-US" dirty="0"/>
              <a:pPr/>
              <a:t>2/18/2019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lt-LT" smtClean="0"/>
              <a:t>Spustelėję redag. ruoš. pavad. stilių</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lt-LT" smtClean="0"/>
              <a:t>Redaguoti šablono teksto stilius</a:t>
            </a:r>
          </a:p>
          <a:p>
            <a:pPr lvl="1"/>
            <a:r>
              <a:rPr lang="lt-LT" smtClean="0"/>
              <a:t>Antras lygis</a:t>
            </a:r>
          </a:p>
          <a:p>
            <a:pPr lvl="2"/>
            <a:r>
              <a:rPr lang="lt-LT" smtClean="0"/>
              <a:t>Trečias lygis</a:t>
            </a:r>
          </a:p>
          <a:p>
            <a:pPr lvl="3"/>
            <a:r>
              <a:rPr lang="lt-LT" smtClean="0"/>
              <a:t>Ketvirtas lygis</a:t>
            </a:r>
          </a:p>
          <a:p>
            <a:pPr lvl="4"/>
            <a:r>
              <a:rPr lang="lt-LT" smtClean="0"/>
              <a:t>Penktas lygis</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2/18/2019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a:xfrm>
            <a:off x="684211" y="685799"/>
            <a:ext cx="9914515" cy="3470565"/>
          </a:xfrm>
        </p:spPr>
        <p:txBody>
          <a:bodyPr/>
          <a:lstStyle/>
          <a:p>
            <a:pPr algn="ctr"/>
            <a:r>
              <a:rPr lang="lt-LT" dirty="0" err="1" smtClean="0">
                <a:latin typeface="Monotype Corsiva" panose="03010101010201010101" pitchFamily="66" charset="0"/>
              </a:rPr>
              <a:t>Gričiupio</a:t>
            </a:r>
            <a:r>
              <a:rPr lang="lt-LT" dirty="0" smtClean="0"/>
              <a:t> </a:t>
            </a:r>
            <a:r>
              <a:rPr lang="lt-LT" dirty="0" smtClean="0">
                <a:latin typeface="Monotype Corsiva" panose="03010101010201010101" pitchFamily="66" charset="0"/>
              </a:rPr>
              <a:t>seniūnijos 2018 m. veiklos ataskaita</a:t>
            </a:r>
            <a:endParaRPr lang="lt-LT" dirty="0">
              <a:latin typeface="Monotype Corsiva" panose="03010101010201010101" pitchFamily="66" charset="0"/>
            </a:endParaRPr>
          </a:p>
        </p:txBody>
      </p:sp>
      <p:sp>
        <p:nvSpPr>
          <p:cNvPr id="3" name="Antrinis pavadinimas 2"/>
          <p:cNvSpPr>
            <a:spLocks noGrp="1"/>
          </p:cNvSpPr>
          <p:nvPr>
            <p:ph type="subTitle" idx="1"/>
          </p:nvPr>
        </p:nvSpPr>
        <p:spPr>
          <a:xfrm>
            <a:off x="684212" y="5328458"/>
            <a:ext cx="5633461" cy="462742"/>
          </a:xfrm>
        </p:spPr>
        <p:txBody>
          <a:bodyPr/>
          <a:lstStyle/>
          <a:p>
            <a:endParaRPr lang="lt-LT" dirty="0"/>
          </a:p>
        </p:txBody>
      </p:sp>
    </p:spTree>
    <p:extLst>
      <p:ext uri="{BB962C8B-B14F-4D97-AF65-F5344CB8AC3E}">
        <p14:creationId xmlns:p14="http://schemas.microsoft.com/office/powerpoint/2010/main" val="1649519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354974" y="169487"/>
            <a:ext cx="8312525" cy="462280"/>
          </a:xfrm>
        </p:spPr>
        <p:txBody>
          <a:bodyPr>
            <a:normAutofit/>
          </a:bodyPr>
          <a:lstStyle/>
          <a:p>
            <a:pPr algn="ctr"/>
            <a:r>
              <a:rPr lang="lt-LT" sz="2000" b="1" dirty="0" err="1" smtClean="0">
                <a:latin typeface="Times New Roman" panose="02020603050405020304" pitchFamily="18" charset="0"/>
                <a:cs typeface="Times New Roman" panose="02020603050405020304" pitchFamily="18" charset="0"/>
              </a:rPr>
              <a:t>Gričiupio</a:t>
            </a:r>
            <a:r>
              <a:rPr lang="lt-LT" sz="2000" b="1" dirty="0" smtClean="0">
                <a:latin typeface="Times New Roman" panose="02020603050405020304" pitchFamily="18" charset="0"/>
                <a:cs typeface="Times New Roman" panose="02020603050405020304" pitchFamily="18" charset="0"/>
              </a:rPr>
              <a:t> seniūnijos 2018 m. veiklos ataskaita</a:t>
            </a:r>
            <a:endParaRPr lang="lt-LT" sz="2000" b="1" dirty="0">
              <a:latin typeface="Times New Roman" panose="02020603050405020304" pitchFamily="18" charset="0"/>
              <a:cs typeface="Times New Roman" panose="02020603050405020304" pitchFamily="18" charset="0"/>
            </a:endParaRPr>
          </a:p>
        </p:txBody>
      </p:sp>
      <p:sp>
        <p:nvSpPr>
          <p:cNvPr id="3" name="Teksto vietos rezervavimo ženklas 2"/>
          <p:cNvSpPr>
            <a:spLocks noGrp="1"/>
          </p:cNvSpPr>
          <p:nvPr>
            <p:ph type="body" idx="1"/>
          </p:nvPr>
        </p:nvSpPr>
        <p:spPr>
          <a:xfrm>
            <a:off x="532015" y="773083"/>
            <a:ext cx="11122429" cy="5843847"/>
          </a:xfrm>
        </p:spPr>
        <p:txBody>
          <a:bodyPr>
            <a:normAutofit lnSpcReduction="10000"/>
          </a:bodyPr>
          <a:lstStyle/>
          <a:p>
            <a:pPr algn="just"/>
            <a:r>
              <a:rPr lang="lt-LT" b="1" i="1" dirty="0" err="1" smtClean="0">
                <a:solidFill>
                  <a:schemeClr val="tx1"/>
                </a:solidFill>
                <a:latin typeface="Times New Roman" panose="02020603050405020304" pitchFamily="18" charset="0"/>
                <a:cs typeface="Times New Roman" panose="02020603050405020304" pitchFamily="18" charset="0"/>
              </a:rPr>
              <a:t>Gričiupio</a:t>
            </a:r>
            <a:r>
              <a:rPr lang="lt-LT" b="1" i="1" dirty="0" smtClean="0">
                <a:solidFill>
                  <a:schemeClr val="tx1"/>
                </a:solidFill>
                <a:latin typeface="Times New Roman" panose="02020603050405020304" pitchFamily="18" charset="0"/>
                <a:cs typeface="Times New Roman" panose="02020603050405020304" pitchFamily="18" charset="0"/>
              </a:rPr>
              <a:t> seniūnija įgyvendindama SVP priemonę 02.05.02.013 </a:t>
            </a:r>
            <a:r>
              <a:rPr lang="lt-LT" b="1" i="1" dirty="0" err="1" smtClean="0">
                <a:solidFill>
                  <a:schemeClr val="tx1"/>
                </a:solidFill>
                <a:latin typeface="Times New Roman" panose="02020603050405020304" pitchFamily="18" charset="0"/>
                <a:cs typeface="Times New Roman" panose="02020603050405020304" pitchFamily="18" charset="0"/>
              </a:rPr>
              <a:t>Gričiupio</a:t>
            </a:r>
            <a:r>
              <a:rPr lang="lt-LT" b="1" i="1" dirty="0" smtClean="0">
                <a:solidFill>
                  <a:schemeClr val="tx1"/>
                </a:solidFill>
                <a:latin typeface="Times New Roman" panose="02020603050405020304" pitchFamily="18" charset="0"/>
                <a:cs typeface="Times New Roman" panose="02020603050405020304" pitchFamily="18" charset="0"/>
              </a:rPr>
              <a:t> seniūnijos įtakos stiprinimas skatinant gyventojų bendruomeniškumą vykdė sekančias veiklas:</a:t>
            </a:r>
          </a:p>
          <a:p>
            <a:pPr marL="342900" indent="-342900" algn="just">
              <a:buAutoNum type="arabicPeriod"/>
            </a:pPr>
            <a:r>
              <a:rPr lang="lt-LT" sz="1600" i="1" dirty="0" smtClean="0">
                <a:solidFill>
                  <a:schemeClr val="tx1"/>
                </a:solidFill>
                <a:latin typeface="Times New Roman" panose="02020603050405020304" pitchFamily="18" charset="0"/>
                <a:cs typeface="Times New Roman" panose="02020603050405020304" pitchFamily="18" charset="0"/>
              </a:rPr>
              <a:t>Bendruomeninių renginių organizavimas. </a:t>
            </a:r>
            <a:r>
              <a:rPr lang="lt-LT" sz="1600" dirty="0" smtClean="0">
                <a:solidFill>
                  <a:schemeClr val="tx1"/>
                </a:solidFill>
                <a:latin typeface="Times New Roman" panose="02020603050405020304" pitchFamily="18" charset="0"/>
                <a:cs typeface="Times New Roman" panose="02020603050405020304" pitchFamily="18" charset="0"/>
              </a:rPr>
              <a:t>Per 2018 m. </a:t>
            </a:r>
            <a:r>
              <a:rPr lang="lt-LT" sz="1600" dirty="0" err="1" smtClean="0">
                <a:solidFill>
                  <a:schemeClr val="tx1"/>
                </a:solidFill>
                <a:latin typeface="Times New Roman" panose="02020603050405020304" pitchFamily="18" charset="0"/>
                <a:cs typeface="Times New Roman" panose="02020603050405020304" pitchFamily="18" charset="0"/>
              </a:rPr>
              <a:t>Gričiupio</a:t>
            </a:r>
            <a:r>
              <a:rPr lang="lt-LT" sz="1600" dirty="0" smtClean="0">
                <a:solidFill>
                  <a:schemeClr val="tx1"/>
                </a:solidFill>
                <a:latin typeface="Times New Roman" panose="02020603050405020304" pitchFamily="18" charset="0"/>
                <a:cs typeface="Times New Roman" panose="02020603050405020304" pitchFamily="18" charset="0"/>
              </a:rPr>
              <a:t> seniūnija organizavo parodas, kultūrinius, sportinius renginius bendruomenei, vykdė šviečiamąsias, prevencines, socialines veiklas.</a:t>
            </a:r>
          </a:p>
          <a:p>
            <a:pPr algn="just"/>
            <a:r>
              <a:rPr lang="lt-LT" sz="1600" dirty="0" smtClean="0">
                <a:solidFill>
                  <a:schemeClr val="tx1"/>
                </a:solidFill>
                <a:latin typeface="Times New Roman" panose="02020603050405020304" pitchFamily="18" charset="0"/>
                <a:cs typeface="Times New Roman" panose="02020603050405020304" pitchFamily="18" charset="0"/>
              </a:rPr>
              <a:t>      </a:t>
            </a:r>
            <a:r>
              <a:rPr lang="lt-LT" sz="1600" i="1" dirty="0" smtClean="0">
                <a:solidFill>
                  <a:schemeClr val="tx1"/>
                </a:solidFill>
                <a:latin typeface="Times New Roman" panose="02020603050405020304" pitchFamily="18" charset="0"/>
                <a:cs typeface="Times New Roman" panose="02020603050405020304" pitchFamily="18" charset="0"/>
              </a:rPr>
              <a:t>Veiklos įgyvendinimui panaudota – 1258,58 </a:t>
            </a:r>
            <a:r>
              <a:rPr lang="lt-LT" sz="1600" i="1" dirty="0" err="1" smtClean="0">
                <a:solidFill>
                  <a:schemeClr val="tx1"/>
                </a:solidFill>
                <a:latin typeface="Times New Roman" panose="02020603050405020304" pitchFamily="18" charset="0"/>
                <a:cs typeface="Times New Roman" panose="02020603050405020304" pitchFamily="18" charset="0"/>
              </a:rPr>
              <a:t>Eur</a:t>
            </a:r>
            <a:r>
              <a:rPr lang="lt-LT" sz="1600" i="1" dirty="0" smtClean="0">
                <a:solidFill>
                  <a:schemeClr val="tx1"/>
                </a:solidFill>
                <a:latin typeface="Times New Roman" panose="02020603050405020304" pitchFamily="18" charset="0"/>
                <a:cs typeface="Times New Roman" panose="02020603050405020304" pitchFamily="18" charset="0"/>
              </a:rPr>
              <a:t>.</a:t>
            </a:r>
          </a:p>
          <a:p>
            <a:pPr marL="342900" indent="-342900" algn="just">
              <a:buAutoNum type="arabicPeriod" startAt="2"/>
            </a:pPr>
            <a:r>
              <a:rPr lang="lt-LT" sz="1600" i="1" dirty="0" smtClean="0">
                <a:solidFill>
                  <a:schemeClr val="tx1"/>
                </a:solidFill>
                <a:latin typeface="Times New Roman" panose="02020603050405020304" pitchFamily="18" charset="0"/>
                <a:cs typeface="Times New Roman" panose="02020603050405020304" pitchFamily="18" charset="0"/>
              </a:rPr>
              <a:t>Seniūnijos teritorijos priežiūra. </a:t>
            </a:r>
            <a:r>
              <a:rPr lang="lt-LT" sz="1600" dirty="0" smtClean="0">
                <a:solidFill>
                  <a:schemeClr val="tx1"/>
                </a:solidFill>
                <a:latin typeface="Times New Roman" panose="02020603050405020304" pitchFamily="18" charset="0"/>
                <a:cs typeface="Times New Roman" panose="02020603050405020304" pitchFamily="18" charset="0"/>
              </a:rPr>
              <a:t>Per 2018 m. </a:t>
            </a:r>
            <a:r>
              <a:rPr lang="lt-LT" sz="1600" dirty="0" err="1" smtClean="0">
                <a:solidFill>
                  <a:schemeClr val="tx1"/>
                </a:solidFill>
                <a:latin typeface="Times New Roman" panose="02020603050405020304" pitchFamily="18" charset="0"/>
                <a:cs typeface="Times New Roman" panose="02020603050405020304" pitchFamily="18" charset="0"/>
              </a:rPr>
              <a:t>Gričiupio</a:t>
            </a:r>
            <a:r>
              <a:rPr lang="lt-LT" sz="1600" dirty="0" smtClean="0">
                <a:solidFill>
                  <a:schemeClr val="tx1"/>
                </a:solidFill>
                <a:latin typeface="Times New Roman" panose="02020603050405020304" pitchFamily="18" charset="0"/>
                <a:cs typeface="Times New Roman" panose="02020603050405020304" pitchFamily="18" charset="0"/>
              </a:rPr>
              <a:t> seniūnija užtikrino ir siekė, kad seniūnijai priskirta teritorija  būtų tvarkinga, švari, saugi, tuo tikslu pasitelkė visuomenei naudingos veiklos atlikėjus, bendruomenę, savanorius. Organizavo viešųjų teritorijų aplinkos švarinimo talkas, nuolat prižiūrėjo ir organizavo neįtrauktų į nuolatinės priežiūros programą bendrojo naudojimo teritorijų tvarkymą.</a:t>
            </a:r>
          </a:p>
          <a:p>
            <a:pPr algn="just"/>
            <a:r>
              <a:rPr lang="lt-LT" sz="1600" dirty="0" smtClean="0">
                <a:solidFill>
                  <a:schemeClr val="tx1"/>
                </a:solidFill>
                <a:latin typeface="Times New Roman" panose="02020603050405020304" pitchFamily="18" charset="0"/>
                <a:cs typeface="Times New Roman" panose="02020603050405020304" pitchFamily="18" charset="0"/>
              </a:rPr>
              <a:t>       </a:t>
            </a:r>
            <a:r>
              <a:rPr lang="lt-LT" sz="1600" i="1" dirty="0" smtClean="0">
                <a:solidFill>
                  <a:schemeClr val="tx1"/>
                </a:solidFill>
                <a:latin typeface="Times New Roman" panose="02020603050405020304" pitchFamily="18" charset="0"/>
                <a:cs typeface="Times New Roman" panose="02020603050405020304" pitchFamily="18" charset="0"/>
              </a:rPr>
              <a:t>Veiklos įgyvendinimui panaudota – 18 697,29 </a:t>
            </a:r>
            <a:r>
              <a:rPr lang="lt-LT" sz="1600" i="1" dirty="0" err="1" smtClean="0">
                <a:solidFill>
                  <a:schemeClr val="tx1"/>
                </a:solidFill>
                <a:latin typeface="Times New Roman" panose="02020603050405020304" pitchFamily="18" charset="0"/>
                <a:cs typeface="Times New Roman" panose="02020603050405020304" pitchFamily="18" charset="0"/>
              </a:rPr>
              <a:t>Eur</a:t>
            </a:r>
            <a:r>
              <a:rPr lang="lt-LT" sz="1600" i="1" dirty="0" smtClean="0">
                <a:solidFill>
                  <a:schemeClr val="tx1"/>
                </a:solidFill>
                <a:latin typeface="Times New Roman" panose="02020603050405020304" pitchFamily="18" charset="0"/>
                <a:cs typeface="Times New Roman" panose="02020603050405020304" pitchFamily="18" charset="0"/>
              </a:rPr>
              <a:t>.</a:t>
            </a:r>
          </a:p>
          <a:p>
            <a:pPr marL="342900" indent="-342900" algn="just">
              <a:buAutoNum type="arabicPeriod" startAt="3"/>
            </a:pPr>
            <a:r>
              <a:rPr lang="lt-LT" sz="1600" i="1" dirty="0" smtClean="0">
                <a:solidFill>
                  <a:schemeClr val="tx1"/>
                </a:solidFill>
                <a:latin typeface="Times New Roman" panose="02020603050405020304" pitchFamily="18" charset="0"/>
                <a:cs typeface="Times New Roman" panose="02020603050405020304" pitchFamily="18" charset="0"/>
              </a:rPr>
              <a:t>Gyventojų dalyvavimo vietos savivaldos procese skatinimas. </a:t>
            </a:r>
            <a:r>
              <a:rPr lang="lt-LT" sz="1600" dirty="0" smtClean="0">
                <a:solidFill>
                  <a:schemeClr val="tx1"/>
                </a:solidFill>
                <a:latin typeface="Times New Roman" panose="02020603050405020304" pitchFamily="18" charset="0"/>
                <a:cs typeface="Times New Roman" panose="02020603050405020304" pitchFamily="18" charset="0"/>
              </a:rPr>
              <a:t>Vystė seniūniją, kaip modernų, šiuolaikišką administracinį centrą, plečiantį </a:t>
            </a:r>
            <a:r>
              <a:rPr lang="lt-LT" sz="1600" dirty="0" err="1" smtClean="0">
                <a:solidFill>
                  <a:schemeClr val="tx1"/>
                </a:solidFill>
                <a:latin typeface="Times New Roman" panose="02020603050405020304" pitchFamily="18" charset="0"/>
                <a:cs typeface="Times New Roman" panose="02020603050405020304" pitchFamily="18" charset="0"/>
              </a:rPr>
              <a:t>betarpišką</a:t>
            </a:r>
            <a:r>
              <a:rPr lang="lt-LT" sz="1600" dirty="0" smtClean="0">
                <a:solidFill>
                  <a:schemeClr val="tx1"/>
                </a:solidFill>
                <a:latin typeface="Times New Roman" panose="02020603050405020304" pitchFamily="18" charset="0"/>
                <a:cs typeface="Times New Roman" panose="02020603050405020304" pitchFamily="18" charset="0"/>
              </a:rPr>
              <a:t> aptarnavimą, orientuotą į klientą, ir </a:t>
            </a:r>
            <a:r>
              <a:rPr lang="lt-LT" sz="1600" dirty="0" err="1" smtClean="0">
                <a:solidFill>
                  <a:schemeClr val="tx1"/>
                </a:solidFill>
                <a:latin typeface="Times New Roman" panose="02020603050405020304" pitchFamily="18" charset="0"/>
                <a:cs typeface="Times New Roman" panose="02020603050405020304" pitchFamily="18" charset="0"/>
              </a:rPr>
              <a:t>skatinatį</a:t>
            </a:r>
            <a:r>
              <a:rPr lang="lt-LT" sz="1600" dirty="0" smtClean="0">
                <a:solidFill>
                  <a:schemeClr val="tx1"/>
                </a:solidFill>
                <a:latin typeface="Times New Roman" panose="02020603050405020304" pitchFamily="18" charset="0"/>
                <a:cs typeface="Times New Roman" panose="02020603050405020304" pitchFamily="18" charset="0"/>
              </a:rPr>
              <a:t> gyventojų įtraukimą į vietos savivaldos procesus. Tuo tikslu skatino bendruomenę dalyvauti miesto valdyme, savivaldos institucijų sprendimų priėmimo procesuose, skatino gyventojus naudotis e. paslaugomis, sudarė ir padėjo organizuoti išplėstines </a:t>
            </a:r>
            <a:r>
              <a:rPr lang="lt-LT" sz="1600" dirty="0" err="1" smtClean="0">
                <a:solidFill>
                  <a:schemeClr val="tx1"/>
                </a:solidFill>
                <a:latin typeface="Times New Roman" panose="02020603050405020304" pitchFamily="18" charset="0"/>
                <a:cs typeface="Times New Roman" panose="02020603050405020304" pitchFamily="18" charset="0"/>
              </a:rPr>
              <a:t>seniūnaičių</a:t>
            </a:r>
            <a:r>
              <a:rPr lang="lt-LT" sz="1600" dirty="0" smtClean="0">
                <a:solidFill>
                  <a:schemeClr val="tx1"/>
                </a:solidFill>
                <a:latin typeface="Times New Roman" panose="02020603050405020304" pitchFamily="18" charset="0"/>
                <a:cs typeface="Times New Roman" panose="02020603050405020304" pitchFamily="18" charset="0"/>
              </a:rPr>
              <a:t> sueigas, konsultavo projektų vykdytojus, įgyvendinant Nevyriausybinių organizacijų ir bendruomeninės veiklos stiprinimo 2017 – 2019 metų veiksmų plano įgyvendinimo 2.3 priemonę „Remti bendruomeninę veiklą savivaldybėse“.</a:t>
            </a:r>
          </a:p>
          <a:p>
            <a:pPr algn="just"/>
            <a:r>
              <a:rPr lang="lt-LT" sz="1600" dirty="0" smtClean="0">
                <a:solidFill>
                  <a:schemeClr val="tx1"/>
                </a:solidFill>
                <a:latin typeface="Times New Roman" panose="02020603050405020304" pitchFamily="18" charset="0"/>
                <a:cs typeface="Times New Roman" panose="02020603050405020304" pitchFamily="18" charset="0"/>
              </a:rPr>
              <a:t>      </a:t>
            </a:r>
            <a:r>
              <a:rPr lang="lt-LT" sz="1600" i="1" dirty="0" smtClean="0">
                <a:solidFill>
                  <a:schemeClr val="tx1"/>
                </a:solidFill>
                <a:latin typeface="Times New Roman" panose="02020603050405020304" pitchFamily="18" charset="0"/>
                <a:cs typeface="Times New Roman" panose="02020603050405020304" pitchFamily="18" charset="0"/>
              </a:rPr>
              <a:t>Veiklos įgyvendinimui panaudota – 639,03 </a:t>
            </a:r>
            <a:r>
              <a:rPr lang="lt-LT" sz="1600" i="1" dirty="0" err="1" smtClean="0">
                <a:solidFill>
                  <a:schemeClr val="tx1"/>
                </a:solidFill>
                <a:latin typeface="Times New Roman" panose="02020603050405020304" pitchFamily="18" charset="0"/>
                <a:cs typeface="Times New Roman" panose="02020603050405020304" pitchFamily="18" charset="0"/>
              </a:rPr>
              <a:t>Eur</a:t>
            </a:r>
            <a:r>
              <a:rPr lang="lt-LT" sz="1600" i="1" dirty="0" smtClean="0">
                <a:solidFill>
                  <a:schemeClr val="tx1"/>
                </a:solidFill>
                <a:latin typeface="Times New Roman" panose="02020603050405020304" pitchFamily="18" charset="0"/>
                <a:cs typeface="Times New Roman" panose="02020603050405020304" pitchFamily="18" charset="0"/>
              </a:rPr>
              <a:t>.</a:t>
            </a:r>
          </a:p>
          <a:p>
            <a:pPr algn="just"/>
            <a:endParaRPr lang="lt-LT" sz="1600" i="1" dirty="0" smtClean="0">
              <a:solidFill>
                <a:schemeClr val="tx1"/>
              </a:solidFill>
              <a:latin typeface="Times New Roman" panose="02020603050405020304" pitchFamily="18" charset="0"/>
              <a:cs typeface="Times New Roman" panose="02020603050405020304" pitchFamily="18" charset="0"/>
            </a:endParaRPr>
          </a:p>
          <a:p>
            <a:pPr algn="just">
              <a:lnSpc>
                <a:spcPct val="110000"/>
              </a:lnSpc>
              <a:spcBef>
                <a:spcPts val="0"/>
              </a:spcBef>
              <a:spcAft>
                <a:spcPts val="0"/>
              </a:spcAft>
            </a:pPr>
            <a:r>
              <a:rPr lang="lt-LT" sz="1600" i="1" dirty="0" err="1" smtClean="0">
                <a:solidFill>
                  <a:schemeClr val="tx1"/>
                </a:solidFill>
                <a:latin typeface="Times New Roman" panose="02020603050405020304" pitchFamily="18" charset="0"/>
                <a:cs typeface="Times New Roman" panose="02020603050405020304" pitchFamily="18" charset="0"/>
              </a:rPr>
              <a:t>Gričiupio</a:t>
            </a:r>
            <a:r>
              <a:rPr lang="lt-LT" sz="1600" i="1" dirty="0" smtClean="0">
                <a:solidFill>
                  <a:schemeClr val="tx1"/>
                </a:solidFill>
                <a:latin typeface="Times New Roman" panose="02020603050405020304" pitchFamily="18" charset="0"/>
                <a:cs typeface="Times New Roman" panose="02020603050405020304" pitchFamily="18" charset="0"/>
              </a:rPr>
              <a:t> seniūnijai viso skirta </a:t>
            </a:r>
            <a:r>
              <a:rPr lang="lt-LT" sz="1600" i="1" smtClean="0">
                <a:solidFill>
                  <a:schemeClr val="tx1"/>
                </a:solidFill>
                <a:latin typeface="Times New Roman" panose="02020603050405020304" pitchFamily="18" charset="0"/>
                <a:cs typeface="Times New Roman" panose="02020603050405020304" pitchFamily="18" charset="0"/>
              </a:rPr>
              <a:t>lėšų </a:t>
            </a:r>
            <a:r>
              <a:rPr lang="lt-LT" sz="1600" i="1" smtClean="0">
                <a:solidFill>
                  <a:schemeClr val="tx1"/>
                </a:solidFill>
                <a:latin typeface="Times New Roman" panose="02020603050405020304" pitchFamily="18" charset="0"/>
                <a:cs typeface="Times New Roman" panose="02020603050405020304" pitchFamily="18" charset="0"/>
              </a:rPr>
              <a:t>60</a:t>
            </a:r>
            <a:r>
              <a:rPr lang="lt-LT" sz="1600" i="1" smtClean="0">
                <a:solidFill>
                  <a:schemeClr val="tx1"/>
                </a:solidFill>
                <a:latin typeface="Times New Roman" panose="02020603050405020304" pitchFamily="18" charset="0"/>
                <a:cs typeface="Times New Roman" panose="02020603050405020304" pitchFamily="18" charset="0"/>
              </a:rPr>
              <a:t> </a:t>
            </a:r>
            <a:r>
              <a:rPr lang="lt-LT" sz="1600" i="1" dirty="0" smtClean="0">
                <a:solidFill>
                  <a:schemeClr val="tx1"/>
                </a:solidFill>
                <a:latin typeface="Times New Roman" panose="02020603050405020304" pitchFamily="18" charset="0"/>
                <a:cs typeface="Times New Roman" panose="02020603050405020304" pitchFamily="18" charset="0"/>
              </a:rPr>
              <a:t>000 </a:t>
            </a:r>
            <a:r>
              <a:rPr lang="lt-LT" sz="1600" i="1" dirty="0" err="1" smtClean="0">
                <a:solidFill>
                  <a:schemeClr val="tx1"/>
                </a:solidFill>
                <a:latin typeface="Times New Roman" panose="02020603050405020304" pitchFamily="18" charset="0"/>
                <a:cs typeface="Times New Roman" panose="02020603050405020304" pitchFamily="18" charset="0"/>
              </a:rPr>
              <a:t>Eur</a:t>
            </a:r>
            <a:r>
              <a:rPr lang="lt-LT" sz="1600" i="1" dirty="0" smtClean="0">
                <a:solidFill>
                  <a:schemeClr val="tx1"/>
                </a:solidFill>
                <a:latin typeface="Times New Roman" panose="02020603050405020304" pitchFamily="18" charset="0"/>
                <a:cs typeface="Times New Roman" panose="02020603050405020304" pitchFamily="18" charset="0"/>
              </a:rPr>
              <a:t>.</a:t>
            </a:r>
          </a:p>
          <a:p>
            <a:pPr marL="285750" indent="-285750" algn="just">
              <a:lnSpc>
                <a:spcPct val="110000"/>
              </a:lnSpc>
              <a:spcBef>
                <a:spcPts val="0"/>
              </a:spcBef>
              <a:spcAft>
                <a:spcPts val="0"/>
              </a:spcAft>
              <a:buFont typeface="Arial" panose="020B0604020202020204" pitchFamily="34" charset="0"/>
              <a:buChar char="•"/>
            </a:pPr>
            <a:r>
              <a:rPr lang="lt-LT" sz="1600" i="1" dirty="0" smtClean="0">
                <a:solidFill>
                  <a:schemeClr val="tx1"/>
                </a:solidFill>
                <a:latin typeface="Times New Roman" panose="02020603050405020304" pitchFamily="18" charset="0"/>
                <a:cs typeface="Times New Roman" panose="02020603050405020304" pitchFamily="18" charset="0"/>
              </a:rPr>
              <a:t>Įsisavinto lėšos – 20 594,90 </a:t>
            </a:r>
            <a:r>
              <a:rPr lang="lt-LT" sz="1600" i="1" dirty="0" err="1" smtClean="0">
                <a:solidFill>
                  <a:schemeClr val="tx1"/>
                </a:solidFill>
                <a:latin typeface="Times New Roman" panose="02020603050405020304" pitchFamily="18" charset="0"/>
                <a:cs typeface="Times New Roman" panose="02020603050405020304" pitchFamily="18" charset="0"/>
              </a:rPr>
              <a:t>Eur</a:t>
            </a:r>
            <a:r>
              <a:rPr lang="lt-LT" sz="1600" i="1" dirty="0" smtClean="0">
                <a:solidFill>
                  <a:schemeClr val="tx1"/>
                </a:solidFill>
                <a:latin typeface="Times New Roman" panose="02020603050405020304" pitchFamily="18" charset="0"/>
                <a:cs typeface="Times New Roman" panose="02020603050405020304" pitchFamily="18" charset="0"/>
              </a:rPr>
              <a:t>.</a:t>
            </a:r>
          </a:p>
          <a:p>
            <a:pPr marL="285750" indent="-285750" algn="just">
              <a:lnSpc>
                <a:spcPct val="110000"/>
              </a:lnSpc>
              <a:spcBef>
                <a:spcPts val="0"/>
              </a:spcBef>
              <a:spcAft>
                <a:spcPts val="0"/>
              </a:spcAft>
              <a:buFont typeface="Arial" panose="020B0604020202020204" pitchFamily="34" charset="0"/>
              <a:buChar char="•"/>
            </a:pPr>
            <a:r>
              <a:rPr lang="lt-LT" sz="1600" i="1" dirty="0" smtClean="0">
                <a:solidFill>
                  <a:schemeClr val="tx1"/>
                </a:solidFill>
                <a:latin typeface="Times New Roman" panose="02020603050405020304" pitchFamily="18" charset="0"/>
                <a:cs typeface="Times New Roman" panose="02020603050405020304" pitchFamily="18" charset="0"/>
              </a:rPr>
              <a:t>Nepanaudota Lėšų – 33405,10 </a:t>
            </a:r>
            <a:r>
              <a:rPr lang="lt-LT" sz="1600" i="1" dirty="0" err="1" smtClean="0">
                <a:solidFill>
                  <a:schemeClr val="tx1"/>
                </a:solidFill>
                <a:latin typeface="Times New Roman" panose="02020603050405020304" pitchFamily="18" charset="0"/>
                <a:cs typeface="Times New Roman" panose="02020603050405020304" pitchFamily="18" charset="0"/>
              </a:rPr>
              <a:t>Eur</a:t>
            </a:r>
            <a:r>
              <a:rPr lang="lt-LT" sz="1600" i="1" dirty="0" smtClean="0">
                <a:solidFill>
                  <a:schemeClr val="tx1"/>
                </a:solidFill>
                <a:latin typeface="Times New Roman" panose="02020603050405020304" pitchFamily="18" charset="0"/>
                <a:cs typeface="Times New Roman" panose="02020603050405020304" pitchFamily="18" charset="0"/>
              </a:rPr>
              <a:t>.</a:t>
            </a:r>
            <a:endParaRPr lang="lt-LT" sz="1600"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7593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42153" y="152862"/>
            <a:ext cx="8534401" cy="437342"/>
          </a:xfrm>
        </p:spPr>
        <p:txBody>
          <a:bodyPr>
            <a:normAutofit/>
          </a:bodyPr>
          <a:lstStyle/>
          <a:p>
            <a:pPr algn="ctr"/>
            <a:r>
              <a:rPr lang="lt-LT" sz="2000" dirty="0" smtClean="0">
                <a:latin typeface="Times New Roman" panose="02020603050405020304" pitchFamily="18" charset="0"/>
                <a:cs typeface="Times New Roman" panose="02020603050405020304" pitchFamily="18" charset="0"/>
              </a:rPr>
              <a:t>GRIČIUPIO SENIŪNIJOS 2018 M. VEIKLOS ATASKAITA</a:t>
            </a:r>
            <a:endParaRPr lang="lt-LT" sz="2000" dirty="0">
              <a:latin typeface="Times New Roman" panose="02020603050405020304" pitchFamily="18" charset="0"/>
              <a:cs typeface="Times New Roman" panose="02020603050405020304" pitchFamily="18" charset="0"/>
            </a:endParaRPr>
          </a:p>
        </p:txBody>
      </p:sp>
      <p:sp>
        <p:nvSpPr>
          <p:cNvPr id="3" name="Teksto vietos rezervavimo ženklas 2"/>
          <p:cNvSpPr>
            <a:spLocks noGrp="1"/>
          </p:cNvSpPr>
          <p:nvPr>
            <p:ph type="body" idx="1"/>
          </p:nvPr>
        </p:nvSpPr>
        <p:spPr>
          <a:xfrm>
            <a:off x="684213" y="764771"/>
            <a:ext cx="8534400" cy="5229629"/>
          </a:xfrm>
        </p:spPr>
        <p:txBody>
          <a:bodyPr/>
          <a:lstStyle/>
          <a:p>
            <a:r>
              <a:rPr lang="lt-LT" i="1" dirty="0" smtClean="0">
                <a:solidFill>
                  <a:schemeClr val="tx1"/>
                </a:solidFill>
                <a:latin typeface="Times New Roman" panose="02020603050405020304" pitchFamily="18" charset="0"/>
                <a:cs typeface="Times New Roman" panose="02020603050405020304" pitchFamily="18" charset="0"/>
              </a:rPr>
              <a:t>Bendruomeninių renginių organizavimas ir dalyvavimas.</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Lietuvos 100-mečio minėjimo renginiai;</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Lietuvos nepriklausomybės atkūrimo dienos minėjimo renginiai;</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Lietuvos kariuomenės 100-mečio atkūrimo minėjimo renginiai;</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Senjorų mėnesio minėjimo renginiai;</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Kalėdinis spektaklis „Trolių kalėdinis festivalis“ mažas pajamas gaunančių šeimų vaikams;</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Akcija „Kaunas tvarkosi“;</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Šimtamečių seniūnijos gyventojų sveikinimai;</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Prevencinių priemonių su Kauno apskrities pareigūnais vykdymas;</a:t>
            </a:r>
          </a:p>
          <a:p>
            <a:pPr marL="285750" indent="-285750">
              <a:buFont typeface="Arial" panose="020B0604020202020204" pitchFamily="34" charset="0"/>
              <a:buChar char="•"/>
            </a:pPr>
            <a:r>
              <a:rPr lang="lt-LT" dirty="0" smtClean="0">
                <a:solidFill>
                  <a:schemeClr val="tx1"/>
                </a:solidFill>
                <a:latin typeface="Times New Roman" panose="02020603050405020304" pitchFamily="18" charset="0"/>
                <a:cs typeface="Times New Roman" panose="02020603050405020304" pitchFamily="18" charset="0"/>
              </a:rPr>
              <a:t>Parodų organizavimas.</a:t>
            </a:r>
          </a:p>
          <a:p>
            <a:endParaRPr lang="lt-LT" dirty="0" smtClean="0">
              <a:solidFill>
                <a:schemeClr val="tx1"/>
              </a:solidFill>
              <a:latin typeface="Times New Roman" panose="02020603050405020304" pitchFamily="18" charset="0"/>
              <a:cs typeface="Times New Roman" panose="02020603050405020304" pitchFamily="18" charset="0"/>
            </a:endParaRPr>
          </a:p>
          <a:p>
            <a:r>
              <a:rPr lang="lt-LT" i="1" dirty="0" smtClean="0">
                <a:solidFill>
                  <a:schemeClr val="tx1"/>
                </a:solidFill>
                <a:latin typeface="Times New Roman" panose="02020603050405020304" pitchFamily="18" charset="0"/>
                <a:cs typeface="Times New Roman" panose="02020603050405020304" pitchFamily="18" charset="0"/>
              </a:rPr>
              <a:t>Renginių ir iniciatyvų skaičius – 18.</a:t>
            </a:r>
            <a:endParaRPr lang="lt-LT"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511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1421476" y="58189"/>
            <a:ext cx="8129644" cy="457200"/>
          </a:xfrm>
        </p:spPr>
        <p:txBody>
          <a:bodyPr>
            <a:normAutofit/>
          </a:bodyPr>
          <a:lstStyle/>
          <a:p>
            <a:pPr algn="ctr"/>
            <a:r>
              <a:rPr lang="lt-LT" sz="2000" dirty="0" smtClean="0">
                <a:latin typeface="Times New Roman" panose="02020603050405020304" pitchFamily="18" charset="0"/>
                <a:cs typeface="Times New Roman" panose="02020603050405020304" pitchFamily="18" charset="0"/>
              </a:rPr>
              <a:t>GRIČIUPIO SENIŪNIJOS 2018 M. VEIKLOS ATASKAITA</a:t>
            </a:r>
            <a:endParaRPr lang="lt-LT" sz="2000" dirty="0">
              <a:latin typeface="Times New Roman" panose="02020603050405020304" pitchFamily="18" charset="0"/>
              <a:cs typeface="Times New Roman" panose="02020603050405020304" pitchFamily="18" charset="0"/>
            </a:endParaRPr>
          </a:p>
        </p:txBody>
      </p:sp>
      <p:sp>
        <p:nvSpPr>
          <p:cNvPr id="3" name="Teksto vietos rezervavimo ženklas 2"/>
          <p:cNvSpPr>
            <a:spLocks noGrp="1"/>
          </p:cNvSpPr>
          <p:nvPr>
            <p:ph type="body" idx="1"/>
          </p:nvPr>
        </p:nvSpPr>
        <p:spPr>
          <a:xfrm>
            <a:off x="648394" y="598516"/>
            <a:ext cx="10848108" cy="6151419"/>
          </a:xfrm>
        </p:spPr>
        <p:txBody>
          <a:bodyPr>
            <a:normAutofit lnSpcReduction="10000"/>
          </a:bodyPr>
          <a:lstStyle/>
          <a:p>
            <a:r>
              <a:rPr lang="lt-LT" b="1" i="1" dirty="0" smtClean="0">
                <a:solidFill>
                  <a:schemeClr val="tx1"/>
                </a:solidFill>
                <a:latin typeface="Times New Roman" panose="02020603050405020304" pitchFamily="18" charset="0"/>
                <a:cs typeface="Times New Roman" panose="02020603050405020304" pitchFamily="18" charset="0"/>
              </a:rPr>
              <a:t>Seniūnijos teritorijos priežiūra.</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Organizuotas visuomenei naudingos veiklos atlikimas, sudarytos sutartys – 86;</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 Sutvarkytų objektų skaičius – 8;</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Organizuoti ir atlikti kiemo remonto darbai: M. Riomerio g., A. ir J. </a:t>
            </a:r>
            <a:r>
              <a:rPr lang="lt-LT" sz="1600" dirty="0" err="1" smtClean="0">
                <a:solidFill>
                  <a:schemeClr val="tx1"/>
                </a:solidFill>
                <a:latin typeface="Times New Roman" panose="02020603050405020304" pitchFamily="18" charset="0"/>
                <a:cs typeface="Times New Roman" panose="02020603050405020304" pitchFamily="18" charset="0"/>
              </a:rPr>
              <a:t>Gravrogkų</a:t>
            </a:r>
            <a:r>
              <a:rPr lang="lt-LT" sz="1600" dirty="0" smtClean="0">
                <a:solidFill>
                  <a:schemeClr val="tx1"/>
                </a:solidFill>
                <a:latin typeface="Times New Roman" panose="02020603050405020304" pitchFamily="18" charset="0"/>
                <a:cs typeface="Times New Roman" panose="02020603050405020304" pitchFamily="18" charset="0"/>
              </a:rPr>
              <a:t> g., </a:t>
            </a:r>
            <a:r>
              <a:rPr lang="lt-LT" sz="1600" dirty="0" err="1" smtClean="0">
                <a:solidFill>
                  <a:schemeClr val="tx1"/>
                </a:solidFill>
                <a:latin typeface="Times New Roman" panose="02020603050405020304" pitchFamily="18" charset="0"/>
                <a:cs typeface="Times New Roman" panose="02020603050405020304" pitchFamily="18" charset="0"/>
              </a:rPr>
              <a:t>Gričiupio</a:t>
            </a:r>
            <a:r>
              <a:rPr lang="lt-LT" sz="1600" dirty="0" smtClean="0">
                <a:solidFill>
                  <a:schemeClr val="tx1"/>
                </a:solidFill>
                <a:latin typeface="Times New Roman" panose="02020603050405020304" pitchFamily="18" charset="0"/>
                <a:cs typeface="Times New Roman" panose="02020603050405020304" pitchFamily="18" charset="0"/>
              </a:rPr>
              <a:t> g., Kovo 11-osios g.;</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Organizuotas lapų, šakų sankaupų išvežimas iš viešųjų erdvių;</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Akcija „Kaunas tvarkosi“ – dalyvavo apie 300 bendruomenės narių;</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Inicijuotas ant valstybinės žemės stovinčių nelegalių statinių šalinimas – 5 metaliniai garažai;</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Patikrinta prekybos kioskų ir paviljonų būklė bei išduotos tinkamumo naudoti pažymos – 4;</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Įrengtos naujos šunų ekskrementų surinkimo dėžės – 3;</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Nustatytos naujos kačių šėrimo vietos – 5;</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Inicijuotas nenaudojamų, techniškai netvarkingų automobilių šalinimas iš viešųjų erdvių;</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Nustatyta apleistų, neprižiūrimų, nenaudojamų pastatų ir žemės sklypų bei įspėti jų savininkai;</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Dalyvauta komisijose ir patikrinimuose – 25;</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Vykdyta statinių techninė priežiūra ir kontrolė, </a:t>
            </a:r>
            <a:r>
              <a:rPr lang="lt-LT" sz="1600" dirty="0" err="1" smtClean="0">
                <a:solidFill>
                  <a:schemeClr val="tx1"/>
                </a:solidFill>
                <a:latin typeface="Times New Roman" panose="02020603050405020304" pitchFamily="18" charset="0"/>
                <a:cs typeface="Times New Roman" panose="02020603050405020304" pitchFamily="18" charset="0"/>
              </a:rPr>
              <a:t>atikti</a:t>
            </a:r>
            <a:r>
              <a:rPr lang="lt-LT" sz="1600" dirty="0" smtClean="0">
                <a:solidFill>
                  <a:schemeClr val="tx1"/>
                </a:solidFill>
                <a:latin typeface="Times New Roman" panose="02020603050405020304" pitchFamily="18" charset="0"/>
                <a:cs typeface="Times New Roman" panose="02020603050405020304" pitchFamily="18" charset="0"/>
              </a:rPr>
              <a:t> patikrinimai – 110;</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Sudaryti </a:t>
            </a:r>
            <a:r>
              <a:rPr lang="lt-LT" sz="1600" dirty="0" err="1" smtClean="0">
                <a:solidFill>
                  <a:schemeClr val="tx1"/>
                </a:solidFill>
                <a:latin typeface="Times New Roman" panose="02020603050405020304" pitchFamily="18" charset="0"/>
                <a:cs typeface="Times New Roman" panose="02020603050405020304" pitchFamily="18" charset="0"/>
              </a:rPr>
              <a:t>Gričiupio</a:t>
            </a:r>
            <a:r>
              <a:rPr lang="lt-LT" sz="1600" dirty="0" smtClean="0">
                <a:solidFill>
                  <a:schemeClr val="tx1"/>
                </a:solidFill>
                <a:latin typeface="Times New Roman" panose="02020603050405020304" pitchFamily="18" charset="0"/>
                <a:cs typeface="Times New Roman" panose="02020603050405020304" pitchFamily="18" charset="0"/>
              </a:rPr>
              <a:t> seniūnijos įvažiuojamųjų kelių į gyvenamuosius kvartalus ir gatvių remonto sąrašai;</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Nuolatos teikiami siūlymai Savivaldybės administracijos padaliniams dėl atliekų tvarkymo, aplinkos priežiūros, šienavimo, medžių genėjimo ir kirtimo, </a:t>
            </a:r>
            <a:r>
              <a:rPr lang="lt-LT" sz="1600" dirty="0" err="1" smtClean="0">
                <a:solidFill>
                  <a:schemeClr val="tx1"/>
                </a:solidFill>
                <a:latin typeface="Times New Roman" panose="02020603050405020304" pitchFamily="18" charset="0"/>
                <a:cs typeface="Times New Roman" panose="02020603050405020304" pitchFamily="18" charset="0"/>
              </a:rPr>
              <a:t>Sosnovsio</a:t>
            </a:r>
            <a:r>
              <a:rPr lang="lt-LT" sz="1600" dirty="0" smtClean="0">
                <a:solidFill>
                  <a:schemeClr val="tx1"/>
                </a:solidFill>
                <a:latin typeface="Times New Roman" panose="02020603050405020304" pitchFamily="18" charset="0"/>
                <a:cs typeface="Times New Roman" panose="02020603050405020304" pitchFamily="18" charset="0"/>
              </a:rPr>
              <a:t> barščių naikinimo, eglučių surinkimo vietų, kelio ženklų įrengimo – atstatymo.</a:t>
            </a:r>
          </a:p>
          <a:p>
            <a:pPr marL="285750" indent="-285750">
              <a:buFont typeface="Arial" panose="020B0604020202020204" pitchFamily="34" charset="0"/>
              <a:buChar char="•"/>
            </a:pPr>
            <a:endParaRPr lang="lt-LT" sz="160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lt-LT" sz="160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lt-LT" dirty="0"/>
          </a:p>
        </p:txBody>
      </p:sp>
    </p:spTree>
    <p:extLst>
      <p:ext uri="{BB962C8B-B14F-4D97-AF65-F5344CB8AC3E}">
        <p14:creationId xmlns:p14="http://schemas.microsoft.com/office/powerpoint/2010/main" val="2837555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56211" y="227676"/>
            <a:ext cx="10573789" cy="379153"/>
          </a:xfrm>
        </p:spPr>
        <p:txBody>
          <a:bodyPr>
            <a:normAutofit fontScale="90000"/>
          </a:bodyPr>
          <a:lstStyle/>
          <a:p>
            <a:pPr algn="ctr"/>
            <a:r>
              <a:rPr lang="lt-LT" sz="2000" dirty="0" smtClean="0">
                <a:latin typeface="Times New Roman" panose="02020603050405020304" pitchFamily="18" charset="0"/>
                <a:cs typeface="Times New Roman" panose="02020603050405020304" pitchFamily="18" charset="0"/>
              </a:rPr>
              <a:t>GRIČIUPIO SENIŪNIJOS 2018 M. VEIKLOS ATASKAITA</a:t>
            </a:r>
            <a:endParaRPr lang="lt-LT" sz="2000" dirty="0">
              <a:latin typeface="Times New Roman" panose="02020603050405020304" pitchFamily="18" charset="0"/>
              <a:cs typeface="Times New Roman" panose="02020603050405020304" pitchFamily="18" charset="0"/>
            </a:endParaRPr>
          </a:p>
        </p:txBody>
      </p:sp>
      <p:sp>
        <p:nvSpPr>
          <p:cNvPr id="3" name="Teksto vietos rezervavimo ženklas 2"/>
          <p:cNvSpPr>
            <a:spLocks noGrp="1"/>
          </p:cNvSpPr>
          <p:nvPr>
            <p:ph type="body" idx="1"/>
          </p:nvPr>
        </p:nvSpPr>
        <p:spPr>
          <a:xfrm>
            <a:off x="798021" y="764771"/>
            <a:ext cx="10856423" cy="5229629"/>
          </a:xfrm>
        </p:spPr>
        <p:txBody>
          <a:bodyPr/>
          <a:lstStyle/>
          <a:p>
            <a:r>
              <a:rPr lang="lt-LT" b="1" i="1" dirty="0" smtClean="0">
                <a:solidFill>
                  <a:schemeClr val="tx1"/>
                </a:solidFill>
                <a:latin typeface="Times New Roman" panose="02020603050405020304" pitchFamily="18" charset="0"/>
                <a:cs typeface="Times New Roman" panose="02020603050405020304" pitchFamily="18" charset="0"/>
              </a:rPr>
              <a:t>Gyventojų dalyvavimo vietos savivaldos procese skatinimas.</a:t>
            </a:r>
          </a:p>
          <a:p>
            <a:pPr algn="just"/>
            <a:r>
              <a:rPr lang="lt-LT" sz="1600" dirty="0">
                <a:solidFill>
                  <a:schemeClr val="tx1"/>
                </a:solidFill>
                <a:latin typeface="Times New Roman" panose="02020603050405020304" pitchFamily="18" charset="0"/>
                <a:cs typeface="Times New Roman" panose="02020603050405020304" pitchFamily="18" charset="0"/>
              </a:rPr>
              <a:t>Vystė seniūniją, kaip modernų, šiuolaikišką administracinį centrą, plečiantį </a:t>
            </a:r>
            <a:r>
              <a:rPr lang="lt-LT" sz="1600" dirty="0" err="1">
                <a:solidFill>
                  <a:schemeClr val="tx1"/>
                </a:solidFill>
                <a:latin typeface="Times New Roman" panose="02020603050405020304" pitchFamily="18" charset="0"/>
                <a:cs typeface="Times New Roman" panose="02020603050405020304" pitchFamily="18" charset="0"/>
              </a:rPr>
              <a:t>betarpišką</a:t>
            </a:r>
            <a:r>
              <a:rPr lang="lt-LT" sz="1600" dirty="0">
                <a:solidFill>
                  <a:schemeClr val="tx1"/>
                </a:solidFill>
                <a:latin typeface="Times New Roman" panose="02020603050405020304" pitchFamily="18" charset="0"/>
                <a:cs typeface="Times New Roman" panose="02020603050405020304" pitchFamily="18" charset="0"/>
              </a:rPr>
              <a:t> aptarnavimą, orientuotą į klientą, ir </a:t>
            </a:r>
            <a:r>
              <a:rPr lang="lt-LT" sz="1600" dirty="0" err="1">
                <a:solidFill>
                  <a:schemeClr val="tx1"/>
                </a:solidFill>
                <a:latin typeface="Times New Roman" panose="02020603050405020304" pitchFamily="18" charset="0"/>
                <a:cs typeface="Times New Roman" panose="02020603050405020304" pitchFamily="18" charset="0"/>
              </a:rPr>
              <a:t>skatinatį</a:t>
            </a:r>
            <a:r>
              <a:rPr lang="lt-LT" sz="1600" dirty="0">
                <a:solidFill>
                  <a:schemeClr val="tx1"/>
                </a:solidFill>
                <a:latin typeface="Times New Roman" panose="02020603050405020304" pitchFamily="18" charset="0"/>
                <a:cs typeface="Times New Roman" panose="02020603050405020304" pitchFamily="18" charset="0"/>
              </a:rPr>
              <a:t> gyventojų įtraukimą į vietos savivaldos procesus. Tuo tikslu skatino bendruomenę dalyvauti miesto valdyme, savivaldos institucijų sprendimų priėmimo procesuose, skatino gyventojus naudotis e. paslaugomis, sudarė ir padėjo organizuoti išplėstines </a:t>
            </a:r>
            <a:r>
              <a:rPr lang="lt-LT" sz="1600" dirty="0" err="1">
                <a:solidFill>
                  <a:schemeClr val="tx1"/>
                </a:solidFill>
                <a:latin typeface="Times New Roman" panose="02020603050405020304" pitchFamily="18" charset="0"/>
                <a:cs typeface="Times New Roman" panose="02020603050405020304" pitchFamily="18" charset="0"/>
              </a:rPr>
              <a:t>seniūnaičių</a:t>
            </a:r>
            <a:r>
              <a:rPr lang="lt-LT" sz="1600" dirty="0">
                <a:solidFill>
                  <a:schemeClr val="tx1"/>
                </a:solidFill>
                <a:latin typeface="Times New Roman" panose="02020603050405020304" pitchFamily="18" charset="0"/>
                <a:cs typeface="Times New Roman" panose="02020603050405020304" pitchFamily="18" charset="0"/>
              </a:rPr>
              <a:t> sueigas, konsultavo projektų vykdytojus, įgyvendinant Nevyriausybinių organizacijų ir bendruomeninės veiklos stiprinimo 2017 – 2019 metų veiksmų plano įgyvendinimo 2.3 priemonę „Remti bendruomeninę veiklą savivaldybėse“.</a:t>
            </a:r>
          </a:p>
          <a:p>
            <a:r>
              <a:rPr lang="lt-LT" b="1" i="1" dirty="0" smtClean="0">
                <a:solidFill>
                  <a:schemeClr val="tx1"/>
                </a:solidFill>
                <a:latin typeface="Times New Roman" panose="02020603050405020304" pitchFamily="18" charset="0"/>
                <a:cs typeface="Times New Roman" panose="02020603050405020304" pitchFamily="18" charset="0"/>
              </a:rPr>
              <a:t>Atlikta:</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Organizuotos sueigos, susitikimai, susirinkimai – 7;</a:t>
            </a:r>
          </a:p>
          <a:p>
            <a:pPr marL="285750" indent="-285750" algn="just">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Organizuotas Nevyriausybinių organizacijų ir  bendruomeninės veiklos stiprinimo 2017-2019 metų veiksmų plano įgyvendinimo 2.3 priemonės „Remti bendruomeninę veiklą savivaldybėse“ įgyvendinimas. Priemonės įgyvendinimui </a:t>
            </a:r>
            <a:r>
              <a:rPr lang="lt-LT" sz="1600" dirty="0" err="1" smtClean="0">
                <a:solidFill>
                  <a:schemeClr val="tx1"/>
                </a:solidFill>
                <a:latin typeface="Times New Roman" panose="02020603050405020304" pitchFamily="18" charset="0"/>
                <a:cs typeface="Times New Roman" panose="02020603050405020304" pitchFamily="18" charset="0"/>
              </a:rPr>
              <a:t>Gričiupio</a:t>
            </a:r>
            <a:r>
              <a:rPr lang="lt-LT" sz="1600" dirty="0" smtClean="0">
                <a:solidFill>
                  <a:schemeClr val="tx1"/>
                </a:solidFill>
                <a:latin typeface="Times New Roman" panose="02020603050405020304" pitchFamily="18" charset="0"/>
                <a:cs typeface="Times New Roman" panose="02020603050405020304" pitchFamily="18" charset="0"/>
              </a:rPr>
              <a:t> seniūnijoje skirtos valstybės biudžeto lėšos – 17 217 </a:t>
            </a:r>
            <a:r>
              <a:rPr lang="lt-LT" sz="1600" dirty="0" err="1" smtClean="0">
                <a:solidFill>
                  <a:schemeClr val="tx1"/>
                </a:solidFill>
                <a:latin typeface="Times New Roman" panose="02020603050405020304" pitchFamily="18" charset="0"/>
                <a:cs typeface="Times New Roman" panose="02020603050405020304" pitchFamily="18" charset="0"/>
              </a:rPr>
              <a:t>Eur</a:t>
            </a:r>
            <a:r>
              <a:rPr lang="lt-LT" sz="1600" dirty="0" smtClean="0">
                <a:solidFill>
                  <a:schemeClr val="tx1"/>
                </a:solidFill>
                <a:latin typeface="Times New Roman" panose="02020603050405020304" pitchFamily="18" charset="0"/>
                <a:cs typeface="Times New Roman" panose="02020603050405020304" pitchFamily="18" charset="0"/>
              </a:rPr>
              <a:t>. Įgyvendinti trys projektai. Bendruomenės centro „Girsta“  „Bendruomenė – tai didelė šeima“ skirta 8477 </a:t>
            </a:r>
            <a:r>
              <a:rPr lang="lt-LT" sz="1600" dirty="0" err="1" smtClean="0">
                <a:solidFill>
                  <a:schemeClr val="tx1"/>
                </a:solidFill>
                <a:latin typeface="Times New Roman" panose="02020603050405020304" pitchFamily="18" charset="0"/>
                <a:cs typeface="Times New Roman" panose="02020603050405020304" pitchFamily="18" charset="0"/>
              </a:rPr>
              <a:t>Eur</a:t>
            </a:r>
            <a:r>
              <a:rPr lang="lt-LT" sz="1600" dirty="0" smtClean="0">
                <a:solidFill>
                  <a:schemeClr val="tx1"/>
                </a:solidFill>
                <a:latin typeface="Times New Roman" panose="02020603050405020304" pitchFamily="18" charset="0"/>
                <a:cs typeface="Times New Roman" panose="02020603050405020304" pitchFamily="18" charset="0"/>
              </a:rPr>
              <a:t>. VšĮ „Gerumo rankos“ projektui „Garsinkime Kauną – veikdami kartu!“ –   5050 </a:t>
            </a:r>
            <a:r>
              <a:rPr lang="lt-LT" sz="1600" dirty="0" err="1" smtClean="0">
                <a:solidFill>
                  <a:schemeClr val="tx1"/>
                </a:solidFill>
                <a:latin typeface="Times New Roman" panose="02020603050405020304" pitchFamily="18" charset="0"/>
                <a:cs typeface="Times New Roman" panose="02020603050405020304" pitchFamily="18" charset="0"/>
              </a:rPr>
              <a:t>Eur</a:t>
            </a:r>
            <a:r>
              <a:rPr lang="lt-LT" sz="1600" dirty="0" smtClean="0">
                <a:solidFill>
                  <a:schemeClr val="tx1"/>
                </a:solidFill>
                <a:latin typeface="Times New Roman" panose="02020603050405020304" pitchFamily="18" charset="0"/>
                <a:cs typeface="Times New Roman" panose="02020603050405020304" pitchFamily="18" charset="0"/>
              </a:rPr>
              <a:t>. Asociacijos „Kovo 11-osios gatvės bendrija“ projektui „Pilietiškumo ir patriotizmo stiprinimas per bendruomeninę veiklą </a:t>
            </a:r>
            <a:r>
              <a:rPr lang="lt-LT" sz="1600" dirty="0" err="1" smtClean="0">
                <a:solidFill>
                  <a:schemeClr val="tx1"/>
                </a:solidFill>
                <a:latin typeface="Times New Roman" panose="02020603050405020304" pitchFamily="18" charset="0"/>
                <a:cs typeface="Times New Roman" panose="02020603050405020304" pitchFamily="18" charset="0"/>
              </a:rPr>
              <a:t>Gričiupio</a:t>
            </a:r>
            <a:r>
              <a:rPr lang="lt-LT" sz="1600" dirty="0" smtClean="0">
                <a:solidFill>
                  <a:schemeClr val="tx1"/>
                </a:solidFill>
                <a:latin typeface="Times New Roman" panose="02020603050405020304" pitchFamily="18" charset="0"/>
                <a:cs typeface="Times New Roman" panose="02020603050405020304" pitchFamily="18" charset="0"/>
              </a:rPr>
              <a:t> seniūnijoje“ skirta 3690 </a:t>
            </a:r>
            <a:r>
              <a:rPr lang="lt-LT" sz="1600" dirty="0" err="1" smtClean="0">
                <a:solidFill>
                  <a:schemeClr val="tx1"/>
                </a:solidFill>
                <a:latin typeface="Times New Roman" panose="02020603050405020304" pitchFamily="18" charset="0"/>
                <a:cs typeface="Times New Roman" panose="02020603050405020304" pitchFamily="18" charset="0"/>
              </a:rPr>
              <a:t>Eur</a:t>
            </a:r>
            <a:r>
              <a:rPr lang="lt-LT" sz="1600" dirty="0" smtClean="0">
                <a:solidFill>
                  <a:schemeClr val="tx1"/>
                </a:solidFill>
                <a:latin typeface="Times New Roman" panose="02020603050405020304" pitchFamily="18" charset="0"/>
                <a:cs typeface="Times New Roman" panose="02020603050405020304" pitchFamily="18" charset="0"/>
              </a:rPr>
              <a:t>.</a:t>
            </a:r>
          </a:p>
          <a:p>
            <a:endParaRPr lang="lt-LT"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43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783964" y="269240"/>
            <a:ext cx="10197149" cy="395778"/>
          </a:xfrm>
        </p:spPr>
        <p:txBody>
          <a:bodyPr>
            <a:noAutofit/>
          </a:bodyPr>
          <a:lstStyle/>
          <a:p>
            <a:r>
              <a:rPr lang="lt-LT" sz="2000" dirty="0" smtClean="0">
                <a:latin typeface="Times New Roman" panose="02020603050405020304" pitchFamily="18" charset="0"/>
                <a:cs typeface="Times New Roman" panose="02020603050405020304" pitchFamily="18" charset="0"/>
              </a:rPr>
              <a:t>GRIČIUPIO SENIŪNIJOS 2018 M. VEIKLOS ATASKAITA</a:t>
            </a:r>
            <a:endParaRPr lang="lt-LT" sz="2000" dirty="0">
              <a:latin typeface="Times New Roman" panose="02020603050405020304" pitchFamily="18" charset="0"/>
              <a:cs typeface="Times New Roman" panose="02020603050405020304" pitchFamily="18" charset="0"/>
            </a:endParaRPr>
          </a:p>
        </p:txBody>
      </p:sp>
      <p:sp>
        <p:nvSpPr>
          <p:cNvPr id="3" name="Teksto vietos rezervavimo ženklas 2"/>
          <p:cNvSpPr>
            <a:spLocks noGrp="1"/>
          </p:cNvSpPr>
          <p:nvPr>
            <p:ph type="body" idx="1"/>
          </p:nvPr>
        </p:nvSpPr>
        <p:spPr>
          <a:xfrm>
            <a:off x="448888" y="773083"/>
            <a:ext cx="11114116" cy="5503025"/>
          </a:xfrm>
        </p:spPr>
        <p:txBody>
          <a:bodyPr>
            <a:normAutofit lnSpcReduction="10000"/>
          </a:bodyPr>
          <a:lstStyle/>
          <a:p>
            <a:r>
              <a:rPr lang="lt-LT" sz="1600" dirty="0" smtClean="0">
                <a:solidFill>
                  <a:schemeClr val="tx1"/>
                </a:solidFill>
                <a:latin typeface="Times New Roman" panose="02020603050405020304" pitchFamily="18" charset="0"/>
                <a:cs typeface="Times New Roman" panose="02020603050405020304" pitchFamily="18" charset="0"/>
              </a:rPr>
              <a:t>2018 m. vykdyta veikla:</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Gauta skundų, prašymų, pasiūlymų iš fizinių ir juridinių asmenų – 589;</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Nagrinėti gyventojų, įmonių, įstaigų ir organizacijų prašymai, skundai, pasiūlymai ir priimti sprendimai – 718;</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Parengti veiklos dokumentai, aktai, protokolai – 176;</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Parengti seniūno įsakymai veiklos organizavimo klausimais – 20;</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Išduota pažymų apie šeimos sudėtį, gyvenamąją vietą, įtraukimą į gyvenamosios vietos neturinčių asmenų apskaitą bei butų savininkams – 2162;</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Priimta atvykimo į Lietuvos Respubliką deklaracijų – 1149;</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Priimta išvykimo iš Lietuvos Respublikos deklaracijų – 151;</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Priimta sprendimų dėl deklaravimo duomenų keitimo, taisymo ir naikinimo – 124;</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Įtraukta į gyvenamosios vietos neturinčių asmenų apskaitą – 232;</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Naudojantis e. paslaugomis gauti prašymai – 139;</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Atlikta notarinių veiksmų – 137;</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Išduota charakteristikų – 19;</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Bendradarbiauta su Labdaros ir paramos fondu „Maisto bankas“ organizuojant socialines akcijas – 4;</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Pateikta informacinių straipsnių seniūnijos internetinėje svetainėje – 72.</a:t>
            </a:r>
          </a:p>
          <a:p>
            <a:pPr marL="285750" indent="-285750">
              <a:buFont typeface="Arial" panose="020B0604020202020204" pitchFamily="34" charset="0"/>
              <a:buChar char="•"/>
            </a:pPr>
            <a:endParaRPr lang="lt-LT" sz="160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lt-LT"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495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459768" y="194426"/>
            <a:ext cx="11344305" cy="395778"/>
          </a:xfrm>
        </p:spPr>
        <p:txBody>
          <a:bodyPr>
            <a:noAutofit/>
          </a:bodyPr>
          <a:lstStyle/>
          <a:p>
            <a:pPr algn="ctr"/>
            <a:r>
              <a:rPr lang="lt-LT" sz="2000" dirty="0" smtClean="0">
                <a:latin typeface="Times New Roman" panose="02020603050405020304" pitchFamily="18" charset="0"/>
                <a:cs typeface="Times New Roman" panose="02020603050405020304" pitchFamily="18" charset="0"/>
              </a:rPr>
              <a:t>GRIČIUPIO SENIŪNIJOS 2018 M. VEIKLOS ATASKAITA</a:t>
            </a:r>
            <a:endParaRPr lang="lt-LT" sz="2000" dirty="0">
              <a:latin typeface="Times New Roman" panose="02020603050405020304" pitchFamily="18" charset="0"/>
              <a:cs typeface="Times New Roman" panose="02020603050405020304" pitchFamily="18" charset="0"/>
            </a:endParaRPr>
          </a:p>
        </p:txBody>
      </p:sp>
      <p:sp>
        <p:nvSpPr>
          <p:cNvPr id="3" name="Teksto vietos rezervavimo ženklas 2"/>
          <p:cNvSpPr>
            <a:spLocks noGrp="1"/>
          </p:cNvSpPr>
          <p:nvPr>
            <p:ph type="body" idx="1"/>
          </p:nvPr>
        </p:nvSpPr>
        <p:spPr>
          <a:xfrm>
            <a:off x="459768" y="773084"/>
            <a:ext cx="10380027" cy="5221316"/>
          </a:xfrm>
        </p:spPr>
        <p:txBody>
          <a:bodyPr>
            <a:normAutofit/>
          </a:bodyPr>
          <a:lstStyle/>
          <a:p>
            <a:pPr algn="just"/>
            <a:r>
              <a:rPr lang="lt-LT" sz="1600" dirty="0" smtClean="0">
                <a:solidFill>
                  <a:schemeClr val="tx1"/>
                </a:solidFill>
                <a:latin typeface="Times New Roman" panose="02020603050405020304" pitchFamily="18" charset="0"/>
                <a:cs typeface="Times New Roman" panose="02020603050405020304" pitchFamily="18" charset="0"/>
              </a:rPr>
              <a:t>Viešosios tvarkos palaikymas. 2018 m., rūpinantis gyventojų saugumu ir saugia gyvenamąją aplinką kartu su Dainavos ir Žaliakalnio policijos komisariatais, Kauno apskrities bendruomenės pareigūnais,  </a:t>
            </a:r>
            <a:r>
              <a:rPr lang="lt-LT" sz="1600" dirty="0" err="1" smtClean="0">
                <a:solidFill>
                  <a:schemeClr val="tx1"/>
                </a:solidFill>
                <a:latin typeface="Times New Roman" panose="02020603050405020304" pitchFamily="18" charset="0"/>
                <a:cs typeface="Times New Roman" panose="02020603050405020304" pitchFamily="18" charset="0"/>
              </a:rPr>
              <a:t>Gričiupio</a:t>
            </a:r>
            <a:r>
              <a:rPr lang="lt-LT" sz="1600" dirty="0" smtClean="0">
                <a:solidFill>
                  <a:schemeClr val="tx1"/>
                </a:solidFill>
                <a:latin typeface="Times New Roman" panose="02020603050405020304" pitchFamily="18" charset="0"/>
                <a:cs typeface="Times New Roman" panose="02020603050405020304" pitchFamily="18" charset="0"/>
              </a:rPr>
              <a:t> </a:t>
            </a:r>
            <a:r>
              <a:rPr lang="lt-LT" sz="1600" dirty="0" err="1" smtClean="0">
                <a:solidFill>
                  <a:schemeClr val="tx1"/>
                </a:solidFill>
                <a:latin typeface="Times New Roman" panose="02020603050405020304" pitchFamily="18" charset="0"/>
                <a:cs typeface="Times New Roman" panose="02020603050405020304" pitchFamily="18" charset="0"/>
              </a:rPr>
              <a:t>seniūnaičiais</a:t>
            </a:r>
            <a:r>
              <a:rPr lang="lt-LT" sz="1600" dirty="0" smtClean="0">
                <a:solidFill>
                  <a:schemeClr val="tx1"/>
                </a:solidFill>
                <a:latin typeface="Times New Roman" panose="02020603050405020304" pitchFamily="18" charset="0"/>
                <a:cs typeface="Times New Roman" panose="02020603050405020304" pitchFamily="18" charset="0"/>
              </a:rPr>
              <a:t> buvo vykdoma:</a:t>
            </a:r>
          </a:p>
          <a:p>
            <a:pPr marL="285750" indent="-285750" algn="just">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Su Kauno apskrities bendruomenės pareigūnais dalyvauta prevencinėje priemonėje </a:t>
            </a:r>
            <a:r>
              <a:rPr lang="lt-LT" sz="1600" dirty="0" err="1" smtClean="0">
                <a:solidFill>
                  <a:schemeClr val="tx1"/>
                </a:solidFill>
                <a:latin typeface="Times New Roman" panose="02020603050405020304" pitchFamily="18" charset="0"/>
                <a:cs typeface="Times New Roman" panose="02020603050405020304" pitchFamily="18" charset="0"/>
              </a:rPr>
              <a:t>Girstučio</a:t>
            </a:r>
            <a:r>
              <a:rPr lang="lt-LT" sz="1600" dirty="0" smtClean="0">
                <a:solidFill>
                  <a:schemeClr val="tx1"/>
                </a:solidFill>
                <a:latin typeface="Times New Roman" panose="02020603050405020304" pitchFamily="18" charset="0"/>
                <a:cs typeface="Times New Roman" panose="02020603050405020304" pitchFamily="18" charset="0"/>
              </a:rPr>
              <a:t> turgavietėje „Atsargiai padirbti eurai“;</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Organizuotos daiktų ženklinimo akcijos;</a:t>
            </a: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Suorganizuoti 3 susitikimai – aptarimai su Kauno apskrities bendruomenės pareigūnais;</a:t>
            </a:r>
          </a:p>
          <a:p>
            <a:pPr marL="285750" indent="-285750" algn="just">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Dalyvauta susitikime </a:t>
            </a:r>
            <a:r>
              <a:rPr lang="lt-LT" sz="1600" dirty="0">
                <a:solidFill>
                  <a:schemeClr val="tx1"/>
                </a:solidFill>
                <a:latin typeface="Times New Roman" panose="02020603050405020304" pitchFamily="18" charset="0"/>
                <a:cs typeface="Times New Roman" panose="02020603050405020304" pitchFamily="18" charset="0"/>
              </a:rPr>
              <a:t>"Pasaulis yra viena šeima" su KTU socialinių reikalų koordinatoriumi Algimantu </a:t>
            </a:r>
            <a:r>
              <a:rPr lang="lt-LT" sz="1600" dirty="0" err="1">
                <a:solidFill>
                  <a:schemeClr val="tx1"/>
                </a:solidFill>
                <a:latin typeface="Times New Roman" panose="02020603050405020304" pitchFamily="18" charset="0"/>
                <a:cs typeface="Times New Roman" panose="02020603050405020304" pitchFamily="18" charset="0"/>
              </a:rPr>
              <a:t>Šilkūnu</a:t>
            </a:r>
            <a:r>
              <a:rPr lang="lt-LT" sz="1600" dirty="0">
                <a:solidFill>
                  <a:schemeClr val="tx1"/>
                </a:solidFill>
                <a:latin typeface="Times New Roman" panose="02020603050405020304" pitchFamily="18" charset="0"/>
                <a:cs typeface="Times New Roman" panose="02020603050405020304" pitchFamily="18" charset="0"/>
              </a:rPr>
              <a:t> ir studentų užsieniečių atstovu </a:t>
            </a:r>
            <a:r>
              <a:rPr lang="lt-LT" sz="1600" dirty="0" err="1">
                <a:solidFill>
                  <a:schemeClr val="tx1"/>
                </a:solidFill>
                <a:latin typeface="Times New Roman" panose="02020603050405020304" pitchFamily="18" charset="0"/>
                <a:cs typeface="Times New Roman" panose="02020603050405020304" pitchFamily="18" charset="0"/>
              </a:rPr>
              <a:t>Apurva</a:t>
            </a:r>
            <a:r>
              <a:rPr lang="lt-LT" sz="1600" dirty="0">
                <a:solidFill>
                  <a:schemeClr val="tx1"/>
                </a:solidFill>
                <a:latin typeface="Times New Roman" panose="02020603050405020304" pitchFamily="18" charset="0"/>
                <a:cs typeface="Times New Roman" panose="02020603050405020304" pitchFamily="18" charset="0"/>
              </a:rPr>
              <a:t> </a:t>
            </a:r>
            <a:r>
              <a:rPr lang="lt-LT" sz="1600" dirty="0" err="1">
                <a:solidFill>
                  <a:schemeClr val="tx1"/>
                </a:solidFill>
                <a:latin typeface="Times New Roman" panose="02020603050405020304" pitchFamily="18" charset="0"/>
                <a:cs typeface="Times New Roman" panose="02020603050405020304" pitchFamily="18" charset="0"/>
              </a:rPr>
              <a:t>Upadhyay</a:t>
            </a:r>
            <a:r>
              <a:rPr lang="lt-LT" sz="1600" dirty="0">
                <a:solidFill>
                  <a:schemeClr val="tx1"/>
                </a:solidFill>
                <a:latin typeface="Times New Roman" panose="02020603050405020304" pitchFamily="18" charset="0"/>
                <a:cs typeface="Times New Roman" panose="02020603050405020304" pitchFamily="18" charset="0"/>
              </a:rPr>
              <a:t>, siekiant tobulinti tolerancijos ir bendravimo </a:t>
            </a:r>
            <a:r>
              <a:rPr lang="lt-LT" sz="1600" dirty="0" smtClean="0">
                <a:solidFill>
                  <a:schemeClr val="tx1"/>
                </a:solidFill>
                <a:latin typeface="Times New Roman" panose="02020603050405020304" pitchFamily="18" charset="0"/>
                <a:cs typeface="Times New Roman" panose="02020603050405020304" pitchFamily="18" charset="0"/>
              </a:rPr>
              <a:t>įgūdžius </a:t>
            </a:r>
            <a:r>
              <a:rPr lang="lt-LT" sz="1600" dirty="0">
                <a:solidFill>
                  <a:schemeClr val="tx1"/>
                </a:solidFill>
                <a:latin typeface="Times New Roman" panose="02020603050405020304" pitchFamily="18" charset="0"/>
                <a:cs typeface="Times New Roman" panose="02020603050405020304" pitchFamily="18" charset="0"/>
              </a:rPr>
              <a:t>su kitataučiais </a:t>
            </a:r>
            <a:r>
              <a:rPr lang="lt-LT" sz="1600" dirty="0" smtClean="0">
                <a:solidFill>
                  <a:schemeClr val="tx1"/>
                </a:solidFill>
                <a:latin typeface="Times New Roman" panose="02020603050405020304" pitchFamily="18" charset="0"/>
                <a:cs typeface="Times New Roman" panose="02020603050405020304" pitchFamily="18" charset="0"/>
              </a:rPr>
              <a:t>studentais</a:t>
            </a:r>
            <a:r>
              <a:rPr lang="lt-LT" sz="1600" dirty="0">
                <a:solidFill>
                  <a:schemeClr val="tx1"/>
                </a:solidFill>
                <a:latin typeface="Times New Roman" panose="02020603050405020304" pitchFamily="18" charset="0"/>
                <a:cs typeface="Times New Roman" panose="02020603050405020304" pitchFamily="18" charset="0"/>
              </a:rPr>
              <a:t>;</a:t>
            </a:r>
            <a:endParaRPr lang="lt-LT" sz="1600" dirty="0" smtClean="0">
              <a:solidFill>
                <a:schemeClr val="tx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Dalyvauta seminare ,,</a:t>
            </a:r>
            <a:r>
              <a:rPr lang="lt-LT" sz="1600" dirty="0">
                <a:solidFill>
                  <a:schemeClr val="tx1"/>
                </a:solidFill>
                <a:latin typeface="Times New Roman" panose="02020603050405020304" pitchFamily="18" charset="0"/>
                <a:cs typeface="Times New Roman" panose="02020603050405020304" pitchFamily="18" charset="0"/>
              </a:rPr>
              <a:t>Nusikaltimų prevencija per aplinkos dizainą</a:t>
            </a:r>
            <a:r>
              <a:rPr lang="lt-LT" sz="1600" dirty="0" smtClean="0">
                <a:solidFill>
                  <a:schemeClr val="tx1"/>
                </a:solidFill>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lt-LT" sz="1600" dirty="0" smtClean="0">
                <a:solidFill>
                  <a:schemeClr val="tx1"/>
                </a:solidFill>
                <a:latin typeface="Times New Roman" panose="02020603050405020304" pitchFamily="18" charset="0"/>
                <a:cs typeface="Times New Roman" panose="02020603050405020304" pitchFamily="18" charset="0"/>
              </a:rPr>
              <a:t>Kartu su Kauno miesto socialinių paslaugų centro darbuotojais ir </a:t>
            </a:r>
            <a:r>
              <a:rPr lang="lt-LT" sz="1600" dirty="0">
                <a:solidFill>
                  <a:schemeClr val="tx1"/>
                </a:solidFill>
                <a:latin typeface="Times New Roman" panose="02020603050405020304" pitchFamily="18" charset="0"/>
                <a:cs typeface="Times New Roman" panose="02020603050405020304" pitchFamily="18" charset="0"/>
              </a:rPr>
              <a:t>Kauno apskrities bendruomenės pareigūnais</a:t>
            </a:r>
            <a:r>
              <a:rPr lang="lt-LT" sz="1600" dirty="0" smtClean="0">
                <a:solidFill>
                  <a:schemeClr val="tx1"/>
                </a:solidFill>
                <a:latin typeface="Times New Roman" panose="02020603050405020304" pitchFamily="18" charset="0"/>
                <a:cs typeface="Times New Roman" panose="02020603050405020304" pitchFamily="18" charset="0"/>
              </a:rPr>
              <a:t> dalyvauta reiduose dėl namų valdose įrengtų nelegalių sąvartynų likvidavimo;</a:t>
            </a:r>
          </a:p>
          <a:p>
            <a:pPr marL="285750" indent="-285750" algn="just">
              <a:buFont typeface="Arial" panose="020B0604020202020204" pitchFamily="34" charset="0"/>
              <a:buChar char="•"/>
            </a:pPr>
            <a:r>
              <a:rPr lang="lt-LT" sz="1600" smtClean="0">
                <a:solidFill>
                  <a:schemeClr val="tx1"/>
                </a:solidFill>
                <a:latin typeface="Times New Roman" panose="02020603050405020304" pitchFamily="18" charset="0"/>
                <a:cs typeface="Times New Roman" panose="02020603050405020304" pitchFamily="18" charset="0"/>
              </a:rPr>
              <a:t>Kartus su </a:t>
            </a:r>
            <a:r>
              <a:rPr lang="lt-LT" sz="1600" dirty="0" smtClean="0">
                <a:solidFill>
                  <a:schemeClr val="tx1"/>
                </a:solidFill>
                <a:latin typeface="Times New Roman" panose="02020603050405020304" pitchFamily="18" charset="0"/>
                <a:cs typeface="Times New Roman" panose="02020603050405020304" pitchFamily="18" charset="0"/>
              </a:rPr>
              <a:t>Socialinių paslaugų darbuotojais dalyvauta svarstymuose, komisijose, siekiant užtikrinti saugią aplinką šiose šeimose gyvenantiems vaikams bei namiškiams, patiriantiems smurtą artimoje aplinkoje.</a:t>
            </a:r>
          </a:p>
        </p:txBody>
      </p:sp>
    </p:spTree>
    <p:extLst>
      <p:ext uri="{BB962C8B-B14F-4D97-AF65-F5344CB8AC3E}">
        <p14:creationId xmlns:p14="http://schemas.microsoft.com/office/powerpoint/2010/main" val="2466693508"/>
      </p:ext>
    </p:extLst>
  </p:cSld>
  <p:clrMapOvr>
    <a:masterClrMapping/>
  </p:clrMapOvr>
</p:sld>
</file>

<file path=ppt/theme/theme1.xml><?xml version="1.0" encoding="utf-8"?>
<a:theme xmlns:a="http://schemas.openxmlformats.org/drawingml/2006/main" name="Dalis">
  <a:themeElements>
    <a:clrScheme name="Slice">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342</TotalTime>
  <Words>1079</Words>
  <Application>Microsoft Office PowerPoint</Application>
  <PresentationFormat>Plačiaekranė</PresentationFormat>
  <Paragraphs>75</Paragraphs>
  <Slides>7</Slides>
  <Notes>0</Notes>
  <HiddenSlides>0</HiddenSlides>
  <MMClips>0</MMClips>
  <ScaleCrop>false</ScaleCrop>
  <HeadingPairs>
    <vt:vector size="6" baseType="variant">
      <vt:variant>
        <vt:lpstr>Naudojami šriftai</vt:lpstr>
      </vt:variant>
      <vt:variant>
        <vt:i4>5</vt:i4>
      </vt:variant>
      <vt:variant>
        <vt:lpstr>Tema</vt:lpstr>
      </vt:variant>
      <vt:variant>
        <vt:i4>1</vt:i4>
      </vt:variant>
      <vt:variant>
        <vt:lpstr>Skaidrių pavadinimai</vt:lpstr>
      </vt:variant>
      <vt:variant>
        <vt:i4>7</vt:i4>
      </vt:variant>
    </vt:vector>
  </HeadingPairs>
  <TitlesOfParts>
    <vt:vector size="13" baseType="lpstr">
      <vt:lpstr>Arial</vt:lpstr>
      <vt:lpstr>Century Gothic</vt:lpstr>
      <vt:lpstr>Monotype Corsiva</vt:lpstr>
      <vt:lpstr>Times New Roman</vt:lpstr>
      <vt:lpstr>Wingdings 3</vt:lpstr>
      <vt:lpstr>Dalis</vt:lpstr>
      <vt:lpstr>Gričiupio seniūnijos 2018 m. veiklos ataskaita</vt:lpstr>
      <vt:lpstr>Gričiupio seniūnijos 2018 m. veiklos ataskaita</vt:lpstr>
      <vt:lpstr>GRIČIUPIO SENIŪNIJOS 2018 M. VEIKLOS ATASKAITA</vt:lpstr>
      <vt:lpstr>GRIČIUPIO SENIŪNIJOS 2018 M. VEIKLOS ATASKAITA</vt:lpstr>
      <vt:lpstr>GRIČIUPIO SENIŪNIJOS 2018 M. VEIKLOS ATASKAITA</vt:lpstr>
      <vt:lpstr>GRIČIUPIO SENIŪNIJOS 2018 M. VEIKLOS ATASKAITA</vt:lpstr>
      <vt:lpstr>GRIČIUPIO SENIŪNIJOS 2018 M. VEIKLOS ATASKAITA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Gričiupio seniūnijos 2018 m. veiklos ataskaita</dc:title>
  <dc:creator>Živilė Dzidzinavičiūtė</dc:creator>
  <cp:lastModifiedBy>Živilė Dzidzinavičiūtė</cp:lastModifiedBy>
  <cp:revision>28</cp:revision>
  <dcterms:created xsi:type="dcterms:W3CDTF">2019-02-15T08:44:08Z</dcterms:created>
  <dcterms:modified xsi:type="dcterms:W3CDTF">2019-02-18T12:02:48Z</dcterms:modified>
</cp:coreProperties>
</file>