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888" r:id="rId2"/>
    <p:sldMasterId id="2147483912" r:id="rId3"/>
    <p:sldMasterId id="2147483984" r:id="rId4"/>
  </p:sldMasterIdLst>
  <p:notesMasterIdLst>
    <p:notesMasterId r:id="rId16"/>
  </p:notesMasterIdLst>
  <p:handoutMasterIdLst>
    <p:handoutMasterId r:id="rId17"/>
  </p:handoutMasterIdLst>
  <p:sldIdLst>
    <p:sldId id="257" r:id="rId5"/>
    <p:sldId id="657" r:id="rId6"/>
    <p:sldId id="675" r:id="rId7"/>
    <p:sldId id="658" r:id="rId8"/>
    <p:sldId id="656" r:id="rId9"/>
    <p:sldId id="659" r:id="rId10"/>
    <p:sldId id="662" r:id="rId11"/>
    <p:sldId id="660" r:id="rId12"/>
    <p:sldId id="661" r:id="rId13"/>
    <p:sldId id="541" r:id="rId14"/>
    <p:sldId id="436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oleta Starkuvienė" initials="V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82674" autoAdjust="0"/>
  </p:normalViewPr>
  <p:slideViewPr>
    <p:cSldViewPr snapToGrid="0" snapToObjects="1">
      <p:cViewPr varScale="1">
        <p:scale>
          <a:sx n="95" d="100"/>
          <a:sy n="95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5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darbalapis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darbalapis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4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9.1562667337820369E-2"/>
          <c:w val="1"/>
          <c:h val="0.6843585140499864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6"/>
          </c:marker>
          <c:dLbls>
            <c:dLbl>
              <c:idx val="3"/>
              <c:layout>
                <c:manualLayout>
                  <c:x val="-3.3537066506379644E-2"/>
                  <c:y val="-6.3907696869762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72-415B-8FE6-57160AB2BF14}"/>
                </c:ext>
              </c:extLst>
            </c:dLbl>
            <c:dLbl>
              <c:idx val="5"/>
              <c:layout>
                <c:manualLayout>
                  <c:x val="-2.8683387349948616E-3"/>
                  <c:y val="-6.1596703481806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ED-4925-A7D3-799F0B428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'[Microsoft PowerPoint diagrama]Sheet1'!$B$179:$G$179</c:f>
              <c:strCache>
                <c:ptCount val="6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 </c:v>
                </c:pt>
              </c:strCache>
            </c:strRef>
          </c:cat>
          <c:val>
            <c:numRef>
              <c:f>'[Microsoft PowerPoint diagrama]Sheet1'!$B$199:$G$199</c:f>
              <c:numCache>
                <c:formatCode>General</c:formatCode>
                <c:ptCount val="6"/>
                <c:pt idx="0">
                  <c:v>3960</c:v>
                </c:pt>
                <c:pt idx="1">
                  <c:v>3938</c:v>
                </c:pt>
                <c:pt idx="2">
                  <c:v>3762</c:v>
                </c:pt>
                <c:pt idx="3">
                  <c:v>1408</c:v>
                </c:pt>
                <c:pt idx="4">
                  <c:v>3465</c:v>
                </c:pt>
                <c:pt idx="5">
                  <c:v>5226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4C-4E7B-9A77-B4BC16AB5CB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/>
          <c:downBars/>
        </c:upDownBars>
        <c:marker val="1"/>
        <c:smooth val="0"/>
        <c:axId val="88229376"/>
        <c:axId val="88230912"/>
      </c:lineChart>
      <c:catAx>
        <c:axId val="8822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88230912"/>
        <c:crosses val="autoZero"/>
        <c:auto val="1"/>
        <c:lblAlgn val="ctr"/>
        <c:lblOffset val="100"/>
        <c:noMultiLvlLbl val="0"/>
      </c:catAx>
      <c:valAx>
        <c:axId val="88230912"/>
        <c:scaling>
          <c:orientation val="minMax"/>
          <c:max val="7000"/>
          <c:min val="1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88229376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774451458448608E-2"/>
          <c:y val="8.5505260915987702E-2"/>
          <c:w val="0.96285004460605517"/>
          <c:h val="0.756770557194350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Kaunas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6"/>
          </c:marker>
          <c:dLbls>
            <c:dLbl>
              <c:idx val="5"/>
              <c:layout>
                <c:manualLayout>
                  <c:x val="4.3025081024923983E-3"/>
                  <c:y val="-9.315321894898106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B7-4E41-AC13-E6C947D0E264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Sheet1!$B$17:$G$17</c:f>
              <c:strCache>
                <c:ptCount val="6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</c:strCache>
            </c:strRef>
          </c:cat>
          <c:val>
            <c:numRef>
              <c:f>Sheet1!$B$19:$G$19</c:f>
              <c:numCache>
                <c:formatCode>General</c:formatCode>
                <c:ptCount val="6"/>
                <c:pt idx="0">
                  <c:v>27609</c:v>
                </c:pt>
                <c:pt idx="1">
                  <c:v>28909</c:v>
                </c:pt>
                <c:pt idx="2">
                  <c:v>30221</c:v>
                </c:pt>
                <c:pt idx="3">
                  <c:v>31533</c:v>
                </c:pt>
                <c:pt idx="4">
                  <c:v>32130</c:v>
                </c:pt>
                <c:pt idx="5">
                  <c:v>32533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65-459C-9BF3-87FAA9D63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194944"/>
        <c:axId val="76196480"/>
      </c:lineChart>
      <c:catAx>
        <c:axId val="76194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6196480"/>
        <c:crosses val="autoZero"/>
        <c:auto val="1"/>
        <c:lblAlgn val="ctr"/>
        <c:lblOffset val="100"/>
        <c:noMultiLvlLbl val="0"/>
      </c:catAx>
      <c:valAx>
        <c:axId val="76196480"/>
        <c:scaling>
          <c:orientation val="minMax"/>
          <c:max val="33000"/>
          <c:min val="27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6194944"/>
        <c:crosses val="autoZero"/>
        <c:crossBetween val="between"/>
      </c:valAx>
      <c:spPr>
        <a:noFill/>
        <a:ln w="9525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71943355956319E-2"/>
          <c:y val="8.5505260915987702E-2"/>
          <c:w val="0.96715255270854739"/>
          <c:h val="0.75677055719435082"/>
        </c:manualLayout>
      </c:layout>
      <c:lineChart>
        <c:grouping val="standar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Kaunas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6"/>
          </c:marker>
          <c:dLbls>
            <c:dLbl>
              <c:idx val="5"/>
              <c:layout>
                <c:manualLayout>
                  <c:x val="-1.4341693674974308E-3"/>
                  <c:y val="-1.7258391686627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48-4DB8-8738-A738F75ACFF9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Sheet1!$B$17:$G$17</c:f>
              <c:strCache>
                <c:ptCount val="6"/>
                <c:pt idx="0">
                  <c:v>2016 m.</c:v>
                </c:pt>
                <c:pt idx="1">
                  <c:v>2017 m.</c:v>
                </c:pt>
                <c:pt idx="2">
                  <c:v>2018 m.</c:v>
                </c:pt>
                <c:pt idx="3">
                  <c:v>2019 m.</c:v>
                </c:pt>
                <c:pt idx="4">
                  <c:v>2020 m.</c:v>
                </c:pt>
                <c:pt idx="5">
                  <c:v>2021 m.</c:v>
                </c:pt>
              </c:strCache>
            </c:strRef>
          </c:cat>
          <c:val>
            <c:numRef>
              <c:f>Sheet1!$B$19:$G$19</c:f>
              <c:numCache>
                <c:formatCode>General</c:formatCode>
                <c:ptCount val="6"/>
                <c:pt idx="0">
                  <c:v>31569</c:v>
                </c:pt>
                <c:pt idx="1">
                  <c:v>32847</c:v>
                </c:pt>
                <c:pt idx="2">
                  <c:v>33983</c:v>
                </c:pt>
                <c:pt idx="3">
                  <c:v>32941</c:v>
                </c:pt>
                <c:pt idx="4">
                  <c:v>35595</c:v>
                </c:pt>
                <c:pt idx="5">
                  <c:v>37759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48-4DB8-8738-A738F75AC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194944"/>
        <c:axId val="76196480"/>
      </c:lineChart>
      <c:catAx>
        <c:axId val="76194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6196480"/>
        <c:crosses val="autoZero"/>
        <c:auto val="1"/>
        <c:lblAlgn val="ctr"/>
        <c:lblOffset val="100"/>
        <c:noMultiLvlLbl val="0"/>
      </c:catAx>
      <c:valAx>
        <c:axId val="76196480"/>
        <c:scaling>
          <c:orientation val="minMax"/>
          <c:max val="38000"/>
          <c:min val="2900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6194944"/>
        <c:crosses val="autoZero"/>
        <c:crossBetween val="between"/>
      </c:valAx>
      <c:spPr>
        <a:noFill/>
        <a:ln w="9525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82933609576385"/>
          <c:y val="2.7482843844223968E-2"/>
          <c:w val="0.6742641855689091"/>
          <c:h val="0.804055223419112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'[Microsoft PowerPoint diagrama]Sheet2'!$B$3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diagrama]Sheet2'!$A$4:$A$14</c:f>
              <c:strCache>
                <c:ptCount val="11"/>
                <c:pt idx="0">
                  <c:v>Kauno „Aušros“ gimnazija</c:v>
                </c:pt>
                <c:pt idx="1">
                  <c:v>Kauno Jono Basanavičiaus gimnazija</c:v>
                </c:pt>
                <c:pt idx="2">
                  <c:v>Kauno Stepono Dariaus ir Stasio Girėno gimnazija</c:v>
                </c:pt>
                <c:pt idx="3">
                  <c:v>Kauno Jono Jablonskio gimnazija</c:v>
                </c:pt>
                <c:pt idx="4">
                  <c:v>Kauno Maironio universitetinė gimnazija</c:v>
                </c:pt>
                <c:pt idx="5">
                  <c:v>Vytauto Didžiojo universiteto „Rasos“ gimnazija</c:v>
                </c:pt>
                <c:pt idx="6">
                  <c:v>Kauno „Santaros“ gimnazija</c:v>
                </c:pt>
                <c:pt idx="7">
                  <c:v>Kauno „Saulės“ gimnazija</c:v>
                </c:pt>
                <c:pt idx="8">
                  <c:v>Kauno Antano Smetonos gimnazija</c:v>
                </c:pt>
                <c:pt idx="9">
                  <c:v>Kauno „Varpo“ gimnazija</c:v>
                </c:pt>
                <c:pt idx="10">
                  <c:v>Viso</c:v>
                </c:pt>
              </c:strCache>
            </c:strRef>
          </c:cat>
          <c:val>
            <c:numRef>
              <c:f>'[Microsoft PowerPoint diagrama]Sheet2'!$B$4:$B$14</c:f>
              <c:numCache>
                <c:formatCode>General</c:formatCode>
                <c:ptCount val="11"/>
                <c:pt idx="0">
                  <c:v>557</c:v>
                </c:pt>
                <c:pt idx="1">
                  <c:v>561</c:v>
                </c:pt>
                <c:pt idx="2">
                  <c:v>603</c:v>
                </c:pt>
                <c:pt idx="3">
                  <c:v>499</c:v>
                </c:pt>
                <c:pt idx="4">
                  <c:v>544</c:v>
                </c:pt>
                <c:pt idx="5">
                  <c:v>902</c:v>
                </c:pt>
                <c:pt idx="6">
                  <c:v>374</c:v>
                </c:pt>
                <c:pt idx="7">
                  <c:v>888</c:v>
                </c:pt>
                <c:pt idx="8">
                  <c:v>302</c:v>
                </c:pt>
                <c:pt idx="9">
                  <c:v>400</c:v>
                </c:pt>
                <c:pt idx="10">
                  <c:v>5630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4-4693-B0C3-77673440926B}"/>
            </c:ext>
          </c:extLst>
        </c:ser>
        <c:ser>
          <c:idx val="1"/>
          <c:order val="1"/>
          <c:tx>
            <c:strRef>
              <c:f>'[Microsoft PowerPoint diagrama]Sheet2'!$C$3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diagrama]Sheet2'!$A$4:$A$14</c:f>
              <c:strCache>
                <c:ptCount val="11"/>
                <c:pt idx="0">
                  <c:v>Kauno „Aušros“ gimnazija</c:v>
                </c:pt>
                <c:pt idx="1">
                  <c:v>Kauno Jono Basanavičiaus gimnazija</c:v>
                </c:pt>
                <c:pt idx="2">
                  <c:v>Kauno Stepono Dariaus ir Stasio Girėno gimnazija</c:v>
                </c:pt>
                <c:pt idx="3">
                  <c:v>Kauno Jono Jablonskio gimnazija</c:v>
                </c:pt>
                <c:pt idx="4">
                  <c:v>Kauno Maironio universitetinė gimnazija</c:v>
                </c:pt>
                <c:pt idx="5">
                  <c:v>Vytauto Didžiojo universiteto „Rasos“ gimnazija</c:v>
                </c:pt>
                <c:pt idx="6">
                  <c:v>Kauno „Santaros“ gimnazija</c:v>
                </c:pt>
                <c:pt idx="7">
                  <c:v>Kauno „Saulės“ gimnazija</c:v>
                </c:pt>
                <c:pt idx="8">
                  <c:v>Kauno Antano Smetonos gimnazija</c:v>
                </c:pt>
                <c:pt idx="9">
                  <c:v>Kauno „Varpo“ gimnazija</c:v>
                </c:pt>
                <c:pt idx="10">
                  <c:v>Viso</c:v>
                </c:pt>
              </c:strCache>
            </c:strRef>
          </c:cat>
          <c:val>
            <c:numRef>
              <c:f>'[Microsoft PowerPoint diagrama]Sheet2'!$C$4:$C$14</c:f>
              <c:numCache>
                <c:formatCode>General</c:formatCode>
                <c:ptCount val="11"/>
                <c:pt idx="0">
                  <c:v>568</c:v>
                </c:pt>
                <c:pt idx="1">
                  <c:v>528</c:v>
                </c:pt>
                <c:pt idx="2">
                  <c:v>536</c:v>
                </c:pt>
                <c:pt idx="3">
                  <c:v>623</c:v>
                </c:pt>
                <c:pt idx="4">
                  <c:v>548</c:v>
                </c:pt>
                <c:pt idx="5">
                  <c:v>845</c:v>
                </c:pt>
                <c:pt idx="6">
                  <c:v>309</c:v>
                </c:pt>
                <c:pt idx="7">
                  <c:v>912</c:v>
                </c:pt>
                <c:pt idx="8">
                  <c:v>275</c:v>
                </c:pt>
                <c:pt idx="9">
                  <c:v>392</c:v>
                </c:pt>
                <c:pt idx="10">
                  <c:v>5536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B4-4693-B0C3-77673440926B}"/>
            </c:ext>
          </c:extLst>
        </c:ser>
        <c:ser>
          <c:idx val="2"/>
          <c:order val="2"/>
          <c:tx>
            <c:strRef>
              <c:f>'[Microsoft PowerPoint diagrama]Sheet2'!$D$3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diagrama]Sheet2'!$A$4:$A$14</c:f>
              <c:strCache>
                <c:ptCount val="11"/>
                <c:pt idx="0">
                  <c:v>Kauno „Aušros“ gimnazija</c:v>
                </c:pt>
                <c:pt idx="1">
                  <c:v>Kauno Jono Basanavičiaus gimnazija</c:v>
                </c:pt>
                <c:pt idx="2">
                  <c:v>Kauno Stepono Dariaus ir Stasio Girėno gimnazija</c:v>
                </c:pt>
                <c:pt idx="3">
                  <c:v>Kauno Jono Jablonskio gimnazija</c:v>
                </c:pt>
                <c:pt idx="4">
                  <c:v>Kauno Maironio universitetinė gimnazija</c:v>
                </c:pt>
                <c:pt idx="5">
                  <c:v>Vytauto Didžiojo universiteto „Rasos“ gimnazija</c:v>
                </c:pt>
                <c:pt idx="6">
                  <c:v>Kauno „Santaros“ gimnazija</c:v>
                </c:pt>
                <c:pt idx="7">
                  <c:v>Kauno „Saulės“ gimnazija</c:v>
                </c:pt>
                <c:pt idx="8">
                  <c:v>Kauno Antano Smetonos gimnazija</c:v>
                </c:pt>
                <c:pt idx="9">
                  <c:v>Kauno „Varpo“ gimnazija</c:v>
                </c:pt>
                <c:pt idx="10">
                  <c:v>Viso</c:v>
                </c:pt>
              </c:strCache>
            </c:strRef>
          </c:cat>
          <c:val>
            <c:numRef>
              <c:f>'[Microsoft PowerPoint diagrama]Sheet2'!$D$4:$D$14</c:f>
              <c:numCache>
                <c:formatCode>General</c:formatCode>
                <c:ptCount val="11"/>
                <c:pt idx="0">
                  <c:v>536</c:v>
                </c:pt>
                <c:pt idx="1">
                  <c:v>532</c:v>
                </c:pt>
                <c:pt idx="2">
                  <c:v>646</c:v>
                </c:pt>
                <c:pt idx="3">
                  <c:v>739</c:v>
                </c:pt>
                <c:pt idx="4">
                  <c:v>545</c:v>
                </c:pt>
                <c:pt idx="5">
                  <c:v>838</c:v>
                </c:pt>
                <c:pt idx="6">
                  <c:v>321</c:v>
                </c:pt>
                <c:pt idx="7">
                  <c:v>938</c:v>
                </c:pt>
                <c:pt idx="8">
                  <c:v>237</c:v>
                </c:pt>
                <c:pt idx="9">
                  <c:v>417</c:v>
                </c:pt>
                <c:pt idx="10">
                  <c:v>5749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B4-4693-B0C3-77673440926B}"/>
            </c:ext>
          </c:extLst>
        </c:ser>
        <c:ser>
          <c:idx val="3"/>
          <c:order val="3"/>
          <c:tx>
            <c:strRef>
              <c:f>'[Microsoft PowerPoint diagrama]Sheet2'!$E$3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'[Microsoft PowerPoint diagrama]Sheet2'!$A$4:$A$14</c:f>
              <c:strCache>
                <c:ptCount val="11"/>
                <c:pt idx="0">
                  <c:v>Kauno „Aušros“ gimnazija</c:v>
                </c:pt>
                <c:pt idx="1">
                  <c:v>Kauno Jono Basanavičiaus gimnazija</c:v>
                </c:pt>
                <c:pt idx="2">
                  <c:v>Kauno Stepono Dariaus ir Stasio Girėno gimnazija</c:v>
                </c:pt>
                <c:pt idx="3">
                  <c:v>Kauno Jono Jablonskio gimnazija</c:v>
                </c:pt>
                <c:pt idx="4">
                  <c:v>Kauno Maironio universitetinė gimnazija</c:v>
                </c:pt>
                <c:pt idx="5">
                  <c:v>Vytauto Didžiojo universiteto „Rasos“ gimnazija</c:v>
                </c:pt>
                <c:pt idx="6">
                  <c:v>Kauno „Santaros“ gimnazija</c:v>
                </c:pt>
                <c:pt idx="7">
                  <c:v>Kauno „Saulės“ gimnazija</c:v>
                </c:pt>
                <c:pt idx="8">
                  <c:v>Kauno Antano Smetonos gimnazija</c:v>
                </c:pt>
                <c:pt idx="9">
                  <c:v>Kauno „Varpo“ gimnazija</c:v>
                </c:pt>
                <c:pt idx="10">
                  <c:v>Viso</c:v>
                </c:pt>
              </c:strCache>
            </c:strRef>
          </c:cat>
          <c:val>
            <c:numRef>
              <c:f>'[Microsoft PowerPoint diagrama]Sheet2'!$E$4:$E$14</c:f>
              <c:numCache>
                <c:formatCode>General</c:formatCode>
                <c:ptCount val="11"/>
                <c:pt idx="0">
                  <c:v>482</c:v>
                </c:pt>
                <c:pt idx="1">
                  <c:v>518</c:v>
                </c:pt>
                <c:pt idx="2">
                  <c:v>709</c:v>
                </c:pt>
                <c:pt idx="3">
                  <c:v>853</c:v>
                </c:pt>
                <c:pt idx="4">
                  <c:v>572</c:v>
                </c:pt>
                <c:pt idx="5">
                  <c:v>851</c:v>
                </c:pt>
                <c:pt idx="6">
                  <c:v>313</c:v>
                </c:pt>
                <c:pt idx="7">
                  <c:v>954</c:v>
                </c:pt>
                <c:pt idx="8">
                  <c:v>215</c:v>
                </c:pt>
                <c:pt idx="9">
                  <c:v>398</c:v>
                </c:pt>
                <c:pt idx="10">
                  <c:v>5865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B4-4693-B0C3-776734409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401232"/>
        <c:axId val="124405808"/>
      </c:barChart>
      <c:catAx>
        <c:axId val="124401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24405808"/>
        <c:crosses val="autoZero"/>
        <c:auto val="1"/>
        <c:lblAlgn val="ctr"/>
        <c:lblOffset val="100"/>
        <c:noMultiLvlLbl val="0"/>
      </c:catAx>
      <c:valAx>
        <c:axId val="124405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2440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4"/>
          <c:order val="0"/>
          <c:tx>
            <c:strRef>
              <c:f>Lapas1!$F$1</c:f>
              <c:strCache>
                <c:ptCount val="1"/>
                <c:pt idx="0">
                  <c:v>viso</c:v>
                </c:pt>
              </c:strCache>
            </c:strRef>
          </c:tx>
          <c:spPr>
            <a:ln w="47625" cap="sq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1.1272141706924308E-2"/>
                  <c:y val="-5.39979072622083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10-4D8E-B151-9E0A51CB511E}"/>
                </c:ext>
              </c:extLst>
            </c:dLbl>
            <c:dLbl>
              <c:idx val="1"/>
              <c:layout>
                <c:manualLayout>
                  <c:x val="-1.6103059581320451E-3"/>
                  <c:y val="-2.429905826799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10-4D8E-B151-9E0A51CB511E}"/>
                </c:ext>
              </c:extLst>
            </c:dLbl>
            <c:dLbl>
              <c:idx val="2"/>
              <c:layout>
                <c:manualLayout>
                  <c:x val="8.0515297906602248E-3"/>
                  <c:y val="-6.4797488714649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10-4D8E-B151-9E0A51CB511E}"/>
                </c:ext>
              </c:extLst>
            </c:dLbl>
            <c:dLbl>
              <c:idx val="3"/>
              <c:layout>
                <c:manualLayout>
                  <c:x val="-1.4492753623188406E-2"/>
                  <c:y val="-2.9698848994214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10-4D8E-B151-9E0A51CB511E}"/>
                </c:ext>
              </c:extLst>
            </c:dLbl>
            <c:dLbl>
              <c:idx val="4"/>
              <c:layout>
                <c:manualLayout>
                  <c:x val="-1.7713365539452495E-2"/>
                  <c:y val="-7.8296965530202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10-4D8E-B151-9E0A51CB511E}"/>
                </c:ext>
              </c:extLst>
            </c:dLbl>
            <c:dLbl>
              <c:idx val="5"/>
              <c:layout>
                <c:manualLayout>
                  <c:x val="-1.610305958132045E-2"/>
                  <c:y val="-4.0498430446656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10-4D8E-B151-9E0A51CB511E}"/>
                </c:ext>
              </c:extLst>
            </c:dLbl>
            <c:dLbl>
              <c:idx val="6"/>
              <c:layout>
                <c:manualLayout>
                  <c:x val="-3.542673107890499E-2"/>
                  <c:y val="-4.3198325809766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10-4D8E-B151-9E0A51CB511E}"/>
                </c:ext>
              </c:extLst>
            </c:dLbl>
            <c:dLbl>
              <c:idx val="7"/>
              <c:layout>
                <c:manualLayout>
                  <c:x val="-1.7713365539452613E-2"/>
                  <c:y val="-5.93976979884291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10-4D8E-B151-9E0A51CB51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8100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Lapas1!$A$2:$A$9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xVal>
          <c:yVal>
            <c:numRef>
              <c:f>Lapas1!$F$2:$F$9</c:f>
              <c:numCache>
                <c:formatCode>General</c:formatCode>
                <c:ptCount val="8"/>
                <c:pt idx="0">
                  <c:v>649</c:v>
                </c:pt>
                <c:pt idx="1">
                  <c:v>534</c:v>
                </c:pt>
                <c:pt idx="2">
                  <c:v>425</c:v>
                </c:pt>
                <c:pt idx="3">
                  <c:v>344</c:v>
                </c:pt>
                <c:pt idx="4">
                  <c:v>302</c:v>
                </c:pt>
                <c:pt idx="5">
                  <c:v>275</c:v>
                </c:pt>
                <c:pt idx="6">
                  <c:v>237</c:v>
                </c:pt>
                <c:pt idx="7">
                  <c:v>215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48E-4559-98DF-EFD16C38E7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858376"/>
        <c:axId val="229860344"/>
      </c:scatterChart>
      <c:valAx>
        <c:axId val="229858376"/>
        <c:scaling>
          <c:orientation val="minMax"/>
          <c:max val="2021"/>
          <c:min val="2014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229860344"/>
        <c:crosses val="autoZero"/>
        <c:crossBetween val="midCat"/>
      </c:valAx>
      <c:valAx>
        <c:axId val="229860344"/>
        <c:scaling>
          <c:orientation val="minMax"/>
          <c:max val="650"/>
          <c:min val="50"/>
        </c:scaling>
        <c:delete val="1"/>
        <c:axPos val="l"/>
        <c:numFmt formatCode="General" sourceLinked="1"/>
        <c:majorTickMark val="none"/>
        <c:minorTickMark val="none"/>
        <c:tickLblPos val="nextTo"/>
        <c:crossAx val="2298583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48543750871721"/>
          <c:y val="0.93418505113263739"/>
          <c:w val="0.2642910215933153"/>
          <c:h val="5.16285896384393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989558799662446E-2"/>
          <c:y val="4.8429118018842143E-2"/>
          <c:w val="0.88790044212629116"/>
          <c:h val="0.6778091352514436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explosion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772-4CA9-B0A9-DC6E63ED1592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3-E772-4CA9-B0A9-DC6E63ED1592}"/>
              </c:ext>
            </c:extLst>
          </c:dPt>
          <c:dPt>
            <c:idx val="2"/>
            <c:bubble3D val="0"/>
            <c:explosion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E772-4CA9-B0A9-DC6E63ED1592}"/>
              </c:ext>
            </c:extLst>
          </c:dPt>
          <c:dLbls>
            <c:dLbl>
              <c:idx val="0"/>
              <c:layout>
                <c:manualLayout>
                  <c:x val="0.15196145445848047"/>
                  <c:y val="-0.18245765998592439"/>
                </c:manualLayout>
              </c:layout>
              <c:tx>
                <c:rich>
                  <a:bodyPr/>
                  <a:lstStyle/>
                  <a:p>
                    <a:fld id="{ED3C59C1-140E-4ECB-9A41-E05DBC0B3A26}" type="CATEGORYNAME">
                      <a:rPr lang="lt-LT"/>
                      <a:pPr/>
                      <a:t>[KATEGORIJOS PAVADINIMAS]</a:t>
                    </a:fld>
                    <a:r>
                      <a:rPr lang="lt-LT" baseline="0" dirty="0"/>
                      <a:t>; </a:t>
                    </a:r>
                    <a:fld id="{8A319317-5997-47FF-94D6-D83E00D71197}" type="VALUE">
                      <a:rPr lang="lt-LT" b="1" baseline="0">
                        <a:solidFill>
                          <a:srgbClr val="C00000"/>
                        </a:solidFill>
                      </a:rPr>
                      <a:pPr/>
                      <a:t>[REIKŠMĖ]</a:t>
                    </a:fld>
                    <a:endParaRPr lang="lt-LT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772-4CA9-B0A9-DC6E63ED1592}"/>
                </c:ext>
              </c:extLst>
            </c:dLbl>
            <c:dLbl>
              <c:idx val="1"/>
              <c:layout>
                <c:manualLayout>
                  <c:x val="9.2918547052122089E-2"/>
                  <c:y val="0.13549011585613521"/>
                </c:manualLayout>
              </c:layout>
              <c:tx>
                <c:rich>
                  <a:bodyPr/>
                  <a:lstStyle/>
                  <a:p>
                    <a:fld id="{554B7B98-061C-480A-9757-107DBA4563E6}" type="CATEGORYNAME">
                      <a:rPr lang="lt-LT"/>
                      <a:pPr/>
                      <a:t>[KATEGORIJOS PAVADINIMAS]</a:t>
                    </a:fld>
                    <a:r>
                      <a:rPr lang="lt-LT" baseline="0" dirty="0"/>
                      <a:t>; </a:t>
                    </a:r>
                    <a:fld id="{42C87C1D-331B-4B25-B43E-D475CD6C6413}" type="VALUE">
                      <a:rPr lang="lt-LT" b="1" baseline="0">
                        <a:solidFill>
                          <a:srgbClr val="C00000"/>
                        </a:solidFill>
                      </a:rPr>
                      <a:pPr/>
                      <a:t>[REIKŠMĖ]</a:t>
                    </a:fld>
                    <a:endParaRPr lang="lt-LT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772-4CA9-B0A9-DC6E63ED1592}"/>
                </c:ext>
              </c:extLst>
            </c:dLbl>
            <c:dLbl>
              <c:idx val="2"/>
              <c:layout>
                <c:manualLayout>
                  <c:x val="-0.19870289595095578"/>
                  <c:y val="-0.24409485157143732"/>
                </c:manualLayout>
              </c:layout>
              <c:tx>
                <c:rich>
                  <a:bodyPr/>
                  <a:lstStyle/>
                  <a:p>
                    <a:fld id="{2F98B13F-C9EB-41A7-A5BC-BE470550BE25}" type="CATEGORYNAME">
                      <a:rPr lang="lt-LT" dirty="0"/>
                      <a:pPr/>
                      <a:t>[KATEGORIJOS PAVADINIMAS]</a:t>
                    </a:fld>
                    <a:r>
                      <a:rPr lang="lt-LT" baseline="0" dirty="0"/>
                      <a:t>; </a:t>
                    </a:r>
                    <a:fld id="{DEB13A38-A199-478F-89E0-ECF01742556D}" type="VALUE">
                      <a:rPr lang="lt-LT" b="1" baseline="0" dirty="0">
                        <a:solidFill>
                          <a:srgbClr val="C00000"/>
                        </a:solidFill>
                      </a:rPr>
                      <a:pPr/>
                      <a:t>[REIKŠMĖ]</a:t>
                    </a:fld>
                    <a:endParaRPr lang="lt-LT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228749284037336"/>
                      <c:h val="0.160929771887987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772-4CA9-B0A9-DC6E63ED15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/>
                </a:pPr>
                <a:endParaRPr lang="lt-L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'[Smetonos mokiniai dekl.gyv.v.xls]Lapas2'!$A$1:$A$3</c:f>
              <c:strCache>
                <c:ptCount val="3"/>
                <c:pt idx="0">
                  <c:v>Kitų savivaldybių vaikų</c:v>
                </c:pt>
                <c:pt idx="1">
                  <c:v>Mikrorajono vaikų</c:v>
                </c:pt>
                <c:pt idx="2">
                  <c:v>Kitų  mikrorajonų vaikų</c:v>
                </c:pt>
              </c:strCache>
            </c:strRef>
          </c:cat>
          <c:val>
            <c:numRef>
              <c:f>'[Smetonos mokiniai dekl.gyv.v.xls]Lapas2'!$C$1:$C$3</c:f>
              <c:numCache>
                <c:formatCode>0.0</c:formatCode>
                <c:ptCount val="3"/>
                <c:pt idx="0">
                  <c:v>16.494845360824741</c:v>
                </c:pt>
                <c:pt idx="1">
                  <c:v>52.577319587628864</c:v>
                </c:pt>
                <c:pt idx="2">
                  <c:v>30.927835051546392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72-4CA9-B0A9-DC6E63ED1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400"/>
            </a:pPr>
            <a:r>
              <a:rPr lang="en-US" sz="1400"/>
              <a:t>Kit</a:t>
            </a:r>
            <a:r>
              <a:rPr lang="lt-LT" sz="1400"/>
              <a:t>ų mikrorajono vaikų išskaidymas</a:t>
            </a:r>
          </a:p>
          <a:p>
            <a:pPr>
              <a:defRPr sz="1400"/>
            </a:pPr>
            <a:r>
              <a:rPr lang="lt-LT" sz="1400"/>
              <a:t> pagal mokyklas, proc.</a:t>
            </a:r>
          </a:p>
        </c:rich>
      </c:tx>
      <c:layout>
        <c:manualLayout>
          <c:xMode val="edge"/>
          <c:yMode val="edge"/>
          <c:x val="0.11428794559465738"/>
          <c:y val="7.5354188630214161E-2"/>
        </c:manualLayout>
      </c:layout>
      <c:overlay val="0"/>
    </c:title>
    <c:autoTitleDeleted val="0"/>
    <c:view3D>
      <c:rotX val="20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303741889521869E-2"/>
          <c:y val="4.6269719276010278E-2"/>
          <c:w val="0.94568484221826987"/>
          <c:h val="0.6302336528179478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57-4C42-8D5F-192286FAD3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57-4C42-8D5F-192286FAD3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57-4C42-8D5F-192286FAD364}"/>
              </c:ext>
            </c:extLst>
          </c:dPt>
          <c:dPt>
            <c:idx val="3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57-4C42-8D5F-192286FAD364}"/>
              </c:ext>
            </c:extLst>
          </c:dPt>
          <c:dLbls>
            <c:dLbl>
              <c:idx val="0"/>
              <c:layout>
                <c:manualLayout>
                  <c:x val="0.13758027443812967"/>
                  <c:y val="9.140132993579741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13F0CDF-1632-4C8E-A6CB-212BD37AFDA6}" type="CATEGORYNAME">
                      <a:rPr lang="en-US"/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[KATEGORIJOS PAVADINIMAS]</a:t>
                    </a:fld>
                    <a:r>
                      <a:rPr lang="en-US" baseline="0" dirty="0"/>
                      <a:t>; </a:t>
                    </a:r>
                    <a:fld id="{2BE2CA25-0BB1-418A-A05B-D0D4F383DEA5}" type="VALUE">
                      <a:rPr lang="en-US" b="1" baseline="0">
                        <a:solidFill>
                          <a:srgbClr val="C00000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[REIKŠMĖ]</a:t>
                    </a:fld>
                    <a:endParaRPr lang="en-US" baseline="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64580122742485668"/>
                      <c:h val="0.115754881989502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757-4C42-8D5F-192286FAD364}"/>
                </c:ext>
              </c:extLst>
            </c:dLbl>
            <c:dLbl>
              <c:idx val="1"/>
              <c:layout>
                <c:manualLayout>
                  <c:x val="0.10785138037157084"/>
                  <c:y val="-0.22302725804210871"/>
                </c:manualLayout>
              </c:layout>
              <c:tx>
                <c:rich>
                  <a:bodyPr/>
                  <a:lstStyle/>
                  <a:p>
                    <a:fld id="{547FD559-D8FC-45FD-A36C-1CE5CD063004}" type="CATEGORYNAME">
                      <a:rPr lang="en-US"/>
                      <a:pPr/>
                      <a:t>[KATEGORIJOS PAVADINIMAS]</a:t>
                    </a:fld>
                    <a:r>
                      <a:rPr lang="en-US" baseline="0" dirty="0"/>
                      <a:t>; </a:t>
                    </a:r>
                    <a:fld id="{7F1D4671-AF59-49E4-A433-CCD9F3310C0B}" type="VALUE">
                      <a:rPr lang="en-US" b="1" baseline="0">
                        <a:solidFill>
                          <a:srgbClr val="C00000"/>
                        </a:solidFill>
                      </a:rPr>
                      <a:pPr/>
                      <a:t>[REIKŠMĖ]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74023712403623"/>
                      <c:h val="0.217864240600932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757-4C42-8D5F-192286FAD364}"/>
                </c:ext>
              </c:extLst>
            </c:dLbl>
            <c:dLbl>
              <c:idx val="2"/>
              <c:layout>
                <c:manualLayout>
                  <c:x val="0.25755211207122303"/>
                  <c:y val="0.123205466663605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0BEB6AF-6E3F-4462-99D4-145829D3C3DC}" type="CATEGORYNAME">
                      <a:rPr lang="en-US"/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[KATEGORIJOS PAVADINIMAS]</a:t>
                    </a:fld>
                    <a:r>
                      <a:rPr lang="en-US" baseline="0" dirty="0"/>
                      <a:t>; </a:t>
                    </a:r>
                    <a:fld id="{A23DF0A3-ECCE-4834-9215-00D8C268630F}" type="VALUE">
                      <a:rPr lang="en-US" b="1" baseline="0">
                        <a:solidFill>
                          <a:srgbClr val="C00000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[REIKŠMĖ]</a:t>
                    </a:fld>
                    <a:endParaRPr lang="en-US" baseline="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5050257224143795"/>
                      <c:h val="0.129678994207356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757-4C42-8D5F-192286FAD364}"/>
                </c:ext>
              </c:extLst>
            </c:dLbl>
            <c:dLbl>
              <c:idx val="3"/>
              <c:layout>
                <c:manualLayout>
                  <c:x val="-0.21516979847055079"/>
                  <c:y val="-0.2450312588477461"/>
                </c:manualLayout>
              </c:layout>
              <c:tx>
                <c:rich>
                  <a:bodyPr/>
                  <a:lstStyle/>
                  <a:p>
                    <a:fld id="{03F9A4EE-820F-4672-A752-A265D69202C4}" type="CATEGORYNAME">
                      <a:rPr lang="en-US"/>
                      <a:pPr/>
                      <a:t>[KATEGORIJOS PAVADINIMAS]</a:t>
                    </a:fld>
                    <a:r>
                      <a:rPr lang="en-US" baseline="0" dirty="0"/>
                      <a:t>; </a:t>
                    </a:r>
                    <a:fld id="{290C8170-B247-42E1-8078-01139CAE849B}" type="VALUE">
                      <a:rPr lang="en-US" b="1" baseline="0">
                        <a:solidFill>
                          <a:srgbClr val="C00000"/>
                        </a:solidFill>
                      </a:rPr>
                      <a:pPr/>
                      <a:t>[REIKŠMĖ]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91430783577938"/>
                      <c:h val="0.217864240600932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757-4C42-8D5F-192286FAD364}"/>
                </c:ext>
              </c:extLst>
            </c:dLbl>
            <c:dLbl>
              <c:idx val="4"/>
              <c:layout>
                <c:manualLayout>
                  <c:x val="0.13046478565179354"/>
                  <c:y val="4.49099803284799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57-4C42-8D5F-192286FAD364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Lapas3!$K$7:$K$10</c:f>
              <c:strCache>
                <c:ptCount val="4"/>
                <c:pt idx="0">
                  <c:v>Kauno Kovo 11-osios gimnazija</c:v>
                </c:pt>
                <c:pt idx="1">
                  <c:v>VDU "Rasos" gimnazija</c:v>
                </c:pt>
                <c:pt idx="2">
                  <c:v>Kauno "Varpo gimnazija </c:v>
                </c:pt>
                <c:pt idx="3">
                  <c:v>VDU klasikinio ugdymo m.</c:v>
                </c:pt>
              </c:strCache>
            </c:strRef>
          </c:cat>
          <c:val>
            <c:numRef>
              <c:f>Lapas3!$M$7:$M$10</c:f>
              <c:numCache>
                <c:formatCode>0.0</c:formatCode>
                <c:ptCount val="4"/>
                <c:pt idx="0">
                  <c:v>3.3333333333333335</c:v>
                </c:pt>
                <c:pt idx="1">
                  <c:v>20</c:v>
                </c:pt>
                <c:pt idx="2">
                  <c:v>50</c:v>
                </c:pt>
                <c:pt idx="3">
                  <c:v>26.666666666666668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57-4C42-8D5F-192286FAD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136706139851961E-2"/>
          <c:y val="4.2916438989888958E-3"/>
          <c:w val="0.96649932716884179"/>
          <c:h val="0.933779485460032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„Varpo“  gimnazija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2077294685991224E-3"/>
                  <c:y val="-1.7511854974262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CB-43F6-AECE-8A1773823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Lapas1!$B$2:$B$9</c:f>
              <c:numCache>
                <c:formatCode>General</c:formatCode>
                <c:ptCount val="8"/>
                <c:pt idx="0">
                  <c:v>463</c:v>
                </c:pt>
                <c:pt idx="1">
                  <c:v>522</c:v>
                </c:pt>
                <c:pt idx="2">
                  <c:v>532</c:v>
                </c:pt>
                <c:pt idx="3">
                  <c:v>431</c:v>
                </c:pt>
                <c:pt idx="4">
                  <c:v>400</c:v>
                </c:pt>
                <c:pt idx="5">
                  <c:v>392</c:v>
                </c:pt>
                <c:pt idx="6">
                  <c:v>417</c:v>
                </c:pt>
                <c:pt idx="7">
                  <c:v>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68-4515-8DE9-AFDDA0B3436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A. Smetonos gimnazija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207729468599078E-3"/>
                  <c:y val="-2.91864249571051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CB-43F6-AECE-8A1773823497}"/>
                </c:ext>
              </c:extLst>
            </c:dLbl>
            <c:dLbl>
              <c:idx val="6"/>
              <c:layout>
                <c:manualLayout>
                  <c:x val="-1.2077294685992109E-3"/>
                  <c:y val="-5.8372849914210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CB-43F6-AECE-8A1773823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Lapas1!$C$2:$C$9</c:f>
              <c:numCache>
                <c:formatCode>General</c:formatCode>
                <c:ptCount val="8"/>
                <c:pt idx="0">
                  <c:v>649</c:v>
                </c:pt>
                <c:pt idx="1">
                  <c:v>534</c:v>
                </c:pt>
                <c:pt idx="2">
                  <c:v>425</c:v>
                </c:pt>
                <c:pt idx="3">
                  <c:v>344</c:v>
                </c:pt>
                <c:pt idx="4">
                  <c:v>302</c:v>
                </c:pt>
                <c:pt idx="5">
                  <c:v>275</c:v>
                </c:pt>
                <c:pt idx="6">
                  <c:v>237</c:v>
                </c:pt>
                <c:pt idx="7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68-4515-8DE9-AFDDA0B3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734400"/>
        <c:axId val="155728512"/>
      </c:barChart>
      <c:valAx>
        <c:axId val="155728512"/>
        <c:scaling>
          <c:orientation val="minMax"/>
          <c:max val="1000"/>
        </c:scaling>
        <c:delete val="1"/>
        <c:axPos val="r"/>
        <c:majorGridlines>
          <c:spPr>
            <a:ln w="9525" cap="flat" cmpd="sng" algn="ctr">
              <a:noFill/>
              <a:prstDash val="solid"/>
              <a:round/>
            </a:ln>
            <a:effectLst/>
          </c:spPr>
        </c:majorGridlines>
        <c:minorGridlines>
          <c:spPr>
            <a:ln w="9525" cap="flat" cmpd="sng" algn="ctr">
              <a:noFill/>
              <a:prstDash val="solid"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crossAx val="155734400"/>
        <c:crosses val="max"/>
        <c:crossBetween val="between"/>
      </c:valAx>
      <c:catAx>
        <c:axId val="15573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57285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8749126362643463"/>
          <c:y val="0.30936619522983883"/>
          <c:w val="0.48793574105730475"/>
          <c:h val="6.46606593601565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0.86816</cdr:x>
      <cdr:y>0.48903</cdr:y>
    </cdr:from>
    <cdr:to>
      <cdr:x>0.98314</cdr:x>
      <cdr:y>0.69445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03918" y="21768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0.83759</cdr:x>
      <cdr:y>0.52054</cdr:y>
    </cdr:from>
    <cdr:to>
      <cdr:x>0.91138</cdr:x>
      <cdr:y>0.71431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417127" y="794206"/>
          <a:ext cx="653432" cy="295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t-LT" sz="1400" b="1" dirty="0" smtClean="0">
              <a:solidFill>
                <a:srgbClr val="FF0000"/>
              </a:solidFill>
            </a:rPr>
            <a:t>1761</a:t>
          </a:r>
          <a:endParaRPr lang="en-US" sz="14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0.83055</cdr:x>
      <cdr:y>0.2841</cdr:y>
    </cdr:from>
    <cdr:to>
      <cdr:x>0.88974</cdr:x>
      <cdr:y>0.43286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604897" y="638730"/>
          <a:ext cx="470703" cy="334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t-LT" sz="1400" b="1" dirty="0" smtClean="0">
              <a:solidFill>
                <a:srgbClr val="FF0000"/>
              </a:solidFill>
            </a:rPr>
            <a:t>403</a:t>
          </a:r>
          <a:endParaRPr lang="en-US" sz="14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0.83055</cdr:x>
      <cdr:y>0.2841</cdr:y>
    </cdr:from>
    <cdr:to>
      <cdr:x>0.88974</cdr:x>
      <cdr:y>0.43286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604897" y="638730"/>
          <a:ext cx="470703" cy="334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t-LT" sz="1400" b="1" dirty="0" smtClean="0">
              <a:solidFill>
                <a:srgbClr val="FF0000"/>
              </a:solidFill>
            </a:rPr>
            <a:t>2164</a:t>
          </a:r>
          <a:endParaRPr lang="en-US" sz="14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671E-C8D2-4C66-8F67-CB93D1F153DC}" type="datetimeFigureOut">
              <a:rPr lang="lt-LT" smtClean="0"/>
              <a:t>2021-12-13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E6F28-0A89-4C17-9AFD-98B0A163204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0113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D8C97-9AFA-4713-814A-D4213BF4C62C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F8A15-0B04-4CEE-B291-78C804E914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F8A15-0B04-4CEE-B291-78C804E914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28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1F8A15-0B04-4CEE-B291-78C804E914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225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1F8A15-0B04-4CEE-B291-78C804E914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330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2C9B-E0A0-4357-AD18-C32EC45DFCD5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1718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007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70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31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0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04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63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97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90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28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89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3347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68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58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40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80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790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92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0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51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838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810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393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586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466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55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7750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6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2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4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120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891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1630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0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75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9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44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44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11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305428" y="1346200"/>
            <a:ext cx="7075152" cy="3623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 defTabSz="457200">
              <a:lnSpc>
                <a:spcPct val="100000"/>
              </a:lnSpc>
              <a:spcBef>
                <a:spcPts val="0"/>
              </a:spcBef>
            </a:pP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KAUNO MIESTO SAVIVALDYBĖS BENDROJO UGDYMO MOKYKLŲ TINKLO PERTVARKOS ĮGYVENDINIMO EIGA IR 2021–2025 METŲ BENDROJO PLANO PERSPEKTYVA</a:t>
            </a:r>
            <a:b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lt-LT" sz="3200" b="1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Antrinis pavadinimas 2"/>
          <p:cNvSpPr txBox="1">
            <a:spLocks/>
          </p:cNvSpPr>
          <p:nvPr/>
        </p:nvSpPr>
        <p:spPr>
          <a:xfrm>
            <a:off x="1998692" y="4969838"/>
            <a:ext cx="5688631" cy="873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Kaunas</a:t>
            </a:r>
          </a:p>
          <a:p>
            <a:pPr marL="0" indent="0" algn="ctr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2021</a:t>
            </a: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5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83011" y="572756"/>
            <a:ext cx="8229600" cy="823965"/>
          </a:xfrm>
        </p:spPr>
        <p:txBody>
          <a:bodyPr>
            <a:noAutofit/>
          </a:bodyPr>
          <a:lstStyle/>
          <a:p>
            <a:pPr algn="ctr" eaLnBrk="0" hangingPunct="0"/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tinklo pokyčiai ir </a:t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perspektyva (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endParaRPr lang="lt-LT" sz="2400" dirty="0" smtClean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sz="2800" dirty="0"/>
          </a:p>
          <a:p>
            <a:pPr marL="0" indent="0">
              <a:buNone/>
            </a:pPr>
            <a:endParaRPr lang="lt-LT" sz="2800" dirty="0" smtClean="0"/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49069"/>
              </p:ext>
            </p:extLst>
          </p:nvPr>
        </p:nvGraphicFramePr>
        <p:xfrm>
          <a:off x="179511" y="1366576"/>
          <a:ext cx="8784978" cy="4461468"/>
        </p:xfrm>
        <a:graphic>
          <a:graphicData uri="http://schemas.openxmlformats.org/drawingml/2006/table">
            <a:tbl>
              <a:tblPr firstRow="1" firstCol="1" bandRow="1"/>
              <a:tblGrid>
                <a:gridCol w="229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5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95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5911">
                  <a:extLst>
                    <a:ext uri="{9D8B030D-6E8A-4147-A177-3AD203B41FA5}">
                      <a16:colId xmlns:a16="http://schemas.microsoft.com/office/drawing/2014/main" val="4092916221"/>
                    </a:ext>
                  </a:extLst>
                </a:gridCol>
                <a:gridCol w="626359">
                  <a:extLst>
                    <a:ext uri="{9D8B030D-6E8A-4147-A177-3AD203B41FA5}">
                      <a16:colId xmlns:a16="http://schemas.microsoft.com/office/drawing/2014/main" val="1747598185"/>
                    </a:ext>
                  </a:extLst>
                </a:gridCol>
                <a:gridCol w="7706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5560">
                  <a:extLst>
                    <a:ext uri="{9D8B030D-6E8A-4147-A177-3AD203B41FA5}">
                      <a16:colId xmlns:a16="http://schemas.microsoft.com/office/drawing/2014/main" val="327620179"/>
                    </a:ext>
                  </a:extLst>
                </a:gridCol>
                <a:gridCol w="1567406">
                  <a:extLst>
                    <a:ext uri="{9D8B030D-6E8A-4147-A177-3AD203B41FA5}">
                      <a16:colId xmlns:a16="http://schemas.microsoft.com/office/drawing/2014/main" val="4003788244"/>
                    </a:ext>
                  </a:extLst>
                </a:gridCol>
                <a:gridCol w="1569039">
                  <a:extLst>
                    <a:ext uri="{9D8B030D-6E8A-4147-A177-3AD203B41FA5}">
                      <a16:colId xmlns:a16="http://schemas.microsoft.com/office/drawing/2014/main" val="1807576159"/>
                    </a:ext>
                  </a:extLst>
                </a:gridCol>
              </a:tblGrid>
              <a:tr h="1137012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Eil. Nr.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5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Mokykla</a:t>
                      </a:r>
                      <a:endParaRPr lang="lt-LT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Klasių komplektų ir mokinių skaičiaus pokytis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2016-2021 </a:t>
                      </a:r>
                      <a:r>
                        <a:rPr lang="lt-LT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m.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mokiniui tenka klasių  kambarių bendro ploto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lt-LT" sz="1200" b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kv.m</a:t>
                      </a:r>
                      <a:r>
                        <a:rPr lang="lt-LT" sz="12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2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Problematika</a:t>
                      </a:r>
                      <a:endParaRPr lang="lt-LT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2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Siūlymai</a:t>
                      </a:r>
                      <a:endParaRPr lang="lt-LT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t-LT" sz="1200" b="1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2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Galutinis rezultatas</a:t>
                      </a:r>
                      <a:endParaRPr lang="lt-LT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542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2017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</a:t>
                      </a:r>
                      <a:endParaRPr lang="lt-LT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0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</a:t>
                      </a:r>
                      <a:endParaRPr lang="lt-LT" sz="1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9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Kauno Antano Smetonos </a:t>
                      </a:r>
                      <a:r>
                        <a:rPr lang="lt-LT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gimnazija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(Geležinio Vilko g. 28). Eigulių seniūnija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13(344)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12(302)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13(275)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12(237)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10(215)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lt-LT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5,4</a:t>
                      </a:r>
                      <a:endParaRPr lang="lt-LT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lt-LT" sz="11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Smetonos gimnazijoje mažėja mokinių skaičius, </a:t>
                      </a:r>
                      <a:r>
                        <a:rPr lang="en-US" sz="11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lt-LT" sz="11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-09-01 </a:t>
                      </a:r>
                      <a:r>
                        <a:rPr lang="lt-LT" sz="11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sumažėjo 22 mokiniais.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lt-LT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Nepilnai išnaudojamos gimnazijos patalpos. Gimnazija vykdo bazinės mokyklos (VBE) funkcijas</a:t>
                      </a:r>
                      <a:endParaRPr lang="lt-LT" sz="11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542925" algn="l"/>
                        </a:tabLst>
                      </a:pPr>
                      <a:r>
                        <a:rPr lang="lt-LT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Kauno </a:t>
                      </a:r>
                      <a:r>
                        <a:rPr lang="lt-LT" sz="1100" kern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Antano Smetonos gimnaziją iki 2022-08-31 prijungti </a:t>
                      </a:r>
                      <a:r>
                        <a:rPr lang="lt-LT" sz="1100" kern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prie  Kauno „Varpo“ gimnazijos;</a:t>
                      </a: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lt-LT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Teisės aktų nustatyta tvarka gimnazija nuo 2022-09-01 prijungta prie to paties tipo gimnazijos, vykdančios atitinkamo lygmens programas. 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lt-LT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Nuo 2022-09-01 užtikrintas k</a:t>
                      </a:r>
                      <a:r>
                        <a:rPr lang="lt-LT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okybiškas gimnazijos paslaugų</a:t>
                      </a:r>
                      <a:r>
                        <a:rPr lang="lt-LT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teikimas, sprendžiant įstaigos vadovų klausimą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01" marR="46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5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611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233895"/>
            <a:ext cx="7886700" cy="1010707"/>
          </a:xfrm>
        </p:spPr>
        <p:txBody>
          <a:bodyPr>
            <a:normAutofit/>
          </a:bodyPr>
          <a:lstStyle/>
          <a:p>
            <a:pPr algn="ctr"/>
            <a:r>
              <a:rPr lang="lt-LT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Perspektyva</a:t>
            </a: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80870" y="1244602"/>
            <a:ext cx="8845252" cy="4870709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26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Smetonos gimnazija iki 2022-08-31 prijungiama </a:t>
            </a:r>
            <a:r>
              <a:rPr lang="lt-LT" sz="26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prie „Varpo“ gimnazijos</a:t>
            </a:r>
            <a:r>
              <a:rPr lang="lt-LT" sz="26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lt-LT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  <a:tabLst>
                <a:tab pos="542925" algn="l"/>
              </a:tabLst>
            </a:pP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„Saulės gimnazija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2022-09-01 planuoja įgyvendinti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pagrindinio antrosios dalies, vidurinio ir specializuoto ugdymo krypties kartu su matematikos ugdymu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programas;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Panemunės pradinė mokykla nuo 2025-09-01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planuoja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įgyvendinti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akredituotą tarptautinio bakalaureato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pradinio 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ugdymo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(PYP</a:t>
            </a:r>
            <a:r>
              <a:rPr lang="lt-L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lt-LT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programą;</a:t>
            </a: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tabLst>
                <a:tab pos="542925" algn="l"/>
              </a:tabLst>
            </a:pPr>
            <a:r>
              <a:rPr lang="lt-LT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Vykdoma stebėsena </a:t>
            </a:r>
            <a:r>
              <a:rPr lang="lt-LT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mažėjant mokinių skaičiui </a:t>
            </a:r>
            <a:r>
              <a:rPr lang="lt-LT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pertvarkoma mokyklų struktūra arba mokyklos reorganizuojamos prijungiant prie </a:t>
            </a:r>
            <a:r>
              <a:rPr lang="lt-LT" sz="2600" dirty="0">
                <a:solidFill>
                  <a:prstClr val="black"/>
                </a:solidFill>
                <a:latin typeface="Times New Roman"/>
                <a:ea typeface="Times New Roman"/>
              </a:rPr>
              <a:t>atitinkamo lygmens bendrojo ugdymo programas </a:t>
            </a:r>
            <a:r>
              <a:rPr lang="lt-LT" sz="2600" dirty="0" smtClean="0">
                <a:solidFill>
                  <a:prstClr val="black"/>
                </a:solidFill>
                <a:latin typeface="Times New Roman"/>
                <a:ea typeface="Times New Roman"/>
              </a:rPr>
              <a:t>vykdančių mokyklų.</a:t>
            </a:r>
            <a:endParaRPr lang="lt-LT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lang="lt-LT" sz="2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t-LT" sz="20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88900" algn="just">
              <a:lnSpc>
                <a:spcPct val="100000"/>
              </a:lnSpc>
              <a:spcBef>
                <a:spcPts val="0"/>
              </a:spcBef>
              <a:buNone/>
              <a:tabLst>
                <a:tab pos="542925" algn="l"/>
              </a:tabLst>
            </a:pPr>
            <a:endParaRPr lang="lt-LT" sz="20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84739" y="175644"/>
            <a:ext cx="8159262" cy="987304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MOKYKLŲ IR MOKINIŲ SKAIČIUS      2021-2022 M.M.</a:t>
            </a:r>
            <a:endParaRPr lang="lt-L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Grupė 17"/>
          <p:cNvGrpSpPr/>
          <p:nvPr/>
        </p:nvGrpSpPr>
        <p:grpSpPr>
          <a:xfrm>
            <a:off x="160774" y="1075175"/>
            <a:ext cx="8721969" cy="4903594"/>
            <a:chOff x="1451728" y="1852987"/>
            <a:chExt cx="6890930" cy="4793181"/>
          </a:xfrm>
        </p:grpSpPr>
        <p:grpSp>
          <p:nvGrpSpPr>
            <p:cNvPr id="22" name="Grupė 21"/>
            <p:cNvGrpSpPr/>
            <p:nvPr/>
          </p:nvGrpSpPr>
          <p:grpSpPr>
            <a:xfrm>
              <a:off x="1451728" y="1852987"/>
              <a:ext cx="6890930" cy="4793181"/>
              <a:chOff x="1075174" y="2140746"/>
              <a:chExt cx="5988816" cy="4159568"/>
            </a:xfrm>
          </p:grpSpPr>
          <p:sp>
            <p:nvSpPr>
              <p:cNvPr id="4" name="Suapvalintas stačiakampis 3"/>
              <p:cNvSpPr/>
              <p:nvPr/>
            </p:nvSpPr>
            <p:spPr>
              <a:xfrm>
                <a:off x="2799147" y="2140746"/>
                <a:ext cx="2275270" cy="542611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lt-LT" sz="24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</a:t>
                </a:r>
                <a:r>
                  <a:rPr kumimoji="0" lang="lt-LT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skaičius</a:t>
                </a:r>
                <a:endParaRPr kumimoji="0" lang="lt-LT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" name="Rodyklė žemyn 5"/>
              <p:cNvSpPr/>
              <p:nvPr/>
            </p:nvSpPr>
            <p:spPr>
              <a:xfrm>
                <a:off x="2867071" y="2706581"/>
                <a:ext cx="321546" cy="4521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Rodyklė žemyn 7"/>
              <p:cNvSpPr/>
              <p:nvPr/>
            </p:nvSpPr>
            <p:spPr>
              <a:xfrm>
                <a:off x="4707109" y="2706581"/>
                <a:ext cx="321546" cy="4521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" name="Suapvalintas stačiakampis 8"/>
              <p:cNvSpPr/>
              <p:nvPr/>
            </p:nvSpPr>
            <p:spPr>
              <a:xfrm>
                <a:off x="2112665" y="3217147"/>
                <a:ext cx="1502230" cy="542611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Savivaldybės</a:t>
                </a: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kumimoji="0" lang="lt-LT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61 BUM</a:t>
                </a:r>
                <a:endParaRPr kumimoji="0" lang="lt-LT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Suapvalintas stačiakampis 9"/>
              <p:cNvSpPr/>
              <p:nvPr/>
            </p:nvSpPr>
            <p:spPr>
              <a:xfrm>
                <a:off x="4394894" y="3217146"/>
                <a:ext cx="1499719" cy="542611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Kitos</a:t>
                </a: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kumimoji="0" lang="lt-L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 BUM</a:t>
                </a:r>
                <a:endParaRPr kumimoji="0" lang="lt-LT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Suapvalintas stačiakampis 10"/>
              <p:cNvSpPr/>
              <p:nvPr/>
            </p:nvSpPr>
            <p:spPr>
              <a:xfrm>
                <a:off x="2799147" y="4160562"/>
                <a:ext cx="2267701" cy="542611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37759 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mokiniai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(+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5,7 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%, 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2164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18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mok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.)</a:t>
                </a:r>
                <a:endParaRPr kumimoji="0" lang="lt-L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Lygu 11"/>
              <p:cNvSpPr/>
              <p:nvPr/>
            </p:nvSpPr>
            <p:spPr>
              <a:xfrm>
                <a:off x="3798277" y="3416440"/>
                <a:ext cx="381837" cy="261257"/>
              </a:xfrm>
              <a:prstGeom prst="mathEqual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754685" y="3023602"/>
                <a:ext cx="390961" cy="469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3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84</a:t>
                </a:r>
                <a:endParaRPr kumimoji="0" lang="lt-LT" sz="3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Ovalas 13"/>
              <p:cNvSpPr/>
              <p:nvPr/>
            </p:nvSpPr>
            <p:spPr>
              <a:xfrm>
                <a:off x="1075174" y="5258913"/>
                <a:ext cx="2757476" cy="1041401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32533 mokiniai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1,2 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403 mok.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lt-LT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Ovalas 14"/>
              <p:cNvSpPr/>
              <p:nvPr/>
            </p:nvSpPr>
            <p:spPr>
              <a:xfrm>
                <a:off x="3954827" y="5264675"/>
                <a:ext cx="3109163" cy="10356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5226 mokiniai</a:t>
                </a:r>
                <a:endParaRPr kumimoji="0" lang="lt-L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+50,8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kumimoji="0" lang="lt-LT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1761 mok.</a:t>
                </a:r>
                <a:r>
                  <a:rPr kumimoji="0" lang="en-US" sz="1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lt-LT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odyklė žemyn 15"/>
              <p:cNvSpPr/>
              <p:nvPr/>
            </p:nvSpPr>
            <p:spPr>
              <a:xfrm rot="1467855">
                <a:off x="3037896" y="4774735"/>
                <a:ext cx="321546" cy="4521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Rodyklė žemyn 16"/>
              <p:cNvSpPr/>
              <p:nvPr/>
            </p:nvSpPr>
            <p:spPr>
              <a:xfrm rot="19266449">
                <a:off x="4640738" y="4755912"/>
                <a:ext cx="321546" cy="452176"/>
              </a:xfrm>
              <a:prstGeom prst="down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Kairysis riestinis skliaustas 19"/>
              <p:cNvSpPr/>
              <p:nvPr/>
            </p:nvSpPr>
            <p:spPr>
              <a:xfrm rot="16200000">
                <a:off x="3914058" y="2710069"/>
                <a:ext cx="180421" cy="2501764"/>
              </a:xfrm>
              <a:prstGeom prst="leftBrac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24" name="Tiesioji rodyklės jungtis 23"/>
            <p:cNvCxnSpPr/>
            <p:nvPr/>
          </p:nvCxnSpPr>
          <p:spPr>
            <a:xfrm flipH="1">
              <a:off x="3317259" y="3754240"/>
              <a:ext cx="2" cy="15814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Tiesioji rodyklės jungtis 25"/>
            <p:cNvCxnSpPr/>
            <p:nvPr/>
          </p:nvCxnSpPr>
          <p:spPr>
            <a:xfrm>
              <a:off x="6379477" y="3764401"/>
              <a:ext cx="11401" cy="15712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2691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6588" y="353044"/>
            <a:ext cx="8229600" cy="792467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kaita                           2016-2021 m.</a:t>
            </a:r>
            <a:endParaRPr lang="lt-L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urinio vietos rezervavimo ženklas 3"/>
          <p:cNvGraphicFramePr>
            <a:graphicFrameLocks noGrp="1"/>
          </p:cNvGraphicFramePr>
          <p:nvPr>
            <p:ph idx="1"/>
            <p:extLst/>
          </p:nvPr>
        </p:nvGraphicFramePr>
        <p:xfrm>
          <a:off x="345767" y="1336310"/>
          <a:ext cx="8424936" cy="3673207"/>
        </p:xfrm>
        <a:graphic>
          <a:graphicData uri="http://schemas.openxmlformats.org/drawingml/2006/table">
            <a:tbl>
              <a:tblPr firstRow="1" firstCol="1" bandRow="1"/>
              <a:tblGrid>
                <a:gridCol w="2579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0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09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0986">
                  <a:extLst>
                    <a:ext uri="{9D8B030D-6E8A-4147-A177-3AD203B41FA5}">
                      <a16:colId xmlns:a16="http://schemas.microsoft.com/office/drawing/2014/main" val="336080940"/>
                    </a:ext>
                  </a:extLst>
                </a:gridCol>
              </a:tblGrid>
              <a:tr h="264972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Įstaigos tipas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2016 m.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2017 m.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2018 m.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2019 m. 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2020 m.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2021 m.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Mokyklos-darželiai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Pradinės mokyklos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Progimnazijos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Pagrindinės mokyklos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8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Mokyklos–</a:t>
                      </a:r>
                      <a:r>
                        <a:rPr lang="lt-LT" sz="16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daugiafunkciai</a:t>
                      </a: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centrai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Jaunimo mokyklos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Vidurinės mokyklos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Suaugusiųjų mokyklos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Gimnazijos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  <a:endParaRPr lang="lt-LT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Specialiosios įstaigos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479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Iš viso: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69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68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63</a:t>
                      </a:r>
                      <a:endParaRPr lang="lt-LT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62</a:t>
                      </a:r>
                      <a:endParaRPr lang="lt-LT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600" b="1" i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61</a:t>
                      </a:r>
                      <a:endParaRPr lang="lt-LT" sz="1600" b="1" i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5767" y="5079853"/>
            <a:ext cx="83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2021 m. ne savivaldybės mokyklos mieste 23:</a:t>
            </a:r>
            <a:endParaRPr kumimoji="0" lang="lt-L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Nevalstybinės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bendrojo ugdymo mokyklos – </a:t>
            </a: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11; Valstybinės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įstaigos – 5;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Profesijos mokyklos – 7</a:t>
            </a: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8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139422" y="158061"/>
            <a:ext cx="7886700" cy="88838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lt-LT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MOKINIŲ SKAIČIAUS 2016-2021 M. KAITA</a:t>
            </a:r>
            <a:endParaRPr lang="lt-LT" sz="28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88704" y="158935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lt-L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ė 3"/>
          <p:cNvGrpSpPr/>
          <p:nvPr/>
        </p:nvGrpSpPr>
        <p:grpSpPr>
          <a:xfrm>
            <a:off x="170822" y="4507092"/>
            <a:ext cx="8855300" cy="1525731"/>
            <a:chOff x="588703" y="2162013"/>
            <a:chExt cx="7952395" cy="1525731"/>
          </a:xfrm>
        </p:grpSpPr>
        <p:graphicFrame>
          <p:nvGraphicFramePr>
            <p:cNvPr id="6" name="Diagrama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73906406"/>
                </p:ext>
              </p:extLst>
            </p:nvPr>
          </p:nvGraphicFramePr>
          <p:xfrm>
            <a:off x="588703" y="2162013"/>
            <a:ext cx="7952395" cy="152573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5" name="Straight Arrow Connector 4"/>
            <p:cNvCxnSpPr/>
            <p:nvPr/>
          </p:nvCxnSpPr>
          <p:spPr>
            <a:xfrm flipV="1">
              <a:off x="6616764" y="2749436"/>
              <a:ext cx="1288314" cy="2914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77348" y="2190695"/>
              <a:ext cx="35367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t-LT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Mokinių skaičius kitose miesto mokyklose</a:t>
              </a:r>
              <a:endPara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upė 6"/>
          <p:cNvGrpSpPr/>
          <p:nvPr/>
        </p:nvGrpSpPr>
        <p:grpSpPr>
          <a:xfrm>
            <a:off x="170822" y="2881380"/>
            <a:ext cx="8855300" cy="1606919"/>
            <a:chOff x="588703" y="3768129"/>
            <a:chExt cx="7952395" cy="2343280"/>
          </a:xfrm>
        </p:grpSpPr>
        <p:graphicFrame>
          <p:nvGraphicFramePr>
            <p:cNvPr id="8" name="Chart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53878774"/>
                </p:ext>
              </p:extLst>
            </p:nvPr>
          </p:nvGraphicFramePr>
          <p:xfrm>
            <a:off x="588703" y="3768129"/>
            <a:ext cx="7952395" cy="23432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cxnSp>
          <p:nvCxnSpPr>
            <p:cNvPr id="9" name="Straight Arrow Connector 4"/>
            <p:cNvCxnSpPr/>
            <p:nvPr/>
          </p:nvCxnSpPr>
          <p:spPr>
            <a:xfrm flipV="1">
              <a:off x="6616764" y="4267981"/>
              <a:ext cx="1218050" cy="13887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77348" y="3904739"/>
              <a:ext cx="3623033" cy="49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t-LT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Mokinių skaičius savivaldybės mokyklose</a:t>
              </a:r>
              <a:endPara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upė 13"/>
          <p:cNvGrpSpPr/>
          <p:nvPr/>
        </p:nvGrpSpPr>
        <p:grpSpPr>
          <a:xfrm>
            <a:off x="170822" y="1227971"/>
            <a:ext cx="8855300" cy="1635726"/>
            <a:chOff x="588703" y="3765933"/>
            <a:chExt cx="7952395" cy="1635726"/>
          </a:xfrm>
        </p:grpSpPr>
        <p:graphicFrame>
          <p:nvGraphicFramePr>
            <p:cNvPr id="15" name="Chart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24654068"/>
                </p:ext>
              </p:extLst>
            </p:nvPr>
          </p:nvGraphicFramePr>
          <p:xfrm>
            <a:off x="588703" y="3765933"/>
            <a:ext cx="7952395" cy="16357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cxnSp>
          <p:nvCxnSpPr>
            <p:cNvPr id="16" name="Straight Arrow Connector 4"/>
            <p:cNvCxnSpPr/>
            <p:nvPr/>
          </p:nvCxnSpPr>
          <p:spPr>
            <a:xfrm flipV="1">
              <a:off x="6551311" y="4115553"/>
              <a:ext cx="1265457" cy="28280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77348" y="3860812"/>
              <a:ext cx="3302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lt-LT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Mokinių skaičius miesto mokyklose</a:t>
              </a:r>
              <a:endParaRPr kumimoji="0" lang="lt-L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3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1"/>
          <p:cNvSpPr>
            <a:spLocks noGrp="1"/>
          </p:cNvSpPr>
          <p:nvPr>
            <p:ph type="title"/>
          </p:nvPr>
        </p:nvSpPr>
        <p:spPr>
          <a:xfrm>
            <a:off x="1051560" y="237821"/>
            <a:ext cx="7632848" cy="1080120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 KETURMETĖSE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GIMNAZIJOSE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KAITA 2018-202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099872"/>
              </p:ext>
            </p:extLst>
          </p:nvPr>
        </p:nvGraphicFramePr>
        <p:xfrm>
          <a:off x="120580" y="1317941"/>
          <a:ext cx="8922936" cy="4630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96562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9E26-3DF9-094C-A682-D171DEBC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762" y="848288"/>
            <a:ext cx="7886700" cy="116353"/>
          </a:xfrm>
        </p:spPr>
        <p:txBody>
          <a:bodyPr>
            <a:noAutofit/>
          </a:bodyPr>
          <a:lstStyle/>
          <a:p>
            <a:pPr algn="ctr"/>
            <a:r>
              <a:rPr lang="lt-L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Smetonos gimnazijos mokinių skaičiaus kaita 2014-2021 m.</a:t>
            </a:r>
            <a: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350246"/>
          <a:ext cx="7886700" cy="4703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Grupė 2"/>
          <p:cNvGrpSpPr/>
          <p:nvPr/>
        </p:nvGrpSpPr>
        <p:grpSpPr>
          <a:xfrm>
            <a:off x="8018584" y="4441372"/>
            <a:ext cx="241160" cy="321547"/>
            <a:chOff x="7646796" y="4300695"/>
            <a:chExt cx="241160" cy="321547"/>
          </a:xfrm>
        </p:grpSpPr>
        <p:cxnSp>
          <p:nvCxnSpPr>
            <p:cNvPr id="4" name="Tiesioji jungtis 3"/>
            <p:cNvCxnSpPr/>
            <p:nvPr/>
          </p:nvCxnSpPr>
          <p:spPr>
            <a:xfrm flipH="1" flipV="1">
              <a:off x="7807569" y="4300695"/>
              <a:ext cx="80387" cy="2411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Tiesioji jungtis 6"/>
            <p:cNvCxnSpPr/>
            <p:nvPr/>
          </p:nvCxnSpPr>
          <p:spPr>
            <a:xfrm flipH="1">
              <a:off x="7646796" y="4541855"/>
              <a:ext cx="241160" cy="8038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084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150726" y="120582"/>
            <a:ext cx="8835332" cy="5918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94801" y="1384307"/>
            <a:ext cx="22278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Kauno “</a:t>
            </a:r>
            <a:r>
              <a:rPr kumimoji="0" lang="en-US" sz="9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Papar</a:t>
            </a:r>
            <a:r>
              <a:rPr kumimoji="0" lang="lt-LT" sz="9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čio</a:t>
            </a:r>
            <a:r>
              <a:rPr kumimoji="0" lang="lt-LT" sz="9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 pradinė mokykla</a:t>
            </a:r>
            <a:endParaRPr kumimoji="0" lang="lt-LT" sz="9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25129" y="1842902"/>
            <a:ext cx="19880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9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Kauno Aleksandro Stulginskio mokykla</a:t>
            </a:r>
            <a:endParaRPr kumimoji="0" lang="lt-LT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2888" y="4447056"/>
            <a:ext cx="17043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9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Kauno </a:t>
            </a:r>
            <a:r>
              <a:rPr kumimoji="0" lang="lt-LT" sz="9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darželis-mokykla</a:t>
            </a:r>
            <a:r>
              <a:rPr kumimoji="0" lang="lt-LT" sz="9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„Šviesa“</a:t>
            </a:r>
            <a:endParaRPr kumimoji="0" lang="lt-LT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2913" y="4486441"/>
            <a:ext cx="19800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9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Kauno Simono Daukanto progimnazija</a:t>
            </a:r>
            <a:endParaRPr kumimoji="0" lang="lt-LT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/>
          </p:nvPr>
        </p:nvGraphicFramePr>
        <p:xfrm>
          <a:off x="6508865" y="3399907"/>
          <a:ext cx="2477193" cy="34164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0439">
                  <a:extLst>
                    <a:ext uri="{9D8B030D-6E8A-4147-A177-3AD203B41FA5}">
                      <a16:colId xmlns:a16="http://schemas.microsoft.com/office/drawing/2014/main" val="59167875"/>
                    </a:ext>
                  </a:extLst>
                </a:gridCol>
                <a:gridCol w="426754">
                  <a:extLst>
                    <a:ext uri="{9D8B030D-6E8A-4147-A177-3AD203B41FA5}">
                      <a16:colId xmlns:a16="http://schemas.microsoft.com/office/drawing/2014/main" val="994933482"/>
                    </a:ext>
                  </a:extLst>
                </a:gridCol>
              </a:tblGrid>
              <a:tr h="24628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b="1" u="none" strike="noStrike" dirty="0">
                          <a:effectLst/>
                        </a:rPr>
                        <a:t>Atstumas iki Kauno Antano Smetonos gimnazijos, km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661467"/>
                  </a:ext>
                </a:extLst>
              </a:tr>
              <a:tr h="296328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Vytauto Didžiojo universiteto "Rasos"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0,32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980631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Generolo Povilo Plechavičiaus kadetų licėjus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2,03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9962131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Martyno Mažvydo progimnazija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0,49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8914318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Kazio Griniaus progimnazija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1,83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6938709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Pilėnų progimnazija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1,41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2364049"/>
                  </a:ext>
                </a:extLst>
              </a:tr>
              <a:tr h="361670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Vytauto Didžiojo universiteto klasikinio ugdymo mokykla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1,41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3041691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Aleksandro Stulginskio mokykla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1,65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4634469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Juozo Urbšio progimnazija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0,88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7398381"/>
                  </a:ext>
                </a:extLst>
              </a:tr>
              <a:tr h="296328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Vytauto Didžiojo universiteto „Atžalyno“ progimnazija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1,07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9627725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„Vyturio“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1,78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517652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Bernardo Brazdžionio mokykla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1,78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9880451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"Varpo"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2,03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827114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ctr"/>
                      <a:r>
                        <a:rPr lang="lt-LT" sz="900" u="none" strike="noStrike">
                          <a:effectLst/>
                        </a:rPr>
                        <a:t>Kauno Viktoro Kuprevičiaus progimnazija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1,5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6093600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"Nemuno" mokykla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>
                          <a:effectLst/>
                        </a:rPr>
                        <a:t>3,4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1971991"/>
                  </a:ext>
                </a:extLst>
              </a:tr>
              <a:tr h="172223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u="none" strike="noStrike">
                          <a:effectLst/>
                        </a:rPr>
                        <a:t>Kauno Kovo 11-osios gimnazija</a:t>
                      </a:r>
                      <a:endParaRPr lang="lt-LT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900" u="none" strike="noStrike" dirty="0">
                          <a:effectLst/>
                        </a:rPr>
                        <a:t>2,38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5140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044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/>
          </p:cNvGraphicFramePr>
          <p:nvPr>
            <p:extLst/>
          </p:nvPr>
        </p:nvGraphicFramePr>
        <p:xfrm>
          <a:off x="2647950" y="514350"/>
          <a:ext cx="7943850" cy="338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Diagrama 4"/>
          <p:cNvGraphicFramePr>
            <a:graphicFrameLocks/>
          </p:cNvGraphicFramePr>
          <p:nvPr>
            <p:extLst/>
          </p:nvPr>
        </p:nvGraphicFramePr>
        <p:xfrm>
          <a:off x="2228247" y="4857427"/>
          <a:ext cx="4263993" cy="301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" name="Diagrama 3"/>
          <p:cNvGraphicFramePr>
            <a:graphicFrameLocks/>
          </p:cNvGraphicFramePr>
          <p:nvPr>
            <p:extLst/>
          </p:nvPr>
        </p:nvGraphicFramePr>
        <p:xfrm>
          <a:off x="3969719" y="3251849"/>
          <a:ext cx="5174281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8126" y="1558020"/>
            <a:ext cx="4122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A. Smetonos gimnazijos </a:t>
            </a: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I-II g. kl. Mokinių pasiskirstymas pagal deklaruotą gyvenamąją vietą, proc.</a:t>
            </a: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8126" y="4237144"/>
            <a:ext cx="4122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Kitų mikrorajonų vaikų pasiskirstymas pagal mokyklas, proc.</a:t>
            </a: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0883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69624" y="622300"/>
            <a:ext cx="7645727" cy="129540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„Varpo“ ir A. Smetonos gimnazijų 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skaičiaus 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kaitos 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2014-2021 m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palyginimas</a:t>
            </a:r>
            <a:endParaRPr lang="lt-LT" sz="2800" dirty="0"/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035909"/>
              </p:ext>
            </p:extLst>
          </p:nvPr>
        </p:nvGraphicFramePr>
        <p:xfrm>
          <a:off x="120580" y="90436"/>
          <a:ext cx="8922935" cy="5918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6901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11213</TotalTime>
  <Words>672</Words>
  <Application>Microsoft Office PowerPoint</Application>
  <PresentationFormat>Demonstracija ekrane (4:3)</PresentationFormat>
  <Paragraphs>265</Paragraphs>
  <Slides>11</Slides>
  <Notes>4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4</vt:i4>
      </vt:variant>
      <vt:variant>
        <vt:lpstr>Skaidrių pavadinimai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16_Office Theme</vt:lpstr>
      <vt:lpstr>4_Office Theme</vt:lpstr>
      <vt:lpstr>6_Office Theme</vt:lpstr>
      <vt:lpstr>„PowerPoint“ pateiktis</vt:lpstr>
      <vt:lpstr>MOKYKLŲ IR MOKINIŲ SKAIČIUS      2021-2022 M.M.</vt:lpstr>
      <vt:lpstr>Bendrojo ugdymo mokyklų kaita                           2016-2021 m.</vt:lpstr>
      <vt:lpstr>MOKINIŲ SKAIČIAUS 2016-2021 M. KAITA</vt:lpstr>
      <vt:lpstr> MOKINIŲ SKAIČIAUS KETURMETĖSE  GIMNAZIJOSE KAITA 2018-2021 M.  </vt:lpstr>
      <vt:lpstr>A. Smetonos gimnazijos mokinių skaičiaus kaita 2014-2021 m. </vt:lpstr>
      <vt:lpstr>„PowerPoint“ pateiktis</vt:lpstr>
      <vt:lpstr>„PowerPoint“ pateiktis</vt:lpstr>
      <vt:lpstr>„Varpo“ ir A. Smetonos gimnazijų mokinių skaičiaus kaitos 2014-2021 m. palyginimas</vt:lpstr>
      <vt:lpstr>Bendrojo ugdymo mokyklų tinklo pokyčiai ir  perspektyva (I) </vt:lpstr>
      <vt:lpstr>Perspektyva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Violeta Starkuvienė</cp:lastModifiedBy>
  <cp:revision>671</cp:revision>
  <cp:lastPrinted>2021-12-13T08:24:37Z</cp:lastPrinted>
  <dcterms:created xsi:type="dcterms:W3CDTF">2019-11-25T17:02:43Z</dcterms:created>
  <dcterms:modified xsi:type="dcterms:W3CDTF">2021-12-13T09:39:18Z</dcterms:modified>
</cp:coreProperties>
</file>