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4.xml" ContentType="application/vnd.openxmlformats-officedocument.drawingml.chart+xml"/>
  <Override PartName="/ppt/theme/themeOverride5.xml" ContentType="application/vnd.openxmlformats-officedocument.themeOverride+xml"/>
  <Override PartName="/ppt/charts/chart5.xml" ContentType="application/vnd.openxmlformats-officedocument.drawingml.chart+xml"/>
  <Override PartName="/ppt/theme/themeOverride6.xml" ContentType="application/vnd.openxmlformats-officedocument.themeOverride+xml"/>
  <Override PartName="/ppt/charts/chart6.xml" ContentType="application/vnd.openxmlformats-officedocument.drawingml.chart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charts/chart7.xml" ContentType="application/vnd.openxmlformats-officedocument.drawingml.chart+xml"/>
  <Override PartName="/ppt/theme/themeOverride9.xml" ContentType="application/vnd.openxmlformats-officedocument.themeOverride+xml"/>
  <Override PartName="/ppt/charts/chart8.xml" ContentType="application/vnd.openxmlformats-officedocument.drawingml.chart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charts/chart9.xml" ContentType="application/vnd.openxmlformats-officedocument.drawingml.chart+xml"/>
  <Override PartName="/ppt/theme/themeOverride12.xml" ContentType="application/vnd.openxmlformats-officedocument.themeOverride+xml"/>
  <Override PartName="/ppt/notesSlides/notesSlide2.xml" ContentType="application/vnd.openxmlformats-officedocument.presentationml.notesSlide+xml"/>
  <Override PartName="/ppt/charts/chart10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1.xml" ContentType="application/vnd.openxmlformats-officedocument.drawingml.chart+xml"/>
  <Override PartName="/ppt/theme/themeOverride1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888" r:id="rId2"/>
    <p:sldMasterId id="2147483912" r:id="rId3"/>
  </p:sldMasterIdLst>
  <p:notesMasterIdLst>
    <p:notesMasterId r:id="rId23"/>
  </p:notesMasterIdLst>
  <p:handoutMasterIdLst>
    <p:handoutMasterId r:id="rId24"/>
  </p:handoutMasterIdLst>
  <p:sldIdLst>
    <p:sldId id="257" r:id="rId4"/>
    <p:sldId id="529" r:id="rId5"/>
    <p:sldId id="530" r:id="rId6"/>
    <p:sldId id="531" r:id="rId7"/>
    <p:sldId id="627" r:id="rId8"/>
    <p:sldId id="433" r:id="rId9"/>
    <p:sldId id="446" r:id="rId10"/>
    <p:sldId id="643" r:id="rId11"/>
    <p:sldId id="645" r:id="rId12"/>
    <p:sldId id="646" r:id="rId13"/>
    <p:sldId id="647" r:id="rId14"/>
    <p:sldId id="648" r:id="rId15"/>
    <p:sldId id="436" r:id="rId16"/>
    <p:sldId id="625" r:id="rId17"/>
    <p:sldId id="629" r:id="rId18"/>
    <p:sldId id="637" r:id="rId19"/>
    <p:sldId id="640" r:id="rId20"/>
    <p:sldId id="649" r:id="rId21"/>
    <p:sldId id="642" r:id="rId2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oleta Starkuvienė" initials="V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 stiliaus, lentelės tinkleli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70" autoAdjust="0"/>
    <p:restoredTop sz="73023" autoAdjust="0"/>
  </p:normalViewPr>
  <p:slideViewPr>
    <p:cSldViewPr snapToGrid="0" snapToObjects="1">
      <p:cViewPr varScale="1">
        <p:scale>
          <a:sx n="84" d="100"/>
          <a:sy n="84" d="100"/>
        </p:scale>
        <p:origin x="219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olstar\Desktop\Mokini&#371;%20skai&#269;iaus%20kaita%202016-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olstar\Desktop\Mokini&#371;%20skai&#269;iaus%20kaita%202016-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olstar\Desktop\Mokini&#371;%20skai&#269;iaus%20kaita%202016-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Microsoft%20PowerPoint%20diagrama" TargetMode="External"/><Relationship Id="rId1" Type="http://schemas.openxmlformats.org/officeDocument/2006/relationships/themeOverride" Target="../theme/themeOverride5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fl01.kaunas.lt\violstar\Tinklo%20planas%202021-2025\Tinklui\Microsoft%20PowerPoint%20diagrama.xlsx" TargetMode="External"/><Relationship Id="rId1" Type="http://schemas.openxmlformats.org/officeDocument/2006/relationships/themeOverride" Target="../theme/themeOverride6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fl01.kaunas.lt\violstar\Tinklo%20planas%202021-2025\Tinklui\Microsoft%20PowerPoint%20diagrama.xlsx" TargetMode="External"/><Relationship Id="rId1" Type="http://schemas.openxmlformats.org/officeDocument/2006/relationships/themeOverride" Target="../theme/themeOverride7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fl01.kaunas.lt\violstar\Tinklo%20planas%202021-2025\Tinklui\Microsoft%20PowerPoint%20diagrama.xlsx" TargetMode="External"/><Relationship Id="rId1" Type="http://schemas.openxmlformats.org/officeDocument/2006/relationships/themeOverride" Target="../theme/themeOverride9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fl01.kaunas.lt\violstar\Tinklo%20planas%202021-2025\Tinklui\Microsoft%20PowerPoint%20diagrama.xlsx" TargetMode="External"/><Relationship Id="rId1" Type="http://schemas.openxmlformats.org/officeDocument/2006/relationships/themeOverride" Target="../theme/themeOverride10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Microsoft%20PowerPoint%20diagrama" TargetMode="External"/><Relationship Id="rId1" Type="http://schemas.openxmlformats.org/officeDocument/2006/relationships/themeOverride" Target="../theme/themeOverride1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843103694194843E-3"/>
          <c:y val="0"/>
          <c:w val="0.98145770931393528"/>
          <c:h val="0.93299978127734029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3460410557184751E-2"/>
                  <c:y val="-8.3333333333333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07-4F72-BF23-6C19FC6503C1}"/>
                </c:ext>
              </c:extLst>
            </c:dLbl>
            <c:dLbl>
              <c:idx val="1"/>
              <c:layout>
                <c:manualLayout>
                  <c:x val="-5.4740957966764453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07-4F72-BF23-6C19FC6503C1}"/>
                </c:ext>
              </c:extLst>
            </c:dLbl>
            <c:dLbl>
              <c:idx val="2"/>
              <c:layout>
                <c:manualLayout>
                  <c:x val="-7.1683759716710806E-17"/>
                  <c:y val="-8.7962962962963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07-4F72-BF23-6C19FC6503C1}"/>
                </c:ext>
              </c:extLst>
            </c:dLbl>
            <c:dLbl>
              <c:idx val="3"/>
              <c:layout>
                <c:manualLayout>
                  <c:x val="-4.6920821114369501E-2"/>
                  <c:y val="-7.4074074074074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07-4F72-BF23-6C19FC6503C1}"/>
                </c:ext>
              </c:extLst>
            </c:dLbl>
            <c:dLbl>
              <c:idx val="4"/>
              <c:layout>
                <c:manualLayout>
                  <c:x val="-6.0606060606060608E-2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607-4F72-BF23-6C19FC6503C1}"/>
                </c:ext>
              </c:extLst>
            </c:dLbl>
            <c:dLbl>
              <c:idx val="5"/>
              <c:layout>
                <c:manualLayout>
                  <c:x val="-5.4740957966764418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07-4F72-BF23-6C19FC6503C1}"/>
                </c:ext>
              </c:extLst>
            </c:dLbl>
            <c:dLbl>
              <c:idx val="6"/>
              <c:layout>
                <c:manualLayout>
                  <c:x val="-9.6682603378043727E-2"/>
                  <c:y val="-4.2275262467191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07-4F72-BF23-6C19FC6503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Lapas1!$B$4:$H$4</c:f>
              <c:strCache>
                <c:ptCount val="7"/>
                <c:pt idx="0">
                  <c:v>2016 m.</c:v>
                </c:pt>
                <c:pt idx="1">
                  <c:v>2017 m.</c:v>
                </c:pt>
                <c:pt idx="2">
                  <c:v>2018 m.</c:v>
                </c:pt>
                <c:pt idx="3">
                  <c:v>2019 m.</c:v>
                </c:pt>
                <c:pt idx="4">
                  <c:v>2020 m.</c:v>
                </c:pt>
                <c:pt idx="5">
                  <c:v>2021 m.</c:v>
                </c:pt>
                <c:pt idx="6">
                  <c:v>2022 m.</c:v>
                </c:pt>
              </c:strCache>
            </c:strRef>
          </c:cat>
          <c:val>
            <c:numRef>
              <c:f>Lapas1!$B$5:$H$5</c:f>
              <c:numCache>
                <c:formatCode>General</c:formatCode>
                <c:ptCount val="7"/>
                <c:pt idx="0">
                  <c:v>31569</c:v>
                </c:pt>
                <c:pt idx="1">
                  <c:v>32847</c:v>
                </c:pt>
                <c:pt idx="2">
                  <c:v>33983</c:v>
                </c:pt>
                <c:pt idx="3">
                  <c:v>32941</c:v>
                </c:pt>
                <c:pt idx="4">
                  <c:v>35595</c:v>
                </c:pt>
                <c:pt idx="5">
                  <c:v>37759</c:v>
                </c:pt>
                <c:pt idx="6">
                  <c:v>40706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607-4F72-BF23-6C19FC6503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9589704"/>
        <c:axId val="439585440"/>
      </c:lineChart>
      <c:catAx>
        <c:axId val="4395897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39585440"/>
        <c:crosses val="autoZero"/>
        <c:auto val="1"/>
        <c:lblAlgn val="ctr"/>
        <c:lblOffset val="100"/>
        <c:noMultiLvlLbl val="0"/>
      </c:catAx>
      <c:valAx>
        <c:axId val="439585440"/>
        <c:scaling>
          <c:orientation val="minMax"/>
          <c:max val="42000"/>
          <c:min val="30000"/>
        </c:scaling>
        <c:delete val="1"/>
        <c:axPos val="l"/>
        <c:numFmt formatCode="General" sourceLinked="1"/>
        <c:majorTickMark val="none"/>
        <c:minorTickMark val="none"/>
        <c:tickLblPos val="nextTo"/>
        <c:crossAx val="43958970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7959119109324098E-2"/>
                  <c:y val="9.8978710348012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FFB-4401-9703-1D2F964673AF}"/>
                </c:ext>
              </c:extLst>
            </c:dLbl>
            <c:dLbl>
              <c:idx val="1"/>
              <c:layout>
                <c:manualLayout>
                  <c:x val="-3.3333333333333333E-2"/>
                  <c:y val="-7.4074074074074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FFB-4401-9703-1D2F964673AF}"/>
                </c:ext>
              </c:extLst>
            </c:dLbl>
            <c:dLbl>
              <c:idx val="3"/>
              <c:layout>
                <c:manualLayout>
                  <c:x val="-1.3888888888888888E-2"/>
                  <c:y val="-6.2678062678062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FB-4401-9703-1D2F964673AF}"/>
                </c:ext>
              </c:extLst>
            </c:dLbl>
            <c:dLbl>
              <c:idx val="4"/>
              <c:layout>
                <c:manualLayout>
                  <c:x val="2.2222222222222223E-2"/>
                  <c:y val="-1.1396011396011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FFB-4401-9703-1D2F964673AF}"/>
                </c:ext>
              </c:extLst>
            </c:dLbl>
            <c:dLbl>
              <c:idx val="5"/>
              <c:layout>
                <c:manualLayout>
                  <c:x val="-3.888888888888889E-2"/>
                  <c:y val="-9.1168091168091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FB-4401-9703-1D2F964673AF}"/>
                </c:ext>
              </c:extLst>
            </c:dLbl>
            <c:dLbl>
              <c:idx val="6"/>
              <c:layout>
                <c:manualLayout>
                  <c:x val="-2.7777777777777776E-2"/>
                  <c:y val="-8.5470085470085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FFB-4401-9703-1D2F964673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Sheet1!$K$5:$Q$5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Sheet1!$K$6:$Q$6</c:f>
              <c:numCache>
                <c:formatCode>General</c:formatCode>
                <c:ptCount val="7"/>
                <c:pt idx="0">
                  <c:v>2658</c:v>
                </c:pt>
                <c:pt idx="1">
                  <c:v>2559</c:v>
                </c:pt>
                <c:pt idx="2">
                  <c:v>2582</c:v>
                </c:pt>
                <c:pt idx="3">
                  <c:v>2310</c:v>
                </c:pt>
                <c:pt idx="4">
                  <c:v>2280</c:v>
                </c:pt>
                <c:pt idx="5">
                  <c:v>2443</c:v>
                </c:pt>
                <c:pt idx="6">
                  <c:v>2469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FFB-4401-9703-1D2F964673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674416"/>
        <c:axId val="188680656"/>
      </c:lineChart>
      <c:catAx>
        <c:axId val="18867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88680656"/>
        <c:crosses val="autoZero"/>
        <c:auto val="1"/>
        <c:lblAlgn val="ctr"/>
        <c:lblOffset val="100"/>
        <c:noMultiLvlLbl val="0"/>
      </c:catAx>
      <c:valAx>
        <c:axId val="188680656"/>
        <c:scaling>
          <c:orientation val="minMax"/>
          <c:min val="2200"/>
        </c:scaling>
        <c:delete val="1"/>
        <c:axPos val="l"/>
        <c:numFmt formatCode="General" sourceLinked="1"/>
        <c:majorTickMark val="none"/>
        <c:minorTickMark val="none"/>
        <c:tickLblPos val="nextTo"/>
        <c:crossAx val="188674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tx1">
          <a:lumMod val="15000"/>
          <a:lumOff val="85000"/>
        </a:schemeClr>
      </a:solidFill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4030728456855426E-4"/>
          <c:y val="7.407407407407407E-2"/>
          <c:w val="0.99975969271543141"/>
          <c:h val="0.841674686497521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8"/>
          </c:marker>
          <c:dLbls>
            <c:dLbl>
              <c:idx val="1"/>
              <c:layout>
                <c:manualLayout>
                  <c:x val="-3.6499152989734739E-2"/>
                  <c:y val="-0.1008360164412064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B5-44AB-B139-0BD108876790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'[Microsoft PowerPoint diagrama]Sheet1'!$B$91:$H$91</c:f>
              <c:strCache>
                <c:ptCount val="7"/>
                <c:pt idx="0">
                  <c:v>2016 m. </c:v>
                </c:pt>
                <c:pt idx="1">
                  <c:v>2017 m. </c:v>
                </c:pt>
                <c:pt idx="2">
                  <c:v>2018 m. </c:v>
                </c:pt>
                <c:pt idx="3">
                  <c:v>2019 m.</c:v>
                </c:pt>
                <c:pt idx="4">
                  <c:v>2020 m.</c:v>
                </c:pt>
                <c:pt idx="5">
                  <c:v>2021 m.</c:v>
                </c:pt>
                <c:pt idx="6">
                  <c:v>2022 m.</c:v>
                </c:pt>
              </c:strCache>
            </c:strRef>
          </c:cat>
          <c:val>
            <c:numRef>
              <c:f>'[Microsoft PowerPoint diagrama]Sheet1'!$B$92:$H$92</c:f>
              <c:numCache>
                <c:formatCode>General</c:formatCode>
                <c:ptCount val="7"/>
                <c:pt idx="0">
                  <c:v>667</c:v>
                </c:pt>
                <c:pt idx="1">
                  <c:v>644</c:v>
                </c:pt>
                <c:pt idx="2">
                  <c:v>745</c:v>
                </c:pt>
                <c:pt idx="3">
                  <c:v>713</c:v>
                </c:pt>
                <c:pt idx="4">
                  <c:v>712</c:v>
                </c:pt>
                <c:pt idx="5">
                  <c:v>746</c:v>
                </c:pt>
                <c:pt idx="6">
                  <c:v>726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B5-44AB-B139-0BD1088767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858944"/>
        <c:axId val="85868928"/>
      </c:lineChart>
      <c:catAx>
        <c:axId val="858589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5868928"/>
        <c:crosses val="autoZero"/>
        <c:auto val="1"/>
        <c:lblAlgn val="ctr"/>
        <c:lblOffset val="100"/>
        <c:noMultiLvlLbl val="0"/>
      </c:catAx>
      <c:valAx>
        <c:axId val="85868928"/>
        <c:scaling>
          <c:orientation val="minMax"/>
          <c:min val="620"/>
        </c:scaling>
        <c:delete val="1"/>
        <c:axPos val="l"/>
        <c:numFmt formatCode="General" sourceLinked="1"/>
        <c:majorTickMark val="none"/>
        <c:minorTickMark val="none"/>
        <c:tickLblPos val="nextTo"/>
        <c:crossAx val="858589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410640422193696E-2"/>
          <c:y val="9.7777777777777783E-2"/>
          <c:w val="0.98003137926116102"/>
          <c:h val="0.90222217940024885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1085836894003164E-2"/>
                  <c:y val="-7.8703703703703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55-4447-8FB5-487699B4F53E}"/>
                </c:ext>
              </c:extLst>
            </c:dLbl>
            <c:dLbl>
              <c:idx val="1"/>
              <c:layout>
                <c:manualLayout>
                  <c:x val="-4.6955242164575077E-2"/>
                  <c:y val="-6.9444444444444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55-4447-8FB5-487699B4F53E}"/>
                </c:ext>
              </c:extLst>
            </c:dLbl>
            <c:dLbl>
              <c:idx val="2"/>
              <c:layout>
                <c:manualLayout>
                  <c:x val="-5.2824647435146921E-2"/>
                  <c:y val="-6.9444444444444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55-4447-8FB5-487699B4F53E}"/>
                </c:ext>
              </c:extLst>
            </c:dLbl>
            <c:dLbl>
              <c:idx val="3"/>
              <c:layout>
                <c:manualLayout>
                  <c:x val="-4.8911710588099004E-2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55-4447-8FB5-487699B4F53E}"/>
                </c:ext>
              </c:extLst>
            </c:dLbl>
            <c:dLbl>
              <c:idx val="4"/>
              <c:layout>
                <c:manualLayout>
                  <c:x val="-4.3042305317527126E-2"/>
                  <c:y val="-6.018518518518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A55-4447-8FB5-487699B4F53E}"/>
                </c:ext>
              </c:extLst>
            </c:dLbl>
            <c:dLbl>
              <c:idx val="5"/>
              <c:layout>
                <c:manualLayout>
                  <c:x val="-5.4781115858670883E-2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A55-4447-8FB5-487699B4F53E}"/>
                </c:ext>
              </c:extLst>
            </c:dLbl>
            <c:dLbl>
              <c:idx val="6"/>
              <c:layout>
                <c:manualLayout>
                  <c:x val="-4.3042305317527264E-2"/>
                  <c:y val="-5.5555555555555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A55-4447-8FB5-487699B4F5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Lapas1!$B$12:$H$12</c:f>
              <c:strCache>
                <c:ptCount val="7"/>
                <c:pt idx="0">
                  <c:v>2016 m.</c:v>
                </c:pt>
                <c:pt idx="1">
                  <c:v>2017 m.</c:v>
                </c:pt>
                <c:pt idx="2">
                  <c:v>2018 m.</c:v>
                </c:pt>
                <c:pt idx="3">
                  <c:v>2019 m.</c:v>
                </c:pt>
                <c:pt idx="4">
                  <c:v>2020 m.</c:v>
                </c:pt>
                <c:pt idx="5">
                  <c:v>2021 m.</c:v>
                </c:pt>
                <c:pt idx="6">
                  <c:v>2022 m.</c:v>
                </c:pt>
              </c:strCache>
            </c:strRef>
          </c:cat>
          <c:val>
            <c:numRef>
              <c:f>Lapas1!$B$13:$H$13</c:f>
              <c:numCache>
                <c:formatCode>General</c:formatCode>
                <c:ptCount val="7"/>
                <c:pt idx="0">
                  <c:v>27609</c:v>
                </c:pt>
                <c:pt idx="1">
                  <c:v>28909</c:v>
                </c:pt>
                <c:pt idx="2">
                  <c:v>30221</c:v>
                </c:pt>
                <c:pt idx="3">
                  <c:v>31533</c:v>
                </c:pt>
                <c:pt idx="4">
                  <c:v>32130</c:v>
                </c:pt>
                <c:pt idx="5">
                  <c:v>32533</c:v>
                </c:pt>
                <c:pt idx="6">
                  <c:v>34095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A55-4447-8FB5-487699B4F5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9549472"/>
        <c:axId val="449545208"/>
      </c:lineChart>
      <c:catAx>
        <c:axId val="4495494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49545208"/>
        <c:crosses val="autoZero"/>
        <c:auto val="1"/>
        <c:lblAlgn val="ctr"/>
        <c:lblOffset val="100"/>
        <c:noMultiLvlLbl val="0"/>
      </c:catAx>
      <c:valAx>
        <c:axId val="449545208"/>
        <c:scaling>
          <c:orientation val="minMax"/>
          <c:min val="26000"/>
        </c:scaling>
        <c:delete val="1"/>
        <c:axPos val="l"/>
        <c:numFmt formatCode="General" sourceLinked="1"/>
        <c:majorTickMark val="none"/>
        <c:minorTickMark val="none"/>
        <c:tickLblPos val="nextTo"/>
        <c:crossAx val="44954947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018639871850881E-2"/>
          <c:y val="3.906721036739174E-2"/>
          <c:w val="0.97524392019804862"/>
          <c:h val="0.72401569086823958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1085836894003178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A7-4D70-B0E3-88E2BB0E644C}"/>
                </c:ext>
              </c:extLst>
            </c:dLbl>
            <c:dLbl>
              <c:idx val="1"/>
              <c:layout>
                <c:manualLayout>
                  <c:x val="-4.6955242164575042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A7-4D70-B0E3-88E2BB0E644C}"/>
                </c:ext>
              </c:extLst>
            </c:dLbl>
            <c:dLbl>
              <c:idx val="2"/>
              <c:layout>
                <c:manualLayout>
                  <c:x val="-4.499877374105108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A7-4D70-B0E3-88E2BB0E644C}"/>
                </c:ext>
              </c:extLst>
            </c:dLbl>
            <c:dLbl>
              <c:idx val="3"/>
              <c:layout>
                <c:manualLayout>
                  <c:x val="-4.3042305317527126E-2"/>
                  <c:y val="-0.1111111111111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A7-4D70-B0E3-88E2BB0E644C}"/>
                </c:ext>
              </c:extLst>
            </c:dLbl>
            <c:dLbl>
              <c:idx val="4"/>
              <c:layout>
                <c:manualLayout>
                  <c:x val="-5.8694052705718876E-2"/>
                  <c:y val="-6.4814814814814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A7-4D70-B0E3-88E2BB0E644C}"/>
                </c:ext>
              </c:extLst>
            </c:dLbl>
            <c:dLbl>
              <c:idx val="5"/>
              <c:layout>
                <c:manualLayout>
                  <c:x val="-4.499877374105108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A7-4D70-B0E3-88E2BB0E644C}"/>
                </c:ext>
              </c:extLst>
            </c:dLbl>
            <c:dLbl>
              <c:idx val="6"/>
              <c:layout>
                <c:manualLayout>
                  <c:x val="-8.608461063505439E-2"/>
                  <c:y val="-2.7777777777777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A7-4D70-B0E3-88E2BB0E64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Lapas1!$B$8:$H$8</c:f>
              <c:strCache>
                <c:ptCount val="7"/>
                <c:pt idx="0">
                  <c:v>2016 m.</c:v>
                </c:pt>
                <c:pt idx="1">
                  <c:v>2017 m.</c:v>
                </c:pt>
                <c:pt idx="2">
                  <c:v>2018 m.</c:v>
                </c:pt>
                <c:pt idx="3">
                  <c:v>2019 m.</c:v>
                </c:pt>
                <c:pt idx="4">
                  <c:v>2020 m.</c:v>
                </c:pt>
                <c:pt idx="5">
                  <c:v>2021 m.</c:v>
                </c:pt>
                <c:pt idx="6">
                  <c:v>2022 m.</c:v>
                </c:pt>
              </c:strCache>
            </c:strRef>
          </c:cat>
          <c:val>
            <c:numRef>
              <c:f>Lapas1!$B$9:$H$9</c:f>
              <c:numCache>
                <c:formatCode>General</c:formatCode>
                <c:ptCount val="7"/>
                <c:pt idx="0">
                  <c:v>3960</c:v>
                </c:pt>
                <c:pt idx="1">
                  <c:v>3938</c:v>
                </c:pt>
                <c:pt idx="2">
                  <c:v>3762</c:v>
                </c:pt>
                <c:pt idx="3">
                  <c:v>1408</c:v>
                </c:pt>
                <c:pt idx="4">
                  <c:v>3465</c:v>
                </c:pt>
                <c:pt idx="5">
                  <c:v>5226</c:v>
                </c:pt>
                <c:pt idx="6">
                  <c:v>6611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5A7-4D70-B0E3-88E2BB0E64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9549472"/>
        <c:axId val="449545208"/>
      </c:lineChart>
      <c:catAx>
        <c:axId val="44954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449545208"/>
        <c:crosses val="autoZero"/>
        <c:auto val="1"/>
        <c:lblAlgn val="ctr"/>
        <c:lblOffset val="100"/>
        <c:noMultiLvlLbl val="0"/>
      </c:catAx>
      <c:valAx>
        <c:axId val="4495452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49549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5311031133440274E-2"/>
          <c:y val="7.407407407407407E-2"/>
          <c:w val="0.96368071573943359"/>
          <c:h val="0.833454974423010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triangle"/>
            <c:size val="8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'[Microsoft PowerPoint diagrama]Sheet1'!$B$179:$H$179</c:f>
              <c:strCache>
                <c:ptCount val="7"/>
                <c:pt idx="0">
                  <c:v>2016 m.</c:v>
                </c:pt>
                <c:pt idx="1">
                  <c:v>2017 m.</c:v>
                </c:pt>
                <c:pt idx="2">
                  <c:v>2018 m.</c:v>
                </c:pt>
                <c:pt idx="3">
                  <c:v>2019 m.</c:v>
                </c:pt>
                <c:pt idx="4">
                  <c:v>2020 m.</c:v>
                </c:pt>
                <c:pt idx="5">
                  <c:v>2021 m. </c:v>
                </c:pt>
                <c:pt idx="6">
                  <c:v>2022 m.</c:v>
                </c:pt>
              </c:strCache>
            </c:strRef>
          </c:cat>
          <c:val>
            <c:numRef>
              <c:f>'[Microsoft PowerPoint diagrama]Sheet1'!$B$180:$H$180</c:f>
              <c:numCache>
                <c:formatCode>General</c:formatCode>
                <c:ptCount val="7"/>
                <c:pt idx="0">
                  <c:v>13373</c:v>
                </c:pt>
                <c:pt idx="1">
                  <c:v>13548</c:v>
                </c:pt>
                <c:pt idx="2">
                  <c:v>13878</c:v>
                </c:pt>
                <c:pt idx="3">
                  <c:v>14028</c:v>
                </c:pt>
                <c:pt idx="4">
                  <c:v>14564</c:v>
                </c:pt>
                <c:pt idx="5">
                  <c:v>15017</c:v>
                </c:pt>
                <c:pt idx="6">
                  <c:v>15916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21-440C-B7FA-3A27FE22A9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229376"/>
        <c:axId val="88230912"/>
      </c:lineChart>
      <c:catAx>
        <c:axId val="882293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8230912"/>
        <c:crosses val="autoZero"/>
        <c:auto val="1"/>
        <c:lblAlgn val="ctr"/>
        <c:lblOffset val="100"/>
        <c:noMultiLvlLbl val="0"/>
      </c:catAx>
      <c:valAx>
        <c:axId val="88230912"/>
        <c:scaling>
          <c:orientation val="minMax"/>
          <c:min val="13000"/>
        </c:scaling>
        <c:delete val="1"/>
        <c:axPos val="l"/>
        <c:numFmt formatCode="General" sourceLinked="1"/>
        <c:majorTickMark val="none"/>
        <c:minorTickMark val="none"/>
        <c:tickLblPos val="nextTo"/>
        <c:crossAx val="88229376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diamond"/>
            <c:size val="8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4235272074547791E-2"/>
                  <c:y val="-0.166912125675012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2B-4E8A-A7CE-174B14B65AFD}"/>
                </c:ext>
              </c:extLst>
            </c:dLbl>
            <c:dLbl>
              <c:idx val="1"/>
              <c:layout>
                <c:manualLayout>
                  <c:x val="-3.2032438398810467E-2"/>
                  <c:y val="-0.166912125675012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2B-4E8A-A7CE-174B14B65AFD}"/>
                </c:ext>
              </c:extLst>
            </c:dLbl>
            <c:dLbl>
              <c:idx val="2"/>
              <c:layout>
                <c:manualLayout>
                  <c:x val="-3.3557792608277626E-2"/>
                  <c:y val="-0.206185567010309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2B-4E8A-A7CE-174B14B65AFD}"/>
                </c:ext>
              </c:extLst>
            </c:dLbl>
            <c:dLbl>
              <c:idx val="3"/>
              <c:layout>
                <c:manualLayout>
                  <c:x val="-3.9659209446146343E-2"/>
                  <c:y val="-0.137457044673539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2B-4E8A-A7CE-174B14B65AFD}"/>
                </c:ext>
              </c:extLst>
            </c:dLbl>
            <c:dLbl>
              <c:idx val="4"/>
              <c:layout>
                <c:manualLayout>
                  <c:x val="-3.6608501027211957E-2"/>
                  <c:y val="-0.127638684339715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2B-4E8A-A7CE-174B14B65AFD}"/>
                </c:ext>
              </c:extLst>
            </c:dLbl>
            <c:dLbl>
              <c:idx val="5"/>
              <c:layout>
                <c:manualLayout>
                  <c:x val="-3.9659209446146398E-2"/>
                  <c:y val="-8.83652430044182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2B-4E8A-A7CE-174B14B65A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Sheet1!$B$163:$H$163</c:f>
              <c:strCache>
                <c:ptCount val="7"/>
                <c:pt idx="0">
                  <c:v>2016 m.</c:v>
                </c:pt>
                <c:pt idx="1">
                  <c:v>2017 m.</c:v>
                </c:pt>
                <c:pt idx="2">
                  <c:v>2018 m.</c:v>
                </c:pt>
                <c:pt idx="3">
                  <c:v>2019 m.</c:v>
                </c:pt>
                <c:pt idx="4">
                  <c:v>2020 m.</c:v>
                </c:pt>
                <c:pt idx="5">
                  <c:v>2021 m.</c:v>
                </c:pt>
                <c:pt idx="6">
                  <c:v>2022 m.</c:v>
                </c:pt>
              </c:strCache>
            </c:strRef>
          </c:cat>
          <c:val>
            <c:numRef>
              <c:f>Sheet1!$B$164:$H$164</c:f>
              <c:numCache>
                <c:formatCode>General</c:formatCode>
                <c:ptCount val="7"/>
                <c:pt idx="0">
                  <c:v>6529</c:v>
                </c:pt>
                <c:pt idx="1">
                  <c:v>9349</c:v>
                </c:pt>
                <c:pt idx="2">
                  <c:v>9857</c:v>
                </c:pt>
                <c:pt idx="3">
                  <c:v>10367</c:v>
                </c:pt>
                <c:pt idx="4">
                  <c:v>11025</c:v>
                </c:pt>
                <c:pt idx="5">
                  <c:v>11008</c:v>
                </c:pt>
                <c:pt idx="6">
                  <c:v>11393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A2B-4E8A-A7CE-174B14B65A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203648"/>
        <c:axId val="88205184"/>
      </c:lineChart>
      <c:catAx>
        <c:axId val="882036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8205184"/>
        <c:crosses val="autoZero"/>
        <c:auto val="1"/>
        <c:lblAlgn val="ctr"/>
        <c:lblOffset val="100"/>
        <c:noMultiLvlLbl val="0"/>
      </c:catAx>
      <c:valAx>
        <c:axId val="88205184"/>
        <c:scaling>
          <c:orientation val="minMax"/>
          <c:max val="12000"/>
          <c:min val="6500"/>
        </c:scaling>
        <c:delete val="1"/>
        <c:axPos val="l"/>
        <c:numFmt formatCode="General" sourceLinked="1"/>
        <c:majorTickMark val="none"/>
        <c:minorTickMark val="none"/>
        <c:tickLblPos val="nextTo"/>
        <c:crossAx val="882036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4057364429125094E-2"/>
          <c:y val="2.2186712857771552E-2"/>
          <c:w val="0.98594263557087491"/>
          <c:h val="0.9183988686707949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square"/>
            <c:size val="8"/>
            <c:spPr>
              <a:solidFill>
                <a:srgbClr val="0070C0"/>
              </a:solidFill>
            </c:spPr>
          </c:marker>
          <c:dLbls>
            <c:dLbl>
              <c:idx val="5"/>
              <c:layout>
                <c:manualLayout>
                  <c:x val="-9.7794181977252842E-2"/>
                  <c:y val="-1.8483887430737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2A-468F-BFE8-819AA7BD687F}"/>
                </c:ext>
              </c:extLst>
            </c:dLbl>
            <c:dLbl>
              <c:idx val="6"/>
              <c:layout>
                <c:manualLayout>
                  <c:x val="4.371269262505426E-4"/>
                  <c:y val="2.29357383953290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41149867267504E-2"/>
                      <c:h val="0.128440135013842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602A-468F-BFE8-819AA7BD687F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Sheet1!$B$146:$H$146</c:f>
              <c:strCache>
                <c:ptCount val="7"/>
                <c:pt idx="0">
                  <c:v>2016 m.</c:v>
                </c:pt>
                <c:pt idx="1">
                  <c:v>2017 m.</c:v>
                </c:pt>
                <c:pt idx="2">
                  <c:v>2018 m.</c:v>
                </c:pt>
                <c:pt idx="3">
                  <c:v>2019 m.</c:v>
                </c:pt>
                <c:pt idx="4">
                  <c:v>2020 m.</c:v>
                </c:pt>
                <c:pt idx="5">
                  <c:v>2021 m. </c:v>
                </c:pt>
                <c:pt idx="6">
                  <c:v>2022 m.</c:v>
                </c:pt>
              </c:strCache>
            </c:strRef>
          </c:cat>
          <c:val>
            <c:numRef>
              <c:f>Sheet1!$B$147:$H$147</c:f>
              <c:numCache>
                <c:formatCode>General</c:formatCode>
                <c:ptCount val="7"/>
                <c:pt idx="0">
                  <c:v>2014</c:v>
                </c:pt>
                <c:pt idx="1">
                  <c:v>2156</c:v>
                </c:pt>
                <c:pt idx="2">
                  <c:v>2027</c:v>
                </c:pt>
                <c:pt idx="3">
                  <c:v>2025</c:v>
                </c:pt>
                <c:pt idx="4">
                  <c:v>2029</c:v>
                </c:pt>
                <c:pt idx="5">
                  <c:v>2785</c:v>
                </c:pt>
                <c:pt idx="6">
                  <c:v>2961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2A-468F-BFE8-819AA7BD68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161280"/>
        <c:axId val="88175360"/>
      </c:lineChart>
      <c:catAx>
        <c:axId val="8816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88175360"/>
        <c:crosses val="autoZero"/>
        <c:auto val="1"/>
        <c:lblAlgn val="ctr"/>
        <c:lblOffset val="100"/>
        <c:noMultiLvlLbl val="0"/>
      </c:catAx>
      <c:valAx>
        <c:axId val="88175360"/>
        <c:scaling>
          <c:orientation val="minMax"/>
          <c:max val="3000"/>
          <c:min val="1900"/>
        </c:scaling>
        <c:delete val="1"/>
        <c:axPos val="l"/>
        <c:numFmt formatCode="General" sourceLinked="1"/>
        <c:majorTickMark val="none"/>
        <c:minorTickMark val="none"/>
        <c:tickLblPos val="nextTo"/>
        <c:crossAx val="88161280"/>
        <c:crosses val="autoZero"/>
        <c:crossBetween val="between"/>
      </c:valAx>
      <c:spPr>
        <a:noFill/>
        <a:ln w="9525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4472C4"/>
              </a:solidFill>
              <a:round/>
            </a:ln>
            <a:effectLst/>
          </c:spPr>
          <c:marker>
            <c:symbol val="triangle"/>
            <c:size val="8"/>
          </c:marker>
          <c:dLbls>
            <c:dLbl>
              <c:idx val="5"/>
              <c:layout>
                <c:manualLayout>
                  <c:x val="-2.3944444444444445E-2"/>
                  <c:y val="-5.78357392825896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FA-4F09-B2C7-DA1F0658EC67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Sheet1!$B$129:$H$129</c:f>
              <c:strCache>
                <c:ptCount val="7"/>
                <c:pt idx="0">
                  <c:v>2016 m.</c:v>
                </c:pt>
                <c:pt idx="1">
                  <c:v>2017 m.</c:v>
                </c:pt>
                <c:pt idx="2">
                  <c:v>2018 m.</c:v>
                </c:pt>
                <c:pt idx="3">
                  <c:v>2019 m.</c:v>
                </c:pt>
                <c:pt idx="4">
                  <c:v>2020 m.</c:v>
                </c:pt>
                <c:pt idx="5">
                  <c:v>2021 m.</c:v>
                </c:pt>
                <c:pt idx="6">
                  <c:v>2022 m.</c:v>
                </c:pt>
              </c:strCache>
            </c:strRef>
          </c:cat>
          <c:val>
            <c:numRef>
              <c:f>Sheet1!$B$130:$H$130</c:f>
              <c:numCache>
                <c:formatCode>General</c:formatCode>
                <c:ptCount val="7"/>
                <c:pt idx="0">
                  <c:v>2405</c:v>
                </c:pt>
                <c:pt idx="1">
                  <c:v>2430</c:v>
                </c:pt>
                <c:pt idx="2">
                  <c:v>2223</c:v>
                </c:pt>
                <c:pt idx="3">
                  <c:v>2234</c:v>
                </c:pt>
                <c:pt idx="4">
                  <c:v>2135</c:v>
                </c:pt>
                <c:pt idx="5">
                  <c:v>1950</c:v>
                </c:pt>
                <c:pt idx="6">
                  <c:v>1970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FA-4F09-B2C7-DA1F0658EC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021440"/>
        <c:axId val="87022976"/>
      </c:lineChart>
      <c:catAx>
        <c:axId val="870214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7022976"/>
        <c:crosses val="autoZero"/>
        <c:auto val="1"/>
        <c:lblAlgn val="ctr"/>
        <c:lblOffset val="100"/>
        <c:noMultiLvlLbl val="0"/>
      </c:catAx>
      <c:valAx>
        <c:axId val="87022976"/>
        <c:scaling>
          <c:orientation val="minMax"/>
          <c:min val="1900"/>
        </c:scaling>
        <c:delete val="1"/>
        <c:axPos val="l"/>
        <c:numFmt formatCode="General" sourceLinked="1"/>
        <c:majorTickMark val="none"/>
        <c:minorTickMark val="none"/>
        <c:tickLblPos val="nextTo"/>
        <c:crossAx val="87021440"/>
        <c:crosses val="autoZero"/>
        <c:crossBetween val="between"/>
      </c:valAx>
      <c:spPr>
        <a:noFill/>
        <a:ln w="9525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2642749566203515E-2"/>
          <c:y val="6.9841547584329741E-2"/>
          <c:w val="0.98700240933082439"/>
          <c:h val="0.79723029065811213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4472C4"/>
              </a:solidFill>
              <a:round/>
            </a:ln>
            <a:effectLst/>
          </c:spPr>
          <c:marker>
            <c:symbol val="triangle"/>
            <c:size val="8"/>
          </c:marker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Sheet1!$B$112:$H$112</c:f>
              <c:strCache>
                <c:ptCount val="7"/>
                <c:pt idx="0">
                  <c:v>2016 m.</c:v>
                </c:pt>
                <c:pt idx="1">
                  <c:v>2017 m.</c:v>
                </c:pt>
                <c:pt idx="2">
                  <c:v>2018 m. </c:v>
                </c:pt>
                <c:pt idx="3">
                  <c:v>2019 m.</c:v>
                </c:pt>
                <c:pt idx="4">
                  <c:v>2020 m.</c:v>
                </c:pt>
                <c:pt idx="5">
                  <c:v>2021 m.</c:v>
                </c:pt>
                <c:pt idx="6">
                  <c:v>2022 m.</c:v>
                </c:pt>
              </c:strCache>
            </c:strRef>
          </c:cat>
          <c:val>
            <c:numRef>
              <c:f>Sheet1!$B$113:$H$113</c:f>
              <c:numCache>
                <c:formatCode>General</c:formatCode>
                <c:ptCount val="7"/>
                <c:pt idx="0">
                  <c:v>775</c:v>
                </c:pt>
                <c:pt idx="1">
                  <c:v>762</c:v>
                </c:pt>
                <c:pt idx="2">
                  <c:v>756</c:v>
                </c:pt>
                <c:pt idx="3">
                  <c:v>749</c:v>
                </c:pt>
                <c:pt idx="4">
                  <c:v>712</c:v>
                </c:pt>
                <c:pt idx="5">
                  <c:v>841</c:v>
                </c:pt>
                <c:pt idx="6">
                  <c:v>837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A3-42C7-B34C-6E9143F3E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983424"/>
        <c:axId val="86984960"/>
      </c:lineChart>
      <c:catAx>
        <c:axId val="86983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86984960"/>
        <c:crosses val="autoZero"/>
        <c:auto val="1"/>
        <c:lblAlgn val="ctr"/>
        <c:lblOffset val="100"/>
        <c:noMultiLvlLbl val="0"/>
      </c:catAx>
      <c:valAx>
        <c:axId val="86984960"/>
        <c:scaling>
          <c:orientation val="minMax"/>
          <c:min val="700"/>
        </c:scaling>
        <c:delete val="1"/>
        <c:axPos val="l"/>
        <c:numFmt formatCode="General" sourceLinked="1"/>
        <c:majorTickMark val="none"/>
        <c:minorTickMark val="none"/>
        <c:tickLblPos val="nextTo"/>
        <c:crossAx val="86983424"/>
        <c:crosses val="autoZero"/>
        <c:crossBetween val="between"/>
      </c:valAx>
      <c:spPr>
        <a:noFill/>
        <a:ln w="9525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>
          <a:lumMod val="15000"/>
          <a:lumOff val="85000"/>
        </a:sysClr>
      </a:solidFill>
      <a:round/>
    </a:ln>
    <a:effectLst/>
  </c:spPr>
  <c:txPr>
    <a:bodyPr/>
    <a:lstStyle/>
    <a:p>
      <a:pPr>
        <a:defRPr/>
      </a:pPr>
      <a:endParaRPr lang="lt-LT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3097659143622173E-2"/>
          <c:y val="5.6540561927899455E-2"/>
          <c:w val="0.96642254397258853"/>
          <c:h val="0.85920822329722801"/>
        </c:manualLayout>
      </c:layout>
      <c:lineChart>
        <c:grouping val="standard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6"/>
          </c:marker>
          <c:dLbls>
            <c:dLbl>
              <c:idx val="0"/>
              <c:layout>
                <c:manualLayout>
                  <c:x val="-4.6928675400291123E-2"/>
                  <c:y val="-6.01505540974044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5D9-4844-A347-982A230E4F84}"/>
                </c:ext>
              </c:extLst>
            </c:dLbl>
            <c:dLbl>
              <c:idx val="5"/>
              <c:layout>
                <c:manualLayout>
                  <c:x val="-3.1028600414433553E-2"/>
                  <c:y val="-4.31429267342376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5D9-4844-A347-982A230E4F84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'[Microsoft PowerPoint diagrama]Sheet1'!$B$197:$H$197</c:f>
              <c:strCache>
                <c:ptCount val="7"/>
                <c:pt idx="0">
                  <c:v>2016 m.</c:v>
                </c:pt>
                <c:pt idx="1">
                  <c:v>2017 m.</c:v>
                </c:pt>
                <c:pt idx="2">
                  <c:v>2018 m. </c:v>
                </c:pt>
                <c:pt idx="3">
                  <c:v>2019 m.</c:v>
                </c:pt>
                <c:pt idx="4">
                  <c:v>2020 m.</c:v>
                </c:pt>
                <c:pt idx="5">
                  <c:v>2021 m.</c:v>
                </c:pt>
                <c:pt idx="6">
                  <c:v>2022 m.</c:v>
                </c:pt>
              </c:strCache>
            </c:strRef>
          </c:cat>
          <c:val>
            <c:numRef>
              <c:f>'[Microsoft PowerPoint diagrama]Sheet1'!$B$198:$H$198</c:f>
              <c:numCache>
                <c:formatCode>General</c:formatCode>
                <c:ptCount val="7"/>
                <c:pt idx="0">
                  <c:v>1457</c:v>
                </c:pt>
                <c:pt idx="1">
                  <c:v>1001</c:v>
                </c:pt>
                <c:pt idx="2">
                  <c:v>788</c:v>
                </c:pt>
                <c:pt idx="3">
                  <c:v>888</c:v>
                </c:pt>
                <c:pt idx="4">
                  <c:v>953</c:v>
                </c:pt>
                <c:pt idx="5">
                  <c:v>932</c:v>
                </c:pt>
                <c:pt idx="6">
                  <c:v>1018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D9-4844-A347-982A230E4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367872"/>
        <c:axId val="30391296"/>
      </c:lineChart>
      <c:catAx>
        <c:axId val="2436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30391296"/>
        <c:crosses val="autoZero"/>
        <c:auto val="1"/>
        <c:lblAlgn val="ctr"/>
        <c:lblOffset val="100"/>
        <c:noMultiLvlLbl val="0"/>
      </c:catAx>
      <c:valAx>
        <c:axId val="30391296"/>
        <c:scaling>
          <c:orientation val="minMax"/>
          <c:max val="1800"/>
          <c:min val="400"/>
        </c:scaling>
        <c:delete val="1"/>
        <c:axPos val="l"/>
        <c:numFmt formatCode="General" sourceLinked="1"/>
        <c:majorTickMark val="none"/>
        <c:minorTickMark val="none"/>
        <c:tickLblPos val="nextTo"/>
        <c:crossAx val="24367872"/>
        <c:crosses val="autoZero"/>
        <c:crossBetween val="between"/>
      </c:valAx>
      <c:spPr>
        <a:noFill/>
        <a:ln w="9525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671E-C8D2-4C66-8F67-CB93D1F153DC}" type="datetimeFigureOut">
              <a:rPr lang="lt-LT" smtClean="0"/>
              <a:t>2022-11-28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E6F28-0A89-4C17-9AFD-98B0A163204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90113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D8C97-9AFA-4713-814A-D4213BF4C62C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F8A15-0B04-4CEE-B291-78C804E914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F8A15-0B04-4CEE-B291-78C804E914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865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1F8A15-0B04-4CEE-B291-78C804E914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8197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E2C9B-E0A0-4357-AD18-C32EC45DFCD5}" type="slidenum">
              <a:rPr lang="lt-LT" smtClean="0"/>
              <a:pPr/>
              <a:t>14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51708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E2C9B-E0A0-4357-AD18-C32EC45DFCD5}" type="slidenum">
              <a:rPr lang="lt-LT" smtClean="0"/>
              <a:pPr/>
              <a:t>15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45951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E2C9B-E0A0-4357-AD18-C32EC45DFCD5}" type="slidenum">
              <a:rPr lang="lt-LT" smtClean="0"/>
              <a:pPr/>
              <a:t>16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61916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F8A15-0B04-4CEE-B291-78C804E914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139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007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570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55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831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002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904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563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597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90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828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8897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3347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4683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9580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55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4405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4800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7907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5922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204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55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5510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8838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9810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3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44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44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44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44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44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44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75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44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44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44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09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1.xml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4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6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7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305428" y="1346200"/>
            <a:ext cx="7075152" cy="36236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 defTabSz="457200">
              <a:lnSpc>
                <a:spcPct val="100000"/>
              </a:lnSpc>
              <a:spcBef>
                <a:spcPts val="0"/>
              </a:spcBef>
            </a:pPr>
            <a:r>
              <a:rPr lang="lt-LT" sz="3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KAUNO MIESTO SAVIVALDYBĖS BENDROJO UGDYMO MOKYKLŲ TINKLO PERTVARKOS ĮGYVENDINIMO EIGA IR 2021–2025 METŲ BENDROJO PLANO PERSPEKTYVA</a:t>
            </a:r>
            <a:br>
              <a:rPr lang="lt-LT" sz="3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lt-LT" sz="3200" b="1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Antrinis pavadinimas 2"/>
          <p:cNvSpPr txBox="1">
            <a:spLocks/>
          </p:cNvSpPr>
          <p:nvPr/>
        </p:nvSpPr>
        <p:spPr>
          <a:xfrm>
            <a:off x="1998692" y="4969838"/>
            <a:ext cx="5688631" cy="873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Kaunas</a:t>
            </a:r>
          </a:p>
          <a:p>
            <a:pPr marL="0" indent="0" algn="ctr">
              <a:buNone/>
            </a:pP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2022</a:t>
            </a: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50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39422" y="233895"/>
            <a:ext cx="7886700" cy="1099605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lt-LT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Mokinių skaičiaus </a:t>
            </a:r>
            <a:r>
              <a:rPr lang="lt-LT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2016-2022 </a:t>
            </a:r>
            <a:r>
              <a:rPr lang="lt-LT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m. </a:t>
            </a:r>
            <a:r>
              <a:rPr lang="lt-LT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kaita</a:t>
            </a:r>
            <a:br>
              <a:rPr lang="lt-LT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lt-LT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pradinėse mokyklose ir mokyklose darželiuose</a:t>
            </a:r>
            <a:endParaRPr lang="lt-LT" sz="28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88704" y="1589351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a 3"/>
          <p:cNvGraphicFramePr>
            <a:graphicFrameLocks/>
          </p:cNvGraphicFramePr>
          <p:nvPr>
            <p:extLst/>
          </p:nvPr>
        </p:nvGraphicFramePr>
        <p:xfrm>
          <a:off x="228600" y="1120141"/>
          <a:ext cx="8797522" cy="217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Diagrama 4"/>
          <p:cNvGraphicFramePr>
            <a:graphicFrameLocks/>
          </p:cNvGraphicFramePr>
          <p:nvPr>
            <p:extLst/>
          </p:nvPr>
        </p:nvGraphicFramePr>
        <p:xfrm>
          <a:off x="228600" y="3377697"/>
          <a:ext cx="8797522" cy="2571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89263" y="1490690"/>
            <a:ext cx="20203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Pradinėse mokyklose</a:t>
            </a:r>
            <a:endParaRPr kumimoji="0" lang="lt-LT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12413" y="3529462"/>
            <a:ext cx="31709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Mokyklose-darželiuose</a:t>
            </a:r>
            <a:endParaRPr kumimoji="0" lang="lt-LT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757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39422" y="233895"/>
            <a:ext cx="7886700" cy="109960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lt-LT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Mokinių skaičiaus </a:t>
            </a:r>
            <a:r>
              <a:rPr lang="lt-LT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2016-2022 </a:t>
            </a:r>
            <a:r>
              <a:rPr lang="lt-LT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m. kaita </a:t>
            </a:r>
            <a:r>
              <a:rPr lang="lt-LT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specialiosiose mokyklose ir </a:t>
            </a:r>
            <a:r>
              <a:rPr lang="lt-LT" sz="3200" b="1" smtClean="0">
                <a:solidFill>
                  <a:srgbClr val="000000"/>
                </a:solidFill>
                <a:latin typeface="Times New Roman"/>
                <a:ea typeface="Times New Roman"/>
              </a:rPr>
              <a:t>ugdymo centruose</a:t>
            </a:r>
            <a:endParaRPr lang="lt-LT" sz="32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88704" y="1589351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a 3"/>
          <p:cNvGraphicFramePr>
            <a:graphicFrameLocks/>
          </p:cNvGraphicFramePr>
          <p:nvPr>
            <p:extLst/>
          </p:nvPr>
        </p:nvGraphicFramePr>
        <p:xfrm>
          <a:off x="240030" y="1333500"/>
          <a:ext cx="8786091" cy="4635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3000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39422" y="512466"/>
            <a:ext cx="7886700" cy="56270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lt-LT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Mokinių skaičiaus </a:t>
            </a:r>
            <a:r>
              <a:rPr lang="lt-LT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2016-2022 </a:t>
            </a:r>
            <a:r>
              <a:rPr lang="lt-LT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m. </a:t>
            </a:r>
            <a:r>
              <a:rPr lang="lt-LT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kaita</a:t>
            </a:r>
            <a:endParaRPr lang="lt-LT" sz="28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88704" y="1589351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264696" y="3581485"/>
          <a:ext cx="8698832" cy="2437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Diagrama 4"/>
          <p:cNvGraphicFramePr>
            <a:graphicFrameLocks/>
          </p:cNvGraphicFramePr>
          <p:nvPr>
            <p:extLst/>
          </p:nvPr>
        </p:nvGraphicFramePr>
        <p:xfrm>
          <a:off x="264696" y="1125755"/>
          <a:ext cx="8698832" cy="2443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0886" y="1406156"/>
            <a:ext cx="2663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Priešmokyklinio </a:t>
            </a: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ugdymo grupėse mokyklose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65147" y="3779581"/>
            <a:ext cx="43229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Priešmokyklinio </a:t>
            </a: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ugdymo grupėse ikimokyklinio ugdymo </a:t>
            </a:r>
            <a:r>
              <a:rPr kumimoji="0" lang="lt-L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įstaigose mokyklose</a:t>
            </a:r>
            <a:endParaRPr kumimoji="0" lang="lt-LT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14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39422" y="233895"/>
            <a:ext cx="7886700" cy="901569"/>
          </a:xfrm>
        </p:spPr>
        <p:txBody>
          <a:bodyPr>
            <a:normAutofit/>
          </a:bodyPr>
          <a:lstStyle/>
          <a:p>
            <a:pPr algn="ctr"/>
            <a:r>
              <a:rPr lang="lt-LT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Perspektyva</a:t>
            </a:r>
            <a:endParaRPr lang="lt-LT" sz="36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291402" y="954594"/>
            <a:ext cx="8526902" cy="516071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  <a:tabLst>
                <a:tab pos="542925" algn="l"/>
              </a:tabLst>
            </a:pP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Planuojama </a:t>
            </a:r>
            <a:r>
              <a:rPr lang="lt-L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2023-08-31 reorganizuoti </a:t>
            </a: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lt-L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Aitvaro“ </a:t>
            </a: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mokyklą</a:t>
            </a:r>
            <a:r>
              <a:rPr lang="lt-L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prijungiant </a:t>
            </a: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ją </a:t>
            </a:r>
            <a:r>
              <a:rPr lang="lt-L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prie S</a:t>
            </a: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uaugusiųjų </a:t>
            </a:r>
            <a:r>
              <a:rPr lang="lt-L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jaunimo mokymo </a:t>
            </a: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centro;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  <a:tabLst>
                <a:tab pos="542925" algn="l"/>
              </a:tabLst>
            </a:pP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Planuojama </a:t>
            </a:r>
            <a:r>
              <a:rPr lang="lt-L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2023-08-31 </a:t>
            </a: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pertvarkyti Šv. Roko mokyklą į </a:t>
            </a:r>
            <a:r>
              <a:rPr lang="lt-L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regioninį centrą, pritarus Lietuvos Respublikos švietimo, mokslo ir sporto </a:t>
            </a: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ministrui;  </a:t>
            </a:r>
          </a:p>
          <a:p>
            <a:pPr marL="457200" lvl="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542925" algn="l"/>
              </a:tabLst>
            </a:pPr>
            <a:r>
              <a:rPr lang="lt-LT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Vykdoma stebėsena </a:t>
            </a:r>
            <a:r>
              <a:rPr lang="lt-LT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 mažėjant mokinių skaičiui </a:t>
            </a:r>
            <a:r>
              <a:rPr lang="lt-LT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 pertvarkoma mokyklų struktūra arba mokyklos reorganizuojamos prijungiant prie </a:t>
            </a:r>
            <a:r>
              <a:rPr lang="lt-LT" sz="2600" dirty="0">
                <a:solidFill>
                  <a:prstClr val="black"/>
                </a:solidFill>
                <a:latin typeface="Times New Roman"/>
                <a:ea typeface="Times New Roman"/>
              </a:rPr>
              <a:t>atitinkamo lygmens bendrojo ugdymo programas </a:t>
            </a:r>
            <a:r>
              <a:rPr lang="lt-LT" sz="2600" dirty="0" smtClean="0">
                <a:solidFill>
                  <a:prstClr val="black"/>
                </a:solidFill>
                <a:latin typeface="Times New Roman"/>
                <a:ea typeface="Times New Roman"/>
              </a:rPr>
              <a:t>vykdančių mokyklų.</a:t>
            </a:r>
            <a:endParaRPr lang="lt-LT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lt-LT" sz="26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lt-LT" sz="26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lt-LT" sz="20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88900" algn="just">
              <a:lnSpc>
                <a:spcPct val="100000"/>
              </a:lnSpc>
              <a:spcBef>
                <a:spcPts val="0"/>
              </a:spcBef>
              <a:buNone/>
              <a:tabLst>
                <a:tab pos="542925" algn="l"/>
              </a:tabLst>
            </a:pPr>
            <a:endParaRPr lang="lt-LT" sz="2000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t-L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28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83011" y="226091"/>
            <a:ext cx="8229600" cy="754638"/>
          </a:xfrm>
        </p:spPr>
        <p:txBody>
          <a:bodyPr>
            <a:noAutofit/>
          </a:bodyPr>
          <a:lstStyle/>
          <a:p>
            <a:pPr algn="ctr" eaLnBrk="0" hangingPunct="0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Mokymo centrai ir specialiosios mokyklos</a:t>
            </a: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87727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endParaRPr lang="lt-LT" sz="2400" dirty="0" smtClean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sz="2800" dirty="0"/>
          </a:p>
          <a:p>
            <a:pPr marL="0" indent="0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dirty="0"/>
          </a:p>
          <a:p>
            <a:endParaRPr lang="lt-LT" dirty="0"/>
          </a:p>
        </p:txBody>
      </p:sp>
      <p:graphicFrame>
        <p:nvGraphicFramePr>
          <p:cNvPr id="5" name="Lentelė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330820"/>
              </p:ext>
            </p:extLst>
          </p:nvPr>
        </p:nvGraphicFramePr>
        <p:xfrm>
          <a:off x="179511" y="602903"/>
          <a:ext cx="8784976" cy="5499470"/>
        </p:xfrm>
        <a:graphic>
          <a:graphicData uri="http://schemas.openxmlformats.org/drawingml/2006/table">
            <a:tbl>
              <a:tblPr firstRow="1" firstCol="1" bandRow="1"/>
              <a:tblGrid>
                <a:gridCol w="267750">
                  <a:extLst>
                    <a:ext uri="{9D8B030D-6E8A-4147-A177-3AD203B41FA5}">
                      <a16:colId xmlns:a16="http://schemas.microsoft.com/office/drawing/2014/main" val="3022851670"/>
                    </a:ext>
                  </a:extLst>
                </a:gridCol>
                <a:gridCol w="1155682">
                  <a:extLst>
                    <a:ext uri="{9D8B030D-6E8A-4147-A177-3AD203B41FA5}">
                      <a16:colId xmlns:a16="http://schemas.microsoft.com/office/drawing/2014/main" val="3803470982"/>
                    </a:ext>
                  </a:extLst>
                </a:gridCol>
                <a:gridCol w="509417">
                  <a:extLst>
                    <a:ext uri="{9D8B030D-6E8A-4147-A177-3AD203B41FA5}">
                      <a16:colId xmlns:a16="http://schemas.microsoft.com/office/drawing/2014/main" val="2384831969"/>
                    </a:ext>
                  </a:extLst>
                </a:gridCol>
                <a:gridCol w="509417">
                  <a:extLst>
                    <a:ext uri="{9D8B030D-6E8A-4147-A177-3AD203B41FA5}">
                      <a16:colId xmlns:a16="http://schemas.microsoft.com/office/drawing/2014/main" val="1804800490"/>
                    </a:ext>
                  </a:extLst>
                </a:gridCol>
                <a:gridCol w="553948">
                  <a:extLst>
                    <a:ext uri="{9D8B030D-6E8A-4147-A177-3AD203B41FA5}">
                      <a16:colId xmlns:a16="http://schemas.microsoft.com/office/drawing/2014/main" val="3984631406"/>
                    </a:ext>
                  </a:extLst>
                </a:gridCol>
                <a:gridCol w="569697">
                  <a:extLst>
                    <a:ext uri="{9D8B030D-6E8A-4147-A177-3AD203B41FA5}">
                      <a16:colId xmlns:a16="http://schemas.microsoft.com/office/drawing/2014/main" val="2958891592"/>
                    </a:ext>
                  </a:extLst>
                </a:gridCol>
                <a:gridCol w="569697">
                  <a:extLst>
                    <a:ext uri="{9D8B030D-6E8A-4147-A177-3AD203B41FA5}">
                      <a16:colId xmlns:a16="http://schemas.microsoft.com/office/drawing/2014/main" val="1103373394"/>
                    </a:ext>
                  </a:extLst>
                </a:gridCol>
                <a:gridCol w="567527">
                  <a:extLst>
                    <a:ext uri="{9D8B030D-6E8A-4147-A177-3AD203B41FA5}">
                      <a16:colId xmlns:a16="http://schemas.microsoft.com/office/drawing/2014/main" val="1909031566"/>
                    </a:ext>
                  </a:extLst>
                </a:gridCol>
                <a:gridCol w="538742">
                  <a:extLst>
                    <a:ext uri="{9D8B030D-6E8A-4147-A177-3AD203B41FA5}">
                      <a16:colId xmlns:a16="http://schemas.microsoft.com/office/drawing/2014/main" val="357709711"/>
                    </a:ext>
                  </a:extLst>
                </a:gridCol>
                <a:gridCol w="288378">
                  <a:extLst>
                    <a:ext uri="{9D8B030D-6E8A-4147-A177-3AD203B41FA5}">
                      <a16:colId xmlns:a16="http://schemas.microsoft.com/office/drawing/2014/main" val="3566426434"/>
                    </a:ext>
                  </a:extLst>
                </a:gridCol>
                <a:gridCol w="290552">
                  <a:extLst>
                    <a:ext uri="{9D8B030D-6E8A-4147-A177-3AD203B41FA5}">
                      <a16:colId xmlns:a16="http://schemas.microsoft.com/office/drawing/2014/main" val="1482999469"/>
                    </a:ext>
                  </a:extLst>
                </a:gridCol>
                <a:gridCol w="324223">
                  <a:extLst>
                    <a:ext uri="{9D8B030D-6E8A-4147-A177-3AD203B41FA5}">
                      <a16:colId xmlns:a16="http://schemas.microsoft.com/office/drawing/2014/main" val="118980414"/>
                    </a:ext>
                  </a:extLst>
                </a:gridCol>
                <a:gridCol w="324223">
                  <a:extLst>
                    <a:ext uri="{9D8B030D-6E8A-4147-A177-3AD203B41FA5}">
                      <a16:colId xmlns:a16="http://schemas.microsoft.com/office/drawing/2014/main" val="1276056374"/>
                    </a:ext>
                  </a:extLst>
                </a:gridCol>
                <a:gridCol w="552319">
                  <a:extLst>
                    <a:ext uri="{9D8B030D-6E8A-4147-A177-3AD203B41FA5}">
                      <a16:colId xmlns:a16="http://schemas.microsoft.com/office/drawing/2014/main" val="4183551061"/>
                    </a:ext>
                  </a:extLst>
                </a:gridCol>
                <a:gridCol w="610972">
                  <a:extLst>
                    <a:ext uri="{9D8B030D-6E8A-4147-A177-3AD203B41FA5}">
                      <a16:colId xmlns:a16="http://schemas.microsoft.com/office/drawing/2014/main" val="3862833523"/>
                    </a:ext>
                  </a:extLst>
                </a:gridCol>
                <a:gridCol w="561009">
                  <a:extLst>
                    <a:ext uri="{9D8B030D-6E8A-4147-A177-3AD203B41FA5}">
                      <a16:colId xmlns:a16="http://schemas.microsoft.com/office/drawing/2014/main" val="2176089531"/>
                    </a:ext>
                  </a:extLst>
                </a:gridCol>
                <a:gridCol w="591423">
                  <a:extLst>
                    <a:ext uri="{9D8B030D-6E8A-4147-A177-3AD203B41FA5}">
                      <a16:colId xmlns:a16="http://schemas.microsoft.com/office/drawing/2014/main" val="137361177"/>
                    </a:ext>
                  </a:extLst>
                </a:gridCol>
              </a:tblGrid>
              <a:tr h="50978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Eil. Nr.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Mokykla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Klasių komplektų ir mokinių skaičiaus pokytis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2016-2022 m.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Mokinių skaičiaus vidurkis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2022-09-01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Bendras patalpų plotas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(kv.m)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Klasių  kambarių bendras plotas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(kv.m)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mokiniui tenka bendro ploto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(kv.m)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mokiniui tenka klasių  kambarių bendro ploto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(kv.m)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0617603"/>
                  </a:ext>
                </a:extLst>
              </a:tr>
              <a:tr h="849643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1-4 kl.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5-8 kl.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9-10 kl.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11-12 kl.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309824"/>
                  </a:ext>
                </a:extLst>
              </a:tr>
              <a:tr h="347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Kauno „Aitvaro“ mokykla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12(55)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11(58) 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(75)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16(59)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16(61)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12(27)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6(28)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980,64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500,23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35,02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17,9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326425"/>
                  </a:ext>
                </a:extLst>
              </a:tr>
              <a:tr h="759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Kauno Prano Daunio ugdymo centras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17(108)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18(115) 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18(114)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26(123)+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1(7) pr. +4(26) ikimok.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23(138)+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1(13) pr. +4(23)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Ikimok.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22(140)+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1(9) pr. </a:t>
                      </a: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+4(16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Ikimok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22(141)+ </a:t>
                      </a: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2(12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pr</a:t>
                      </a: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.+3(20 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Ikimok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3034,06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1027,04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071451"/>
                  </a:ext>
                </a:extLst>
              </a:tr>
              <a:tr h="734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Kauno kurčiųjų ir neprigirdinčiųjų ugdymo centras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9(63)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9(61) 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9(61)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9(55)+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1(4) pr. +3(22) ikimok.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8(58)+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1(7) pr. +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3(16)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Ikimok.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8(55)+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1(7) pr. </a:t>
                      </a: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+2(13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Ikimok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8(58)+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1(5) pr. +2(12)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Ikimok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2788,0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816,0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44,3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3061017"/>
                  </a:ext>
                </a:extLst>
              </a:tr>
              <a:tr h="5614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Kauno Jono Laužiko mokykla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23(180)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21(175) 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17(166)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16(132)+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3(20) </a:t>
                      </a: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16(125)+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3(24) </a:t>
                      </a: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17(121)+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2(24)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17(111)+ </a:t>
                      </a: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3(28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4248,0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1162,13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30,6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950158"/>
                  </a:ext>
                </a:extLst>
              </a:tr>
              <a:tr h="8688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Kauno </a:t>
                      </a:r>
                      <a:r>
                        <a:rPr lang="lt-LT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šv</a:t>
                      </a: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Roko mokykla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32(145)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30(135) 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30(137)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22(102)+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12(35) soc. ig.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37(97)+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10(38) soc. ig.+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3(10)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Ikimok.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16(110)+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3(38)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soc. ig.+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3(10)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Ikimok.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16(119)+ </a:t>
                      </a: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3(10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.+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5(41 )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Ikimok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7519,6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1839,0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47,0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585300"/>
                  </a:ext>
                </a:extLst>
              </a:tr>
              <a:tr h="815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Kauno suaugusiųjų ir jaunimo mokymo centras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33(740</a:t>
                      </a: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8(290) 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26(310)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28(362)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25(465)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20(401)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29(475)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3859,56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854,46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7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5364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83011" y="226091"/>
            <a:ext cx="8229600" cy="754638"/>
          </a:xfrm>
        </p:spPr>
        <p:txBody>
          <a:bodyPr>
            <a:noAutofit/>
          </a:bodyPr>
          <a:lstStyle/>
          <a:p>
            <a:pPr algn="ctr" eaLnBrk="0" hangingPunct="0"/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Bendrojo ugdymo mokyklų tinklo pokyčiai ir </a:t>
            </a:r>
            <a:b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perspektyva (I)</a:t>
            </a:r>
            <a:b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87727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endParaRPr lang="lt-LT" sz="2400" dirty="0" smtClean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sz="2800" dirty="0"/>
          </a:p>
          <a:p>
            <a:pPr marL="0" indent="0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dirty="0"/>
          </a:p>
          <a:p>
            <a:endParaRPr lang="lt-LT" dirty="0"/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411131"/>
              </p:ext>
            </p:extLst>
          </p:nvPr>
        </p:nvGraphicFramePr>
        <p:xfrm>
          <a:off x="179511" y="793821"/>
          <a:ext cx="8784978" cy="5470342"/>
        </p:xfrm>
        <a:graphic>
          <a:graphicData uri="http://schemas.openxmlformats.org/drawingml/2006/table">
            <a:tbl>
              <a:tblPr firstRow="1" firstCol="1" bandRow="1"/>
              <a:tblGrid>
                <a:gridCol w="229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5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95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5911">
                  <a:extLst>
                    <a:ext uri="{9D8B030D-6E8A-4147-A177-3AD203B41FA5}">
                      <a16:colId xmlns:a16="http://schemas.microsoft.com/office/drawing/2014/main" val="4092916221"/>
                    </a:ext>
                  </a:extLst>
                </a:gridCol>
                <a:gridCol w="626359">
                  <a:extLst>
                    <a:ext uri="{9D8B030D-6E8A-4147-A177-3AD203B41FA5}">
                      <a16:colId xmlns:a16="http://schemas.microsoft.com/office/drawing/2014/main" val="1747598185"/>
                    </a:ext>
                  </a:extLst>
                </a:gridCol>
                <a:gridCol w="5044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65203">
                  <a:extLst>
                    <a:ext uri="{9D8B030D-6E8A-4147-A177-3AD203B41FA5}">
                      <a16:colId xmlns:a16="http://schemas.microsoft.com/office/drawing/2014/main" val="327620179"/>
                    </a:ext>
                  </a:extLst>
                </a:gridCol>
                <a:gridCol w="1924006">
                  <a:extLst>
                    <a:ext uri="{9D8B030D-6E8A-4147-A177-3AD203B41FA5}">
                      <a16:colId xmlns:a16="http://schemas.microsoft.com/office/drawing/2014/main" val="4003788244"/>
                    </a:ext>
                  </a:extLst>
                </a:gridCol>
                <a:gridCol w="1569039">
                  <a:extLst>
                    <a:ext uri="{9D8B030D-6E8A-4147-A177-3AD203B41FA5}">
                      <a16:colId xmlns:a16="http://schemas.microsoft.com/office/drawing/2014/main" val="1807576159"/>
                    </a:ext>
                  </a:extLst>
                </a:gridCol>
              </a:tblGrid>
              <a:tr h="509977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Eil. Nr.</a:t>
                      </a: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Mokykla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Klasių komplektų ir mokinių skaičiaus pokytis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2018-2022 </a:t>
                      </a:r>
                      <a:r>
                        <a:rPr lang="lt-LT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m.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mokiniui tenka klasių  kambarių bendro ploto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lt-LT" sz="1000" b="1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kv.m</a:t>
                      </a:r>
                      <a:r>
                        <a:rPr lang="lt-LT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0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Problematika</a:t>
                      </a:r>
                      <a:endParaRPr lang="lt-LT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0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Siūlymai</a:t>
                      </a:r>
                      <a:endParaRPr lang="lt-LT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0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Galutinis rezultatas</a:t>
                      </a:r>
                      <a:endParaRPr lang="lt-LT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916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2018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2019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2020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2021</a:t>
                      </a:r>
                      <a:endParaRPr lang="lt-LT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2022</a:t>
                      </a:r>
                      <a:endParaRPr lang="lt-LT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63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</a:t>
                      </a:r>
                      <a:endParaRPr lang="lt-LT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Kauno „Aitvaro“ mokykla</a:t>
                      </a:r>
                      <a:endParaRPr lang="lt-LT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Technikos g. 34</a:t>
                      </a:r>
                      <a:endParaRPr lang="lt-LT" sz="11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(75)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16(59)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16(61)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12(27)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6(28)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17,9</a:t>
                      </a:r>
                      <a:endParaRPr lang="lt-LT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lt-LT" sz="11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mažėja mokinių skaičius</a:t>
                      </a:r>
                      <a:endParaRPr lang="lt-LT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542925" algn="l"/>
                        </a:tabLst>
                      </a:pPr>
                      <a:r>
                        <a:rPr lang="lt-LT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„Aitvaro“ mokyklą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542925" algn="l"/>
                        </a:tabLst>
                      </a:pPr>
                      <a:r>
                        <a:rPr lang="lt-LT" sz="1100" kern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iki 2023-08-31 prijungti </a:t>
                      </a:r>
                      <a:r>
                        <a:rPr lang="lt-LT" sz="1100" kern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prie  Kauno suaugusiųjų ir jaunimo mokymo centro</a:t>
                      </a: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lt-LT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lt-LT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Teisės aktų nustatyta tvarka „Aitvaro“ mokykla</a:t>
                      </a:r>
                    </a:p>
                    <a:p>
                      <a:pPr lvl="0"/>
                      <a:r>
                        <a:rPr lang="lt-LT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nuo 2023-09-01 prijungta prie to paties tipo </a:t>
                      </a:r>
                      <a:r>
                        <a:rPr lang="pt-BR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suaugusiųjų ir jaunimo mokymo centro</a:t>
                      </a:r>
                    </a:p>
                    <a:p>
                      <a:pPr lvl="0"/>
                      <a:r>
                        <a:rPr lang="lt-LT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vykdančio atitinkamo lygmens programas. 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lt-LT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lt-LT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Nuo 2023-09-01 užtikrintas k</a:t>
                      </a:r>
                      <a:r>
                        <a:rPr lang="lt-LT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okybiškas mokyklos paslaugų</a:t>
                      </a:r>
                      <a:r>
                        <a:rPr lang="lt-LT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teikimas, sprendžiant įstaigos vadovų klausimą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157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834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83011" y="226091"/>
            <a:ext cx="8229600" cy="754638"/>
          </a:xfrm>
        </p:spPr>
        <p:txBody>
          <a:bodyPr>
            <a:noAutofit/>
          </a:bodyPr>
          <a:lstStyle/>
          <a:p>
            <a:pPr algn="ctr" eaLnBrk="0" hangingPunct="0"/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skaičiaus kaita „Aitvaro“ mokykloje </a:t>
            </a:r>
            <a:b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2014-2022 m.</a:t>
            </a:r>
            <a:b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87727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endParaRPr lang="lt-LT" sz="2400" dirty="0" smtClean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sz="2800" dirty="0"/>
          </a:p>
          <a:p>
            <a:pPr marL="0" indent="0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dirty="0"/>
          </a:p>
          <a:p>
            <a:endParaRPr lang="lt-LT" dirty="0"/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930" y="1120140"/>
            <a:ext cx="7840980" cy="458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926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34888" y="241160"/>
            <a:ext cx="8229600" cy="45719"/>
          </a:xfrm>
        </p:spPr>
        <p:txBody>
          <a:bodyPr>
            <a:normAutofit fontScale="90000"/>
          </a:bodyPr>
          <a:lstStyle/>
          <a:p>
            <a:pPr algn="ctr" eaLnBrk="0" hangingPunct="0"/>
            <a: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skaičiaus kaita Suaugusiųjų ir jaunimo mokymo centre 2014-2022 m.</a:t>
            </a:r>
            <a:endParaRPr lang="lt-LT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79512" y="1929284"/>
            <a:ext cx="8784976" cy="4928716"/>
          </a:xfrm>
        </p:spPr>
        <p:txBody>
          <a:bodyPr/>
          <a:lstStyle/>
          <a:p>
            <a:pPr lvl="0" algn="just"/>
            <a:endParaRPr lang="lt-LT" sz="2400" dirty="0" smtClean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lt-LT" sz="2400" dirty="0" smtClean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sz="2800" dirty="0"/>
          </a:p>
          <a:p>
            <a:pPr marL="0" indent="0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dirty="0"/>
          </a:p>
          <a:p>
            <a:endParaRPr lang="lt-LT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20" y="1051560"/>
            <a:ext cx="8046719" cy="4652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626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8730" y="148590"/>
            <a:ext cx="7783830" cy="1016319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Kauno suaugusiųjų ir jaunimo mokymo centras</a:t>
            </a:r>
            <a:endParaRPr lang="lt-L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" y="1314450"/>
            <a:ext cx="8903970" cy="5083846"/>
          </a:xfrm>
        </p:spPr>
        <p:txBody>
          <a:bodyPr>
            <a:noAutofit/>
          </a:bodyPr>
          <a:lstStyle/>
          <a:p>
            <a:pPr algn="just"/>
            <a:r>
              <a:rPr lang="lt-L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Išaugęs mokinių skaičius: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lt-LT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lt-L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– 427 mok., 2022 m. – 475 mok., iš jų: Kauno suaugusiųjų mokymo centro Kauno tardymo izoliatoriaus (Kęstučio – Spaustuvininkų gatvių kampas) skyriuje I gimnazijos klasės – 4 mokiniai; II – 5 mokiniai; III – 9 mokiniai, IV gimnazijos klasės – 12 mokinių.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lt-L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Ugdymas organizuojamas pavieniu nuotoliniu būdu. Tvarkaraštis iš anksto suderinamas su Kauno tardymo izoliatoriaus administracija. Į paskirtas patalpas, suderinus su Tardymo izoliatoriaus administracija,  atvedami atskiri besimokantieji. Konsultacijos vyksta pagal mokinių poreikį ir susitarimą su dėstančiu mokytoju. Skiriama laiko ir užduočių savarankiškam darbui.</a:t>
            </a:r>
          </a:p>
          <a:p>
            <a:pPr algn="just"/>
            <a:endParaRPr lang="lt-L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415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34888" y="241159"/>
            <a:ext cx="8229600" cy="762693"/>
          </a:xfrm>
        </p:spPr>
        <p:txBody>
          <a:bodyPr>
            <a:normAutofit fontScale="90000"/>
          </a:bodyPr>
          <a:lstStyle/>
          <a:p>
            <a:pPr algn="ctr" eaLnBrk="0" hangingPunct="0"/>
            <a: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Bendrojo ugdymo mokyklų tinklo pokyčiai ir perspektyva (II)</a:t>
            </a:r>
            <a:br>
              <a:rPr lang="lt-LT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79512" y="1929284"/>
            <a:ext cx="8784976" cy="4928716"/>
          </a:xfrm>
        </p:spPr>
        <p:txBody>
          <a:bodyPr/>
          <a:lstStyle/>
          <a:p>
            <a:pPr lvl="0" algn="just"/>
            <a:endParaRPr lang="lt-LT" sz="2400" dirty="0" smtClean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lt-LT" sz="2400" dirty="0" smtClean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sz="2800" dirty="0"/>
          </a:p>
          <a:p>
            <a:pPr marL="0" indent="0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dirty="0"/>
          </a:p>
          <a:p>
            <a:endParaRPr lang="lt-LT" dirty="0"/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876082"/>
              </p:ext>
            </p:extLst>
          </p:nvPr>
        </p:nvGraphicFramePr>
        <p:xfrm>
          <a:off x="179513" y="1237276"/>
          <a:ext cx="8873046" cy="5129412"/>
        </p:xfrm>
        <a:graphic>
          <a:graphicData uri="http://schemas.openxmlformats.org/drawingml/2006/table">
            <a:tbl>
              <a:tblPr firstRow="1" firstCol="1" bandRow="1"/>
              <a:tblGrid>
                <a:gridCol w="232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95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7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140">
                  <a:extLst>
                    <a:ext uri="{9D8B030D-6E8A-4147-A177-3AD203B41FA5}">
                      <a16:colId xmlns:a16="http://schemas.microsoft.com/office/drawing/2014/main" val="1759679894"/>
                    </a:ext>
                  </a:extLst>
                </a:gridCol>
                <a:gridCol w="554140">
                  <a:extLst>
                    <a:ext uri="{9D8B030D-6E8A-4147-A177-3AD203B41FA5}">
                      <a16:colId xmlns:a16="http://schemas.microsoft.com/office/drawing/2014/main" val="2779478669"/>
                    </a:ext>
                  </a:extLst>
                </a:gridCol>
                <a:gridCol w="730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324837">
                  <a:extLst>
                    <a:ext uri="{9D8B030D-6E8A-4147-A177-3AD203B41FA5}">
                      <a16:colId xmlns:a16="http://schemas.microsoft.com/office/drawing/2014/main" val="327620179"/>
                    </a:ext>
                  </a:extLst>
                </a:gridCol>
                <a:gridCol w="1588935">
                  <a:extLst>
                    <a:ext uri="{9D8B030D-6E8A-4147-A177-3AD203B41FA5}">
                      <a16:colId xmlns:a16="http://schemas.microsoft.com/office/drawing/2014/main" val="4003788244"/>
                    </a:ext>
                  </a:extLst>
                </a:gridCol>
                <a:gridCol w="1543049">
                  <a:extLst>
                    <a:ext uri="{9D8B030D-6E8A-4147-A177-3AD203B41FA5}">
                      <a16:colId xmlns:a16="http://schemas.microsoft.com/office/drawing/2014/main" val="1807576159"/>
                    </a:ext>
                  </a:extLst>
                </a:gridCol>
              </a:tblGrid>
              <a:tr h="316576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Eil. Nr.</a:t>
                      </a: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Mokykla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1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1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Klasių komplektų ir mokinių skaičiaus </a:t>
                      </a:r>
                      <a:r>
                        <a:rPr lang="lt-LT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pokytis</a:t>
                      </a:r>
                      <a:r>
                        <a:rPr lang="lt-LT" sz="1100" b="1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t-LT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2018-2022 </a:t>
                      </a:r>
                      <a:r>
                        <a:rPr lang="lt-LT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m.</a:t>
                      </a:r>
                      <a:endParaRPr lang="lt-LT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mokiniui tenka klasių  kambarių bendro ploto</a:t>
                      </a:r>
                      <a:endParaRPr lang="lt-LT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lt-LT" sz="1100" b="1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kv.m</a:t>
                      </a:r>
                      <a:r>
                        <a:rPr lang="lt-LT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1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Problematika</a:t>
                      </a:r>
                      <a:endParaRPr lang="lt-LT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1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Siūlymai</a:t>
                      </a:r>
                      <a:endParaRPr lang="lt-LT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1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Galutinis rezultatas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8800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1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2018</a:t>
                      </a:r>
                      <a:endParaRPr lang="lt-LT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1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2019</a:t>
                      </a:r>
                      <a:endParaRPr lang="lt-LT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1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2020</a:t>
                      </a:r>
                      <a:endParaRPr lang="lt-LT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1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2021</a:t>
                      </a:r>
                      <a:endParaRPr lang="lt-LT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1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2022</a:t>
                      </a:r>
                      <a:endParaRPr lang="lt-LT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82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Kauno </a:t>
                      </a:r>
                      <a:r>
                        <a:rPr kumimoji="0" lang="lt-LT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šv.</a:t>
                      </a:r>
                      <a:r>
                        <a:rPr kumimoji="0" lang="lt-L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Roko mokykla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Apuolės g. 11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Šilainių seniūnija</a:t>
                      </a: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(100)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19(102)+12(35) </a:t>
                      </a:r>
                      <a:r>
                        <a:rPr lang="lt-LT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</a:t>
                      </a: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t-LT" sz="1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t-LT" sz="10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įgūdž</a:t>
                      </a:r>
                      <a:r>
                        <a:rPr lang="lt-LT" sz="1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0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0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Viso: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31(137)</a:t>
                      </a:r>
                      <a:endParaRPr lang="lt-LT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18(97)+ 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10(38) </a:t>
                      </a:r>
                      <a:r>
                        <a:rPr lang="lt-LT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</a:t>
                      </a: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t-LT" sz="1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t-LT" sz="10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įgūdž</a:t>
                      </a:r>
                      <a:r>
                        <a:rPr lang="lt-LT" sz="1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+3(10) 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Ikimok</a:t>
                      </a: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Viso: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31(145)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16(110)+ 3(38) </a:t>
                      </a:r>
                      <a:r>
                        <a:rPr lang="lt-LT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</a:t>
                      </a: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t-LT" sz="1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t-LT" sz="10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įgūdž</a:t>
                      </a:r>
                      <a:r>
                        <a:rPr lang="lt-LT" sz="1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+3(10) 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Ikimok</a:t>
                      </a: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Viso: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22(158)</a:t>
                      </a: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16(119)+ 5(41) </a:t>
                      </a:r>
                      <a:r>
                        <a:rPr lang="lt-LT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</a:t>
                      </a: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t-LT" sz="1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t-LT" sz="10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įgūdž</a:t>
                      </a:r>
                      <a:r>
                        <a:rPr lang="lt-LT" sz="1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+3(10) 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Ikimok</a:t>
                      </a:r>
                      <a:r>
                        <a:rPr lang="lt-LT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Viso: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24(170)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35" marR="418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11,5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Problemos nėra.</a:t>
                      </a:r>
                      <a:r>
                        <a:rPr lang="lt-LT" sz="10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Vienintelė specialioji mokykla vykdanti akredituotą vidurinio ugdymo programą</a:t>
                      </a:r>
                      <a:endParaRPr lang="lt-LT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Pertvarkyti į regioninį centrą, pritarus Lietuvos Respublikos švietimo, mokslo ir sporto ministrui </a:t>
                      </a:r>
                      <a:endParaRPr lang="lt-LT" sz="1000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10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Pritarus Lietuvos</a:t>
                      </a:r>
                      <a:r>
                        <a:rPr lang="lt-LT" sz="1000" baseline="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t-LT" sz="10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Respublikos švietimo, mokslo ir sporto ministrui, mokykla nuo 2023-09-01 pertvarkyta į regioninį centrą, 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lt-LT" sz="10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 įgyvendinamų</a:t>
                      </a:r>
                      <a:r>
                        <a:rPr lang="lt-LT" sz="1000" baseline="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programų mokykla vykdys papildomą</a:t>
                      </a:r>
                      <a:r>
                        <a:rPr lang="lt-LT" sz="10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paslaugų teikimą</a:t>
                      </a:r>
                      <a:r>
                        <a:rPr lang="lt-LT" sz="1000" baseline="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(konsultavimą </a:t>
                      </a:r>
                      <a:r>
                        <a:rPr lang="lt-LT" sz="10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mokytojų, švietimo pagalbos specialistų dėl ugdymo turinio pritaikymo, švietimo pagalbos teikimo, mokymo(</a:t>
                      </a:r>
                      <a:r>
                        <a:rPr lang="lt-LT" sz="1000" dirty="0" err="1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lt-LT" sz="10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metodų ir (ar) mokymo(</a:t>
                      </a:r>
                      <a:r>
                        <a:rPr lang="lt-LT" sz="1000" dirty="0" err="1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lt-LT" sz="10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priemonių ir specialiųjų techninės pagalbos priemonių pasirinkimo ir naudojimo regiono mokyklose)</a:t>
                      </a: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426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5666" y="1173707"/>
            <a:ext cx="8720191" cy="5003256"/>
          </a:xfrm>
        </p:spPr>
        <p:txBody>
          <a:bodyPr/>
          <a:lstStyle/>
          <a:p>
            <a:pPr marL="285750" indent="-285750" algn="just">
              <a:spcBef>
                <a:spcPct val="0"/>
              </a:spcBef>
              <a:buNone/>
            </a:pPr>
            <a:r>
              <a:rPr lang="lt-LT" sz="3200" b="1" dirty="0" smtClean="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lt-LT" sz="3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buNone/>
            </a:pPr>
            <a:r>
              <a:rPr lang="lt-LT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285750" indent="-285750" algn="just">
              <a:spcBef>
                <a:spcPct val="0"/>
              </a:spcBef>
              <a:buNone/>
            </a:pPr>
            <a:r>
              <a:rPr lang="lt-LT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Patvirtintas Kauno </a:t>
            </a:r>
            <a:r>
              <a:rPr lang="lt-LT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miesto savivaldybės bendrojo ugdymo  mokyklų tinklo pertvarkos </a:t>
            </a:r>
            <a:r>
              <a:rPr lang="lt-LT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2021–2025 </a:t>
            </a:r>
            <a:r>
              <a:rPr lang="lt-LT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metų bendrasis planas </a:t>
            </a:r>
            <a:endParaRPr lang="lt-LT" sz="3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buNone/>
            </a:pPr>
            <a:r>
              <a:rPr lang="lt-LT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lt-LT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t-L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Kauno miesto savivaldybės </a:t>
            </a:r>
            <a:r>
              <a:rPr lang="lt-LT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tarybos 2021 </a:t>
            </a:r>
            <a:r>
              <a:rPr lang="lt-L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vasario 23 d. sprendimas </a:t>
            </a:r>
            <a:r>
              <a:rPr lang="lt-LT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</a:t>
            </a:r>
            <a:r>
              <a:rPr lang="lt-L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t-LT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T-71)</a:t>
            </a:r>
          </a:p>
          <a:p>
            <a:pPr marL="285750" lvl="0" indent="-285750" algn="just">
              <a:spcBef>
                <a:spcPct val="0"/>
              </a:spcBef>
              <a:buNone/>
            </a:pPr>
            <a:endParaRPr lang="lt-LT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019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39422" y="854110"/>
            <a:ext cx="7886700" cy="705348"/>
          </a:xfrm>
        </p:spPr>
        <p:txBody>
          <a:bodyPr>
            <a:normAutofit fontScale="90000"/>
          </a:bodyPr>
          <a:lstStyle/>
          <a:p>
            <a:pPr algn="ctr"/>
            <a:r>
              <a:rPr lang="lt-LT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MOKYKLŲ TINKLO </a:t>
            </a:r>
            <a:r>
              <a:rPr lang="lt-LT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PERTVARKOS TIKSLAI</a:t>
            </a:r>
            <a:endParaRPr lang="lt-LT" sz="32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88704" y="1979525"/>
            <a:ext cx="8229600" cy="4135789"/>
          </a:xfrm>
        </p:spPr>
        <p:txBody>
          <a:bodyPr/>
          <a:lstStyle/>
          <a:p>
            <a:pPr marL="0" indent="0" algn="just">
              <a:spcBef>
                <a:spcPts val="577"/>
              </a:spcBef>
              <a:buAutoNum type="arabicPeriod"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Gerinti mokinių mokymosi pasiekimus ir pažangą;</a:t>
            </a:r>
          </a:p>
          <a:p>
            <a:pPr marL="0" indent="0" algn="just">
              <a:buNone/>
            </a:pPr>
            <a:endParaRPr lang="lt-L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576"/>
              </a:spcBef>
              <a:buNone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Užtikrinti ekonomišką ir efektyvų infrastruktūros išlaikymą;</a:t>
            </a:r>
          </a:p>
          <a:p>
            <a:pPr marL="0" indent="0" algn="just">
              <a:buNone/>
            </a:pPr>
            <a:endParaRPr lang="lt-L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Veiksmingai naudoti turimus išteklius.</a:t>
            </a:r>
          </a:p>
          <a:p>
            <a:pPr marL="514350" indent="-514350" algn="just">
              <a:buAutoNum type="arabicPeriod"/>
            </a:pP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7742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803563" y="834012"/>
            <a:ext cx="8229600" cy="914401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lt-LT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Vykdomos mokyklų tinklo pertvarkos </a:t>
            </a:r>
            <a:br>
              <a:rPr lang="lt-LT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efektyvumas</a:t>
            </a:r>
            <a:endParaRPr lang="lt-LT" sz="3200" b="1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290945" y="1748414"/>
            <a:ext cx="8617527" cy="4938989"/>
          </a:xfrm>
        </p:spPr>
        <p:txBody>
          <a:bodyPr>
            <a:noAutofit/>
          </a:bodyPr>
          <a:lstStyle/>
          <a:p>
            <a:pPr>
              <a:tabLst>
                <a:tab pos="542925" algn="l"/>
              </a:tabLst>
            </a:pPr>
            <a:endParaRPr lang="lt-LT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42925" algn="l"/>
              </a:tabLst>
            </a:pPr>
            <a:r>
              <a:rPr lang="lt-LT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Didinamas įstaigų patrauklumas ir tenkinami </a:t>
            </a:r>
            <a:r>
              <a:rPr lang="lt-L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mokinių ugdymosi </a:t>
            </a:r>
            <a:r>
              <a:rPr lang="lt-LT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poreikiai (</a:t>
            </a:r>
            <a:r>
              <a:rPr lang="lt-LT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tarptautinio mokymosi </a:t>
            </a:r>
            <a:r>
              <a:rPr lang="lt-LT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programų įgyvendinimas, Montesori pedagogikos sampratos taikymo poreikių didinimas, sąlygų specialiųjų ugdymosi poreikių turintiems mokiniams sudarymas</a:t>
            </a:r>
            <a:r>
              <a:rPr lang="lt-LT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lt-L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542925" algn="l"/>
              </a:tabLst>
            </a:pPr>
            <a:endParaRPr lang="lt-LT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542925"/>
            <a:r>
              <a:rPr lang="lt-LT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Ugdymo kokybės užtikrinimas</a:t>
            </a:r>
            <a:r>
              <a:rPr lang="lt-LT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t-LT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reguliuojamas klasių komplektų skaičius ir pagal nustatytą mokinių skaičius klasėje</a:t>
            </a:r>
            <a:r>
              <a:rPr lang="lt-LT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defTabSz="542925">
              <a:buNone/>
            </a:pPr>
            <a:endParaRPr lang="lt-LT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542925"/>
            <a:r>
              <a:rPr lang="lt-LT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Kokybiškas paslaugų teikimas (mažinama administracinė struktūra).  </a:t>
            </a:r>
            <a:endParaRPr lang="lt-L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136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39422" y="233895"/>
            <a:ext cx="7886700" cy="1010707"/>
          </a:xfrm>
        </p:spPr>
        <p:txBody>
          <a:bodyPr>
            <a:normAutofit fontScale="90000"/>
          </a:bodyPr>
          <a:lstStyle/>
          <a:p>
            <a:pPr algn="ctr"/>
            <a:r>
              <a:rPr lang="lt-LT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2021-2025 m. </a:t>
            </a:r>
            <a:r>
              <a:rPr lang="lt-LT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t-LT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endrojo </a:t>
            </a:r>
            <a:r>
              <a:rPr lang="lt-LT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 įgyvendinimas</a:t>
            </a:r>
            <a:r>
              <a:rPr lang="lt-LT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36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80870" y="1028700"/>
            <a:ext cx="8845252" cy="5086611"/>
          </a:xfrm>
        </p:spPr>
        <p:txBody>
          <a:bodyPr>
            <a:normAutofit fontScale="70000" lnSpcReduction="20000"/>
          </a:bodyPr>
          <a:lstStyle/>
          <a:p>
            <a:pPr marL="457200" lvl="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542925" algn="l"/>
              </a:tabLst>
            </a:pP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Reorganizuota Kauno Dainavos progimnazija, prijungiant ją prie Kauno Šančių mokyklos-daugiafunkcio centro ir  nuo 2021-09-01 vadinasi Vytauto Didžiojo universiteto klasikinio ugdymo </a:t>
            </a:r>
            <a:r>
              <a:rPr lang="lt-LT" sz="31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mokykla;</a:t>
            </a:r>
          </a:p>
          <a:p>
            <a:pPr marL="457200" lvl="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542925" algn="l"/>
              </a:tabLst>
            </a:pP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Kauno </a:t>
            </a:r>
            <a:r>
              <a:rPr lang="lt-LT" sz="3100" kern="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Suzukio</a:t>
            </a: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pradinė mokykla pertvarkyta į progimnaziją,  kuri nuo 2021-09-01 veiklą vykdo dviejuose pastatuose.</a:t>
            </a:r>
          </a:p>
          <a:p>
            <a:pPr marL="457200" lvl="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542925" algn="l"/>
              </a:tabLst>
            </a:pP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J. Jablonskio gimnazijoje akredituota Tarptautinio </a:t>
            </a:r>
            <a:r>
              <a:rPr lang="lt-LT" sz="3100" kern="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bakalaureato</a:t>
            </a: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diplomo programa (DP) ir pagrindinio ugdymo (MYP) programa  ir suteiktas Tarptautinio </a:t>
            </a:r>
            <a:r>
              <a:rPr lang="lt-LT" sz="3100" kern="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bakalaureato</a:t>
            </a: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pasaulinės mokyklos (IB </a:t>
            </a:r>
            <a:r>
              <a:rPr lang="lt-LT" sz="3100" kern="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100" kern="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statusas. </a:t>
            </a:r>
          </a:p>
          <a:p>
            <a:pPr marL="457200" lvl="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542925" algn="l"/>
              </a:tabLst>
            </a:pP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J. Dobkevičiaus progimnazija yra Tarptautinio </a:t>
            </a:r>
            <a:r>
              <a:rPr lang="lt-LT" sz="3100" kern="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bakalaureato</a:t>
            </a: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PYP (pradinio ugdymo) ir MYP (pagrindinio ugdymo) programų kandidatė.</a:t>
            </a:r>
          </a:p>
          <a:p>
            <a:pPr marL="457200" lvl="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542925" algn="l"/>
              </a:tabLst>
            </a:pP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Panemunės pradinė </a:t>
            </a:r>
            <a:r>
              <a:rPr lang="lt-LT" sz="31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mokykla yra </a:t>
            </a: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Tarptautinio </a:t>
            </a:r>
            <a:r>
              <a:rPr lang="lt-LT" sz="3100" kern="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bakalaureato</a:t>
            </a: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PYP (pradinio ugdymo) </a:t>
            </a:r>
            <a:r>
              <a:rPr lang="lt-LT" sz="31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programos </a:t>
            </a: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kandidatė</a:t>
            </a:r>
            <a:r>
              <a:rPr lang="lt-LT" sz="31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sz="3100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542925" algn="l"/>
              </a:tabLst>
            </a:pPr>
            <a:r>
              <a:rPr lang="lt-LT" sz="31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Smetonos gimnazija </a:t>
            </a:r>
            <a:r>
              <a:rPr lang="lt-LT" sz="31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 </a:t>
            </a: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2022-08-31 </a:t>
            </a:r>
            <a:r>
              <a:rPr lang="lt-LT" sz="31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prijungta </a:t>
            </a:r>
            <a:r>
              <a:rPr lang="lt-LT" sz="31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prie </a:t>
            </a:r>
            <a:r>
              <a:rPr lang="lt-LT" sz="3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„Varpo“ gimnazijos</a:t>
            </a:r>
            <a:r>
              <a:rPr lang="lt-LT" sz="31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lt-LT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542925" algn="l"/>
              </a:tabLst>
            </a:pPr>
            <a:r>
              <a:rPr lang="lt-LT" sz="3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Vykdoma stebėsena </a:t>
            </a:r>
            <a:r>
              <a:rPr lang="lt-LT" sz="3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 mažėjant mokinių skaičiui </a:t>
            </a:r>
            <a:r>
              <a:rPr lang="lt-LT" sz="3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 pertvarkoma mokyklų struktūra arba mokyklos reorganizuojamos prijungiant prie </a:t>
            </a:r>
            <a:r>
              <a:rPr lang="lt-LT" sz="3100" dirty="0">
                <a:solidFill>
                  <a:prstClr val="black"/>
                </a:solidFill>
                <a:latin typeface="Times New Roman"/>
                <a:ea typeface="Times New Roman"/>
              </a:rPr>
              <a:t>atitinkamo lygmens bendrojo ugdymo programas </a:t>
            </a:r>
            <a:r>
              <a:rPr lang="lt-LT" sz="3100" dirty="0" smtClean="0">
                <a:solidFill>
                  <a:prstClr val="black"/>
                </a:solidFill>
                <a:latin typeface="Times New Roman"/>
                <a:ea typeface="Times New Roman"/>
              </a:rPr>
              <a:t>vykdančių mokyklų.</a:t>
            </a:r>
            <a:endParaRPr lang="lt-LT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lt-LT" sz="26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lt-LT" sz="20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88900" algn="just">
              <a:lnSpc>
                <a:spcPct val="100000"/>
              </a:lnSpc>
              <a:spcBef>
                <a:spcPts val="0"/>
              </a:spcBef>
              <a:buNone/>
              <a:tabLst>
                <a:tab pos="542925" algn="l"/>
              </a:tabLst>
            </a:pPr>
            <a:endParaRPr lang="lt-LT" sz="2000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t-L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45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6588" y="353045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Švietimo įstaigų kaita 2016-2022 m.</a:t>
            </a:r>
            <a:endParaRPr lang="lt-L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273222"/>
              </p:ext>
            </p:extLst>
          </p:nvPr>
        </p:nvGraphicFramePr>
        <p:xfrm>
          <a:off x="271306" y="1193805"/>
          <a:ext cx="8732017" cy="550937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11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77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6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7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32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7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924">
                  <a:extLst>
                    <a:ext uri="{9D8B030D-6E8A-4147-A177-3AD203B41FA5}">
                      <a16:colId xmlns:a16="http://schemas.microsoft.com/office/drawing/2014/main" val="2471986203"/>
                    </a:ext>
                  </a:extLst>
                </a:gridCol>
              </a:tblGrid>
              <a:tr h="51065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Įstaigos tipas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2015 m.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2016 m.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2017 m.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2018 m.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2019 m.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2020 m.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2021 m</a:t>
                      </a: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/>
                          <a:ea typeface="Calibri"/>
                        </a:rPr>
                        <a:t>2022 m.</a:t>
                      </a:r>
                      <a:r>
                        <a:rPr lang="lt-LT" sz="160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Lopšeliai-darželiai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73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73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74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74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74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/>
                          <a:ea typeface="Calibri"/>
                        </a:rPr>
                        <a:t>74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Vaikų darželiai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Darželiai-mokyklos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Pradinės mokyklos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Progimnazijos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Pagrindinės mokyklos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Mokyklos-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-daugiafunkciai centrai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Jaunimo mokyklos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Vidurinės mokyklos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Suaugusiųjų mokyklos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Gimnazijos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3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Neformaliojo švietimo įstaigos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/>
                          <a:ea typeface="Calibri"/>
                        </a:rPr>
                        <a:t>9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3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Kitos valdymo įstaigos (PPT, KPKC)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Specialiosios įstaigos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457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Iš viso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171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170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168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153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153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150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/>
                          <a:ea typeface="Calibri"/>
                        </a:rPr>
                        <a:t>147</a:t>
                      </a:r>
                      <a:endParaRPr lang="lt-LT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84453" y="120581"/>
            <a:ext cx="8229600" cy="1142532"/>
          </a:xfrm>
        </p:spPr>
        <p:txBody>
          <a:bodyPr>
            <a:normAutofit fontScale="90000"/>
          </a:bodyPr>
          <a:lstStyle/>
          <a:p>
            <a:pPr algn="ctr"/>
            <a:r>
              <a:rPr lang="lt-LT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Bendrojo ugdymo mokyklų kaita                           2016-2022 m.</a:t>
            </a:r>
            <a:r>
              <a:rPr lang="lt-LT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t-LT" sz="2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viso 2022 m. Kauno m. </a:t>
            </a:r>
            <a:r>
              <a:rPr lang="lt-LT" sz="2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mokykla </a:t>
            </a:r>
            <a:r>
              <a:rPr lang="lt-LT" sz="2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t-LT" sz="2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privati ir profesijos mokykla))</a:t>
            </a:r>
            <a:endParaRPr lang="lt-LT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890072"/>
              </p:ext>
            </p:extLst>
          </p:nvPr>
        </p:nvGraphicFramePr>
        <p:xfrm>
          <a:off x="384453" y="1263112"/>
          <a:ext cx="8424937" cy="4700944"/>
        </p:xfrm>
        <a:graphic>
          <a:graphicData uri="http://schemas.openxmlformats.org/drawingml/2006/table">
            <a:tbl>
              <a:tblPr firstRow="1" firstCol="1" bandRow="1"/>
              <a:tblGrid>
                <a:gridCol w="2310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26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03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69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8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8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8675">
                  <a:extLst>
                    <a:ext uri="{9D8B030D-6E8A-4147-A177-3AD203B41FA5}">
                      <a16:colId xmlns:a16="http://schemas.microsoft.com/office/drawing/2014/main" val="336080940"/>
                    </a:ext>
                  </a:extLst>
                </a:gridCol>
                <a:gridCol w="878675">
                  <a:extLst>
                    <a:ext uri="{9D8B030D-6E8A-4147-A177-3AD203B41FA5}">
                      <a16:colId xmlns:a16="http://schemas.microsoft.com/office/drawing/2014/main" val="3640583527"/>
                    </a:ext>
                  </a:extLst>
                </a:gridCol>
              </a:tblGrid>
              <a:tr h="36683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Įstaigos tipas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2016 m.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2017 m.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2018 m.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2019 m. </a:t>
                      </a:r>
                      <a:endParaRPr lang="lt-LT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2020 m.</a:t>
                      </a:r>
                      <a:endParaRPr lang="lt-LT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2021 m.</a:t>
                      </a:r>
                      <a:endParaRPr lang="lt-LT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2022 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Mokyklos-darželiai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Pradinės mokyklos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Progimnazijos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Pagrindinės mokyklos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Mokyklos–</a:t>
                      </a:r>
                      <a:r>
                        <a:rPr lang="lt-LT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daugiafunkciai</a:t>
                      </a: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centrai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Jaunimo mokyklos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Vidurinės mokyklos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1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Suaugusiųjų mokyklos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Gimnazijos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1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Specialiosios įstaigos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862291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Iš viso: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69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68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63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62</a:t>
                      </a:r>
                      <a:endParaRPr lang="lt-LT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62</a:t>
                      </a:r>
                      <a:endParaRPr lang="lt-LT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61</a:t>
                      </a:r>
                      <a:endParaRPr lang="lt-LT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60</a:t>
                      </a:r>
                      <a:endParaRPr lang="lt-LT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1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845819" y="120581"/>
            <a:ext cx="7768233" cy="1142532"/>
          </a:xfrm>
        </p:spPr>
        <p:txBody>
          <a:bodyPr>
            <a:normAutofit/>
          </a:bodyPr>
          <a:lstStyle/>
          <a:p>
            <a:pPr algn="ctr"/>
            <a:r>
              <a:rPr lang="lt-LT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MOKINIŲ SKAIČIAUS 2016-2022 M. KAITA</a:t>
            </a:r>
            <a:endParaRPr lang="lt-LT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a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5904193"/>
              </p:ext>
            </p:extLst>
          </p:nvPr>
        </p:nvGraphicFramePr>
        <p:xfrm>
          <a:off x="91440" y="1263113"/>
          <a:ext cx="890397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Diagrama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0930392"/>
              </p:ext>
            </p:extLst>
          </p:nvPr>
        </p:nvGraphicFramePr>
        <p:xfrm>
          <a:off x="91440" y="2743200"/>
          <a:ext cx="8903970" cy="1660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Diagrama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7035982"/>
              </p:ext>
            </p:extLst>
          </p:nvPr>
        </p:nvGraphicFramePr>
        <p:xfrm>
          <a:off x="194310" y="4403822"/>
          <a:ext cx="8721090" cy="1625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6840" y="1349668"/>
            <a:ext cx="36776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Mokinių skaičius miesto mokyklose</a:t>
            </a:r>
            <a:endParaRPr kumimoji="0" lang="lt-LT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6840" y="2957205"/>
            <a:ext cx="4034388" cy="338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Mokinių skaičius savivaldybės mokyklose</a:t>
            </a:r>
            <a:endParaRPr kumimoji="0" lang="lt-LT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6840" y="4466417"/>
            <a:ext cx="39382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Mokinių skaičius kitose miesto mokyklose</a:t>
            </a:r>
            <a:endParaRPr kumimoji="0" lang="lt-LT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Tiesioji rodyklės jungtis 13"/>
          <p:cNvCxnSpPr/>
          <p:nvPr/>
        </p:nvCxnSpPr>
        <p:spPr>
          <a:xfrm flipV="1">
            <a:off x="7178040" y="1688222"/>
            <a:ext cx="1154430" cy="449188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Tiesioji rodyklės jungtis 17"/>
          <p:cNvCxnSpPr/>
          <p:nvPr/>
        </p:nvCxnSpPr>
        <p:spPr>
          <a:xfrm flipV="1">
            <a:off x="7178040" y="3424393"/>
            <a:ext cx="1154430" cy="27331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Tiesioji rodyklės jungtis 19"/>
          <p:cNvCxnSpPr/>
          <p:nvPr/>
        </p:nvCxnSpPr>
        <p:spPr>
          <a:xfrm flipV="1">
            <a:off x="7103745" y="4903470"/>
            <a:ext cx="1228725" cy="257957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413362" y="2059262"/>
            <a:ext cx="801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2947</a:t>
            </a:r>
            <a:endParaRPr lang="lt-LT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40930" y="3681430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1562</a:t>
            </a:r>
            <a:endParaRPr lang="lt-LT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40930" y="5137430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1385</a:t>
            </a:r>
            <a:endParaRPr lang="lt-LT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30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39422" y="233896"/>
            <a:ext cx="7886700" cy="10235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lt-LT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Mokinių skaičiaus </a:t>
            </a:r>
            <a:r>
              <a:rPr lang="lt-LT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2016-2022 </a:t>
            </a:r>
            <a:r>
              <a:rPr lang="lt-LT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m. </a:t>
            </a:r>
            <a:r>
              <a:rPr lang="lt-LT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kaita</a:t>
            </a:r>
            <a:br>
              <a:rPr lang="lt-LT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lt-LT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gimnazijose, progimnazijose ir mokyklose-daugiafunkciuose centruose </a:t>
            </a:r>
            <a:endParaRPr lang="lt-LT" sz="24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88704" y="1589351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Diagrama 6"/>
          <p:cNvGraphicFramePr>
            <a:graphicFrameLocks/>
          </p:cNvGraphicFramePr>
          <p:nvPr>
            <p:extLst/>
          </p:nvPr>
        </p:nvGraphicFramePr>
        <p:xfrm>
          <a:off x="345792" y="1257493"/>
          <a:ext cx="8592468" cy="1670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Diagrama 4"/>
          <p:cNvGraphicFramePr>
            <a:graphicFrameLocks/>
          </p:cNvGraphicFramePr>
          <p:nvPr>
            <p:extLst/>
          </p:nvPr>
        </p:nvGraphicFramePr>
        <p:xfrm>
          <a:off x="345791" y="2927985"/>
          <a:ext cx="8592469" cy="1400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Diagrama 5"/>
          <p:cNvGraphicFramePr>
            <a:graphicFrameLocks/>
          </p:cNvGraphicFramePr>
          <p:nvPr>
            <p:extLst/>
          </p:nvPr>
        </p:nvGraphicFramePr>
        <p:xfrm>
          <a:off x="345790" y="4339586"/>
          <a:ext cx="8592470" cy="1661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8749" y="1490684"/>
            <a:ext cx="3234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Gimnazijose</a:t>
            </a:r>
            <a:endParaRPr kumimoji="0" lang="lt-LT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8748" y="2969526"/>
            <a:ext cx="3234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Progimnazijose</a:t>
            </a:r>
            <a:endParaRPr kumimoji="0" lang="lt-LT" sz="16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8748" y="4477331"/>
            <a:ext cx="39775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Mokyklose-daugiafunkciniuose centruose</a:t>
            </a:r>
            <a:endParaRPr kumimoji="0" lang="lt-LT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Tiesioji rodyklės jungtis 10"/>
          <p:cNvCxnSpPr/>
          <p:nvPr/>
        </p:nvCxnSpPr>
        <p:spPr>
          <a:xfrm flipV="1">
            <a:off x="7146637" y="2103120"/>
            <a:ext cx="1214408" cy="244941"/>
          </a:xfrm>
          <a:prstGeom prst="straightConnector1">
            <a:avLst/>
          </a:prstGeom>
          <a:ln w="34925">
            <a:tailEnd type="triangle"/>
          </a:ln>
          <a:scene3d>
            <a:camera prst="orthographicFront"/>
            <a:lightRig rig="threePt" dir="t">
              <a:rot lat="0" lon="0" rev="3000000"/>
            </a:lightRig>
          </a:scene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519772" y="2277570"/>
            <a:ext cx="801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899</a:t>
            </a:r>
            <a:endParaRPr lang="lt-LT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Tiesioji rodyklės jungtis 13"/>
          <p:cNvCxnSpPr/>
          <p:nvPr/>
        </p:nvCxnSpPr>
        <p:spPr>
          <a:xfrm flipV="1">
            <a:off x="7085767" y="3399720"/>
            <a:ext cx="1171054" cy="61206"/>
          </a:xfrm>
          <a:prstGeom prst="straightConnector1">
            <a:avLst/>
          </a:prstGeom>
          <a:ln w="34925">
            <a:tailEnd type="triangle"/>
          </a:ln>
          <a:scene3d>
            <a:camera prst="orthographicFront"/>
            <a:lightRig rig="threePt" dir="t">
              <a:rot lat="0" lon="0" rev="6000000"/>
            </a:lightRig>
          </a:scene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19772" y="3479139"/>
            <a:ext cx="801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385</a:t>
            </a:r>
            <a:endParaRPr lang="lt-LT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Tiesioji rodyklės jungtis 18"/>
          <p:cNvCxnSpPr/>
          <p:nvPr/>
        </p:nvCxnSpPr>
        <p:spPr>
          <a:xfrm flipV="1">
            <a:off x="7238167" y="4589458"/>
            <a:ext cx="1122878" cy="225920"/>
          </a:xfrm>
          <a:prstGeom prst="straightConnector1">
            <a:avLst/>
          </a:prstGeom>
          <a:ln w="34925">
            <a:tailEnd type="triangle"/>
          </a:ln>
          <a:scene3d>
            <a:camera prst="orthographicFront"/>
            <a:lightRig rig="threePt" dir="t">
              <a:rot lat="0" lon="0" rev="6000000"/>
            </a:lightRig>
          </a:scene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519772" y="4815378"/>
            <a:ext cx="801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176</a:t>
            </a:r>
            <a:endParaRPr lang="lt-LT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9408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6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12920</TotalTime>
  <Words>1653</Words>
  <Application>Microsoft Office PowerPoint</Application>
  <PresentationFormat>Demonstracija ekrane (4:3)</PresentationFormat>
  <Paragraphs>660</Paragraphs>
  <Slides>19</Slides>
  <Notes>6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3</vt:i4>
      </vt:variant>
      <vt:variant>
        <vt:lpstr>Skaidrių pavadinimai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Office Theme</vt:lpstr>
      <vt:lpstr>16_Office Theme</vt:lpstr>
      <vt:lpstr>4_Office Theme</vt:lpstr>
      <vt:lpstr>„PowerPoint“ pateiktis</vt:lpstr>
      <vt:lpstr>„PowerPoint“ pateiktis</vt:lpstr>
      <vt:lpstr>MOKYKLŲ TINKLO PERTVARKOS TIKSLAI</vt:lpstr>
      <vt:lpstr>Vykdomos mokyklų tinklo pertvarkos  efektyvumas</vt:lpstr>
      <vt:lpstr> 2021-2025 m. bendrojo plano įgyvendinimas </vt:lpstr>
      <vt:lpstr>Švietimo įstaigų kaita 2016-2022 m.</vt:lpstr>
      <vt:lpstr>Bendrojo ugdymo mokyklų kaita                           2016-2022 m.  (viso 2022 m. Kauno m. 81 mokykla (21 privati ir profesijos mokykla))</vt:lpstr>
      <vt:lpstr>MOKINIŲ SKAIČIAUS 2016-2022 M. KAITA</vt:lpstr>
      <vt:lpstr>Mokinių skaičiaus 2016-2022 m. kaita gimnazijose, progimnazijose ir mokyklose-daugiafunkciuose centruose </vt:lpstr>
      <vt:lpstr>Mokinių skaičiaus 2016-2022 m. kaita pradinėse mokyklose ir mokyklose darželiuose</vt:lpstr>
      <vt:lpstr>Mokinių skaičiaus 2016-2022 m. kaita specialiosiose mokyklose ir ugdymo centruose</vt:lpstr>
      <vt:lpstr>Mokinių skaičiaus 2016-2022 m. kaita</vt:lpstr>
      <vt:lpstr>Perspektyva</vt:lpstr>
      <vt:lpstr>Mokymo centrai ir specialiosios mokyklos </vt:lpstr>
      <vt:lpstr>Bendrojo ugdymo mokyklų tinklo pokyčiai ir  perspektyva (I) </vt:lpstr>
      <vt:lpstr>Mokinių skaičiaus kaita „Aitvaro“ mokykloje  2014-2022 m. </vt:lpstr>
      <vt:lpstr>  Mokinių skaičiaus kaita Suaugusiųjų ir jaunimo mokymo centre 2014-2022 m.</vt:lpstr>
      <vt:lpstr>Kauno suaugusiųjų ir jaunimo mokymo centras</vt:lpstr>
      <vt:lpstr>  Bendrojo ugdymo mokyklų tinklo pokyčiai ir perspektyva (II)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Violeta Starkuvienė</cp:lastModifiedBy>
  <cp:revision>697</cp:revision>
  <cp:lastPrinted>2022-11-07T12:57:31Z</cp:lastPrinted>
  <dcterms:created xsi:type="dcterms:W3CDTF">2019-11-25T17:02:43Z</dcterms:created>
  <dcterms:modified xsi:type="dcterms:W3CDTF">2022-11-28T09:00:18Z</dcterms:modified>
</cp:coreProperties>
</file>