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drawings/drawing11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drawings/drawing12.xml" ContentType="application/vnd.openxmlformats-officedocument.drawingml.chartshapes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18.xml" ContentType="application/vnd.openxmlformats-officedocument.drawingml.chart+xml"/>
  <Override PartName="/ppt/drawings/drawing13.xml" ContentType="application/vnd.openxmlformats-officedocument.drawingml.chartshapes+xml"/>
  <Override PartName="/ppt/charts/chart19.xml" ContentType="application/vnd.openxmlformats-officedocument.drawingml.chart+xml"/>
  <Override PartName="/ppt/drawings/drawing14.xml" ContentType="application/vnd.openxmlformats-officedocument.drawingml.chartshapes+xml"/>
  <Override PartName="/ppt/charts/chart20.xml" ContentType="application/vnd.openxmlformats-officedocument.drawingml.chart+xml"/>
  <Override PartName="/ppt/theme/themeOverride11.xml" ContentType="application/vnd.openxmlformats-officedocument.themeOverride+xml"/>
  <Override PartName="/ppt/charts/chart21.xml" ContentType="application/vnd.openxmlformats-officedocument.drawingml.chart+xml"/>
  <Override PartName="/ppt/theme/themeOverride12.xml" ContentType="application/vnd.openxmlformats-officedocument.themeOverride+xml"/>
  <Override PartName="/ppt/charts/chart22.xml" ContentType="application/vnd.openxmlformats-officedocument.drawingml.chart+xml"/>
  <Override PartName="/ppt/theme/themeOverride13.xml" ContentType="application/vnd.openxmlformats-officedocument.themeOverride+xml"/>
  <Override PartName="/ppt/drawings/drawing15.xml" ContentType="application/vnd.openxmlformats-officedocument.drawingml.chartshapes+xml"/>
  <Override PartName="/ppt/charts/chart23.xml" ContentType="application/vnd.openxmlformats-officedocument.drawingml.chart+xml"/>
  <Override PartName="/ppt/theme/themeOverride14.xml" ContentType="application/vnd.openxmlformats-officedocument.themeOverride+xml"/>
  <Override PartName="/ppt/drawings/drawing16.xml" ContentType="application/vnd.openxmlformats-officedocument.drawingml.chartshapes+xml"/>
  <Override PartName="/ppt/charts/chart24.xml" ContentType="application/vnd.openxmlformats-officedocument.drawingml.chart+xml"/>
  <Override PartName="/ppt/theme/themeOverride15.xml" ContentType="application/vnd.openxmlformats-officedocument.themeOverride+xml"/>
  <Override PartName="/ppt/drawings/drawing17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6.xml" ContentType="application/vnd.openxmlformats-officedocument.themeOverride+xml"/>
  <Override PartName="/ppt/drawings/drawing18.xml" ContentType="application/vnd.openxmlformats-officedocument.drawingml.chartshapes+xml"/>
  <Override PartName="/ppt/charts/chart2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7.xml" ContentType="application/vnd.openxmlformats-officedocument.themeOverride+xml"/>
  <Override PartName="/ppt/charts/chart28.xml" ContentType="application/vnd.openxmlformats-officedocument.drawingml.chart+xml"/>
  <Override PartName="/ppt/drawings/drawing19.xml" ContentType="application/vnd.openxmlformats-officedocument.drawingml.chartshapes+xml"/>
  <Override PartName="/ppt/charts/chart29.xml" ContentType="application/vnd.openxmlformats-officedocument.drawingml.chart+xml"/>
  <Override PartName="/ppt/theme/themeOverride18.xml" ContentType="application/vnd.openxmlformats-officedocument.themeOverride+xml"/>
  <Override PartName="/ppt/charts/chart30.xml" ContentType="application/vnd.openxmlformats-officedocument.drawingml.chart+xml"/>
  <Override PartName="/ppt/theme/themeOverride19.xml" ContentType="application/vnd.openxmlformats-officedocument.themeOverride+xml"/>
  <Override PartName="/ppt/charts/chart31.xml" ContentType="application/vnd.openxmlformats-officedocument.drawingml.chart+xml"/>
  <Override PartName="/ppt/drawings/drawing20.xml" ContentType="application/vnd.openxmlformats-officedocument.drawingml.chartshapes+xml"/>
  <Override PartName="/ppt/charts/chart32.xml" ContentType="application/vnd.openxmlformats-officedocument.drawingml.chart+xml"/>
  <Override PartName="/ppt/drawings/drawing21.xml" ContentType="application/vnd.openxmlformats-officedocument.drawingml.chartshapes+xml"/>
  <Override PartName="/ppt/charts/chart33.xml" ContentType="application/vnd.openxmlformats-officedocument.drawingml.chart+xml"/>
  <Override PartName="/ppt/drawings/drawing22.xml" ContentType="application/vnd.openxmlformats-officedocument.drawingml.chartshapes+xml"/>
  <Override PartName="/ppt/charts/chart34.xml" ContentType="application/vnd.openxmlformats-officedocument.drawingml.chart+xml"/>
  <Override PartName="/ppt/theme/themeOverride20.xml" ContentType="application/vnd.openxmlformats-officedocument.themeOverride+xml"/>
  <Override PartName="/ppt/drawings/drawing23.xml" ContentType="application/vnd.openxmlformats-officedocument.drawingml.chartshapes+xml"/>
  <Override PartName="/ppt/charts/chart35.xml" ContentType="application/vnd.openxmlformats-officedocument.drawingml.chart+xml"/>
  <Override PartName="/ppt/theme/themeOverride21.xml" ContentType="application/vnd.openxmlformats-officedocument.themeOverride+xml"/>
  <Override PartName="/ppt/drawings/drawing24.xml" ContentType="application/vnd.openxmlformats-officedocument.drawingml.chartshapes+xml"/>
  <Override PartName="/ppt/charts/chart36.xml" ContentType="application/vnd.openxmlformats-officedocument.drawingml.chart+xml"/>
  <Override PartName="/ppt/theme/themeOverride22.xml" ContentType="application/vnd.openxmlformats-officedocument.themeOverride+xml"/>
  <Override PartName="/ppt/drawings/drawing25.xml" ContentType="application/vnd.openxmlformats-officedocument.drawingml.chartshapes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3.xml" ContentType="application/vnd.openxmlformats-officedocument.themeOverride+xml"/>
  <Override PartName="/ppt/drawings/drawing26.xml" ContentType="application/vnd.openxmlformats-officedocument.drawingml.chartshapes+xml"/>
  <Override PartName="/ppt/charts/chart3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4.xml" ContentType="application/vnd.openxmlformats-officedocument.themeOverride+xml"/>
  <Override PartName="/ppt/charts/chart40.xml" ContentType="application/vnd.openxmlformats-officedocument.drawingml.chart+xml"/>
  <Override PartName="/ppt/drawings/drawing27.xml" ContentType="application/vnd.openxmlformats-officedocument.drawingml.chartshapes+xml"/>
  <Override PartName="/ppt/charts/chart41.xml" ContentType="application/vnd.openxmlformats-officedocument.drawingml.chart+xml"/>
  <Override PartName="/ppt/theme/themeOverride25.xml" ContentType="application/vnd.openxmlformats-officedocument.themeOverride+xml"/>
  <Override PartName="/ppt/charts/chart42.xml" ContentType="application/vnd.openxmlformats-officedocument.drawingml.chart+xml"/>
  <Override PartName="/ppt/theme/themeOverride26.xml" ContentType="application/vnd.openxmlformats-officedocument.themeOverride+xml"/>
  <Override PartName="/ppt/charts/chart43.xml" ContentType="application/vnd.openxmlformats-officedocument.drawingml.chart+xml"/>
  <Override PartName="/ppt/drawings/drawing28.xml" ContentType="application/vnd.openxmlformats-officedocument.drawingml.chartshapes+xml"/>
  <Override PartName="/ppt/charts/chart44.xml" ContentType="application/vnd.openxmlformats-officedocument.drawingml.chart+xml"/>
  <Override PartName="/ppt/drawings/drawing29.xml" ContentType="application/vnd.openxmlformats-officedocument.drawingml.chartshapes+xml"/>
  <Override PartName="/ppt/charts/chart45.xml" ContentType="application/vnd.openxmlformats-officedocument.drawingml.chart+xml"/>
  <Override PartName="/ppt/drawings/drawing30.xml" ContentType="application/vnd.openxmlformats-officedocument.drawingml.chartshapes+xml"/>
  <Override PartName="/ppt/charts/chart46.xml" ContentType="application/vnd.openxmlformats-officedocument.drawingml.chart+xml"/>
  <Override PartName="/ppt/drawings/drawing31.xml" ContentType="application/vnd.openxmlformats-officedocument.drawingml.chartshapes+xml"/>
  <Override PartName="/ppt/charts/chart4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7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8"/>
  </p:notesMasterIdLst>
  <p:sldIdLst>
    <p:sldId id="260" r:id="rId3"/>
    <p:sldId id="282" r:id="rId4"/>
    <p:sldId id="261" r:id="rId5"/>
    <p:sldId id="294" r:id="rId6"/>
    <p:sldId id="285" r:id="rId7"/>
    <p:sldId id="297" r:id="rId8"/>
    <p:sldId id="298" r:id="rId9"/>
    <p:sldId id="299" r:id="rId10"/>
    <p:sldId id="300" r:id="rId11"/>
    <p:sldId id="301" r:id="rId12"/>
    <p:sldId id="303" r:id="rId13"/>
    <p:sldId id="305" r:id="rId14"/>
    <p:sldId id="308" r:id="rId15"/>
    <p:sldId id="309" r:id="rId16"/>
    <p:sldId id="278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Vidutinis stilius 2 – paryškinima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Vidutinis stilius 2 – paryškinima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01.kaunas.lt\jolisaka\Mano%20rengiami%20ra&#353;tai\&#302;VAIRI%20info\Pristatymai\202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darbalapis3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darbalapis4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Microsoft_Excel_darbalapis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darbalapis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darbalapis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darbalapis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01.kaunas.lt\jolisaka\Mano%20rengiami%20ra&#353;tai\&#302;VAIRI%20info\Pristatymai\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darbalapis10.xlsx"/><Relationship Id="rId1" Type="http://schemas.openxmlformats.org/officeDocument/2006/relationships/themeOverride" Target="../theme/themeOverride11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darbalapis11.xlsx"/><Relationship Id="rId1" Type="http://schemas.openxmlformats.org/officeDocument/2006/relationships/themeOverride" Target="../theme/themeOverride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1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1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15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12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8.xml"/><Relationship Id="rId4" Type="http://schemas.openxmlformats.org/officeDocument/2006/relationships/package" Target="../embeddings/Microsoft_Excel_darbalapis13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darbalapis14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darbalapis15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darbalapis16.xlsx"/><Relationship Id="rId1" Type="http://schemas.openxmlformats.org/officeDocument/2006/relationships/themeOverride" Target="../theme/themeOverride1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01.kaunas.lt\jolisaka\Mano%20rengiami%20ra&#353;tai\&#302;VAIRI%20info\Pristatymai\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darbalapis17.xlsx"/><Relationship Id="rId1" Type="http://schemas.openxmlformats.org/officeDocument/2006/relationships/themeOverride" Target="../theme/themeOverride1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darbalapis18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darbalapis19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darbalapis20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2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2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22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21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26.xml"/><Relationship Id="rId4" Type="http://schemas.openxmlformats.org/officeDocument/2006/relationships/package" Target="../embeddings/Microsoft_Excel_darbalapis22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darbalapis2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Microsoft_Excel_darbalapis24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darbalapis25.xlsx"/><Relationship Id="rId1" Type="http://schemas.openxmlformats.org/officeDocument/2006/relationships/themeOverride" Target="../theme/themeOverride25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darbalapis26.xlsx"/><Relationship Id="rId1" Type="http://schemas.openxmlformats.org/officeDocument/2006/relationships/themeOverride" Target="../theme/themeOverride26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package" Target="../embeddings/Microsoft_Excel_darbalapis27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package" Target="../embeddings/Microsoft_Excel_darbalapis28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package" Target="../embeddings/Microsoft_Excel_darbalapis29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package" Target="../embeddings/Microsoft_Excel_darbalapis30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1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2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1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37765534617298E-2"/>
          <c:y val="4.8993875765529306E-2"/>
          <c:w val="0.97467504227906165"/>
          <c:h val="0.8114718617610396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339966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339966"/>
              </a:solidFill>
              <a:ln w="9525">
                <a:solidFill>
                  <a:srgbClr val="33996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98591230202586E-2"/>
                  <c:y val="-0.11877071640518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E7-453E-843A-D7E949FEBF5E}"/>
                </c:ext>
              </c:extLst>
            </c:dLbl>
            <c:dLbl>
              <c:idx val="1"/>
              <c:layout>
                <c:manualLayout>
                  <c:x val="-3.2092552027098209E-2"/>
                  <c:y val="-0.11877071640518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E7-453E-843A-D7E949FEBF5E}"/>
                </c:ext>
              </c:extLst>
            </c:dLbl>
            <c:dLbl>
              <c:idx val="2"/>
              <c:layout>
                <c:manualLayout>
                  <c:x val="-2.8772632851881193E-2"/>
                  <c:y val="-0.11071060693305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C1-4D8F-92FF-D7A5C86B49E6}"/>
                </c:ext>
              </c:extLst>
            </c:dLbl>
            <c:dLbl>
              <c:idx val="3"/>
              <c:layout>
                <c:manualLayout>
                  <c:x val="-3.1313285959277577E-2"/>
                  <c:y val="-0.11717886816450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C1-4D8F-92FF-D7A5C86B49E6}"/>
                </c:ext>
              </c:extLst>
            </c:dLbl>
            <c:dLbl>
              <c:idx val="4"/>
              <c:layout>
                <c:manualLayout>
                  <c:x val="-3.1996265657318293E-2"/>
                  <c:y val="-0.12003925178456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E7-453E-843A-D7E949FEBF5E}"/>
                </c:ext>
              </c:extLst>
            </c:dLbl>
            <c:dLbl>
              <c:idx val="5"/>
              <c:layout>
                <c:manualLayout>
                  <c:x val="-3.0985912302025857E-2"/>
                  <c:y val="-0.10180347120444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E7-453E-843A-D7E949FEBF5E}"/>
                </c:ext>
              </c:extLst>
            </c:dLbl>
            <c:dLbl>
              <c:idx val="6"/>
              <c:layout>
                <c:manualLayout>
                  <c:x val="-6.0865184878979524E-2"/>
                  <c:y val="-5.938535820259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E7-453E-843A-D7E949FEBF5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34317</a:t>
                    </a:r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E7-453E-843A-D7E949FEB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Lapas1!$B$3:$I$3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Lapas1!$B$4:$I$4</c:f>
              <c:numCache>
                <c:formatCode>General</c:formatCode>
                <c:ptCount val="8"/>
                <c:pt idx="0">
                  <c:v>27609</c:v>
                </c:pt>
                <c:pt idx="1">
                  <c:v>28909</c:v>
                </c:pt>
                <c:pt idx="2">
                  <c:v>30221</c:v>
                </c:pt>
                <c:pt idx="3">
                  <c:v>31533</c:v>
                </c:pt>
                <c:pt idx="4">
                  <c:v>32130</c:v>
                </c:pt>
                <c:pt idx="5">
                  <c:v>32533</c:v>
                </c:pt>
                <c:pt idx="6">
                  <c:v>34095</c:v>
                </c:pt>
                <c:pt idx="7">
                  <c:v>34966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C1-4D8F-92FF-D7A5C86B4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927792"/>
        <c:axId val="404933368"/>
      </c:lineChart>
      <c:catAx>
        <c:axId val="404927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933368"/>
        <c:crosses val="autoZero"/>
        <c:auto val="1"/>
        <c:lblAlgn val="ctr"/>
        <c:lblOffset val="100"/>
        <c:noMultiLvlLbl val="0"/>
      </c:catAx>
      <c:valAx>
        <c:axId val="404933368"/>
        <c:scaling>
          <c:orientation val="minMax"/>
          <c:max val="35000"/>
          <c:min val="26000"/>
        </c:scaling>
        <c:delete val="1"/>
        <c:axPos val="l"/>
        <c:numFmt formatCode="General" sourceLinked="1"/>
        <c:majorTickMark val="none"/>
        <c:minorTickMark val="none"/>
        <c:tickLblPos val="nextTo"/>
        <c:crossAx val="40492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54A5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0054A5">
                  <a:lumMod val="75000"/>
                </a:srgb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Sheet1!$B$214:$I$214</c:f>
              <c:strCache>
                <c:ptCount val="8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 </c:v>
                </c:pt>
                <c:pt idx="6">
                  <c:v>2022 m. </c:v>
                </c:pt>
                <c:pt idx="7">
                  <c:v>2023 m.</c:v>
                </c:pt>
              </c:strCache>
            </c:strRef>
          </c:cat>
          <c:val>
            <c:numRef>
              <c:f>Sheet1!$B$215:$I$215</c:f>
              <c:numCache>
                <c:formatCode>General</c:formatCode>
                <c:ptCount val="8"/>
                <c:pt idx="0">
                  <c:v>6306</c:v>
                </c:pt>
                <c:pt idx="1">
                  <c:v>5913</c:v>
                </c:pt>
                <c:pt idx="2">
                  <c:v>5630</c:v>
                </c:pt>
                <c:pt idx="3">
                  <c:v>5536</c:v>
                </c:pt>
                <c:pt idx="4">
                  <c:v>5749</c:v>
                </c:pt>
                <c:pt idx="5">
                  <c:v>5865</c:v>
                </c:pt>
                <c:pt idx="6">
                  <c:v>6183</c:v>
                </c:pt>
                <c:pt idx="7">
                  <c:v>6208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DB-4A68-AAFD-00455D7A7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619872"/>
        <c:axId val="538623808"/>
      </c:lineChart>
      <c:catAx>
        <c:axId val="538619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8623808"/>
        <c:crosses val="autoZero"/>
        <c:auto val="1"/>
        <c:lblAlgn val="ctr"/>
        <c:lblOffset val="100"/>
        <c:noMultiLvlLbl val="0"/>
      </c:catAx>
      <c:valAx>
        <c:axId val="5386238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861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074495976855618E-2"/>
          <c:y val="0.11614047815735967"/>
          <c:w val="0.97129554289847209"/>
          <c:h val="0.6717095817418633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54A5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0054A5">
                  <a:lumMod val="75000"/>
                </a:srgb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Sheet1!$B$221:$I$221</c:f>
              <c:strCache>
                <c:ptCount val="8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 </c:v>
                </c:pt>
                <c:pt idx="6">
                  <c:v>2022 m. </c:v>
                </c:pt>
                <c:pt idx="7">
                  <c:v>2023 m.</c:v>
                </c:pt>
              </c:strCache>
            </c:strRef>
          </c:cat>
          <c:val>
            <c:numRef>
              <c:f>Sheet1!$B$222:$I$222</c:f>
              <c:numCache>
                <c:formatCode>General</c:formatCode>
                <c:ptCount val="8"/>
                <c:pt idx="0">
                  <c:v>7170</c:v>
                </c:pt>
                <c:pt idx="1">
                  <c:v>7764</c:v>
                </c:pt>
                <c:pt idx="2">
                  <c:v>8356</c:v>
                </c:pt>
                <c:pt idx="3">
                  <c:v>8662</c:v>
                </c:pt>
                <c:pt idx="4">
                  <c:v>8970</c:v>
                </c:pt>
                <c:pt idx="5">
                  <c:v>9152</c:v>
                </c:pt>
                <c:pt idx="6">
                  <c:v>9733</c:v>
                </c:pt>
                <c:pt idx="7">
                  <c:v>9929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AC-4091-A64E-26217F38F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981512"/>
        <c:axId val="537987744"/>
      </c:lineChart>
      <c:catAx>
        <c:axId val="53798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537987744"/>
        <c:crosses val="autoZero"/>
        <c:auto val="1"/>
        <c:lblAlgn val="ctr"/>
        <c:lblOffset val="100"/>
        <c:noMultiLvlLbl val="0"/>
      </c:catAx>
      <c:valAx>
        <c:axId val="5379877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7981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311031133440274E-2"/>
          <c:y val="7.407407407407407E-2"/>
          <c:w val="0.96368071573943359"/>
          <c:h val="0.833454974423010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376"/>
        <c:axId val="88230912"/>
      </c:lineChart>
      <c:catAx>
        <c:axId val="8822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30912"/>
        <c:crosses val="autoZero"/>
        <c:auto val="1"/>
        <c:lblAlgn val="ctr"/>
        <c:lblOffset val="100"/>
        <c:noMultiLvlLbl val="0"/>
      </c:catAx>
      <c:valAx>
        <c:axId val="88230912"/>
        <c:scaling>
          <c:orientation val="minMax"/>
          <c:min val="13000"/>
        </c:scaling>
        <c:delete val="1"/>
        <c:axPos val="l"/>
        <c:numFmt formatCode="General" sourceLinked="1"/>
        <c:majorTickMark val="none"/>
        <c:minorTickMark val="none"/>
        <c:tickLblPos val="nextTo"/>
        <c:crossAx val="88229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03648"/>
        <c:axId val="88205184"/>
      </c:lineChart>
      <c:catAx>
        <c:axId val="88203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05184"/>
        <c:crosses val="autoZero"/>
        <c:auto val="1"/>
        <c:lblAlgn val="ctr"/>
        <c:lblOffset val="100"/>
        <c:noMultiLvlLbl val="0"/>
      </c:catAx>
      <c:valAx>
        <c:axId val="88205184"/>
        <c:scaling>
          <c:orientation val="minMax"/>
          <c:max val="12000"/>
          <c:min val="6500"/>
        </c:scaling>
        <c:delete val="1"/>
        <c:axPos val="l"/>
        <c:numFmt formatCode="General" sourceLinked="1"/>
        <c:majorTickMark val="none"/>
        <c:minorTickMark val="none"/>
        <c:tickLblPos val="nextTo"/>
        <c:crossAx val="8820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4057364429125094E-2"/>
          <c:y val="2.2186712857771552E-2"/>
          <c:w val="0.98594263557087491"/>
          <c:h val="0.918398868670794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161280"/>
        <c:axId val="88175360"/>
      </c:lineChart>
      <c:catAx>
        <c:axId val="8816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88175360"/>
        <c:crosses val="autoZero"/>
        <c:auto val="1"/>
        <c:lblAlgn val="ctr"/>
        <c:lblOffset val="100"/>
        <c:noMultiLvlLbl val="0"/>
      </c:catAx>
      <c:valAx>
        <c:axId val="88175360"/>
        <c:scaling>
          <c:orientation val="minMax"/>
          <c:max val="3000"/>
          <c:min val="1900"/>
        </c:scaling>
        <c:delete val="1"/>
        <c:axPos val="l"/>
        <c:numFmt formatCode="General" sourceLinked="1"/>
        <c:majorTickMark val="none"/>
        <c:minorTickMark val="none"/>
        <c:tickLblPos val="nextTo"/>
        <c:crossAx val="88161280"/>
        <c:crosses val="autoZero"/>
        <c:crossBetween val="between"/>
      </c:valAx>
      <c:spPr>
        <a:noFill/>
        <a:ln w="9525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376"/>
        <c:axId val="88230912"/>
      </c:lineChart>
      <c:catAx>
        <c:axId val="8822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30912"/>
        <c:crosses val="autoZero"/>
        <c:auto val="1"/>
        <c:lblAlgn val="ctr"/>
        <c:lblOffset val="100"/>
        <c:noMultiLvlLbl val="0"/>
      </c:catAx>
      <c:valAx>
        <c:axId val="88230912"/>
        <c:scaling>
          <c:orientation val="minMax"/>
          <c:min val="13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2293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619872"/>
        <c:axId val="538623808"/>
      </c:lineChart>
      <c:catAx>
        <c:axId val="538619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8623808"/>
        <c:crosses val="autoZero"/>
        <c:auto val="1"/>
        <c:lblAlgn val="ctr"/>
        <c:lblOffset val="100"/>
        <c:noMultiLvlLbl val="0"/>
      </c:catAx>
      <c:valAx>
        <c:axId val="538623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861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981512"/>
        <c:axId val="537987744"/>
      </c:lineChart>
      <c:catAx>
        <c:axId val="53798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537987744"/>
        <c:crosses val="autoZero"/>
        <c:auto val="1"/>
        <c:lblAlgn val="ctr"/>
        <c:lblOffset val="100"/>
        <c:noMultiLvlLbl val="0"/>
      </c:catAx>
      <c:valAx>
        <c:axId val="537987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79815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8769309974699004"/>
          <c:h val="0.9912501104953136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8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Sheet1!$B$163:$I$163</c:f>
              <c:strCache>
                <c:ptCount val="8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</c:strCache>
            </c:strRef>
          </c:cat>
          <c:val>
            <c:numRef>
              <c:f>Sheet1!$B$164:$I$164</c:f>
              <c:numCache>
                <c:formatCode>General</c:formatCode>
                <c:ptCount val="8"/>
                <c:pt idx="0">
                  <c:v>6529</c:v>
                </c:pt>
                <c:pt idx="1">
                  <c:v>9349</c:v>
                </c:pt>
                <c:pt idx="2">
                  <c:v>9857</c:v>
                </c:pt>
                <c:pt idx="3">
                  <c:v>10367</c:v>
                </c:pt>
                <c:pt idx="4">
                  <c:v>11025</c:v>
                </c:pt>
                <c:pt idx="5">
                  <c:v>11008</c:v>
                </c:pt>
                <c:pt idx="6">
                  <c:v>11393</c:v>
                </c:pt>
                <c:pt idx="7">
                  <c:v>11386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A6-474E-9119-77990209A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03648"/>
        <c:axId val="88205184"/>
      </c:lineChart>
      <c:catAx>
        <c:axId val="88203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05184"/>
        <c:crosses val="autoZero"/>
        <c:auto val="1"/>
        <c:lblAlgn val="ctr"/>
        <c:lblOffset val="100"/>
        <c:noMultiLvlLbl val="0"/>
      </c:catAx>
      <c:valAx>
        <c:axId val="88205184"/>
        <c:scaling>
          <c:orientation val="minMax"/>
          <c:min val="50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20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9307476720007E-3"/>
          <c:y val="0"/>
          <c:w val="0.98055021794843777"/>
          <c:h val="1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8"/>
          </c:marker>
          <c:dLbls>
            <c:dLbl>
              <c:idx val="5"/>
              <c:layout>
                <c:manualLayout>
                  <c:x val="-6.6219279165572159E-2"/>
                  <c:y val="1.0965633771062383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298797577072603E-2"/>
                      <c:h val="0.243194609856453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0E8-4CB9-A46C-8187102AC566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Sheet1!$B$146:$I$146</c:f>
              <c:strCache>
                <c:ptCount val="8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 </c:v>
                </c:pt>
                <c:pt idx="6">
                  <c:v>2022 m.</c:v>
                </c:pt>
                <c:pt idx="7">
                  <c:v>2023 m.</c:v>
                </c:pt>
              </c:strCache>
            </c:strRef>
          </c:cat>
          <c:val>
            <c:numRef>
              <c:f>Sheet1!$B$147:$I$147</c:f>
              <c:numCache>
                <c:formatCode>General</c:formatCode>
                <c:ptCount val="8"/>
                <c:pt idx="0">
                  <c:v>2014</c:v>
                </c:pt>
                <c:pt idx="1">
                  <c:v>2156</c:v>
                </c:pt>
                <c:pt idx="2">
                  <c:v>2027</c:v>
                </c:pt>
                <c:pt idx="3">
                  <c:v>2025</c:v>
                </c:pt>
                <c:pt idx="4">
                  <c:v>2029</c:v>
                </c:pt>
                <c:pt idx="5">
                  <c:v>2785</c:v>
                </c:pt>
                <c:pt idx="6">
                  <c:v>2961</c:v>
                </c:pt>
                <c:pt idx="7">
                  <c:v>2843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E8-4CB9-A46C-8187102AC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161280"/>
        <c:axId val="88175360"/>
      </c:lineChart>
      <c:catAx>
        <c:axId val="88161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175360"/>
        <c:crosses val="autoZero"/>
        <c:auto val="1"/>
        <c:lblAlgn val="ctr"/>
        <c:lblOffset val="100"/>
        <c:noMultiLvlLbl val="0"/>
      </c:catAx>
      <c:valAx>
        <c:axId val="881753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161280"/>
        <c:crosses val="autoZero"/>
        <c:crossBetween val="between"/>
      </c:valAx>
      <c:spPr>
        <a:noFill/>
        <a:ln w="9525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64767159769241E-3"/>
          <c:y val="6.5646676149486452E-2"/>
          <c:w val="0.98260181917159661"/>
          <c:h val="0.8149957308514473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927792"/>
        <c:axId val="404933368"/>
      </c:lineChart>
      <c:catAx>
        <c:axId val="404927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933368"/>
        <c:crosses val="autoZero"/>
        <c:auto val="1"/>
        <c:lblAlgn val="ctr"/>
        <c:lblOffset val="100"/>
        <c:noMultiLvlLbl val="0"/>
      </c:catAx>
      <c:valAx>
        <c:axId val="404933368"/>
        <c:scaling>
          <c:orientation val="minMax"/>
          <c:max val="41000"/>
          <c:min val="26000"/>
        </c:scaling>
        <c:delete val="1"/>
        <c:axPos val="l"/>
        <c:numFmt formatCode="General" sourceLinked="1"/>
        <c:majorTickMark val="none"/>
        <c:minorTickMark val="none"/>
        <c:tickLblPos val="nextTo"/>
        <c:crossAx val="404927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664729681715551"/>
          <c:y val="9.7638888888888886E-2"/>
          <c:w val="0.84841820536625068"/>
          <c:h val="0.81810953597026281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67872"/>
        <c:axId val="30391296"/>
      </c:lineChart>
      <c:catAx>
        <c:axId val="243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0391296"/>
        <c:crosses val="autoZero"/>
        <c:auto val="1"/>
        <c:lblAlgn val="ctr"/>
        <c:lblOffset val="100"/>
        <c:noMultiLvlLbl val="0"/>
      </c:catAx>
      <c:valAx>
        <c:axId val="30391296"/>
        <c:scaling>
          <c:orientation val="minMax"/>
          <c:max val="1800"/>
          <c:min val="4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67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207589130086813E-3"/>
          <c:y val="0"/>
          <c:w val="0.97765544774884272"/>
          <c:h val="0.84841053343399153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54A5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0054A5">
                  <a:lumMod val="75000"/>
                </a:srgbClr>
              </a:solidFill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Sheet1!$B$197:$I$197</c:f>
              <c:strCache>
                <c:ptCount val="8"/>
                <c:pt idx="0">
                  <c:v>2016 m.</c:v>
                </c:pt>
                <c:pt idx="1">
                  <c:v>2017 m.</c:v>
                </c:pt>
                <c:pt idx="2">
                  <c:v>2018 m. 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</c:strCache>
            </c:strRef>
          </c:cat>
          <c:val>
            <c:numRef>
              <c:f>Sheet1!$B$198:$I$198</c:f>
              <c:numCache>
                <c:formatCode>General</c:formatCode>
                <c:ptCount val="8"/>
                <c:pt idx="0">
                  <c:v>1457</c:v>
                </c:pt>
                <c:pt idx="1">
                  <c:v>1001</c:v>
                </c:pt>
                <c:pt idx="2">
                  <c:v>788</c:v>
                </c:pt>
                <c:pt idx="3">
                  <c:v>888</c:v>
                </c:pt>
                <c:pt idx="4">
                  <c:v>953</c:v>
                </c:pt>
                <c:pt idx="5">
                  <c:v>932</c:v>
                </c:pt>
                <c:pt idx="6">
                  <c:v>1018</c:v>
                </c:pt>
                <c:pt idx="7">
                  <c:v>1137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B2-4A70-ADC7-DC97F5FBD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67872"/>
        <c:axId val="30391296"/>
      </c:lineChart>
      <c:catAx>
        <c:axId val="243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30391296"/>
        <c:crosses val="autoZero"/>
        <c:auto val="1"/>
        <c:lblAlgn val="ctr"/>
        <c:lblOffset val="100"/>
        <c:noMultiLvlLbl val="0"/>
      </c:catAx>
      <c:valAx>
        <c:axId val="30391296"/>
        <c:scaling>
          <c:orientation val="minMax"/>
          <c:max val="1800"/>
          <c:min val="4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67872"/>
        <c:crosses val="autoZero"/>
        <c:crossBetween val="between"/>
      </c:valAx>
      <c:spPr>
        <a:noFill/>
        <a:ln w="9525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311031133440274E-2"/>
          <c:y val="7.407407407407407E-2"/>
          <c:w val="0.96368071573943359"/>
          <c:h val="0.833454974423010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376"/>
        <c:axId val="88230912"/>
      </c:lineChart>
      <c:catAx>
        <c:axId val="8822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30912"/>
        <c:crosses val="autoZero"/>
        <c:auto val="1"/>
        <c:lblAlgn val="ctr"/>
        <c:lblOffset val="100"/>
        <c:noMultiLvlLbl val="0"/>
      </c:catAx>
      <c:valAx>
        <c:axId val="88230912"/>
        <c:scaling>
          <c:orientation val="minMax"/>
          <c:min val="13000"/>
        </c:scaling>
        <c:delete val="1"/>
        <c:axPos val="l"/>
        <c:numFmt formatCode="General" sourceLinked="1"/>
        <c:majorTickMark val="none"/>
        <c:minorTickMark val="none"/>
        <c:tickLblPos val="nextTo"/>
        <c:crossAx val="88229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03648"/>
        <c:axId val="88205184"/>
      </c:lineChart>
      <c:catAx>
        <c:axId val="88203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05184"/>
        <c:crosses val="autoZero"/>
        <c:auto val="1"/>
        <c:lblAlgn val="ctr"/>
        <c:lblOffset val="100"/>
        <c:noMultiLvlLbl val="0"/>
      </c:catAx>
      <c:valAx>
        <c:axId val="88205184"/>
        <c:scaling>
          <c:orientation val="minMax"/>
          <c:max val="12000"/>
          <c:min val="6500"/>
        </c:scaling>
        <c:delete val="1"/>
        <c:axPos val="l"/>
        <c:numFmt formatCode="General" sourceLinked="1"/>
        <c:majorTickMark val="none"/>
        <c:minorTickMark val="none"/>
        <c:tickLblPos val="nextTo"/>
        <c:crossAx val="8820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4057364429125094E-2"/>
          <c:y val="2.2186712857771552E-2"/>
          <c:w val="0.98594263557087491"/>
          <c:h val="0.918398868670794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161280"/>
        <c:axId val="88175360"/>
      </c:lineChart>
      <c:catAx>
        <c:axId val="8816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88175360"/>
        <c:crosses val="autoZero"/>
        <c:auto val="1"/>
        <c:lblAlgn val="ctr"/>
        <c:lblOffset val="100"/>
        <c:noMultiLvlLbl val="0"/>
      </c:catAx>
      <c:valAx>
        <c:axId val="88175360"/>
        <c:scaling>
          <c:orientation val="minMax"/>
          <c:max val="3000"/>
          <c:min val="1900"/>
        </c:scaling>
        <c:delete val="1"/>
        <c:axPos val="l"/>
        <c:numFmt formatCode="General" sourceLinked="1"/>
        <c:majorTickMark val="none"/>
        <c:minorTickMark val="none"/>
        <c:tickLblPos val="nextTo"/>
        <c:crossAx val="88161280"/>
        <c:crosses val="autoZero"/>
        <c:crossBetween val="between"/>
      </c:valAx>
      <c:spPr>
        <a:noFill/>
        <a:ln w="9525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376"/>
        <c:axId val="88230912"/>
      </c:lineChart>
      <c:catAx>
        <c:axId val="8822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30912"/>
        <c:crosses val="autoZero"/>
        <c:auto val="1"/>
        <c:lblAlgn val="ctr"/>
        <c:lblOffset val="100"/>
        <c:noMultiLvlLbl val="0"/>
      </c:catAx>
      <c:valAx>
        <c:axId val="88230912"/>
        <c:scaling>
          <c:orientation val="minMax"/>
          <c:min val="13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2293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619872"/>
        <c:axId val="538623808"/>
      </c:lineChart>
      <c:catAx>
        <c:axId val="538619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8623808"/>
        <c:crosses val="autoZero"/>
        <c:auto val="1"/>
        <c:lblAlgn val="ctr"/>
        <c:lblOffset val="100"/>
        <c:noMultiLvlLbl val="0"/>
      </c:catAx>
      <c:valAx>
        <c:axId val="538623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861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981512"/>
        <c:axId val="537987744"/>
      </c:lineChart>
      <c:catAx>
        <c:axId val="53798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537987744"/>
        <c:crosses val="autoZero"/>
        <c:auto val="1"/>
        <c:lblAlgn val="ctr"/>
        <c:lblOffset val="100"/>
        <c:noMultiLvlLbl val="0"/>
      </c:catAx>
      <c:valAx>
        <c:axId val="537987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79815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71810132676107E-2"/>
          <c:y val="0.10936918951715499"/>
          <c:w val="0.97456379734647791"/>
          <c:h val="0.8806881568903763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03648"/>
        <c:axId val="88205184"/>
      </c:lineChart>
      <c:catAx>
        <c:axId val="88203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05184"/>
        <c:crosses val="autoZero"/>
        <c:auto val="1"/>
        <c:lblAlgn val="ctr"/>
        <c:lblOffset val="100"/>
        <c:noMultiLvlLbl val="0"/>
      </c:catAx>
      <c:valAx>
        <c:axId val="88205184"/>
        <c:scaling>
          <c:orientation val="minMax"/>
          <c:min val="5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20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664729681715551"/>
          <c:y val="9.7638888888888886E-2"/>
          <c:w val="0.84841820536625068"/>
          <c:h val="0.81810953597026281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67872"/>
        <c:axId val="30391296"/>
      </c:lineChart>
      <c:catAx>
        <c:axId val="243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0391296"/>
        <c:crosses val="autoZero"/>
        <c:auto val="1"/>
        <c:lblAlgn val="ctr"/>
        <c:lblOffset val="100"/>
        <c:noMultiLvlLbl val="0"/>
      </c:catAx>
      <c:valAx>
        <c:axId val="30391296"/>
        <c:scaling>
          <c:orientation val="minMax"/>
          <c:max val="1800"/>
          <c:min val="4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67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64767159769241E-3"/>
          <c:y val="0.18136386256208123"/>
          <c:w val="0.98260181917159661"/>
          <c:h val="0.6659180971956134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927792"/>
        <c:axId val="404933368"/>
      </c:lineChart>
      <c:catAx>
        <c:axId val="40492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04933368"/>
        <c:crosses val="autoZero"/>
        <c:auto val="1"/>
        <c:lblAlgn val="ctr"/>
        <c:lblOffset val="100"/>
        <c:noMultiLvlLbl val="0"/>
      </c:catAx>
      <c:valAx>
        <c:axId val="404933368"/>
        <c:scaling>
          <c:orientation val="minMax"/>
          <c:max val="7000"/>
          <c:min val="1000"/>
        </c:scaling>
        <c:delete val="1"/>
        <c:axPos val="l"/>
        <c:numFmt formatCode="General" sourceLinked="1"/>
        <c:majorTickMark val="none"/>
        <c:minorTickMark val="none"/>
        <c:tickLblPos val="nextTo"/>
        <c:crossAx val="404927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207589130086813E-3"/>
          <c:y val="0"/>
          <c:w val="0.9846425374632839"/>
          <c:h val="0.84841053343399153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67872"/>
        <c:axId val="30391296"/>
      </c:lineChart>
      <c:catAx>
        <c:axId val="243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30391296"/>
        <c:crosses val="autoZero"/>
        <c:auto val="1"/>
        <c:lblAlgn val="ctr"/>
        <c:lblOffset val="100"/>
        <c:noMultiLvlLbl val="0"/>
      </c:catAx>
      <c:valAx>
        <c:axId val="30391296"/>
        <c:scaling>
          <c:orientation val="minMax"/>
          <c:max val="1800"/>
          <c:min val="4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67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29962266518602E-2"/>
          <c:y val="3.1931557514098916E-2"/>
          <c:w val="0.97474007546696284"/>
          <c:h val="0.91484917996240289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8"/>
          </c:marker>
          <c:dLbls>
            <c:dLbl>
              <c:idx val="5"/>
              <c:layout>
                <c:manualLayout>
                  <c:x val="-2.3944444444444445E-2"/>
                  <c:y val="-5.7835739282589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BE-41DD-A2FC-B8DDC0F7F970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Sheet1!$B$129:$I$129</c:f>
              <c:strCache>
                <c:ptCount val="8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</c:strCache>
            </c:strRef>
          </c:cat>
          <c:val>
            <c:numRef>
              <c:f>Sheet1!$B$130:$I$130</c:f>
              <c:numCache>
                <c:formatCode>General</c:formatCode>
                <c:ptCount val="8"/>
                <c:pt idx="0">
                  <c:v>2405</c:v>
                </c:pt>
                <c:pt idx="1">
                  <c:v>2430</c:v>
                </c:pt>
                <c:pt idx="2">
                  <c:v>2223</c:v>
                </c:pt>
                <c:pt idx="3">
                  <c:v>2234</c:v>
                </c:pt>
                <c:pt idx="4">
                  <c:v>2135</c:v>
                </c:pt>
                <c:pt idx="5">
                  <c:v>1950</c:v>
                </c:pt>
                <c:pt idx="6">
                  <c:v>1970</c:v>
                </c:pt>
                <c:pt idx="7">
                  <c:v>1944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BE-41DD-A2FC-B8DDC0F7F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21440"/>
        <c:axId val="87022976"/>
      </c:lineChart>
      <c:catAx>
        <c:axId val="8702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022976"/>
        <c:crosses val="autoZero"/>
        <c:auto val="1"/>
        <c:lblAlgn val="ctr"/>
        <c:lblOffset val="100"/>
        <c:noMultiLvlLbl val="0"/>
      </c:catAx>
      <c:valAx>
        <c:axId val="87022976"/>
        <c:scaling>
          <c:orientation val="minMax"/>
          <c:min val="19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7021440"/>
        <c:crosses val="autoZero"/>
        <c:crossBetween val="between"/>
      </c:valAx>
      <c:spPr>
        <a:noFill/>
        <a:ln w="952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059850923049536E-2"/>
          <c:y val="0.12083874145944441"/>
          <c:w val="0.9786065435861625"/>
          <c:h val="0.77639186960526019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8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Sheet1!$B$112:$I$112</c:f>
              <c:strCache>
                <c:ptCount val="8"/>
                <c:pt idx="0">
                  <c:v>2016 m.</c:v>
                </c:pt>
                <c:pt idx="1">
                  <c:v>2017 m.</c:v>
                </c:pt>
                <c:pt idx="2">
                  <c:v>2018 m. 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</c:strCache>
            </c:strRef>
          </c:cat>
          <c:val>
            <c:numRef>
              <c:f>Sheet1!$B$113:$I$113</c:f>
              <c:numCache>
                <c:formatCode>General</c:formatCode>
                <c:ptCount val="8"/>
                <c:pt idx="0">
                  <c:v>775</c:v>
                </c:pt>
                <c:pt idx="1">
                  <c:v>762</c:v>
                </c:pt>
                <c:pt idx="2">
                  <c:v>756</c:v>
                </c:pt>
                <c:pt idx="3">
                  <c:v>749</c:v>
                </c:pt>
                <c:pt idx="4">
                  <c:v>712</c:v>
                </c:pt>
                <c:pt idx="5">
                  <c:v>841</c:v>
                </c:pt>
                <c:pt idx="6">
                  <c:v>837</c:v>
                </c:pt>
                <c:pt idx="7">
                  <c:v>870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2-4519-8CE1-1CF651B8D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83424"/>
        <c:axId val="86984960"/>
      </c:lineChart>
      <c:catAx>
        <c:axId val="86983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984960"/>
        <c:crosses val="autoZero"/>
        <c:auto val="1"/>
        <c:lblAlgn val="ctr"/>
        <c:lblOffset val="100"/>
        <c:noMultiLvlLbl val="0"/>
      </c:catAx>
      <c:valAx>
        <c:axId val="86984960"/>
        <c:scaling>
          <c:orientation val="minMax"/>
          <c:min val="7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6983424"/>
        <c:crosses val="autoZero"/>
        <c:crossBetween val="between"/>
      </c:valAx>
      <c:spPr>
        <a:noFill/>
        <a:ln w="9525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641641598352001E-2"/>
          <c:y val="0"/>
          <c:w val="0.98835835840164799"/>
          <c:h val="0.8416746324989523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8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Sheet1!$B$91:$I$91</c:f>
              <c:strCache>
                <c:ptCount val="8"/>
                <c:pt idx="0">
                  <c:v>2016 m. </c:v>
                </c:pt>
                <c:pt idx="1">
                  <c:v>2017 m. </c:v>
                </c:pt>
                <c:pt idx="2">
                  <c:v>2018 m. </c:v>
                </c:pt>
                <c:pt idx="3">
                  <c:v>2019 m.</c:v>
                </c:pt>
                <c:pt idx="4">
                  <c:v>2020 m.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Sheet1!$B$92:$I$92</c:f>
              <c:numCache>
                <c:formatCode>General</c:formatCode>
                <c:ptCount val="8"/>
                <c:pt idx="0">
                  <c:v>667</c:v>
                </c:pt>
                <c:pt idx="1">
                  <c:v>644</c:v>
                </c:pt>
                <c:pt idx="2">
                  <c:v>745</c:v>
                </c:pt>
                <c:pt idx="3">
                  <c:v>713</c:v>
                </c:pt>
                <c:pt idx="4">
                  <c:v>712</c:v>
                </c:pt>
                <c:pt idx="5">
                  <c:v>746</c:v>
                </c:pt>
                <c:pt idx="6">
                  <c:v>726</c:v>
                </c:pt>
                <c:pt idx="7">
                  <c:v>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F6-4C37-B9DF-94360555F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58944"/>
        <c:axId val="85868928"/>
      </c:lineChart>
      <c:dateAx>
        <c:axId val="8585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85868928"/>
        <c:crosses val="autoZero"/>
        <c:auto val="0"/>
        <c:lblOffset val="100"/>
        <c:baseTimeUnit val="days"/>
      </c:dateAx>
      <c:valAx>
        <c:axId val="85868928"/>
        <c:scaling>
          <c:orientation val="minMax"/>
          <c:min val="6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858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311031133440274E-2"/>
          <c:y val="7.407407407407407E-2"/>
          <c:w val="0.96368071573943359"/>
          <c:h val="0.833454974423010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376"/>
        <c:axId val="88230912"/>
      </c:lineChart>
      <c:catAx>
        <c:axId val="8822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30912"/>
        <c:crosses val="autoZero"/>
        <c:auto val="1"/>
        <c:lblAlgn val="ctr"/>
        <c:lblOffset val="100"/>
        <c:noMultiLvlLbl val="0"/>
      </c:catAx>
      <c:valAx>
        <c:axId val="88230912"/>
        <c:scaling>
          <c:orientation val="minMax"/>
          <c:min val="13000"/>
        </c:scaling>
        <c:delete val="1"/>
        <c:axPos val="l"/>
        <c:numFmt formatCode="General" sourceLinked="1"/>
        <c:majorTickMark val="none"/>
        <c:minorTickMark val="none"/>
        <c:tickLblPos val="nextTo"/>
        <c:crossAx val="88229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03648"/>
        <c:axId val="88205184"/>
      </c:lineChart>
      <c:catAx>
        <c:axId val="88203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05184"/>
        <c:crosses val="autoZero"/>
        <c:auto val="1"/>
        <c:lblAlgn val="ctr"/>
        <c:lblOffset val="100"/>
        <c:noMultiLvlLbl val="0"/>
      </c:catAx>
      <c:valAx>
        <c:axId val="88205184"/>
        <c:scaling>
          <c:orientation val="minMax"/>
          <c:max val="12000"/>
          <c:min val="6500"/>
        </c:scaling>
        <c:delete val="1"/>
        <c:axPos val="l"/>
        <c:numFmt formatCode="General" sourceLinked="1"/>
        <c:majorTickMark val="none"/>
        <c:minorTickMark val="none"/>
        <c:tickLblPos val="nextTo"/>
        <c:crossAx val="8820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4057364429125094E-2"/>
          <c:y val="2.2186712857771552E-2"/>
          <c:w val="0.98594263557087491"/>
          <c:h val="0.918398868670794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161280"/>
        <c:axId val="88175360"/>
      </c:lineChart>
      <c:catAx>
        <c:axId val="8816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88175360"/>
        <c:crosses val="autoZero"/>
        <c:auto val="1"/>
        <c:lblAlgn val="ctr"/>
        <c:lblOffset val="100"/>
        <c:noMultiLvlLbl val="0"/>
      </c:catAx>
      <c:valAx>
        <c:axId val="88175360"/>
        <c:scaling>
          <c:orientation val="minMax"/>
          <c:max val="3000"/>
          <c:min val="1900"/>
        </c:scaling>
        <c:delete val="1"/>
        <c:axPos val="l"/>
        <c:numFmt formatCode="General" sourceLinked="1"/>
        <c:majorTickMark val="none"/>
        <c:minorTickMark val="none"/>
        <c:tickLblPos val="nextTo"/>
        <c:crossAx val="88161280"/>
        <c:crosses val="autoZero"/>
        <c:crossBetween val="between"/>
      </c:valAx>
      <c:spPr>
        <a:noFill/>
        <a:ln w="9525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376"/>
        <c:axId val="88230912"/>
      </c:lineChart>
      <c:catAx>
        <c:axId val="8822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30912"/>
        <c:crosses val="autoZero"/>
        <c:auto val="1"/>
        <c:lblAlgn val="ctr"/>
        <c:lblOffset val="100"/>
        <c:noMultiLvlLbl val="0"/>
      </c:catAx>
      <c:valAx>
        <c:axId val="88230912"/>
        <c:scaling>
          <c:orientation val="minMax"/>
          <c:min val="13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2293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619872"/>
        <c:axId val="538623808"/>
      </c:lineChart>
      <c:catAx>
        <c:axId val="538619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8623808"/>
        <c:crosses val="autoZero"/>
        <c:auto val="1"/>
        <c:lblAlgn val="ctr"/>
        <c:lblOffset val="100"/>
        <c:noMultiLvlLbl val="0"/>
      </c:catAx>
      <c:valAx>
        <c:axId val="538623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861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  <c:userShapes r:id="rId5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981512"/>
        <c:axId val="537987744"/>
      </c:lineChart>
      <c:catAx>
        <c:axId val="53798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537987744"/>
        <c:crosses val="autoZero"/>
        <c:auto val="1"/>
        <c:lblAlgn val="ctr"/>
        <c:lblOffset val="100"/>
        <c:noMultiLvlLbl val="0"/>
      </c:catAx>
      <c:valAx>
        <c:axId val="537987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79815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73036975795873E-2"/>
          <c:y val="8.0091729969901104E-2"/>
          <c:w val="0.96901408769797415"/>
          <c:h val="0.8398165400601977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Lapas1!$B$4:$I$4</c:f>
              <c:strCache>
                <c:ptCount val="8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</c:strCache>
            </c:strRef>
          </c:cat>
          <c:val>
            <c:numRef>
              <c:f>Lapas1!$B$5:$I$5</c:f>
              <c:numCache>
                <c:formatCode>General</c:formatCode>
                <c:ptCount val="8"/>
                <c:pt idx="0">
                  <c:v>31569</c:v>
                </c:pt>
                <c:pt idx="1">
                  <c:v>32847</c:v>
                </c:pt>
                <c:pt idx="2">
                  <c:v>33983</c:v>
                </c:pt>
                <c:pt idx="3">
                  <c:v>32941</c:v>
                </c:pt>
                <c:pt idx="4">
                  <c:v>35595</c:v>
                </c:pt>
                <c:pt idx="5">
                  <c:v>37759</c:v>
                </c:pt>
                <c:pt idx="6">
                  <c:v>40706</c:v>
                </c:pt>
                <c:pt idx="7">
                  <c:v>40996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A18-45F6-9B1D-298F55689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589704"/>
        <c:axId val="439585440"/>
      </c:lineChart>
      <c:catAx>
        <c:axId val="439589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9585440"/>
        <c:crosses val="autoZero"/>
        <c:auto val="1"/>
        <c:lblAlgn val="ctr"/>
        <c:lblOffset val="100"/>
        <c:noMultiLvlLbl val="0"/>
      </c:catAx>
      <c:valAx>
        <c:axId val="439585440"/>
        <c:scaling>
          <c:orientation val="minMax"/>
          <c:max val="42000"/>
          <c:min val="30000"/>
        </c:scaling>
        <c:delete val="1"/>
        <c:axPos val="l"/>
        <c:numFmt formatCode="General" sourceLinked="1"/>
        <c:majorTickMark val="none"/>
        <c:minorTickMark val="none"/>
        <c:tickLblPos val="nextTo"/>
        <c:crossAx val="43958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>
      <a:solidFill>
        <a:schemeClr val="tx1">
          <a:lumMod val="25000"/>
          <a:lumOff val="75000"/>
        </a:schemeClr>
      </a:solidFill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71810132676107E-2"/>
          <c:y val="0.10936918951715499"/>
          <c:w val="0.97456379734647791"/>
          <c:h val="0.8806881568903763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03648"/>
        <c:axId val="88205184"/>
      </c:lineChart>
      <c:catAx>
        <c:axId val="88203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05184"/>
        <c:crosses val="autoZero"/>
        <c:auto val="1"/>
        <c:lblAlgn val="ctr"/>
        <c:lblOffset val="100"/>
        <c:noMultiLvlLbl val="0"/>
      </c:catAx>
      <c:valAx>
        <c:axId val="88205184"/>
        <c:scaling>
          <c:orientation val="minMax"/>
          <c:min val="5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20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664729681715551"/>
          <c:y val="9.7638888888888886E-2"/>
          <c:w val="0.84841820536625068"/>
          <c:h val="0.81810953597026281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67872"/>
        <c:axId val="30391296"/>
      </c:lineChart>
      <c:catAx>
        <c:axId val="243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0391296"/>
        <c:crosses val="autoZero"/>
        <c:auto val="1"/>
        <c:lblAlgn val="ctr"/>
        <c:lblOffset val="100"/>
        <c:noMultiLvlLbl val="0"/>
      </c:catAx>
      <c:valAx>
        <c:axId val="30391296"/>
        <c:scaling>
          <c:orientation val="minMax"/>
          <c:max val="1800"/>
          <c:min val="4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67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207589130086813E-3"/>
          <c:y val="0"/>
          <c:w val="0.9846425374632839"/>
          <c:h val="0.84841053343399153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67872"/>
        <c:axId val="30391296"/>
      </c:lineChart>
      <c:catAx>
        <c:axId val="243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30391296"/>
        <c:crosses val="autoZero"/>
        <c:auto val="1"/>
        <c:lblAlgn val="ctr"/>
        <c:lblOffset val="100"/>
        <c:noMultiLvlLbl val="0"/>
      </c:catAx>
      <c:valAx>
        <c:axId val="30391296"/>
        <c:scaling>
          <c:orientation val="minMax"/>
          <c:max val="1800"/>
          <c:min val="4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67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29962266518602E-2"/>
          <c:y val="3.1931557514098916E-2"/>
          <c:w val="0.97474007546696284"/>
          <c:h val="0.9148491799624028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21440"/>
        <c:axId val="87022976"/>
      </c:lineChart>
      <c:catAx>
        <c:axId val="8702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022976"/>
        <c:crosses val="autoZero"/>
        <c:auto val="1"/>
        <c:lblAlgn val="ctr"/>
        <c:lblOffset val="100"/>
        <c:noMultiLvlLbl val="0"/>
      </c:catAx>
      <c:valAx>
        <c:axId val="87022976"/>
        <c:scaling>
          <c:orientation val="minMax"/>
          <c:min val="19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7021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059850923049536E-2"/>
          <c:y val="0.12083874145944441"/>
          <c:w val="0.9786065435861625"/>
          <c:h val="0.7763918696052601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83424"/>
        <c:axId val="86984960"/>
      </c:lineChart>
      <c:catAx>
        <c:axId val="86983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984960"/>
        <c:crosses val="autoZero"/>
        <c:auto val="1"/>
        <c:lblAlgn val="ctr"/>
        <c:lblOffset val="100"/>
        <c:noMultiLvlLbl val="0"/>
      </c:catAx>
      <c:valAx>
        <c:axId val="86984960"/>
        <c:scaling>
          <c:orientation val="minMax"/>
          <c:min val="7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6983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641641598352003E-2"/>
          <c:y val="3.3785171774385718E-3"/>
          <c:w val="0.98835835840164799"/>
          <c:h val="0.8416746324989523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58944"/>
        <c:axId val="85868928"/>
      </c:lineChart>
      <c:dateAx>
        <c:axId val="8585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85868928"/>
        <c:crosses val="autoZero"/>
        <c:auto val="0"/>
        <c:lblOffset val="100"/>
        <c:baseTimeUnit val="days"/>
      </c:dateAx>
      <c:valAx>
        <c:axId val="85868928"/>
        <c:scaling>
          <c:orientation val="minMax"/>
          <c:min val="6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858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80860788433305E-2"/>
          <c:y val="6.634660128533984E-2"/>
          <c:w val="0.97856983804084952"/>
          <c:h val="0.841674686497521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7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Sheet1!$B$98:$I$98</c:f>
              <c:strCache>
                <c:ptCount val="8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Sheet1!$B$99:$I$99</c:f>
              <c:numCache>
                <c:formatCode>General</c:formatCode>
                <c:ptCount val="8"/>
                <c:pt idx="0">
                  <c:v>2658</c:v>
                </c:pt>
                <c:pt idx="1">
                  <c:v>2559</c:v>
                </c:pt>
                <c:pt idx="2">
                  <c:v>2582</c:v>
                </c:pt>
                <c:pt idx="3">
                  <c:v>2310</c:v>
                </c:pt>
                <c:pt idx="4">
                  <c:v>2280</c:v>
                </c:pt>
                <c:pt idx="5">
                  <c:v>2443</c:v>
                </c:pt>
                <c:pt idx="6">
                  <c:v>2469</c:v>
                </c:pt>
                <c:pt idx="7">
                  <c:v>2516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20-4AF9-899C-28C13421E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909504"/>
        <c:axId val="85911040"/>
      </c:lineChart>
      <c:catAx>
        <c:axId val="85909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5911040"/>
        <c:crosses val="autoZero"/>
        <c:auto val="1"/>
        <c:lblAlgn val="ctr"/>
        <c:lblOffset val="100"/>
        <c:noMultiLvlLbl val="0"/>
      </c:catAx>
      <c:valAx>
        <c:axId val="85911040"/>
        <c:scaling>
          <c:orientation val="minMax"/>
          <c:min val="22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909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27732572208245E-2"/>
          <c:y val="0.11765379633513057"/>
          <c:w val="0.97454453485558357"/>
          <c:h val="0.42948604577128507"/>
        </c:manualLayout>
      </c:layout>
      <c:lineChart>
        <c:grouping val="standard"/>
        <c:varyColors val="0"/>
        <c:ser>
          <c:idx val="0"/>
          <c:order val="0"/>
          <c:spPr>
            <a:ln w="28575" cap="sq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Sheet1!$B$232:$I$233</c:f>
              <c:multiLvlStrCache>
                <c:ptCount val="8"/>
                <c:lvl>
                  <c:pt idx="0">
                    <c:v>2016 m.</c:v>
                  </c:pt>
                  <c:pt idx="1">
                    <c:v>2017 m.</c:v>
                  </c:pt>
                  <c:pt idx="2">
                    <c:v>2018 m.</c:v>
                  </c:pt>
                  <c:pt idx="3">
                    <c:v>2019 m.</c:v>
                  </c:pt>
                  <c:pt idx="4">
                    <c:v>2020 m.</c:v>
                  </c:pt>
                  <c:pt idx="5">
                    <c:v>2021 m. </c:v>
                  </c:pt>
                  <c:pt idx="6">
                    <c:v>2022 m. </c:v>
                  </c:pt>
                  <c:pt idx="7">
                    <c:v>2023 m.</c:v>
                  </c:pt>
                </c:lvl>
                <c:lvl>
                  <c:pt idx="0">
                    <c:v>Mokinių skaičiaus kaita kitose miesto mokyklose</c:v>
                  </c:pt>
                </c:lvl>
              </c:multiLvlStrCache>
            </c:multiLvlStrRef>
          </c:cat>
          <c:val>
            <c:numRef>
              <c:f>Sheet1!$B$234:$I$234</c:f>
              <c:numCache>
                <c:formatCode>General</c:formatCode>
                <c:ptCount val="8"/>
                <c:pt idx="0">
                  <c:v>3325</c:v>
                </c:pt>
                <c:pt idx="1">
                  <c:v>3203</c:v>
                </c:pt>
                <c:pt idx="2">
                  <c:v>3327</c:v>
                </c:pt>
                <c:pt idx="3">
                  <c:v>3023</c:v>
                </c:pt>
                <c:pt idx="4">
                  <c:v>2992</c:v>
                </c:pt>
                <c:pt idx="5">
                  <c:v>3189</c:v>
                </c:pt>
                <c:pt idx="6">
                  <c:v>3195</c:v>
                </c:pt>
                <c:pt idx="7">
                  <c:v>3300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2-4893-A54A-63B8FE67F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136576"/>
        <c:axId val="436155600"/>
      </c:lineChart>
      <c:catAx>
        <c:axId val="43613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36155600"/>
        <c:crosses val="autoZero"/>
        <c:auto val="1"/>
        <c:lblAlgn val="ctr"/>
        <c:lblOffset val="100"/>
        <c:noMultiLvlLbl val="0"/>
      </c:catAx>
      <c:valAx>
        <c:axId val="4361556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613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'[Microsoft PowerPoint diagrama]Sheet1'!$B$276</c:f>
              <c:strCache>
                <c:ptCount val="1"/>
                <c:pt idx="0">
                  <c:v>Kurčiųjų ir neprigirdinčiųjų ugdymo centre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diagrama]Sheet1'!$C$275:$J$275</c:f>
              <c:strCache>
                <c:ptCount val="8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 </c:v>
                </c:pt>
                <c:pt idx="6">
                  <c:v>2022 m. </c:v>
                </c:pt>
                <c:pt idx="7">
                  <c:v>2023 m.</c:v>
                </c:pt>
              </c:strCache>
            </c:strRef>
          </c:cat>
          <c:val>
            <c:numRef>
              <c:f>'[Microsoft PowerPoint diagrama]Sheet1'!$C$276:$J$276</c:f>
              <c:numCache>
                <c:formatCode>General</c:formatCode>
                <c:ptCount val="8"/>
                <c:pt idx="0">
                  <c:v>63</c:v>
                </c:pt>
                <c:pt idx="1">
                  <c:v>61</c:v>
                </c:pt>
                <c:pt idx="2">
                  <c:v>61</c:v>
                </c:pt>
                <c:pt idx="3">
                  <c:v>81</c:v>
                </c:pt>
                <c:pt idx="4">
                  <c:v>81</c:v>
                </c:pt>
                <c:pt idx="5">
                  <c:v>75</c:v>
                </c:pt>
                <c:pt idx="6">
                  <c:v>75</c:v>
                </c:pt>
                <c:pt idx="7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E0-4BBB-BF24-43678DF8FC0C}"/>
            </c:ext>
          </c:extLst>
        </c:ser>
        <c:ser>
          <c:idx val="1"/>
          <c:order val="1"/>
          <c:tx>
            <c:strRef>
              <c:f>'[Microsoft PowerPoint diagrama]Sheet1'!$B$277</c:f>
              <c:strCache>
                <c:ptCount val="1"/>
                <c:pt idx="0">
                  <c:v>P. Daunio ugdymo centre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diagrama]Sheet1'!$C$275:$J$275</c:f>
              <c:strCache>
                <c:ptCount val="8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 </c:v>
                </c:pt>
                <c:pt idx="6">
                  <c:v>2022 m. </c:v>
                </c:pt>
                <c:pt idx="7">
                  <c:v>2023 m.</c:v>
                </c:pt>
              </c:strCache>
            </c:strRef>
          </c:cat>
          <c:val>
            <c:numRef>
              <c:f>'[Microsoft PowerPoint diagrama]Sheet1'!$C$277:$J$277</c:f>
              <c:numCache>
                <c:formatCode>General</c:formatCode>
                <c:ptCount val="8"/>
                <c:pt idx="0">
                  <c:v>108</c:v>
                </c:pt>
                <c:pt idx="1">
                  <c:v>115</c:v>
                </c:pt>
                <c:pt idx="2">
                  <c:v>114</c:v>
                </c:pt>
                <c:pt idx="3">
                  <c:v>156</c:v>
                </c:pt>
                <c:pt idx="4">
                  <c:v>174</c:v>
                </c:pt>
                <c:pt idx="5">
                  <c:v>165</c:v>
                </c:pt>
                <c:pt idx="6">
                  <c:v>173</c:v>
                </c:pt>
                <c:pt idx="7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E0-4BBB-BF24-43678DF8F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4870400"/>
        <c:axId val="434877616"/>
        <c:axId val="0"/>
      </c:bar3DChart>
      <c:catAx>
        <c:axId val="43487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34877616"/>
        <c:crosses val="autoZero"/>
        <c:auto val="1"/>
        <c:lblAlgn val="ctr"/>
        <c:lblOffset val="100"/>
        <c:noMultiLvlLbl val="0"/>
      </c:catAx>
      <c:valAx>
        <c:axId val="434877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487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97583935144979E-3"/>
          <c:y val="2.1996077654813994E-2"/>
          <c:w val="0.97454728410546299"/>
          <c:h val="0.8172859149473450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Lapas1!$B$8:$I$8</c:f>
              <c:strCache>
                <c:ptCount val="8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</c:strCache>
            </c:strRef>
          </c:cat>
          <c:val>
            <c:numRef>
              <c:f>Lapas1!$B$9:$I$9</c:f>
              <c:numCache>
                <c:formatCode>General</c:formatCode>
                <c:ptCount val="8"/>
                <c:pt idx="0">
                  <c:v>3960</c:v>
                </c:pt>
                <c:pt idx="1">
                  <c:v>3938</c:v>
                </c:pt>
                <c:pt idx="2">
                  <c:v>3762</c:v>
                </c:pt>
                <c:pt idx="3">
                  <c:v>1408</c:v>
                </c:pt>
                <c:pt idx="4">
                  <c:v>3465</c:v>
                </c:pt>
                <c:pt idx="5">
                  <c:v>5226</c:v>
                </c:pt>
                <c:pt idx="6">
                  <c:v>6611</c:v>
                </c:pt>
                <c:pt idx="7">
                  <c:v>6679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745-427A-9967-7707D279F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549472"/>
        <c:axId val="449545208"/>
      </c:lineChart>
      <c:catAx>
        <c:axId val="44954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49545208"/>
        <c:crosses val="autoZero"/>
        <c:auto val="1"/>
        <c:lblAlgn val="ctr"/>
        <c:lblOffset val="100"/>
        <c:noMultiLvlLbl val="0"/>
      </c:catAx>
      <c:valAx>
        <c:axId val="449545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954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311031133440274E-2"/>
          <c:y val="7.407407407407407E-2"/>
          <c:w val="0.96368071573943359"/>
          <c:h val="0.833454974423010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376"/>
        <c:axId val="88230912"/>
      </c:lineChart>
      <c:catAx>
        <c:axId val="8822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30912"/>
        <c:crosses val="autoZero"/>
        <c:auto val="1"/>
        <c:lblAlgn val="ctr"/>
        <c:lblOffset val="100"/>
        <c:noMultiLvlLbl val="0"/>
      </c:catAx>
      <c:valAx>
        <c:axId val="88230912"/>
        <c:scaling>
          <c:orientation val="minMax"/>
          <c:min val="13000"/>
        </c:scaling>
        <c:delete val="1"/>
        <c:axPos val="l"/>
        <c:numFmt formatCode="General" sourceLinked="1"/>
        <c:majorTickMark val="none"/>
        <c:minorTickMark val="none"/>
        <c:tickLblPos val="nextTo"/>
        <c:crossAx val="88229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03648"/>
        <c:axId val="88205184"/>
      </c:lineChart>
      <c:catAx>
        <c:axId val="88203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05184"/>
        <c:crosses val="autoZero"/>
        <c:auto val="1"/>
        <c:lblAlgn val="ctr"/>
        <c:lblOffset val="100"/>
        <c:noMultiLvlLbl val="0"/>
      </c:catAx>
      <c:valAx>
        <c:axId val="88205184"/>
        <c:scaling>
          <c:orientation val="minMax"/>
          <c:max val="12000"/>
          <c:min val="6500"/>
        </c:scaling>
        <c:delete val="1"/>
        <c:axPos val="l"/>
        <c:numFmt formatCode="General" sourceLinked="1"/>
        <c:majorTickMark val="none"/>
        <c:minorTickMark val="none"/>
        <c:tickLblPos val="nextTo"/>
        <c:crossAx val="8820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4057364429125094E-2"/>
          <c:y val="2.2186712857771552E-2"/>
          <c:w val="0.98594263557087491"/>
          <c:h val="0.918398868670794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161280"/>
        <c:axId val="88175360"/>
      </c:lineChart>
      <c:catAx>
        <c:axId val="8816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88175360"/>
        <c:crosses val="autoZero"/>
        <c:auto val="1"/>
        <c:lblAlgn val="ctr"/>
        <c:lblOffset val="100"/>
        <c:noMultiLvlLbl val="0"/>
      </c:catAx>
      <c:valAx>
        <c:axId val="88175360"/>
        <c:scaling>
          <c:orientation val="minMax"/>
          <c:max val="3000"/>
          <c:min val="1900"/>
        </c:scaling>
        <c:delete val="1"/>
        <c:axPos val="l"/>
        <c:numFmt formatCode="General" sourceLinked="1"/>
        <c:majorTickMark val="none"/>
        <c:minorTickMark val="none"/>
        <c:tickLblPos val="nextTo"/>
        <c:crossAx val="88161280"/>
        <c:crosses val="autoZero"/>
        <c:crossBetween val="between"/>
      </c:valAx>
      <c:spPr>
        <a:noFill/>
        <a:ln w="9525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33360455655004E-2"/>
          <c:y val="4.3129247657818663E-2"/>
          <c:w val="0.97703643431877774"/>
          <c:h val="0.8921768808554533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8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Sheet1!$B$179:$I$179</c:f>
              <c:strCache>
                <c:ptCount val="8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 </c:v>
                </c:pt>
                <c:pt idx="6">
                  <c:v>2022 m. </c:v>
                </c:pt>
                <c:pt idx="7">
                  <c:v>2023 m.</c:v>
                </c:pt>
              </c:strCache>
            </c:strRef>
          </c:cat>
          <c:val>
            <c:numRef>
              <c:f>Sheet1!$B$180:$I$180</c:f>
              <c:numCache>
                <c:formatCode>General</c:formatCode>
                <c:ptCount val="8"/>
                <c:pt idx="0">
                  <c:v>13373</c:v>
                </c:pt>
                <c:pt idx="1">
                  <c:v>13548</c:v>
                </c:pt>
                <c:pt idx="2">
                  <c:v>13878</c:v>
                </c:pt>
                <c:pt idx="3">
                  <c:v>14028</c:v>
                </c:pt>
                <c:pt idx="4">
                  <c:v>14564</c:v>
                </c:pt>
                <c:pt idx="5">
                  <c:v>15017</c:v>
                </c:pt>
                <c:pt idx="6">
                  <c:v>15916</c:v>
                </c:pt>
                <c:pt idx="7">
                  <c:v>16137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8A-43FF-B698-91A8CB0E3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376"/>
        <c:axId val="88230912"/>
      </c:lineChart>
      <c:catAx>
        <c:axId val="8822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30912"/>
        <c:crosses val="autoZero"/>
        <c:auto val="1"/>
        <c:lblAlgn val="ctr"/>
        <c:lblOffset val="100"/>
        <c:noMultiLvlLbl val="0"/>
      </c:catAx>
      <c:valAx>
        <c:axId val="88230912"/>
        <c:scaling>
          <c:orientation val="minMax"/>
          <c:min val="130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2293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0.81467</cdr:x>
      <cdr:y>0.20281</cdr:y>
    </cdr:from>
    <cdr:to>
      <cdr:x>0.92184</cdr:x>
      <cdr:y>0.28746</cdr:y>
    </cdr:to>
    <cdr:cxnSp macro="">
      <cdr:nvCxnSpPr>
        <cdr:cNvPr id="3" name="Tiesioji rodyklės jungtis 2"/>
        <cdr:cNvCxnSpPr/>
      </cdr:nvCxnSpPr>
      <cdr:spPr>
        <a:xfrm xmlns:a="http://schemas.openxmlformats.org/drawingml/2006/main" flipV="1">
          <a:off x="9349319" y="303605"/>
          <a:ext cx="1229903" cy="12672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0.00918</cdr:x>
      <cdr:y>0</cdr:y>
    </cdr:from>
    <cdr:to>
      <cdr:x>0.14221</cdr:x>
      <cdr:y>0.24716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1593" y="0"/>
          <a:ext cx="1471352" cy="346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0.01219</cdr:x>
      <cdr:y>0.06172</cdr:y>
    </cdr:from>
    <cdr:to>
      <cdr:x>0.12192</cdr:x>
      <cdr:y>0.14484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4844" y="86421"/>
          <a:ext cx="1213658" cy="116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0.1655</cdr:x>
      <cdr:y>0.23581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0" y="0"/>
          <a:ext cx="1830640" cy="330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0.01445</cdr:x>
      <cdr:y>0.1389</cdr:y>
    </cdr:from>
    <cdr:to>
      <cdr:x>0.09711</cdr:x>
      <cdr:y>0.79196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59782" y="194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</cdr:x>
      <cdr:y>6.72327E-7</cdr:y>
    </cdr:from>
    <cdr:to>
      <cdr:x>0.19857</cdr:x>
      <cdr:y>0.18401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0" y="1"/>
          <a:ext cx="2149065" cy="273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Mokyklose-daugiafunkciuose centruose</a:t>
          </a:r>
          <a:endParaRPr lang="lt-LT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0.00688</cdr:y>
    </cdr:from>
    <cdr:to>
      <cdr:x>0.09035</cdr:x>
      <cdr:y>0.20898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11427"/>
          <a:ext cx="999367" cy="335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Specialiosiose mokyklose ir ugdymo centruose</a:t>
          </a:r>
          <a:endParaRPr lang="lt-LT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0.81558</cdr:x>
      <cdr:y>0.43728</cdr:y>
    </cdr:from>
    <cdr:to>
      <cdr:x>0.89825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021149" y="465936"/>
          <a:ext cx="914400" cy="59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0.81784</cdr:x>
      <cdr:y>0.38345</cdr:y>
    </cdr:from>
    <cdr:to>
      <cdr:x>0.88472</cdr:x>
      <cdr:y>0.64755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046085" y="408578"/>
          <a:ext cx="739835" cy="281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t-LT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0.81293</cdr:x>
      <cdr:y>0.32084</cdr:y>
    </cdr:from>
    <cdr:to>
      <cdr:x>0.93793</cdr:x>
      <cdr:y>0.32702</cdr:y>
    </cdr:to>
    <cdr:cxnSp macro="">
      <cdr:nvCxnSpPr>
        <cdr:cNvPr id="3" name="Tiesioji rodyklės jungtis 2"/>
        <cdr:cNvCxnSpPr/>
      </cdr:nvCxnSpPr>
      <cdr:spPr>
        <a:xfrm xmlns:a="http://schemas.openxmlformats.org/drawingml/2006/main">
          <a:off x="8649854" y="479098"/>
          <a:ext cx="1330038" cy="923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0.81656</cdr:x>
      <cdr:y>0.32045</cdr:y>
    </cdr:from>
    <cdr:to>
      <cdr:x>0.90284</cdr:x>
      <cdr:y>0.50343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969430" y="409323"/>
          <a:ext cx="947651" cy="233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</a:t>
          </a:r>
          <a:r>
            <a:rPr lang="lt-LT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lt-LT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0.80356</cdr:x>
      <cdr:y>0.35799</cdr:y>
    </cdr:from>
    <cdr:to>
      <cdr:x>0.88623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88145" y="385958"/>
          <a:ext cx="914400" cy="692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0.80356</cdr:x>
      <cdr:y>0.46591</cdr:y>
    </cdr:from>
    <cdr:to>
      <cdr:x>0.9238</cdr:x>
      <cdr:y>0.60968</cdr:y>
    </cdr:to>
    <cdr:cxnSp macro="">
      <cdr:nvCxnSpPr>
        <cdr:cNvPr id="4" name="Tiesioji rodyklės jungtis 3"/>
        <cdr:cNvCxnSpPr/>
      </cdr:nvCxnSpPr>
      <cdr:spPr>
        <a:xfrm xmlns:a="http://schemas.openxmlformats.org/drawingml/2006/main">
          <a:off x="8888144" y="478925"/>
          <a:ext cx="1330038" cy="14778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0.8327</cdr:x>
      <cdr:y>0.50023</cdr:y>
    </cdr:from>
    <cdr:to>
      <cdr:x>0.89583</cdr:x>
      <cdr:y>0.81819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210495" y="514203"/>
          <a:ext cx="698281" cy="326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118</a:t>
          </a:r>
          <a:endParaRPr lang="lt-LT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0.01219</cdr:x>
      <cdr:y>0</cdr:y>
    </cdr:from>
    <cdr:to>
      <cdr:x>0.11365</cdr:x>
      <cdr:y>0.18941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4834" y="0"/>
          <a:ext cx="1122249" cy="301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Pradinėse mokyklose</a:t>
          </a:r>
          <a:endParaRPr lang="lt-LT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0.00918</cdr:x>
      <cdr:y>0</cdr:y>
    </cdr:from>
    <cdr:to>
      <cdr:x>0.14221</cdr:x>
      <cdr:y>0.24716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1593" y="0"/>
          <a:ext cx="1471352" cy="346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0.01219</cdr:x>
      <cdr:y>0.06172</cdr:y>
    </cdr:from>
    <cdr:to>
      <cdr:x>0.12192</cdr:x>
      <cdr:y>0.14484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4844" y="86421"/>
          <a:ext cx="1213658" cy="116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0.1655</cdr:x>
      <cdr:y>0.23581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0" y="0"/>
          <a:ext cx="1830640" cy="330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0.01445</cdr:x>
      <cdr:y>0.1389</cdr:y>
    </cdr:from>
    <cdr:to>
      <cdr:x>0.09711</cdr:x>
      <cdr:y>0.79196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59782" y="194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0.19857</cdr:x>
      <cdr:y>0.23659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0" y="0"/>
          <a:ext cx="2196400" cy="331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Mokyklose-darželiuose</a:t>
          </a:r>
          <a:endParaRPr lang="lt-LT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0.00688</cdr:y>
    </cdr:from>
    <cdr:to>
      <cdr:x>0.09035</cdr:x>
      <cdr:y>0.20898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11427"/>
          <a:ext cx="999367" cy="335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Priešmokyklinėse grupėse bendrojo ugdymo mokyklose</a:t>
          </a:r>
          <a:endParaRPr lang="lt-LT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0.81558</cdr:x>
      <cdr:y>0.43728</cdr:y>
    </cdr:from>
    <cdr:to>
      <cdr:x>0.89825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021149" y="465936"/>
          <a:ext cx="914400" cy="59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0.81784</cdr:x>
      <cdr:y>0.38345</cdr:y>
    </cdr:from>
    <cdr:to>
      <cdr:x>0.88472</cdr:x>
      <cdr:y>0.64755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046085" y="408578"/>
          <a:ext cx="739835" cy="281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t-LT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0.81656</cdr:x>
      <cdr:y>0.32045</cdr:y>
    </cdr:from>
    <cdr:to>
      <cdr:x>0.90284</cdr:x>
      <cdr:y>0.50343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969430" y="409323"/>
          <a:ext cx="947651" cy="233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</a:t>
          </a:r>
          <a:endParaRPr lang="lt-LT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0.8191</cdr:x>
      <cdr:y>0.24701</cdr:y>
    </cdr:from>
    <cdr:to>
      <cdr:x>0.92491</cdr:x>
      <cdr:y>0.27584</cdr:y>
    </cdr:to>
    <cdr:cxnSp macro="">
      <cdr:nvCxnSpPr>
        <cdr:cNvPr id="2" name="Tiesioji rodyklės jungtis 1"/>
        <cdr:cNvCxnSpPr/>
      </cdr:nvCxnSpPr>
      <cdr:spPr>
        <a:xfrm xmlns:a="http://schemas.openxmlformats.org/drawingml/2006/main" flipV="1">
          <a:off x="9400102" y="430839"/>
          <a:ext cx="1214328" cy="5029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0.81851</cdr:x>
      <cdr:y>0.28079</cdr:y>
    </cdr:from>
    <cdr:to>
      <cdr:x>0.98935</cdr:x>
      <cdr:y>0.43959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9393383" y="489762"/>
          <a:ext cx="196059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t-LT" sz="1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290</a:t>
          </a:r>
          <a:endParaRPr lang="lt-LT" sz="12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0.81901</cdr:x>
      <cdr:y>0.60922</cdr:y>
    </cdr:from>
    <cdr:to>
      <cdr:x>0.9238</cdr:x>
      <cdr:y>0.65566</cdr:y>
    </cdr:to>
    <cdr:cxnSp macro="">
      <cdr:nvCxnSpPr>
        <cdr:cNvPr id="3" name="Tiesioji rodyklės jungtis 2"/>
        <cdr:cNvCxnSpPr/>
      </cdr:nvCxnSpPr>
      <cdr:spPr>
        <a:xfrm xmlns:a="http://schemas.openxmlformats.org/drawingml/2006/main">
          <a:off x="9059018" y="726902"/>
          <a:ext cx="1159165" cy="5541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0.85241</cdr:x>
      <cdr:y>0.59228</cdr:y>
    </cdr:from>
    <cdr:to>
      <cdr:x>0.91478</cdr:x>
      <cdr:y>0.81706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428506" y="706690"/>
          <a:ext cx="689875" cy="268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26</a:t>
          </a:r>
          <a:endParaRPr lang="lt-LT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0.81182</cdr:x>
      <cdr:y>0.3794</cdr:y>
    </cdr:from>
    <cdr:to>
      <cdr:x>0.9319</cdr:x>
      <cdr:y>0.5083</cdr:y>
    </cdr:to>
    <cdr:cxnSp macro="">
      <cdr:nvCxnSpPr>
        <cdr:cNvPr id="3" name="Tiesioji rodyklės jungtis 2"/>
        <cdr:cNvCxnSpPr/>
      </cdr:nvCxnSpPr>
      <cdr:spPr>
        <a:xfrm xmlns:a="http://schemas.openxmlformats.org/drawingml/2006/main" flipV="1">
          <a:off x="8979585" y="442849"/>
          <a:ext cx="1328199" cy="1504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0.85126</cdr:x>
      <cdr:y>0.43903</cdr:y>
    </cdr:from>
    <cdr:to>
      <cdr:x>0.91612</cdr:x>
      <cdr:y>0.79093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343507" y="512450"/>
          <a:ext cx="711857" cy="410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33</a:t>
          </a:r>
          <a:endParaRPr lang="lt-LT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0.82531</cdr:x>
      <cdr:y>0.34629</cdr:y>
    </cdr:from>
    <cdr:to>
      <cdr:x>0.94922</cdr:x>
      <cdr:y>0.61951</cdr:y>
    </cdr:to>
    <cdr:cxnSp macro="">
      <cdr:nvCxnSpPr>
        <cdr:cNvPr id="3" name="Tiesioji rodyklės jungtis 2"/>
        <cdr:cNvCxnSpPr/>
      </cdr:nvCxnSpPr>
      <cdr:spPr>
        <a:xfrm xmlns:a="http://schemas.openxmlformats.org/drawingml/2006/main" flipV="1">
          <a:off x="8969434" y="505717"/>
          <a:ext cx="1346662" cy="39901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0.83908</cdr:x>
      <cdr:y>0.4089</cdr:y>
    </cdr:from>
    <cdr:to>
      <cdr:x>0.93239</cdr:x>
      <cdr:y>0.587</cdr:y>
    </cdr:to>
    <cdr:sp macro="" textlink="">
      <cdr:nvSpPr>
        <cdr:cNvPr id="6" name="TextBox 5"/>
        <cdr:cNvSpPr txBox="1"/>
      </cdr:nvSpPr>
      <cdr:spPr>
        <a:xfrm xmlns:a="http://schemas.openxmlformats.org/drawingml/2006/main" rot="20948228">
          <a:off x="9119061" y="597157"/>
          <a:ext cx="1014156" cy="260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0.86731</cdr:x>
      <cdr:y>0.4362</cdr:y>
    </cdr:from>
    <cdr:to>
      <cdr:x>0.93268</cdr:x>
      <cdr:y>0.63363</cdr:y>
    </cdr:to>
    <cdr:sp macro="" textlink="">
      <cdr:nvSpPr>
        <cdr:cNvPr id="7" name="TextBox 6"/>
        <cdr:cNvSpPr txBox="1"/>
      </cdr:nvSpPr>
      <cdr:spPr>
        <a:xfrm xmlns:a="http://schemas.openxmlformats.org/drawingml/2006/main" rot="21445121">
          <a:off x="9425883" y="637032"/>
          <a:ext cx="710474" cy="288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58</a:t>
          </a:r>
          <a:endParaRPr lang="lt-LT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0.01219</cdr:x>
      <cdr:y>0</cdr:y>
    </cdr:from>
    <cdr:to>
      <cdr:x>0.11365</cdr:x>
      <cdr:y>0.18941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4844" y="0"/>
          <a:ext cx="1122218" cy="312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Priešmokyklinėse grupėse ikimokyklinio ugdymo mokyklose</a:t>
          </a:r>
          <a:endParaRPr lang="lt-LT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0.00918</cdr:x>
      <cdr:y>0</cdr:y>
    </cdr:from>
    <cdr:to>
      <cdr:x>0.14221</cdr:x>
      <cdr:y>0.24716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1593" y="0"/>
          <a:ext cx="1471352" cy="346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0.01219</cdr:x>
      <cdr:y>0.06172</cdr:y>
    </cdr:from>
    <cdr:to>
      <cdr:x>0.12192</cdr:x>
      <cdr:y>0.14484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4844" y="86421"/>
          <a:ext cx="1213658" cy="116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0.1655</cdr:x>
      <cdr:y>0.23581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0" y="0"/>
          <a:ext cx="1830640" cy="330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0.01445</cdr:x>
      <cdr:y>0.1389</cdr:y>
    </cdr:from>
    <cdr:to>
      <cdr:x>0.09711</cdr:x>
      <cdr:y>0.79196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59782" y="194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0.19857</cdr:x>
      <cdr:y>0.23659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0" y="0"/>
          <a:ext cx="2196400" cy="331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kumimoji="0" lang="lt-LT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Viso priešmokyklinėse grupėse</a:t>
          </a:r>
          <a:r>
            <a:rPr kumimoji="0" lang="lt-LT" sz="1600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savivaldybės</a:t>
          </a:r>
          <a:r>
            <a:rPr kumimoji="0" lang="lt-LT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švietimo įstaigose</a:t>
          </a:r>
          <a:endParaRPr lang="lt-LT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</cdr:x>
      <cdr:y>0.00688</cdr:y>
    </cdr:from>
    <cdr:to>
      <cdr:x>0.09035</cdr:x>
      <cdr:y>0.20898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11427"/>
          <a:ext cx="999367" cy="335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4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0.81558</cdr:x>
      <cdr:y>0.43728</cdr:y>
    </cdr:from>
    <cdr:to>
      <cdr:x>0.89825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021149" y="465936"/>
          <a:ext cx="914400" cy="59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0.81784</cdr:x>
      <cdr:y>0.38345</cdr:y>
    </cdr:from>
    <cdr:to>
      <cdr:x>0.88472</cdr:x>
      <cdr:y>0.64755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046085" y="408578"/>
          <a:ext cx="739835" cy="281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t-LT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0.81656</cdr:x>
      <cdr:y>0.32045</cdr:y>
    </cdr:from>
    <cdr:to>
      <cdr:x>0.90284</cdr:x>
      <cdr:y>0.50343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969430" y="409323"/>
          <a:ext cx="947651" cy="233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</a:t>
          </a:r>
          <a:endParaRPr lang="lt-LT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0.81784</cdr:x>
      <cdr:y>0.5389</cdr:y>
    </cdr:from>
    <cdr:to>
      <cdr:x>0.9238</cdr:x>
      <cdr:y>0.59915</cdr:y>
    </cdr:to>
    <cdr:cxnSp macro="">
      <cdr:nvCxnSpPr>
        <cdr:cNvPr id="3" name="Tiesioji rodyklės jungtis 2"/>
        <cdr:cNvCxnSpPr/>
      </cdr:nvCxnSpPr>
      <cdr:spPr>
        <a:xfrm xmlns:a="http://schemas.openxmlformats.org/drawingml/2006/main">
          <a:off x="9046087" y="643006"/>
          <a:ext cx="1172064" cy="7188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0.85241</cdr:x>
      <cdr:y>0.48978</cdr:y>
    </cdr:from>
    <cdr:to>
      <cdr:x>0.91478</cdr:x>
      <cdr:y>0.67912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428472" y="584400"/>
          <a:ext cx="689953" cy="225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</a:t>
          </a:r>
          <a:endParaRPr lang="lt-LT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0.84773</cdr:x>
      <cdr:y>0.29896</cdr:y>
    </cdr:from>
    <cdr:to>
      <cdr:x>0.91612</cdr:x>
      <cdr:y>0.46149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376759" y="348959"/>
          <a:ext cx="756459" cy="189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0.82352</cdr:x>
      <cdr:y>0.27806</cdr:y>
    </cdr:from>
    <cdr:to>
      <cdr:x>0.92934</cdr:x>
      <cdr:y>0.3071</cdr:y>
    </cdr:to>
    <cdr:cxnSp macro="">
      <cdr:nvCxnSpPr>
        <cdr:cNvPr id="2" name="Tiesioji rodyklės jungtis 1"/>
        <cdr:cNvCxnSpPr/>
      </cdr:nvCxnSpPr>
      <cdr:spPr>
        <a:xfrm xmlns:a="http://schemas.openxmlformats.org/drawingml/2006/main" flipV="1">
          <a:off x="9450902" y="481639"/>
          <a:ext cx="1214328" cy="5029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0.82815</cdr:x>
      <cdr:y>0.31971</cdr:y>
    </cdr:from>
    <cdr:to>
      <cdr:x>0.94332</cdr:x>
      <cdr:y>0.47963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9503986" y="553783"/>
          <a:ext cx="1321722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1001">
          <a:schemeClr val="lt1"/>
        </a:fillRef>
        <a:effectRef xmlns:a="http://schemas.openxmlformats.org/drawingml/2006/main" idx="0">
          <a:scrgbClr r="0" g="0" b="0"/>
        </a:effectRef>
        <a:fontRef xmlns:a="http://schemas.openxmlformats.org/drawingml/2006/main" idx="major"/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t-LT" sz="1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68</a:t>
          </a:r>
          <a:endParaRPr lang="lt-LT" sz="12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0.83908</cdr:x>
      <cdr:y>0.4089</cdr:y>
    </cdr:from>
    <cdr:to>
      <cdr:x>0.93239</cdr:x>
      <cdr:y>0.587</cdr:y>
    </cdr:to>
    <cdr:sp macro="" textlink="">
      <cdr:nvSpPr>
        <cdr:cNvPr id="6" name="TextBox 5"/>
        <cdr:cNvSpPr txBox="1"/>
      </cdr:nvSpPr>
      <cdr:spPr>
        <a:xfrm xmlns:a="http://schemas.openxmlformats.org/drawingml/2006/main" rot="20948228">
          <a:off x="9119061" y="597157"/>
          <a:ext cx="1014156" cy="260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0.86814</cdr:x>
      <cdr:y>0.31917</cdr:y>
    </cdr:from>
    <cdr:to>
      <cdr:x>0.94772</cdr:x>
      <cdr:y>0.49232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434907" y="466119"/>
          <a:ext cx="864846" cy="252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0.80882</cdr:x>
      <cdr:y>0.55814</cdr:y>
    </cdr:from>
    <cdr:to>
      <cdr:x>0.93057</cdr:x>
      <cdr:y>0.67074</cdr:y>
    </cdr:to>
    <cdr:cxnSp macro="">
      <cdr:nvCxnSpPr>
        <cdr:cNvPr id="3" name="Tiesioji rodyklės jungtis 2"/>
        <cdr:cNvCxnSpPr/>
      </cdr:nvCxnSpPr>
      <cdr:spPr>
        <a:xfrm xmlns:a="http://schemas.openxmlformats.org/drawingml/2006/main" flipV="1">
          <a:off x="8946336" y="727156"/>
          <a:ext cx="1346660" cy="14670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0.82159</cdr:x>
      <cdr:y>0.61761</cdr:y>
    </cdr:from>
    <cdr:to>
      <cdr:x>0.90426</cdr:x>
      <cdr:y>0.78628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087606" y="756605"/>
          <a:ext cx="914413" cy="206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lt-LT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47</a:t>
          </a:r>
          <a:endParaRPr lang="lt-LT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0.82211</cdr:x>
      <cdr:y>0.29938</cdr:y>
    </cdr:from>
    <cdr:to>
      <cdr:x>0.93296</cdr:x>
      <cdr:y>0.46355</cdr:y>
    </cdr:to>
    <cdr:cxnSp macro="">
      <cdr:nvCxnSpPr>
        <cdr:cNvPr id="3" name="Tiesioji rodyklės jungtis 2"/>
        <cdr:cNvCxnSpPr/>
      </cdr:nvCxnSpPr>
      <cdr:spPr>
        <a:xfrm xmlns:a="http://schemas.openxmlformats.org/drawingml/2006/main" flipV="1">
          <a:off x="9023465" y="355476"/>
          <a:ext cx="1216695" cy="19493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0.82968</cdr:x>
      <cdr:y>0.34854</cdr:y>
    </cdr:from>
    <cdr:to>
      <cdr:x>0.91299</cdr:x>
      <cdr:y>0.62902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106594" y="413852"/>
          <a:ext cx="914413" cy="333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lt-LT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105</a:t>
          </a:r>
          <a:endParaRPr lang="lt-LT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0.11244</cdr:x>
      <cdr:y>0.25178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43699" cy="372687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0.00918</cdr:x>
      <cdr:y>0</cdr:y>
    </cdr:from>
    <cdr:to>
      <cdr:x>0.14221</cdr:x>
      <cdr:y>0.24716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1593" y="0"/>
          <a:ext cx="1471352" cy="346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0.01219</cdr:x>
      <cdr:y>0.06172</cdr:y>
    </cdr:from>
    <cdr:to>
      <cdr:x>0.12192</cdr:x>
      <cdr:y>0.14484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4844" y="86421"/>
          <a:ext cx="1213658" cy="116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0.1655</cdr:x>
      <cdr:y>0.23581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0" y="0"/>
          <a:ext cx="1830640" cy="330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0.01445</cdr:x>
      <cdr:y>0.1389</cdr:y>
    </cdr:from>
    <cdr:to>
      <cdr:x>0.09711</cdr:x>
      <cdr:y>0.79196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59782" y="194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0.19857</cdr:x>
      <cdr:y>0.23659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0" y="0"/>
          <a:ext cx="2196400" cy="331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Keturmetėse gimnazijose</a:t>
          </a:r>
          <a:endParaRPr lang="lt-LT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0.00688</cdr:y>
    </cdr:from>
    <cdr:to>
      <cdr:x>0.10338</cdr:x>
      <cdr:y>0.20898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11427"/>
          <a:ext cx="1143455" cy="335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„Ilgosiose“ gimnazijose</a:t>
          </a:r>
          <a:endParaRPr lang="lt-LT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0.81032</cdr:x>
      <cdr:y>0.5</cdr:y>
    </cdr:from>
    <cdr:to>
      <cdr:x>0.93057</cdr:x>
      <cdr:y>0.59331</cdr:y>
    </cdr:to>
    <cdr:cxnSp macro="">
      <cdr:nvCxnSpPr>
        <cdr:cNvPr id="3" name="Tiesioji rodyklės jungtis 2"/>
        <cdr:cNvCxnSpPr/>
      </cdr:nvCxnSpPr>
      <cdr:spPr>
        <a:xfrm xmlns:a="http://schemas.openxmlformats.org/drawingml/2006/main" flipV="1">
          <a:off x="8962960" y="532769"/>
          <a:ext cx="1330035" cy="9942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0.81558</cdr:x>
      <cdr:y>0.43728</cdr:y>
    </cdr:from>
    <cdr:to>
      <cdr:x>0.89825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021149" y="465936"/>
          <a:ext cx="914400" cy="59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0.81784</cdr:x>
      <cdr:y>0.38345</cdr:y>
    </cdr:from>
    <cdr:to>
      <cdr:x>0.88472</cdr:x>
      <cdr:y>0.64755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046085" y="408578"/>
          <a:ext cx="739835" cy="281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t-LT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25</a:t>
          </a:r>
          <a:endParaRPr lang="lt-LT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0.82009</cdr:x>
      <cdr:y>0.30316</cdr:y>
    </cdr:from>
    <cdr:to>
      <cdr:x>0.90276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71025" y="5811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0.81032</cdr:x>
      <cdr:y>0.53791</cdr:y>
    </cdr:from>
    <cdr:to>
      <cdr:x>0.93057</cdr:x>
      <cdr:y>0.56325</cdr:y>
    </cdr:to>
    <cdr:cxnSp macro="">
      <cdr:nvCxnSpPr>
        <cdr:cNvPr id="4" name="Tiesioji rodyklės jungtis 3"/>
        <cdr:cNvCxnSpPr/>
      </cdr:nvCxnSpPr>
      <cdr:spPr>
        <a:xfrm xmlns:a="http://schemas.openxmlformats.org/drawingml/2006/main" flipV="1">
          <a:off x="8962960" y="705852"/>
          <a:ext cx="1330035" cy="33251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1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0.80957</cdr:x>
      <cdr:y>0.37954</cdr:y>
    </cdr:from>
    <cdr:to>
      <cdr:x>0.89374</cdr:x>
      <cdr:y>0.58226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954648" y="498034"/>
          <a:ext cx="931026" cy="266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196</a:t>
          </a:r>
          <a:endParaRPr lang="lt-LT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0.01219</cdr:x>
      <cdr:y>0</cdr:y>
    </cdr:from>
    <cdr:to>
      <cdr:x>0.11365</cdr:x>
      <cdr:y>0.18941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4844" y="0"/>
          <a:ext cx="1122218" cy="312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Progimnazijose</a:t>
          </a:r>
          <a:endParaRPr lang="lt-LT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CABB3-8353-4489-AFB5-D04881B2A658}" type="datetimeFigureOut">
              <a:rPr lang="lt-LT" smtClean="0"/>
              <a:t>2023-11-28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BB903-40BC-45F5-892E-D679F1F9D20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419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E2C9B-E0A0-4357-AD18-C32EC45DFCD5}" type="slidenum">
              <a:rPr lang="lt-LT" smtClean="0"/>
              <a:pPr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58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E2C9B-E0A0-4357-AD18-C32EC45DFCD5}" type="slidenum">
              <a:rPr lang="lt-LT" smtClean="0"/>
              <a:pPr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926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E2C9B-E0A0-4357-AD18-C32EC45DFCD5}" type="slidenum">
              <a:rPr lang="lt-LT" smtClean="0"/>
              <a:pPr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998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E2C9B-E0A0-4357-AD18-C32EC45DFCD5}" type="slidenum">
              <a:rPr lang="lt-LT" smtClean="0"/>
              <a:pPr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132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66" y="2064106"/>
            <a:ext cx="7240069" cy="27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98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6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66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98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382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89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66" y="2064106"/>
            <a:ext cx="7240069" cy="27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14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66" y="2064106"/>
            <a:ext cx="7240069" cy="27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71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360" y="1122363"/>
            <a:ext cx="10347960" cy="23066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360" y="3964268"/>
            <a:ext cx="10347960" cy="157379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72" y="5984037"/>
            <a:ext cx="792456" cy="6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13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360" y="1122363"/>
            <a:ext cx="10347960" cy="23066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360" y="3964268"/>
            <a:ext cx="10347960" cy="157379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72" y="5984037"/>
            <a:ext cx="792456" cy="6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14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291188" y="6437559"/>
            <a:ext cx="10191200" cy="2839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57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642938"/>
            <a:ext cx="9129714" cy="2786062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8941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2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0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66" y="2064106"/>
            <a:ext cx="7240069" cy="27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00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6"/>
            <a:ext cx="10821988" cy="8230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81163"/>
            <a:ext cx="5464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05075"/>
            <a:ext cx="5464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4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01" y="275699"/>
            <a:ext cx="11060999" cy="91767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18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78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66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933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382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95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360" y="1122363"/>
            <a:ext cx="10347960" cy="23066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360" y="3964268"/>
            <a:ext cx="10347960" cy="157379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72" y="5984037"/>
            <a:ext cx="792456" cy="6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68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360" y="1122363"/>
            <a:ext cx="10347960" cy="23066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360" y="3964268"/>
            <a:ext cx="10347960" cy="157379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72" y="5984037"/>
            <a:ext cx="792456" cy="6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291188" y="6437559"/>
            <a:ext cx="10191200" cy="2839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1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642938"/>
            <a:ext cx="9129714" cy="2786062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8941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4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6"/>
            <a:ext cx="10821988" cy="8230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81163"/>
            <a:ext cx="5464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05075"/>
            <a:ext cx="5464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2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01" y="275699"/>
            <a:ext cx="11060999" cy="9176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4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11317"/>
            <a:ext cx="12192000" cy="7466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801" y="275699"/>
            <a:ext cx="11060999" cy="810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802" y="1447800"/>
            <a:ext cx="11060998" cy="456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6508" y="6307811"/>
            <a:ext cx="10161292" cy="351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8" y="6276815"/>
            <a:ext cx="539745" cy="41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3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0" r:id="rId3"/>
    <p:sldLayoutId id="2147483658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7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11317"/>
            <a:ext cx="12192000" cy="746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801" y="275699"/>
            <a:ext cx="11060999" cy="810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802" y="1447800"/>
            <a:ext cx="11060998" cy="456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6508" y="6307811"/>
            <a:ext cx="10161292" cy="351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8" y="6276815"/>
            <a:ext cx="539745" cy="41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3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36">
          <p15:clr>
            <a:srgbClr val="F26B43"/>
          </p15:clr>
        </p15:guide>
        <p15:guide id="3" pos="73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6.xml"/><Relationship Id="rId11" Type="http://schemas.openxmlformats.org/officeDocument/2006/relationships/chart" Target="../charts/chart21.xml"/><Relationship Id="rId5" Type="http://schemas.openxmlformats.org/officeDocument/2006/relationships/chart" Target="../charts/chart15.xml"/><Relationship Id="rId10" Type="http://schemas.openxmlformats.org/officeDocument/2006/relationships/chart" Target="../charts/chart20.xml"/><Relationship Id="rId4" Type="http://schemas.openxmlformats.org/officeDocument/2006/relationships/chart" Target="../charts/chart14.xml"/><Relationship Id="rId9" Type="http://schemas.openxmlformats.org/officeDocument/2006/relationships/chart" Target="../charts/char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13" Type="http://schemas.openxmlformats.org/officeDocument/2006/relationships/chart" Target="../charts/chart33.xml"/><Relationship Id="rId3" Type="http://schemas.openxmlformats.org/officeDocument/2006/relationships/chart" Target="../charts/chart23.xml"/><Relationship Id="rId7" Type="http://schemas.openxmlformats.org/officeDocument/2006/relationships/chart" Target="../charts/chart27.xml"/><Relationship Id="rId12" Type="http://schemas.openxmlformats.org/officeDocument/2006/relationships/chart" Target="../charts/chart32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6.xml"/><Relationship Id="rId11" Type="http://schemas.openxmlformats.org/officeDocument/2006/relationships/chart" Target="../charts/chart31.xml"/><Relationship Id="rId5" Type="http://schemas.openxmlformats.org/officeDocument/2006/relationships/chart" Target="../charts/chart25.xml"/><Relationship Id="rId10" Type="http://schemas.openxmlformats.org/officeDocument/2006/relationships/chart" Target="../charts/chart30.xml"/><Relationship Id="rId4" Type="http://schemas.openxmlformats.org/officeDocument/2006/relationships/chart" Target="../charts/chart24.xml"/><Relationship Id="rId9" Type="http://schemas.openxmlformats.org/officeDocument/2006/relationships/chart" Target="../charts/char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13" Type="http://schemas.openxmlformats.org/officeDocument/2006/relationships/chart" Target="../charts/chart45.xml"/><Relationship Id="rId3" Type="http://schemas.openxmlformats.org/officeDocument/2006/relationships/chart" Target="../charts/chart35.xml"/><Relationship Id="rId7" Type="http://schemas.openxmlformats.org/officeDocument/2006/relationships/chart" Target="../charts/chart39.xml"/><Relationship Id="rId12" Type="http://schemas.openxmlformats.org/officeDocument/2006/relationships/chart" Target="../charts/chart44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8.xml"/><Relationship Id="rId11" Type="http://schemas.openxmlformats.org/officeDocument/2006/relationships/chart" Target="../charts/chart43.xml"/><Relationship Id="rId5" Type="http://schemas.openxmlformats.org/officeDocument/2006/relationships/chart" Target="../charts/chart37.xml"/><Relationship Id="rId15" Type="http://schemas.openxmlformats.org/officeDocument/2006/relationships/chart" Target="../charts/chart47.xml"/><Relationship Id="rId10" Type="http://schemas.openxmlformats.org/officeDocument/2006/relationships/chart" Target="../charts/chart42.xml"/><Relationship Id="rId4" Type="http://schemas.openxmlformats.org/officeDocument/2006/relationships/chart" Target="../charts/chart36.xml"/><Relationship Id="rId9" Type="http://schemas.openxmlformats.org/officeDocument/2006/relationships/chart" Target="../charts/chart41.xml"/><Relationship Id="rId14" Type="http://schemas.openxmlformats.org/officeDocument/2006/relationships/chart" Target="../charts/char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801" y="275699"/>
            <a:ext cx="11060999" cy="3557266"/>
          </a:xfrm>
        </p:spPr>
        <p:txBody>
          <a:bodyPr>
            <a:normAutofit/>
          </a:bodyPr>
          <a:lstStyle/>
          <a:p>
            <a:pPr algn="ctr"/>
            <a:r>
              <a:rPr lang="lt-LT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MIESTO SAVIVALDYBĖS BENDROJO UGDYMO MOKYKLŲ TINKLO PERTVARKOS ĮGYVENDINIMO EIGA IR 2021–2025 METŲ BENDROJO PLANO PERSPEKTYVA</a:t>
            </a:r>
            <a:br>
              <a:rPr lang="lt-LT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 rot="10800000" flipV="1">
            <a:off x="546802" y="4922729"/>
            <a:ext cx="11060998" cy="11398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lt-LT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dirty="0">
                <a:latin typeface="Times New Roman" pitchFamily="18" charset="0"/>
                <a:cs typeface="Times New Roman" pitchFamily="18" charset="0"/>
              </a:rPr>
              <a:t>Kaunas</a:t>
            </a:r>
          </a:p>
          <a:p>
            <a:pPr marL="0" indent="0" algn="ctr">
              <a:buNone/>
            </a:pP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lt-LT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09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542925" algn="l"/>
              </a:tabLst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Planuojama iki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2024-08-31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reorganizuoti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Kauno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určiųjų ir neprigirdinčiųjų ugdymo centrą,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prijungiant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jį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Kauno Prano Daunio ugdymo centro;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542925" algn="l"/>
              </a:tabLst>
            </a:pPr>
            <a:r>
              <a:rPr lang="lt-LT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Planuojama</a:t>
            </a:r>
            <a:r>
              <a:rPr lang="lt-L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iki 2024-08-31 pertvarkyti </a:t>
            </a:r>
            <a:r>
              <a:rPr lang="lt-L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Panemunės pradinės mokyklos struktūrą, keičiant mokyklos tipą – iš pradinės mokyklos į </a:t>
            </a:r>
            <a:r>
              <a:rPr lang="lt-L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progimnaziją;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542925" algn="l"/>
              </a:tabLst>
            </a:pPr>
            <a:r>
              <a:rPr lang="lt-L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Vykdoma </a:t>
            </a:r>
            <a:r>
              <a:rPr lang="lt-L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stebėsena ir mažėjant mokinių skaičiui bus pertvarkoma mokyklų struktūra arba mokyklos reorganizuojamos prijungiant prie </a:t>
            </a:r>
            <a:r>
              <a:rPr lang="lt-LT" dirty="0">
                <a:solidFill>
                  <a:prstClr val="black"/>
                </a:solidFill>
                <a:latin typeface="Times New Roman"/>
                <a:ea typeface="Times New Roman"/>
              </a:rPr>
              <a:t>atitinkamo lygmens bendrojo ugdymo programas vykdančių mokyklų.</a:t>
            </a:r>
            <a:endParaRPr lang="lt-LT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Perspektyva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7744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607011" y="226091"/>
            <a:ext cx="8229600" cy="754638"/>
          </a:xfrm>
        </p:spPr>
        <p:txBody>
          <a:bodyPr>
            <a:noAutofit/>
          </a:bodyPr>
          <a:lstStyle/>
          <a:p>
            <a:pPr algn="ctr" eaLnBrk="0" hangingPunct="0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Mokymo centrai ir specialiosios mokyklos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03512" y="980728"/>
            <a:ext cx="8784976" cy="587727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lt-LT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  <p:graphicFrame>
        <p:nvGraphicFramePr>
          <p:cNvPr id="5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161801"/>
              </p:ext>
            </p:extLst>
          </p:nvPr>
        </p:nvGraphicFramePr>
        <p:xfrm>
          <a:off x="378693" y="676998"/>
          <a:ext cx="11131664" cy="5561084"/>
        </p:xfrm>
        <a:graphic>
          <a:graphicData uri="http://schemas.openxmlformats.org/drawingml/2006/table">
            <a:tbl>
              <a:tblPr firstRow="1" firstCol="1" bandRow="1"/>
              <a:tblGrid>
                <a:gridCol w="299086">
                  <a:extLst>
                    <a:ext uri="{9D8B030D-6E8A-4147-A177-3AD203B41FA5}">
                      <a16:colId xmlns:a16="http://schemas.microsoft.com/office/drawing/2014/main" val="3022851670"/>
                    </a:ext>
                  </a:extLst>
                </a:gridCol>
                <a:gridCol w="1210013">
                  <a:extLst>
                    <a:ext uri="{9D8B030D-6E8A-4147-A177-3AD203B41FA5}">
                      <a16:colId xmlns:a16="http://schemas.microsoft.com/office/drawing/2014/main" val="3803470982"/>
                    </a:ext>
                  </a:extLst>
                </a:gridCol>
                <a:gridCol w="581562">
                  <a:extLst>
                    <a:ext uri="{9D8B030D-6E8A-4147-A177-3AD203B41FA5}">
                      <a16:colId xmlns:a16="http://schemas.microsoft.com/office/drawing/2014/main" val="2384831969"/>
                    </a:ext>
                  </a:extLst>
                </a:gridCol>
                <a:gridCol w="581562">
                  <a:extLst>
                    <a:ext uri="{9D8B030D-6E8A-4147-A177-3AD203B41FA5}">
                      <a16:colId xmlns:a16="http://schemas.microsoft.com/office/drawing/2014/main" val="1804800490"/>
                    </a:ext>
                  </a:extLst>
                </a:gridCol>
                <a:gridCol w="523557">
                  <a:extLst>
                    <a:ext uri="{9D8B030D-6E8A-4147-A177-3AD203B41FA5}">
                      <a16:colId xmlns:a16="http://schemas.microsoft.com/office/drawing/2014/main" val="398463140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958891592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1103373394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1909031566"/>
                    </a:ext>
                  </a:extLst>
                </a:gridCol>
                <a:gridCol w="735214">
                  <a:extLst>
                    <a:ext uri="{9D8B030D-6E8A-4147-A177-3AD203B41FA5}">
                      <a16:colId xmlns:a16="http://schemas.microsoft.com/office/drawing/2014/main" val="357709711"/>
                    </a:ext>
                  </a:extLst>
                </a:gridCol>
                <a:gridCol w="739833">
                  <a:extLst>
                    <a:ext uri="{9D8B030D-6E8A-4147-A177-3AD203B41FA5}">
                      <a16:colId xmlns:a16="http://schemas.microsoft.com/office/drawing/2014/main" val="2821468258"/>
                    </a:ext>
                  </a:extLst>
                </a:gridCol>
                <a:gridCol w="374073">
                  <a:extLst>
                    <a:ext uri="{9D8B030D-6E8A-4147-A177-3AD203B41FA5}">
                      <a16:colId xmlns:a16="http://schemas.microsoft.com/office/drawing/2014/main" val="3566426434"/>
                    </a:ext>
                  </a:extLst>
                </a:gridCol>
                <a:gridCol w="332509">
                  <a:extLst>
                    <a:ext uri="{9D8B030D-6E8A-4147-A177-3AD203B41FA5}">
                      <a16:colId xmlns:a16="http://schemas.microsoft.com/office/drawing/2014/main" val="1482999469"/>
                    </a:ext>
                  </a:extLst>
                </a:gridCol>
                <a:gridCol w="432262">
                  <a:extLst>
                    <a:ext uri="{9D8B030D-6E8A-4147-A177-3AD203B41FA5}">
                      <a16:colId xmlns:a16="http://schemas.microsoft.com/office/drawing/2014/main" val="118980414"/>
                    </a:ext>
                  </a:extLst>
                </a:gridCol>
                <a:gridCol w="540327">
                  <a:extLst>
                    <a:ext uri="{9D8B030D-6E8A-4147-A177-3AD203B41FA5}">
                      <a16:colId xmlns:a16="http://schemas.microsoft.com/office/drawing/2014/main" val="1276056374"/>
                    </a:ext>
                  </a:extLst>
                </a:gridCol>
                <a:gridCol w="673331">
                  <a:extLst>
                    <a:ext uri="{9D8B030D-6E8A-4147-A177-3AD203B41FA5}">
                      <a16:colId xmlns:a16="http://schemas.microsoft.com/office/drawing/2014/main" val="4183551061"/>
                    </a:ext>
                  </a:extLst>
                </a:gridCol>
                <a:gridCol w="656705">
                  <a:extLst>
                    <a:ext uri="{9D8B030D-6E8A-4147-A177-3AD203B41FA5}">
                      <a16:colId xmlns:a16="http://schemas.microsoft.com/office/drawing/2014/main" val="3862833523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val="2176089531"/>
                    </a:ext>
                  </a:extLst>
                </a:gridCol>
                <a:gridCol w="620684">
                  <a:extLst>
                    <a:ext uri="{9D8B030D-6E8A-4147-A177-3AD203B41FA5}">
                      <a16:colId xmlns:a16="http://schemas.microsoft.com/office/drawing/2014/main" val="137361177"/>
                    </a:ext>
                  </a:extLst>
                </a:gridCol>
              </a:tblGrid>
              <a:tr h="50119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Eil. Nr.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Mokykla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Klasių komplektų ir mokinių skaičiaus pokytis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2016-2023 </a:t>
                      </a: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Mokinių skaičiaus vidurkis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2023-09-01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Bendras patalpų plotas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t-LT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kv.m</a:t>
                      </a: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Klasių  kambarių bendras plotas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t-LT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kv.m</a:t>
                      </a: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mokiniui tenka bendro ploto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t-LT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kv.m</a:t>
                      </a: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mokiniui tenka klasių  kambarių bendro ploto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lt-LT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kv.m</a:t>
                      </a: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617603"/>
                  </a:ext>
                </a:extLst>
              </a:tr>
              <a:tr h="739941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1-4 kl.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5-8 kl.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9-10 kl.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11-12 kl.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309824"/>
                  </a:ext>
                </a:extLst>
              </a:tr>
              <a:tr h="845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Kauno Prano Daunio ugdymo 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Taikos pr. 6A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Bajorų g. 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17(108)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18(115) 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18(114)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26(123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1(7)pr.+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4(26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31(156)</a:t>
                      </a:r>
                      <a:endParaRPr lang="lt-L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23(138)+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1(13) pr. 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4(23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28(174)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22(140)+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1(9) pr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.+ 4(16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27(165)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22(141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)+ 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2(12) pr.+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3(20)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27(173)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24(151)+ 2(10)pr.+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4(24)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30(185)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3034,06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1027,04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071451"/>
                  </a:ext>
                </a:extLst>
              </a:tr>
              <a:tr h="845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Kauno kurčiųjų ir neprigirdinčiųjų ugdymo 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Uosio g. 7</a:t>
                      </a:r>
                      <a:endParaRPr lang="lt-LT" sz="10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9(63)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9(61) 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9(61)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9(55)+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1(4)pr.+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3(22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12(81)</a:t>
                      </a:r>
                      <a:endParaRPr lang="lt-L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8(58)+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1(7) pr. 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+3(16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12(81)</a:t>
                      </a:r>
                      <a:endParaRPr lang="lt-L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8(55)+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1(7) pr. 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+2(13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(75)</a:t>
                      </a:r>
                      <a:endParaRPr lang="lt-L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8(58)+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1(5) pr. +2(12)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(75)</a:t>
                      </a:r>
                      <a:endParaRPr lang="lt-L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9(60)+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1(8) pr.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+1(7)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(75)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2788,0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816,0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061017"/>
                  </a:ext>
                </a:extLst>
              </a:tr>
              <a:tr h="667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Kauno Jono Laužiko 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mokykla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Tunelio g. 41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23(180)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21(175) 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17(166)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16(132)+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3(20)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soc.ig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19(152)</a:t>
                      </a:r>
                      <a:endParaRPr lang="lt-L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16(125)+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3(24)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soc.ig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19(149)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17(121)+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2(24)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soc.ig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19(145)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17(111)+ 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3(28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soc.ig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20(139)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17(112)+ 3(33) </a:t>
                      </a:r>
                      <a:r>
                        <a:rPr kumimoji="0" lang="lt-L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soc.ig</a:t>
                      </a:r>
                      <a:r>
                        <a:rPr kumimoji="0" lang="lt-L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20(145)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4248,0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1162,13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29,3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950158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Kauno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šv.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Roko mokykla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Apuolės g. 11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32(145)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30(135) 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30(137)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22(102)+ 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12(35)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34(137)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37(97)+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10(38)soc.ig+3(10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50(145)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16(110)+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3(38)soc.ig.+3(10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22(158)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16(119)+ 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3(10)soc.ig.+5(41)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24(170)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23(159)+ 1(3)pr.+ 6(43)soc.ig.+2(6) </a:t>
                      </a:r>
                      <a:r>
                        <a:rPr kumimoji="0" lang="lt-L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</a:t>
                      </a:r>
                      <a:r>
                        <a:rPr kumimoji="0" lang="lt-L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32(211)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7519,6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1839,0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46,4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585300"/>
                  </a:ext>
                </a:extLst>
              </a:tr>
              <a:tr h="824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Kauno suaugusiųjų ir jaunimo mokymo 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Sandėlių g. 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33(740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8(290) 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26(310)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28(362)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25(465)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20(401)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29(475)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42(601)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3859,56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854,46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8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14153" y="224443"/>
            <a:ext cx="9822458" cy="689957"/>
          </a:xfrm>
        </p:spPr>
        <p:txBody>
          <a:bodyPr>
            <a:noAutofit/>
          </a:bodyPr>
          <a:lstStyle/>
          <a:p>
            <a:pPr algn="ctr" eaLnBrk="0" hangingPunct="0"/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Kauno kurčiųjų ir neprigirdinčiųjų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Kauno P. Daunio ugdymo centrų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mokinių kaita ir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perspektyva 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03512" y="980728"/>
            <a:ext cx="8784976" cy="587727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lt-LT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060822"/>
              </p:ext>
            </p:extLst>
          </p:nvPr>
        </p:nvGraphicFramePr>
        <p:xfrm>
          <a:off x="615141" y="914401"/>
          <a:ext cx="11330248" cy="5289191"/>
        </p:xfrm>
        <a:graphic>
          <a:graphicData uri="http://schemas.openxmlformats.org/drawingml/2006/table">
            <a:tbl>
              <a:tblPr firstRow="1" firstCol="1" bandRow="1"/>
              <a:tblGrid>
                <a:gridCol w="274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331">
                  <a:extLst>
                    <a:ext uri="{9D8B030D-6E8A-4147-A177-3AD203B41FA5}">
                      <a16:colId xmlns:a16="http://schemas.microsoft.com/office/drawing/2014/main" val="409291622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747598185"/>
                    </a:ext>
                  </a:extLst>
                </a:gridCol>
                <a:gridCol w="773084">
                  <a:extLst>
                    <a:ext uri="{9D8B030D-6E8A-4147-A177-3AD203B41FA5}">
                      <a16:colId xmlns:a16="http://schemas.microsoft.com/office/drawing/2014/main" val="805050648"/>
                    </a:ext>
                  </a:extLst>
                </a:gridCol>
                <a:gridCol w="8478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71847">
                  <a:extLst>
                    <a:ext uri="{9D8B030D-6E8A-4147-A177-3AD203B41FA5}">
                      <a16:colId xmlns:a16="http://schemas.microsoft.com/office/drawing/2014/main" val="327620179"/>
                    </a:ext>
                  </a:extLst>
                </a:gridCol>
                <a:gridCol w="1918272">
                  <a:extLst>
                    <a:ext uri="{9D8B030D-6E8A-4147-A177-3AD203B41FA5}">
                      <a16:colId xmlns:a16="http://schemas.microsoft.com/office/drawing/2014/main" val="4003788244"/>
                    </a:ext>
                  </a:extLst>
                </a:gridCol>
                <a:gridCol w="1888957">
                  <a:extLst>
                    <a:ext uri="{9D8B030D-6E8A-4147-A177-3AD203B41FA5}">
                      <a16:colId xmlns:a16="http://schemas.microsoft.com/office/drawing/2014/main" val="1807576159"/>
                    </a:ext>
                  </a:extLst>
                </a:gridCol>
              </a:tblGrid>
              <a:tr h="35038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Eil. Nr.</a:t>
                      </a: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Mokykla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Klasių komplektų ir mokinių skaičiaus pokytis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2018-2023 </a:t>
                      </a: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m.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mokiniui tenka klasių  kambarių bendro ploto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lt-LT" sz="10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kv.m</a:t>
                      </a: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Problematika</a:t>
                      </a:r>
                      <a:endParaRPr lang="lt-LT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Siūlymai</a:t>
                      </a:r>
                      <a:endParaRPr lang="lt-LT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Galutinis rezultatas</a:t>
                      </a:r>
                      <a:endParaRPr lang="lt-LT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946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2018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2019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</a:t>
                      </a:r>
                      <a:endParaRPr lang="lt-LT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</a:t>
                      </a:r>
                      <a:endParaRPr lang="lt-LT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2023</a:t>
                      </a:r>
                      <a:endParaRPr lang="lt-LT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44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Kauno kurčiųjų ir neprigirdinčiųjų ugdymo centras</a:t>
                      </a:r>
                      <a:endParaRPr lang="lt-LT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Uosio g. 7</a:t>
                      </a:r>
                      <a:endParaRPr lang="lt-LT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9(61)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9(55)+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1(4)pr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+3(22) 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Ikimok</a:t>
                      </a:r>
                      <a:endParaRPr lang="lt-LT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12(81)</a:t>
                      </a:r>
                      <a:endParaRPr lang="lt-L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8(58)+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1(7) pr. 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+3(16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Ikimok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12(81)</a:t>
                      </a:r>
                      <a:endParaRPr lang="lt-L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8(55)+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1(7) pr. 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+2(13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Ikimok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(75)</a:t>
                      </a:r>
                      <a:endParaRPr lang="lt-L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8(58)+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1(5) pr. +2(12)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Ikimok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(75)</a:t>
                      </a:r>
                      <a:endParaRPr lang="lt-L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9(60)+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1(8) pr.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+1(7)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Ikimok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(75)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12,0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lt-LT" sz="11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Centre mažas mokinių skaičius</a:t>
                      </a:r>
                      <a:endParaRPr lang="lt-LT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Kurčiųjų ir neprigirdinčiųjų ugdymo centrą</a:t>
                      </a:r>
                      <a:r>
                        <a:rPr lang="lt-LT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lt-LT" sz="1100" kern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 2024-08-31 prijungti </a:t>
                      </a:r>
                      <a:r>
                        <a:rPr lang="lt-LT" sz="1100" kern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prie  </a:t>
                      </a:r>
                      <a:r>
                        <a:rPr lang="lt-LT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Kauno Prano Daunio ugdymo centro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Teisės aktų nustatyta tvarka </a:t>
                      </a:r>
                      <a:r>
                        <a:rPr kumimoji="0" lang="lt-L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Kauno kurčiųjų ir neprigirdinčiųjų ugdymo centras</a:t>
                      </a:r>
                      <a:r>
                        <a:rPr kumimoji="0" lang="lt-L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nuo 2024-09-01 prijungtas prie to paties tipo </a:t>
                      </a:r>
                      <a:r>
                        <a:rPr lang="lt-LT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Prano Daunio ugdymo centro, </a:t>
                      </a: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vykdančio atitinkamo lygmens programas. 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lt-LT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Nuo 2024-09-01 užtikrintas k</a:t>
                      </a:r>
                      <a:r>
                        <a:rPr lang="lt-LT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okybiškas centro paslaugų</a:t>
                      </a: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teikimas, sprendžiant mokinių skaičiaus mažėjimo ir įstaigos vadovo klausimus.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157884"/>
                  </a:ext>
                </a:extLst>
              </a:tr>
              <a:tr h="171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Kauno Prano Daunio ugdymo centras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Taikos pr. 6A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Bajorų g. 12</a:t>
                      </a:r>
                      <a:endParaRPr lang="lt-LT" sz="11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18(114)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26(123)+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1(7) pr. +4(26) </a:t>
                      </a:r>
                      <a:r>
                        <a:rPr lang="lt-LT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kimok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b="1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</a:t>
                      </a: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31(156)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23(138)+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1(13) pr. +4(23)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Ikimok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28(174)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22(140)+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1(9) pr. 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+4(16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Ikimok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27(165)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22(141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)+ 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2(12)pr.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+3(20) 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Ikimok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t-LT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t-LT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t-LT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t-LT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t-LT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27(173)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24(151) </a:t>
                      </a: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Taikos pr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.+ 2(10)pr. </a:t>
                      </a: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{iš jų 1(5) Bajorų g. ir 1(5) Taikos</a:t>
                      </a:r>
                      <a:r>
                        <a:rPr lang="lt-LT" sz="1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pr.}</a:t>
                      </a:r>
                      <a:endParaRPr lang="lt-LT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+4(24)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ikimok</a:t>
                      </a:r>
                      <a:r>
                        <a:rPr lang="lt-LT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Bajorų g.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30(185)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5,6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t-LT" sz="11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Nepakanka vietos,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lt-LT" sz="11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didėjant mokinių skaičiui.</a:t>
                      </a:r>
                      <a:endParaRPr lang="lt-LT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542925" algn="l"/>
                        </a:tabLst>
                      </a:pPr>
                      <a:endParaRPr lang="lt-LT" sz="1100" kern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Nuo 2024-09-01 užtikrintas k</a:t>
                      </a:r>
                      <a:r>
                        <a:rPr lang="lt-LT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okybiškas centro paslaugų</a:t>
                      </a: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teikimas, naudojant šalia esančio </a:t>
                      </a:r>
                      <a:r>
                        <a:rPr kumimoji="0" lang="lt-L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lt-L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určiųjų ir neprigirdinčiųjų ugdymo centro patalpas bei išspręstas </a:t>
                      </a:r>
                      <a:endParaRPr kumimoji="0" lang="lt-LT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lvl="0"/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įstaigos vadovo klausimus.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586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6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14153" y="203200"/>
            <a:ext cx="9822458" cy="1052945"/>
          </a:xfrm>
        </p:spPr>
        <p:txBody>
          <a:bodyPr>
            <a:noAutofit/>
          </a:bodyPr>
          <a:lstStyle/>
          <a:p>
            <a:pPr algn="ctr" eaLnBrk="0" hangingPunct="0"/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Kauno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kurčiųjų ir neprigirdinčiųjų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ugdymo centro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Kauno Prano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Daunio ugdymo centro mokinių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kaita </a:t>
            </a:r>
            <a:b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2016–2023 m.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03512" y="980728"/>
            <a:ext cx="8784976" cy="587727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lt-LT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326762"/>
              </p:ext>
            </p:extLst>
          </p:nvPr>
        </p:nvGraphicFramePr>
        <p:xfrm>
          <a:off x="814647" y="1256144"/>
          <a:ext cx="10021964" cy="472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61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14153" y="203201"/>
            <a:ext cx="9822458" cy="777528"/>
          </a:xfrm>
        </p:spPr>
        <p:txBody>
          <a:bodyPr>
            <a:noAutofit/>
          </a:bodyPr>
          <a:lstStyle/>
          <a:p>
            <a:pPr algn="ctr" eaLnBrk="0" hangingPunct="0"/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Vykdomos pertvarkos efektyvumas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03512" y="980728"/>
            <a:ext cx="8784976" cy="587727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lt-LT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  <p:sp>
        <p:nvSpPr>
          <p:cNvPr id="5" name="Stačiakampis 4"/>
          <p:cNvSpPr/>
          <p:nvPr/>
        </p:nvSpPr>
        <p:spPr>
          <a:xfrm>
            <a:off x="1188719" y="1097279"/>
            <a:ext cx="89694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542925">
              <a:buFont typeface="Arial" panose="020B0604020202020204" pitchFamily="34" charset="0"/>
              <a:buChar char="•"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Efektyvus patalpų panaudojimas (P. Dauno centro mokiniams nepakanka vietos, o Kurčiųjų ir neprigirdinčiųjų centre yra laisvų patalpų);</a:t>
            </a:r>
          </a:p>
          <a:p>
            <a:pPr marL="285750" indent="-285750" defTabSz="542925">
              <a:buFont typeface="Arial" panose="020B0604020202020204" pitchFamily="34" charset="0"/>
              <a:buChar char="•"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Užtikrintas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kokybiškas centro paslaugų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teikimas (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pastatai arti vienas kito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be to ir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Kurčiųjų ir neprigirdinčiųjų centre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yra autizmo spektro vaikų);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lt-LT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lt-LT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šspręstas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įstaigos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vadovo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klausimas.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Žaliakalnio</a:t>
            </a:r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seniūnija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698" y="1085851"/>
            <a:ext cx="11097491" cy="50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3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0278" y="141317"/>
            <a:ext cx="10081780" cy="772765"/>
          </a:xfrm>
        </p:spPr>
        <p:txBody>
          <a:bodyPr>
            <a:noAutofit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Švietimo įstaigų kaita </a:t>
            </a:r>
            <a:r>
              <a:rPr lang="lt-L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2016-2023 </a:t>
            </a: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endParaRPr lang="en-US" sz="4000" dirty="0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idx="1"/>
          </p:nvPr>
        </p:nvSpPr>
        <p:spPr>
          <a:xfrm>
            <a:off x="756458" y="5361709"/>
            <a:ext cx="10515600" cy="68100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lt-LT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lt-LT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lt-LT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savivaldybės </a:t>
            </a:r>
            <a:r>
              <a:rPr lang="lt-LT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mokyklos mieste </a:t>
            </a:r>
            <a:r>
              <a:rPr lang="lt-LT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21:</a:t>
            </a:r>
            <a:endParaRPr lang="lt-LT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lt-LT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Nevalstybinės bendrojo ugdymo mokyklos – </a:t>
            </a:r>
            <a:r>
              <a:rPr lang="lt-LT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12; </a:t>
            </a:r>
            <a:r>
              <a:rPr lang="lt-LT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Valstybinės įstaigos – </a:t>
            </a:r>
            <a:r>
              <a:rPr lang="lt-LT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4; Profesijos </a:t>
            </a:r>
            <a:r>
              <a:rPr lang="lt-LT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mokyklos – </a:t>
            </a:r>
            <a:r>
              <a:rPr lang="lt-LT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lt-LT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97776" y="989214"/>
            <a:ext cx="10640290" cy="42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Bendrojo ugdymo mokyklų </a:t>
            </a:r>
            <a:r>
              <a:rPr lang="lt-LT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kaita 2016-2023 </a:t>
            </a:r>
            <a:r>
              <a:rPr lang="lt-LT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endParaRPr lang="en-US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335" y="1085851"/>
            <a:ext cx="10033461" cy="492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530865" y="53505"/>
            <a:ext cx="11060999" cy="810152"/>
          </a:xfrm>
        </p:spPr>
        <p:txBody>
          <a:bodyPr>
            <a:normAutofit/>
          </a:bodyPr>
          <a:lstStyle/>
          <a:p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Mokinių skaičiaus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kaita</a:t>
            </a:r>
            <a:r>
              <a:rPr lang="fi-FI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2016-2023 </a:t>
            </a:r>
            <a:r>
              <a:rPr lang="lt-LT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i-FI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157395"/>
              </p:ext>
            </p:extLst>
          </p:nvPr>
        </p:nvGraphicFramePr>
        <p:xfrm>
          <a:off x="413099" y="1014864"/>
          <a:ext cx="11487956" cy="149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27921" y="1431294"/>
            <a:ext cx="1342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222</a:t>
            </a:r>
            <a:endParaRPr lang="lt-LT" sz="1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028215"/>
              </p:ext>
            </p:extLst>
          </p:nvPr>
        </p:nvGraphicFramePr>
        <p:xfrm>
          <a:off x="311500" y="2567484"/>
          <a:ext cx="11679382" cy="174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57101"/>
              </p:ext>
            </p:extLst>
          </p:nvPr>
        </p:nvGraphicFramePr>
        <p:xfrm>
          <a:off x="311500" y="4008868"/>
          <a:ext cx="11679382" cy="2002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599" y="1026391"/>
            <a:ext cx="4034388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Mokinių skaičius savivaldybės mokyklose</a:t>
            </a:r>
            <a:endParaRPr kumimoji="0" lang="lt-LT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72" y="2663073"/>
            <a:ext cx="3677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Mokinių skaičius miesto mokyklose</a:t>
            </a:r>
            <a:endParaRPr kumimoji="0" lang="lt-LT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872" y="4315388"/>
            <a:ext cx="3938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Mokinių skaičius kitose miesto mokyklose</a:t>
            </a:r>
            <a:endParaRPr kumimoji="0" lang="lt-LT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a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575712"/>
              </p:ext>
            </p:extLst>
          </p:nvPr>
        </p:nvGraphicFramePr>
        <p:xfrm>
          <a:off x="413099" y="2567484"/>
          <a:ext cx="11476183" cy="174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Diagrama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044497"/>
              </p:ext>
            </p:extLst>
          </p:nvPr>
        </p:nvGraphicFramePr>
        <p:xfrm>
          <a:off x="413099" y="4375665"/>
          <a:ext cx="11476182" cy="173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694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sz="2200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546801" y="250761"/>
            <a:ext cx="11060999" cy="810152"/>
          </a:xfrm>
        </p:spPr>
        <p:txBody>
          <a:bodyPr/>
          <a:lstStyle/>
          <a:p>
            <a:r>
              <a:rPr lang="lt-LT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Mokinių skaičiaus kaita 2016-2023 m. pagal mokyklų </a:t>
            </a:r>
            <a:r>
              <a:rPr lang="lt-LT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tipus (I)</a:t>
            </a:r>
            <a:endParaRPr lang="lt-LT" dirty="0"/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17648"/>
              </p:ext>
            </p:extLst>
          </p:nvPr>
        </p:nvGraphicFramePr>
        <p:xfrm>
          <a:off x="546800" y="1447800"/>
          <a:ext cx="11061000" cy="148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847606"/>
              </p:ext>
            </p:extLst>
          </p:nvPr>
        </p:nvGraphicFramePr>
        <p:xfrm>
          <a:off x="546800" y="2939412"/>
          <a:ext cx="11061000" cy="1400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820089"/>
              </p:ext>
            </p:extLst>
          </p:nvPr>
        </p:nvGraphicFramePr>
        <p:xfrm>
          <a:off x="546800" y="4388048"/>
          <a:ext cx="11061000" cy="166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Tiesioji rodyklės jungtis 6"/>
          <p:cNvCxnSpPr/>
          <p:nvPr/>
        </p:nvCxnSpPr>
        <p:spPr>
          <a:xfrm flipV="1">
            <a:off x="9434945" y="2184967"/>
            <a:ext cx="1330038" cy="109998"/>
          </a:xfrm>
          <a:prstGeom prst="straightConnector1">
            <a:avLst/>
          </a:prstGeom>
          <a:noFill/>
          <a:ln w="3492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  <a:scene3d>
            <a:camera prst="orthographicFront"/>
            <a:lightRig rig="threePt" dir="t">
              <a:rot lat="0" lon="0" rev="3000000"/>
            </a:lightRig>
          </a:scene3d>
        </p:spPr>
      </p:cxnSp>
      <p:sp>
        <p:nvSpPr>
          <p:cNvPr id="11" name="TextBox 10"/>
          <p:cNvSpPr txBox="1"/>
          <p:nvPr/>
        </p:nvSpPr>
        <p:spPr>
          <a:xfrm rot="10800000" flipV="1">
            <a:off x="9750827" y="2086742"/>
            <a:ext cx="1088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lt-LT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</a:t>
            </a:r>
            <a:endParaRPr lang="lt-LT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a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914424"/>
              </p:ext>
            </p:extLst>
          </p:nvPr>
        </p:nvGraphicFramePr>
        <p:xfrm>
          <a:off x="720436" y="1791854"/>
          <a:ext cx="10741891" cy="113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7" name="Tiesioji rodyklės jungtis 16"/>
          <p:cNvCxnSpPr/>
          <p:nvPr/>
        </p:nvCxnSpPr>
        <p:spPr>
          <a:xfrm flipV="1">
            <a:off x="9443257" y="2365083"/>
            <a:ext cx="1330038" cy="66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434945" y="2106419"/>
            <a:ext cx="1330038" cy="57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sp>
        <p:nvSpPr>
          <p:cNvPr id="23" name="TextBox 22"/>
          <p:cNvSpPr txBox="1"/>
          <p:nvPr/>
        </p:nvSpPr>
        <p:spPr>
          <a:xfrm>
            <a:off x="9443257" y="2184968"/>
            <a:ext cx="1321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221</a:t>
            </a:r>
            <a:endParaRPr lang="lt-L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Diagrama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915388"/>
              </p:ext>
            </p:extLst>
          </p:nvPr>
        </p:nvGraphicFramePr>
        <p:xfrm>
          <a:off x="720436" y="3310414"/>
          <a:ext cx="10741891" cy="104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Diagrama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384353"/>
              </p:ext>
            </p:extLst>
          </p:nvPr>
        </p:nvGraphicFramePr>
        <p:xfrm>
          <a:off x="546800" y="4710588"/>
          <a:ext cx="10915527" cy="1382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805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sz="2200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546801" y="250761"/>
            <a:ext cx="11060999" cy="810152"/>
          </a:xfrm>
        </p:spPr>
        <p:txBody>
          <a:bodyPr>
            <a:normAutofit fontScale="90000"/>
          </a:bodyPr>
          <a:lstStyle/>
          <a:p>
            <a:r>
              <a:rPr lang="lt-LT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Mokinių skaičiaus kaita 2016-2023 m. pagal mokyklų </a:t>
            </a:r>
            <a:r>
              <a:rPr lang="lt-LT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tipus (II)</a:t>
            </a:r>
            <a:endParaRPr lang="lt-LT" dirty="0"/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009929"/>
              </p:ext>
            </p:extLst>
          </p:nvPr>
        </p:nvGraphicFramePr>
        <p:xfrm>
          <a:off x="546800" y="1060913"/>
          <a:ext cx="11061000" cy="187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049359"/>
              </p:ext>
            </p:extLst>
          </p:nvPr>
        </p:nvGraphicFramePr>
        <p:xfrm>
          <a:off x="785090" y="2852214"/>
          <a:ext cx="10822709" cy="148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484792"/>
              </p:ext>
            </p:extLst>
          </p:nvPr>
        </p:nvGraphicFramePr>
        <p:xfrm>
          <a:off x="546800" y="4314732"/>
          <a:ext cx="11061000" cy="1686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Tiesioji rodyklės jungtis 6"/>
          <p:cNvCxnSpPr/>
          <p:nvPr/>
        </p:nvCxnSpPr>
        <p:spPr>
          <a:xfrm flipV="1">
            <a:off x="9434945" y="2184967"/>
            <a:ext cx="1330038" cy="109998"/>
          </a:xfrm>
          <a:prstGeom prst="straightConnector1">
            <a:avLst/>
          </a:prstGeom>
          <a:noFill/>
          <a:ln w="3492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  <a:scene3d>
            <a:camera prst="orthographicFront"/>
            <a:lightRig rig="threePt" dir="t">
              <a:rot lat="0" lon="0" rev="3000000"/>
            </a:lightRig>
          </a:scene3d>
        </p:spPr>
      </p:cxnSp>
      <p:sp>
        <p:nvSpPr>
          <p:cNvPr id="11" name="TextBox 10"/>
          <p:cNvSpPr txBox="1"/>
          <p:nvPr/>
        </p:nvSpPr>
        <p:spPr>
          <a:xfrm rot="10800000" flipV="1">
            <a:off x="9750827" y="2086742"/>
            <a:ext cx="1088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lt-LT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</a:t>
            </a:r>
            <a:endParaRPr lang="lt-LT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a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43776"/>
              </p:ext>
            </p:extLst>
          </p:nvPr>
        </p:nvGraphicFramePr>
        <p:xfrm>
          <a:off x="546800" y="1636585"/>
          <a:ext cx="11061000" cy="128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Diagrama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246554"/>
              </p:ext>
            </p:extLst>
          </p:nvPr>
        </p:nvGraphicFramePr>
        <p:xfrm>
          <a:off x="606829" y="3286801"/>
          <a:ext cx="10892906" cy="106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Diagrama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800496"/>
              </p:ext>
            </p:extLst>
          </p:nvPr>
        </p:nvGraphicFramePr>
        <p:xfrm>
          <a:off x="546800" y="4714046"/>
          <a:ext cx="11061000" cy="131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Diagrama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859501"/>
              </p:ext>
            </p:extLst>
          </p:nvPr>
        </p:nvGraphicFramePr>
        <p:xfrm>
          <a:off x="785091" y="1358938"/>
          <a:ext cx="10640291" cy="149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Diagrama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953595"/>
              </p:ext>
            </p:extLst>
          </p:nvPr>
        </p:nvGraphicFramePr>
        <p:xfrm>
          <a:off x="546801" y="3224857"/>
          <a:ext cx="11061000" cy="102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Diagrama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648171"/>
              </p:ext>
            </p:extLst>
          </p:nvPr>
        </p:nvGraphicFramePr>
        <p:xfrm>
          <a:off x="546800" y="4650362"/>
          <a:ext cx="9968800" cy="140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Diagrama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249545"/>
              </p:ext>
            </p:extLst>
          </p:nvPr>
        </p:nvGraphicFramePr>
        <p:xfrm>
          <a:off x="701963" y="4599709"/>
          <a:ext cx="10905835" cy="1513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9" name="Tiesioji rodyklės jungtis 8"/>
          <p:cNvCxnSpPr/>
          <p:nvPr/>
        </p:nvCxnSpPr>
        <p:spPr>
          <a:xfrm flipV="1">
            <a:off x="9592887" y="5478087"/>
            <a:ext cx="1246908" cy="15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50826" y="5555215"/>
            <a:ext cx="764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119</a:t>
            </a:r>
            <a:endParaRPr lang="lt-L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sz="2200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546801" y="250761"/>
            <a:ext cx="11060999" cy="810152"/>
          </a:xfrm>
        </p:spPr>
        <p:txBody>
          <a:bodyPr>
            <a:normAutofit fontScale="90000"/>
          </a:bodyPr>
          <a:lstStyle/>
          <a:p>
            <a:r>
              <a:rPr lang="lt-LT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Mokinių skaičiaus kaita 2016-2023 m. pagal mokyklų </a:t>
            </a:r>
            <a:r>
              <a:rPr lang="lt-LT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tipus (III)</a:t>
            </a:r>
            <a:endParaRPr lang="lt-LT" dirty="0"/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833600"/>
              </p:ext>
            </p:extLst>
          </p:nvPr>
        </p:nvGraphicFramePr>
        <p:xfrm>
          <a:off x="522782" y="1372569"/>
          <a:ext cx="11061000" cy="159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879890"/>
              </p:ext>
            </p:extLst>
          </p:nvPr>
        </p:nvGraphicFramePr>
        <p:xfrm>
          <a:off x="546800" y="2861637"/>
          <a:ext cx="11061000" cy="1477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805275"/>
              </p:ext>
            </p:extLst>
          </p:nvPr>
        </p:nvGraphicFramePr>
        <p:xfrm>
          <a:off x="546800" y="4314732"/>
          <a:ext cx="11061000" cy="1686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Tiesioji rodyklės jungtis 6"/>
          <p:cNvCxnSpPr/>
          <p:nvPr/>
        </p:nvCxnSpPr>
        <p:spPr>
          <a:xfrm flipV="1">
            <a:off x="9434945" y="2184967"/>
            <a:ext cx="1330038" cy="109998"/>
          </a:xfrm>
          <a:prstGeom prst="straightConnector1">
            <a:avLst/>
          </a:prstGeom>
          <a:noFill/>
          <a:ln w="3492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  <a:scene3d>
            <a:camera prst="orthographicFront"/>
            <a:lightRig rig="threePt" dir="t">
              <a:rot lat="0" lon="0" rev="3000000"/>
            </a:lightRig>
          </a:scene3d>
        </p:spPr>
      </p:cxnSp>
      <p:sp>
        <p:nvSpPr>
          <p:cNvPr id="11" name="TextBox 10"/>
          <p:cNvSpPr txBox="1"/>
          <p:nvPr/>
        </p:nvSpPr>
        <p:spPr>
          <a:xfrm rot="10800000" flipV="1">
            <a:off x="9750827" y="2086742"/>
            <a:ext cx="1088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lt-LT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</a:t>
            </a:r>
            <a:endParaRPr lang="lt-LT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a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43776"/>
              </p:ext>
            </p:extLst>
          </p:nvPr>
        </p:nvGraphicFramePr>
        <p:xfrm>
          <a:off x="546800" y="1636585"/>
          <a:ext cx="11061000" cy="128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Diagrama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246554"/>
              </p:ext>
            </p:extLst>
          </p:nvPr>
        </p:nvGraphicFramePr>
        <p:xfrm>
          <a:off x="606829" y="3286801"/>
          <a:ext cx="10892906" cy="106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Diagrama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800496"/>
              </p:ext>
            </p:extLst>
          </p:nvPr>
        </p:nvGraphicFramePr>
        <p:xfrm>
          <a:off x="546800" y="4714046"/>
          <a:ext cx="11061000" cy="131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Diagrama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219144"/>
              </p:ext>
            </p:extLst>
          </p:nvPr>
        </p:nvGraphicFramePr>
        <p:xfrm>
          <a:off x="673333" y="1651917"/>
          <a:ext cx="10934467" cy="127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Diagrama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648171"/>
              </p:ext>
            </p:extLst>
          </p:nvPr>
        </p:nvGraphicFramePr>
        <p:xfrm>
          <a:off x="546800" y="4650362"/>
          <a:ext cx="9968800" cy="140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Diagrama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713933"/>
              </p:ext>
            </p:extLst>
          </p:nvPr>
        </p:nvGraphicFramePr>
        <p:xfrm>
          <a:off x="606828" y="4588418"/>
          <a:ext cx="11000971" cy="152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Diagrama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55351"/>
              </p:ext>
            </p:extLst>
          </p:nvPr>
        </p:nvGraphicFramePr>
        <p:xfrm>
          <a:off x="546800" y="1720735"/>
          <a:ext cx="11060999" cy="119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Diagrama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544972"/>
              </p:ext>
            </p:extLst>
          </p:nvPr>
        </p:nvGraphicFramePr>
        <p:xfrm>
          <a:off x="631766" y="3131624"/>
          <a:ext cx="10976034" cy="11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2" name="Diagrama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287476"/>
              </p:ext>
            </p:extLst>
          </p:nvPr>
        </p:nvGraphicFramePr>
        <p:xfrm>
          <a:off x="631766" y="4623236"/>
          <a:ext cx="10867969" cy="1460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9887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sz="2200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546801" y="250761"/>
            <a:ext cx="11060999" cy="810152"/>
          </a:xfrm>
        </p:spPr>
        <p:txBody>
          <a:bodyPr>
            <a:normAutofit fontScale="90000"/>
          </a:bodyPr>
          <a:lstStyle/>
          <a:p>
            <a:r>
              <a:rPr lang="lt-LT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Mokinių skaičiaus kaita 2016-2023 m. pagal mokyklų </a:t>
            </a:r>
            <a:r>
              <a:rPr lang="lt-LT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tipus (IV)</a:t>
            </a:r>
            <a:endParaRPr lang="lt-LT" dirty="0"/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652050"/>
              </p:ext>
            </p:extLst>
          </p:nvPr>
        </p:nvGraphicFramePr>
        <p:xfrm>
          <a:off x="546800" y="1346358"/>
          <a:ext cx="11061000" cy="159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743736"/>
              </p:ext>
            </p:extLst>
          </p:nvPr>
        </p:nvGraphicFramePr>
        <p:xfrm>
          <a:off x="546800" y="2861637"/>
          <a:ext cx="11061000" cy="1477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507568"/>
              </p:ext>
            </p:extLst>
          </p:nvPr>
        </p:nvGraphicFramePr>
        <p:xfrm>
          <a:off x="673333" y="4322011"/>
          <a:ext cx="11061000" cy="1686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Tiesioji rodyklės jungtis 6"/>
          <p:cNvCxnSpPr/>
          <p:nvPr/>
        </p:nvCxnSpPr>
        <p:spPr>
          <a:xfrm flipV="1">
            <a:off x="9434945" y="2184967"/>
            <a:ext cx="1330038" cy="109998"/>
          </a:xfrm>
          <a:prstGeom prst="straightConnector1">
            <a:avLst/>
          </a:prstGeom>
          <a:noFill/>
          <a:ln w="3492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  <a:scene3d>
            <a:camera prst="orthographicFront"/>
            <a:lightRig rig="threePt" dir="t">
              <a:rot lat="0" lon="0" rev="3000000"/>
            </a:lightRig>
          </a:scene3d>
        </p:spPr>
      </p:cxnSp>
      <p:sp>
        <p:nvSpPr>
          <p:cNvPr id="11" name="TextBox 10"/>
          <p:cNvSpPr txBox="1"/>
          <p:nvPr/>
        </p:nvSpPr>
        <p:spPr>
          <a:xfrm rot="10800000" flipV="1">
            <a:off x="9750827" y="2086742"/>
            <a:ext cx="1088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lt-LT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</a:t>
            </a:r>
            <a:endParaRPr lang="lt-LT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a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43776"/>
              </p:ext>
            </p:extLst>
          </p:nvPr>
        </p:nvGraphicFramePr>
        <p:xfrm>
          <a:off x="546800" y="1636585"/>
          <a:ext cx="11061000" cy="128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Diagrama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246554"/>
              </p:ext>
            </p:extLst>
          </p:nvPr>
        </p:nvGraphicFramePr>
        <p:xfrm>
          <a:off x="606829" y="3286801"/>
          <a:ext cx="10892906" cy="106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Diagrama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800496"/>
              </p:ext>
            </p:extLst>
          </p:nvPr>
        </p:nvGraphicFramePr>
        <p:xfrm>
          <a:off x="546800" y="4714046"/>
          <a:ext cx="11061000" cy="131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Diagrama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219144"/>
              </p:ext>
            </p:extLst>
          </p:nvPr>
        </p:nvGraphicFramePr>
        <p:xfrm>
          <a:off x="673333" y="1651917"/>
          <a:ext cx="10934467" cy="127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Diagrama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648171"/>
              </p:ext>
            </p:extLst>
          </p:nvPr>
        </p:nvGraphicFramePr>
        <p:xfrm>
          <a:off x="546800" y="4650362"/>
          <a:ext cx="9968800" cy="140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Diagrama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713933"/>
              </p:ext>
            </p:extLst>
          </p:nvPr>
        </p:nvGraphicFramePr>
        <p:xfrm>
          <a:off x="606828" y="4588418"/>
          <a:ext cx="11000971" cy="152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Diagrama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604641"/>
              </p:ext>
            </p:extLst>
          </p:nvPr>
        </p:nvGraphicFramePr>
        <p:xfrm>
          <a:off x="546800" y="1720735"/>
          <a:ext cx="11060999" cy="119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Diagrama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624225"/>
              </p:ext>
            </p:extLst>
          </p:nvPr>
        </p:nvGraphicFramePr>
        <p:xfrm>
          <a:off x="656703" y="3149993"/>
          <a:ext cx="10976034" cy="112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2" name="Diagrama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724229"/>
              </p:ext>
            </p:extLst>
          </p:nvPr>
        </p:nvGraphicFramePr>
        <p:xfrm>
          <a:off x="656703" y="4466777"/>
          <a:ext cx="10867969" cy="163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3" name="Diagrama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030597"/>
              </p:ext>
            </p:extLst>
          </p:nvPr>
        </p:nvGraphicFramePr>
        <p:xfrm>
          <a:off x="546799" y="1636586"/>
          <a:ext cx="11060999" cy="122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5" name="Diagrama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954515"/>
              </p:ext>
            </p:extLst>
          </p:nvPr>
        </p:nvGraphicFramePr>
        <p:xfrm>
          <a:off x="546799" y="3435867"/>
          <a:ext cx="11073470" cy="83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42182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542925" algn="l"/>
              </a:tabLst>
            </a:pPr>
            <a:r>
              <a:rPr lang="lt-LT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Reorganizuota</a:t>
            </a:r>
            <a:r>
              <a:rPr lang="lt-LT" sz="2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„Aitvaro</a:t>
            </a:r>
            <a:r>
              <a:rPr lang="lt-L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lt-L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mokykla, </a:t>
            </a:r>
            <a:r>
              <a:rPr lang="lt-L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prijungiant ją prie Suaugusiųjų ir jaunimo mokymo centro;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542925" algn="l"/>
              </a:tabLst>
            </a:pPr>
            <a:r>
              <a:rPr lang="lt-L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</a:t>
            </a:r>
            <a:r>
              <a:rPr lang="lt-LT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šv</a:t>
            </a:r>
            <a:r>
              <a:rPr lang="lt-LT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Roko </a:t>
            </a:r>
            <a:r>
              <a:rPr lang="lt-L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mokykla </a:t>
            </a:r>
            <a:r>
              <a:rPr lang="lt-L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pertvarkyta </a:t>
            </a:r>
            <a:r>
              <a:rPr lang="lt-L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 </a:t>
            </a:r>
            <a:r>
              <a:rPr lang="lt-L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regioninį </a:t>
            </a:r>
            <a:r>
              <a:rPr lang="lt-L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centrą;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542925" algn="l"/>
              </a:tabLst>
            </a:pPr>
            <a:r>
              <a:rPr lang="lt-LT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J. Dobkevičiaus progimnazija įgyvendins akredituotą Tarptautinio </a:t>
            </a:r>
            <a:r>
              <a:rPr lang="lt-LT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bakalaureato</a:t>
            </a:r>
            <a:r>
              <a:rPr lang="lt-LT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PYP (pradinio ugdymo) programą ir yra MYP (pagrindinio ugdymo) programos kandidatė.</a:t>
            </a:r>
            <a:endParaRPr lang="lt-LT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542925" algn="l"/>
              </a:tabLst>
            </a:pPr>
            <a:r>
              <a:rPr lang="lt-LT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Numatyta </a:t>
            </a:r>
            <a:r>
              <a:rPr lang="lt-LT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pertvarkyti </a:t>
            </a:r>
            <a:r>
              <a:rPr lang="lt-LT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Panemunės </a:t>
            </a:r>
            <a:r>
              <a:rPr lang="lt-LT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pradinės mokyklos </a:t>
            </a:r>
            <a:r>
              <a:rPr lang="lt-LT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struktūrą, </a:t>
            </a:r>
            <a:r>
              <a:rPr lang="lt-LT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keičiant mokyklos tipą – iš pradinės mokyklos į progimnaziją. Nuo </a:t>
            </a:r>
            <a:r>
              <a:rPr lang="lt-LT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2024-09-01 </a:t>
            </a:r>
            <a:r>
              <a:rPr lang="lt-LT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komplektuos 5-ąsias klases, nuo 2025-09-01 įgyvendins akredituotą tarptautinio </a:t>
            </a:r>
            <a:r>
              <a:rPr lang="lt-LT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bakalaureato</a:t>
            </a:r>
            <a:r>
              <a:rPr lang="lt-LT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pradinio ugdymo (IB PYP) programą, o vėliau ir tarptautinio </a:t>
            </a:r>
            <a:r>
              <a:rPr lang="lt-LT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bakalaureato</a:t>
            </a:r>
            <a:r>
              <a:rPr lang="lt-LT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pagrindinio ugdymo (IB MYP) programą;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542925" algn="l"/>
              </a:tabLst>
            </a:pPr>
            <a:r>
              <a:rPr lang="lt-LT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Vykdoma </a:t>
            </a:r>
            <a:r>
              <a:rPr lang="lt-LT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stebėsena ir mažėjant mokinių skaičiui bus pertvarkoma mokyklų struktūra arba mokyklos reorganizuojamos prijungiant prie </a:t>
            </a:r>
            <a:r>
              <a:rPr lang="lt-LT" sz="2200" dirty="0">
                <a:solidFill>
                  <a:prstClr val="black"/>
                </a:solidFill>
                <a:latin typeface="Times New Roman"/>
                <a:ea typeface="Times New Roman"/>
              </a:rPr>
              <a:t>atitinkamo lygmens bendrojo ugdymo programas vykdančių mokyklų.</a:t>
            </a:r>
            <a:endParaRPr lang="lt-LT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2021-2025 m. bendrojo plano įgyvendinimas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5868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unas auga">
      <a:dk1>
        <a:srgbClr val="262626"/>
      </a:dk1>
      <a:lt1>
        <a:sysClr val="window" lastClr="FFFFFF"/>
      </a:lt1>
      <a:dk2>
        <a:srgbClr val="0054A5"/>
      </a:dk2>
      <a:lt2>
        <a:srgbClr val="E7E6E6"/>
      </a:lt2>
      <a:accent1>
        <a:srgbClr val="0054A5"/>
      </a:accent1>
      <a:accent2>
        <a:srgbClr val="00A875"/>
      </a:accent2>
      <a:accent3>
        <a:srgbClr val="7F7F7F"/>
      </a:accent3>
      <a:accent4>
        <a:srgbClr val="FCB813"/>
      </a:accent4>
      <a:accent5>
        <a:srgbClr val="EF566D"/>
      </a:accent5>
      <a:accent6>
        <a:srgbClr val="AEABAB"/>
      </a:accent6>
      <a:hlink>
        <a:srgbClr val="0054A5"/>
      </a:hlink>
      <a:folHlink>
        <a:srgbClr val="AEABAB"/>
      </a:folHlink>
    </a:clrScheme>
    <a:fontScheme name="Kaunas auga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2289B70-F49E-4FA6-ADBA-6FF4C5ADFA71}" vid="{B5A59C9A-F88A-42E6-9D3E-3C770322774C}"/>
    </a:ext>
  </a:extLst>
</a:theme>
</file>

<file path=ppt/theme/theme2.xml><?xml version="1.0" encoding="utf-8"?>
<a:theme xmlns:a="http://schemas.openxmlformats.org/drawingml/2006/main" name="1_Office Theme">
  <a:themeElements>
    <a:clrScheme name="Kaunas auga">
      <a:dk1>
        <a:srgbClr val="262626"/>
      </a:dk1>
      <a:lt1>
        <a:sysClr val="window" lastClr="FFFFFF"/>
      </a:lt1>
      <a:dk2>
        <a:srgbClr val="0054A5"/>
      </a:dk2>
      <a:lt2>
        <a:srgbClr val="E7E6E6"/>
      </a:lt2>
      <a:accent1>
        <a:srgbClr val="0054A5"/>
      </a:accent1>
      <a:accent2>
        <a:srgbClr val="00A875"/>
      </a:accent2>
      <a:accent3>
        <a:srgbClr val="7F7F7F"/>
      </a:accent3>
      <a:accent4>
        <a:srgbClr val="FCB813"/>
      </a:accent4>
      <a:accent5>
        <a:srgbClr val="EF566D"/>
      </a:accent5>
      <a:accent6>
        <a:srgbClr val="AEABAB"/>
      </a:accent6>
      <a:hlink>
        <a:srgbClr val="0054A5"/>
      </a:hlink>
      <a:folHlink>
        <a:srgbClr val="AEABAB"/>
      </a:folHlink>
    </a:clrScheme>
    <a:fontScheme name="Kaunas auga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2289B70-F49E-4FA6-ADBA-6FF4C5ADFA71}" vid="{CA4E0D3F-D234-4045-8A07-6D0DFAE36C34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5203</TotalTime>
  <Words>1296</Words>
  <Application>Microsoft Office PowerPoint</Application>
  <PresentationFormat>Plačiaekranė</PresentationFormat>
  <Paragraphs>397</Paragraphs>
  <Slides>15</Slides>
  <Notes>4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15</vt:i4>
      </vt:variant>
    </vt:vector>
  </HeadingPairs>
  <TitlesOfParts>
    <vt:vector size="22" baseType="lpstr">
      <vt:lpstr>Arial</vt:lpstr>
      <vt:lpstr>Calibri</vt:lpstr>
      <vt:lpstr>Open Sans</vt:lpstr>
      <vt:lpstr>Open Sans ExtraBold</vt:lpstr>
      <vt:lpstr>Times New Roman</vt:lpstr>
      <vt:lpstr>Office Theme</vt:lpstr>
      <vt:lpstr>1_Office Theme</vt:lpstr>
      <vt:lpstr>KAUNO MIESTO SAVIVALDYBĖS BENDROJO UGDYMO MOKYKLŲ TINKLO PERTVARKOS ĮGYVENDINIMO EIGA IR 2021–2025 METŲ BENDROJO PLANO PERSPEKTYVA </vt:lpstr>
      <vt:lpstr>Švietimo įstaigų kaita 2016-2023 m.</vt:lpstr>
      <vt:lpstr>Bendrojo ugdymo mokyklų kaita 2016-2023 m.</vt:lpstr>
      <vt:lpstr>Mokinių skaičiaus kaita 2016-2023 m. </vt:lpstr>
      <vt:lpstr>Mokinių skaičiaus kaita 2016-2023 m. pagal mokyklų tipus (I)</vt:lpstr>
      <vt:lpstr>Mokinių skaičiaus kaita 2016-2023 m. pagal mokyklų tipus (II)</vt:lpstr>
      <vt:lpstr>Mokinių skaičiaus kaita 2016-2023 m. pagal mokyklų tipus (III)</vt:lpstr>
      <vt:lpstr>Mokinių skaičiaus kaita 2016-2023 m. pagal mokyklų tipus (IV)</vt:lpstr>
      <vt:lpstr>2021-2025 m. bendrojo plano įgyvendinimas</vt:lpstr>
      <vt:lpstr>Perspektyva</vt:lpstr>
      <vt:lpstr>Mokymo centrai ir specialiosios mokyklos </vt:lpstr>
      <vt:lpstr>  Kauno kurčiųjų ir neprigirdinčiųjų ir Kauno P. Daunio ugdymo centrų mokinių kaita ir perspektyva </vt:lpstr>
      <vt:lpstr>  Kauno kurčiųjų ir neprigirdinčiųjų ugdymo centro ir                                       Kauno Prano Daunio ugdymo centro mokinių kaita  2016–2023 m.</vt:lpstr>
      <vt:lpstr>Vykdomos pertvarkos efektyvumas</vt:lpstr>
      <vt:lpstr>Žaliakalnio seniūnija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Egle</dc:creator>
  <cp:lastModifiedBy>Violeta Starkuvienė</cp:lastModifiedBy>
  <cp:revision>174</cp:revision>
  <cp:lastPrinted>2023-11-10T06:23:30Z</cp:lastPrinted>
  <dcterms:created xsi:type="dcterms:W3CDTF">2023-01-16T12:10:31Z</dcterms:created>
  <dcterms:modified xsi:type="dcterms:W3CDTF">2023-11-28T07:16:32Z</dcterms:modified>
</cp:coreProperties>
</file>