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6"/>
  </p:notesMasterIdLst>
  <p:sldIdLst>
    <p:sldId id="256" r:id="rId2"/>
    <p:sldId id="257" r:id="rId3"/>
    <p:sldId id="258" r:id="rId4"/>
    <p:sldId id="273" r:id="rId5"/>
    <p:sldId id="259" r:id="rId6"/>
    <p:sldId id="261" r:id="rId7"/>
    <p:sldId id="265" r:id="rId8"/>
    <p:sldId id="266" r:id="rId9"/>
    <p:sldId id="267" r:id="rId10"/>
    <p:sldId id="271" r:id="rId11"/>
    <p:sldId id="278" r:id="rId12"/>
    <p:sldId id="262" r:id="rId13"/>
    <p:sldId id="291" r:id="rId14"/>
    <p:sldId id="279" r:id="rId15"/>
    <p:sldId id="280" r:id="rId16"/>
    <p:sldId id="281" r:id="rId17"/>
    <p:sldId id="289" r:id="rId18"/>
    <p:sldId id="290" r:id="rId19"/>
    <p:sldId id="282" r:id="rId20"/>
    <p:sldId id="284" r:id="rId21"/>
    <p:sldId id="283" r:id="rId22"/>
    <p:sldId id="287" r:id="rId23"/>
    <p:sldId id="285" r:id="rId24"/>
    <p:sldId id="277"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iva Čeponienė" initials="DČ" lastIdx="1" clrIdx="0">
    <p:extLst>
      <p:ext uri="{19B8F6BF-5375-455C-9EA6-DF929625EA0E}">
        <p15:presenceInfo xmlns:p15="http://schemas.microsoft.com/office/powerpoint/2012/main" userId="S-1-5-21-1768636270-542125753-1849977318-20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84"/>
    <p:restoredTop sz="94666"/>
  </p:normalViewPr>
  <p:slideViewPr>
    <p:cSldViewPr snapToGrid="0" snapToObjects="1">
      <p:cViewPr varScale="1">
        <p:scale>
          <a:sx n="69" d="100"/>
          <a:sy n="69" d="100"/>
        </p:scale>
        <p:origin x="786" y="6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22E0D9-4E85-4C4E-B678-B1098FD42AE9}" type="datetimeFigureOut">
              <a:rPr lang="lt-LT" smtClean="0"/>
              <a:t>2022-05-10</a:t>
            </a:fld>
            <a:endParaRPr lang="lt-LT"/>
          </a:p>
        </p:txBody>
      </p:sp>
      <p:sp>
        <p:nvSpPr>
          <p:cNvPr id="4" name="Skaidrės vaizdo vietos rezervavimo ženkla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lt-LT"/>
          </a:p>
        </p:txBody>
      </p:sp>
      <p:sp>
        <p:nvSpPr>
          <p:cNvPr id="6" name="Poraštės vietos rezervavimo ženkla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D028FE-E4E8-49C5-8460-DA34FAEC2E94}" type="slidenum">
              <a:rPr lang="lt-LT" smtClean="0"/>
              <a:t>‹#›</a:t>
            </a:fld>
            <a:endParaRPr lang="lt-LT"/>
          </a:p>
        </p:txBody>
      </p:sp>
    </p:spTree>
    <p:extLst>
      <p:ext uri="{BB962C8B-B14F-4D97-AF65-F5344CB8AC3E}">
        <p14:creationId xmlns:p14="http://schemas.microsoft.com/office/powerpoint/2010/main" val="1072355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AED028FE-E4E8-49C5-8460-DA34FAEC2E94}" type="slidenum">
              <a:rPr lang="lt-LT" smtClean="0"/>
              <a:t>6</a:t>
            </a:fld>
            <a:endParaRPr lang="lt-LT"/>
          </a:p>
        </p:txBody>
      </p:sp>
    </p:spTree>
    <p:extLst>
      <p:ext uri="{BB962C8B-B14F-4D97-AF65-F5344CB8AC3E}">
        <p14:creationId xmlns:p14="http://schemas.microsoft.com/office/powerpoint/2010/main" val="692871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AED028FE-E4E8-49C5-8460-DA34FAEC2E94}" type="slidenum">
              <a:rPr lang="lt-LT" smtClean="0"/>
              <a:t>7</a:t>
            </a:fld>
            <a:endParaRPr lang="lt-LT"/>
          </a:p>
        </p:txBody>
      </p:sp>
    </p:spTree>
    <p:extLst>
      <p:ext uri="{BB962C8B-B14F-4D97-AF65-F5344CB8AC3E}">
        <p14:creationId xmlns:p14="http://schemas.microsoft.com/office/powerpoint/2010/main" val="2878678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AED028FE-E4E8-49C5-8460-DA34FAEC2E94}" type="slidenum">
              <a:rPr lang="lt-LT" smtClean="0"/>
              <a:t>10</a:t>
            </a:fld>
            <a:endParaRPr lang="lt-LT"/>
          </a:p>
        </p:txBody>
      </p:sp>
    </p:spTree>
    <p:extLst>
      <p:ext uri="{BB962C8B-B14F-4D97-AF65-F5344CB8AC3E}">
        <p14:creationId xmlns:p14="http://schemas.microsoft.com/office/powerpoint/2010/main" val="533967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AED028FE-E4E8-49C5-8460-DA34FAEC2E94}" type="slidenum">
              <a:rPr lang="lt-LT" smtClean="0"/>
              <a:t>11</a:t>
            </a:fld>
            <a:endParaRPr lang="lt-LT"/>
          </a:p>
        </p:txBody>
      </p:sp>
    </p:spTree>
    <p:extLst>
      <p:ext uri="{BB962C8B-B14F-4D97-AF65-F5344CB8AC3E}">
        <p14:creationId xmlns:p14="http://schemas.microsoft.com/office/powerpoint/2010/main" val="3604691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AED028FE-E4E8-49C5-8460-DA34FAEC2E94}" type="slidenum">
              <a:rPr lang="lt-LT" smtClean="0"/>
              <a:t>17</a:t>
            </a:fld>
            <a:endParaRPr lang="lt-LT"/>
          </a:p>
        </p:txBody>
      </p:sp>
    </p:spTree>
    <p:extLst>
      <p:ext uri="{BB962C8B-B14F-4D97-AF65-F5344CB8AC3E}">
        <p14:creationId xmlns:p14="http://schemas.microsoft.com/office/powerpoint/2010/main" val="1266543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AED028FE-E4E8-49C5-8460-DA34FAEC2E94}" type="slidenum">
              <a:rPr lang="lt-LT" smtClean="0"/>
              <a:t>18</a:t>
            </a:fld>
            <a:endParaRPr lang="lt-LT"/>
          </a:p>
        </p:txBody>
      </p:sp>
    </p:spTree>
    <p:extLst>
      <p:ext uri="{BB962C8B-B14F-4D97-AF65-F5344CB8AC3E}">
        <p14:creationId xmlns:p14="http://schemas.microsoft.com/office/powerpoint/2010/main" val="889160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B725401-3F06-7145-AC57-980E761BCAC4}" type="datetimeFigureOut">
              <a:rPr lang="en-US" smtClean="0"/>
              <a:t>5/10/2022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1BC76C-DDF1-1F42-B0FE-CB12AC4EB4FE}" type="slidenum">
              <a:rPr lang="en-US" smtClean="0"/>
              <a:t>‹#›</a:t>
            </a:fld>
            <a:endParaRPr lang="en-US"/>
          </a:p>
        </p:txBody>
      </p:sp>
    </p:spTree>
    <p:extLst>
      <p:ext uri="{BB962C8B-B14F-4D97-AF65-F5344CB8AC3E}">
        <p14:creationId xmlns:p14="http://schemas.microsoft.com/office/powerpoint/2010/main" val="7554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725401-3F06-7145-AC57-980E761BCAC4}" type="datetimeFigureOut">
              <a:rPr lang="en-US" smtClean="0"/>
              <a:t>5/10/2022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1BC76C-DDF1-1F42-B0FE-CB12AC4EB4FE}" type="slidenum">
              <a:rPr lang="en-US" smtClean="0"/>
              <a:t>‹#›</a:t>
            </a:fld>
            <a:endParaRPr lang="en-US"/>
          </a:p>
        </p:txBody>
      </p:sp>
    </p:spTree>
    <p:extLst>
      <p:ext uri="{BB962C8B-B14F-4D97-AF65-F5344CB8AC3E}">
        <p14:creationId xmlns:p14="http://schemas.microsoft.com/office/powerpoint/2010/main" val="1338842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725401-3F06-7145-AC57-980E761BCAC4}" type="datetimeFigureOut">
              <a:rPr lang="en-US" smtClean="0"/>
              <a:t>5/10/2022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1BC76C-DDF1-1F42-B0FE-CB12AC4EB4FE}" type="slidenum">
              <a:rPr lang="en-US" smtClean="0"/>
              <a:t>‹#›</a:t>
            </a:fld>
            <a:endParaRPr lang="en-US"/>
          </a:p>
        </p:txBody>
      </p:sp>
    </p:spTree>
    <p:extLst>
      <p:ext uri="{BB962C8B-B14F-4D97-AF65-F5344CB8AC3E}">
        <p14:creationId xmlns:p14="http://schemas.microsoft.com/office/powerpoint/2010/main" val="589622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725401-3F06-7145-AC57-980E761BCAC4}" type="datetimeFigureOut">
              <a:rPr lang="en-US" smtClean="0"/>
              <a:t>5/10/2022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1BC76C-DDF1-1F42-B0FE-CB12AC4EB4FE}" type="slidenum">
              <a:rPr lang="en-US" smtClean="0"/>
              <a:t>‹#›</a:t>
            </a:fld>
            <a:endParaRPr lang="en-US"/>
          </a:p>
        </p:txBody>
      </p:sp>
    </p:spTree>
    <p:extLst>
      <p:ext uri="{BB962C8B-B14F-4D97-AF65-F5344CB8AC3E}">
        <p14:creationId xmlns:p14="http://schemas.microsoft.com/office/powerpoint/2010/main" val="261080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725401-3F06-7145-AC57-980E761BCAC4}" type="datetimeFigureOut">
              <a:rPr lang="en-US" smtClean="0"/>
              <a:t>5/10/2022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1BC76C-DDF1-1F42-B0FE-CB12AC4EB4FE}" type="slidenum">
              <a:rPr lang="en-US" smtClean="0"/>
              <a:t>‹#›</a:t>
            </a:fld>
            <a:endParaRPr lang="en-US"/>
          </a:p>
        </p:txBody>
      </p:sp>
    </p:spTree>
    <p:extLst>
      <p:ext uri="{BB962C8B-B14F-4D97-AF65-F5344CB8AC3E}">
        <p14:creationId xmlns:p14="http://schemas.microsoft.com/office/powerpoint/2010/main" val="673965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B725401-3F06-7145-AC57-980E761BCAC4}" type="datetimeFigureOut">
              <a:rPr lang="en-US" smtClean="0"/>
              <a:t>5/10/2022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1BC76C-DDF1-1F42-B0FE-CB12AC4EB4FE}" type="slidenum">
              <a:rPr lang="en-US" smtClean="0"/>
              <a:t>‹#›</a:t>
            </a:fld>
            <a:endParaRPr lang="en-US"/>
          </a:p>
        </p:txBody>
      </p:sp>
    </p:spTree>
    <p:extLst>
      <p:ext uri="{BB962C8B-B14F-4D97-AF65-F5344CB8AC3E}">
        <p14:creationId xmlns:p14="http://schemas.microsoft.com/office/powerpoint/2010/main" val="1503807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B725401-3F06-7145-AC57-980E761BCAC4}" type="datetimeFigureOut">
              <a:rPr lang="en-US" smtClean="0"/>
              <a:t>5/10/2022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1BC76C-DDF1-1F42-B0FE-CB12AC4EB4FE}" type="slidenum">
              <a:rPr lang="en-US" smtClean="0"/>
              <a:t>‹#›</a:t>
            </a:fld>
            <a:endParaRPr lang="en-US"/>
          </a:p>
        </p:txBody>
      </p:sp>
    </p:spTree>
    <p:extLst>
      <p:ext uri="{BB962C8B-B14F-4D97-AF65-F5344CB8AC3E}">
        <p14:creationId xmlns:p14="http://schemas.microsoft.com/office/powerpoint/2010/main" val="757459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B725401-3F06-7145-AC57-980E761BCAC4}" type="datetimeFigureOut">
              <a:rPr lang="en-US" smtClean="0"/>
              <a:t>5/10/2022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1BC76C-DDF1-1F42-B0FE-CB12AC4EB4FE}" type="slidenum">
              <a:rPr lang="en-US" smtClean="0"/>
              <a:t>‹#›</a:t>
            </a:fld>
            <a:endParaRPr lang="en-US"/>
          </a:p>
        </p:txBody>
      </p:sp>
    </p:spTree>
    <p:extLst>
      <p:ext uri="{BB962C8B-B14F-4D97-AF65-F5344CB8AC3E}">
        <p14:creationId xmlns:p14="http://schemas.microsoft.com/office/powerpoint/2010/main" val="342017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725401-3F06-7145-AC57-980E761BCAC4}" type="datetimeFigureOut">
              <a:rPr lang="en-US" smtClean="0"/>
              <a:t>5/10/2022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1BC76C-DDF1-1F42-B0FE-CB12AC4EB4FE}" type="slidenum">
              <a:rPr lang="en-US" smtClean="0"/>
              <a:t>‹#›</a:t>
            </a:fld>
            <a:endParaRPr lang="en-US"/>
          </a:p>
        </p:txBody>
      </p:sp>
    </p:spTree>
    <p:extLst>
      <p:ext uri="{BB962C8B-B14F-4D97-AF65-F5344CB8AC3E}">
        <p14:creationId xmlns:p14="http://schemas.microsoft.com/office/powerpoint/2010/main" val="1624269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725401-3F06-7145-AC57-980E761BCAC4}" type="datetimeFigureOut">
              <a:rPr lang="en-US" smtClean="0"/>
              <a:t>5/10/2022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1BC76C-DDF1-1F42-B0FE-CB12AC4EB4FE}" type="slidenum">
              <a:rPr lang="en-US" smtClean="0"/>
              <a:t>‹#›</a:t>
            </a:fld>
            <a:endParaRPr lang="en-US"/>
          </a:p>
        </p:txBody>
      </p:sp>
    </p:spTree>
    <p:extLst>
      <p:ext uri="{BB962C8B-B14F-4D97-AF65-F5344CB8AC3E}">
        <p14:creationId xmlns:p14="http://schemas.microsoft.com/office/powerpoint/2010/main" val="289096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725401-3F06-7145-AC57-980E761BCAC4}" type="datetimeFigureOut">
              <a:rPr lang="en-US" smtClean="0"/>
              <a:t>5/10/2022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1BC76C-DDF1-1F42-B0FE-CB12AC4EB4FE}" type="slidenum">
              <a:rPr lang="en-US" smtClean="0"/>
              <a:t>‹#›</a:t>
            </a:fld>
            <a:endParaRPr lang="en-US"/>
          </a:p>
        </p:txBody>
      </p:sp>
    </p:spTree>
    <p:extLst>
      <p:ext uri="{BB962C8B-B14F-4D97-AF65-F5344CB8AC3E}">
        <p14:creationId xmlns:p14="http://schemas.microsoft.com/office/powerpoint/2010/main" val="1245101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725401-3F06-7145-AC57-980E761BCAC4}" type="datetimeFigureOut">
              <a:rPr lang="en-US" smtClean="0"/>
              <a:t>5/10/2022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1BC76C-DDF1-1F42-B0FE-CB12AC4EB4FE}" type="slidenum">
              <a:rPr lang="en-US" smtClean="0"/>
              <a:t>‹#›</a:t>
            </a:fld>
            <a:endParaRPr lang="en-US"/>
          </a:p>
        </p:txBody>
      </p:sp>
    </p:spTree>
    <p:extLst>
      <p:ext uri="{BB962C8B-B14F-4D97-AF65-F5344CB8AC3E}">
        <p14:creationId xmlns:p14="http://schemas.microsoft.com/office/powerpoint/2010/main" val="3207111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kaunas.lt/administracija/veikla/savivaldybes-kontroliuojamiems-viesojo-administravimo-subjektams-imonems-istaigoms/informacija-dirbantiems-su-viesuju-pirkimu-moduliu-vipis/"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kaunas.lt/administracija/veikla/viesieji-pirkimai/viesuju-pirkimu-ivyke-centralizuoti-pirkimai/"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
            <a:ext cx="12192000" cy="6857143"/>
          </a:xfrm>
          <a:prstGeom prst="rect">
            <a:avLst/>
          </a:prstGeom>
        </p:spPr>
      </p:pic>
      <p:sp>
        <p:nvSpPr>
          <p:cNvPr id="3" name="Subtitle 2"/>
          <p:cNvSpPr>
            <a:spLocks noGrp="1"/>
          </p:cNvSpPr>
          <p:nvPr>
            <p:ph type="subTitle" idx="1"/>
          </p:nvPr>
        </p:nvSpPr>
        <p:spPr>
          <a:xfrm>
            <a:off x="1524000" y="4227871"/>
            <a:ext cx="9144000" cy="2375151"/>
          </a:xfrm>
        </p:spPr>
        <p:txBody>
          <a:bodyPr>
            <a:normAutofit/>
          </a:bodyPr>
          <a:lstStyle/>
          <a:p>
            <a:pPr algn="r"/>
            <a:endParaRPr lang="lt-LT" cap="small" dirty="0" smtClean="0">
              <a:solidFill>
                <a:schemeClr val="accent5">
                  <a:lumMod val="75000"/>
                </a:schemeClr>
              </a:solidFill>
              <a:latin typeface="Arial" panose="020B0604020202020204" pitchFamily="34" charset="0"/>
              <a:cs typeface="Arial" panose="020B0604020202020204" pitchFamily="34" charset="0"/>
            </a:endParaRPr>
          </a:p>
          <a:p>
            <a:pPr algn="r"/>
            <a:endParaRPr lang="lt-LT" cap="small" dirty="0">
              <a:solidFill>
                <a:schemeClr val="accent5">
                  <a:lumMod val="75000"/>
                </a:schemeClr>
              </a:solidFill>
              <a:latin typeface="Arial" panose="020B0604020202020204" pitchFamily="34" charset="0"/>
              <a:cs typeface="Arial" panose="020B0604020202020204" pitchFamily="34" charset="0"/>
            </a:endParaRPr>
          </a:p>
          <a:p>
            <a:pPr algn="r"/>
            <a:endParaRPr lang="lt-LT" sz="1800" cap="small" dirty="0" smtClean="0">
              <a:solidFill>
                <a:schemeClr val="accent5">
                  <a:lumMod val="75000"/>
                </a:schemeClr>
              </a:solidFill>
              <a:latin typeface="Arial" panose="020B0604020202020204" pitchFamily="34" charset="0"/>
              <a:cs typeface="Arial" panose="020B0604020202020204" pitchFamily="34" charset="0"/>
            </a:endParaRPr>
          </a:p>
          <a:p>
            <a:pPr algn="r"/>
            <a:r>
              <a:rPr lang="en-US" cap="small" dirty="0" smtClean="0">
                <a:solidFill>
                  <a:schemeClr val="accent5">
                    <a:lumMod val="75000"/>
                  </a:schemeClr>
                </a:solidFill>
                <a:latin typeface="Arial" panose="020B0604020202020204" pitchFamily="34" charset="0"/>
                <a:cs typeface="Arial" panose="020B0604020202020204" pitchFamily="34" charset="0"/>
              </a:rPr>
              <a:t>2022-0</a:t>
            </a:r>
            <a:r>
              <a:rPr lang="lt-LT" cap="small" dirty="0" smtClean="0">
                <a:solidFill>
                  <a:schemeClr val="accent5">
                    <a:lumMod val="75000"/>
                  </a:schemeClr>
                </a:solidFill>
                <a:latin typeface="Arial" panose="020B0604020202020204" pitchFamily="34" charset="0"/>
                <a:cs typeface="Arial" panose="020B0604020202020204" pitchFamily="34" charset="0"/>
              </a:rPr>
              <a:t>5-06</a:t>
            </a:r>
            <a:endParaRPr lang="lt-LT" cap="small" dirty="0">
              <a:solidFill>
                <a:schemeClr val="accent5">
                  <a:lumMod val="75000"/>
                </a:schemeClr>
              </a:solidFill>
              <a:latin typeface="Arial" panose="020B0604020202020204" pitchFamily="34" charset="0"/>
              <a:cs typeface="Arial" panose="020B0604020202020204" pitchFamily="34" charset="0"/>
            </a:endParaRPr>
          </a:p>
          <a:p>
            <a:endParaRPr lang="en-US" dirty="0"/>
          </a:p>
        </p:txBody>
      </p:sp>
      <p:sp>
        <p:nvSpPr>
          <p:cNvPr id="4" name="TextBox 3"/>
          <p:cNvSpPr txBox="1"/>
          <p:nvPr/>
        </p:nvSpPr>
        <p:spPr>
          <a:xfrm>
            <a:off x="1767253" y="1011115"/>
            <a:ext cx="9574823" cy="646331"/>
          </a:xfrm>
          <a:prstGeom prst="rect">
            <a:avLst/>
          </a:prstGeom>
          <a:noFill/>
        </p:spPr>
        <p:txBody>
          <a:bodyPr wrap="square" rtlCol="0">
            <a:spAutoFit/>
          </a:bodyPr>
          <a:lstStyle/>
          <a:p>
            <a:r>
              <a:rPr lang="lt-LT" sz="3600" b="1" dirty="0" smtClean="0">
                <a:solidFill>
                  <a:schemeClr val="accent5">
                    <a:lumMod val="75000"/>
                  </a:schemeClr>
                </a:solidFill>
                <a:latin typeface="Arial" panose="020B0604020202020204" pitchFamily="34" charset="0"/>
                <a:cs typeface="Arial" panose="020B0604020202020204" pitchFamily="34" charset="0"/>
              </a:rPr>
              <a:t>VIEŠŲJŲ PIRKIMŲ CENTRALIZAVIMAS</a:t>
            </a:r>
            <a:endParaRPr lang="lt-LT" sz="3600" b="1" dirty="0">
              <a:solidFill>
                <a:schemeClr val="accent5">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19160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3522" cy="6858000"/>
          </a:xfrm>
        </p:spPr>
      </p:pic>
      <p:sp>
        <p:nvSpPr>
          <p:cNvPr id="2" name="Title 1"/>
          <p:cNvSpPr>
            <a:spLocks noGrp="1"/>
          </p:cNvSpPr>
          <p:nvPr>
            <p:ph type="title"/>
          </p:nvPr>
        </p:nvSpPr>
        <p:spPr>
          <a:xfrm>
            <a:off x="1995854" y="624254"/>
            <a:ext cx="9357946" cy="360484"/>
          </a:xfrm>
        </p:spPr>
        <p:txBody>
          <a:bodyPr>
            <a:normAutofit fontScale="90000"/>
          </a:bodyPr>
          <a:lstStyle/>
          <a:p>
            <a:r>
              <a:rPr lang="lt-LT" b="1" dirty="0" smtClean="0"/>
              <a:t> </a:t>
            </a:r>
            <a:br>
              <a:rPr lang="lt-LT" b="1" dirty="0" smtClean="0"/>
            </a:br>
            <a:r>
              <a:rPr lang="lt-LT" b="1" dirty="0" smtClean="0"/>
              <a:t>                </a:t>
            </a:r>
            <a:br>
              <a:rPr lang="lt-LT" b="1" dirty="0" smtClean="0"/>
            </a:br>
            <a:r>
              <a:rPr lang="lt-LT" b="1" dirty="0" smtClean="0"/>
              <a:t>                    </a:t>
            </a:r>
            <a:br>
              <a:rPr lang="lt-LT" b="1" dirty="0" smtClean="0"/>
            </a:br>
            <a:r>
              <a:rPr lang="lt-LT" b="1" dirty="0" smtClean="0"/>
              <a:t>                  </a:t>
            </a:r>
            <a:br>
              <a:rPr lang="lt-LT" b="1" dirty="0" smtClean="0"/>
            </a:br>
            <a:r>
              <a:rPr lang="lt-LT" b="1" dirty="0"/>
              <a:t> </a:t>
            </a:r>
            <a:r>
              <a:rPr lang="lt-LT" b="1" dirty="0" smtClean="0"/>
              <a:t>               </a:t>
            </a:r>
            <a:br>
              <a:rPr lang="lt-LT" b="1" dirty="0" smtClean="0"/>
            </a:br>
            <a:r>
              <a:rPr lang="lt-LT" dirty="0"/>
              <a:t/>
            </a:r>
            <a:br>
              <a:rPr lang="lt-LT" dirty="0"/>
            </a:br>
            <a:r>
              <a:rPr lang="lt-LT" dirty="0"/>
              <a:t/>
            </a:r>
            <a:br>
              <a:rPr lang="lt-LT" dirty="0"/>
            </a:br>
            <a:r>
              <a:rPr lang="lt-LT" dirty="0"/>
              <a:t/>
            </a:r>
            <a:br>
              <a:rPr lang="lt-LT" dirty="0"/>
            </a:br>
            <a:r>
              <a:rPr lang="lt-LT" dirty="0"/>
              <a:t/>
            </a:r>
            <a:br>
              <a:rPr lang="lt-LT" dirty="0"/>
            </a:br>
            <a:r>
              <a:rPr lang="lt-LT" dirty="0" smtClean="0"/>
              <a:t/>
            </a:r>
            <a:br>
              <a:rPr lang="lt-LT" dirty="0" smtClean="0"/>
            </a:br>
            <a:endParaRPr lang="en-US" dirty="0"/>
          </a:p>
        </p:txBody>
      </p:sp>
      <p:sp>
        <p:nvSpPr>
          <p:cNvPr id="5" name="Stačiakampis 4"/>
          <p:cNvSpPr/>
          <p:nvPr/>
        </p:nvSpPr>
        <p:spPr>
          <a:xfrm>
            <a:off x="140677" y="1090247"/>
            <a:ext cx="11904785" cy="984885"/>
          </a:xfrm>
          <a:prstGeom prst="rect">
            <a:avLst/>
          </a:prstGeom>
        </p:spPr>
        <p:txBody>
          <a:bodyPr wrap="square">
            <a:spAutoFit/>
          </a:bodyPr>
          <a:lstStyle/>
          <a:p>
            <a:pPr algn="just"/>
            <a:endParaRPr lang="lt-LT" sz="1600" dirty="0" smtClean="0">
              <a:solidFill>
                <a:srgbClr val="002060"/>
              </a:solidFill>
              <a:latin typeface="Arial" panose="020B0604020202020204" pitchFamily="34" charset="0"/>
              <a:cs typeface="Arial" panose="020B0604020202020204" pitchFamily="34" charset="0"/>
            </a:endParaRPr>
          </a:p>
          <a:p>
            <a:r>
              <a:rPr lang="lt-LT" sz="1200" b="1" dirty="0">
                <a:latin typeface="Arial" panose="020B0604020202020204" pitchFamily="34" charset="0"/>
                <a:cs typeface="Arial" panose="020B0604020202020204" pitchFamily="34" charset="0"/>
              </a:rPr>
              <a:t> </a:t>
            </a:r>
            <a:endParaRPr lang="lt-LT" sz="1200" dirty="0">
              <a:latin typeface="Arial" panose="020B0604020202020204" pitchFamily="34" charset="0"/>
              <a:cs typeface="Arial" panose="020B0604020202020204" pitchFamily="34" charset="0"/>
            </a:endParaRPr>
          </a:p>
          <a:p>
            <a:pPr algn="just"/>
            <a:endParaRPr lang="lt-LT" sz="1600" b="1" dirty="0" smtClean="0">
              <a:latin typeface="Arial" panose="020B0604020202020204" pitchFamily="34" charset="0"/>
              <a:cs typeface="Arial" panose="020B0604020202020204" pitchFamily="34" charset="0"/>
            </a:endParaRPr>
          </a:p>
          <a:p>
            <a:r>
              <a:rPr lang="lt-LT" sz="1400" b="1" dirty="0" smtClean="0">
                <a:latin typeface="Arial" panose="020B0604020202020204" pitchFamily="34" charset="0"/>
                <a:cs typeface="Arial" panose="020B0604020202020204" pitchFamily="34" charset="0"/>
              </a:rPr>
              <a:t> </a:t>
            </a:r>
            <a:endParaRPr lang="lt-LT" sz="1400" dirty="0">
              <a:latin typeface="Arial" panose="020B0604020202020204" pitchFamily="34" charset="0"/>
              <a:cs typeface="Arial" panose="020B0604020202020204" pitchFamily="34" charset="0"/>
            </a:endParaRPr>
          </a:p>
        </p:txBody>
      </p:sp>
      <p:sp>
        <p:nvSpPr>
          <p:cNvPr id="3" name="Stačiakampis 2"/>
          <p:cNvSpPr/>
          <p:nvPr/>
        </p:nvSpPr>
        <p:spPr>
          <a:xfrm>
            <a:off x="216310" y="1521135"/>
            <a:ext cx="11729884" cy="5374676"/>
          </a:xfrm>
          <a:prstGeom prst="rect">
            <a:avLst/>
          </a:prstGeom>
        </p:spPr>
        <p:txBody>
          <a:bodyPr wrap="square">
            <a:spAutoFit/>
          </a:bodyPr>
          <a:lstStyle/>
          <a:p>
            <a:pPr marL="285750" lvl="0" indent="-285750" algn="just">
              <a:buFontTx/>
              <a:buChar char="-"/>
            </a:pPr>
            <a:r>
              <a:rPr lang="lt-LT" b="1" dirty="0" smtClean="0">
                <a:solidFill>
                  <a:srgbClr val="002060"/>
                </a:solidFill>
                <a:latin typeface="Arial" panose="020B0604020202020204" pitchFamily="34" charset="0"/>
                <a:cs typeface="Arial" panose="020B0604020202020204" pitchFamily="34" charset="0"/>
              </a:rPr>
              <a:t>Suteikus </a:t>
            </a:r>
            <a:r>
              <a:rPr lang="lt-LT" b="1" dirty="0">
                <a:solidFill>
                  <a:srgbClr val="002060"/>
                </a:solidFill>
                <a:latin typeface="Arial" panose="020B0604020202020204" pitchFamily="34" charset="0"/>
                <a:cs typeface="Arial" panose="020B0604020202020204" pitchFamily="34" charset="0"/>
              </a:rPr>
              <a:t>CPO </a:t>
            </a:r>
            <a:r>
              <a:rPr lang="lt-LT" b="1" dirty="0" smtClean="0">
                <a:solidFill>
                  <a:srgbClr val="002060"/>
                </a:solidFill>
                <a:latin typeface="Arial" panose="020B0604020202020204" pitchFamily="34" charset="0"/>
                <a:cs typeface="Arial" panose="020B0604020202020204" pitchFamily="34" charset="0"/>
              </a:rPr>
              <a:t>statusą KMSA, </a:t>
            </a:r>
            <a:r>
              <a:rPr lang="lt-LT" dirty="0" smtClean="0">
                <a:latin typeface="Arial" panose="020B0604020202020204" pitchFamily="34" charset="0"/>
                <a:cs typeface="Arial" panose="020B0604020202020204" pitchFamily="34" charset="0"/>
              </a:rPr>
              <a:t>ji apie tai informuos PPO. Planuojama, kad KMS taryba sprendimą KMSA suteikti CPO teises priims 2022-05-24;</a:t>
            </a:r>
          </a:p>
          <a:p>
            <a:pPr marL="285750" lvl="0" indent="-285750" algn="just">
              <a:buFontTx/>
              <a:buChar char="-"/>
            </a:pPr>
            <a:endParaRPr lang="lt-LT" b="1" dirty="0" smtClean="0">
              <a:solidFill>
                <a:srgbClr val="002060"/>
              </a:solidFill>
              <a:latin typeface="Arial" panose="020B0604020202020204" pitchFamily="34" charset="0"/>
              <a:cs typeface="Arial" panose="020B0604020202020204" pitchFamily="34" charset="0"/>
            </a:endParaRPr>
          </a:p>
          <a:p>
            <a:pPr marL="285750" lvl="0" indent="-285750" algn="just">
              <a:buFontTx/>
              <a:buChar char="-"/>
            </a:pPr>
            <a:r>
              <a:rPr lang="lt-LT" b="1" dirty="0" smtClean="0">
                <a:solidFill>
                  <a:srgbClr val="002060"/>
                </a:solidFill>
                <a:latin typeface="Arial" panose="020B0604020202020204" pitchFamily="34" charset="0"/>
                <a:cs typeface="Arial" panose="020B0604020202020204" pitchFamily="34" charset="0"/>
              </a:rPr>
              <a:t>KMSA CPO </a:t>
            </a:r>
            <a:r>
              <a:rPr lang="lt-LT" dirty="0" smtClean="0">
                <a:latin typeface="Arial" panose="020B0604020202020204" pitchFamily="34" charset="0"/>
                <a:cs typeface="Arial" panose="020B0604020202020204" pitchFamily="34" charset="0"/>
              </a:rPr>
              <a:t>parengs </a:t>
            </a:r>
            <a:r>
              <a:rPr lang="lt-LT" dirty="0">
                <a:latin typeface="Arial" panose="020B0604020202020204" pitchFamily="34" charset="0"/>
                <a:cs typeface="Arial" panose="020B0604020202020204" pitchFamily="34" charset="0"/>
              </a:rPr>
              <a:t>centralizuotų pirkimų organizavimo ir vykdymo </a:t>
            </a:r>
            <a:r>
              <a:rPr lang="lt-LT" dirty="0" smtClean="0">
                <a:latin typeface="Arial" panose="020B0604020202020204" pitchFamily="34" charset="0"/>
                <a:cs typeface="Arial" panose="020B0604020202020204" pitchFamily="34" charset="0"/>
              </a:rPr>
              <a:t>tvarką, </a:t>
            </a:r>
            <a:r>
              <a:rPr lang="lt-LT" dirty="0">
                <a:latin typeface="Arial" panose="020B0604020202020204" pitchFamily="34" charset="0"/>
                <a:cs typeface="Arial" panose="020B0604020202020204" pitchFamily="34" charset="0"/>
              </a:rPr>
              <a:t>kurioje būtų reglamentuojama </a:t>
            </a:r>
            <a:r>
              <a:rPr lang="lt-LT" dirty="0" smtClean="0">
                <a:latin typeface="Arial" panose="020B0604020202020204" pitchFamily="34" charset="0"/>
                <a:cs typeface="Arial" panose="020B0604020202020204" pitchFamily="34" charset="0"/>
              </a:rPr>
              <a:t>KMSA CPO </a:t>
            </a:r>
            <a:r>
              <a:rPr lang="lt-LT" dirty="0">
                <a:latin typeface="Arial" panose="020B0604020202020204" pitchFamily="34" charset="0"/>
                <a:cs typeface="Arial" panose="020B0604020202020204" pitchFamily="34" charset="0"/>
              </a:rPr>
              <a:t>vykdomų pirkimų tvarka, </a:t>
            </a:r>
            <a:r>
              <a:rPr lang="lt-LT" b="1" dirty="0" smtClean="0">
                <a:solidFill>
                  <a:srgbClr val="002060"/>
                </a:solidFill>
                <a:latin typeface="Arial" panose="020B0604020202020204" pitchFamily="34" charset="0"/>
                <a:cs typeface="Arial" panose="020B0604020202020204" pitchFamily="34" charset="0"/>
              </a:rPr>
              <a:t>KMSA</a:t>
            </a:r>
            <a:r>
              <a:rPr lang="lt-LT" dirty="0" smtClean="0">
                <a:latin typeface="Arial" panose="020B0604020202020204" pitchFamily="34" charset="0"/>
                <a:cs typeface="Arial" panose="020B0604020202020204" pitchFamily="34" charset="0"/>
              </a:rPr>
              <a:t> </a:t>
            </a:r>
            <a:r>
              <a:rPr lang="lt-LT" b="1" dirty="0" smtClean="0">
                <a:solidFill>
                  <a:srgbClr val="002060"/>
                </a:solidFill>
                <a:latin typeface="Arial" panose="020B0604020202020204" pitchFamily="34" charset="0"/>
                <a:cs typeface="Arial" panose="020B0604020202020204" pitchFamily="34" charset="0"/>
              </a:rPr>
              <a:t>CPO</a:t>
            </a:r>
            <a:r>
              <a:rPr lang="lt-LT" dirty="0" smtClean="0">
                <a:latin typeface="Arial" panose="020B0604020202020204" pitchFamily="34" charset="0"/>
                <a:cs typeface="Arial" panose="020B0604020202020204" pitchFamily="34" charset="0"/>
              </a:rPr>
              <a:t> </a:t>
            </a:r>
            <a:r>
              <a:rPr lang="lt-LT" dirty="0">
                <a:latin typeface="Arial" panose="020B0604020202020204" pitchFamily="34" charset="0"/>
                <a:cs typeface="Arial" panose="020B0604020202020204" pitchFamily="34" charset="0"/>
              </a:rPr>
              <a:t>ir </a:t>
            </a:r>
            <a:r>
              <a:rPr lang="lt-LT" b="1" dirty="0" smtClean="0">
                <a:solidFill>
                  <a:srgbClr val="002060"/>
                </a:solidFill>
                <a:latin typeface="Arial" panose="020B0604020202020204" pitchFamily="34" charset="0"/>
                <a:cs typeface="Arial" panose="020B0604020202020204" pitchFamily="34" charset="0"/>
              </a:rPr>
              <a:t>PPO</a:t>
            </a:r>
            <a:r>
              <a:rPr lang="lt-LT" dirty="0" smtClean="0">
                <a:latin typeface="Arial" panose="020B0604020202020204" pitchFamily="34" charset="0"/>
                <a:cs typeface="Arial" panose="020B0604020202020204" pitchFamily="34" charset="0"/>
              </a:rPr>
              <a:t> teisės </a:t>
            </a:r>
            <a:r>
              <a:rPr lang="lt-LT" dirty="0">
                <a:latin typeface="Arial" panose="020B0604020202020204" pitchFamily="34" charset="0"/>
                <a:cs typeface="Arial" panose="020B0604020202020204" pitchFamily="34" charset="0"/>
              </a:rPr>
              <a:t>ir pareigos pirkimų vykdymo procese, kiekvieno subjekto atsakomybės </a:t>
            </a:r>
            <a:r>
              <a:rPr lang="lt-LT" dirty="0" smtClean="0">
                <a:latin typeface="Arial" panose="020B0604020202020204" pitchFamily="34" charset="0"/>
                <a:cs typeface="Arial" panose="020B0604020202020204" pitchFamily="34" charset="0"/>
              </a:rPr>
              <a:t>klausimai</a:t>
            </a:r>
            <a:r>
              <a:rPr lang="lt-LT" dirty="0">
                <a:latin typeface="Arial" panose="020B0604020202020204" pitchFamily="34" charset="0"/>
                <a:cs typeface="Arial" panose="020B0604020202020204" pitchFamily="34" charset="0"/>
              </a:rPr>
              <a:t>, pirkimo organizavimo </a:t>
            </a:r>
            <a:r>
              <a:rPr lang="lt-LT" dirty="0" smtClean="0">
                <a:latin typeface="Arial" panose="020B0604020202020204" pitchFamily="34" charset="0"/>
                <a:cs typeface="Arial" panose="020B0604020202020204" pitchFamily="34" charset="0"/>
              </a:rPr>
              <a:t>proceso </a:t>
            </a:r>
            <a:r>
              <a:rPr lang="lt-LT" dirty="0">
                <a:latin typeface="Arial" panose="020B0604020202020204" pitchFamily="34" charset="0"/>
                <a:cs typeface="Arial" panose="020B0604020202020204" pitchFamily="34" charset="0"/>
              </a:rPr>
              <a:t>nuo inicijavimo iki sutarties </a:t>
            </a:r>
            <a:r>
              <a:rPr lang="lt-LT" dirty="0" smtClean="0">
                <a:latin typeface="Arial" panose="020B0604020202020204" pitchFamily="34" charset="0"/>
                <a:cs typeface="Arial" panose="020B0604020202020204" pitchFamily="34" charset="0"/>
              </a:rPr>
              <a:t>sudarymo eiga </a:t>
            </a:r>
            <a:r>
              <a:rPr lang="lt-LT" dirty="0" smtClean="0">
                <a:latin typeface="Arial" panose="020B0604020202020204" pitchFamily="34" charset="0"/>
                <a:ea typeface="Calibri" panose="020F0502020204030204" pitchFamily="34" charset="0"/>
                <a:cs typeface="Arial" panose="020B0604020202020204" pitchFamily="34" charset="0"/>
              </a:rPr>
              <a:t>(</a:t>
            </a:r>
            <a:r>
              <a:rPr lang="lt-LT" dirty="0">
                <a:latin typeface="Arial" panose="020B0604020202020204" pitchFamily="34" charset="0"/>
                <a:ea typeface="Calibri" panose="020F0502020204030204" pitchFamily="34" charset="0"/>
                <a:cs typeface="Arial" panose="020B0604020202020204" pitchFamily="34" charset="0"/>
              </a:rPr>
              <a:t>svarbu: </a:t>
            </a:r>
            <a:r>
              <a:rPr lang="lt-LT" b="1" dirty="0">
                <a:latin typeface="Arial" panose="020B0604020202020204" pitchFamily="34" charset="0"/>
                <a:ea typeface="Calibri" panose="020F0502020204030204" pitchFamily="34" charset="0"/>
                <a:cs typeface="Arial" panose="020B0604020202020204" pitchFamily="34" charset="0"/>
              </a:rPr>
              <a:t>kas bus iniciatorius,</a:t>
            </a:r>
            <a:r>
              <a:rPr lang="lt-LT" dirty="0">
                <a:latin typeface="Arial" panose="020B0604020202020204" pitchFamily="34" charset="0"/>
                <a:ea typeface="Calibri" panose="020F0502020204030204" pitchFamily="34" charset="0"/>
                <a:cs typeface="Arial" panose="020B0604020202020204" pitchFamily="34" charset="0"/>
              </a:rPr>
              <a:t> </a:t>
            </a:r>
            <a:r>
              <a:rPr lang="lt-LT" b="1" dirty="0">
                <a:latin typeface="Arial" panose="020B0604020202020204" pitchFamily="34" charset="0"/>
                <a:ea typeface="Calibri" panose="020F0502020204030204" pitchFamily="34" charset="0"/>
                <a:cs typeface="Arial" panose="020B0604020202020204" pitchFamily="34" charset="0"/>
              </a:rPr>
              <a:t>kas rengs TS</a:t>
            </a:r>
            <a:r>
              <a:rPr lang="lt-LT" dirty="0">
                <a:latin typeface="Arial" panose="020B0604020202020204" pitchFamily="34" charset="0"/>
                <a:ea typeface="Calibri" panose="020F0502020204030204" pitchFamily="34" charset="0"/>
                <a:cs typeface="Arial" panose="020B0604020202020204" pitchFamily="34" charset="0"/>
              </a:rPr>
              <a:t>, </a:t>
            </a:r>
            <a:r>
              <a:rPr lang="lt-LT" b="1" dirty="0">
                <a:latin typeface="Arial" panose="020B0604020202020204" pitchFamily="34" charset="0"/>
                <a:ea typeface="Calibri" panose="020F0502020204030204" pitchFamily="34" charset="0"/>
                <a:cs typeface="Arial" panose="020B0604020202020204" pitchFamily="34" charset="0"/>
              </a:rPr>
              <a:t>derins sutartis, kaip bus sprendžiami ginčai teismuose, kaip bus sprendžiama dėl papildomai į planą įtrauktų, nepaskirstytų pirkimų, kaip – dėl neįvykusių, </a:t>
            </a:r>
            <a:r>
              <a:rPr lang="lt-LT" b="1" dirty="0" smtClean="0">
                <a:latin typeface="Arial" panose="020B0604020202020204" pitchFamily="34" charset="0"/>
                <a:ea typeface="Calibri" panose="020F0502020204030204" pitchFamily="34" charset="0"/>
                <a:cs typeface="Arial" panose="020B0604020202020204" pitchFamily="34" charset="0"/>
              </a:rPr>
              <a:t>sustabdytų,</a:t>
            </a:r>
            <a:r>
              <a:rPr lang="lt-LT" dirty="0">
                <a:latin typeface="Arial" panose="020B0604020202020204" pitchFamily="34" charset="0"/>
                <a:cs typeface="Arial" panose="020B0604020202020204" pitchFamily="34" charset="0"/>
              </a:rPr>
              <a:t> </a:t>
            </a:r>
            <a:r>
              <a:rPr lang="lt-LT" b="1" dirty="0">
                <a:latin typeface="Arial" panose="020B0604020202020204" pitchFamily="34" charset="0"/>
                <a:cs typeface="Arial" panose="020B0604020202020204" pitchFamily="34" charset="0"/>
              </a:rPr>
              <a:t>kaip bus įforminamas toks </a:t>
            </a:r>
            <a:r>
              <a:rPr lang="lt-LT" b="1" dirty="0" smtClean="0">
                <a:latin typeface="Arial" panose="020B0604020202020204" pitchFamily="34" charset="0"/>
                <a:cs typeface="Arial" panose="020B0604020202020204" pitchFamily="34" charset="0"/>
              </a:rPr>
              <a:t>KMSA </a:t>
            </a:r>
            <a:r>
              <a:rPr lang="lt-LT" b="1" dirty="0" smtClean="0">
                <a:solidFill>
                  <a:srgbClr val="002060"/>
                </a:solidFill>
                <a:latin typeface="Arial" panose="020B0604020202020204" pitchFamily="34" charset="0"/>
                <a:cs typeface="Arial" panose="020B0604020202020204" pitchFamily="34" charset="0"/>
              </a:rPr>
              <a:t>CPO </a:t>
            </a:r>
            <a:r>
              <a:rPr lang="lt-LT" b="1" dirty="0">
                <a:solidFill>
                  <a:srgbClr val="002060"/>
                </a:solidFill>
                <a:latin typeface="Arial" panose="020B0604020202020204" pitchFamily="34" charset="0"/>
                <a:cs typeface="Arial" panose="020B0604020202020204" pitchFamily="34" charset="0"/>
              </a:rPr>
              <a:t>ir </a:t>
            </a:r>
            <a:r>
              <a:rPr lang="lt-LT" b="1" dirty="0" smtClean="0">
                <a:solidFill>
                  <a:srgbClr val="002060"/>
                </a:solidFill>
                <a:latin typeface="Arial" panose="020B0604020202020204" pitchFamily="34" charset="0"/>
                <a:cs typeface="Arial" panose="020B0604020202020204" pitchFamily="34" charset="0"/>
              </a:rPr>
              <a:t>PPO </a:t>
            </a:r>
            <a:r>
              <a:rPr lang="lt-LT" b="1" dirty="0" smtClean="0">
                <a:latin typeface="Arial" panose="020B0604020202020204" pitchFamily="34" charset="0"/>
                <a:cs typeface="Arial" panose="020B0604020202020204" pitchFamily="34" charset="0"/>
              </a:rPr>
              <a:t>bendradarbiavimas,</a:t>
            </a:r>
            <a:r>
              <a:rPr lang="lt-LT" dirty="0">
                <a:latin typeface="Arial" panose="020B0604020202020204" pitchFamily="34" charset="0"/>
                <a:cs typeface="Arial" panose="020B0604020202020204" pitchFamily="34" charset="0"/>
              </a:rPr>
              <a:t> </a:t>
            </a:r>
            <a:r>
              <a:rPr lang="lt-LT" b="1" dirty="0" smtClean="0">
                <a:latin typeface="Arial" panose="020B0604020202020204" pitchFamily="34" charset="0"/>
                <a:cs typeface="Arial" panose="020B0604020202020204" pitchFamily="34" charset="0"/>
              </a:rPr>
              <a:t>kokia </a:t>
            </a:r>
            <a:r>
              <a:rPr lang="lt-LT" b="1" dirty="0">
                <a:latin typeface="Arial" panose="020B0604020202020204" pitchFamily="34" charset="0"/>
                <a:cs typeface="Arial" panose="020B0604020202020204" pitchFamily="34" charset="0"/>
              </a:rPr>
              <a:t>apimtimi </a:t>
            </a:r>
            <a:r>
              <a:rPr lang="lt-LT" b="1" dirty="0" smtClean="0">
                <a:solidFill>
                  <a:srgbClr val="002060"/>
                </a:solidFill>
                <a:latin typeface="Arial" panose="020B0604020202020204" pitchFamily="34" charset="0"/>
                <a:cs typeface="Arial" panose="020B0604020202020204" pitchFamily="34" charset="0"/>
              </a:rPr>
              <a:t>PPO</a:t>
            </a:r>
            <a:r>
              <a:rPr lang="lt-LT" b="1" dirty="0" smtClean="0">
                <a:latin typeface="Arial" panose="020B0604020202020204" pitchFamily="34" charset="0"/>
                <a:cs typeface="Arial" panose="020B0604020202020204" pitchFamily="34" charset="0"/>
              </a:rPr>
              <a:t> planavimo </a:t>
            </a:r>
            <a:r>
              <a:rPr lang="lt-LT" b="1" dirty="0">
                <a:latin typeface="Arial" panose="020B0604020202020204" pitchFamily="34" charset="0"/>
                <a:cs typeface="Arial" panose="020B0604020202020204" pitchFamily="34" charset="0"/>
              </a:rPr>
              <a:t>procese dalyvaus </a:t>
            </a:r>
            <a:r>
              <a:rPr lang="lt-LT" b="1" dirty="0" smtClean="0">
                <a:latin typeface="Arial" panose="020B0604020202020204" pitchFamily="34" charset="0"/>
                <a:cs typeface="Arial" panose="020B0604020202020204" pitchFamily="34" charset="0"/>
              </a:rPr>
              <a:t>KMSA </a:t>
            </a:r>
            <a:r>
              <a:rPr lang="lt-LT" b="1" dirty="0" smtClean="0">
                <a:solidFill>
                  <a:srgbClr val="002060"/>
                </a:solidFill>
                <a:latin typeface="Arial" panose="020B0604020202020204" pitchFamily="34" charset="0"/>
                <a:cs typeface="Arial" panose="020B0604020202020204" pitchFamily="34" charset="0"/>
              </a:rPr>
              <a:t>CPO</a:t>
            </a:r>
            <a:r>
              <a:rPr lang="lt-LT" b="1" dirty="0" smtClean="0">
                <a:latin typeface="Arial" panose="020B0604020202020204" pitchFamily="34" charset="0"/>
                <a:ea typeface="Calibri" panose="020F0502020204030204" pitchFamily="34" charset="0"/>
                <a:cs typeface="Arial" panose="020B0604020202020204" pitchFamily="34" charset="0"/>
              </a:rPr>
              <a:t> </a:t>
            </a:r>
            <a:r>
              <a:rPr lang="lt-LT" b="1" dirty="0">
                <a:latin typeface="Arial" panose="020B0604020202020204" pitchFamily="34" charset="0"/>
                <a:ea typeface="Calibri" panose="020F0502020204030204" pitchFamily="34" charset="0"/>
                <a:cs typeface="Arial" panose="020B0604020202020204" pitchFamily="34" charset="0"/>
              </a:rPr>
              <a:t>ir pan</a:t>
            </a:r>
            <a:r>
              <a:rPr lang="lt-LT" b="1" dirty="0" smtClean="0">
                <a:latin typeface="Arial" panose="020B0604020202020204" pitchFamily="34" charset="0"/>
                <a:ea typeface="Calibri" panose="020F0502020204030204" pitchFamily="34" charset="0"/>
                <a:cs typeface="Arial" panose="020B0604020202020204" pitchFamily="34" charset="0"/>
              </a:rPr>
              <a:t>.</a:t>
            </a:r>
            <a:r>
              <a:rPr lang="lt-LT" dirty="0" smtClean="0">
                <a:latin typeface="Arial" panose="020B0604020202020204" pitchFamily="34" charset="0"/>
                <a:ea typeface="Calibri" panose="020F0502020204030204" pitchFamily="34" charset="0"/>
                <a:cs typeface="Arial" panose="020B0604020202020204" pitchFamily="34" charset="0"/>
              </a:rPr>
              <a:t>)</a:t>
            </a:r>
            <a:r>
              <a:rPr lang="lt-LT" dirty="0" smtClean="0">
                <a:latin typeface="Arial" panose="020B0604020202020204" pitchFamily="34" charset="0"/>
                <a:cs typeface="Arial" panose="020B0604020202020204" pitchFamily="34" charset="0"/>
              </a:rPr>
              <a:t>;</a:t>
            </a:r>
          </a:p>
          <a:p>
            <a:pPr marL="285750" lvl="0" indent="-285750" algn="just">
              <a:buFontTx/>
              <a:buChar char="-"/>
            </a:pPr>
            <a:endParaRPr lang="lt-LT" b="1" dirty="0" smtClean="0">
              <a:solidFill>
                <a:srgbClr val="002060"/>
              </a:solidFill>
              <a:latin typeface="Arial" panose="020B0604020202020204" pitchFamily="34" charset="0"/>
              <a:cs typeface="Arial" panose="020B0604020202020204" pitchFamily="34" charset="0"/>
            </a:endParaRPr>
          </a:p>
          <a:p>
            <a:pPr marL="285750" lvl="0" indent="-285750" algn="just">
              <a:buFontTx/>
              <a:buChar char="-"/>
            </a:pPr>
            <a:r>
              <a:rPr lang="lt-LT" b="1" dirty="0" smtClean="0">
                <a:solidFill>
                  <a:srgbClr val="002060"/>
                </a:solidFill>
                <a:latin typeface="Arial" panose="020B0604020202020204" pitchFamily="34" charset="0"/>
                <a:cs typeface="Arial" panose="020B0604020202020204" pitchFamily="34" charset="0"/>
              </a:rPr>
              <a:t>KMSA </a:t>
            </a:r>
            <a:r>
              <a:rPr lang="lt-LT" b="1" dirty="0">
                <a:solidFill>
                  <a:srgbClr val="002060"/>
                </a:solidFill>
                <a:latin typeface="Arial" panose="020B0604020202020204" pitchFamily="34" charset="0"/>
                <a:cs typeface="Arial" panose="020B0604020202020204" pitchFamily="34" charset="0"/>
              </a:rPr>
              <a:t>CPO</a:t>
            </a:r>
            <a:r>
              <a:rPr lang="lt-LT" dirty="0">
                <a:latin typeface="Arial" panose="020B0604020202020204" pitchFamily="34" charset="0"/>
                <a:cs typeface="Arial" panose="020B0604020202020204" pitchFamily="34" charset="0"/>
              </a:rPr>
              <a:t> </a:t>
            </a:r>
            <a:r>
              <a:rPr lang="lt-LT" dirty="0" smtClean="0">
                <a:latin typeface="Arial" panose="020B0604020202020204" pitchFamily="34" charset="0"/>
                <a:cs typeface="Arial" panose="020B0604020202020204" pitchFamily="34" charset="0"/>
              </a:rPr>
              <a:t>rudenį</a:t>
            </a:r>
            <a:r>
              <a:rPr lang="lt-LT" dirty="0">
                <a:latin typeface="Arial" panose="020B0604020202020204" pitchFamily="34" charset="0"/>
                <a:cs typeface="Arial" panose="020B0604020202020204" pitchFamily="34" charset="0"/>
              </a:rPr>
              <a:t>, parengus tvarkas, </a:t>
            </a:r>
            <a:r>
              <a:rPr lang="lt-LT" dirty="0" smtClean="0">
                <a:latin typeface="Arial" panose="020B0604020202020204" pitchFamily="34" charset="0"/>
                <a:cs typeface="Arial" panose="020B0604020202020204" pitchFamily="34" charset="0"/>
              </a:rPr>
              <a:t>vykdys mokymus </a:t>
            </a:r>
            <a:r>
              <a:rPr lang="lt-LT" dirty="0">
                <a:latin typeface="Arial" panose="020B0604020202020204" pitchFamily="34" charset="0"/>
                <a:cs typeface="Arial" panose="020B0604020202020204" pitchFamily="34" charset="0"/>
              </a:rPr>
              <a:t>PPO atsakingiems </a:t>
            </a:r>
            <a:r>
              <a:rPr lang="lt-LT" dirty="0" smtClean="0">
                <a:latin typeface="Arial" panose="020B0604020202020204" pitchFamily="34" charset="0"/>
                <a:cs typeface="Arial" panose="020B0604020202020204" pitchFamily="34" charset="0"/>
              </a:rPr>
              <a:t>asmenims. </a:t>
            </a:r>
            <a:endParaRPr lang="lt-LT" dirty="0">
              <a:latin typeface="Arial" panose="020B0604020202020204" pitchFamily="34" charset="0"/>
              <a:cs typeface="Arial" panose="020B0604020202020204" pitchFamily="34" charset="0"/>
            </a:endParaRPr>
          </a:p>
          <a:p>
            <a:pPr marL="285750" indent="-285750" algn="just">
              <a:buFontTx/>
              <a:buChar char="-"/>
            </a:pPr>
            <a:endParaRPr lang="lt-LT" b="1" dirty="0" smtClean="0">
              <a:solidFill>
                <a:srgbClr val="002060"/>
              </a:solidFill>
              <a:latin typeface="Arial" panose="020B0604020202020204" pitchFamily="34" charset="0"/>
              <a:cs typeface="Arial" panose="020B0604020202020204" pitchFamily="34" charset="0"/>
            </a:endParaRPr>
          </a:p>
          <a:p>
            <a:pPr marL="285750" indent="-285750" algn="just">
              <a:buFontTx/>
              <a:buChar char="-"/>
            </a:pPr>
            <a:r>
              <a:rPr lang="lt-LT" b="1" dirty="0" smtClean="0">
                <a:solidFill>
                  <a:srgbClr val="002060"/>
                </a:solidFill>
                <a:latin typeface="Arial" panose="020B0604020202020204" pitchFamily="34" charset="0"/>
                <a:cs typeface="Arial" panose="020B0604020202020204" pitchFamily="34" charset="0"/>
              </a:rPr>
              <a:t>KMSA CPO </a:t>
            </a:r>
            <a:r>
              <a:rPr lang="lt-LT" dirty="0" smtClean="0">
                <a:latin typeface="Arial" panose="020B0604020202020204" pitchFamily="34" charset="0"/>
                <a:cs typeface="Arial" panose="020B0604020202020204" pitchFamily="34" charset="0"/>
              </a:rPr>
              <a:t>tobulins pirkimų </a:t>
            </a:r>
            <a:r>
              <a:rPr lang="lt-LT" dirty="0">
                <a:latin typeface="Arial" panose="020B0604020202020204" pitchFamily="34" charset="0"/>
                <a:cs typeface="Arial" panose="020B0604020202020204" pitchFamily="34" charset="0"/>
              </a:rPr>
              <a:t>planavimui, inicijavimui ir procesų standartizavimui </a:t>
            </a:r>
            <a:r>
              <a:rPr lang="lt-LT" dirty="0" smtClean="0">
                <a:latin typeface="Arial" panose="020B0604020202020204" pitchFamily="34" charset="0"/>
                <a:cs typeface="Arial" panose="020B0604020202020204" pitchFamily="34" charset="0"/>
              </a:rPr>
              <a:t>naudojamą VIPIS;</a:t>
            </a:r>
            <a:endParaRPr lang="lt-LT" dirty="0">
              <a:latin typeface="Arial" panose="020B0604020202020204" pitchFamily="34" charset="0"/>
              <a:cs typeface="Arial" panose="020B0604020202020204" pitchFamily="34" charset="0"/>
            </a:endParaRPr>
          </a:p>
          <a:p>
            <a:pPr marL="285750" indent="-285750" algn="just">
              <a:buFontTx/>
              <a:buChar char="-"/>
            </a:pPr>
            <a:endParaRPr lang="lt-LT" b="1" dirty="0" smtClean="0">
              <a:solidFill>
                <a:srgbClr val="002060"/>
              </a:solidFill>
              <a:latin typeface="Arial" panose="020B0604020202020204" pitchFamily="34" charset="0"/>
              <a:cs typeface="Arial" panose="020B0604020202020204" pitchFamily="34" charset="0"/>
            </a:endParaRPr>
          </a:p>
          <a:p>
            <a:pPr marL="285750" indent="-285750" algn="just">
              <a:buFontTx/>
              <a:buChar char="-"/>
            </a:pPr>
            <a:r>
              <a:rPr lang="lt-LT" b="1" dirty="0" smtClean="0">
                <a:solidFill>
                  <a:srgbClr val="002060"/>
                </a:solidFill>
                <a:latin typeface="Arial" panose="020B0604020202020204" pitchFamily="34" charset="0"/>
                <a:cs typeface="Arial" panose="020B0604020202020204" pitchFamily="34" charset="0"/>
              </a:rPr>
              <a:t>KMSA CPO </a:t>
            </a:r>
            <a:r>
              <a:rPr lang="lt-LT" dirty="0" smtClean="0">
                <a:latin typeface="Arial" panose="020B0604020202020204" pitchFamily="34" charset="0"/>
                <a:cs typeface="Arial" panose="020B0604020202020204" pitchFamily="34" charset="0"/>
              </a:rPr>
              <a:t>naudos </a:t>
            </a:r>
            <a:r>
              <a:rPr lang="lt-LT" dirty="0">
                <a:latin typeface="Arial" panose="020B0604020202020204" pitchFamily="34" charset="0"/>
                <a:cs typeface="Arial" panose="020B0604020202020204" pitchFamily="34" charset="0"/>
              </a:rPr>
              <a:t>standartinius pirkimo dokumentus (pirkimo sąlygas protokolus, raštus, formas) ir pirkimo </a:t>
            </a:r>
            <a:r>
              <a:rPr lang="lt-LT" dirty="0" smtClean="0">
                <a:latin typeface="Arial" panose="020B0604020202020204" pitchFamily="34" charset="0"/>
                <a:cs typeface="Arial" panose="020B0604020202020204" pitchFamily="34" charset="0"/>
              </a:rPr>
              <a:t>sutartis, kad PPO būtų lengviau ir patogiau naudotis.</a:t>
            </a:r>
          </a:p>
          <a:p>
            <a:pPr marL="285750" indent="-285750" algn="just">
              <a:buFontTx/>
              <a:buChar char="-"/>
            </a:pPr>
            <a:endParaRPr lang="lt-LT" dirty="0">
              <a:latin typeface="Arial" panose="020B0604020202020204" pitchFamily="34" charset="0"/>
              <a:ea typeface="Calibri" panose="020F0502020204030204" pitchFamily="34" charset="0"/>
              <a:cs typeface="Arial" panose="020B0604020202020204" pitchFamily="34" charset="0"/>
            </a:endParaRPr>
          </a:p>
          <a:p>
            <a:pPr lvl="0" algn="just">
              <a:lnSpc>
                <a:spcPct val="107000"/>
              </a:lnSpc>
              <a:spcAft>
                <a:spcPts val="800"/>
              </a:spcAft>
            </a:pPr>
            <a:endParaRPr lang="lt-LT" dirty="0">
              <a:effectLst/>
              <a:latin typeface="Arial" panose="020B0604020202020204" pitchFamily="34" charset="0"/>
              <a:ea typeface="Calibri" panose="020F0502020204030204" pitchFamily="34" charset="0"/>
              <a:cs typeface="Arial" panose="020B0604020202020204" pitchFamily="34" charset="0"/>
            </a:endParaRPr>
          </a:p>
        </p:txBody>
      </p:sp>
      <p:sp>
        <p:nvSpPr>
          <p:cNvPr id="6" name="TextBox 5"/>
          <p:cNvSpPr txBox="1"/>
          <p:nvPr/>
        </p:nvSpPr>
        <p:spPr>
          <a:xfrm>
            <a:off x="1258529" y="757084"/>
            <a:ext cx="10479215" cy="430887"/>
          </a:xfrm>
          <a:prstGeom prst="rect">
            <a:avLst/>
          </a:prstGeom>
          <a:noFill/>
        </p:spPr>
        <p:txBody>
          <a:bodyPr wrap="square" rtlCol="0">
            <a:spAutoFit/>
          </a:bodyPr>
          <a:lstStyle/>
          <a:p>
            <a:pPr algn="ctr"/>
            <a:r>
              <a:rPr lang="lt-LT" sz="2200" b="1" dirty="0" smtClean="0">
                <a:solidFill>
                  <a:srgbClr val="002060"/>
                </a:solidFill>
                <a:latin typeface="Arial" panose="020B0604020202020204" pitchFamily="34" charset="0"/>
                <a:cs typeface="Arial" panose="020B0604020202020204" pitchFamily="34" charset="0"/>
              </a:rPr>
              <a:t>KMSA CPO PASIRUOŠIMAS CENTRALIZAVIMUI</a:t>
            </a:r>
            <a:endParaRPr lang="lt-LT" sz="22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47310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3522" cy="6858000"/>
          </a:xfrm>
        </p:spPr>
      </p:pic>
      <p:sp>
        <p:nvSpPr>
          <p:cNvPr id="2" name="Title 1"/>
          <p:cNvSpPr>
            <a:spLocks noGrp="1"/>
          </p:cNvSpPr>
          <p:nvPr>
            <p:ph type="title"/>
          </p:nvPr>
        </p:nvSpPr>
        <p:spPr>
          <a:xfrm>
            <a:off x="1995854" y="624254"/>
            <a:ext cx="9357946" cy="360484"/>
          </a:xfrm>
        </p:spPr>
        <p:txBody>
          <a:bodyPr>
            <a:normAutofit fontScale="90000"/>
          </a:bodyPr>
          <a:lstStyle/>
          <a:p>
            <a:r>
              <a:rPr lang="lt-LT" b="1" dirty="0" smtClean="0"/>
              <a:t> </a:t>
            </a:r>
            <a:br>
              <a:rPr lang="lt-LT" b="1" dirty="0" smtClean="0"/>
            </a:br>
            <a:r>
              <a:rPr lang="lt-LT" b="1" dirty="0" smtClean="0"/>
              <a:t>                </a:t>
            </a:r>
            <a:br>
              <a:rPr lang="lt-LT" b="1" dirty="0" smtClean="0"/>
            </a:br>
            <a:r>
              <a:rPr lang="lt-LT" b="1" dirty="0" smtClean="0"/>
              <a:t>                    </a:t>
            </a:r>
            <a:br>
              <a:rPr lang="lt-LT" b="1" dirty="0" smtClean="0"/>
            </a:br>
            <a:r>
              <a:rPr lang="lt-LT" b="1" dirty="0" smtClean="0"/>
              <a:t>                  </a:t>
            </a:r>
            <a:br>
              <a:rPr lang="lt-LT" b="1" dirty="0" smtClean="0"/>
            </a:br>
            <a:r>
              <a:rPr lang="lt-LT" b="1" dirty="0"/>
              <a:t> </a:t>
            </a:r>
            <a:r>
              <a:rPr lang="lt-LT" b="1" dirty="0" smtClean="0"/>
              <a:t>               </a:t>
            </a:r>
            <a:br>
              <a:rPr lang="lt-LT" b="1" dirty="0" smtClean="0"/>
            </a:br>
            <a:r>
              <a:rPr lang="lt-LT" dirty="0"/>
              <a:t/>
            </a:r>
            <a:br>
              <a:rPr lang="lt-LT" dirty="0"/>
            </a:br>
            <a:r>
              <a:rPr lang="lt-LT" dirty="0"/>
              <a:t/>
            </a:r>
            <a:br>
              <a:rPr lang="lt-LT" dirty="0"/>
            </a:br>
            <a:r>
              <a:rPr lang="lt-LT" dirty="0"/>
              <a:t/>
            </a:r>
            <a:br>
              <a:rPr lang="lt-LT" dirty="0"/>
            </a:br>
            <a:r>
              <a:rPr lang="lt-LT" dirty="0"/>
              <a:t/>
            </a:r>
            <a:br>
              <a:rPr lang="lt-LT" dirty="0"/>
            </a:br>
            <a:r>
              <a:rPr lang="lt-LT" dirty="0" smtClean="0"/>
              <a:t/>
            </a:r>
            <a:br>
              <a:rPr lang="lt-LT" dirty="0" smtClean="0"/>
            </a:br>
            <a:endParaRPr lang="en-US" dirty="0"/>
          </a:p>
        </p:txBody>
      </p:sp>
      <p:sp>
        <p:nvSpPr>
          <p:cNvPr id="5" name="Stačiakampis 4"/>
          <p:cNvSpPr/>
          <p:nvPr/>
        </p:nvSpPr>
        <p:spPr>
          <a:xfrm>
            <a:off x="140677" y="1090247"/>
            <a:ext cx="11904785" cy="984885"/>
          </a:xfrm>
          <a:prstGeom prst="rect">
            <a:avLst/>
          </a:prstGeom>
        </p:spPr>
        <p:txBody>
          <a:bodyPr wrap="square">
            <a:spAutoFit/>
          </a:bodyPr>
          <a:lstStyle/>
          <a:p>
            <a:pPr algn="just"/>
            <a:endParaRPr lang="lt-LT" sz="1600" dirty="0" smtClean="0">
              <a:solidFill>
                <a:srgbClr val="002060"/>
              </a:solidFill>
              <a:latin typeface="Arial" panose="020B0604020202020204" pitchFamily="34" charset="0"/>
              <a:cs typeface="Arial" panose="020B0604020202020204" pitchFamily="34" charset="0"/>
            </a:endParaRPr>
          </a:p>
          <a:p>
            <a:r>
              <a:rPr lang="lt-LT" sz="1200" b="1" dirty="0">
                <a:latin typeface="Arial" panose="020B0604020202020204" pitchFamily="34" charset="0"/>
                <a:cs typeface="Arial" panose="020B0604020202020204" pitchFamily="34" charset="0"/>
              </a:rPr>
              <a:t> </a:t>
            </a:r>
            <a:endParaRPr lang="lt-LT" sz="1200" dirty="0">
              <a:latin typeface="Arial" panose="020B0604020202020204" pitchFamily="34" charset="0"/>
              <a:cs typeface="Arial" panose="020B0604020202020204" pitchFamily="34" charset="0"/>
            </a:endParaRPr>
          </a:p>
          <a:p>
            <a:pPr algn="just"/>
            <a:endParaRPr lang="lt-LT" sz="1600" b="1" dirty="0" smtClean="0">
              <a:latin typeface="Arial" panose="020B0604020202020204" pitchFamily="34" charset="0"/>
              <a:cs typeface="Arial" panose="020B0604020202020204" pitchFamily="34" charset="0"/>
            </a:endParaRPr>
          </a:p>
          <a:p>
            <a:r>
              <a:rPr lang="lt-LT" sz="1400" b="1" dirty="0" smtClean="0">
                <a:latin typeface="Arial" panose="020B0604020202020204" pitchFamily="34" charset="0"/>
                <a:cs typeface="Arial" panose="020B0604020202020204" pitchFamily="34" charset="0"/>
              </a:rPr>
              <a:t> </a:t>
            </a:r>
            <a:endParaRPr lang="lt-LT" sz="1400" dirty="0">
              <a:latin typeface="Arial" panose="020B0604020202020204" pitchFamily="34" charset="0"/>
              <a:cs typeface="Arial" panose="020B0604020202020204" pitchFamily="34" charset="0"/>
            </a:endParaRPr>
          </a:p>
        </p:txBody>
      </p:sp>
      <p:sp>
        <p:nvSpPr>
          <p:cNvPr id="3" name="Stačiakampis 2"/>
          <p:cNvSpPr/>
          <p:nvPr/>
        </p:nvSpPr>
        <p:spPr>
          <a:xfrm>
            <a:off x="140677" y="1744761"/>
            <a:ext cx="11805517" cy="5097678"/>
          </a:xfrm>
          <a:prstGeom prst="rect">
            <a:avLst/>
          </a:prstGeom>
        </p:spPr>
        <p:txBody>
          <a:bodyPr wrap="square">
            <a:spAutoFit/>
          </a:bodyPr>
          <a:lstStyle/>
          <a:p>
            <a:pPr marL="284400" algn="just"/>
            <a:r>
              <a:rPr lang="lt-LT" dirty="0" smtClean="0"/>
              <a:t>-</a:t>
            </a:r>
            <a:r>
              <a:rPr lang="en-US" dirty="0" smtClean="0"/>
              <a:t> </a:t>
            </a:r>
            <a:r>
              <a:rPr lang="lt-LT" b="1" dirty="0" smtClean="0">
                <a:solidFill>
                  <a:srgbClr val="002060"/>
                </a:solidFill>
                <a:latin typeface="Arial" panose="020B0604020202020204" pitchFamily="34" charset="0"/>
                <a:cs typeface="Arial" panose="020B0604020202020204" pitchFamily="34" charset="0"/>
              </a:rPr>
              <a:t>PPO</a:t>
            </a:r>
            <a:r>
              <a:rPr lang="lt-LT" dirty="0" smtClean="0">
                <a:latin typeface="Arial" panose="020B0604020202020204" pitchFamily="34" charset="0"/>
                <a:cs typeface="Arial" panose="020B0604020202020204" pitchFamily="34" charset="0"/>
              </a:rPr>
              <a:t> </a:t>
            </a:r>
            <a:r>
              <a:rPr lang="lt-LT" dirty="0">
                <a:solidFill>
                  <a:schemeClr val="accent6"/>
                </a:solidFill>
                <a:latin typeface="Arial" panose="020B0604020202020204" pitchFamily="34" charset="0"/>
                <a:cs typeface="Arial" panose="020B0604020202020204" pitchFamily="34" charset="0"/>
              </a:rPr>
              <a:t>turi įvertinti savo sutartis, kurių galiojimas baigiasi 2022 m. pabaigoje arba pirmaisiais 2023 metų mėnesiais</a:t>
            </a:r>
            <a:r>
              <a:rPr lang="lt-LT" dirty="0">
                <a:latin typeface="Arial" panose="020B0604020202020204" pitchFamily="34" charset="0"/>
                <a:cs typeface="Arial" panose="020B0604020202020204" pitchFamily="34" charset="0"/>
              </a:rPr>
              <a:t>. </a:t>
            </a:r>
            <a:r>
              <a:rPr lang="lt-LT" b="1" dirty="0">
                <a:solidFill>
                  <a:srgbClr val="002060"/>
                </a:solidFill>
                <a:latin typeface="Arial" panose="020B0604020202020204" pitchFamily="34" charset="0"/>
                <a:cs typeface="Arial" panose="020B0604020202020204" pitchFamily="34" charset="0"/>
              </a:rPr>
              <a:t>PPO</a:t>
            </a:r>
            <a:r>
              <a:rPr lang="lt-LT" dirty="0">
                <a:latin typeface="Arial" panose="020B0604020202020204" pitchFamily="34" charset="0"/>
                <a:cs typeface="Arial" panose="020B0604020202020204" pitchFamily="34" charset="0"/>
              </a:rPr>
              <a:t> turi atsižvelgti į tai, kad nuo 2023 m. naujai pradedanti veikti </a:t>
            </a:r>
            <a:r>
              <a:rPr lang="lt-LT" b="1" dirty="0">
                <a:latin typeface="Arial" panose="020B0604020202020204" pitchFamily="34" charset="0"/>
                <a:cs typeface="Arial" panose="020B0604020202020204" pitchFamily="34" charset="0"/>
              </a:rPr>
              <a:t>KMSA</a:t>
            </a:r>
            <a:r>
              <a:rPr lang="lt-LT" dirty="0">
                <a:latin typeface="Arial" panose="020B0604020202020204" pitchFamily="34" charset="0"/>
                <a:cs typeface="Arial" panose="020B0604020202020204" pitchFamily="34" charset="0"/>
              </a:rPr>
              <a:t> </a:t>
            </a:r>
            <a:r>
              <a:rPr lang="lt-LT" b="1" dirty="0">
                <a:solidFill>
                  <a:srgbClr val="002060"/>
                </a:solidFill>
                <a:latin typeface="Arial" panose="020B0604020202020204" pitchFamily="34" charset="0"/>
                <a:cs typeface="Arial" panose="020B0604020202020204" pitchFamily="34" charset="0"/>
              </a:rPr>
              <a:t>CPO</a:t>
            </a:r>
            <a:r>
              <a:rPr lang="lt-LT" dirty="0">
                <a:latin typeface="Arial" panose="020B0604020202020204" pitchFamily="34" charset="0"/>
                <a:cs typeface="Arial" panose="020B0604020202020204" pitchFamily="34" charset="0"/>
              </a:rPr>
              <a:t> gali nespėti įvykdyti pirkimų, ir sudaryti metų pradžiai reikiamų sutarčių, todėl PPO turėtų savarankiškai pasirūpinti jų sudarymu ar pirkimų pradėjimu dar 2022 metais. </a:t>
            </a:r>
          </a:p>
          <a:p>
            <a:pPr marL="284400" lvl="0" algn="just">
              <a:buFontTx/>
              <a:buChar char="-"/>
            </a:pPr>
            <a:endParaRPr lang="en-US" b="1" dirty="0" smtClean="0">
              <a:solidFill>
                <a:srgbClr val="002060"/>
              </a:solidFill>
              <a:latin typeface="Arial" panose="020B0604020202020204" pitchFamily="34" charset="0"/>
              <a:cs typeface="Arial" panose="020B0604020202020204" pitchFamily="34" charset="0"/>
            </a:endParaRPr>
          </a:p>
          <a:p>
            <a:pPr marL="284400" lvl="0" algn="just">
              <a:buFontTx/>
              <a:buChar char="-"/>
            </a:pPr>
            <a:r>
              <a:rPr lang="lt-LT" b="1" dirty="0" smtClean="0">
                <a:solidFill>
                  <a:srgbClr val="002060"/>
                </a:solidFill>
                <a:latin typeface="Arial" panose="020B0604020202020204" pitchFamily="34" charset="0"/>
                <a:cs typeface="Arial" panose="020B0604020202020204" pitchFamily="34" charset="0"/>
              </a:rPr>
              <a:t>PPO </a:t>
            </a:r>
            <a:r>
              <a:rPr lang="lt-LT" dirty="0">
                <a:solidFill>
                  <a:schemeClr val="accent6"/>
                </a:solidFill>
                <a:latin typeface="Arial" panose="020B0604020202020204" pitchFamily="34" charset="0"/>
                <a:cs typeface="Arial" panose="020B0604020202020204" pitchFamily="34" charset="0"/>
              </a:rPr>
              <a:t>turės pasikeisti jos turimą vidaus pirkimų organizavimo tvarką</a:t>
            </a:r>
            <a:r>
              <a:rPr lang="lt-LT" dirty="0">
                <a:latin typeface="Arial" panose="020B0604020202020204" pitchFamily="34" charset="0"/>
                <a:cs typeface="Arial" panose="020B0604020202020204" pitchFamily="34" charset="0"/>
              </a:rPr>
              <a:t>, joje aptariant atliekamų pirkimų tvarką, organizavimą ir planavimą, atsakingų asmenų paskyrimą ir įsitraukimą į centralizavimo procesus, pirkimų perdavimą </a:t>
            </a:r>
            <a:r>
              <a:rPr lang="lt-LT" b="1" dirty="0">
                <a:solidFill>
                  <a:srgbClr val="002060"/>
                </a:solidFill>
                <a:latin typeface="Arial" panose="020B0604020202020204" pitchFamily="34" charset="0"/>
                <a:cs typeface="Arial" panose="020B0604020202020204" pitchFamily="34" charset="0"/>
              </a:rPr>
              <a:t>KMSA</a:t>
            </a:r>
            <a:r>
              <a:rPr lang="lt-LT" dirty="0">
                <a:latin typeface="Arial" panose="020B0604020202020204" pitchFamily="34" charset="0"/>
                <a:cs typeface="Arial" panose="020B0604020202020204" pitchFamily="34" charset="0"/>
              </a:rPr>
              <a:t> </a:t>
            </a:r>
            <a:r>
              <a:rPr lang="lt-LT" b="1" dirty="0">
                <a:latin typeface="Arial" panose="020B0604020202020204" pitchFamily="34" charset="0"/>
                <a:cs typeface="Arial" panose="020B0604020202020204" pitchFamily="34" charset="0"/>
              </a:rPr>
              <a:t>CPO</a:t>
            </a:r>
            <a:r>
              <a:rPr lang="lt-LT" dirty="0">
                <a:latin typeface="Arial" panose="020B0604020202020204" pitchFamily="34" charset="0"/>
                <a:cs typeface="Arial" panose="020B0604020202020204" pitchFamily="34" charset="0"/>
              </a:rPr>
              <a:t>, jų inicijavimą ir pan.;</a:t>
            </a:r>
          </a:p>
          <a:p>
            <a:pPr marL="284400" algn="just">
              <a:buFontTx/>
              <a:buChar char="-"/>
            </a:pPr>
            <a:endParaRPr lang="en-US" b="1" dirty="0" smtClean="0">
              <a:solidFill>
                <a:srgbClr val="002060"/>
              </a:solidFill>
              <a:latin typeface="Arial" panose="020B0604020202020204" pitchFamily="34" charset="0"/>
              <a:cs typeface="Arial" panose="020B0604020202020204" pitchFamily="34" charset="0"/>
            </a:endParaRPr>
          </a:p>
          <a:p>
            <a:pPr marL="284400" algn="just">
              <a:buFontTx/>
              <a:buChar char="-"/>
            </a:pPr>
            <a:r>
              <a:rPr lang="lt-LT" b="1" dirty="0" smtClean="0">
                <a:solidFill>
                  <a:srgbClr val="002060"/>
                </a:solidFill>
                <a:latin typeface="Arial" panose="020B0604020202020204" pitchFamily="34" charset="0"/>
                <a:cs typeface="Arial" panose="020B0604020202020204" pitchFamily="34" charset="0"/>
              </a:rPr>
              <a:t>PPO </a:t>
            </a:r>
            <a:r>
              <a:rPr lang="lt-LT" dirty="0">
                <a:solidFill>
                  <a:schemeClr val="accent6"/>
                </a:solidFill>
                <a:latin typeface="Arial" panose="020B0604020202020204" pitchFamily="34" charset="0"/>
                <a:cs typeface="Arial" panose="020B0604020202020204" pitchFamily="34" charset="0"/>
              </a:rPr>
              <a:t>turi planavimo etape įvertinti</a:t>
            </a:r>
            <a:r>
              <a:rPr lang="lt-LT" dirty="0">
                <a:latin typeface="Arial" panose="020B0604020202020204" pitchFamily="34" charset="0"/>
                <a:cs typeface="Arial" panose="020B0604020202020204" pitchFamily="34" charset="0"/>
              </a:rPr>
              <a:t>, kurie pirkimai gali būti atliekami </a:t>
            </a:r>
            <a:r>
              <a:rPr lang="lt-LT" dirty="0">
                <a:solidFill>
                  <a:schemeClr val="accent6"/>
                </a:solidFill>
                <a:latin typeface="Arial" panose="020B0604020202020204" pitchFamily="34" charset="0"/>
                <a:cs typeface="Arial" panose="020B0604020202020204" pitchFamily="34" charset="0"/>
              </a:rPr>
              <a:t>per CPO LT </a:t>
            </a:r>
            <a:r>
              <a:rPr lang="lt-LT" dirty="0">
                <a:latin typeface="Arial" panose="020B0604020202020204" pitchFamily="34" charset="0"/>
                <a:cs typeface="Arial" panose="020B0604020202020204" pitchFamily="34" charset="0"/>
              </a:rPr>
              <a:t>elektroninį katalogą, nes tik tuos pirkimus, kurių nėra CPO LT kataloge, galės pirkti per KMSA </a:t>
            </a:r>
            <a:r>
              <a:rPr lang="lt-LT" dirty="0" smtClean="0">
                <a:latin typeface="Arial" panose="020B0604020202020204" pitchFamily="34" charset="0"/>
                <a:cs typeface="Arial" panose="020B0604020202020204" pitchFamily="34" charset="0"/>
              </a:rPr>
              <a:t>CPO, </a:t>
            </a:r>
            <a:r>
              <a:rPr lang="lt-LT" dirty="0" smtClean="0">
                <a:solidFill>
                  <a:schemeClr val="accent6"/>
                </a:solidFill>
                <a:latin typeface="Arial" panose="020B0604020202020204" pitchFamily="34" charset="0"/>
                <a:cs typeface="Arial" panose="020B0604020202020204" pitchFamily="34" charset="0"/>
              </a:rPr>
              <a:t>taip pat tuos, kuriuos atliks pati;</a:t>
            </a:r>
            <a:endParaRPr lang="lt-LT" dirty="0">
              <a:solidFill>
                <a:schemeClr val="accent6"/>
              </a:solidFill>
              <a:latin typeface="Arial" panose="020B0604020202020204" pitchFamily="34" charset="0"/>
              <a:cs typeface="Arial" panose="020B0604020202020204" pitchFamily="34" charset="0"/>
            </a:endParaRPr>
          </a:p>
          <a:p>
            <a:pPr marL="284400" algn="just">
              <a:buFontTx/>
              <a:buChar char="-"/>
            </a:pPr>
            <a:endParaRPr lang="en-US" b="1" dirty="0" smtClean="0">
              <a:solidFill>
                <a:srgbClr val="002060"/>
              </a:solidFill>
              <a:latin typeface="Arial" panose="020B0604020202020204" pitchFamily="34" charset="0"/>
              <a:cs typeface="Arial" panose="020B0604020202020204" pitchFamily="34" charset="0"/>
            </a:endParaRPr>
          </a:p>
          <a:p>
            <a:pPr marL="284400" algn="just">
              <a:buFontTx/>
              <a:buChar char="-"/>
            </a:pPr>
            <a:r>
              <a:rPr lang="lt-LT" b="1" dirty="0" smtClean="0">
                <a:solidFill>
                  <a:srgbClr val="002060"/>
                </a:solidFill>
                <a:latin typeface="Arial" panose="020B0604020202020204" pitchFamily="34" charset="0"/>
                <a:cs typeface="Arial" panose="020B0604020202020204" pitchFamily="34" charset="0"/>
              </a:rPr>
              <a:t>PPO </a:t>
            </a:r>
            <a:r>
              <a:rPr lang="lt-LT" dirty="0">
                <a:solidFill>
                  <a:schemeClr val="accent6"/>
                </a:solidFill>
                <a:latin typeface="Arial" panose="020B0604020202020204" pitchFamily="34" charset="0"/>
                <a:cs typeface="Arial" panose="020B0604020202020204" pitchFamily="34" charset="0"/>
              </a:rPr>
              <a:t>turi</a:t>
            </a:r>
            <a:r>
              <a:rPr lang="lt-LT" b="1" dirty="0">
                <a:solidFill>
                  <a:schemeClr val="accent6"/>
                </a:solidFill>
                <a:latin typeface="Arial" panose="020B0604020202020204" pitchFamily="34" charset="0"/>
                <a:cs typeface="Arial" panose="020B0604020202020204" pitchFamily="34" charset="0"/>
              </a:rPr>
              <a:t> </a:t>
            </a:r>
            <a:r>
              <a:rPr lang="lt-LT" dirty="0">
                <a:solidFill>
                  <a:schemeClr val="accent6"/>
                </a:solidFill>
                <a:latin typeface="Arial" panose="020B0604020202020204" pitchFamily="34" charset="0"/>
                <a:cs typeface="Arial" panose="020B0604020202020204" pitchFamily="34" charset="0"/>
              </a:rPr>
              <a:t>užtikrinti </a:t>
            </a:r>
            <a:r>
              <a:rPr lang="lt-LT" dirty="0">
                <a:latin typeface="Arial" panose="020B0604020202020204" pitchFamily="34" charset="0"/>
                <a:cs typeface="Arial" panose="020B0604020202020204" pitchFamily="34" charset="0"/>
              </a:rPr>
              <a:t>už pirkimų planavimą, darbą su VIPIS, konkrečiam pirkimui reikalingos informacijos teikimą </a:t>
            </a:r>
            <a:r>
              <a:rPr lang="lt-LT" dirty="0">
                <a:solidFill>
                  <a:schemeClr val="accent6"/>
                </a:solidFill>
                <a:latin typeface="Arial" panose="020B0604020202020204" pitchFamily="34" charset="0"/>
                <a:cs typeface="Arial" panose="020B0604020202020204" pitchFamily="34" charset="0"/>
              </a:rPr>
              <a:t>atsakingų asmenų paskyrimą </a:t>
            </a:r>
            <a:r>
              <a:rPr lang="lt-LT" dirty="0">
                <a:latin typeface="Arial" panose="020B0604020202020204" pitchFamily="34" charset="0"/>
                <a:cs typeface="Arial" panose="020B0604020202020204" pitchFamily="34" charset="0"/>
              </a:rPr>
              <a:t>ir </a:t>
            </a:r>
            <a:r>
              <a:rPr lang="lt-LT" dirty="0">
                <a:solidFill>
                  <a:schemeClr val="accent6"/>
                </a:solidFill>
                <a:latin typeface="Arial" panose="020B0604020202020204" pitchFamily="34" charset="0"/>
                <a:cs typeface="Arial" panose="020B0604020202020204" pitchFamily="34" charset="0"/>
              </a:rPr>
              <a:t>jų atsakingą požiūrį </a:t>
            </a:r>
            <a:r>
              <a:rPr lang="lt-LT" dirty="0">
                <a:latin typeface="Arial" panose="020B0604020202020204" pitchFamily="34" charset="0"/>
                <a:cs typeface="Arial" panose="020B0604020202020204" pitchFamily="34" charset="0"/>
              </a:rPr>
              <a:t>į teisingų duomenų KMSA CPO </a:t>
            </a:r>
            <a:r>
              <a:rPr lang="lt-LT" dirty="0" smtClean="0">
                <a:latin typeface="Arial" panose="020B0604020202020204" pitchFamily="34" charset="0"/>
                <a:cs typeface="Arial" panose="020B0604020202020204" pitchFamily="34" charset="0"/>
              </a:rPr>
              <a:t>teikimą</a:t>
            </a:r>
            <a:r>
              <a:rPr lang="en-US" dirty="0" smtClean="0">
                <a:latin typeface="Arial" panose="020B0604020202020204" pitchFamily="34" charset="0"/>
                <a:cs typeface="Arial" panose="020B0604020202020204" pitchFamily="34" charset="0"/>
              </a:rPr>
              <a:t>;</a:t>
            </a:r>
          </a:p>
          <a:p>
            <a:pPr marL="284400" algn="just"/>
            <a:endParaRPr lang="en-US" dirty="0" smtClean="0">
              <a:latin typeface="Arial" panose="020B0604020202020204" pitchFamily="34" charset="0"/>
              <a:cs typeface="Arial" panose="020B0604020202020204" pitchFamily="34" charset="0"/>
            </a:endParaRPr>
          </a:p>
          <a:p>
            <a:pPr marL="284400" algn="just">
              <a:buFontTx/>
              <a:buChar char="-"/>
            </a:pPr>
            <a:r>
              <a:rPr lang="en-US" b="1" dirty="0" smtClean="0">
                <a:solidFill>
                  <a:srgbClr val="002060"/>
                </a:solidFill>
                <a:latin typeface="Arial" panose="020B0604020202020204" pitchFamily="34" charset="0"/>
                <a:cs typeface="Arial" panose="020B0604020202020204" pitchFamily="34" charset="0"/>
              </a:rPr>
              <a:t>PPO </a:t>
            </a:r>
            <a:r>
              <a:rPr lang="en-US" dirty="0" err="1" smtClean="0">
                <a:solidFill>
                  <a:schemeClr val="accent6"/>
                </a:solidFill>
                <a:latin typeface="Arial" panose="020B0604020202020204" pitchFamily="34" charset="0"/>
                <a:cs typeface="Arial" panose="020B0604020202020204" pitchFamily="34" charset="0"/>
              </a:rPr>
              <a:t>parengti</a:t>
            </a:r>
            <a:r>
              <a:rPr lang="en-US" dirty="0" smtClean="0">
                <a:solidFill>
                  <a:schemeClr val="accent6"/>
                </a:solidFill>
                <a:latin typeface="Arial" panose="020B0604020202020204" pitchFamily="34" charset="0"/>
                <a:cs typeface="Arial" panose="020B0604020202020204" pitchFamily="34" charset="0"/>
              </a:rPr>
              <a:t> </a:t>
            </a:r>
            <a:r>
              <a:rPr lang="en-US" dirty="0" err="1" smtClean="0">
                <a:solidFill>
                  <a:schemeClr val="accent6"/>
                </a:solidFill>
                <a:latin typeface="Arial" panose="020B0604020202020204" pitchFamily="34" charset="0"/>
                <a:cs typeface="Arial" panose="020B0604020202020204" pitchFamily="34" charset="0"/>
              </a:rPr>
              <a:t>pirkim</a:t>
            </a:r>
            <a:r>
              <a:rPr lang="lt-LT" dirty="0" smtClean="0">
                <a:solidFill>
                  <a:schemeClr val="accent6"/>
                </a:solidFill>
                <a:latin typeface="Arial" panose="020B0604020202020204" pitchFamily="34" charset="0"/>
                <a:cs typeface="Arial" panose="020B0604020202020204" pitchFamily="34" charset="0"/>
              </a:rPr>
              <a:t>ų</a:t>
            </a:r>
            <a:r>
              <a:rPr lang="en-US" dirty="0" smtClean="0">
                <a:solidFill>
                  <a:schemeClr val="accent6"/>
                </a:solidFill>
                <a:latin typeface="Arial" panose="020B0604020202020204" pitchFamily="34" charset="0"/>
                <a:cs typeface="Arial" panose="020B0604020202020204" pitchFamily="34" charset="0"/>
              </a:rPr>
              <a:t> planus VIPIS tur</a:t>
            </a:r>
            <a:r>
              <a:rPr lang="lt-LT" dirty="0" smtClean="0">
                <a:solidFill>
                  <a:schemeClr val="accent6"/>
                </a:solidFill>
                <a:latin typeface="Arial" panose="020B0604020202020204" pitchFamily="34" charset="0"/>
                <a:cs typeface="Arial" panose="020B0604020202020204" pitchFamily="34" charset="0"/>
              </a:rPr>
              <a:t>ė</a:t>
            </a:r>
            <a:r>
              <a:rPr lang="en-US" dirty="0" smtClean="0">
                <a:solidFill>
                  <a:schemeClr val="accent6"/>
                </a:solidFill>
                <a:latin typeface="Arial" panose="020B0604020202020204" pitchFamily="34" charset="0"/>
                <a:cs typeface="Arial" panose="020B0604020202020204" pitchFamily="34" charset="0"/>
              </a:rPr>
              <a:t>s </a:t>
            </a:r>
            <a:r>
              <a:rPr lang="en-US" dirty="0" err="1" smtClean="0">
                <a:solidFill>
                  <a:schemeClr val="accent6"/>
                </a:solidFill>
                <a:latin typeface="Arial" panose="020B0604020202020204" pitchFamily="34" charset="0"/>
                <a:cs typeface="Arial" panose="020B0604020202020204" pitchFamily="34" charset="0"/>
              </a:rPr>
              <a:t>iki</a:t>
            </a:r>
            <a:r>
              <a:rPr lang="en-US" dirty="0" smtClean="0">
                <a:solidFill>
                  <a:schemeClr val="accent6"/>
                </a:solidFill>
                <a:latin typeface="Arial" panose="020B0604020202020204" pitchFamily="34" charset="0"/>
                <a:cs typeface="Arial" panose="020B0604020202020204" pitchFamily="34" charset="0"/>
              </a:rPr>
              <a:t> 202</a:t>
            </a:r>
            <a:r>
              <a:rPr lang="en-US" dirty="0">
                <a:solidFill>
                  <a:schemeClr val="accent6"/>
                </a:solidFill>
                <a:latin typeface="Arial" panose="020B0604020202020204" pitchFamily="34" charset="0"/>
                <a:cs typeface="Arial" panose="020B0604020202020204" pitchFamily="34" charset="0"/>
              </a:rPr>
              <a:t>2</a:t>
            </a:r>
            <a:r>
              <a:rPr lang="en-US" dirty="0" smtClean="0">
                <a:solidFill>
                  <a:schemeClr val="accent6"/>
                </a:solidFill>
                <a:latin typeface="Arial" panose="020B0604020202020204" pitchFamily="34" charset="0"/>
                <a:cs typeface="Arial" panose="020B0604020202020204" pitchFamily="34" charset="0"/>
              </a:rPr>
              <a:t>-12-15</a:t>
            </a:r>
            <a:r>
              <a:rPr lang="en-US" dirty="0" smtClean="0">
                <a:latin typeface="Arial" panose="020B0604020202020204" pitchFamily="34" charset="0"/>
                <a:cs typeface="Arial" panose="020B0604020202020204" pitchFamily="34" charset="0"/>
              </a:rPr>
              <a:t>.</a:t>
            </a:r>
            <a:endParaRPr lang="lt-LT" dirty="0" smtClean="0">
              <a:latin typeface="Arial" panose="020B0604020202020204" pitchFamily="34" charset="0"/>
              <a:cs typeface="Arial" panose="020B0604020202020204" pitchFamily="34" charset="0"/>
            </a:endParaRPr>
          </a:p>
          <a:p>
            <a:pPr algn="just"/>
            <a:endParaRPr lang="lt-LT" dirty="0">
              <a:latin typeface="Arial" panose="020B0604020202020204" pitchFamily="34" charset="0"/>
              <a:cs typeface="Arial" panose="020B0604020202020204" pitchFamily="34" charset="0"/>
            </a:endParaRPr>
          </a:p>
          <a:p>
            <a:pPr lvl="0" algn="just">
              <a:lnSpc>
                <a:spcPct val="107000"/>
              </a:lnSpc>
              <a:spcAft>
                <a:spcPts val="800"/>
              </a:spcAft>
            </a:pPr>
            <a:endParaRPr lang="lt-LT" dirty="0">
              <a:effectLst/>
              <a:latin typeface="Arial" panose="020B0604020202020204" pitchFamily="34" charset="0"/>
              <a:ea typeface="Calibri" panose="020F0502020204030204" pitchFamily="34" charset="0"/>
              <a:cs typeface="Arial" panose="020B0604020202020204" pitchFamily="34" charset="0"/>
            </a:endParaRPr>
          </a:p>
        </p:txBody>
      </p:sp>
      <p:sp>
        <p:nvSpPr>
          <p:cNvPr id="6" name="TextBox 5"/>
          <p:cNvSpPr txBox="1"/>
          <p:nvPr/>
        </p:nvSpPr>
        <p:spPr>
          <a:xfrm>
            <a:off x="1258529" y="757084"/>
            <a:ext cx="10479215" cy="430887"/>
          </a:xfrm>
          <a:prstGeom prst="rect">
            <a:avLst/>
          </a:prstGeom>
          <a:noFill/>
        </p:spPr>
        <p:txBody>
          <a:bodyPr wrap="square" rtlCol="0">
            <a:spAutoFit/>
          </a:bodyPr>
          <a:lstStyle/>
          <a:p>
            <a:pPr algn="ctr"/>
            <a:r>
              <a:rPr lang="lt-LT" sz="2200" b="1" dirty="0">
                <a:solidFill>
                  <a:srgbClr val="002060"/>
                </a:solidFill>
                <a:latin typeface="Arial" panose="020B0604020202020204" pitchFamily="34" charset="0"/>
                <a:cs typeface="Arial" panose="020B0604020202020204" pitchFamily="34" charset="0"/>
              </a:rPr>
              <a:t>P</a:t>
            </a:r>
            <a:r>
              <a:rPr lang="lt-LT" sz="2200" b="1" dirty="0" smtClean="0">
                <a:solidFill>
                  <a:srgbClr val="002060"/>
                </a:solidFill>
                <a:latin typeface="Arial" panose="020B0604020202020204" pitchFamily="34" charset="0"/>
                <a:cs typeface="Arial" panose="020B0604020202020204" pitchFamily="34" charset="0"/>
              </a:rPr>
              <a:t>PO </a:t>
            </a:r>
            <a:r>
              <a:rPr lang="lt-LT" sz="2200" b="1" dirty="0">
                <a:solidFill>
                  <a:srgbClr val="002060"/>
                </a:solidFill>
                <a:latin typeface="Arial" panose="020B0604020202020204" pitchFamily="34" charset="0"/>
                <a:cs typeface="Arial" panose="020B0604020202020204" pitchFamily="34" charset="0"/>
              </a:rPr>
              <a:t>PASIRUOŠIMAS CENTRALIZAVIMUI</a:t>
            </a:r>
          </a:p>
        </p:txBody>
      </p:sp>
    </p:spTree>
    <p:extLst>
      <p:ext uri="{BB962C8B-B14F-4D97-AF65-F5344CB8AC3E}">
        <p14:creationId xmlns:p14="http://schemas.microsoft.com/office/powerpoint/2010/main" val="34585783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2" y="0"/>
            <a:ext cx="12193522" cy="6858000"/>
          </a:xfrm>
        </p:spPr>
      </p:pic>
      <p:sp>
        <p:nvSpPr>
          <p:cNvPr id="2" name="Title 1"/>
          <p:cNvSpPr>
            <a:spLocks noGrp="1"/>
          </p:cNvSpPr>
          <p:nvPr>
            <p:ph type="title"/>
          </p:nvPr>
        </p:nvSpPr>
        <p:spPr>
          <a:xfrm>
            <a:off x="1090246" y="633046"/>
            <a:ext cx="9311054" cy="773723"/>
          </a:xfrm>
        </p:spPr>
        <p:txBody>
          <a:bodyPr>
            <a:normAutofit fontScale="90000"/>
          </a:bodyPr>
          <a:lstStyle/>
          <a:p>
            <a:r>
              <a:rPr lang="lt-LT" b="1" dirty="0" smtClean="0"/>
              <a:t>                                  </a:t>
            </a:r>
            <a:br>
              <a:rPr lang="lt-LT" b="1" dirty="0" smtClean="0"/>
            </a:br>
            <a:r>
              <a:rPr lang="lt-LT" b="1" dirty="0"/>
              <a:t> </a:t>
            </a:r>
            <a:r>
              <a:rPr lang="lt-LT" b="1" dirty="0" smtClean="0"/>
              <a:t>                                  </a:t>
            </a:r>
            <a:endParaRPr lang="en-US" sz="2700" dirty="0">
              <a:latin typeface="Arial" panose="020B0604020202020204" pitchFamily="34" charset="0"/>
              <a:cs typeface="Arial" panose="020B0604020202020204" pitchFamily="34" charset="0"/>
            </a:endParaRPr>
          </a:p>
        </p:txBody>
      </p:sp>
      <p:sp>
        <p:nvSpPr>
          <p:cNvPr id="3" name="Stačiakampis 2"/>
          <p:cNvSpPr/>
          <p:nvPr/>
        </p:nvSpPr>
        <p:spPr>
          <a:xfrm>
            <a:off x="149469" y="1477108"/>
            <a:ext cx="11913577" cy="1963614"/>
          </a:xfrm>
          <a:prstGeom prst="rect">
            <a:avLst/>
          </a:prstGeom>
        </p:spPr>
        <p:txBody>
          <a:bodyPr wrap="square">
            <a:spAutoFit/>
          </a:bodyPr>
          <a:lstStyle/>
          <a:p>
            <a:pPr algn="just">
              <a:lnSpc>
                <a:spcPct val="115000"/>
              </a:lnSpc>
              <a:spcAft>
                <a:spcPts val="1000"/>
              </a:spcAft>
            </a:pPr>
            <a:endParaRPr lang="lt-LT"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lt-LT" dirty="0" smtClean="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15000"/>
              </a:lnSpc>
              <a:spcAft>
                <a:spcPts val="1000"/>
              </a:spcAft>
            </a:pPr>
            <a:endParaRPr lang="lt-LT" sz="2400" b="1" dirty="0">
              <a:solidFill>
                <a:schemeClr val="accent5">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endParaRPr lang="lt-LT" sz="2400" b="1" dirty="0" smtClean="0">
              <a:solidFill>
                <a:schemeClr val="accent5">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Stačiakampis 6"/>
          <p:cNvSpPr/>
          <p:nvPr/>
        </p:nvSpPr>
        <p:spPr>
          <a:xfrm>
            <a:off x="1493274" y="737418"/>
            <a:ext cx="7201931" cy="436402"/>
          </a:xfrm>
          <a:prstGeom prst="rect">
            <a:avLst/>
          </a:prstGeom>
        </p:spPr>
        <p:txBody>
          <a:bodyPr wrap="square">
            <a:spAutoFit/>
          </a:bodyPr>
          <a:lstStyle/>
          <a:p>
            <a:pPr marL="457200" algn="ctr">
              <a:lnSpc>
                <a:spcPct val="107000"/>
              </a:lnSpc>
              <a:spcAft>
                <a:spcPts val="800"/>
              </a:spcAft>
            </a:pPr>
            <a:r>
              <a:rPr lang="lt-LT" sz="2200" b="1" dirty="0" smtClean="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CENTRALIZAVIMO PRIEMONĖS</a:t>
            </a:r>
            <a:endParaRPr lang="lt-LT" sz="2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Stačiakampis 8"/>
          <p:cNvSpPr/>
          <p:nvPr/>
        </p:nvSpPr>
        <p:spPr>
          <a:xfrm>
            <a:off x="20515" y="1477108"/>
            <a:ext cx="11896182" cy="5837866"/>
          </a:xfrm>
          <a:prstGeom prst="rect">
            <a:avLst/>
          </a:prstGeom>
        </p:spPr>
        <p:txBody>
          <a:bodyPr wrap="square">
            <a:spAutoFit/>
          </a:bodyPr>
          <a:lstStyle/>
          <a:p>
            <a:pPr marL="457200">
              <a:lnSpc>
                <a:spcPct val="107000"/>
              </a:lnSpc>
              <a:spcAft>
                <a:spcPts val="0"/>
              </a:spcAft>
            </a:pPr>
            <a:r>
              <a:rPr lang="lt-LT" sz="1600" b="1" dirty="0" smtClean="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Preliminarioji sutartis:</a:t>
            </a:r>
            <a:endParaRPr lang="lt-LT" sz="16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endParaRPr>
          </a:p>
          <a:p>
            <a:pPr marL="457200" algn="just">
              <a:lnSpc>
                <a:spcPct val="107000"/>
              </a:lnSpc>
              <a:spcAft>
                <a:spcPts val="0"/>
              </a:spcAft>
            </a:pPr>
            <a:r>
              <a:rPr lang="lt-LT" sz="1600" dirty="0" smtClean="0">
                <a:latin typeface="Arial" panose="020B0604020202020204" pitchFamily="34" charset="0"/>
                <a:ea typeface="Calibri" panose="020F0502020204030204" pitchFamily="34" charset="0"/>
                <a:cs typeface="Arial" panose="020B0604020202020204" pitchFamily="34" charset="0"/>
              </a:rPr>
              <a:t>- lanksti </a:t>
            </a:r>
            <a:r>
              <a:rPr lang="lt-LT" sz="1600" dirty="0">
                <a:latin typeface="Arial" panose="020B0604020202020204" pitchFamily="34" charset="0"/>
                <a:ea typeface="Calibri" panose="020F0502020204030204" pitchFamily="34" charset="0"/>
                <a:cs typeface="Arial" panose="020B0604020202020204" pitchFamily="34" charset="0"/>
              </a:rPr>
              <a:t>pirkimų priemonė, kuria preliminarios sutarties šalys susitaria ateityje sudaryti </a:t>
            </a:r>
            <a:r>
              <a:rPr lang="en-US" sz="1600" dirty="0" err="1" smtClean="0">
                <a:latin typeface="Arial" panose="020B0604020202020204" pitchFamily="34" charset="0"/>
                <a:ea typeface="Calibri" panose="020F0502020204030204" pitchFamily="34" charset="0"/>
                <a:cs typeface="Arial" panose="020B0604020202020204" pitchFamily="34" charset="0"/>
              </a:rPr>
              <a:t>pagrindin</a:t>
            </a:r>
            <a:r>
              <a:rPr lang="lt-LT" sz="1600" dirty="0" smtClean="0">
                <a:latin typeface="Arial" panose="020B0604020202020204" pitchFamily="34" charset="0"/>
                <a:ea typeface="Calibri" panose="020F0502020204030204" pitchFamily="34" charset="0"/>
                <a:cs typeface="Arial" panose="020B0604020202020204" pitchFamily="34" charset="0"/>
              </a:rPr>
              <a:t>ę </a:t>
            </a:r>
            <a:r>
              <a:rPr lang="lt-LT" sz="1600" dirty="0">
                <a:latin typeface="Arial" panose="020B0604020202020204" pitchFamily="34" charset="0"/>
                <a:ea typeface="Calibri" panose="020F0502020204030204" pitchFamily="34" charset="0"/>
                <a:cs typeface="Arial" panose="020B0604020202020204" pitchFamily="34" charset="0"/>
              </a:rPr>
              <a:t>sutartį preliminarioje sutartyje aptartomis </a:t>
            </a:r>
            <a:r>
              <a:rPr lang="lt-LT" sz="1600" dirty="0" smtClean="0">
                <a:latin typeface="Arial" panose="020B0604020202020204" pitchFamily="34" charset="0"/>
                <a:ea typeface="Calibri" panose="020F0502020204030204" pitchFamily="34" charset="0"/>
                <a:cs typeface="Arial" panose="020B0604020202020204" pitchFamily="34" charset="0"/>
              </a:rPr>
              <a:t>sąlygomis; </a:t>
            </a:r>
          </a:p>
          <a:p>
            <a:pPr marL="742950" indent="-285750" algn="just">
              <a:lnSpc>
                <a:spcPct val="107000"/>
              </a:lnSpc>
              <a:spcAft>
                <a:spcPts val="0"/>
              </a:spcAft>
              <a:buFontTx/>
              <a:buChar char="-"/>
            </a:pPr>
            <a:r>
              <a:rPr lang="lt-LT" sz="1600" dirty="0" smtClean="0">
                <a:latin typeface="Arial" panose="020B0604020202020204" pitchFamily="34" charset="0"/>
                <a:ea typeface="Calibri" panose="020F0502020204030204" pitchFamily="34" charset="0"/>
                <a:cs typeface="Arial" panose="020B0604020202020204" pitchFamily="34" charset="0"/>
              </a:rPr>
              <a:t>leidžia </a:t>
            </a:r>
            <a:r>
              <a:rPr lang="lt-LT" sz="1600" dirty="0">
                <a:latin typeface="Arial" panose="020B0604020202020204" pitchFamily="34" charset="0"/>
                <a:ea typeface="Calibri" panose="020F0502020204030204" pitchFamily="34" charset="0"/>
                <a:cs typeface="Arial" panose="020B0604020202020204" pitchFamily="34" charset="0"/>
              </a:rPr>
              <a:t>sumažinti sutarties sudarymo išlaidas bei sutaupyti laiko, </a:t>
            </a:r>
            <a:r>
              <a:rPr lang="lt-LT" sz="1600" dirty="0" smtClean="0">
                <a:latin typeface="Arial" panose="020B0604020202020204" pitchFamily="34" charset="0"/>
                <a:ea typeface="Calibri" panose="020F0502020204030204" pitchFamily="34" charset="0"/>
                <a:cs typeface="Arial" panose="020B0604020202020204" pitchFamily="34" charset="0"/>
              </a:rPr>
              <a:t>pasiruošti iš anksto;</a:t>
            </a:r>
          </a:p>
          <a:p>
            <a:pPr marL="742950" indent="-285750" algn="just">
              <a:lnSpc>
                <a:spcPct val="107000"/>
              </a:lnSpc>
              <a:spcAft>
                <a:spcPts val="0"/>
              </a:spcAft>
              <a:buFontTx/>
              <a:buChar char="-"/>
            </a:pPr>
            <a:r>
              <a:rPr lang="lt-LT" sz="1600" dirty="0" smtClean="0">
                <a:latin typeface="Arial" panose="020B0604020202020204" pitchFamily="34" charset="0"/>
                <a:ea typeface="Calibri" panose="020F0502020204030204" pitchFamily="34" charset="0"/>
                <a:cs typeface="Arial" panose="020B0604020202020204" pitchFamily="34" charset="0"/>
              </a:rPr>
              <a:t>užtikrina gerą </a:t>
            </a:r>
            <a:r>
              <a:rPr lang="lt-LT" sz="1600" dirty="0">
                <a:latin typeface="Arial" panose="020B0604020202020204" pitchFamily="34" charset="0"/>
                <a:ea typeface="Calibri" panose="020F0502020204030204" pitchFamily="34" charset="0"/>
                <a:cs typeface="Arial" panose="020B0604020202020204" pitchFamily="34" charset="0"/>
              </a:rPr>
              <a:t>kainos ir kokybės santykis, apjungiant </a:t>
            </a:r>
            <a:r>
              <a:rPr lang="lt-LT" sz="1600" dirty="0" smtClean="0">
                <a:latin typeface="Arial" panose="020B0604020202020204" pitchFamily="34" charset="0"/>
                <a:ea typeface="Calibri" panose="020F0502020204030204" pitchFamily="34" charset="0"/>
                <a:cs typeface="Arial" panose="020B0604020202020204" pitchFamily="34" charset="0"/>
              </a:rPr>
              <a:t>paklausą;</a:t>
            </a:r>
            <a:endParaRPr lang="lt-LT" sz="1600" dirty="0">
              <a:latin typeface="Arial" panose="020B0604020202020204" pitchFamily="34" charset="0"/>
              <a:ea typeface="Calibri" panose="020F0502020204030204" pitchFamily="34" charset="0"/>
              <a:cs typeface="Arial" panose="020B0604020202020204" pitchFamily="34" charset="0"/>
            </a:endParaRPr>
          </a:p>
          <a:p>
            <a:pPr marL="742950" indent="-285750" algn="just">
              <a:lnSpc>
                <a:spcPct val="107000"/>
              </a:lnSpc>
              <a:spcAft>
                <a:spcPts val="0"/>
              </a:spcAft>
              <a:buFontTx/>
              <a:buChar char="-"/>
            </a:pPr>
            <a:r>
              <a:rPr lang="lt-LT" sz="1600" dirty="0" smtClean="0">
                <a:latin typeface="Arial" panose="020B0604020202020204" pitchFamily="34" charset="0"/>
                <a:ea typeface="Calibri" panose="020F0502020204030204" pitchFamily="34" charset="0"/>
                <a:cs typeface="Arial" panose="020B0604020202020204" pitchFamily="34" charset="0"/>
              </a:rPr>
              <a:t>taikoma </a:t>
            </a:r>
            <a:r>
              <a:rPr lang="lt-LT" sz="1600" dirty="0">
                <a:latin typeface="Arial" panose="020B0604020202020204" pitchFamily="34" charset="0"/>
                <a:ea typeface="Calibri" panose="020F0502020204030204" pitchFamily="34" charset="0"/>
                <a:cs typeface="Arial" panose="020B0604020202020204" pitchFamily="34" charset="0"/>
              </a:rPr>
              <a:t>pasikartojantiems pirkimo vykdytojo poreikiams patenkinti, kai iš anksto nėra žinoma, kada tiksliai atsiras pirkimo poreikis, koks bus pirkimų dažnis ir pan</a:t>
            </a:r>
            <a:r>
              <a:rPr lang="lt-LT" sz="1600" dirty="0" smtClean="0">
                <a:latin typeface="Arial" panose="020B0604020202020204" pitchFamily="34" charset="0"/>
                <a:ea typeface="Calibri" panose="020F0502020204030204" pitchFamily="34" charset="0"/>
                <a:cs typeface="Arial" panose="020B0604020202020204" pitchFamily="34" charset="0"/>
              </a:rPr>
              <a:t>.; </a:t>
            </a:r>
            <a:r>
              <a:rPr lang="lt-LT" sz="1600" dirty="0">
                <a:latin typeface="Arial" panose="020B0604020202020204" pitchFamily="34" charset="0"/>
                <a:ea typeface="Calibri" panose="020F0502020204030204" pitchFamily="34" charset="0"/>
                <a:cs typeface="Arial" panose="020B0604020202020204" pitchFamily="34" charset="0"/>
              </a:rPr>
              <a:t> </a:t>
            </a:r>
            <a:endParaRPr lang="lt-LT" sz="1600" dirty="0" smtClean="0">
              <a:latin typeface="Arial" panose="020B0604020202020204" pitchFamily="34" charset="0"/>
              <a:ea typeface="Calibri" panose="020F0502020204030204" pitchFamily="34" charset="0"/>
              <a:cs typeface="Arial" panose="020B0604020202020204" pitchFamily="34" charset="0"/>
            </a:endParaRPr>
          </a:p>
          <a:p>
            <a:pPr marL="742950" indent="-285750" algn="just">
              <a:lnSpc>
                <a:spcPct val="107000"/>
              </a:lnSpc>
              <a:spcAft>
                <a:spcPts val="0"/>
              </a:spcAft>
              <a:buFontTx/>
              <a:buChar char="-"/>
            </a:pPr>
            <a:r>
              <a:rPr lang="lt-LT" sz="1600" dirty="0" smtClean="0">
                <a:latin typeface="Arial" panose="020B0604020202020204" pitchFamily="34" charset="0"/>
                <a:ea typeface="Calibri" panose="020F0502020204030204" pitchFamily="34" charset="0"/>
                <a:cs typeface="Arial" panose="020B0604020202020204" pitchFamily="34" charset="0"/>
              </a:rPr>
              <a:t>gali būti sudaroma </a:t>
            </a:r>
            <a:r>
              <a:rPr lang="lt-LT" sz="1600" dirty="0">
                <a:latin typeface="Arial" panose="020B0604020202020204" pitchFamily="34" charset="0"/>
                <a:ea typeface="Calibri" panose="020F0502020204030204" pitchFamily="34" charset="0"/>
                <a:cs typeface="Arial" panose="020B0604020202020204" pitchFamily="34" charset="0"/>
              </a:rPr>
              <a:t>atnaujinant varžymąsi arba jo neatnaujinant</a:t>
            </a:r>
            <a:r>
              <a:rPr lang="lt-LT" sz="1600" dirty="0" smtClean="0">
                <a:latin typeface="Arial" panose="020B0604020202020204" pitchFamily="34" charset="0"/>
                <a:ea typeface="Calibri" panose="020F0502020204030204" pitchFamily="34" charset="0"/>
                <a:cs typeface="Arial" panose="020B0604020202020204" pitchFamily="34" charset="0"/>
              </a:rPr>
              <a:t>, arba mišriu būdu, sudaroma </a:t>
            </a:r>
            <a:r>
              <a:rPr lang="lt-LT" sz="1600" dirty="0">
                <a:latin typeface="Arial" panose="020B0604020202020204" pitchFamily="34" charset="0"/>
                <a:ea typeface="Calibri" panose="020F0502020204030204" pitchFamily="34" charset="0"/>
                <a:cs typeface="Arial" panose="020B0604020202020204" pitchFamily="34" charset="0"/>
              </a:rPr>
              <a:t>su vienu tiekėju ar su keliais tiekėjais</a:t>
            </a:r>
            <a:r>
              <a:rPr lang="lt-LT" sz="1600" dirty="0" smtClean="0">
                <a:latin typeface="Arial" panose="020B0604020202020204" pitchFamily="34" charset="0"/>
                <a:ea typeface="Calibri" panose="020F0502020204030204" pitchFamily="34" charset="0"/>
                <a:cs typeface="Arial" panose="020B0604020202020204" pitchFamily="34" charset="0"/>
              </a:rPr>
              <a:t>.</a:t>
            </a:r>
          </a:p>
          <a:p>
            <a:r>
              <a:rPr lang="lt-LT" dirty="0" smtClean="0"/>
              <a:t>         </a:t>
            </a:r>
            <a:r>
              <a:rPr lang="lt-LT" sz="1600" b="1" dirty="0" smtClean="0">
                <a:solidFill>
                  <a:schemeClr val="accent1">
                    <a:lumMod val="50000"/>
                  </a:schemeClr>
                </a:solidFill>
                <a:latin typeface="Arial" panose="020B0604020202020204" pitchFamily="34" charset="0"/>
                <a:cs typeface="Arial" panose="020B0604020202020204" pitchFamily="34" charset="0"/>
              </a:rPr>
              <a:t>Dinaminė </a:t>
            </a:r>
            <a:r>
              <a:rPr lang="lt-LT" sz="1600" b="1" dirty="0">
                <a:solidFill>
                  <a:schemeClr val="accent1">
                    <a:lumMod val="50000"/>
                  </a:schemeClr>
                </a:solidFill>
                <a:latin typeface="Arial" panose="020B0604020202020204" pitchFamily="34" charset="0"/>
                <a:cs typeface="Arial" panose="020B0604020202020204" pitchFamily="34" charset="0"/>
              </a:rPr>
              <a:t>pirkimo </a:t>
            </a:r>
            <a:r>
              <a:rPr lang="lt-LT" sz="1600" b="1" dirty="0" smtClean="0">
                <a:solidFill>
                  <a:schemeClr val="accent1">
                    <a:lumMod val="50000"/>
                  </a:schemeClr>
                </a:solidFill>
                <a:latin typeface="Arial" panose="020B0604020202020204" pitchFamily="34" charset="0"/>
                <a:cs typeface="Arial" panose="020B0604020202020204" pitchFamily="34" charset="0"/>
              </a:rPr>
              <a:t>sistema:</a:t>
            </a:r>
          </a:p>
          <a:p>
            <a:pPr algn="just"/>
            <a:r>
              <a:rPr lang="lt-LT" sz="1600" b="1" dirty="0">
                <a:solidFill>
                  <a:schemeClr val="accent1">
                    <a:lumMod val="50000"/>
                  </a:schemeClr>
                </a:solidFill>
                <a:latin typeface="Arial" panose="020B0604020202020204" pitchFamily="34" charset="0"/>
                <a:cs typeface="Arial" panose="020B0604020202020204" pitchFamily="34" charset="0"/>
              </a:rPr>
              <a:t> </a:t>
            </a:r>
            <a:r>
              <a:rPr lang="lt-LT" sz="1600" b="1" dirty="0" smtClean="0">
                <a:solidFill>
                  <a:schemeClr val="accent1">
                    <a:lumMod val="50000"/>
                  </a:schemeClr>
                </a:solidFill>
                <a:latin typeface="Arial" panose="020B0604020202020204" pitchFamily="34" charset="0"/>
                <a:cs typeface="Arial" panose="020B0604020202020204" pitchFamily="34" charset="0"/>
              </a:rPr>
              <a:t>       </a:t>
            </a:r>
            <a:r>
              <a:rPr lang="lt-LT" sz="1600" dirty="0" smtClean="0">
                <a:latin typeface="Arial" panose="020B0604020202020204" pitchFamily="34" charset="0"/>
                <a:cs typeface="Arial" panose="020B0604020202020204" pitchFamily="34" charset="0"/>
              </a:rPr>
              <a:t>-</a:t>
            </a:r>
            <a:r>
              <a:rPr lang="lt-LT" sz="1600" dirty="0">
                <a:latin typeface="Arial" panose="020B0604020202020204" pitchFamily="34" charset="0"/>
                <a:cs typeface="Arial" panose="020B0604020202020204" pitchFamily="34" charset="0"/>
              </a:rPr>
              <a:t> </a:t>
            </a:r>
            <a:r>
              <a:rPr lang="lt-LT" sz="1600" dirty="0" smtClean="0">
                <a:latin typeface="Arial" panose="020B0604020202020204" pitchFamily="34" charset="0"/>
                <a:cs typeface="Arial" panose="020B0604020202020204" pitchFamily="34" charset="0"/>
              </a:rPr>
              <a:t>skirta </a:t>
            </a:r>
            <a:r>
              <a:rPr lang="lt-LT" sz="1600" dirty="0">
                <a:latin typeface="Arial" panose="020B0604020202020204" pitchFamily="34" charset="0"/>
                <a:cs typeface="Arial" panose="020B0604020202020204" pitchFamily="34" charset="0"/>
              </a:rPr>
              <a:t>pasikartojantiems, įprastiems pirkimams, kurių charakteristikos yra rinkoje visuotinai žinomos įsigyti naudojant išimtinai elektronines </a:t>
            </a:r>
            <a:r>
              <a:rPr lang="lt-LT" sz="1600" dirty="0" smtClean="0">
                <a:latin typeface="Arial" panose="020B0604020202020204" pitchFamily="34" charset="0"/>
                <a:cs typeface="Arial" panose="020B0604020202020204" pitchFamily="34" charset="0"/>
              </a:rPr>
              <a:t>priemones;</a:t>
            </a:r>
          </a:p>
          <a:p>
            <a:pPr algn="just"/>
            <a:r>
              <a:rPr lang="lt-LT" sz="1600" dirty="0">
                <a:latin typeface="Arial" panose="020B0604020202020204" pitchFamily="34" charset="0"/>
                <a:cs typeface="Arial" panose="020B0604020202020204" pitchFamily="34" charset="0"/>
              </a:rPr>
              <a:t> </a:t>
            </a:r>
            <a:r>
              <a:rPr lang="lt-LT" sz="1600" dirty="0" smtClean="0">
                <a:latin typeface="Arial" panose="020B0604020202020204" pitchFamily="34" charset="0"/>
                <a:cs typeface="Arial" panose="020B0604020202020204" pitchFamily="34" charset="0"/>
              </a:rPr>
              <a:t>        - ypač </a:t>
            </a:r>
            <a:r>
              <a:rPr lang="lt-LT" sz="1600" dirty="0">
                <a:latin typeface="Arial" panose="020B0604020202020204" pitchFamily="34" charset="0"/>
                <a:cs typeface="Arial" panose="020B0604020202020204" pitchFamily="34" charset="0"/>
              </a:rPr>
              <a:t>tinka dažnai vykdomiems, besikartojantiems CPO pirkimams, o jos didžiausias privalumas, kad skirtingai nei preliminarioji sutartis, DPS yra atvira sistema, prie kurios gali jungtis tiekėjai (bei teikti pasiūlymus konkrečiam pirkimui) bet kuriuo jos galiojimo </a:t>
            </a:r>
            <a:r>
              <a:rPr lang="lt-LT" sz="1600" dirty="0" smtClean="0">
                <a:latin typeface="Arial" panose="020B0604020202020204" pitchFamily="34" charset="0"/>
                <a:cs typeface="Arial" panose="020B0604020202020204" pitchFamily="34" charset="0"/>
              </a:rPr>
              <a:t>metu;</a:t>
            </a:r>
          </a:p>
          <a:p>
            <a:pPr algn="just"/>
            <a:r>
              <a:rPr lang="lt-LT" sz="1600" dirty="0">
                <a:latin typeface="Arial" panose="020B0604020202020204" pitchFamily="34" charset="0"/>
                <a:cs typeface="Arial" panose="020B0604020202020204" pitchFamily="34" charset="0"/>
              </a:rPr>
              <a:t> </a:t>
            </a:r>
            <a:r>
              <a:rPr lang="lt-LT" sz="1600" dirty="0" smtClean="0">
                <a:latin typeface="Arial" panose="020B0604020202020204" pitchFamily="34" charset="0"/>
                <a:cs typeface="Arial" panose="020B0604020202020204" pitchFamily="34" charset="0"/>
              </a:rPr>
              <a:t>        - </a:t>
            </a:r>
            <a:r>
              <a:rPr lang="lt-LT" sz="1600" dirty="0">
                <a:latin typeface="Arial" panose="020B0604020202020204" pitchFamily="34" charset="0"/>
                <a:cs typeface="Arial" panose="020B0604020202020204" pitchFamily="34" charset="0"/>
              </a:rPr>
              <a:t>DPS yra lankstesnė priemonė, leidžianti DPS vykdomuose pirkimuose atsižvelgti į poreikį atnaujinti </a:t>
            </a:r>
            <a:r>
              <a:rPr lang="lt-LT" sz="1600" dirty="0" smtClean="0">
                <a:latin typeface="Arial" panose="020B0604020202020204" pitchFamily="34" charset="0"/>
                <a:cs typeface="Arial" panose="020B0604020202020204" pitchFamily="34" charset="0"/>
              </a:rPr>
              <a:t>technines specifikacijas.</a:t>
            </a:r>
          </a:p>
          <a:p>
            <a:pPr algn="just"/>
            <a:r>
              <a:rPr lang="lt-LT" sz="1600" dirty="0" smtClean="0"/>
              <a:t>                </a:t>
            </a:r>
          </a:p>
          <a:p>
            <a:pPr algn="just"/>
            <a:r>
              <a:rPr lang="lt-LT" sz="1600" dirty="0"/>
              <a:t> </a:t>
            </a:r>
            <a:r>
              <a:rPr lang="lt-LT" sz="1600" dirty="0" smtClean="0"/>
              <a:t>            </a:t>
            </a:r>
            <a:r>
              <a:rPr lang="lt-LT" sz="1600" b="1" dirty="0">
                <a:solidFill>
                  <a:srgbClr val="002060"/>
                </a:solidFill>
                <a:latin typeface="Arial" panose="020B0604020202020204" pitchFamily="34" charset="0"/>
                <a:cs typeface="Arial" panose="020B0604020202020204" pitchFamily="34" charset="0"/>
              </a:rPr>
              <a:t>Į</a:t>
            </a:r>
            <a:r>
              <a:rPr lang="lt-LT" sz="1600" b="1" dirty="0" smtClean="0">
                <a:solidFill>
                  <a:srgbClr val="002060"/>
                </a:solidFill>
                <a:latin typeface="Arial" panose="020B0604020202020204" pitchFamily="34" charset="0"/>
                <a:cs typeface="Arial" panose="020B0604020202020204" pitchFamily="34" charset="0"/>
              </a:rPr>
              <a:t>prastos </a:t>
            </a:r>
            <a:r>
              <a:rPr lang="lt-LT" sz="1600" b="1" dirty="0">
                <a:solidFill>
                  <a:srgbClr val="002060"/>
                </a:solidFill>
                <a:latin typeface="Arial" panose="020B0604020202020204" pitchFamily="34" charset="0"/>
                <a:cs typeface="Arial" panose="020B0604020202020204" pitchFamily="34" charset="0"/>
              </a:rPr>
              <a:t>pirkimo procedūros atlikimas </a:t>
            </a:r>
            <a:r>
              <a:rPr lang="lt-LT" sz="1600" dirty="0" smtClean="0">
                <a:latin typeface="Arial" panose="020B0604020202020204" pitchFamily="34" charset="0"/>
                <a:cs typeface="Arial" panose="020B0604020202020204" pitchFamily="34" charset="0"/>
              </a:rPr>
              <a:t>PO vardu </a:t>
            </a:r>
            <a:r>
              <a:rPr lang="lt-LT" sz="1600" dirty="0">
                <a:latin typeface="Arial" panose="020B0604020202020204" pitchFamily="34" charset="0"/>
                <a:cs typeface="Arial" panose="020B0604020202020204" pitchFamily="34" charset="0"/>
              </a:rPr>
              <a:t>ir naudai. Po tokios procedūros sudaroma įprasta </a:t>
            </a:r>
            <a:r>
              <a:rPr lang="lt-LT" sz="1600" dirty="0" smtClean="0">
                <a:latin typeface="Arial" panose="020B0604020202020204" pitchFamily="34" charset="0"/>
                <a:cs typeface="Arial" panose="020B0604020202020204" pitchFamily="34" charset="0"/>
              </a:rPr>
              <a:t>sutartis</a:t>
            </a:r>
            <a:r>
              <a:rPr lang="lt-LT" sz="1600" dirty="0">
                <a:latin typeface="Arial" panose="020B0604020202020204" pitchFamily="34" charset="0"/>
                <a:cs typeface="Arial" panose="020B0604020202020204" pitchFamily="34" charset="0"/>
              </a:rPr>
              <a:t>. Šis variantas dažniausiai naudojamas pavieniams, unikaliems, nepasikartojantiems </a:t>
            </a:r>
            <a:r>
              <a:rPr lang="lt-LT" sz="1600" dirty="0" smtClean="0">
                <a:latin typeface="Arial" panose="020B0604020202020204" pitchFamily="34" charset="0"/>
                <a:cs typeface="Arial" panose="020B0604020202020204" pitchFamily="34" charset="0"/>
              </a:rPr>
              <a:t>poreikiams.</a:t>
            </a:r>
          </a:p>
          <a:p>
            <a:pPr algn="just"/>
            <a:endParaRPr lang="lt-LT" sz="1600" dirty="0">
              <a:latin typeface="Arial" panose="020B0604020202020204" pitchFamily="34" charset="0"/>
              <a:cs typeface="Arial" panose="020B0604020202020204" pitchFamily="34" charset="0"/>
            </a:endParaRPr>
          </a:p>
          <a:p>
            <a:r>
              <a:rPr lang="lt-LT" sz="1200" dirty="0" smtClean="0"/>
              <a:t>. </a:t>
            </a:r>
            <a:endParaRPr lang="lt-LT" sz="1200" dirty="0"/>
          </a:p>
        </p:txBody>
      </p:sp>
      <p:sp>
        <p:nvSpPr>
          <p:cNvPr id="11" name="Rodyklė dešinėn 10"/>
          <p:cNvSpPr/>
          <p:nvPr/>
        </p:nvSpPr>
        <p:spPr>
          <a:xfrm>
            <a:off x="149469" y="1477108"/>
            <a:ext cx="371641" cy="484632"/>
          </a:xfrm>
          <a:prstGeom prst="rightArrow">
            <a:avLst>
              <a:gd name="adj1" fmla="val 54058"/>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2" name="Rodyklė dešinėn 11"/>
          <p:cNvSpPr/>
          <p:nvPr/>
        </p:nvSpPr>
        <p:spPr>
          <a:xfrm>
            <a:off x="149468" y="3786266"/>
            <a:ext cx="371641" cy="484632"/>
          </a:xfrm>
          <a:prstGeom prst="rightArrow">
            <a:avLst>
              <a:gd name="adj1" fmla="val 54058"/>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3" name="Rodyklė dešinėn 12"/>
          <p:cNvSpPr/>
          <p:nvPr/>
        </p:nvSpPr>
        <p:spPr>
          <a:xfrm>
            <a:off x="149470" y="5928165"/>
            <a:ext cx="371640" cy="484632"/>
          </a:xfrm>
          <a:prstGeom prst="rightArrow">
            <a:avLst>
              <a:gd name="adj1" fmla="val 54058"/>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14674003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15" y="0"/>
            <a:ext cx="12193522" cy="6858000"/>
          </a:xfrm>
        </p:spPr>
      </p:pic>
      <p:sp>
        <p:nvSpPr>
          <p:cNvPr id="2" name="Title 1"/>
          <p:cNvSpPr>
            <a:spLocks noGrp="1"/>
          </p:cNvSpPr>
          <p:nvPr>
            <p:ph type="title"/>
          </p:nvPr>
        </p:nvSpPr>
        <p:spPr>
          <a:xfrm>
            <a:off x="1090246" y="633046"/>
            <a:ext cx="9311054" cy="773723"/>
          </a:xfrm>
        </p:spPr>
        <p:txBody>
          <a:bodyPr>
            <a:normAutofit fontScale="90000"/>
          </a:bodyPr>
          <a:lstStyle/>
          <a:p>
            <a:r>
              <a:rPr lang="lt-LT" b="1" dirty="0" smtClean="0"/>
              <a:t>                                  </a:t>
            </a:r>
            <a:br>
              <a:rPr lang="lt-LT" b="1" dirty="0" smtClean="0"/>
            </a:br>
            <a:r>
              <a:rPr lang="lt-LT" b="1" dirty="0"/>
              <a:t/>
            </a:r>
            <a:br>
              <a:rPr lang="lt-LT" b="1" dirty="0"/>
            </a:br>
            <a:r>
              <a:rPr lang="lt-LT" b="1" dirty="0" smtClean="0"/>
              <a:t>               </a:t>
            </a:r>
            <a:r>
              <a:rPr lang="lt-LT" sz="2700" b="1" u="sng" dirty="0" smtClean="0">
                <a:solidFill>
                  <a:srgbClr val="FF0000"/>
                </a:solidFill>
                <a:latin typeface="Arial" panose="020B0604020202020204" pitchFamily="34" charset="0"/>
                <a:ea typeface="Calibri" panose="020F0502020204030204" pitchFamily="34" charset="0"/>
              </a:rPr>
              <a:t>SVARBU </a:t>
            </a:r>
            <a:r>
              <a:rPr lang="lt-LT" sz="2700" b="1" u="sng" dirty="0">
                <a:solidFill>
                  <a:srgbClr val="FF0000"/>
                </a:solidFill>
                <a:latin typeface="Arial" panose="020B0604020202020204" pitchFamily="34" charset="0"/>
                <a:ea typeface="Calibri" panose="020F0502020204030204" pitchFamily="34" charset="0"/>
              </a:rPr>
              <a:t>dėl KMSA centralizuotų pirkimų</a:t>
            </a:r>
            <a:r>
              <a:rPr lang="lt-LT" sz="3200" dirty="0">
                <a:latin typeface="Calibri" panose="020F0502020204030204" pitchFamily="34" charset="0"/>
                <a:ea typeface="Calibri" panose="020F0502020204030204" pitchFamily="34" charset="0"/>
              </a:rPr>
              <a:t/>
            </a:r>
            <a:br>
              <a:rPr lang="lt-LT" sz="3200" dirty="0">
                <a:latin typeface="Calibri" panose="020F0502020204030204" pitchFamily="34" charset="0"/>
                <a:ea typeface="Calibri" panose="020F0502020204030204" pitchFamily="34" charset="0"/>
              </a:rPr>
            </a:br>
            <a:r>
              <a:rPr lang="lt-LT" b="1" dirty="0" smtClean="0"/>
              <a:t/>
            </a:r>
            <a:br>
              <a:rPr lang="lt-LT" b="1" dirty="0" smtClean="0"/>
            </a:br>
            <a:r>
              <a:rPr lang="lt-LT" b="1" dirty="0"/>
              <a:t> </a:t>
            </a:r>
            <a:r>
              <a:rPr lang="lt-LT" b="1" dirty="0" smtClean="0"/>
              <a:t>                                  </a:t>
            </a:r>
            <a:endParaRPr lang="en-US" sz="2700" dirty="0">
              <a:latin typeface="Arial" panose="020B0604020202020204" pitchFamily="34" charset="0"/>
              <a:cs typeface="Arial" panose="020B0604020202020204" pitchFamily="34" charset="0"/>
            </a:endParaRPr>
          </a:p>
        </p:txBody>
      </p:sp>
      <p:sp>
        <p:nvSpPr>
          <p:cNvPr id="3" name="Stačiakampis 2"/>
          <p:cNvSpPr/>
          <p:nvPr/>
        </p:nvSpPr>
        <p:spPr>
          <a:xfrm>
            <a:off x="149469" y="1477108"/>
            <a:ext cx="11913577" cy="1963614"/>
          </a:xfrm>
          <a:prstGeom prst="rect">
            <a:avLst/>
          </a:prstGeom>
        </p:spPr>
        <p:txBody>
          <a:bodyPr wrap="square">
            <a:spAutoFit/>
          </a:bodyPr>
          <a:lstStyle/>
          <a:p>
            <a:pPr algn="just">
              <a:lnSpc>
                <a:spcPct val="115000"/>
              </a:lnSpc>
              <a:spcAft>
                <a:spcPts val="1000"/>
              </a:spcAft>
            </a:pPr>
            <a:endParaRPr lang="lt-LT"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lt-LT" dirty="0" smtClean="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15000"/>
              </a:lnSpc>
              <a:spcAft>
                <a:spcPts val="1000"/>
              </a:spcAft>
            </a:pPr>
            <a:endParaRPr lang="lt-LT" sz="2400" b="1" dirty="0">
              <a:solidFill>
                <a:schemeClr val="accent5">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endParaRPr lang="lt-LT" sz="2400" b="1" dirty="0" smtClean="0">
              <a:solidFill>
                <a:schemeClr val="accent5">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Stačiakampis 8"/>
          <p:cNvSpPr/>
          <p:nvPr/>
        </p:nvSpPr>
        <p:spPr>
          <a:xfrm>
            <a:off x="20515" y="1477108"/>
            <a:ext cx="11896182" cy="523220"/>
          </a:xfrm>
          <a:prstGeom prst="rect">
            <a:avLst/>
          </a:prstGeom>
        </p:spPr>
        <p:txBody>
          <a:bodyPr wrap="square">
            <a:spAutoFit/>
          </a:bodyPr>
          <a:lstStyle/>
          <a:p>
            <a:pPr algn="just"/>
            <a:endParaRPr lang="lt-LT" sz="1600" dirty="0">
              <a:latin typeface="Arial" panose="020B0604020202020204" pitchFamily="34" charset="0"/>
              <a:cs typeface="Arial" panose="020B0604020202020204" pitchFamily="34" charset="0"/>
            </a:endParaRPr>
          </a:p>
          <a:p>
            <a:r>
              <a:rPr lang="lt-LT" sz="1200" dirty="0" smtClean="0"/>
              <a:t> </a:t>
            </a:r>
            <a:endParaRPr lang="lt-LT" sz="1200" dirty="0"/>
          </a:p>
        </p:txBody>
      </p:sp>
      <p:sp>
        <p:nvSpPr>
          <p:cNvPr id="5" name="Stačiakampis 4"/>
          <p:cNvSpPr/>
          <p:nvPr/>
        </p:nvSpPr>
        <p:spPr>
          <a:xfrm>
            <a:off x="149469" y="852854"/>
            <a:ext cx="11913577" cy="6124754"/>
          </a:xfrm>
          <a:prstGeom prst="rect">
            <a:avLst/>
          </a:prstGeom>
        </p:spPr>
        <p:txBody>
          <a:bodyPr wrap="square">
            <a:spAutoFit/>
          </a:bodyPr>
          <a:lstStyle/>
          <a:p>
            <a:pPr algn="just">
              <a:spcAft>
                <a:spcPts val="0"/>
              </a:spcAft>
            </a:pPr>
            <a:r>
              <a:rPr lang="lt-LT" b="1" dirty="0" smtClean="0">
                <a:solidFill>
                  <a:srgbClr val="FF0000"/>
                </a:solidFill>
                <a:latin typeface="Arial" panose="020B0604020202020204" pitchFamily="34" charset="0"/>
                <a:ea typeface="Calibri" panose="020F0502020204030204" pitchFamily="34" charset="0"/>
              </a:rPr>
              <a:t> </a:t>
            </a:r>
            <a:endParaRPr lang="lt-LT" sz="1200" dirty="0" smtClean="0">
              <a:latin typeface="Calibri" panose="020F0502020204030204" pitchFamily="34" charset="0"/>
              <a:ea typeface="Calibri" panose="020F0502020204030204" pitchFamily="34" charset="0"/>
            </a:endParaRPr>
          </a:p>
          <a:p>
            <a:pPr algn="just">
              <a:spcAft>
                <a:spcPts val="0"/>
              </a:spcAft>
            </a:pPr>
            <a:r>
              <a:rPr lang="lt-LT" dirty="0">
                <a:latin typeface="Arial" panose="020B0604020202020204" pitchFamily="34" charset="0"/>
                <a:ea typeface="Calibri" panose="020F0502020204030204" pitchFamily="34" charset="0"/>
              </a:rPr>
              <a:t> </a:t>
            </a:r>
            <a:r>
              <a:rPr lang="lt-LT" dirty="0" smtClean="0">
                <a:latin typeface="Arial" panose="020B0604020202020204" pitchFamily="34" charset="0"/>
                <a:ea typeface="Calibri" panose="020F0502020204030204" pitchFamily="34" charset="0"/>
              </a:rPr>
              <a:t>              </a:t>
            </a:r>
          </a:p>
          <a:p>
            <a:pPr algn="just">
              <a:spcAft>
                <a:spcPts val="0"/>
              </a:spcAft>
            </a:pPr>
            <a:r>
              <a:rPr lang="lt-LT" sz="1400" dirty="0" smtClean="0">
                <a:latin typeface="Arial" panose="020B0604020202020204" pitchFamily="34" charset="0"/>
                <a:ea typeface="Calibri" panose="020F0502020204030204" pitchFamily="34" charset="0"/>
                <a:cs typeface="Arial" panose="020B0604020202020204" pitchFamily="34" charset="0"/>
              </a:rPr>
              <a:t>Kiekvieną </a:t>
            </a:r>
            <a:r>
              <a:rPr lang="lt-LT" sz="1400" dirty="0">
                <a:latin typeface="Arial" panose="020B0604020202020204" pitchFamily="34" charset="0"/>
                <a:ea typeface="Calibri" panose="020F0502020204030204" pitchFamily="34" charset="0"/>
                <a:cs typeface="Arial" panose="020B0604020202020204" pitchFamily="34" charset="0"/>
              </a:rPr>
              <a:t>mėnesį KMSA teikia VPT ataskaitą (VPĮ 96 str. 3 d.)  apie pagal </a:t>
            </a:r>
            <a:r>
              <a:rPr lang="lt-LT" sz="1400" b="1" dirty="0">
                <a:latin typeface="Arial" panose="020B0604020202020204" pitchFamily="34" charset="0"/>
                <a:ea typeface="Calibri" panose="020F0502020204030204" pitchFamily="34" charset="0"/>
                <a:cs typeface="Arial" panose="020B0604020202020204" pitchFamily="34" charset="0"/>
              </a:rPr>
              <a:t>KMSA centralizuotų</a:t>
            </a:r>
            <a:r>
              <a:rPr lang="lt-LT" sz="1400" dirty="0">
                <a:latin typeface="Arial" panose="020B0604020202020204" pitchFamily="34" charset="0"/>
                <a:ea typeface="Calibri" panose="020F0502020204030204" pitchFamily="34" charset="0"/>
                <a:cs typeface="Arial" panose="020B0604020202020204" pitchFamily="34" charset="0"/>
              </a:rPr>
              <a:t> pirkimų preliminariąsias sutartis </a:t>
            </a:r>
            <a:r>
              <a:rPr lang="lt-LT" sz="1400" b="1" dirty="0">
                <a:latin typeface="Arial" panose="020B0604020202020204" pitchFamily="34" charset="0"/>
                <a:ea typeface="Calibri" panose="020F0502020204030204" pitchFamily="34" charset="0"/>
                <a:cs typeface="Arial" panose="020B0604020202020204" pitchFamily="34" charset="0"/>
              </a:rPr>
              <a:t>pavaldžių įstaigų sudarytas pagrindines sutartis</a:t>
            </a:r>
            <a:r>
              <a:rPr lang="lt-LT" sz="1400" dirty="0">
                <a:latin typeface="Arial" panose="020B0604020202020204" pitchFamily="34" charset="0"/>
                <a:ea typeface="Calibri" panose="020F0502020204030204" pitchFamily="34" charset="0"/>
                <a:cs typeface="Arial" panose="020B0604020202020204" pitchFamily="34" charset="0"/>
              </a:rPr>
              <a:t>, todėl:</a:t>
            </a:r>
          </a:p>
          <a:p>
            <a:pPr algn="just">
              <a:spcAft>
                <a:spcPts val="0"/>
              </a:spcAft>
            </a:pPr>
            <a:r>
              <a:rPr lang="lt-LT" sz="1400" dirty="0">
                <a:latin typeface="Arial" panose="020B0604020202020204" pitchFamily="34" charset="0"/>
                <a:ea typeface="Calibri" panose="020F0502020204030204" pitchFamily="34" charset="0"/>
                <a:cs typeface="Arial" panose="020B0604020202020204" pitchFamily="34" charset="0"/>
              </a:rPr>
              <a:t> </a:t>
            </a:r>
            <a:endParaRPr lang="lt-LT" sz="1400" dirty="0" smtClean="0">
              <a:latin typeface="Arial" panose="020B0604020202020204" pitchFamily="34" charset="0"/>
              <a:ea typeface="Calibri" panose="020F0502020204030204" pitchFamily="34" charset="0"/>
              <a:cs typeface="Arial" panose="020B0604020202020204" pitchFamily="34" charset="0"/>
            </a:endParaRPr>
          </a:p>
          <a:p>
            <a:pPr algn="just">
              <a:spcAft>
                <a:spcPts val="0"/>
              </a:spcAft>
            </a:pPr>
            <a:r>
              <a:rPr lang="lt-LT" sz="1400" dirty="0" smtClean="0">
                <a:solidFill>
                  <a:srgbClr val="2E75B6"/>
                </a:solidFill>
                <a:latin typeface="Arial" panose="020B0604020202020204" pitchFamily="34" charset="0"/>
                <a:ea typeface="Calibri" panose="020F0502020204030204" pitchFamily="34" charset="0"/>
                <a:cs typeface="Arial" panose="020B0604020202020204" pitchFamily="34" charset="0"/>
              </a:rPr>
              <a:t>Sudarius </a:t>
            </a:r>
            <a:r>
              <a:rPr lang="lt-LT" sz="1400" dirty="0">
                <a:solidFill>
                  <a:srgbClr val="2E75B6"/>
                </a:solidFill>
                <a:latin typeface="Arial" panose="020B0604020202020204" pitchFamily="34" charset="0"/>
                <a:ea typeface="Calibri" panose="020F0502020204030204" pitchFamily="34" charset="0"/>
                <a:cs typeface="Arial" panose="020B0604020202020204" pitchFamily="34" charset="0"/>
              </a:rPr>
              <a:t>pagrindinę sutartį, sudarytą KMSA centralizuoto pirkimo preliminariosios sutarties pagrindu</a:t>
            </a:r>
            <a:r>
              <a:rPr lang="lt-LT" sz="1400" dirty="0">
                <a:latin typeface="Arial" panose="020B0604020202020204" pitchFamily="34" charset="0"/>
                <a:ea typeface="Calibri" panose="020F0502020204030204" pitchFamily="34" charset="0"/>
                <a:cs typeface="Arial" panose="020B0604020202020204" pitchFamily="34" charset="0"/>
              </a:rPr>
              <a:t>, </a:t>
            </a:r>
            <a:r>
              <a:rPr lang="lt-LT" sz="1400" b="1" u="sng" dirty="0">
                <a:latin typeface="Arial" panose="020B0604020202020204" pitchFamily="34" charset="0"/>
                <a:ea typeface="Calibri" panose="020F0502020204030204" pitchFamily="34" charset="0"/>
                <a:cs typeface="Arial" panose="020B0604020202020204" pitchFamily="34" charset="0"/>
              </a:rPr>
              <a:t>Įstaigos atsakingas asmuo </a:t>
            </a:r>
            <a:r>
              <a:rPr lang="lt-LT" sz="1400" dirty="0">
                <a:latin typeface="Arial" panose="020B0604020202020204" pitchFamily="34" charset="0"/>
                <a:ea typeface="Calibri" panose="020F0502020204030204" pitchFamily="34" charset="0"/>
                <a:cs typeface="Arial" panose="020B0604020202020204" pitchFamily="34" charset="0"/>
              </a:rPr>
              <a:t>privalo nedelsiant: </a:t>
            </a:r>
          </a:p>
          <a:p>
            <a:pPr algn="just">
              <a:spcAft>
                <a:spcPts val="0"/>
              </a:spcAft>
            </a:pPr>
            <a:r>
              <a:rPr lang="lt-LT" sz="1400" dirty="0">
                <a:latin typeface="Arial" panose="020B0604020202020204" pitchFamily="34" charset="0"/>
                <a:ea typeface="Calibri" panose="020F0502020204030204" pitchFamily="34" charset="0"/>
                <a:cs typeface="Arial" panose="020B0604020202020204" pitchFamily="34" charset="0"/>
              </a:rPr>
              <a:t>• </a:t>
            </a:r>
            <a:r>
              <a:rPr lang="lt-LT" sz="1400" u="sng" dirty="0">
                <a:solidFill>
                  <a:srgbClr val="2E75B6"/>
                </a:solidFill>
                <a:latin typeface="Arial" panose="020B0604020202020204" pitchFamily="34" charset="0"/>
                <a:ea typeface="Calibri" panose="020F0502020204030204" pitchFamily="34" charset="0"/>
                <a:cs typeface="Arial" panose="020B0604020202020204" pitchFamily="34" charset="0"/>
              </a:rPr>
              <a:t>įvesti informaciją apie sutartį VIPIS </a:t>
            </a:r>
            <a:r>
              <a:rPr lang="lt-LT" sz="1400" dirty="0">
                <a:latin typeface="Arial" panose="020B0604020202020204" pitchFamily="34" charset="0"/>
                <a:ea typeface="Calibri" panose="020F0502020204030204" pitchFamily="34" charset="0"/>
                <a:cs typeface="Arial" panose="020B0604020202020204" pitchFamily="34" charset="0"/>
              </a:rPr>
              <a:t>(2022-01-11 KMSA direktoriaus įsakymas Nr. A-73), nurodžius ją prie atitinkamos preliminariosios sutarties (</a:t>
            </a:r>
            <a:r>
              <a:rPr lang="lt-LT" sz="1400" i="1" dirty="0">
                <a:latin typeface="Arial" panose="020B0604020202020204" pitchFamily="34" charset="0"/>
                <a:ea typeface="Calibri" panose="020F0502020204030204" pitchFamily="34" charset="0"/>
                <a:cs typeface="Arial" panose="020B0604020202020204" pitchFamily="34" charset="0"/>
              </a:rPr>
              <a:t>VIPIS naudotojo vadovas, </a:t>
            </a:r>
            <a:r>
              <a:rPr lang="en-US" sz="1400" i="1" dirty="0">
                <a:latin typeface="Arial" panose="020B0604020202020204" pitchFamily="34" charset="0"/>
                <a:ea typeface="Calibri" panose="020F0502020204030204" pitchFamily="34" charset="0"/>
                <a:cs typeface="Arial" panose="020B0604020202020204" pitchFamily="34" charset="0"/>
              </a:rPr>
              <a:t>19 </a:t>
            </a:r>
            <a:r>
              <a:rPr lang="en-US" sz="1400" i="1" dirty="0" err="1">
                <a:latin typeface="Arial" panose="020B0604020202020204" pitchFamily="34" charset="0"/>
                <a:ea typeface="Calibri" panose="020F0502020204030204" pitchFamily="34" charset="0"/>
                <a:cs typeface="Arial" panose="020B0604020202020204" pitchFamily="34" charset="0"/>
              </a:rPr>
              <a:t>psl</a:t>
            </a:r>
            <a:r>
              <a:rPr lang="en-US" sz="1400" i="1" dirty="0">
                <a:latin typeface="Arial" panose="020B0604020202020204" pitchFamily="34" charset="0"/>
                <a:ea typeface="Calibri" panose="020F0502020204030204" pitchFamily="34" charset="0"/>
                <a:cs typeface="Arial" panose="020B0604020202020204" pitchFamily="34" charset="0"/>
              </a:rPr>
              <a:t>.</a:t>
            </a:r>
            <a:r>
              <a:rPr lang="en-US" sz="1400" dirty="0">
                <a:latin typeface="Arial" panose="020B0604020202020204" pitchFamily="34" charset="0"/>
                <a:ea typeface="Calibri" panose="020F0502020204030204" pitchFamily="34" charset="0"/>
                <a:cs typeface="Arial" panose="020B0604020202020204" pitchFamily="34" charset="0"/>
              </a:rPr>
              <a:t>)</a:t>
            </a:r>
            <a:r>
              <a:rPr lang="lt-LT" sz="1400" dirty="0">
                <a:latin typeface="Arial" panose="020B0604020202020204" pitchFamily="34" charset="0"/>
                <a:ea typeface="Calibri" panose="020F0502020204030204" pitchFamily="34" charset="0"/>
                <a:cs typeface="Arial" panose="020B0604020202020204" pitchFamily="34" charset="0"/>
              </a:rPr>
              <a:t>;</a:t>
            </a:r>
          </a:p>
          <a:p>
            <a:pPr algn="just">
              <a:spcAft>
                <a:spcPts val="0"/>
              </a:spcAft>
            </a:pPr>
            <a:r>
              <a:rPr lang="lt-LT" sz="1400" dirty="0">
                <a:latin typeface="Arial" panose="020B0604020202020204" pitchFamily="34" charset="0"/>
                <a:ea typeface="Calibri" panose="020F0502020204030204" pitchFamily="34" charset="0"/>
                <a:cs typeface="Arial" panose="020B0604020202020204" pitchFamily="34" charset="0"/>
              </a:rPr>
              <a:t>• </a:t>
            </a:r>
            <a:r>
              <a:rPr lang="lt-LT" sz="1400" u="sng" dirty="0">
                <a:solidFill>
                  <a:srgbClr val="2E75B6"/>
                </a:solidFill>
                <a:latin typeface="Arial" panose="020B0604020202020204" pitchFamily="34" charset="0"/>
                <a:ea typeface="Calibri" panose="020F0502020204030204" pitchFamily="34" charset="0"/>
                <a:cs typeface="Arial" panose="020B0604020202020204" pitchFamily="34" charset="0"/>
              </a:rPr>
              <a:t>paviešinti pagrindinę sutartį CVPIS </a:t>
            </a:r>
            <a:r>
              <a:rPr lang="lt-LT" sz="1400" dirty="0">
                <a:latin typeface="Arial" panose="020B0604020202020204" pitchFamily="34" charset="0"/>
                <a:ea typeface="Calibri" panose="020F0502020204030204" pitchFamily="34" charset="0"/>
                <a:cs typeface="Arial" panose="020B0604020202020204" pitchFamily="34" charset="0"/>
              </a:rPr>
              <a:t>(VPĮ 86 str. 9 d.). </a:t>
            </a:r>
          </a:p>
          <a:p>
            <a:pPr algn="just">
              <a:spcAft>
                <a:spcPts val="0"/>
              </a:spcAft>
            </a:pPr>
            <a:r>
              <a:rPr lang="lt-LT" sz="1400" dirty="0">
                <a:latin typeface="Arial" panose="020B0604020202020204" pitchFamily="34" charset="0"/>
                <a:ea typeface="Calibri" panose="020F0502020204030204" pitchFamily="34" charset="0"/>
                <a:cs typeface="Arial" panose="020B0604020202020204" pitchFamily="34" charset="0"/>
              </a:rPr>
              <a:t> </a:t>
            </a:r>
            <a:endParaRPr lang="lt-LT" sz="1400" dirty="0" smtClean="0">
              <a:latin typeface="Arial" panose="020B0604020202020204" pitchFamily="34" charset="0"/>
              <a:ea typeface="Calibri" panose="020F0502020204030204" pitchFamily="34" charset="0"/>
              <a:cs typeface="Arial" panose="020B0604020202020204" pitchFamily="34" charset="0"/>
            </a:endParaRPr>
          </a:p>
          <a:p>
            <a:pPr algn="just">
              <a:spcAft>
                <a:spcPts val="0"/>
              </a:spcAft>
            </a:pPr>
            <a:r>
              <a:rPr lang="lt-LT" sz="1400" dirty="0" smtClean="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Tiek </a:t>
            </a:r>
            <a:r>
              <a:rPr lang="lt-LT" sz="14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VIPIS, tiek CVPIS turi būti nurodyta teisinga informacija</a:t>
            </a:r>
            <a:r>
              <a:rPr lang="lt-LT" sz="1400" dirty="0">
                <a:latin typeface="Arial" panose="020B0604020202020204" pitchFamily="34" charset="0"/>
                <a:ea typeface="Calibri" panose="020F0502020204030204" pitchFamily="34" charset="0"/>
                <a:cs typeface="Arial" panose="020B0604020202020204" pitchFamily="34" charset="0"/>
              </a:rPr>
              <a:t>: visa suma su PVM, teisingas sutarties objekto pavadinimas (</a:t>
            </a:r>
            <a:r>
              <a:rPr lang="lt-LT" sz="1400" i="1" dirty="0">
                <a:latin typeface="Arial" panose="020B0604020202020204" pitchFamily="34" charset="0"/>
                <a:ea typeface="Calibri" panose="020F0502020204030204" pitchFamily="34" charset="0"/>
                <a:cs typeface="Arial" panose="020B0604020202020204" pitchFamily="34" charset="0"/>
              </a:rPr>
              <a:t>būtų gerai nurodyti preliminariosios sutarties Nr., pvz. SR-</a:t>
            </a:r>
            <a:r>
              <a:rPr lang="en-US" sz="1400" i="1" dirty="0">
                <a:latin typeface="Arial" panose="020B0604020202020204" pitchFamily="34" charset="0"/>
                <a:ea typeface="Calibri" panose="020F0502020204030204" pitchFamily="34" charset="0"/>
                <a:cs typeface="Arial" panose="020B0604020202020204" pitchFamily="34" charset="0"/>
              </a:rPr>
              <a:t>424</a:t>
            </a:r>
            <a:r>
              <a:rPr lang="en-US" sz="1400" dirty="0">
                <a:latin typeface="Arial" panose="020B0604020202020204" pitchFamily="34" charset="0"/>
                <a:ea typeface="Calibri" panose="020F0502020204030204" pitchFamily="34" charset="0"/>
                <a:cs typeface="Arial" panose="020B0604020202020204" pitchFamily="34" charset="0"/>
              </a:rPr>
              <a:t>, </a:t>
            </a:r>
            <a:r>
              <a:rPr lang="en-US" sz="1400" i="1" dirty="0" err="1">
                <a:latin typeface="Arial" panose="020B0604020202020204" pitchFamily="34" charset="0"/>
                <a:ea typeface="Calibri" panose="020F0502020204030204" pitchFamily="34" charset="0"/>
                <a:cs typeface="Arial" panose="020B0604020202020204" pitchFamily="34" charset="0"/>
              </a:rPr>
              <a:t>nes</a:t>
            </a:r>
            <a:r>
              <a:rPr lang="en-US" sz="1400" i="1" dirty="0">
                <a:latin typeface="Arial" panose="020B0604020202020204" pitchFamily="34" charset="0"/>
                <a:ea typeface="Calibri" panose="020F0502020204030204" pitchFamily="34" charset="0"/>
                <a:cs typeface="Arial" panose="020B0604020202020204" pitchFamily="34" charset="0"/>
              </a:rPr>
              <a:t> </a:t>
            </a:r>
            <a:r>
              <a:rPr lang="en-US" sz="1400" i="1" dirty="0" err="1">
                <a:latin typeface="Arial" panose="020B0604020202020204" pitchFamily="34" charset="0"/>
                <a:ea typeface="Calibri" panose="020F0502020204030204" pitchFamily="34" charset="0"/>
                <a:cs typeface="Arial" panose="020B0604020202020204" pitchFamily="34" charset="0"/>
              </a:rPr>
              <a:t>sudėtinga</a:t>
            </a:r>
            <a:r>
              <a:rPr lang="en-US" sz="1400" i="1" dirty="0">
                <a:latin typeface="Arial" panose="020B0604020202020204" pitchFamily="34" charset="0"/>
                <a:ea typeface="Calibri" panose="020F0502020204030204" pitchFamily="34" charset="0"/>
                <a:cs typeface="Arial" panose="020B0604020202020204" pitchFamily="34" charset="0"/>
              </a:rPr>
              <a:t> </a:t>
            </a:r>
            <a:r>
              <a:rPr lang="en-US" sz="1400" i="1" dirty="0" err="1">
                <a:latin typeface="Arial" panose="020B0604020202020204" pitchFamily="34" charset="0"/>
                <a:ea typeface="Calibri" panose="020F0502020204030204" pitchFamily="34" charset="0"/>
                <a:cs typeface="Arial" panose="020B0604020202020204" pitchFamily="34" charset="0"/>
              </a:rPr>
              <a:t>atskirti</a:t>
            </a:r>
            <a:r>
              <a:rPr lang="en-US" sz="1400" i="1" dirty="0">
                <a:latin typeface="Arial" panose="020B0604020202020204" pitchFamily="34" charset="0"/>
                <a:ea typeface="Calibri" panose="020F0502020204030204" pitchFamily="34" charset="0"/>
                <a:cs typeface="Arial" panose="020B0604020202020204" pitchFamily="34" charset="0"/>
              </a:rPr>
              <a:t> </a:t>
            </a:r>
            <a:r>
              <a:rPr lang="en-US" sz="1400" i="1" dirty="0" err="1">
                <a:latin typeface="Arial" panose="020B0604020202020204" pitchFamily="34" charset="0"/>
                <a:ea typeface="Calibri" panose="020F0502020204030204" pitchFamily="34" charset="0"/>
                <a:cs typeface="Arial" panose="020B0604020202020204" pitchFamily="34" charset="0"/>
              </a:rPr>
              <a:t>šias</a:t>
            </a:r>
            <a:r>
              <a:rPr lang="en-US" sz="1400" i="1" dirty="0">
                <a:latin typeface="Arial" panose="020B0604020202020204" pitchFamily="34" charset="0"/>
                <a:ea typeface="Calibri" panose="020F0502020204030204" pitchFamily="34" charset="0"/>
                <a:cs typeface="Arial" panose="020B0604020202020204" pitchFamily="34" charset="0"/>
              </a:rPr>
              <a:t> </a:t>
            </a:r>
            <a:r>
              <a:rPr lang="en-US" sz="1400" i="1" dirty="0" err="1">
                <a:latin typeface="Arial" panose="020B0604020202020204" pitchFamily="34" charset="0"/>
                <a:ea typeface="Calibri" panose="020F0502020204030204" pitchFamily="34" charset="0"/>
                <a:cs typeface="Arial" panose="020B0604020202020204" pitchFamily="34" charset="0"/>
              </a:rPr>
              <a:t>sutartis</a:t>
            </a:r>
            <a:r>
              <a:rPr lang="en-US" sz="1400" i="1" dirty="0">
                <a:latin typeface="Arial" panose="020B0604020202020204" pitchFamily="34" charset="0"/>
                <a:ea typeface="Calibri" panose="020F0502020204030204" pitchFamily="34" charset="0"/>
                <a:cs typeface="Arial" panose="020B0604020202020204" pitchFamily="34" charset="0"/>
              </a:rPr>
              <a:t> </a:t>
            </a:r>
            <a:r>
              <a:rPr lang="en-US" sz="1400" i="1" dirty="0" err="1">
                <a:latin typeface="Arial" panose="020B0604020202020204" pitchFamily="34" charset="0"/>
                <a:ea typeface="Calibri" panose="020F0502020204030204" pitchFamily="34" charset="0"/>
                <a:cs typeface="Arial" panose="020B0604020202020204" pitchFamily="34" charset="0"/>
              </a:rPr>
              <a:t>nuo</a:t>
            </a:r>
            <a:r>
              <a:rPr lang="en-US" sz="1400" i="1" dirty="0">
                <a:latin typeface="Arial" panose="020B0604020202020204" pitchFamily="34" charset="0"/>
                <a:ea typeface="Calibri" panose="020F0502020204030204" pitchFamily="34" charset="0"/>
                <a:cs typeface="Arial" panose="020B0604020202020204" pitchFamily="34" charset="0"/>
              </a:rPr>
              <a:t> MV </a:t>
            </a:r>
            <a:r>
              <a:rPr lang="en-US" sz="1400" i="1" dirty="0" err="1">
                <a:latin typeface="Arial" panose="020B0604020202020204" pitchFamily="34" charset="0"/>
                <a:ea typeface="Calibri" panose="020F0502020204030204" pitchFamily="34" charset="0"/>
                <a:cs typeface="Arial" panose="020B0604020202020204" pitchFamily="34" charset="0"/>
              </a:rPr>
              <a:t>ar</a:t>
            </a:r>
            <a:r>
              <a:rPr lang="en-US" sz="1400" i="1" dirty="0">
                <a:latin typeface="Arial" panose="020B0604020202020204" pitchFamily="34" charset="0"/>
                <a:ea typeface="Calibri" panose="020F0502020204030204" pitchFamily="34" charset="0"/>
                <a:cs typeface="Arial" panose="020B0604020202020204" pitchFamily="34" charset="0"/>
              </a:rPr>
              <a:t> </a:t>
            </a:r>
            <a:r>
              <a:rPr lang="en-US" sz="1400" i="1" dirty="0" err="1">
                <a:latin typeface="Arial" panose="020B0604020202020204" pitchFamily="34" charset="0"/>
                <a:ea typeface="Calibri" panose="020F0502020204030204" pitchFamily="34" charset="0"/>
                <a:cs typeface="Arial" panose="020B0604020202020204" pitchFamily="34" charset="0"/>
              </a:rPr>
              <a:t>sutarčių</a:t>
            </a:r>
            <a:r>
              <a:rPr lang="en-US" sz="1400" i="1" dirty="0">
                <a:latin typeface="Arial" panose="020B0604020202020204" pitchFamily="34" charset="0"/>
                <a:ea typeface="Calibri" panose="020F0502020204030204" pitchFamily="34" charset="0"/>
                <a:cs typeface="Arial" panose="020B0604020202020204" pitchFamily="34" charset="0"/>
              </a:rPr>
              <a:t>, </a:t>
            </a:r>
            <a:r>
              <a:rPr lang="en-US" sz="1400" i="1" dirty="0" err="1">
                <a:latin typeface="Arial" panose="020B0604020202020204" pitchFamily="34" charset="0"/>
                <a:ea typeface="Calibri" panose="020F0502020204030204" pitchFamily="34" charset="0"/>
                <a:cs typeface="Arial" panose="020B0604020202020204" pitchFamily="34" charset="0"/>
              </a:rPr>
              <a:t>sudarytų</a:t>
            </a:r>
            <a:r>
              <a:rPr lang="en-US" sz="1400" i="1" dirty="0">
                <a:latin typeface="Arial" panose="020B0604020202020204" pitchFamily="34" charset="0"/>
                <a:ea typeface="Calibri" panose="020F0502020204030204" pitchFamily="34" charset="0"/>
                <a:cs typeface="Arial" panose="020B0604020202020204" pitchFamily="34" charset="0"/>
              </a:rPr>
              <a:t> per CPO LT</a:t>
            </a:r>
            <a:r>
              <a:rPr lang="en-US" sz="1400" dirty="0">
                <a:latin typeface="Arial" panose="020B0604020202020204" pitchFamily="34" charset="0"/>
                <a:ea typeface="Calibri" panose="020F0502020204030204" pitchFamily="34" charset="0"/>
                <a:cs typeface="Arial" panose="020B0604020202020204" pitchFamily="34" charset="0"/>
              </a:rPr>
              <a:t>), </a:t>
            </a:r>
            <a:r>
              <a:rPr lang="en-US" sz="1400" dirty="0" err="1">
                <a:latin typeface="Arial" panose="020B0604020202020204" pitchFamily="34" charset="0"/>
                <a:ea typeface="Calibri" panose="020F0502020204030204" pitchFamily="34" charset="0"/>
                <a:cs typeface="Arial" panose="020B0604020202020204" pitchFamily="34" charset="0"/>
              </a:rPr>
              <a:t>sutarties</a:t>
            </a:r>
            <a:r>
              <a:rPr lang="en-US" sz="1400" dirty="0">
                <a:latin typeface="Arial" panose="020B0604020202020204" pitchFamily="34" charset="0"/>
                <a:ea typeface="Calibri" panose="020F0502020204030204" pitchFamily="34" charset="0"/>
                <a:cs typeface="Arial" panose="020B0604020202020204" pitchFamily="34" charset="0"/>
              </a:rPr>
              <a:t> </a:t>
            </a:r>
            <a:r>
              <a:rPr lang="en-US" sz="1400" dirty="0" err="1">
                <a:latin typeface="Arial" panose="020B0604020202020204" pitchFamily="34" charset="0"/>
                <a:ea typeface="Calibri" panose="020F0502020204030204" pitchFamily="34" charset="0"/>
                <a:cs typeface="Arial" panose="020B0604020202020204" pitchFamily="34" charset="0"/>
              </a:rPr>
              <a:t>tipas</a:t>
            </a:r>
            <a:r>
              <a:rPr lang="en-US" sz="1400" dirty="0">
                <a:latin typeface="Arial" panose="020B0604020202020204" pitchFamily="34" charset="0"/>
                <a:ea typeface="Calibri" panose="020F0502020204030204" pitchFamily="34" charset="0"/>
                <a:cs typeface="Arial" panose="020B0604020202020204" pitchFamily="34" charset="0"/>
              </a:rPr>
              <a:t> CVPIS </a:t>
            </a:r>
            <a:r>
              <a:rPr lang="en-US" sz="1400" dirty="0" err="1">
                <a:latin typeface="Arial" panose="020B0604020202020204" pitchFamily="34" charset="0"/>
                <a:ea typeface="Calibri" panose="020F0502020204030204" pitchFamily="34" charset="0"/>
                <a:cs typeface="Arial" panose="020B0604020202020204" pitchFamily="34" charset="0"/>
              </a:rPr>
              <a:t>turi</a:t>
            </a:r>
            <a:r>
              <a:rPr lang="en-US" sz="1400" dirty="0">
                <a:latin typeface="Arial" panose="020B0604020202020204" pitchFamily="34" charset="0"/>
                <a:ea typeface="Calibri" panose="020F0502020204030204" pitchFamily="34" charset="0"/>
                <a:cs typeface="Arial" panose="020B0604020202020204" pitchFamily="34" charset="0"/>
              </a:rPr>
              <a:t> </a:t>
            </a:r>
            <a:r>
              <a:rPr lang="en-US" sz="1400" dirty="0" err="1">
                <a:latin typeface="Arial" panose="020B0604020202020204" pitchFamily="34" charset="0"/>
                <a:ea typeface="Calibri" panose="020F0502020204030204" pitchFamily="34" charset="0"/>
                <a:cs typeface="Arial" panose="020B0604020202020204" pitchFamily="34" charset="0"/>
              </a:rPr>
              <a:t>būti</a:t>
            </a:r>
            <a:r>
              <a:rPr lang="en-US" sz="1400" dirty="0">
                <a:latin typeface="Arial" panose="020B0604020202020204" pitchFamily="34" charset="0"/>
                <a:ea typeface="Calibri" panose="020F0502020204030204" pitchFamily="34" charset="0"/>
                <a:cs typeface="Arial" panose="020B0604020202020204" pitchFamily="34" charset="0"/>
              </a:rPr>
              <a:t> PPS (</a:t>
            </a:r>
            <a:r>
              <a:rPr lang="en-US" sz="1400" dirty="0" err="1">
                <a:latin typeface="Arial" panose="020B0604020202020204" pitchFamily="34" charset="0"/>
                <a:ea typeface="Calibri" panose="020F0502020204030204" pitchFamily="34" charset="0"/>
                <a:cs typeface="Arial" panose="020B0604020202020204" pitchFamily="34" charset="0"/>
              </a:rPr>
              <a:t>t.y</a:t>
            </a:r>
            <a:r>
              <a:rPr lang="en-US" sz="1400" dirty="0">
                <a:latin typeface="Arial" panose="020B0604020202020204" pitchFamily="34" charset="0"/>
                <a:ea typeface="Calibri" panose="020F0502020204030204" pitchFamily="34" charset="0"/>
                <a:cs typeface="Arial" panose="020B0604020202020204" pitchFamily="34" charset="0"/>
              </a:rPr>
              <a:t>. </a:t>
            </a:r>
            <a:r>
              <a:rPr lang="en-US" sz="1400" dirty="0" err="1">
                <a:latin typeface="Arial" panose="020B0604020202020204" pitchFamily="34" charset="0"/>
                <a:ea typeface="Calibri" panose="020F0502020204030204" pitchFamily="34" charset="0"/>
                <a:cs typeface="Arial" panose="020B0604020202020204" pitchFamily="34" charset="0"/>
              </a:rPr>
              <a:t>pagrindinė</a:t>
            </a:r>
            <a:r>
              <a:rPr lang="en-US" sz="1400" dirty="0">
                <a:latin typeface="Arial" panose="020B0604020202020204" pitchFamily="34" charset="0"/>
                <a:ea typeface="Calibri" panose="020F0502020204030204" pitchFamily="34" charset="0"/>
                <a:cs typeface="Arial" panose="020B0604020202020204" pitchFamily="34" charset="0"/>
              </a:rPr>
              <a:t> </a:t>
            </a:r>
            <a:r>
              <a:rPr lang="en-US" sz="1400" dirty="0" err="1">
                <a:latin typeface="Arial" panose="020B0604020202020204" pitchFamily="34" charset="0"/>
                <a:ea typeface="Calibri" panose="020F0502020204030204" pitchFamily="34" charset="0"/>
                <a:cs typeface="Arial" panose="020B0604020202020204" pitchFamily="34" charset="0"/>
              </a:rPr>
              <a:t>sutartis</a:t>
            </a:r>
            <a:r>
              <a:rPr lang="en-US" sz="1400" dirty="0" smtClean="0">
                <a:latin typeface="Arial" panose="020B0604020202020204" pitchFamily="34" charset="0"/>
                <a:ea typeface="Calibri" panose="020F0502020204030204" pitchFamily="34" charset="0"/>
                <a:cs typeface="Arial" panose="020B0604020202020204" pitchFamily="34" charset="0"/>
              </a:rPr>
              <a:t>).</a:t>
            </a:r>
            <a:r>
              <a:rPr lang="lt-LT" sz="1400" dirty="0">
                <a:latin typeface="Arial" panose="020B0604020202020204" pitchFamily="34" charset="0"/>
                <a:cs typeface="Arial" panose="020B0604020202020204" pitchFamily="34" charset="0"/>
              </a:rPr>
              <a:t> </a:t>
            </a:r>
            <a:endParaRPr lang="lt-LT" sz="1400" dirty="0" smtClean="0">
              <a:latin typeface="Arial" panose="020B0604020202020204" pitchFamily="34" charset="0"/>
              <a:cs typeface="Arial" panose="020B0604020202020204" pitchFamily="34" charset="0"/>
            </a:endParaRPr>
          </a:p>
          <a:p>
            <a:pPr algn="just">
              <a:spcAft>
                <a:spcPts val="0"/>
              </a:spcAft>
            </a:pPr>
            <a:endParaRPr lang="lt-LT" sz="1400" dirty="0">
              <a:latin typeface="Arial" panose="020B0604020202020204" pitchFamily="34" charset="0"/>
              <a:cs typeface="Arial" panose="020B0604020202020204" pitchFamily="34" charset="0"/>
            </a:endParaRPr>
          </a:p>
          <a:p>
            <a:pPr algn="just">
              <a:spcAft>
                <a:spcPts val="0"/>
              </a:spcAft>
            </a:pPr>
            <a:r>
              <a:rPr lang="lt-LT" sz="1400" dirty="0" smtClean="0">
                <a:latin typeface="Arial" panose="020B0604020202020204" pitchFamily="34" charset="0"/>
                <a:cs typeface="Arial" panose="020B0604020202020204" pitchFamily="34" charset="0"/>
              </a:rPr>
              <a:t>Deja</a:t>
            </a:r>
            <a:r>
              <a:rPr lang="lt-LT" sz="1400" dirty="0">
                <a:latin typeface="Arial" panose="020B0604020202020204" pitchFamily="34" charset="0"/>
                <a:cs typeface="Arial" panose="020B0604020202020204" pitchFamily="34" charset="0"/>
              </a:rPr>
              <a:t>, </a:t>
            </a:r>
            <a:r>
              <a:rPr lang="lt-LT" sz="1400" b="1" dirty="0">
                <a:latin typeface="Arial" panose="020B0604020202020204" pitchFamily="34" charset="0"/>
                <a:cs typeface="Arial" panose="020B0604020202020204" pitchFamily="34" charset="0"/>
              </a:rPr>
              <a:t>šios pareigos nevykdomos</a:t>
            </a:r>
            <a:r>
              <a:rPr lang="lt-LT" sz="1400" dirty="0">
                <a:latin typeface="Arial" panose="020B0604020202020204" pitchFamily="34" charset="0"/>
                <a:cs typeface="Arial" panose="020B0604020202020204" pitchFamily="34" charset="0"/>
              </a:rPr>
              <a:t>. Pvz., per balandžio mėn. įstaigos sudarė ne mažiau kaip 8 pagrindines sutartis pagal centralizuoto aplinkos tvarkymo darbų pirkimo preliminariąją sutartį Nr. SR-424, bet</a:t>
            </a:r>
            <a:r>
              <a:rPr lang="lt-LT" sz="1400" b="1" dirty="0">
                <a:latin typeface="Arial" panose="020B0604020202020204" pitchFamily="34" charset="0"/>
                <a:cs typeface="Arial" panose="020B0604020202020204" pitchFamily="34" charset="0"/>
              </a:rPr>
              <a:t> </a:t>
            </a:r>
            <a:r>
              <a:rPr lang="lt-LT" sz="1400" b="1" dirty="0">
                <a:solidFill>
                  <a:srgbClr val="FF0000"/>
                </a:solidFill>
                <a:latin typeface="Arial" panose="020B0604020202020204" pitchFamily="34" charset="0"/>
                <a:cs typeface="Arial" panose="020B0604020202020204" pitchFamily="34" charset="0"/>
              </a:rPr>
              <a:t>VIPIS duomenų neįvedė 6 </a:t>
            </a:r>
            <a:r>
              <a:rPr lang="lt-LT" sz="1400" b="1" dirty="0">
                <a:latin typeface="Arial" panose="020B0604020202020204" pitchFamily="34" charset="0"/>
                <a:cs typeface="Arial" panose="020B0604020202020204" pitchFamily="34" charset="0"/>
              </a:rPr>
              <a:t>(įvedė tik 2 įstaigos: darželis „Šilelis“ ir Prezidento </a:t>
            </a:r>
            <a:r>
              <a:rPr lang="lt-LT" sz="1400" b="1" dirty="0" err="1">
                <a:latin typeface="Arial" panose="020B0604020202020204" pitchFamily="34" charset="0"/>
                <a:cs typeface="Arial" panose="020B0604020202020204" pitchFamily="34" charset="0"/>
              </a:rPr>
              <a:t>V.Adamkaus</a:t>
            </a:r>
            <a:r>
              <a:rPr lang="lt-LT" sz="1400" b="1" dirty="0">
                <a:latin typeface="Arial" panose="020B0604020202020204" pitchFamily="34" charset="0"/>
                <a:cs typeface="Arial" panose="020B0604020202020204" pitchFamily="34" charset="0"/>
              </a:rPr>
              <a:t> gimnazija), CVPIS paviešino sutartis</a:t>
            </a:r>
            <a:r>
              <a:rPr lang="lt-LT" sz="1400" dirty="0">
                <a:latin typeface="Arial" panose="020B0604020202020204" pitchFamily="34" charset="0"/>
                <a:cs typeface="Arial" panose="020B0604020202020204" pitchFamily="34" charset="0"/>
              </a:rPr>
              <a:t>: 8 įstaigos, </a:t>
            </a:r>
            <a:r>
              <a:rPr lang="lt-LT" sz="1400" dirty="0">
                <a:solidFill>
                  <a:srgbClr val="FF0000"/>
                </a:solidFill>
                <a:latin typeface="Arial" panose="020B0604020202020204" pitchFamily="34" charset="0"/>
                <a:cs typeface="Arial" panose="020B0604020202020204" pitchFamily="34" charset="0"/>
              </a:rPr>
              <a:t>kiek įstaigų neįvedė niekur </a:t>
            </a:r>
            <a:r>
              <a:rPr lang="lt-LT" sz="1400" dirty="0" smtClean="0">
                <a:solidFill>
                  <a:srgbClr val="FF0000"/>
                </a:solidFill>
                <a:latin typeface="Arial" panose="020B0604020202020204" pitchFamily="34" charset="0"/>
                <a:cs typeface="Arial" panose="020B0604020202020204" pitchFamily="34" charset="0"/>
              </a:rPr>
              <a:t>– neaišku.</a:t>
            </a:r>
          </a:p>
          <a:p>
            <a:endParaRPr lang="lt-LT" sz="1600" b="1" dirty="0" smtClean="0">
              <a:latin typeface="Arial" panose="020B0604020202020204" pitchFamily="34" charset="0"/>
              <a:cs typeface="Arial" panose="020B0604020202020204" pitchFamily="34" charset="0"/>
            </a:endParaRPr>
          </a:p>
          <a:p>
            <a:r>
              <a:rPr lang="lt-LT" sz="1600" b="1" dirty="0" smtClean="0">
                <a:latin typeface="Arial" panose="020B0604020202020204" pitchFamily="34" charset="0"/>
                <a:cs typeface="Arial" panose="020B0604020202020204" pitchFamily="34" charset="0"/>
              </a:rPr>
              <a:t>VIPIS </a:t>
            </a:r>
            <a:r>
              <a:rPr lang="lt-LT" sz="1600" b="1" dirty="0">
                <a:latin typeface="Arial" panose="020B0604020202020204" pitchFamily="34" charset="0"/>
                <a:cs typeface="Arial" panose="020B0604020202020204" pitchFamily="34" charset="0"/>
              </a:rPr>
              <a:t>naudotojo vadovas:</a:t>
            </a:r>
          </a:p>
          <a:p>
            <a:r>
              <a:rPr lang="lt-LT" sz="1600" u="sng" dirty="0">
                <a:latin typeface="Arial" panose="020B0604020202020204" pitchFamily="34" charset="0"/>
                <a:cs typeface="Arial" panose="020B0604020202020204" pitchFamily="34" charset="0"/>
                <a:hlinkClick r:id="rId3"/>
              </a:rPr>
              <a:t>http://www.kaunas.lt/administracija/veikla/savivaldybes-kontroliuojamiems-viesojo-administravimo-subjektams-imonems-istaigoms/informacija-dirbantiems-su-viesuju-pirkimu-moduliu-vipis/</a:t>
            </a:r>
            <a:endParaRPr lang="lt-LT" sz="1600" dirty="0">
              <a:latin typeface="Arial" panose="020B0604020202020204" pitchFamily="34" charset="0"/>
              <a:cs typeface="Arial" panose="020B0604020202020204" pitchFamily="34" charset="0"/>
            </a:endParaRPr>
          </a:p>
          <a:p>
            <a:r>
              <a:rPr lang="lt-LT" sz="1600" dirty="0">
                <a:latin typeface="Arial" panose="020B0604020202020204" pitchFamily="34" charset="0"/>
                <a:cs typeface="Arial" panose="020B0604020202020204" pitchFamily="34" charset="0"/>
              </a:rPr>
              <a:t> </a:t>
            </a:r>
            <a:endParaRPr lang="lt-LT" sz="1600" dirty="0" smtClean="0">
              <a:latin typeface="Arial" panose="020B0604020202020204" pitchFamily="34" charset="0"/>
              <a:cs typeface="Arial" panose="020B0604020202020204" pitchFamily="34" charset="0"/>
            </a:endParaRPr>
          </a:p>
          <a:p>
            <a:r>
              <a:rPr lang="en-US" sz="1600" b="1" dirty="0" err="1" smtClean="0">
                <a:solidFill>
                  <a:srgbClr val="FF0000"/>
                </a:solidFill>
                <a:latin typeface="Arial" panose="020B0604020202020204" pitchFamily="34" charset="0"/>
                <a:cs typeface="Arial" panose="020B0604020202020204" pitchFamily="34" charset="0"/>
              </a:rPr>
              <a:t>Visos</a:t>
            </a:r>
            <a:r>
              <a:rPr lang="en-US" sz="1600" b="1" dirty="0" smtClean="0">
                <a:solidFill>
                  <a:srgbClr val="FF0000"/>
                </a:solidFill>
                <a:latin typeface="Arial" panose="020B0604020202020204" pitchFamily="34" charset="0"/>
                <a:cs typeface="Arial" panose="020B0604020202020204" pitchFamily="34" charset="0"/>
              </a:rPr>
              <a:t> </a:t>
            </a:r>
            <a:r>
              <a:rPr lang="en-US" sz="1600" b="1" dirty="0" err="1">
                <a:solidFill>
                  <a:srgbClr val="FF0000"/>
                </a:solidFill>
                <a:latin typeface="Arial" panose="020B0604020202020204" pitchFamily="34" charset="0"/>
                <a:cs typeface="Arial" panose="020B0604020202020204" pitchFamily="34" charset="0"/>
              </a:rPr>
              <a:t>galiojančios</a:t>
            </a:r>
            <a:r>
              <a:rPr lang="en-US" sz="1600" b="1" dirty="0">
                <a:solidFill>
                  <a:srgbClr val="FF0000"/>
                </a:solidFill>
                <a:latin typeface="Arial" panose="020B0604020202020204" pitchFamily="34" charset="0"/>
                <a:cs typeface="Arial" panose="020B0604020202020204" pitchFamily="34" charset="0"/>
              </a:rPr>
              <a:t> KMSA </a:t>
            </a:r>
            <a:r>
              <a:rPr lang="en-US" sz="1600" b="1" dirty="0" err="1">
                <a:solidFill>
                  <a:srgbClr val="FF0000"/>
                </a:solidFill>
                <a:latin typeface="Arial" panose="020B0604020202020204" pitchFamily="34" charset="0"/>
                <a:cs typeface="Arial" panose="020B0604020202020204" pitchFamily="34" charset="0"/>
              </a:rPr>
              <a:t>sudarytos</a:t>
            </a:r>
            <a:r>
              <a:rPr lang="en-US" sz="1600" b="1" dirty="0">
                <a:solidFill>
                  <a:srgbClr val="FF0000"/>
                </a:solidFill>
                <a:latin typeface="Arial" panose="020B0604020202020204" pitchFamily="34" charset="0"/>
                <a:cs typeface="Arial" panose="020B0604020202020204" pitchFamily="34" charset="0"/>
              </a:rPr>
              <a:t> </a:t>
            </a:r>
            <a:r>
              <a:rPr lang="en-US" sz="1600" b="1" dirty="0" err="1">
                <a:solidFill>
                  <a:srgbClr val="FF0000"/>
                </a:solidFill>
                <a:latin typeface="Arial" panose="020B0604020202020204" pitchFamily="34" charset="0"/>
                <a:cs typeface="Arial" panose="020B0604020202020204" pitchFamily="34" charset="0"/>
              </a:rPr>
              <a:t>centralizuotų</a:t>
            </a:r>
            <a:r>
              <a:rPr lang="en-US" sz="1600" b="1" dirty="0">
                <a:solidFill>
                  <a:srgbClr val="FF0000"/>
                </a:solidFill>
                <a:latin typeface="Arial" panose="020B0604020202020204" pitchFamily="34" charset="0"/>
                <a:cs typeface="Arial" panose="020B0604020202020204" pitchFamily="34" charset="0"/>
              </a:rPr>
              <a:t> pirkimų </a:t>
            </a:r>
            <a:r>
              <a:rPr lang="en-US" sz="1600" b="1" dirty="0" err="1">
                <a:solidFill>
                  <a:srgbClr val="FF0000"/>
                </a:solidFill>
                <a:latin typeface="Arial" panose="020B0604020202020204" pitchFamily="34" charset="0"/>
                <a:cs typeface="Arial" panose="020B0604020202020204" pitchFamily="34" charset="0"/>
              </a:rPr>
              <a:t>preliminariosios</a:t>
            </a:r>
            <a:r>
              <a:rPr lang="en-US" sz="1600" b="1" dirty="0">
                <a:solidFill>
                  <a:srgbClr val="FF0000"/>
                </a:solidFill>
                <a:latin typeface="Arial" panose="020B0604020202020204" pitchFamily="34" charset="0"/>
                <a:cs typeface="Arial" panose="020B0604020202020204" pitchFamily="34" charset="0"/>
              </a:rPr>
              <a:t> </a:t>
            </a:r>
            <a:r>
              <a:rPr lang="en-US" sz="1600" b="1" dirty="0" err="1">
                <a:solidFill>
                  <a:srgbClr val="FF0000"/>
                </a:solidFill>
                <a:latin typeface="Arial" panose="020B0604020202020204" pitchFamily="34" charset="0"/>
                <a:cs typeface="Arial" panose="020B0604020202020204" pitchFamily="34" charset="0"/>
              </a:rPr>
              <a:t>sutartys</a:t>
            </a:r>
            <a:r>
              <a:rPr lang="en-US" sz="1600" dirty="0">
                <a:solidFill>
                  <a:srgbClr val="FF0000"/>
                </a:solidFill>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skelbiamos</a:t>
            </a:r>
            <a:r>
              <a:rPr lang="en-US" sz="1600" dirty="0">
                <a:latin typeface="Arial" panose="020B0604020202020204" pitchFamily="34" charset="0"/>
                <a:cs typeface="Arial" panose="020B0604020202020204" pitchFamily="34" charset="0"/>
              </a:rPr>
              <a:t> KMSA </a:t>
            </a:r>
            <a:r>
              <a:rPr lang="en-US" sz="1600" dirty="0" err="1">
                <a:latin typeface="Arial" panose="020B0604020202020204" pitchFamily="34" charset="0"/>
                <a:cs typeface="Arial" panose="020B0604020202020204" pitchFamily="34" charset="0"/>
              </a:rPr>
              <a:t>interneto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tinklapyje</a:t>
            </a:r>
            <a:r>
              <a:rPr lang="en-US" sz="1600" dirty="0">
                <a:latin typeface="Arial" panose="020B0604020202020204" pitchFamily="34" charset="0"/>
                <a:cs typeface="Arial" panose="020B0604020202020204" pitchFamily="34" charset="0"/>
              </a:rPr>
              <a:t> </a:t>
            </a:r>
            <a:r>
              <a:rPr lang="en-US" sz="1600" u="sng" dirty="0">
                <a:latin typeface="Arial" panose="020B0604020202020204" pitchFamily="34" charset="0"/>
                <a:cs typeface="Arial" panose="020B0604020202020204" pitchFamily="34" charset="0"/>
                <a:hlinkClick r:id="rId4"/>
              </a:rPr>
              <a:t>http://www.kaunas.lt/administracija/veikla/viesieji-pirkimai/viesuju-pirkimu-ivyke-centralizuoti-pirkimai/</a:t>
            </a:r>
            <a:endParaRPr lang="lt-LT" sz="1600" dirty="0">
              <a:latin typeface="Arial" panose="020B0604020202020204" pitchFamily="34" charset="0"/>
              <a:cs typeface="Arial" panose="020B0604020202020204" pitchFamily="34" charset="0"/>
            </a:endParaRPr>
          </a:p>
          <a:p>
            <a:r>
              <a:rPr lang="en-US" sz="1600" b="1" u="sng" dirty="0" err="1">
                <a:solidFill>
                  <a:srgbClr val="FF0000"/>
                </a:solidFill>
                <a:latin typeface="Arial" panose="020B0604020202020204" pitchFamily="34" charset="0"/>
                <a:cs typeface="Arial" panose="020B0604020202020204" pitchFamily="34" charset="0"/>
              </a:rPr>
              <a:t>Yra</a:t>
            </a:r>
            <a:r>
              <a:rPr lang="en-US" sz="1600" b="1" u="sng" dirty="0">
                <a:solidFill>
                  <a:srgbClr val="FF0000"/>
                </a:solidFill>
                <a:latin typeface="Arial" panose="020B0604020202020204" pitchFamily="34" charset="0"/>
                <a:cs typeface="Arial" panose="020B0604020202020204" pitchFamily="34" charset="0"/>
              </a:rPr>
              <a:t> </a:t>
            </a:r>
            <a:r>
              <a:rPr lang="en-US" sz="1600" b="1" u="sng" dirty="0" err="1">
                <a:solidFill>
                  <a:srgbClr val="FF0000"/>
                </a:solidFill>
                <a:latin typeface="Arial" panose="020B0604020202020204" pitchFamily="34" charset="0"/>
                <a:cs typeface="Arial" panose="020B0604020202020204" pitchFamily="34" charset="0"/>
              </a:rPr>
              <a:t>sudarytų</a:t>
            </a:r>
            <a:r>
              <a:rPr lang="en-US" sz="1600" b="1" u="sng" dirty="0">
                <a:solidFill>
                  <a:srgbClr val="FF0000"/>
                </a:solidFill>
                <a:latin typeface="Arial" panose="020B0604020202020204" pitchFamily="34" charset="0"/>
                <a:cs typeface="Arial" panose="020B0604020202020204" pitchFamily="34" charset="0"/>
              </a:rPr>
              <a:t> </a:t>
            </a:r>
            <a:r>
              <a:rPr lang="en-US" sz="1600" b="1" u="sng" dirty="0" err="1">
                <a:solidFill>
                  <a:srgbClr val="FF0000"/>
                </a:solidFill>
                <a:latin typeface="Arial" panose="020B0604020202020204" pitchFamily="34" charset="0"/>
                <a:cs typeface="Arial" panose="020B0604020202020204" pitchFamily="34" charset="0"/>
              </a:rPr>
              <a:t>naujų</a:t>
            </a:r>
            <a:r>
              <a:rPr lang="en-US" sz="1600" b="1" u="sng" dirty="0">
                <a:solidFill>
                  <a:srgbClr val="FF0000"/>
                </a:solidFill>
                <a:latin typeface="Arial" panose="020B0604020202020204" pitchFamily="34" charset="0"/>
                <a:cs typeface="Arial" panose="020B0604020202020204" pitchFamily="34" charset="0"/>
              </a:rPr>
              <a:t> </a:t>
            </a:r>
            <a:r>
              <a:rPr lang="en-US" sz="1600" b="1" u="sng" dirty="0" err="1">
                <a:solidFill>
                  <a:srgbClr val="FF0000"/>
                </a:solidFill>
                <a:latin typeface="Arial" panose="020B0604020202020204" pitchFamily="34" charset="0"/>
                <a:cs typeface="Arial" panose="020B0604020202020204" pitchFamily="34" charset="0"/>
              </a:rPr>
              <a:t>sutarčių</a:t>
            </a:r>
            <a:r>
              <a:rPr lang="en-US" sz="1600" b="1" u="sng" dirty="0">
                <a:solidFill>
                  <a:srgbClr val="FF0000"/>
                </a:solidFill>
                <a:latin typeface="Arial" panose="020B0604020202020204" pitchFamily="34" charset="0"/>
                <a:cs typeface="Arial" panose="020B0604020202020204" pitchFamily="34" charset="0"/>
              </a:rPr>
              <a:t>, </a:t>
            </a:r>
            <a:r>
              <a:rPr lang="en-US" sz="1600" b="1" u="sng" dirty="0" err="1">
                <a:solidFill>
                  <a:srgbClr val="FF0000"/>
                </a:solidFill>
                <a:latin typeface="Arial" panose="020B0604020202020204" pitchFamily="34" charset="0"/>
                <a:cs typeface="Arial" panose="020B0604020202020204" pitchFamily="34" charset="0"/>
              </a:rPr>
              <a:t>kuriomis</a:t>
            </a:r>
            <a:r>
              <a:rPr lang="en-US" sz="1600" b="1" u="sng" dirty="0">
                <a:solidFill>
                  <a:srgbClr val="FF0000"/>
                </a:solidFill>
                <a:latin typeface="Arial" panose="020B0604020202020204" pitchFamily="34" charset="0"/>
                <a:cs typeface="Arial" panose="020B0604020202020204" pitchFamily="34" charset="0"/>
              </a:rPr>
              <a:t> </a:t>
            </a:r>
            <a:r>
              <a:rPr lang="en-US" sz="1600" b="1" u="sng" dirty="0" err="1">
                <a:solidFill>
                  <a:srgbClr val="FF0000"/>
                </a:solidFill>
                <a:latin typeface="Arial" panose="020B0604020202020204" pitchFamily="34" charset="0"/>
                <a:cs typeface="Arial" panose="020B0604020202020204" pitchFamily="34" charset="0"/>
              </a:rPr>
              <a:t>turi</a:t>
            </a:r>
            <a:r>
              <a:rPr lang="en-US" sz="1600" b="1" u="sng" dirty="0">
                <a:solidFill>
                  <a:srgbClr val="FF0000"/>
                </a:solidFill>
                <a:latin typeface="Arial" panose="020B0604020202020204" pitchFamily="34" charset="0"/>
                <a:cs typeface="Arial" panose="020B0604020202020204" pitchFamily="34" charset="0"/>
              </a:rPr>
              <a:t> </a:t>
            </a:r>
            <a:r>
              <a:rPr lang="en-US" sz="1600" b="1" u="sng" dirty="0" err="1">
                <a:solidFill>
                  <a:srgbClr val="FF0000"/>
                </a:solidFill>
                <a:latin typeface="Arial" panose="020B0604020202020204" pitchFamily="34" charset="0"/>
                <a:cs typeface="Arial" panose="020B0604020202020204" pitchFamily="34" charset="0"/>
              </a:rPr>
              <a:t>naudotis</a:t>
            </a:r>
            <a:r>
              <a:rPr lang="en-US" sz="1600" b="1" u="sng" dirty="0">
                <a:solidFill>
                  <a:srgbClr val="FF0000"/>
                </a:solidFill>
                <a:latin typeface="Arial" panose="020B0604020202020204" pitchFamily="34" charset="0"/>
                <a:cs typeface="Arial" panose="020B0604020202020204" pitchFamily="34" charset="0"/>
              </a:rPr>
              <a:t> </a:t>
            </a:r>
            <a:r>
              <a:rPr lang="en-US" sz="1600" b="1" u="sng" dirty="0" err="1">
                <a:solidFill>
                  <a:srgbClr val="FF0000"/>
                </a:solidFill>
                <a:latin typeface="Arial" panose="020B0604020202020204" pitchFamily="34" charset="0"/>
                <a:cs typeface="Arial" panose="020B0604020202020204" pitchFamily="34" charset="0"/>
              </a:rPr>
              <a:t>įstaigos</a:t>
            </a:r>
            <a:r>
              <a:rPr lang="en-US" sz="1600" b="1" u="sng" dirty="0">
                <a:latin typeface="Arial" panose="020B0604020202020204" pitchFamily="34" charset="0"/>
                <a:cs typeface="Arial" panose="020B0604020202020204" pitchFamily="34" charset="0"/>
              </a:rPr>
              <a:t>, o ne </a:t>
            </a:r>
            <a:r>
              <a:rPr lang="en-US" sz="1600" b="1" u="sng" dirty="0" err="1">
                <a:latin typeface="Arial" panose="020B0604020202020204" pitchFamily="34" charset="0"/>
                <a:cs typeface="Arial" panose="020B0604020202020204" pitchFamily="34" charset="0"/>
              </a:rPr>
              <a:t>vykdyti</a:t>
            </a:r>
            <a:r>
              <a:rPr lang="en-US" sz="1600" b="1" u="sng" dirty="0">
                <a:latin typeface="Arial" panose="020B0604020202020204" pitchFamily="34" charset="0"/>
                <a:cs typeface="Arial" panose="020B0604020202020204" pitchFamily="34" charset="0"/>
              </a:rPr>
              <a:t> </a:t>
            </a:r>
            <a:r>
              <a:rPr lang="en-US" sz="1600" b="1" u="sng" dirty="0" err="1">
                <a:latin typeface="Arial" panose="020B0604020202020204" pitchFamily="34" charset="0"/>
                <a:cs typeface="Arial" panose="020B0604020202020204" pitchFamily="34" charset="0"/>
              </a:rPr>
              <a:t>savo</a:t>
            </a:r>
            <a:r>
              <a:rPr lang="en-US" sz="1600" b="1" u="sng" dirty="0">
                <a:latin typeface="Arial" panose="020B0604020202020204" pitchFamily="34" charset="0"/>
                <a:cs typeface="Arial" panose="020B0604020202020204" pitchFamily="34" charset="0"/>
              </a:rPr>
              <a:t> </a:t>
            </a:r>
            <a:r>
              <a:rPr lang="en-US" sz="1600" b="1" u="sng" dirty="0" err="1">
                <a:latin typeface="Arial" panose="020B0604020202020204" pitchFamily="34" charset="0"/>
                <a:cs typeface="Arial" panose="020B0604020202020204" pitchFamily="34" charset="0"/>
              </a:rPr>
              <a:t>mažos</a:t>
            </a:r>
            <a:r>
              <a:rPr lang="en-US" sz="1600" b="1" u="sng" dirty="0">
                <a:latin typeface="Arial" panose="020B0604020202020204" pitchFamily="34" charset="0"/>
                <a:cs typeface="Arial" panose="020B0604020202020204" pitchFamily="34" charset="0"/>
              </a:rPr>
              <a:t> </a:t>
            </a:r>
            <a:r>
              <a:rPr lang="en-US" sz="1600" b="1" u="sng" dirty="0" err="1">
                <a:latin typeface="Arial" panose="020B0604020202020204" pitchFamily="34" charset="0"/>
                <a:cs typeface="Arial" panose="020B0604020202020204" pitchFamily="34" charset="0"/>
              </a:rPr>
              <a:t>vertės</a:t>
            </a:r>
            <a:r>
              <a:rPr lang="en-US" sz="1600" b="1" u="sng" dirty="0">
                <a:latin typeface="Arial" panose="020B0604020202020204" pitchFamily="34" charset="0"/>
                <a:cs typeface="Arial" panose="020B0604020202020204" pitchFamily="34" charset="0"/>
              </a:rPr>
              <a:t> </a:t>
            </a:r>
            <a:r>
              <a:rPr lang="en-US" sz="1600" b="1" u="sng" dirty="0" err="1">
                <a:latin typeface="Arial" panose="020B0604020202020204" pitchFamily="34" charset="0"/>
                <a:cs typeface="Arial" panose="020B0604020202020204" pitchFamily="34" charset="0"/>
              </a:rPr>
              <a:t>pirkimus</a:t>
            </a:r>
            <a:r>
              <a:rPr lang="en-US" b="1" u="sng" dirty="0"/>
              <a:t>.</a:t>
            </a:r>
            <a:endParaRPr lang="lt-LT" dirty="0"/>
          </a:p>
          <a:p>
            <a:pPr algn="just">
              <a:spcAft>
                <a:spcPts val="0"/>
              </a:spcAft>
            </a:pPr>
            <a:endParaRPr lang="lt-LT" sz="16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099503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62" y="11722"/>
            <a:ext cx="12193522" cy="6858000"/>
          </a:xfrm>
        </p:spPr>
      </p:pic>
      <p:sp>
        <p:nvSpPr>
          <p:cNvPr id="2" name="Title 1"/>
          <p:cNvSpPr>
            <a:spLocks noGrp="1"/>
          </p:cNvSpPr>
          <p:nvPr>
            <p:ph type="title"/>
          </p:nvPr>
        </p:nvSpPr>
        <p:spPr>
          <a:xfrm>
            <a:off x="1090246" y="633046"/>
            <a:ext cx="9311054" cy="773723"/>
          </a:xfrm>
        </p:spPr>
        <p:txBody>
          <a:bodyPr>
            <a:normAutofit fontScale="90000"/>
          </a:bodyPr>
          <a:lstStyle/>
          <a:p>
            <a:r>
              <a:rPr lang="lt-LT" b="1" dirty="0" smtClean="0"/>
              <a:t>                                  </a:t>
            </a:r>
            <a:br>
              <a:rPr lang="lt-LT" b="1" dirty="0" smtClean="0"/>
            </a:br>
            <a:r>
              <a:rPr lang="lt-LT" b="1" dirty="0"/>
              <a:t> </a:t>
            </a:r>
            <a:r>
              <a:rPr lang="lt-LT" b="1" dirty="0" smtClean="0"/>
              <a:t>                                  </a:t>
            </a:r>
            <a:endParaRPr lang="en-US" sz="2700" dirty="0">
              <a:latin typeface="Arial" panose="020B0604020202020204" pitchFamily="34" charset="0"/>
              <a:cs typeface="Arial" panose="020B0604020202020204" pitchFamily="34" charset="0"/>
            </a:endParaRPr>
          </a:p>
        </p:txBody>
      </p:sp>
      <p:sp>
        <p:nvSpPr>
          <p:cNvPr id="3" name="Stačiakampis 2"/>
          <p:cNvSpPr/>
          <p:nvPr/>
        </p:nvSpPr>
        <p:spPr>
          <a:xfrm>
            <a:off x="149469" y="1477108"/>
            <a:ext cx="11913577" cy="1963614"/>
          </a:xfrm>
          <a:prstGeom prst="rect">
            <a:avLst/>
          </a:prstGeom>
        </p:spPr>
        <p:txBody>
          <a:bodyPr wrap="square">
            <a:spAutoFit/>
          </a:bodyPr>
          <a:lstStyle/>
          <a:p>
            <a:pPr algn="just">
              <a:lnSpc>
                <a:spcPct val="115000"/>
              </a:lnSpc>
              <a:spcAft>
                <a:spcPts val="1000"/>
              </a:spcAft>
            </a:pPr>
            <a:endParaRPr lang="lt-LT"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lt-LT" dirty="0" smtClean="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15000"/>
              </a:lnSpc>
              <a:spcAft>
                <a:spcPts val="1000"/>
              </a:spcAft>
            </a:pPr>
            <a:endParaRPr lang="lt-LT" sz="2400" b="1" dirty="0">
              <a:solidFill>
                <a:schemeClr val="accent5">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endParaRPr lang="lt-LT" sz="2400" b="1" dirty="0" smtClean="0">
              <a:solidFill>
                <a:schemeClr val="accent5">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Stačiakampis 6"/>
          <p:cNvSpPr/>
          <p:nvPr/>
        </p:nvSpPr>
        <p:spPr>
          <a:xfrm>
            <a:off x="1556238" y="615167"/>
            <a:ext cx="7138967" cy="454612"/>
          </a:xfrm>
          <a:prstGeom prst="rect">
            <a:avLst/>
          </a:prstGeom>
        </p:spPr>
        <p:txBody>
          <a:bodyPr wrap="square">
            <a:spAutoFit/>
          </a:bodyPr>
          <a:lstStyle/>
          <a:p>
            <a:pPr marL="457200" algn="ctr">
              <a:lnSpc>
                <a:spcPct val="107000"/>
              </a:lnSpc>
              <a:spcAft>
                <a:spcPts val="800"/>
              </a:spcAft>
            </a:pPr>
            <a:r>
              <a:rPr lang="lt-LT" sz="2200" b="1" dirty="0" smtClean="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DARBO SU VIPIS TOBULINIMAS</a:t>
            </a:r>
            <a:endParaRPr lang="lt-LT" sz="2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Stačiakampis 8"/>
          <p:cNvSpPr/>
          <p:nvPr/>
        </p:nvSpPr>
        <p:spPr>
          <a:xfrm>
            <a:off x="20515" y="1477108"/>
            <a:ext cx="11896182" cy="523220"/>
          </a:xfrm>
          <a:prstGeom prst="rect">
            <a:avLst/>
          </a:prstGeom>
        </p:spPr>
        <p:txBody>
          <a:bodyPr wrap="square">
            <a:spAutoFit/>
          </a:bodyPr>
          <a:lstStyle/>
          <a:p>
            <a:pPr algn="just"/>
            <a:endParaRPr lang="lt-LT" sz="1600" dirty="0">
              <a:latin typeface="Arial" panose="020B0604020202020204" pitchFamily="34" charset="0"/>
              <a:cs typeface="Arial" panose="020B0604020202020204" pitchFamily="34" charset="0"/>
            </a:endParaRPr>
          </a:p>
          <a:p>
            <a:r>
              <a:rPr lang="lt-LT" sz="1200" dirty="0" smtClean="0"/>
              <a:t>. </a:t>
            </a:r>
            <a:endParaRPr lang="lt-LT" sz="1200" dirty="0"/>
          </a:p>
        </p:txBody>
      </p:sp>
      <p:sp>
        <p:nvSpPr>
          <p:cNvPr id="5" name="Stačiakampis 4"/>
          <p:cNvSpPr/>
          <p:nvPr/>
        </p:nvSpPr>
        <p:spPr>
          <a:xfrm>
            <a:off x="1090246" y="993531"/>
            <a:ext cx="10848488" cy="523220"/>
          </a:xfrm>
          <a:prstGeom prst="rect">
            <a:avLst/>
          </a:prstGeom>
        </p:spPr>
        <p:txBody>
          <a:bodyPr wrap="square">
            <a:spAutoFit/>
          </a:bodyPr>
          <a:lstStyle/>
          <a:p>
            <a:pPr>
              <a:spcAft>
                <a:spcPts val="0"/>
              </a:spcAft>
            </a:pPr>
            <a:r>
              <a:rPr lang="lt-LT" sz="1400" dirty="0">
                <a:latin typeface="Arial" panose="020B0604020202020204" pitchFamily="34" charset="0"/>
                <a:ea typeface="Calibri" panose="020F0502020204030204" pitchFamily="34" charset="0"/>
                <a:cs typeface="Arial" panose="020B0604020202020204" pitchFamily="34" charset="0"/>
              </a:rPr>
              <a:t>Tam, kad centralizavimo pradžia būtų sklandesnė ir nesukeltų papildomų problemų, reikia iki šių metų pabaigos išmokti dirbti su VIPIS.</a:t>
            </a:r>
          </a:p>
          <a:p>
            <a:pPr>
              <a:spcAft>
                <a:spcPts val="0"/>
              </a:spcAft>
            </a:pPr>
            <a:r>
              <a:rPr lang="lt-LT" sz="1400" b="1" dirty="0">
                <a:latin typeface="Arial" panose="020B0604020202020204" pitchFamily="34" charset="0"/>
                <a:ea typeface="Calibri" panose="020F0502020204030204" pitchFamily="34" charset="0"/>
                <a:cs typeface="Arial" panose="020B0604020202020204" pitchFamily="34" charset="0"/>
              </a:rPr>
              <a:t>Klaidos VIPIS:</a:t>
            </a:r>
            <a:endParaRPr lang="lt-LT" sz="14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6" name="Paveikslėlis 5"/>
          <p:cNvPicPr>
            <a:picLocks noChangeAspect="1"/>
          </p:cNvPicPr>
          <p:nvPr/>
        </p:nvPicPr>
        <p:blipFill>
          <a:blip r:embed="rId3"/>
          <a:stretch>
            <a:fillRect/>
          </a:stretch>
        </p:blipFill>
        <p:spPr>
          <a:xfrm>
            <a:off x="278423" y="1424648"/>
            <a:ext cx="12042531" cy="5223960"/>
          </a:xfrm>
          <a:prstGeom prst="rect">
            <a:avLst/>
          </a:prstGeom>
          <a:ln>
            <a:solidFill>
              <a:srgbClr val="FF0000"/>
            </a:solidFill>
          </a:ln>
        </p:spPr>
      </p:pic>
      <p:sp>
        <p:nvSpPr>
          <p:cNvPr id="8" name="Stačiakampis 7"/>
          <p:cNvSpPr/>
          <p:nvPr/>
        </p:nvSpPr>
        <p:spPr>
          <a:xfrm>
            <a:off x="2338754" y="3365295"/>
            <a:ext cx="729761" cy="204197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0" name="Stačiakampis 9"/>
          <p:cNvSpPr/>
          <p:nvPr/>
        </p:nvSpPr>
        <p:spPr>
          <a:xfrm>
            <a:off x="3894992" y="3297115"/>
            <a:ext cx="1151793" cy="211015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1" name="TextBox 10"/>
          <p:cNvSpPr txBox="1"/>
          <p:nvPr/>
        </p:nvSpPr>
        <p:spPr>
          <a:xfrm>
            <a:off x="694592" y="5521569"/>
            <a:ext cx="11034346" cy="738664"/>
          </a:xfrm>
          <a:prstGeom prst="rect">
            <a:avLst/>
          </a:prstGeom>
          <a:solidFill>
            <a:schemeClr val="accent1">
              <a:lumMod val="40000"/>
              <a:lumOff val="60000"/>
            </a:schemeClr>
          </a:solidFill>
        </p:spPr>
        <p:txBody>
          <a:bodyPr wrap="square" rtlCol="0">
            <a:spAutoFit/>
          </a:bodyPr>
          <a:lstStyle/>
          <a:p>
            <a:r>
              <a:rPr lang="lt-LT" sz="1400" b="1" dirty="0" smtClean="0">
                <a:solidFill>
                  <a:srgbClr val="FF0000"/>
                </a:solidFill>
                <a:latin typeface="Arial" panose="020B0604020202020204" pitchFamily="34" charset="0"/>
                <a:cs typeface="Arial" panose="020B0604020202020204" pitchFamily="34" charset="0"/>
              </a:rPr>
              <a:t>Neaiškus p. objektas </a:t>
            </a:r>
            <a:r>
              <a:rPr lang="lt-LT" sz="1400" dirty="0" smtClean="0">
                <a:solidFill>
                  <a:srgbClr val="FF0000"/>
                </a:solidFill>
                <a:latin typeface="Arial" panose="020B0604020202020204" pitchFamily="34" charset="0"/>
                <a:cs typeface="Arial" panose="020B0604020202020204" pitchFamily="34" charset="0"/>
              </a:rPr>
              <a:t>(nenurodytas darbų pavadinimas);</a:t>
            </a:r>
            <a:r>
              <a:rPr lang="lt-LT" sz="1400" b="1" dirty="0">
                <a:solidFill>
                  <a:srgbClr val="FF0000"/>
                </a:solidFill>
                <a:latin typeface="Arial" panose="020B0604020202020204" pitchFamily="34" charset="0"/>
                <a:cs typeface="Arial" panose="020B0604020202020204" pitchFamily="34" charset="0"/>
              </a:rPr>
              <a:t> nurodytas neteisingas BVPŽ kodas ir pirkimo </a:t>
            </a:r>
            <a:r>
              <a:rPr lang="lt-LT" sz="1400" b="1" dirty="0" err="1">
                <a:solidFill>
                  <a:srgbClr val="FF0000"/>
                </a:solidFill>
                <a:latin typeface="Arial" panose="020B0604020202020204" pitchFamily="34" charset="0"/>
                <a:cs typeface="Arial" panose="020B0604020202020204" pitchFamily="34" charset="0"/>
              </a:rPr>
              <a:t>obj</a:t>
            </a:r>
            <a:r>
              <a:rPr lang="lt-LT" sz="1400" b="1" dirty="0">
                <a:solidFill>
                  <a:srgbClr val="FF0000"/>
                </a:solidFill>
                <a:latin typeface="Arial" panose="020B0604020202020204" pitchFamily="34" charset="0"/>
                <a:cs typeface="Arial" panose="020B0604020202020204" pitchFamily="34" charset="0"/>
              </a:rPr>
              <a:t>. rūšis</a:t>
            </a:r>
            <a:r>
              <a:rPr lang="lt-LT" sz="1400" dirty="0">
                <a:solidFill>
                  <a:srgbClr val="FF0000"/>
                </a:solidFill>
                <a:latin typeface="Arial" panose="020B0604020202020204" pitchFamily="34" charset="0"/>
                <a:cs typeface="Arial" panose="020B0604020202020204" pitchFamily="34" charset="0"/>
              </a:rPr>
              <a:t> (nurodyta paslaugos, bet realiai perkami statybos darbai – </a:t>
            </a:r>
            <a:r>
              <a:rPr lang="lt-LT" sz="1400" dirty="0" smtClean="0">
                <a:solidFill>
                  <a:srgbClr val="FF0000"/>
                </a:solidFill>
                <a:latin typeface="Arial" panose="020B0604020202020204" pitchFamily="34" charset="0"/>
                <a:cs typeface="Arial" panose="020B0604020202020204" pitchFamily="34" charset="0"/>
              </a:rPr>
              <a:t>BVPŽ kodas 45.......); </a:t>
            </a:r>
            <a:r>
              <a:rPr lang="lt-LT" sz="1400" b="1" dirty="0" smtClean="0">
                <a:solidFill>
                  <a:srgbClr val="FF0000"/>
                </a:solidFill>
                <a:latin typeface="Arial" panose="020B0604020202020204" pitchFamily="34" charset="0"/>
                <a:cs typeface="Arial" panose="020B0604020202020204" pitchFamily="34" charset="0"/>
              </a:rPr>
              <a:t>skaidymas</a:t>
            </a:r>
            <a:r>
              <a:rPr lang="lt-LT" sz="1400" dirty="0" smtClean="0">
                <a:solidFill>
                  <a:srgbClr val="FF0000"/>
                </a:solidFill>
                <a:latin typeface="Arial" panose="020B0604020202020204" pitchFamily="34" charset="0"/>
                <a:cs typeface="Arial" panose="020B0604020202020204" pitchFamily="34" charset="0"/>
              </a:rPr>
              <a:t>, siekiant išvengti tinkamo pirkimo būdo (turi būti skelbiamas pirkimas, nes viršija 10 000 </a:t>
            </a:r>
            <a:r>
              <a:rPr lang="lt-LT" sz="1400" dirty="0" err="1" smtClean="0">
                <a:solidFill>
                  <a:srgbClr val="FF0000"/>
                </a:solidFill>
                <a:latin typeface="Arial" panose="020B0604020202020204" pitchFamily="34" charset="0"/>
                <a:cs typeface="Arial" panose="020B0604020202020204" pitchFamily="34" charset="0"/>
              </a:rPr>
              <a:t>Eur</a:t>
            </a:r>
            <a:r>
              <a:rPr lang="lt-LT" sz="1400" dirty="0" smtClean="0">
                <a:solidFill>
                  <a:srgbClr val="FF0000"/>
                </a:solidFill>
                <a:latin typeface="Arial" panose="020B0604020202020204" pitchFamily="34" charset="0"/>
                <a:cs typeface="Arial" panose="020B0604020202020204" pitchFamily="34" charset="0"/>
              </a:rPr>
              <a:t> be PVM (yra 13967 </a:t>
            </a:r>
            <a:r>
              <a:rPr lang="lt-LT" sz="1400" dirty="0" err="1" smtClean="0">
                <a:solidFill>
                  <a:srgbClr val="FF0000"/>
                </a:solidFill>
                <a:latin typeface="Arial" panose="020B0604020202020204" pitchFamily="34" charset="0"/>
                <a:cs typeface="Arial" panose="020B0604020202020204" pitchFamily="34" charset="0"/>
              </a:rPr>
              <a:t>Eur</a:t>
            </a:r>
            <a:r>
              <a:rPr lang="lt-LT" sz="1400" dirty="0" smtClean="0">
                <a:solidFill>
                  <a:srgbClr val="FF0000"/>
                </a:solidFill>
                <a:latin typeface="Arial" panose="020B0604020202020204" pitchFamily="34" charset="0"/>
                <a:cs typeface="Arial" panose="020B0604020202020204" pitchFamily="34" charset="0"/>
              </a:rPr>
              <a:t> be PVM), turi būti raštiškos sutartys (nuo 5000 </a:t>
            </a:r>
            <a:r>
              <a:rPr lang="lt-LT" sz="1400" dirty="0" err="1" smtClean="0">
                <a:solidFill>
                  <a:srgbClr val="FF0000"/>
                </a:solidFill>
                <a:latin typeface="Arial" panose="020B0604020202020204" pitchFamily="34" charset="0"/>
                <a:cs typeface="Arial" panose="020B0604020202020204" pitchFamily="34" charset="0"/>
              </a:rPr>
              <a:t>Eur</a:t>
            </a:r>
            <a:r>
              <a:rPr lang="lt-LT" sz="1400" dirty="0" smtClean="0">
                <a:solidFill>
                  <a:srgbClr val="FF0000"/>
                </a:solidFill>
                <a:latin typeface="Arial" panose="020B0604020202020204" pitchFamily="34" charset="0"/>
                <a:cs typeface="Arial" panose="020B0604020202020204" pitchFamily="34" charset="0"/>
              </a:rPr>
              <a:t>); </a:t>
            </a:r>
            <a:endParaRPr lang="lt-LT" sz="14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92463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2" y="0"/>
            <a:ext cx="12193522" cy="6858000"/>
          </a:xfrm>
        </p:spPr>
      </p:pic>
      <p:sp>
        <p:nvSpPr>
          <p:cNvPr id="2" name="Title 1"/>
          <p:cNvSpPr>
            <a:spLocks noGrp="1"/>
          </p:cNvSpPr>
          <p:nvPr>
            <p:ph type="title"/>
          </p:nvPr>
        </p:nvSpPr>
        <p:spPr>
          <a:xfrm>
            <a:off x="1090246" y="633046"/>
            <a:ext cx="9311054" cy="773723"/>
          </a:xfrm>
        </p:spPr>
        <p:txBody>
          <a:bodyPr>
            <a:normAutofit fontScale="90000"/>
          </a:bodyPr>
          <a:lstStyle/>
          <a:p>
            <a:r>
              <a:rPr lang="lt-LT" b="1" dirty="0" smtClean="0"/>
              <a:t>                                  </a:t>
            </a:r>
            <a:br>
              <a:rPr lang="lt-LT" b="1" dirty="0" smtClean="0"/>
            </a:br>
            <a:r>
              <a:rPr lang="lt-LT" b="1" dirty="0"/>
              <a:t> </a:t>
            </a:r>
            <a:r>
              <a:rPr lang="lt-LT" b="1" dirty="0" smtClean="0"/>
              <a:t>                                  </a:t>
            </a:r>
            <a:endParaRPr lang="en-US" sz="2700" dirty="0">
              <a:latin typeface="Arial" panose="020B0604020202020204" pitchFamily="34" charset="0"/>
              <a:cs typeface="Arial" panose="020B0604020202020204" pitchFamily="34" charset="0"/>
            </a:endParaRPr>
          </a:p>
        </p:txBody>
      </p:sp>
      <p:sp>
        <p:nvSpPr>
          <p:cNvPr id="3" name="Stačiakampis 2"/>
          <p:cNvSpPr/>
          <p:nvPr/>
        </p:nvSpPr>
        <p:spPr>
          <a:xfrm>
            <a:off x="149469" y="1477108"/>
            <a:ext cx="11913577" cy="1963614"/>
          </a:xfrm>
          <a:prstGeom prst="rect">
            <a:avLst/>
          </a:prstGeom>
        </p:spPr>
        <p:txBody>
          <a:bodyPr wrap="square">
            <a:spAutoFit/>
          </a:bodyPr>
          <a:lstStyle/>
          <a:p>
            <a:pPr algn="just">
              <a:lnSpc>
                <a:spcPct val="115000"/>
              </a:lnSpc>
              <a:spcAft>
                <a:spcPts val="1000"/>
              </a:spcAft>
            </a:pPr>
            <a:endParaRPr lang="lt-LT"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lt-LT" dirty="0" smtClean="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15000"/>
              </a:lnSpc>
              <a:spcAft>
                <a:spcPts val="1000"/>
              </a:spcAft>
            </a:pPr>
            <a:endParaRPr lang="lt-LT" sz="2400" b="1" dirty="0">
              <a:solidFill>
                <a:schemeClr val="accent5">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endParaRPr lang="lt-LT" sz="2400" b="1" dirty="0" smtClean="0">
              <a:solidFill>
                <a:schemeClr val="accent5">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Stačiakampis 6"/>
          <p:cNvSpPr/>
          <p:nvPr/>
        </p:nvSpPr>
        <p:spPr>
          <a:xfrm>
            <a:off x="1493274" y="737418"/>
            <a:ext cx="7201931" cy="436402"/>
          </a:xfrm>
          <a:prstGeom prst="rect">
            <a:avLst/>
          </a:prstGeom>
        </p:spPr>
        <p:txBody>
          <a:bodyPr wrap="square">
            <a:spAutoFit/>
          </a:bodyPr>
          <a:lstStyle/>
          <a:p>
            <a:pPr marL="457200" algn="ctr">
              <a:lnSpc>
                <a:spcPct val="107000"/>
              </a:lnSpc>
              <a:spcAft>
                <a:spcPts val="800"/>
              </a:spcAft>
            </a:pPr>
            <a:r>
              <a:rPr lang="lt-LT" sz="2200" b="1" dirty="0" smtClean="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DARBO SU VIPIS TOBULINIMAS</a:t>
            </a:r>
            <a:endParaRPr lang="lt-LT" sz="2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Stačiakampis 8"/>
          <p:cNvSpPr/>
          <p:nvPr/>
        </p:nvSpPr>
        <p:spPr>
          <a:xfrm>
            <a:off x="20515" y="1477108"/>
            <a:ext cx="11896182" cy="523220"/>
          </a:xfrm>
          <a:prstGeom prst="rect">
            <a:avLst/>
          </a:prstGeom>
        </p:spPr>
        <p:txBody>
          <a:bodyPr wrap="square">
            <a:spAutoFit/>
          </a:bodyPr>
          <a:lstStyle/>
          <a:p>
            <a:pPr algn="just"/>
            <a:endParaRPr lang="lt-LT" sz="1600" dirty="0">
              <a:latin typeface="Arial" panose="020B0604020202020204" pitchFamily="34" charset="0"/>
              <a:cs typeface="Arial" panose="020B0604020202020204" pitchFamily="34" charset="0"/>
            </a:endParaRPr>
          </a:p>
          <a:p>
            <a:r>
              <a:rPr lang="lt-LT" sz="1200" dirty="0" smtClean="0"/>
              <a:t>. </a:t>
            </a:r>
            <a:endParaRPr lang="lt-LT" sz="1200" dirty="0"/>
          </a:p>
        </p:txBody>
      </p:sp>
      <p:pic>
        <p:nvPicPr>
          <p:cNvPr id="8" name="Paveikslėlis 7"/>
          <p:cNvPicPr/>
          <p:nvPr/>
        </p:nvPicPr>
        <p:blipFill>
          <a:blip r:embed="rId3"/>
          <a:stretch>
            <a:fillRect/>
          </a:stretch>
        </p:blipFill>
        <p:spPr>
          <a:xfrm>
            <a:off x="-1522" y="0"/>
            <a:ext cx="12193522" cy="6857999"/>
          </a:xfrm>
          <a:prstGeom prst="rect">
            <a:avLst/>
          </a:prstGeom>
        </p:spPr>
      </p:pic>
      <p:sp>
        <p:nvSpPr>
          <p:cNvPr id="6" name="Stačiakampis 5"/>
          <p:cNvSpPr/>
          <p:nvPr/>
        </p:nvSpPr>
        <p:spPr>
          <a:xfrm>
            <a:off x="5638800" y="3003176"/>
            <a:ext cx="1362635" cy="271630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1" name="TextBox 10"/>
          <p:cNvSpPr txBox="1"/>
          <p:nvPr/>
        </p:nvSpPr>
        <p:spPr>
          <a:xfrm>
            <a:off x="5638801" y="3587262"/>
            <a:ext cx="1362634" cy="830997"/>
          </a:xfrm>
          <a:prstGeom prst="rect">
            <a:avLst/>
          </a:prstGeom>
          <a:noFill/>
        </p:spPr>
        <p:txBody>
          <a:bodyPr wrap="square" rtlCol="0">
            <a:spAutoFit/>
          </a:bodyPr>
          <a:lstStyle/>
          <a:p>
            <a:pPr algn="ctr"/>
            <a:r>
              <a:rPr lang="lt-LT" sz="1600" dirty="0" smtClean="0">
                <a:solidFill>
                  <a:srgbClr val="FF0000"/>
                </a:solidFill>
                <a:latin typeface="Arial" panose="020B0604020202020204" pitchFamily="34" charset="0"/>
                <a:cs typeface="Arial" panose="020B0604020202020204" pitchFamily="34" charset="0"/>
              </a:rPr>
              <a:t>Nenurodytas pirkimo būdas</a:t>
            </a:r>
            <a:endParaRPr lang="lt-LT" sz="1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39662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2" y="11722"/>
            <a:ext cx="12193522" cy="6858000"/>
          </a:xfrm>
        </p:spPr>
      </p:pic>
      <p:sp>
        <p:nvSpPr>
          <p:cNvPr id="2" name="Title 1"/>
          <p:cNvSpPr>
            <a:spLocks noGrp="1"/>
          </p:cNvSpPr>
          <p:nvPr>
            <p:ph type="title"/>
          </p:nvPr>
        </p:nvSpPr>
        <p:spPr>
          <a:xfrm>
            <a:off x="1090246" y="633046"/>
            <a:ext cx="9311054" cy="773723"/>
          </a:xfrm>
        </p:spPr>
        <p:txBody>
          <a:bodyPr>
            <a:normAutofit fontScale="90000"/>
          </a:bodyPr>
          <a:lstStyle/>
          <a:p>
            <a:r>
              <a:rPr lang="lt-LT" b="1" dirty="0" smtClean="0"/>
              <a:t>                                  </a:t>
            </a:r>
            <a:br>
              <a:rPr lang="lt-LT" b="1" dirty="0" smtClean="0"/>
            </a:br>
            <a:r>
              <a:rPr lang="lt-LT" b="1" dirty="0"/>
              <a:t> </a:t>
            </a:r>
            <a:r>
              <a:rPr lang="lt-LT" b="1" dirty="0" smtClean="0"/>
              <a:t>                                  </a:t>
            </a:r>
            <a:endParaRPr lang="en-US" sz="2700" dirty="0">
              <a:latin typeface="Arial" panose="020B0604020202020204" pitchFamily="34" charset="0"/>
              <a:cs typeface="Arial" panose="020B0604020202020204" pitchFamily="34" charset="0"/>
            </a:endParaRPr>
          </a:p>
        </p:txBody>
      </p:sp>
      <p:sp>
        <p:nvSpPr>
          <p:cNvPr id="3" name="Stačiakampis 2"/>
          <p:cNvSpPr/>
          <p:nvPr/>
        </p:nvSpPr>
        <p:spPr>
          <a:xfrm>
            <a:off x="149469" y="1477108"/>
            <a:ext cx="11913577" cy="1963614"/>
          </a:xfrm>
          <a:prstGeom prst="rect">
            <a:avLst/>
          </a:prstGeom>
        </p:spPr>
        <p:txBody>
          <a:bodyPr wrap="square">
            <a:spAutoFit/>
          </a:bodyPr>
          <a:lstStyle/>
          <a:p>
            <a:pPr algn="just">
              <a:lnSpc>
                <a:spcPct val="115000"/>
              </a:lnSpc>
              <a:spcAft>
                <a:spcPts val="1000"/>
              </a:spcAft>
            </a:pPr>
            <a:endParaRPr lang="lt-LT"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lt-LT" dirty="0" smtClean="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15000"/>
              </a:lnSpc>
              <a:spcAft>
                <a:spcPts val="1000"/>
              </a:spcAft>
            </a:pPr>
            <a:endParaRPr lang="lt-LT" sz="2400" b="1" dirty="0">
              <a:solidFill>
                <a:schemeClr val="accent5">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endParaRPr lang="lt-LT" sz="2400" b="1" dirty="0" smtClean="0">
              <a:solidFill>
                <a:schemeClr val="accent5">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Stačiakampis 6"/>
          <p:cNvSpPr/>
          <p:nvPr/>
        </p:nvSpPr>
        <p:spPr>
          <a:xfrm>
            <a:off x="1493274" y="737418"/>
            <a:ext cx="7201931" cy="436402"/>
          </a:xfrm>
          <a:prstGeom prst="rect">
            <a:avLst/>
          </a:prstGeom>
        </p:spPr>
        <p:txBody>
          <a:bodyPr wrap="square">
            <a:spAutoFit/>
          </a:bodyPr>
          <a:lstStyle/>
          <a:p>
            <a:pPr marL="457200" algn="ctr">
              <a:lnSpc>
                <a:spcPct val="107000"/>
              </a:lnSpc>
              <a:spcAft>
                <a:spcPts val="800"/>
              </a:spcAft>
            </a:pPr>
            <a:r>
              <a:rPr lang="lt-LT" sz="2200" b="1" dirty="0" smtClean="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DARBO SU VIPIS TOBULINIMAS</a:t>
            </a:r>
            <a:endParaRPr lang="lt-LT" sz="2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Stačiakampis 8"/>
          <p:cNvSpPr/>
          <p:nvPr/>
        </p:nvSpPr>
        <p:spPr>
          <a:xfrm>
            <a:off x="20515" y="1477108"/>
            <a:ext cx="11896182" cy="523220"/>
          </a:xfrm>
          <a:prstGeom prst="rect">
            <a:avLst/>
          </a:prstGeom>
        </p:spPr>
        <p:txBody>
          <a:bodyPr wrap="square">
            <a:spAutoFit/>
          </a:bodyPr>
          <a:lstStyle/>
          <a:p>
            <a:pPr algn="just"/>
            <a:endParaRPr lang="lt-LT" sz="1600" dirty="0">
              <a:latin typeface="Arial" panose="020B0604020202020204" pitchFamily="34" charset="0"/>
              <a:cs typeface="Arial" panose="020B0604020202020204" pitchFamily="34" charset="0"/>
            </a:endParaRPr>
          </a:p>
          <a:p>
            <a:r>
              <a:rPr lang="lt-LT" sz="1200" dirty="0" smtClean="0"/>
              <a:t>. </a:t>
            </a:r>
            <a:endParaRPr lang="lt-LT" sz="1200" dirty="0"/>
          </a:p>
        </p:txBody>
      </p:sp>
      <p:pic>
        <p:nvPicPr>
          <p:cNvPr id="8" name="Paveikslėlis 7"/>
          <p:cNvPicPr/>
          <p:nvPr/>
        </p:nvPicPr>
        <p:blipFill>
          <a:blip r:embed="rId3"/>
          <a:stretch>
            <a:fillRect/>
          </a:stretch>
        </p:blipFill>
        <p:spPr>
          <a:xfrm>
            <a:off x="87923" y="11722"/>
            <a:ext cx="12104077" cy="6846278"/>
          </a:xfrm>
          <a:prstGeom prst="rect">
            <a:avLst/>
          </a:prstGeom>
        </p:spPr>
      </p:pic>
      <p:sp>
        <p:nvSpPr>
          <p:cNvPr id="6" name="Stačiakampis 5"/>
          <p:cNvSpPr/>
          <p:nvPr/>
        </p:nvSpPr>
        <p:spPr>
          <a:xfrm>
            <a:off x="2584938" y="4246686"/>
            <a:ext cx="1468316" cy="2813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0" name="TextBox 9"/>
          <p:cNvSpPr txBox="1"/>
          <p:nvPr/>
        </p:nvSpPr>
        <p:spPr>
          <a:xfrm>
            <a:off x="474785" y="5644662"/>
            <a:ext cx="11175023" cy="584775"/>
          </a:xfrm>
          <a:prstGeom prst="rect">
            <a:avLst/>
          </a:prstGeom>
          <a:solidFill>
            <a:schemeClr val="accent1">
              <a:lumMod val="40000"/>
              <a:lumOff val="60000"/>
            </a:schemeClr>
          </a:solidFill>
        </p:spPr>
        <p:txBody>
          <a:bodyPr wrap="square" rtlCol="0">
            <a:spAutoFit/>
          </a:bodyPr>
          <a:lstStyle/>
          <a:p>
            <a:r>
              <a:rPr lang="lt-LT" sz="1600" dirty="0" smtClean="0">
                <a:solidFill>
                  <a:srgbClr val="FF0000"/>
                </a:solidFill>
                <a:latin typeface="Arial" panose="020B0604020202020204" pitchFamily="34" charset="0"/>
                <a:cs typeface="Arial" panose="020B0604020202020204" pitchFamily="34" charset="0"/>
              </a:rPr>
              <a:t>Nors parinktas BVPŽ kodas ir vadinasi „Įvairios paslaugos“ (98300000-6), tačiau pirkimo objektas turi būti įvardintas aiškiai, </a:t>
            </a:r>
            <a:r>
              <a:rPr lang="lt-LT" sz="1600" dirty="0" err="1" smtClean="0">
                <a:solidFill>
                  <a:srgbClr val="FF0000"/>
                </a:solidFill>
                <a:latin typeface="Arial" panose="020B0604020202020204" pitchFamily="34" charset="0"/>
                <a:cs typeface="Arial" panose="020B0604020202020204" pitchFamily="34" charset="0"/>
              </a:rPr>
              <a:t>t.y</a:t>
            </a:r>
            <a:r>
              <a:rPr lang="lt-LT" sz="1600" dirty="0" smtClean="0">
                <a:solidFill>
                  <a:srgbClr val="FF0000"/>
                </a:solidFill>
                <a:latin typeface="Arial" panose="020B0604020202020204" pitchFamily="34" charset="0"/>
                <a:cs typeface="Arial" panose="020B0604020202020204" pitchFamily="34" charset="0"/>
              </a:rPr>
              <a:t>. </a:t>
            </a:r>
            <a:r>
              <a:rPr lang="lt-LT" sz="1600" b="1" dirty="0" smtClean="0">
                <a:solidFill>
                  <a:srgbClr val="FF0000"/>
                </a:solidFill>
                <a:latin typeface="Arial" panose="020B0604020202020204" pitchFamily="34" charset="0"/>
                <a:cs typeface="Arial" panose="020B0604020202020204" pitchFamily="34" charset="0"/>
              </a:rPr>
              <a:t>reikia nurodyti tai, ką realiai perkate</a:t>
            </a:r>
            <a:endParaRPr lang="lt-LT" sz="16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79477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2" y="11722"/>
            <a:ext cx="12193522" cy="6858000"/>
          </a:xfrm>
        </p:spPr>
      </p:pic>
      <p:sp>
        <p:nvSpPr>
          <p:cNvPr id="2" name="Title 1"/>
          <p:cNvSpPr>
            <a:spLocks noGrp="1"/>
          </p:cNvSpPr>
          <p:nvPr>
            <p:ph type="title"/>
          </p:nvPr>
        </p:nvSpPr>
        <p:spPr>
          <a:xfrm>
            <a:off x="1090246" y="633046"/>
            <a:ext cx="9311054" cy="773723"/>
          </a:xfrm>
        </p:spPr>
        <p:txBody>
          <a:bodyPr>
            <a:normAutofit fontScale="90000"/>
          </a:bodyPr>
          <a:lstStyle/>
          <a:p>
            <a:r>
              <a:rPr lang="lt-LT" b="1" dirty="0" smtClean="0"/>
              <a:t>                                  </a:t>
            </a:r>
            <a:br>
              <a:rPr lang="lt-LT" b="1" dirty="0" smtClean="0"/>
            </a:br>
            <a:r>
              <a:rPr lang="lt-LT" b="1" dirty="0"/>
              <a:t> </a:t>
            </a:r>
            <a:r>
              <a:rPr lang="lt-LT" b="1" dirty="0" smtClean="0"/>
              <a:t>                                  </a:t>
            </a:r>
            <a:endParaRPr lang="en-US" sz="2700" dirty="0">
              <a:latin typeface="Arial" panose="020B0604020202020204" pitchFamily="34" charset="0"/>
              <a:cs typeface="Arial" panose="020B0604020202020204" pitchFamily="34" charset="0"/>
            </a:endParaRPr>
          </a:p>
        </p:txBody>
      </p:sp>
      <p:sp>
        <p:nvSpPr>
          <p:cNvPr id="3" name="Stačiakampis 2"/>
          <p:cNvSpPr/>
          <p:nvPr/>
        </p:nvSpPr>
        <p:spPr>
          <a:xfrm>
            <a:off x="149469" y="1477108"/>
            <a:ext cx="11913577" cy="1963614"/>
          </a:xfrm>
          <a:prstGeom prst="rect">
            <a:avLst/>
          </a:prstGeom>
        </p:spPr>
        <p:txBody>
          <a:bodyPr wrap="square">
            <a:spAutoFit/>
          </a:bodyPr>
          <a:lstStyle/>
          <a:p>
            <a:pPr algn="just">
              <a:lnSpc>
                <a:spcPct val="115000"/>
              </a:lnSpc>
              <a:spcAft>
                <a:spcPts val="1000"/>
              </a:spcAft>
            </a:pPr>
            <a:endParaRPr lang="lt-LT"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lt-LT" dirty="0" smtClean="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15000"/>
              </a:lnSpc>
              <a:spcAft>
                <a:spcPts val="1000"/>
              </a:spcAft>
            </a:pPr>
            <a:endParaRPr lang="lt-LT" sz="2400" b="1" dirty="0">
              <a:solidFill>
                <a:schemeClr val="accent5">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endParaRPr lang="lt-LT" sz="2400" b="1" dirty="0" smtClean="0">
              <a:solidFill>
                <a:schemeClr val="accent5">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Stačiakampis 6"/>
          <p:cNvSpPr/>
          <p:nvPr/>
        </p:nvSpPr>
        <p:spPr>
          <a:xfrm>
            <a:off x="1493274" y="737418"/>
            <a:ext cx="7201931" cy="436402"/>
          </a:xfrm>
          <a:prstGeom prst="rect">
            <a:avLst/>
          </a:prstGeom>
        </p:spPr>
        <p:txBody>
          <a:bodyPr wrap="square">
            <a:spAutoFit/>
          </a:bodyPr>
          <a:lstStyle/>
          <a:p>
            <a:pPr marL="457200" algn="ctr">
              <a:lnSpc>
                <a:spcPct val="107000"/>
              </a:lnSpc>
              <a:spcAft>
                <a:spcPts val="800"/>
              </a:spcAft>
            </a:pPr>
            <a:r>
              <a:rPr lang="lt-LT" sz="2200" b="1" dirty="0" smtClean="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DARBO SU VIPIS TOBULINIMAS</a:t>
            </a:r>
            <a:endParaRPr lang="lt-LT" sz="2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Stačiakampis 8"/>
          <p:cNvSpPr/>
          <p:nvPr/>
        </p:nvSpPr>
        <p:spPr>
          <a:xfrm>
            <a:off x="20515" y="1477108"/>
            <a:ext cx="11896182" cy="523220"/>
          </a:xfrm>
          <a:prstGeom prst="rect">
            <a:avLst/>
          </a:prstGeom>
        </p:spPr>
        <p:txBody>
          <a:bodyPr wrap="square">
            <a:spAutoFit/>
          </a:bodyPr>
          <a:lstStyle/>
          <a:p>
            <a:pPr algn="just"/>
            <a:endParaRPr lang="lt-LT" sz="1600" dirty="0">
              <a:latin typeface="Arial" panose="020B0604020202020204" pitchFamily="34" charset="0"/>
              <a:cs typeface="Arial" panose="020B0604020202020204" pitchFamily="34" charset="0"/>
            </a:endParaRPr>
          </a:p>
          <a:p>
            <a:r>
              <a:rPr lang="lt-LT" sz="1200" dirty="0" smtClean="0"/>
              <a:t>. </a:t>
            </a:r>
            <a:endParaRPr lang="lt-LT" sz="1200" dirty="0"/>
          </a:p>
        </p:txBody>
      </p:sp>
      <p:sp>
        <p:nvSpPr>
          <p:cNvPr id="6" name="Stačiakampis 5"/>
          <p:cNvSpPr/>
          <p:nvPr/>
        </p:nvSpPr>
        <p:spPr>
          <a:xfrm>
            <a:off x="2584938" y="4246686"/>
            <a:ext cx="1468316" cy="2813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11" name="Paveikslėlis 10"/>
          <p:cNvPicPr/>
          <p:nvPr/>
        </p:nvPicPr>
        <p:blipFill>
          <a:blip r:embed="rId4"/>
          <a:stretch>
            <a:fillRect/>
          </a:stretch>
        </p:blipFill>
        <p:spPr>
          <a:xfrm>
            <a:off x="20514" y="11723"/>
            <a:ext cx="12171485" cy="6846278"/>
          </a:xfrm>
          <a:prstGeom prst="rect">
            <a:avLst/>
          </a:prstGeom>
          <a:ln w="28575">
            <a:solidFill>
              <a:schemeClr val="tx1"/>
            </a:solidFill>
          </a:ln>
        </p:spPr>
      </p:pic>
      <p:sp>
        <p:nvSpPr>
          <p:cNvPr id="13" name="Stačiakampis 12"/>
          <p:cNvSpPr/>
          <p:nvPr/>
        </p:nvSpPr>
        <p:spPr>
          <a:xfrm>
            <a:off x="1375287" y="3379334"/>
            <a:ext cx="2559980" cy="19343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4" name="Stačiakampis 13"/>
          <p:cNvSpPr/>
          <p:nvPr/>
        </p:nvSpPr>
        <p:spPr>
          <a:xfrm>
            <a:off x="1375287" y="3763108"/>
            <a:ext cx="5851990" cy="20222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5" name="TextBox 14"/>
          <p:cNvSpPr txBox="1"/>
          <p:nvPr/>
        </p:nvSpPr>
        <p:spPr>
          <a:xfrm>
            <a:off x="685800" y="5125915"/>
            <a:ext cx="10629900" cy="830997"/>
          </a:xfrm>
          <a:prstGeom prst="rect">
            <a:avLst/>
          </a:prstGeom>
          <a:solidFill>
            <a:schemeClr val="accent1">
              <a:lumMod val="20000"/>
              <a:lumOff val="80000"/>
            </a:schemeClr>
          </a:solidFill>
          <a:ln w="19050">
            <a:solidFill>
              <a:srgbClr val="FF0000"/>
            </a:solidFill>
          </a:ln>
        </p:spPr>
        <p:txBody>
          <a:bodyPr wrap="square" rtlCol="0">
            <a:spAutoFit/>
          </a:bodyPr>
          <a:lstStyle/>
          <a:p>
            <a:r>
              <a:rPr lang="lt-LT" sz="1600" dirty="0" smtClean="0">
                <a:solidFill>
                  <a:srgbClr val="FF0000"/>
                </a:solidFill>
                <a:latin typeface="Arial" panose="020B0604020202020204" pitchFamily="34" charset="0"/>
                <a:cs typeface="Arial" panose="020B0604020202020204" pitchFamily="34" charset="0"/>
              </a:rPr>
              <a:t>Nors įstaiga gavo pastabą dėl neteisingai suvesto floristikos paslaugų BVPŽ kodo (įvesti statybos darbai) ir plano vienoje iš eilučių pasitaisė (tik </a:t>
            </a:r>
            <a:r>
              <a:rPr lang="lt-LT" sz="1600" b="1" dirty="0" smtClean="0">
                <a:solidFill>
                  <a:srgbClr val="FF0000"/>
                </a:solidFill>
                <a:latin typeface="Arial" panose="020B0604020202020204" pitchFamily="34" charset="0"/>
                <a:cs typeface="Arial" panose="020B0604020202020204" pitchFamily="34" charset="0"/>
              </a:rPr>
              <a:t>nenustatė pirkimo būdo</a:t>
            </a:r>
            <a:r>
              <a:rPr lang="lt-LT" sz="1600" dirty="0" smtClean="0">
                <a:solidFill>
                  <a:srgbClr val="FF0000"/>
                </a:solidFill>
                <a:latin typeface="Arial" panose="020B0604020202020204" pitchFamily="34" charset="0"/>
                <a:cs typeface="Arial" panose="020B0604020202020204" pitchFamily="34" charset="0"/>
              </a:rPr>
              <a:t>), tačiau kitoje eilutėje vis tiek liko </a:t>
            </a:r>
            <a:r>
              <a:rPr lang="lt-LT" sz="1600" b="1" dirty="0" smtClean="0">
                <a:solidFill>
                  <a:srgbClr val="FF0000"/>
                </a:solidFill>
                <a:latin typeface="Arial" panose="020B0604020202020204" pitchFamily="34" charset="0"/>
                <a:cs typeface="Arial" panose="020B0604020202020204" pitchFamily="34" charset="0"/>
              </a:rPr>
              <a:t>neteisingas BVPŽ kodas ir pirkimo objekto rūšis</a:t>
            </a:r>
            <a:r>
              <a:rPr lang="lt-LT" sz="1600" dirty="0" smtClean="0">
                <a:solidFill>
                  <a:srgbClr val="FF0000"/>
                </a:solidFill>
                <a:latin typeface="Arial" panose="020B0604020202020204" pitchFamily="34" charset="0"/>
                <a:cs typeface="Arial" panose="020B0604020202020204" pitchFamily="34" charset="0"/>
              </a:rPr>
              <a:t> (statybos darbai)</a:t>
            </a:r>
            <a:endParaRPr lang="lt-LT" sz="1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23485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360" t="898" r="-360" b="-898"/>
          <a:stretch/>
        </p:blipFill>
        <p:spPr>
          <a:xfrm>
            <a:off x="-1522" y="0"/>
            <a:ext cx="12193522" cy="6858000"/>
          </a:xfrm>
          <a:noFill/>
        </p:spPr>
        <p:style>
          <a:lnRef idx="2">
            <a:schemeClr val="dk1"/>
          </a:lnRef>
          <a:fillRef idx="1">
            <a:schemeClr val="lt1"/>
          </a:fillRef>
          <a:effectRef idx="0">
            <a:schemeClr val="dk1"/>
          </a:effectRef>
          <a:fontRef idx="minor">
            <a:schemeClr val="dk1"/>
          </a:fontRef>
        </p:style>
      </p:pic>
      <p:sp>
        <p:nvSpPr>
          <p:cNvPr id="2" name="Title 1"/>
          <p:cNvSpPr>
            <a:spLocks noGrp="1"/>
          </p:cNvSpPr>
          <p:nvPr>
            <p:ph type="title"/>
          </p:nvPr>
        </p:nvSpPr>
        <p:spPr>
          <a:xfrm>
            <a:off x="1090246" y="633046"/>
            <a:ext cx="9311054" cy="773723"/>
          </a:xfrm>
        </p:spPr>
        <p:txBody>
          <a:bodyPr>
            <a:normAutofit fontScale="90000"/>
          </a:bodyPr>
          <a:lstStyle/>
          <a:p>
            <a:r>
              <a:rPr lang="lt-LT" b="1" dirty="0" smtClean="0"/>
              <a:t>                                  </a:t>
            </a:r>
            <a:br>
              <a:rPr lang="lt-LT" b="1" dirty="0" smtClean="0"/>
            </a:br>
            <a:r>
              <a:rPr lang="lt-LT" b="1" dirty="0"/>
              <a:t> </a:t>
            </a:r>
            <a:r>
              <a:rPr lang="lt-LT" b="1" dirty="0" smtClean="0"/>
              <a:t>                                  </a:t>
            </a:r>
            <a:endParaRPr lang="en-US" sz="2700" dirty="0">
              <a:latin typeface="Arial" panose="020B0604020202020204" pitchFamily="34" charset="0"/>
              <a:cs typeface="Arial" panose="020B0604020202020204" pitchFamily="34" charset="0"/>
            </a:endParaRPr>
          </a:p>
        </p:txBody>
      </p:sp>
      <p:sp>
        <p:nvSpPr>
          <p:cNvPr id="3" name="Stačiakampis 2"/>
          <p:cNvSpPr/>
          <p:nvPr/>
        </p:nvSpPr>
        <p:spPr>
          <a:xfrm>
            <a:off x="149469" y="1477108"/>
            <a:ext cx="11913577" cy="1963614"/>
          </a:xfrm>
          <a:prstGeom prst="rect">
            <a:avLst/>
          </a:prstGeom>
        </p:spPr>
        <p:txBody>
          <a:bodyPr wrap="square">
            <a:spAutoFit/>
          </a:bodyPr>
          <a:lstStyle/>
          <a:p>
            <a:pPr algn="just">
              <a:lnSpc>
                <a:spcPct val="115000"/>
              </a:lnSpc>
              <a:spcAft>
                <a:spcPts val="1000"/>
              </a:spcAft>
            </a:pPr>
            <a:endParaRPr lang="lt-LT"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lt-LT" dirty="0" smtClean="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15000"/>
              </a:lnSpc>
              <a:spcAft>
                <a:spcPts val="1000"/>
              </a:spcAft>
            </a:pPr>
            <a:endParaRPr lang="lt-LT" sz="2400" b="1" dirty="0">
              <a:solidFill>
                <a:schemeClr val="accent5">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endParaRPr lang="lt-LT" sz="2400" b="1" dirty="0" smtClean="0">
              <a:solidFill>
                <a:schemeClr val="accent5">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Stačiakampis 6"/>
          <p:cNvSpPr/>
          <p:nvPr/>
        </p:nvSpPr>
        <p:spPr>
          <a:xfrm>
            <a:off x="1493274" y="737418"/>
            <a:ext cx="7201931" cy="436402"/>
          </a:xfrm>
          <a:prstGeom prst="rect">
            <a:avLst/>
          </a:prstGeom>
        </p:spPr>
        <p:txBody>
          <a:bodyPr wrap="square">
            <a:spAutoFit/>
          </a:bodyPr>
          <a:lstStyle/>
          <a:p>
            <a:pPr marL="457200" algn="ctr">
              <a:lnSpc>
                <a:spcPct val="107000"/>
              </a:lnSpc>
              <a:spcAft>
                <a:spcPts val="800"/>
              </a:spcAft>
            </a:pPr>
            <a:r>
              <a:rPr lang="lt-LT" sz="2200" b="1" dirty="0" smtClean="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DARBO SU VIPIS TOBULINIMAS</a:t>
            </a:r>
            <a:endParaRPr lang="lt-LT" sz="2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Stačiakampis 8"/>
          <p:cNvSpPr/>
          <p:nvPr/>
        </p:nvSpPr>
        <p:spPr>
          <a:xfrm>
            <a:off x="20515" y="1477108"/>
            <a:ext cx="11896182" cy="523220"/>
          </a:xfrm>
          <a:prstGeom prst="rect">
            <a:avLst/>
          </a:prstGeom>
        </p:spPr>
        <p:txBody>
          <a:bodyPr wrap="square">
            <a:spAutoFit/>
          </a:bodyPr>
          <a:lstStyle/>
          <a:p>
            <a:pPr algn="just"/>
            <a:endParaRPr lang="lt-LT" sz="1600" dirty="0">
              <a:latin typeface="Arial" panose="020B0604020202020204" pitchFamily="34" charset="0"/>
              <a:cs typeface="Arial" panose="020B0604020202020204" pitchFamily="34" charset="0"/>
            </a:endParaRPr>
          </a:p>
          <a:p>
            <a:r>
              <a:rPr lang="lt-LT" sz="1200" dirty="0" smtClean="0"/>
              <a:t>. </a:t>
            </a:r>
            <a:endParaRPr lang="lt-LT" sz="1200" dirty="0"/>
          </a:p>
        </p:txBody>
      </p:sp>
      <p:sp>
        <p:nvSpPr>
          <p:cNvPr id="6" name="Stačiakampis 5"/>
          <p:cNvSpPr/>
          <p:nvPr/>
        </p:nvSpPr>
        <p:spPr>
          <a:xfrm>
            <a:off x="2584938" y="4246686"/>
            <a:ext cx="1468316" cy="2813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3" name="Stačiakampis 12"/>
          <p:cNvSpPr/>
          <p:nvPr/>
        </p:nvSpPr>
        <p:spPr>
          <a:xfrm>
            <a:off x="1375287" y="3379334"/>
            <a:ext cx="2559980" cy="19343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4" name="Stačiakampis 13"/>
          <p:cNvSpPr/>
          <p:nvPr/>
        </p:nvSpPr>
        <p:spPr>
          <a:xfrm>
            <a:off x="1375287" y="3763108"/>
            <a:ext cx="5851990" cy="20222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16" name="Paveikslėlis 15"/>
          <p:cNvPicPr/>
          <p:nvPr/>
        </p:nvPicPr>
        <p:blipFill>
          <a:blip r:embed="rId4"/>
          <a:stretch>
            <a:fillRect/>
          </a:stretch>
        </p:blipFill>
        <p:spPr>
          <a:xfrm>
            <a:off x="20515" y="61547"/>
            <a:ext cx="12104077" cy="4950068"/>
          </a:xfrm>
          <a:prstGeom prst="rect">
            <a:avLst/>
          </a:prstGeom>
        </p:spPr>
      </p:pic>
      <p:sp>
        <p:nvSpPr>
          <p:cNvPr id="12" name="Stačiakampis 11"/>
          <p:cNvSpPr/>
          <p:nvPr/>
        </p:nvSpPr>
        <p:spPr>
          <a:xfrm>
            <a:off x="2101362" y="2839915"/>
            <a:ext cx="2637692" cy="1934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17" name="Paveikslėlis 16"/>
          <p:cNvPicPr/>
          <p:nvPr/>
        </p:nvPicPr>
        <p:blipFill rotWithShape="1">
          <a:blip r:embed="rId5"/>
          <a:srcRect l="3397" t="1650" b="26804"/>
          <a:stretch/>
        </p:blipFill>
        <p:spPr>
          <a:xfrm>
            <a:off x="405155" y="3376245"/>
            <a:ext cx="11750210" cy="3050931"/>
          </a:xfrm>
          <a:prstGeom prst="rect">
            <a:avLst/>
          </a:prstGeom>
        </p:spPr>
      </p:pic>
      <p:sp>
        <p:nvSpPr>
          <p:cNvPr id="18" name="Stačiakampis 17"/>
          <p:cNvSpPr/>
          <p:nvPr/>
        </p:nvSpPr>
        <p:spPr>
          <a:xfrm>
            <a:off x="5640265" y="4444622"/>
            <a:ext cx="4945673" cy="2022231"/>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9" name="TextBox 18"/>
          <p:cNvSpPr txBox="1"/>
          <p:nvPr/>
        </p:nvSpPr>
        <p:spPr>
          <a:xfrm>
            <a:off x="5802923" y="4774223"/>
            <a:ext cx="4598377" cy="1569660"/>
          </a:xfrm>
          <a:prstGeom prst="rect">
            <a:avLst/>
          </a:prstGeom>
          <a:noFill/>
        </p:spPr>
        <p:txBody>
          <a:bodyPr wrap="square" rtlCol="0">
            <a:spAutoFit/>
          </a:bodyPr>
          <a:lstStyle/>
          <a:p>
            <a:pPr algn="just"/>
            <a:r>
              <a:rPr lang="lt-LT" sz="1600" b="1" dirty="0" smtClean="0">
                <a:solidFill>
                  <a:srgbClr val="FF0000"/>
                </a:solidFill>
                <a:latin typeface="Arial" panose="020B0604020202020204" pitchFamily="34" charset="0"/>
                <a:cs typeface="Arial" panose="020B0604020202020204" pitchFamily="34" charset="0"/>
              </a:rPr>
              <a:t>Parinkti teisingą BVPŽ kodą </a:t>
            </a:r>
            <a:r>
              <a:rPr lang="lt-LT" sz="1600" dirty="0" smtClean="0">
                <a:solidFill>
                  <a:srgbClr val="FF0000"/>
                </a:solidFill>
                <a:latin typeface="Arial" panose="020B0604020202020204" pitchFamily="34" charset="0"/>
                <a:cs typeface="Arial" panose="020B0604020202020204" pitchFamily="34" charset="0"/>
              </a:rPr>
              <a:t>ir </a:t>
            </a:r>
            <a:r>
              <a:rPr lang="lt-LT" sz="1600" b="1" dirty="0" smtClean="0">
                <a:solidFill>
                  <a:srgbClr val="FF0000"/>
                </a:solidFill>
                <a:latin typeface="Arial" panose="020B0604020202020204" pitchFamily="34" charset="0"/>
                <a:cs typeface="Arial" panose="020B0604020202020204" pitchFamily="34" charset="0"/>
              </a:rPr>
              <a:t>nurodyti konkretų, aiškiai įvardytą pirkimo objektą </a:t>
            </a:r>
            <a:r>
              <a:rPr lang="lt-LT" sz="1600" dirty="0" smtClean="0">
                <a:solidFill>
                  <a:srgbClr val="FF0000"/>
                </a:solidFill>
                <a:latin typeface="Arial" panose="020B0604020202020204" pitchFamily="34" charset="0"/>
                <a:cs typeface="Arial" panose="020B0604020202020204" pitchFamily="34" charset="0"/>
              </a:rPr>
              <a:t>labai svarbu, priešingu atveju neaišku, ar perkamos renginių organizavimo paslaugos ar įrenginiai (prekės). Pirkimo vertė apskaičiuojama pagal įvestą BVPŽ kodą.</a:t>
            </a:r>
            <a:endParaRPr lang="lt-LT" sz="1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32854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2" y="11722"/>
            <a:ext cx="12193522" cy="6858000"/>
          </a:xfrm>
        </p:spPr>
      </p:pic>
      <p:sp>
        <p:nvSpPr>
          <p:cNvPr id="2" name="Title 1"/>
          <p:cNvSpPr>
            <a:spLocks noGrp="1"/>
          </p:cNvSpPr>
          <p:nvPr>
            <p:ph type="title"/>
          </p:nvPr>
        </p:nvSpPr>
        <p:spPr>
          <a:xfrm>
            <a:off x="1090246" y="633046"/>
            <a:ext cx="9311054" cy="773723"/>
          </a:xfrm>
        </p:spPr>
        <p:txBody>
          <a:bodyPr>
            <a:normAutofit fontScale="90000"/>
          </a:bodyPr>
          <a:lstStyle/>
          <a:p>
            <a:r>
              <a:rPr lang="lt-LT" b="1" dirty="0" smtClean="0"/>
              <a:t>                                  </a:t>
            </a:r>
            <a:br>
              <a:rPr lang="lt-LT" b="1" dirty="0" smtClean="0"/>
            </a:br>
            <a:r>
              <a:rPr lang="lt-LT" b="1" dirty="0"/>
              <a:t> </a:t>
            </a:r>
            <a:r>
              <a:rPr lang="lt-LT" b="1" dirty="0" smtClean="0"/>
              <a:t>                                  </a:t>
            </a:r>
            <a:endParaRPr lang="en-US" sz="2700" dirty="0">
              <a:latin typeface="Arial" panose="020B0604020202020204" pitchFamily="34" charset="0"/>
              <a:cs typeface="Arial" panose="020B0604020202020204" pitchFamily="34" charset="0"/>
            </a:endParaRPr>
          </a:p>
        </p:txBody>
      </p:sp>
      <p:sp>
        <p:nvSpPr>
          <p:cNvPr id="3" name="Stačiakampis 2"/>
          <p:cNvSpPr/>
          <p:nvPr/>
        </p:nvSpPr>
        <p:spPr>
          <a:xfrm>
            <a:off x="149469" y="1477108"/>
            <a:ext cx="11913577" cy="1963614"/>
          </a:xfrm>
          <a:prstGeom prst="rect">
            <a:avLst/>
          </a:prstGeom>
        </p:spPr>
        <p:txBody>
          <a:bodyPr wrap="square">
            <a:spAutoFit/>
          </a:bodyPr>
          <a:lstStyle/>
          <a:p>
            <a:pPr algn="just">
              <a:lnSpc>
                <a:spcPct val="115000"/>
              </a:lnSpc>
              <a:spcAft>
                <a:spcPts val="1000"/>
              </a:spcAft>
            </a:pPr>
            <a:endParaRPr lang="lt-LT"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lt-LT" dirty="0" smtClean="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15000"/>
              </a:lnSpc>
              <a:spcAft>
                <a:spcPts val="1000"/>
              </a:spcAft>
            </a:pPr>
            <a:endParaRPr lang="lt-LT" sz="2400" b="1" dirty="0">
              <a:solidFill>
                <a:schemeClr val="accent5">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endParaRPr lang="lt-LT" sz="2400" b="1" dirty="0" smtClean="0">
              <a:solidFill>
                <a:schemeClr val="accent5">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Stačiakampis 6"/>
          <p:cNvSpPr/>
          <p:nvPr/>
        </p:nvSpPr>
        <p:spPr>
          <a:xfrm>
            <a:off x="1493274" y="737418"/>
            <a:ext cx="7201931" cy="436402"/>
          </a:xfrm>
          <a:prstGeom prst="rect">
            <a:avLst/>
          </a:prstGeom>
        </p:spPr>
        <p:txBody>
          <a:bodyPr wrap="square">
            <a:spAutoFit/>
          </a:bodyPr>
          <a:lstStyle/>
          <a:p>
            <a:pPr marL="457200" algn="ctr">
              <a:lnSpc>
                <a:spcPct val="107000"/>
              </a:lnSpc>
              <a:spcAft>
                <a:spcPts val="800"/>
              </a:spcAft>
            </a:pPr>
            <a:r>
              <a:rPr lang="lt-LT" sz="2200" b="1" dirty="0" smtClean="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DARBO SU VIPIS TOBULINIMAS</a:t>
            </a:r>
            <a:endParaRPr lang="lt-LT" sz="2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Stačiakampis 8"/>
          <p:cNvSpPr/>
          <p:nvPr/>
        </p:nvSpPr>
        <p:spPr>
          <a:xfrm>
            <a:off x="20515" y="1477108"/>
            <a:ext cx="11896182" cy="523220"/>
          </a:xfrm>
          <a:prstGeom prst="rect">
            <a:avLst/>
          </a:prstGeom>
        </p:spPr>
        <p:txBody>
          <a:bodyPr wrap="square">
            <a:spAutoFit/>
          </a:bodyPr>
          <a:lstStyle/>
          <a:p>
            <a:pPr algn="just"/>
            <a:endParaRPr lang="lt-LT" sz="1600" dirty="0">
              <a:latin typeface="Arial" panose="020B0604020202020204" pitchFamily="34" charset="0"/>
              <a:cs typeface="Arial" panose="020B0604020202020204" pitchFamily="34" charset="0"/>
            </a:endParaRPr>
          </a:p>
          <a:p>
            <a:r>
              <a:rPr lang="lt-LT" sz="1200" dirty="0" smtClean="0"/>
              <a:t>. </a:t>
            </a:r>
            <a:endParaRPr lang="lt-LT" sz="1200" dirty="0"/>
          </a:p>
        </p:txBody>
      </p:sp>
      <p:pic>
        <p:nvPicPr>
          <p:cNvPr id="8" name="Paveikslėlis 7"/>
          <p:cNvPicPr/>
          <p:nvPr/>
        </p:nvPicPr>
        <p:blipFill>
          <a:blip r:embed="rId3"/>
          <a:stretch>
            <a:fillRect/>
          </a:stretch>
        </p:blipFill>
        <p:spPr>
          <a:xfrm>
            <a:off x="20515" y="11722"/>
            <a:ext cx="12171485" cy="6749563"/>
          </a:xfrm>
          <a:prstGeom prst="rect">
            <a:avLst/>
          </a:prstGeom>
        </p:spPr>
      </p:pic>
      <p:sp>
        <p:nvSpPr>
          <p:cNvPr id="5" name="Stačiakampis 4"/>
          <p:cNvSpPr/>
          <p:nvPr/>
        </p:nvSpPr>
        <p:spPr>
          <a:xfrm>
            <a:off x="2154115" y="2523392"/>
            <a:ext cx="984739" cy="152986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6" name="TextBox 5"/>
          <p:cNvSpPr txBox="1"/>
          <p:nvPr/>
        </p:nvSpPr>
        <p:spPr>
          <a:xfrm>
            <a:off x="923192" y="4422531"/>
            <a:ext cx="10392508" cy="1200329"/>
          </a:xfrm>
          <a:prstGeom prst="rect">
            <a:avLst/>
          </a:prstGeom>
          <a:solidFill>
            <a:schemeClr val="accent1">
              <a:lumMod val="20000"/>
              <a:lumOff val="80000"/>
            </a:schemeClr>
          </a:solidFill>
        </p:spPr>
        <p:txBody>
          <a:bodyPr wrap="square" rtlCol="0">
            <a:spAutoFit/>
          </a:bodyPr>
          <a:lstStyle/>
          <a:p>
            <a:r>
              <a:rPr lang="lt-LT" b="1" dirty="0" smtClean="0">
                <a:solidFill>
                  <a:srgbClr val="FF0000"/>
                </a:solidFill>
                <a:latin typeface="Arial" panose="020B0604020202020204" pitchFamily="34" charset="0"/>
                <a:cs typeface="Arial" panose="020B0604020202020204" pitchFamily="34" charset="0"/>
              </a:rPr>
              <a:t>Paslauga įvardinta abstrakčiai</a:t>
            </a:r>
            <a:r>
              <a:rPr lang="lt-LT" dirty="0" smtClean="0">
                <a:solidFill>
                  <a:srgbClr val="FF0000"/>
                </a:solidFill>
                <a:latin typeface="Arial" panose="020B0604020202020204" pitchFamily="34" charset="0"/>
                <a:cs typeface="Arial" panose="020B0604020202020204" pitchFamily="34" charset="0"/>
              </a:rPr>
              <a:t>, nors administravimo rūšių yra daug (</a:t>
            </a:r>
            <a:r>
              <a:rPr lang="lt-LT" i="1" dirty="0" smtClean="0">
                <a:solidFill>
                  <a:srgbClr val="FF0000"/>
                </a:solidFill>
                <a:latin typeface="Arial" panose="020B0604020202020204" pitchFamily="34" charset="0"/>
                <a:cs typeface="Arial" panose="020B0604020202020204" pitchFamily="34" charset="0"/>
              </a:rPr>
              <a:t>sekančioje skaidrėje matosi pagal BVPŽ kodus</a:t>
            </a:r>
            <a:r>
              <a:rPr lang="lt-LT" dirty="0" smtClean="0">
                <a:solidFill>
                  <a:srgbClr val="FF0000"/>
                </a:solidFill>
                <a:latin typeface="Arial" panose="020B0604020202020204" pitchFamily="34" charset="0"/>
                <a:cs typeface="Arial" panose="020B0604020202020204" pitchFamily="34" charset="0"/>
              </a:rPr>
              <a:t>), todėl neaiškus pirkimo objektas, o sumos nemažos</a:t>
            </a:r>
            <a:r>
              <a:rPr lang="lt-LT" b="1" dirty="0" smtClean="0">
                <a:solidFill>
                  <a:srgbClr val="FF0000"/>
                </a:solidFill>
                <a:latin typeface="Arial" panose="020B0604020202020204" pitchFamily="34" charset="0"/>
                <a:cs typeface="Arial" panose="020B0604020202020204" pitchFamily="34" charset="0"/>
              </a:rPr>
              <a:t>. Pirkimas suskaidytas į dalis</a:t>
            </a:r>
            <a:r>
              <a:rPr lang="lt-LT" dirty="0" smtClean="0">
                <a:solidFill>
                  <a:srgbClr val="FF0000"/>
                </a:solidFill>
                <a:latin typeface="Arial" panose="020B0604020202020204" pitchFamily="34" charset="0"/>
                <a:cs typeface="Arial" panose="020B0604020202020204" pitchFamily="34" charset="0"/>
              </a:rPr>
              <a:t>, galimai siekiant išvengti skelbiamo pirkimo būdo (bendra suma 19 008 </a:t>
            </a:r>
            <a:r>
              <a:rPr lang="lt-LT" dirty="0" err="1" smtClean="0">
                <a:solidFill>
                  <a:srgbClr val="FF0000"/>
                </a:solidFill>
                <a:latin typeface="Arial" panose="020B0604020202020204" pitchFamily="34" charset="0"/>
                <a:cs typeface="Arial" panose="020B0604020202020204" pitchFamily="34" charset="0"/>
              </a:rPr>
              <a:t>Eur</a:t>
            </a:r>
            <a:r>
              <a:rPr lang="lt-LT" dirty="0" smtClean="0">
                <a:solidFill>
                  <a:srgbClr val="FF0000"/>
                </a:solidFill>
                <a:latin typeface="Arial" panose="020B0604020202020204" pitchFamily="34" charset="0"/>
                <a:cs typeface="Arial" panose="020B0604020202020204" pitchFamily="34" charset="0"/>
              </a:rPr>
              <a:t> be PVM). Atliekant daug vienodų pirkimų neracionaliai naudojami ir žmogiškieji resursai.</a:t>
            </a:r>
            <a:endParaRPr lang="lt-LT"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56007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2" y="-68826"/>
            <a:ext cx="12193522" cy="6926826"/>
          </a:xfrm>
        </p:spPr>
      </p:pic>
      <p:sp>
        <p:nvSpPr>
          <p:cNvPr id="2" name="Title 1"/>
          <p:cNvSpPr>
            <a:spLocks noGrp="1"/>
          </p:cNvSpPr>
          <p:nvPr>
            <p:ph type="title"/>
          </p:nvPr>
        </p:nvSpPr>
        <p:spPr>
          <a:xfrm>
            <a:off x="1441938" y="619432"/>
            <a:ext cx="9020908" cy="835076"/>
          </a:xfrm>
        </p:spPr>
        <p:txBody>
          <a:bodyPr>
            <a:normAutofit/>
          </a:bodyPr>
          <a:lstStyle/>
          <a:p>
            <a:pPr algn="ctr"/>
            <a:r>
              <a:rPr lang="lt-LT" sz="2200" b="1" dirty="0" smtClean="0">
                <a:solidFill>
                  <a:schemeClr val="accent5">
                    <a:lumMod val="75000"/>
                  </a:schemeClr>
                </a:solidFill>
                <a:latin typeface="Arial" panose="020B0604020202020204" pitchFamily="34" charset="0"/>
                <a:cs typeface="Arial" panose="020B0604020202020204" pitchFamily="34" charset="0"/>
              </a:rPr>
              <a:t>VIEŠŲJŲ </a:t>
            </a:r>
            <a:r>
              <a:rPr lang="lt-LT" sz="2200" b="1" dirty="0">
                <a:solidFill>
                  <a:schemeClr val="accent5">
                    <a:lumMod val="75000"/>
                  </a:schemeClr>
                </a:solidFill>
                <a:latin typeface="Arial" panose="020B0604020202020204" pitchFamily="34" charset="0"/>
                <a:cs typeface="Arial" panose="020B0604020202020204" pitchFamily="34" charset="0"/>
              </a:rPr>
              <a:t>PIRKIMŲ </a:t>
            </a:r>
            <a:r>
              <a:rPr lang="lt-LT" sz="2200" b="1" dirty="0" smtClean="0">
                <a:solidFill>
                  <a:schemeClr val="accent5">
                    <a:lumMod val="75000"/>
                  </a:schemeClr>
                </a:solidFill>
                <a:latin typeface="Arial" panose="020B0604020202020204" pitchFamily="34" charset="0"/>
                <a:cs typeface="Arial" panose="020B0604020202020204" pitchFamily="34" charset="0"/>
              </a:rPr>
              <a:t>ĮSTATYMO PAKEITIMAS ĮSIGALIOJA            NUO </a:t>
            </a:r>
            <a:r>
              <a:rPr lang="en-US" sz="2200" b="1" dirty="0" smtClean="0">
                <a:solidFill>
                  <a:schemeClr val="accent5">
                    <a:lumMod val="75000"/>
                  </a:schemeClr>
                </a:solidFill>
                <a:latin typeface="Arial" panose="020B0604020202020204" pitchFamily="34" charset="0"/>
                <a:cs typeface="Arial" panose="020B0604020202020204" pitchFamily="34" charset="0"/>
              </a:rPr>
              <a:t>2023-01-01 </a:t>
            </a:r>
            <a:endParaRPr lang="lt-LT" sz="2200" dirty="0">
              <a:solidFill>
                <a:schemeClr val="accent5">
                  <a:lumMod val="75000"/>
                </a:schemeClr>
              </a:solidFill>
              <a:latin typeface="Arial" panose="020B0604020202020204" pitchFamily="34" charset="0"/>
              <a:cs typeface="Arial" panose="020B0604020202020204" pitchFamily="34" charset="0"/>
            </a:endParaRPr>
          </a:p>
        </p:txBody>
      </p:sp>
      <p:sp>
        <p:nvSpPr>
          <p:cNvPr id="3" name="Stačiakampis 2"/>
          <p:cNvSpPr/>
          <p:nvPr/>
        </p:nvSpPr>
        <p:spPr>
          <a:xfrm>
            <a:off x="167148" y="1454508"/>
            <a:ext cx="11877368" cy="5361724"/>
          </a:xfrm>
          <a:prstGeom prst="rect">
            <a:avLst/>
          </a:prstGeom>
        </p:spPr>
        <p:txBody>
          <a:bodyPr wrap="square">
            <a:spAutoFit/>
          </a:bodyPr>
          <a:lstStyle/>
          <a:p>
            <a:pPr indent="457200" algn="just">
              <a:lnSpc>
                <a:spcPct val="107000"/>
              </a:lnSpc>
              <a:spcAft>
                <a:spcPts val="0"/>
              </a:spcAft>
            </a:pPr>
            <a:r>
              <a:rPr lang="lt-LT" sz="1600" b="1" dirty="0">
                <a:solidFill>
                  <a:srgbClr val="0070C0"/>
                </a:solidFill>
                <a:latin typeface="Arial" panose="020B0604020202020204" pitchFamily="34" charset="0"/>
                <a:ea typeface="Calibri" panose="020F0502020204030204" pitchFamily="34" charset="0"/>
                <a:cs typeface="Arial" panose="020B0604020202020204" pitchFamily="34" charset="0"/>
              </a:rPr>
              <a:t>82 straipsnis. Centralizuotų pirkimų veikla ir centrinės perkančiosios organizacijos</a:t>
            </a:r>
            <a:endParaRPr lang="lt-LT" sz="1600" dirty="0">
              <a:solidFill>
                <a:srgbClr val="0070C0"/>
              </a:solidFill>
              <a:latin typeface="Arial" panose="020B0604020202020204" pitchFamily="34" charset="0"/>
              <a:ea typeface="Calibri" panose="020F0502020204030204" pitchFamily="34" charset="0"/>
              <a:cs typeface="Arial" panose="020B0604020202020204" pitchFamily="34" charset="0"/>
            </a:endParaRPr>
          </a:p>
          <a:p>
            <a:pPr indent="457200" algn="just">
              <a:lnSpc>
                <a:spcPct val="107000"/>
              </a:lnSpc>
              <a:spcAft>
                <a:spcPts val="0"/>
              </a:spcAft>
            </a:pPr>
            <a:r>
              <a:rPr lang="lt-LT" sz="1600" b="1" dirty="0">
                <a:latin typeface="Arial" panose="020B0604020202020204" pitchFamily="34" charset="0"/>
                <a:ea typeface="Calibri" panose="020F0502020204030204" pitchFamily="34" charset="0"/>
                <a:cs typeface="Arial" panose="020B0604020202020204" pitchFamily="34" charset="0"/>
              </a:rPr>
              <a:t>Perkančioji organizacija privalo</a:t>
            </a:r>
            <a:r>
              <a:rPr lang="lt-LT" sz="1600" dirty="0">
                <a:latin typeface="Arial" panose="020B0604020202020204" pitchFamily="34" charset="0"/>
                <a:ea typeface="Calibri" panose="020F0502020204030204" pitchFamily="34" charset="0"/>
                <a:cs typeface="Arial" panose="020B0604020202020204" pitchFamily="34" charset="0"/>
              </a:rPr>
              <a:t> įsigyti prekių, paslaugų ir darbų </a:t>
            </a:r>
            <a:r>
              <a:rPr lang="lt-LT" sz="1600" b="1" dirty="0">
                <a:latin typeface="Arial" panose="020B0604020202020204" pitchFamily="34" charset="0"/>
                <a:ea typeface="Calibri" panose="020F0502020204030204" pitchFamily="34" charset="0"/>
                <a:cs typeface="Arial" panose="020B0604020202020204" pitchFamily="34" charset="0"/>
              </a:rPr>
              <a:t>iš centrinės perkančiosios organizacijos (CPO), jeigu:</a:t>
            </a:r>
          </a:p>
          <a:p>
            <a:pPr indent="457200" algn="just">
              <a:lnSpc>
                <a:spcPct val="107000"/>
              </a:lnSpc>
              <a:spcAft>
                <a:spcPts val="0"/>
              </a:spcAft>
            </a:pPr>
            <a:r>
              <a:rPr lang="lt-LT" sz="1600" dirty="0">
                <a:latin typeface="Arial" panose="020B0604020202020204" pitchFamily="34" charset="0"/>
                <a:ea typeface="Calibri" panose="020F0502020204030204" pitchFamily="34" charset="0"/>
                <a:cs typeface="Arial" panose="020B0604020202020204" pitchFamily="34" charset="0"/>
              </a:rPr>
              <a:t>1) </a:t>
            </a:r>
            <a:r>
              <a:rPr lang="lt-LT" sz="1600" b="1" dirty="0">
                <a:latin typeface="Arial" panose="020B0604020202020204" pitchFamily="34" charset="0"/>
                <a:ea typeface="Calibri" panose="020F0502020204030204" pitchFamily="34" charset="0"/>
                <a:cs typeface="Arial" panose="020B0604020202020204" pitchFamily="34" charset="0"/>
              </a:rPr>
              <a:t>LRV sprendimu įsteigtos CPO </a:t>
            </a:r>
            <a:r>
              <a:rPr lang="lt-LT" sz="1600" dirty="0">
                <a:latin typeface="Arial" panose="020B0604020202020204" pitchFamily="34" charset="0"/>
                <a:ea typeface="Calibri" panose="020F0502020204030204" pitchFamily="34" charset="0"/>
                <a:cs typeface="Arial" panose="020B0604020202020204" pitchFamily="34" charset="0"/>
              </a:rPr>
              <a:t>centralizuotų pirkimų kataloge galimos įsigyti prekės, paslaugos ar darbai atitinka perkančiosios organizacijos poreikius ir perkančioji organizacija negali prekių, paslaugų ar darbų įsigyti efektyvesniu būdu racionaliai naudodama tam skirtas lėšas. </a:t>
            </a:r>
            <a:r>
              <a:rPr lang="lt-LT" sz="1600" b="1" dirty="0">
                <a:latin typeface="Arial" panose="020B0604020202020204" pitchFamily="34" charset="0"/>
                <a:ea typeface="Calibri" panose="020F0502020204030204" pitchFamily="34" charset="0"/>
                <a:cs typeface="Arial" panose="020B0604020202020204" pitchFamily="34" charset="0"/>
              </a:rPr>
              <a:t>Perkančiosios organizacijos privalo motyvuoti savo sprendimą neatlikti pirkimo </a:t>
            </a:r>
            <a:r>
              <a:rPr lang="lt-LT" sz="1600" dirty="0">
                <a:latin typeface="Arial" panose="020B0604020202020204" pitchFamily="34" charset="0"/>
                <a:ea typeface="Calibri" panose="020F0502020204030204" pitchFamily="34" charset="0"/>
                <a:cs typeface="Arial" panose="020B0604020202020204" pitchFamily="34" charset="0"/>
              </a:rPr>
              <a:t>naudojantis centralizuotų pirkimų katalogu ir argumentus nurodyti pirkimo dokumentuose; </a:t>
            </a:r>
          </a:p>
          <a:p>
            <a:pPr indent="457200" algn="just">
              <a:lnSpc>
                <a:spcPct val="107000"/>
              </a:lnSpc>
              <a:spcAft>
                <a:spcPts val="0"/>
              </a:spcAft>
            </a:pPr>
            <a:r>
              <a:rPr lang="lt-LT" sz="1600" dirty="0">
                <a:latin typeface="Arial" panose="020B0604020202020204" pitchFamily="34" charset="0"/>
                <a:ea typeface="Calibri" panose="020F0502020204030204" pitchFamily="34" charset="0"/>
                <a:cs typeface="Arial" panose="020B0604020202020204" pitchFamily="34" charset="0"/>
              </a:rPr>
              <a:t>2) </a:t>
            </a:r>
            <a:r>
              <a:rPr lang="lt-LT" sz="1600" b="1" u="sng" dirty="0">
                <a:latin typeface="Arial" panose="020B0604020202020204" pitchFamily="34" charset="0"/>
                <a:ea typeface="Calibri" panose="020F0502020204030204" pitchFamily="34" charset="0"/>
                <a:cs typeface="Arial" panose="020B0604020202020204" pitchFamily="34" charset="0"/>
              </a:rPr>
              <a:t>VPĮ 82</a:t>
            </a:r>
            <a:r>
              <a:rPr lang="lt-LT" sz="1600" b="1" u="sng" baseline="30000" dirty="0">
                <a:latin typeface="Arial" panose="020B0604020202020204" pitchFamily="34" charset="0"/>
                <a:ea typeface="Calibri" panose="020F0502020204030204" pitchFamily="34" charset="0"/>
                <a:cs typeface="Arial" panose="020B0604020202020204" pitchFamily="34" charset="0"/>
              </a:rPr>
              <a:t>1</a:t>
            </a:r>
            <a:r>
              <a:rPr lang="lt-LT" sz="1600" b="1" u="sng" dirty="0">
                <a:latin typeface="Arial" panose="020B0604020202020204" pitchFamily="34" charset="0"/>
                <a:ea typeface="Calibri" panose="020F0502020204030204" pitchFamily="34" charset="0"/>
                <a:cs typeface="Arial" panose="020B0604020202020204" pitchFamily="34" charset="0"/>
              </a:rPr>
              <a:t> straipsnio 1 dalyje nurodytu sprendimu CPO atlieka viešojo pirkimo procedūrą perkančiosios organizacijos vardu</a:t>
            </a:r>
            <a:r>
              <a:rPr lang="lt-LT" sz="1600" dirty="0" smtClean="0">
                <a:latin typeface="Arial" panose="020B0604020202020204" pitchFamily="34" charset="0"/>
                <a:ea typeface="Calibri" panose="020F0502020204030204" pitchFamily="34" charset="0"/>
                <a:cs typeface="Arial" panose="020B0604020202020204" pitchFamily="34" charset="0"/>
              </a:rPr>
              <a:t>.</a:t>
            </a:r>
            <a:endParaRPr lang="lt-LT" sz="1600" b="1" dirty="0" smtClean="0">
              <a:solidFill>
                <a:srgbClr val="0070C0"/>
              </a:solidFill>
              <a:latin typeface="Arial" panose="020B0604020202020204" pitchFamily="34" charset="0"/>
              <a:ea typeface="Calibri" panose="020F0502020204030204" pitchFamily="34" charset="0"/>
              <a:cs typeface="Arial" panose="020B0604020202020204" pitchFamily="34" charset="0"/>
            </a:endParaRPr>
          </a:p>
          <a:p>
            <a:pPr indent="457200" algn="just">
              <a:lnSpc>
                <a:spcPct val="107000"/>
              </a:lnSpc>
              <a:spcAft>
                <a:spcPts val="0"/>
              </a:spcAft>
              <a:tabLst>
                <a:tab pos="290830" algn="l"/>
              </a:tabLst>
            </a:pPr>
            <a:endParaRPr lang="en-US" sz="1600" b="1" dirty="0" smtClean="0">
              <a:solidFill>
                <a:srgbClr val="0070C0"/>
              </a:solidFill>
              <a:latin typeface="Arial" panose="020B0604020202020204" pitchFamily="34" charset="0"/>
              <a:ea typeface="Calibri" panose="020F0502020204030204" pitchFamily="34" charset="0"/>
              <a:cs typeface="Arial" panose="020B0604020202020204" pitchFamily="34" charset="0"/>
            </a:endParaRPr>
          </a:p>
          <a:p>
            <a:pPr indent="457200" algn="just">
              <a:lnSpc>
                <a:spcPct val="107000"/>
              </a:lnSpc>
              <a:spcAft>
                <a:spcPts val="0"/>
              </a:spcAft>
              <a:tabLst>
                <a:tab pos="290830" algn="l"/>
              </a:tabLst>
            </a:pPr>
            <a:r>
              <a:rPr lang="lt-LT" sz="1600" b="1" dirty="0" smtClean="0">
                <a:solidFill>
                  <a:srgbClr val="0070C0"/>
                </a:solidFill>
                <a:latin typeface="Arial" panose="020B0604020202020204" pitchFamily="34" charset="0"/>
                <a:ea typeface="Calibri" panose="020F0502020204030204" pitchFamily="34" charset="0"/>
                <a:cs typeface="Arial" panose="020B0604020202020204" pitchFamily="34" charset="0"/>
              </a:rPr>
              <a:t>82</a:t>
            </a:r>
            <a:r>
              <a:rPr lang="lt-LT" sz="1600" b="1" baseline="30000" dirty="0" smtClean="0">
                <a:solidFill>
                  <a:srgbClr val="0070C0"/>
                </a:solidFill>
                <a:latin typeface="Arial" panose="020B0604020202020204" pitchFamily="34" charset="0"/>
                <a:ea typeface="Calibri" panose="020F0502020204030204" pitchFamily="34" charset="0"/>
                <a:cs typeface="Arial" panose="020B0604020202020204" pitchFamily="34" charset="0"/>
              </a:rPr>
              <a:t>1</a:t>
            </a:r>
            <a:r>
              <a:rPr lang="lt-LT" sz="1600" b="1" dirty="0" smtClean="0">
                <a:solidFill>
                  <a:srgbClr val="0070C0"/>
                </a:solidFill>
                <a:latin typeface="Arial" panose="020B0604020202020204" pitchFamily="34" charset="0"/>
                <a:ea typeface="Calibri" panose="020F0502020204030204" pitchFamily="34" charset="0"/>
                <a:cs typeface="Arial" panose="020B0604020202020204" pitchFamily="34" charset="0"/>
              </a:rPr>
              <a:t> </a:t>
            </a:r>
            <a:r>
              <a:rPr lang="lt-LT" sz="1600" b="1" dirty="0">
                <a:solidFill>
                  <a:srgbClr val="0070C0"/>
                </a:solidFill>
                <a:latin typeface="Arial" panose="020B0604020202020204" pitchFamily="34" charset="0"/>
                <a:ea typeface="Calibri" panose="020F0502020204030204" pitchFamily="34" charset="0"/>
                <a:cs typeface="Arial" panose="020B0604020202020204" pitchFamily="34" charset="0"/>
              </a:rPr>
              <a:t>straipsnis. Centrinių perkančiųjų organizacijų steigimas ir finansavimas</a:t>
            </a:r>
            <a:endParaRPr lang="lt-LT" sz="1600" dirty="0">
              <a:solidFill>
                <a:srgbClr val="0070C0"/>
              </a:solidFill>
              <a:latin typeface="Arial" panose="020B0604020202020204" pitchFamily="34" charset="0"/>
              <a:ea typeface="Calibri" panose="020F0502020204030204" pitchFamily="34" charset="0"/>
              <a:cs typeface="Arial" panose="020B0604020202020204" pitchFamily="34" charset="0"/>
            </a:endParaRPr>
          </a:p>
          <a:p>
            <a:pPr indent="457200" algn="just">
              <a:lnSpc>
                <a:spcPct val="107000"/>
              </a:lnSpc>
              <a:spcAft>
                <a:spcPts val="0"/>
              </a:spcAft>
              <a:tabLst>
                <a:tab pos="290830" algn="l"/>
              </a:tabLst>
            </a:pPr>
            <a:r>
              <a:rPr lang="lt-LT" sz="1600" dirty="0">
                <a:latin typeface="Arial" panose="020B0604020202020204" pitchFamily="34" charset="0"/>
                <a:ea typeface="Calibri" panose="020F0502020204030204" pitchFamily="34" charset="0"/>
                <a:cs typeface="Arial" panose="020B0604020202020204" pitchFamily="34" charset="0"/>
              </a:rPr>
              <a:t>1. Sprendimą dėl </a:t>
            </a:r>
            <a:r>
              <a:rPr lang="lt-LT" sz="1600" b="1" dirty="0">
                <a:latin typeface="Arial" panose="020B0604020202020204" pitchFamily="34" charset="0"/>
                <a:ea typeface="Calibri" panose="020F0502020204030204" pitchFamily="34" charset="0"/>
                <a:cs typeface="Arial" panose="020B0604020202020204" pitchFamily="34" charset="0"/>
              </a:rPr>
              <a:t>CPO-jų steigimo, jų teisinės formos</a:t>
            </a:r>
            <a:r>
              <a:rPr lang="lt-LT" sz="1600" dirty="0">
                <a:latin typeface="Arial" panose="020B0604020202020204" pitchFamily="34" charset="0"/>
                <a:ea typeface="Calibri" panose="020F0502020204030204" pitchFamily="34" charset="0"/>
                <a:cs typeface="Arial" panose="020B0604020202020204" pitchFamily="34" charset="0"/>
              </a:rPr>
              <a:t> </a:t>
            </a:r>
            <a:r>
              <a:rPr lang="lt-LT" sz="1600" b="1" dirty="0">
                <a:latin typeface="Arial" panose="020B0604020202020204" pitchFamily="34" charset="0"/>
                <a:ea typeface="Calibri" panose="020F0502020204030204" pitchFamily="34" charset="0"/>
                <a:cs typeface="Arial" panose="020B0604020202020204" pitchFamily="34" charset="0"/>
              </a:rPr>
              <a:t>ar teisės atlikti CPO funkcijas perkančiajai organizacijai suteikimo</a:t>
            </a:r>
            <a:r>
              <a:rPr lang="lt-LT" sz="1600" dirty="0">
                <a:latin typeface="Arial" panose="020B0604020202020204" pitchFamily="34" charset="0"/>
                <a:ea typeface="Calibri" panose="020F0502020204030204" pitchFamily="34" charset="0"/>
                <a:cs typeface="Arial" panose="020B0604020202020204" pitchFamily="34" charset="0"/>
              </a:rPr>
              <a:t>, taip pat dėl konkrečių pirkimų atlikimo kitų perkančiųjų organizacijų vardu pagal kompetenciją priima:</a:t>
            </a:r>
          </a:p>
          <a:p>
            <a:pPr indent="457200" algn="just">
              <a:lnSpc>
                <a:spcPct val="107000"/>
              </a:lnSpc>
              <a:spcAft>
                <a:spcPts val="0"/>
              </a:spcAft>
              <a:tabLst>
                <a:tab pos="290830" algn="l"/>
              </a:tabLst>
            </a:pPr>
            <a:r>
              <a:rPr lang="lt-LT" sz="1600" dirty="0">
                <a:latin typeface="Arial" panose="020B0604020202020204" pitchFamily="34" charset="0"/>
                <a:ea typeface="Calibri" panose="020F0502020204030204" pitchFamily="34" charset="0"/>
                <a:cs typeface="Arial" panose="020B0604020202020204" pitchFamily="34" charset="0"/>
              </a:rPr>
              <a:t>1) </a:t>
            </a:r>
            <a:r>
              <a:rPr lang="lt-LT" sz="1600" b="1" dirty="0">
                <a:latin typeface="Arial" panose="020B0604020202020204" pitchFamily="34" charset="0"/>
                <a:ea typeface="Calibri" panose="020F0502020204030204" pitchFamily="34" charset="0"/>
                <a:cs typeface="Arial" panose="020B0604020202020204" pitchFamily="34" charset="0"/>
              </a:rPr>
              <a:t>LRV</a:t>
            </a:r>
            <a:r>
              <a:rPr lang="lt-LT" sz="1600" dirty="0">
                <a:latin typeface="Arial" panose="020B0604020202020204" pitchFamily="34" charset="0"/>
                <a:ea typeface="Calibri" panose="020F0502020204030204" pitchFamily="34" charset="0"/>
                <a:cs typeface="Arial" panose="020B0604020202020204" pitchFamily="34" charset="0"/>
              </a:rPr>
              <a:t> ar jos įgaliota (įgaliotos) institucija (institucijos) – </a:t>
            </a:r>
            <a:r>
              <a:rPr lang="lt-LT" sz="1600" b="1" dirty="0">
                <a:latin typeface="Arial" panose="020B0604020202020204" pitchFamily="34" charset="0"/>
                <a:ea typeface="Calibri" panose="020F0502020204030204" pitchFamily="34" charset="0"/>
                <a:cs typeface="Arial" panose="020B0604020202020204" pitchFamily="34" charset="0"/>
              </a:rPr>
              <a:t>dėl CPO, valdančios ir administruojančios centralizuotų pirkimų katalogą </a:t>
            </a:r>
            <a:r>
              <a:rPr lang="lt-LT" sz="1600" dirty="0">
                <a:latin typeface="Arial" panose="020B0604020202020204" pitchFamily="34" charset="0"/>
                <a:ea typeface="Calibri" panose="020F0502020204030204" pitchFamily="34" charset="0"/>
                <a:cs typeface="Arial" panose="020B0604020202020204" pitchFamily="34" charset="0"/>
              </a:rPr>
              <a:t>ir (ar) kitų CPO-jų; </a:t>
            </a:r>
          </a:p>
          <a:p>
            <a:pPr indent="457200" algn="just">
              <a:lnSpc>
                <a:spcPct val="107000"/>
              </a:lnSpc>
              <a:spcAft>
                <a:spcPts val="0"/>
              </a:spcAft>
            </a:pPr>
            <a:r>
              <a:rPr lang="lt-LT" sz="1600" dirty="0">
                <a:latin typeface="Arial" panose="020B0604020202020204" pitchFamily="34" charset="0"/>
                <a:ea typeface="Calibri" panose="020F0502020204030204" pitchFamily="34" charset="0"/>
                <a:cs typeface="Arial" panose="020B0604020202020204" pitchFamily="34" charset="0"/>
              </a:rPr>
              <a:t>2) </a:t>
            </a:r>
            <a:r>
              <a:rPr lang="lt-LT" sz="1600" b="1" dirty="0">
                <a:solidFill>
                  <a:srgbClr val="000000"/>
                </a:solidFill>
                <a:latin typeface="Arial" panose="020B0604020202020204" pitchFamily="34" charset="0"/>
                <a:ea typeface="Calibri" panose="020F0502020204030204" pitchFamily="34" charset="0"/>
                <a:cs typeface="Arial" panose="020B0604020202020204" pitchFamily="34" charset="0"/>
              </a:rPr>
              <a:t>savivaldybių tarybos</a:t>
            </a:r>
            <a:r>
              <a:rPr lang="lt-LT"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lt-LT" sz="1600" u="sng" dirty="0">
                <a:solidFill>
                  <a:srgbClr val="000000"/>
                </a:solidFill>
                <a:latin typeface="Arial" panose="020B0604020202020204" pitchFamily="34" charset="0"/>
                <a:ea typeface="Calibri" panose="020F0502020204030204" pitchFamily="34" charset="0"/>
                <a:cs typeface="Arial" panose="020B0604020202020204" pitchFamily="34" charset="0"/>
              </a:rPr>
              <a:t>Kiekvienoje</a:t>
            </a:r>
            <a:r>
              <a:rPr lang="lt-LT" sz="1600" dirty="0">
                <a:solidFill>
                  <a:srgbClr val="000000"/>
                </a:solidFill>
                <a:latin typeface="Arial" panose="020B0604020202020204" pitchFamily="34" charset="0"/>
                <a:ea typeface="Calibri" panose="020F0502020204030204" pitchFamily="34" charset="0"/>
                <a:cs typeface="Arial" panose="020B0604020202020204" pitchFamily="34" charset="0"/>
              </a:rPr>
              <a:t> savivaldybėje turi būti užtikrinta, kad </a:t>
            </a:r>
            <a:r>
              <a:rPr lang="lt-LT" sz="1600" b="1" dirty="0">
                <a:latin typeface="Arial" panose="020B0604020202020204" pitchFamily="34" charset="0"/>
                <a:ea typeface="Calibri" panose="020F0502020204030204" pitchFamily="34" charset="0"/>
                <a:cs typeface="Arial" panose="020B0604020202020204" pitchFamily="34" charset="0"/>
              </a:rPr>
              <a:t>savivaldybės kontroliuojamos (valdomos) perkančiosios organizacijos</a:t>
            </a:r>
            <a:r>
              <a:rPr lang="lt-LT" sz="1600" b="1" dirty="0">
                <a:solidFill>
                  <a:srgbClr val="000000"/>
                </a:solidFill>
                <a:latin typeface="Arial" panose="020B0604020202020204" pitchFamily="34" charset="0"/>
                <a:ea typeface="Calibri" panose="020F0502020204030204" pitchFamily="34" charset="0"/>
                <a:cs typeface="Arial" panose="020B0604020202020204" pitchFamily="34" charset="0"/>
              </a:rPr>
              <a:t> pirkimai</a:t>
            </a:r>
            <a:r>
              <a:rPr lang="lt-LT"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lt-LT" sz="1600" b="1" dirty="0">
                <a:solidFill>
                  <a:srgbClr val="000000"/>
                </a:solidFill>
                <a:latin typeface="Arial" panose="020B0604020202020204" pitchFamily="34" charset="0"/>
                <a:ea typeface="Calibri" panose="020F0502020204030204" pitchFamily="34" charset="0"/>
                <a:cs typeface="Arial" panose="020B0604020202020204" pitchFamily="34" charset="0"/>
              </a:rPr>
              <a:t>kurių sutarties vertė viršija 15 000 </a:t>
            </a:r>
            <a:r>
              <a:rPr lang="lt-LT" sz="1600" b="1" dirty="0" err="1">
                <a:solidFill>
                  <a:srgbClr val="000000"/>
                </a:solidFill>
                <a:latin typeface="Arial" panose="020B0604020202020204" pitchFamily="34" charset="0"/>
                <a:ea typeface="Calibri" panose="020F0502020204030204" pitchFamily="34" charset="0"/>
                <a:cs typeface="Arial" panose="020B0604020202020204" pitchFamily="34" charset="0"/>
              </a:rPr>
              <a:t>Eur</a:t>
            </a:r>
            <a:r>
              <a:rPr lang="lt-LT" sz="1600" b="1" dirty="0">
                <a:solidFill>
                  <a:srgbClr val="000000"/>
                </a:solidFill>
                <a:latin typeface="Arial" panose="020B0604020202020204" pitchFamily="34" charset="0"/>
                <a:ea typeface="Calibri" panose="020F0502020204030204" pitchFamily="34" charset="0"/>
                <a:cs typeface="Arial" panose="020B0604020202020204" pitchFamily="34" charset="0"/>
              </a:rPr>
              <a:t> (be PVM)</a:t>
            </a:r>
            <a:r>
              <a:rPr lang="lt-LT" sz="1600" dirty="0">
                <a:solidFill>
                  <a:srgbClr val="000000"/>
                </a:solidFill>
                <a:latin typeface="Arial" panose="020B0604020202020204" pitchFamily="34" charset="0"/>
                <a:ea typeface="Calibri" panose="020F0502020204030204" pitchFamily="34" charset="0"/>
                <a:cs typeface="Arial" panose="020B0604020202020204" pitchFamily="34" charset="0"/>
              </a:rPr>
              <a:t>, būtų atliekami </a:t>
            </a:r>
            <a:r>
              <a:rPr lang="lt-LT" sz="1600" b="1" dirty="0">
                <a:solidFill>
                  <a:srgbClr val="000000"/>
                </a:solidFill>
                <a:latin typeface="Arial" panose="020B0604020202020204" pitchFamily="34" charset="0"/>
                <a:ea typeface="Calibri" panose="020F0502020204030204" pitchFamily="34" charset="0"/>
                <a:cs typeface="Arial" panose="020B0604020202020204" pitchFamily="34" charset="0"/>
              </a:rPr>
              <a:t>VPĮ 82 straipsnio 1 dalyje nurodytu būdu (</a:t>
            </a:r>
            <a:r>
              <a:rPr lang="lt-LT" sz="1600" b="1" dirty="0" err="1">
                <a:solidFill>
                  <a:srgbClr val="000000"/>
                </a:solidFill>
                <a:latin typeface="Arial" panose="020B0604020202020204" pitchFamily="34" charset="0"/>
                <a:ea typeface="Calibri" panose="020F0502020204030204" pitchFamily="34" charset="0"/>
                <a:cs typeface="Arial" panose="020B0604020202020204" pitchFamily="34" charset="0"/>
              </a:rPr>
              <a:t>t</a:t>
            </a:r>
            <a:r>
              <a:rPr lang="lt-LT" sz="1600" b="1" i="1" dirty="0" err="1">
                <a:solidFill>
                  <a:srgbClr val="000000"/>
                </a:solidFill>
                <a:latin typeface="Arial" panose="020B0604020202020204" pitchFamily="34" charset="0"/>
                <a:ea typeface="Calibri" panose="020F0502020204030204" pitchFamily="34" charset="0"/>
                <a:cs typeface="Arial" panose="020B0604020202020204" pitchFamily="34" charset="0"/>
              </a:rPr>
              <a:t>.y</a:t>
            </a:r>
            <a:r>
              <a:rPr lang="lt-LT" sz="1600" b="1" i="1" dirty="0">
                <a:solidFill>
                  <a:srgbClr val="000000"/>
                </a:solidFill>
                <a:latin typeface="Arial" panose="020B0604020202020204" pitchFamily="34" charset="0"/>
                <a:ea typeface="Calibri" panose="020F0502020204030204" pitchFamily="34" charset="0"/>
                <a:cs typeface="Arial" panose="020B0604020202020204" pitchFamily="34" charset="0"/>
              </a:rPr>
              <a:t>. centralizuotai</a:t>
            </a:r>
            <a:r>
              <a:rPr lang="lt-LT" sz="1600" dirty="0">
                <a:solidFill>
                  <a:srgbClr val="000000"/>
                </a:solidFill>
                <a:latin typeface="Arial" panose="020B0604020202020204" pitchFamily="34" charset="0"/>
                <a:ea typeface="Calibri" panose="020F0502020204030204" pitchFamily="34" charset="0"/>
                <a:cs typeface="Arial" panose="020B0604020202020204" pitchFamily="34" charset="0"/>
              </a:rPr>
              <a:t>). Siekiant įgyvendinti šią pareigą, turi būti sukurta savivaldybės CPO arba (ir) kelios savivaldybės gali sukurti bendrą centrinę perkančiąją organizaciją arba (ir) savivaldybė gali pasirašyti centralizuotų pirkimų veiklos paslaugų sutartį su esama CPO dėl pirkimų paslaugų savivaldybei ir savivaldybės kontroliuojamoms (valdomoms) perkančiosioms </a:t>
            </a:r>
            <a:r>
              <a:rPr lang="lt-LT" sz="1600" dirty="0" smtClean="0">
                <a:solidFill>
                  <a:srgbClr val="000000"/>
                </a:solidFill>
                <a:latin typeface="Arial" panose="020B0604020202020204" pitchFamily="34" charset="0"/>
                <a:ea typeface="Calibri" panose="020F0502020204030204" pitchFamily="34" charset="0"/>
                <a:cs typeface="Arial" panose="020B0604020202020204" pitchFamily="34" charset="0"/>
              </a:rPr>
              <a:t>organizacijoms</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lt-LT" sz="16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119587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2" y="11722"/>
            <a:ext cx="12193522" cy="6858000"/>
          </a:xfrm>
        </p:spPr>
      </p:pic>
      <p:sp>
        <p:nvSpPr>
          <p:cNvPr id="2" name="Title 1"/>
          <p:cNvSpPr>
            <a:spLocks noGrp="1"/>
          </p:cNvSpPr>
          <p:nvPr>
            <p:ph type="title"/>
          </p:nvPr>
        </p:nvSpPr>
        <p:spPr>
          <a:xfrm>
            <a:off x="1090246" y="633046"/>
            <a:ext cx="9311054" cy="773723"/>
          </a:xfrm>
        </p:spPr>
        <p:txBody>
          <a:bodyPr>
            <a:normAutofit fontScale="90000"/>
          </a:bodyPr>
          <a:lstStyle/>
          <a:p>
            <a:r>
              <a:rPr lang="lt-LT" b="1" dirty="0" smtClean="0"/>
              <a:t>                                  </a:t>
            </a:r>
            <a:br>
              <a:rPr lang="lt-LT" b="1" dirty="0" smtClean="0"/>
            </a:br>
            <a:r>
              <a:rPr lang="lt-LT" b="1" dirty="0"/>
              <a:t> </a:t>
            </a:r>
            <a:r>
              <a:rPr lang="lt-LT" b="1" dirty="0" smtClean="0"/>
              <a:t>                                  </a:t>
            </a:r>
            <a:endParaRPr lang="en-US" sz="2700" dirty="0">
              <a:latin typeface="Arial" panose="020B0604020202020204" pitchFamily="34" charset="0"/>
              <a:cs typeface="Arial" panose="020B0604020202020204" pitchFamily="34" charset="0"/>
            </a:endParaRPr>
          </a:p>
        </p:txBody>
      </p:sp>
      <p:sp>
        <p:nvSpPr>
          <p:cNvPr id="3" name="Stačiakampis 2"/>
          <p:cNvSpPr/>
          <p:nvPr/>
        </p:nvSpPr>
        <p:spPr>
          <a:xfrm>
            <a:off x="149469" y="1477108"/>
            <a:ext cx="11913577" cy="1963614"/>
          </a:xfrm>
          <a:prstGeom prst="rect">
            <a:avLst/>
          </a:prstGeom>
        </p:spPr>
        <p:txBody>
          <a:bodyPr wrap="square">
            <a:spAutoFit/>
          </a:bodyPr>
          <a:lstStyle/>
          <a:p>
            <a:pPr algn="just">
              <a:lnSpc>
                <a:spcPct val="115000"/>
              </a:lnSpc>
              <a:spcAft>
                <a:spcPts val="1000"/>
              </a:spcAft>
            </a:pPr>
            <a:endParaRPr lang="lt-LT"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lt-LT" dirty="0" smtClean="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15000"/>
              </a:lnSpc>
              <a:spcAft>
                <a:spcPts val="1000"/>
              </a:spcAft>
            </a:pPr>
            <a:endParaRPr lang="lt-LT" sz="2400" b="1" dirty="0">
              <a:solidFill>
                <a:schemeClr val="accent5">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endParaRPr lang="lt-LT" sz="2400" b="1" dirty="0" smtClean="0">
              <a:solidFill>
                <a:schemeClr val="accent5">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Stačiakampis 6"/>
          <p:cNvSpPr/>
          <p:nvPr/>
        </p:nvSpPr>
        <p:spPr>
          <a:xfrm>
            <a:off x="1493274" y="737418"/>
            <a:ext cx="7201931" cy="436402"/>
          </a:xfrm>
          <a:prstGeom prst="rect">
            <a:avLst/>
          </a:prstGeom>
        </p:spPr>
        <p:txBody>
          <a:bodyPr wrap="square">
            <a:spAutoFit/>
          </a:bodyPr>
          <a:lstStyle/>
          <a:p>
            <a:pPr marL="457200" algn="ctr">
              <a:lnSpc>
                <a:spcPct val="107000"/>
              </a:lnSpc>
              <a:spcAft>
                <a:spcPts val="800"/>
              </a:spcAft>
            </a:pPr>
            <a:r>
              <a:rPr lang="lt-LT" sz="2200" b="1" dirty="0" smtClean="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DARBO SU VIPIS TOBULINIMAS</a:t>
            </a:r>
            <a:endParaRPr lang="lt-LT" sz="2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Stačiakampis 8"/>
          <p:cNvSpPr/>
          <p:nvPr/>
        </p:nvSpPr>
        <p:spPr>
          <a:xfrm>
            <a:off x="20515" y="1477108"/>
            <a:ext cx="11896182" cy="523220"/>
          </a:xfrm>
          <a:prstGeom prst="rect">
            <a:avLst/>
          </a:prstGeom>
        </p:spPr>
        <p:txBody>
          <a:bodyPr wrap="square">
            <a:spAutoFit/>
          </a:bodyPr>
          <a:lstStyle/>
          <a:p>
            <a:pPr algn="just"/>
            <a:endParaRPr lang="lt-LT" sz="1600" dirty="0">
              <a:latin typeface="Arial" panose="020B0604020202020204" pitchFamily="34" charset="0"/>
              <a:cs typeface="Arial" panose="020B0604020202020204" pitchFamily="34" charset="0"/>
            </a:endParaRPr>
          </a:p>
          <a:p>
            <a:r>
              <a:rPr lang="lt-LT" sz="1200" dirty="0" smtClean="0"/>
              <a:t>. </a:t>
            </a:r>
            <a:endParaRPr lang="lt-LT" sz="1200" dirty="0"/>
          </a:p>
        </p:txBody>
      </p:sp>
      <p:pic>
        <p:nvPicPr>
          <p:cNvPr id="5" name="Paveikslėlis 4"/>
          <p:cNvPicPr>
            <a:picLocks noChangeAspect="1"/>
          </p:cNvPicPr>
          <p:nvPr/>
        </p:nvPicPr>
        <p:blipFill>
          <a:blip r:embed="rId3"/>
          <a:stretch>
            <a:fillRect/>
          </a:stretch>
        </p:blipFill>
        <p:spPr>
          <a:xfrm>
            <a:off x="149469" y="737418"/>
            <a:ext cx="10500157" cy="5906338"/>
          </a:xfrm>
          <a:prstGeom prst="rect">
            <a:avLst/>
          </a:prstGeom>
        </p:spPr>
      </p:pic>
      <p:sp>
        <p:nvSpPr>
          <p:cNvPr id="6" name="TextBox 5"/>
          <p:cNvSpPr txBox="1"/>
          <p:nvPr/>
        </p:nvSpPr>
        <p:spPr>
          <a:xfrm>
            <a:off x="6620608" y="2373923"/>
            <a:ext cx="1978269" cy="2585323"/>
          </a:xfrm>
          <a:prstGeom prst="rect">
            <a:avLst/>
          </a:prstGeom>
          <a:noFill/>
          <a:ln w="28575">
            <a:solidFill>
              <a:srgbClr val="FF0000"/>
            </a:solidFill>
          </a:ln>
        </p:spPr>
        <p:txBody>
          <a:bodyPr wrap="square" rtlCol="0">
            <a:spAutoFit/>
          </a:bodyPr>
          <a:lstStyle/>
          <a:p>
            <a:r>
              <a:rPr lang="lt-LT" dirty="0" smtClean="0">
                <a:solidFill>
                  <a:srgbClr val="FF0000"/>
                </a:solidFill>
              </a:rPr>
              <a:t>BVPŽ</a:t>
            </a:r>
            <a:r>
              <a:rPr lang="lt-LT" dirty="0" smtClean="0"/>
              <a:t> </a:t>
            </a:r>
            <a:r>
              <a:rPr lang="lt-LT" dirty="0" smtClean="0">
                <a:solidFill>
                  <a:srgbClr val="FF0000"/>
                </a:solidFill>
              </a:rPr>
              <a:t>kodą svarbu pasirinkti kuo tiksliau pagal perkamą objektą, nes nuo teisingo pasirinkimo priklauso ir pasirinkto pirkimo būdo teisingumas</a:t>
            </a:r>
            <a:endParaRPr lang="lt-LT" dirty="0">
              <a:solidFill>
                <a:srgbClr val="FF0000"/>
              </a:solidFill>
            </a:endParaRPr>
          </a:p>
        </p:txBody>
      </p:sp>
    </p:spTree>
    <p:extLst>
      <p:ext uri="{BB962C8B-B14F-4D97-AF65-F5344CB8AC3E}">
        <p14:creationId xmlns:p14="http://schemas.microsoft.com/office/powerpoint/2010/main" val="10448954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2" y="11722"/>
            <a:ext cx="12193522" cy="6858000"/>
          </a:xfrm>
        </p:spPr>
      </p:pic>
      <p:sp>
        <p:nvSpPr>
          <p:cNvPr id="2" name="Title 1"/>
          <p:cNvSpPr>
            <a:spLocks noGrp="1"/>
          </p:cNvSpPr>
          <p:nvPr>
            <p:ph type="title"/>
          </p:nvPr>
        </p:nvSpPr>
        <p:spPr>
          <a:xfrm>
            <a:off x="1090246" y="633046"/>
            <a:ext cx="9311054" cy="773723"/>
          </a:xfrm>
        </p:spPr>
        <p:txBody>
          <a:bodyPr>
            <a:normAutofit fontScale="90000"/>
          </a:bodyPr>
          <a:lstStyle/>
          <a:p>
            <a:r>
              <a:rPr lang="lt-LT" b="1" dirty="0" smtClean="0"/>
              <a:t>                                  </a:t>
            </a:r>
            <a:br>
              <a:rPr lang="lt-LT" b="1" dirty="0" smtClean="0"/>
            </a:br>
            <a:r>
              <a:rPr lang="lt-LT" b="1" dirty="0"/>
              <a:t> </a:t>
            </a:r>
            <a:r>
              <a:rPr lang="lt-LT" b="1" dirty="0" smtClean="0"/>
              <a:t>                                  </a:t>
            </a:r>
            <a:endParaRPr lang="en-US" sz="2700" dirty="0">
              <a:latin typeface="Arial" panose="020B0604020202020204" pitchFamily="34" charset="0"/>
              <a:cs typeface="Arial" panose="020B0604020202020204" pitchFamily="34" charset="0"/>
            </a:endParaRPr>
          </a:p>
        </p:txBody>
      </p:sp>
      <p:sp>
        <p:nvSpPr>
          <p:cNvPr id="3" name="Stačiakampis 2"/>
          <p:cNvSpPr/>
          <p:nvPr/>
        </p:nvSpPr>
        <p:spPr>
          <a:xfrm>
            <a:off x="149469" y="1477108"/>
            <a:ext cx="11913577" cy="1963614"/>
          </a:xfrm>
          <a:prstGeom prst="rect">
            <a:avLst/>
          </a:prstGeom>
        </p:spPr>
        <p:txBody>
          <a:bodyPr wrap="square">
            <a:spAutoFit/>
          </a:bodyPr>
          <a:lstStyle/>
          <a:p>
            <a:pPr algn="just">
              <a:lnSpc>
                <a:spcPct val="115000"/>
              </a:lnSpc>
              <a:spcAft>
                <a:spcPts val="1000"/>
              </a:spcAft>
            </a:pPr>
            <a:endParaRPr lang="lt-LT"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lt-LT" dirty="0" smtClean="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15000"/>
              </a:lnSpc>
              <a:spcAft>
                <a:spcPts val="1000"/>
              </a:spcAft>
            </a:pPr>
            <a:endParaRPr lang="lt-LT" sz="2400" b="1" dirty="0">
              <a:solidFill>
                <a:schemeClr val="accent5">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endParaRPr lang="lt-LT" sz="2400" b="1" dirty="0" smtClean="0">
              <a:solidFill>
                <a:schemeClr val="accent5">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Stačiakampis 6"/>
          <p:cNvSpPr/>
          <p:nvPr/>
        </p:nvSpPr>
        <p:spPr>
          <a:xfrm>
            <a:off x="1493274" y="737418"/>
            <a:ext cx="7201931" cy="436402"/>
          </a:xfrm>
          <a:prstGeom prst="rect">
            <a:avLst/>
          </a:prstGeom>
        </p:spPr>
        <p:txBody>
          <a:bodyPr wrap="square">
            <a:spAutoFit/>
          </a:bodyPr>
          <a:lstStyle/>
          <a:p>
            <a:pPr marL="457200" algn="ctr">
              <a:lnSpc>
                <a:spcPct val="107000"/>
              </a:lnSpc>
              <a:spcAft>
                <a:spcPts val="800"/>
              </a:spcAft>
            </a:pPr>
            <a:r>
              <a:rPr lang="lt-LT" sz="2200" b="1" dirty="0" smtClean="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DARBO SU VIPIS TOBULINIMAS</a:t>
            </a:r>
            <a:endParaRPr lang="lt-LT" sz="2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Stačiakampis 8"/>
          <p:cNvSpPr/>
          <p:nvPr/>
        </p:nvSpPr>
        <p:spPr>
          <a:xfrm>
            <a:off x="20515" y="1477108"/>
            <a:ext cx="11896182" cy="523220"/>
          </a:xfrm>
          <a:prstGeom prst="rect">
            <a:avLst/>
          </a:prstGeom>
        </p:spPr>
        <p:txBody>
          <a:bodyPr wrap="square">
            <a:spAutoFit/>
          </a:bodyPr>
          <a:lstStyle/>
          <a:p>
            <a:pPr algn="just"/>
            <a:endParaRPr lang="lt-LT" sz="1600" dirty="0">
              <a:latin typeface="Arial" panose="020B0604020202020204" pitchFamily="34" charset="0"/>
              <a:cs typeface="Arial" panose="020B0604020202020204" pitchFamily="34" charset="0"/>
            </a:endParaRPr>
          </a:p>
          <a:p>
            <a:r>
              <a:rPr lang="lt-LT" sz="1200" dirty="0" smtClean="0"/>
              <a:t>. </a:t>
            </a:r>
            <a:endParaRPr lang="lt-LT" sz="1200" dirty="0"/>
          </a:p>
        </p:txBody>
      </p:sp>
      <p:pic>
        <p:nvPicPr>
          <p:cNvPr id="8" name="Paveikslėlis 7"/>
          <p:cNvPicPr/>
          <p:nvPr/>
        </p:nvPicPr>
        <p:blipFill>
          <a:blip r:embed="rId3"/>
          <a:stretch>
            <a:fillRect/>
          </a:stretch>
        </p:blipFill>
        <p:spPr>
          <a:xfrm>
            <a:off x="20516" y="430824"/>
            <a:ext cx="12042530" cy="6304084"/>
          </a:xfrm>
          <a:prstGeom prst="rect">
            <a:avLst/>
          </a:prstGeom>
        </p:spPr>
      </p:pic>
      <p:sp>
        <p:nvSpPr>
          <p:cNvPr id="5" name="Stačiakampis 4"/>
          <p:cNvSpPr/>
          <p:nvPr/>
        </p:nvSpPr>
        <p:spPr>
          <a:xfrm>
            <a:off x="1406769" y="2936631"/>
            <a:ext cx="5758962" cy="21980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6" name="TextBox 5"/>
          <p:cNvSpPr txBox="1"/>
          <p:nvPr/>
        </p:nvSpPr>
        <p:spPr>
          <a:xfrm>
            <a:off x="386862" y="3930189"/>
            <a:ext cx="10867291" cy="1569660"/>
          </a:xfrm>
          <a:prstGeom prst="rect">
            <a:avLst/>
          </a:prstGeom>
          <a:solidFill>
            <a:schemeClr val="accent1">
              <a:lumMod val="20000"/>
              <a:lumOff val="80000"/>
            </a:schemeClr>
          </a:solidFill>
        </p:spPr>
        <p:txBody>
          <a:bodyPr wrap="square" rtlCol="0">
            <a:spAutoFit/>
          </a:bodyPr>
          <a:lstStyle/>
          <a:p>
            <a:pPr algn="just"/>
            <a:r>
              <a:rPr lang="lt-LT" sz="1600" b="1" dirty="0" smtClean="0">
                <a:solidFill>
                  <a:srgbClr val="FF0000"/>
                </a:solidFill>
                <a:latin typeface="Arial" panose="020B0604020202020204" pitchFamily="34" charset="0"/>
                <a:cs typeface="Arial" panose="020B0604020202020204" pitchFamily="34" charset="0"/>
              </a:rPr>
              <a:t>Neskelbiamas pirkimo būdas galimas tik iki 10 000 </a:t>
            </a:r>
            <a:r>
              <a:rPr lang="lt-LT" sz="1600" b="1" dirty="0" err="1" smtClean="0">
                <a:solidFill>
                  <a:srgbClr val="FF0000"/>
                </a:solidFill>
                <a:latin typeface="Arial" panose="020B0604020202020204" pitchFamily="34" charset="0"/>
                <a:cs typeface="Arial" panose="020B0604020202020204" pitchFamily="34" charset="0"/>
              </a:rPr>
              <a:t>Eur</a:t>
            </a:r>
            <a:r>
              <a:rPr lang="lt-LT" sz="1600" b="1" dirty="0" smtClean="0">
                <a:solidFill>
                  <a:srgbClr val="FF0000"/>
                </a:solidFill>
                <a:latin typeface="Arial" panose="020B0604020202020204" pitchFamily="34" charset="0"/>
                <a:cs typeface="Arial" panose="020B0604020202020204" pitchFamily="34" charset="0"/>
              </a:rPr>
              <a:t> be PVM, turi būti vykdoma skelbiama apklausa</a:t>
            </a:r>
            <a:r>
              <a:rPr lang="lt-LT" sz="1600" dirty="0" smtClean="0">
                <a:solidFill>
                  <a:srgbClr val="FF0000"/>
                </a:solidFill>
                <a:latin typeface="Arial" panose="020B0604020202020204" pitchFamily="34" charset="0"/>
                <a:cs typeface="Arial" panose="020B0604020202020204" pitchFamily="34" charset="0"/>
              </a:rPr>
              <a:t>. Be to, kompiuteriai (</a:t>
            </a:r>
            <a:r>
              <a:rPr lang="lt-LT" sz="1600" i="1" dirty="0" smtClean="0">
                <a:solidFill>
                  <a:srgbClr val="FF0000"/>
                </a:solidFill>
                <a:latin typeface="Arial" panose="020B0604020202020204" pitchFamily="34" charset="0"/>
                <a:cs typeface="Arial" panose="020B0604020202020204" pitchFamily="34" charset="0"/>
              </a:rPr>
              <a:t>kaip ir daugelis kitų objektų</a:t>
            </a:r>
            <a:r>
              <a:rPr lang="lt-LT" sz="1600" dirty="0" smtClean="0">
                <a:solidFill>
                  <a:srgbClr val="FF0000"/>
                </a:solidFill>
                <a:latin typeface="Arial" panose="020B0604020202020204" pitchFamily="34" charset="0"/>
                <a:cs typeface="Arial" panose="020B0604020202020204" pitchFamily="34" charset="0"/>
              </a:rPr>
              <a:t>) turėtų būti </a:t>
            </a:r>
            <a:r>
              <a:rPr lang="lt-LT" sz="1600" b="1" dirty="0" smtClean="0">
                <a:solidFill>
                  <a:srgbClr val="FF0000"/>
                </a:solidFill>
                <a:latin typeface="Arial" panose="020B0604020202020204" pitchFamily="34" charset="0"/>
                <a:cs typeface="Arial" panose="020B0604020202020204" pitchFamily="34" charset="0"/>
              </a:rPr>
              <a:t>perkami per CPO LT</a:t>
            </a:r>
            <a:r>
              <a:rPr lang="lt-LT" sz="1600" dirty="0" smtClean="0">
                <a:solidFill>
                  <a:srgbClr val="FF0000"/>
                </a:solidFill>
                <a:latin typeface="Arial" panose="020B0604020202020204" pitchFamily="34" charset="0"/>
                <a:cs typeface="Arial" panose="020B0604020202020204" pitchFamily="34" charset="0"/>
              </a:rPr>
              <a:t>, nebent reikia išskirtinio, kurio savybių neatitinka CPO katalogo prekės. Nors MV pirkimuose VPK neprivaloma sudaryti, vis dėlto, 19 000 </a:t>
            </a:r>
            <a:r>
              <a:rPr lang="lt-LT" sz="1600" dirty="0" err="1" smtClean="0">
                <a:solidFill>
                  <a:srgbClr val="FF0000"/>
                </a:solidFill>
                <a:latin typeface="Arial" panose="020B0604020202020204" pitchFamily="34" charset="0"/>
                <a:cs typeface="Arial" panose="020B0604020202020204" pitchFamily="34" charset="0"/>
              </a:rPr>
              <a:t>Eur</a:t>
            </a:r>
            <a:r>
              <a:rPr lang="lt-LT" sz="1600" dirty="0" smtClean="0">
                <a:solidFill>
                  <a:srgbClr val="FF0000"/>
                </a:solidFill>
                <a:latin typeface="Arial" panose="020B0604020202020204" pitchFamily="34" charset="0"/>
                <a:cs typeface="Arial" panose="020B0604020202020204" pitchFamily="34" charset="0"/>
              </a:rPr>
              <a:t> su PVM pirkimą paskirti 1 darbuotojo atsakomybei yra drąsu (</a:t>
            </a:r>
            <a:r>
              <a:rPr lang="lt-LT" sz="1600" i="1" dirty="0" smtClean="0">
                <a:solidFill>
                  <a:srgbClr val="FF0000"/>
                </a:solidFill>
                <a:latin typeface="Arial" panose="020B0604020202020204" pitchFamily="34" charset="0"/>
                <a:cs typeface="Arial" panose="020B0604020202020204" pitchFamily="34" charset="0"/>
              </a:rPr>
              <a:t>reikia pasitikrinti, ar vidaus taisyklėse numatyta tokia teisė ar klaidingai įvesta</a:t>
            </a:r>
            <a:r>
              <a:rPr lang="lt-LT" sz="1600" dirty="0" smtClean="0">
                <a:solidFill>
                  <a:srgbClr val="FF0000"/>
                </a:solidFill>
                <a:latin typeface="Arial" panose="020B0604020202020204" pitchFamily="34" charset="0"/>
                <a:cs typeface="Arial" panose="020B0604020202020204" pitchFamily="34" charset="0"/>
              </a:rPr>
              <a:t>). Pvz. KMSA pirkimo organizatorius vienas vykdo tik tuos pirkimus, kurių sutarties vertė neviršija 10 000 </a:t>
            </a:r>
            <a:r>
              <a:rPr lang="lt-LT" sz="1600" dirty="0" err="1" smtClean="0">
                <a:solidFill>
                  <a:srgbClr val="FF0000"/>
                </a:solidFill>
                <a:latin typeface="Arial" panose="020B0604020202020204" pitchFamily="34" charset="0"/>
                <a:cs typeface="Arial" panose="020B0604020202020204" pitchFamily="34" charset="0"/>
              </a:rPr>
              <a:t>Eur</a:t>
            </a:r>
            <a:r>
              <a:rPr lang="lt-LT" sz="1600" dirty="0" smtClean="0">
                <a:solidFill>
                  <a:srgbClr val="FF0000"/>
                </a:solidFill>
                <a:latin typeface="Arial" panose="020B0604020202020204" pitchFamily="34" charset="0"/>
                <a:cs typeface="Arial" panose="020B0604020202020204" pitchFamily="34" charset="0"/>
              </a:rPr>
              <a:t> be PVM.</a:t>
            </a:r>
            <a:endParaRPr lang="lt-LT" sz="1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71466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2" y="11722"/>
            <a:ext cx="12193522" cy="6858000"/>
          </a:xfrm>
        </p:spPr>
      </p:pic>
      <p:sp>
        <p:nvSpPr>
          <p:cNvPr id="2" name="Title 1"/>
          <p:cNvSpPr>
            <a:spLocks noGrp="1"/>
          </p:cNvSpPr>
          <p:nvPr>
            <p:ph type="title"/>
          </p:nvPr>
        </p:nvSpPr>
        <p:spPr>
          <a:xfrm>
            <a:off x="1090246" y="633046"/>
            <a:ext cx="9311054" cy="773723"/>
          </a:xfrm>
        </p:spPr>
        <p:txBody>
          <a:bodyPr>
            <a:normAutofit fontScale="90000"/>
          </a:bodyPr>
          <a:lstStyle/>
          <a:p>
            <a:r>
              <a:rPr lang="lt-LT" b="1" dirty="0" smtClean="0"/>
              <a:t>                                  </a:t>
            </a:r>
            <a:br>
              <a:rPr lang="lt-LT" b="1" dirty="0" smtClean="0"/>
            </a:br>
            <a:r>
              <a:rPr lang="lt-LT" b="1" dirty="0"/>
              <a:t> </a:t>
            </a:r>
            <a:r>
              <a:rPr lang="lt-LT" b="1" dirty="0" smtClean="0"/>
              <a:t>                                  </a:t>
            </a:r>
            <a:endParaRPr lang="en-US" sz="2700" dirty="0">
              <a:latin typeface="Arial" panose="020B0604020202020204" pitchFamily="34" charset="0"/>
              <a:cs typeface="Arial" panose="020B0604020202020204" pitchFamily="34" charset="0"/>
            </a:endParaRPr>
          </a:p>
        </p:txBody>
      </p:sp>
      <p:sp>
        <p:nvSpPr>
          <p:cNvPr id="3" name="Stačiakampis 2"/>
          <p:cNvSpPr/>
          <p:nvPr/>
        </p:nvSpPr>
        <p:spPr>
          <a:xfrm>
            <a:off x="149469" y="1477108"/>
            <a:ext cx="11913577" cy="1963614"/>
          </a:xfrm>
          <a:prstGeom prst="rect">
            <a:avLst/>
          </a:prstGeom>
        </p:spPr>
        <p:txBody>
          <a:bodyPr wrap="square">
            <a:spAutoFit/>
          </a:bodyPr>
          <a:lstStyle/>
          <a:p>
            <a:pPr algn="just">
              <a:lnSpc>
                <a:spcPct val="115000"/>
              </a:lnSpc>
              <a:spcAft>
                <a:spcPts val="1000"/>
              </a:spcAft>
            </a:pPr>
            <a:endParaRPr lang="lt-LT"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lt-LT" dirty="0" smtClean="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15000"/>
              </a:lnSpc>
              <a:spcAft>
                <a:spcPts val="1000"/>
              </a:spcAft>
            </a:pPr>
            <a:endParaRPr lang="lt-LT" sz="2400" b="1" dirty="0">
              <a:solidFill>
                <a:schemeClr val="accent5">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endParaRPr lang="lt-LT" sz="2400" b="1" dirty="0" smtClean="0">
              <a:solidFill>
                <a:schemeClr val="accent5">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Stačiakampis 6"/>
          <p:cNvSpPr/>
          <p:nvPr/>
        </p:nvSpPr>
        <p:spPr>
          <a:xfrm>
            <a:off x="1493274" y="737418"/>
            <a:ext cx="7201931" cy="436402"/>
          </a:xfrm>
          <a:prstGeom prst="rect">
            <a:avLst/>
          </a:prstGeom>
        </p:spPr>
        <p:txBody>
          <a:bodyPr wrap="square">
            <a:spAutoFit/>
          </a:bodyPr>
          <a:lstStyle/>
          <a:p>
            <a:pPr marL="457200" algn="ctr">
              <a:lnSpc>
                <a:spcPct val="107000"/>
              </a:lnSpc>
              <a:spcAft>
                <a:spcPts val="800"/>
              </a:spcAft>
            </a:pPr>
            <a:r>
              <a:rPr lang="lt-LT" sz="2200" b="1" dirty="0" smtClean="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DARBO SU VIPIS TOBULINIMAS</a:t>
            </a:r>
            <a:endParaRPr lang="lt-LT" sz="2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Stačiakampis 8"/>
          <p:cNvSpPr/>
          <p:nvPr/>
        </p:nvSpPr>
        <p:spPr>
          <a:xfrm>
            <a:off x="20515" y="1477108"/>
            <a:ext cx="11896182" cy="523220"/>
          </a:xfrm>
          <a:prstGeom prst="rect">
            <a:avLst/>
          </a:prstGeom>
        </p:spPr>
        <p:txBody>
          <a:bodyPr wrap="square">
            <a:spAutoFit/>
          </a:bodyPr>
          <a:lstStyle/>
          <a:p>
            <a:pPr algn="just"/>
            <a:endParaRPr lang="lt-LT" sz="1600" dirty="0">
              <a:latin typeface="Arial" panose="020B0604020202020204" pitchFamily="34" charset="0"/>
              <a:cs typeface="Arial" panose="020B0604020202020204" pitchFamily="34" charset="0"/>
            </a:endParaRPr>
          </a:p>
          <a:p>
            <a:r>
              <a:rPr lang="lt-LT" sz="1200" dirty="0" smtClean="0"/>
              <a:t>. </a:t>
            </a:r>
            <a:endParaRPr lang="lt-LT" sz="1200" dirty="0"/>
          </a:p>
        </p:txBody>
      </p:sp>
      <p:pic>
        <p:nvPicPr>
          <p:cNvPr id="12" name="Paveikslėlis 11"/>
          <p:cNvPicPr/>
          <p:nvPr/>
        </p:nvPicPr>
        <p:blipFill>
          <a:blip r:embed="rId3"/>
          <a:stretch>
            <a:fillRect/>
          </a:stretch>
        </p:blipFill>
        <p:spPr>
          <a:xfrm>
            <a:off x="20515" y="11722"/>
            <a:ext cx="12171485" cy="6740770"/>
          </a:xfrm>
          <a:prstGeom prst="rect">
            <a:avLst/>
          </a:prstGeom>
        </p:spPr>
      </p:pic>
      <p:sp>
        <p:nvSpPr>
          <p:cNvPr id="13" name="Stačiakampis 12"/>
          <p:cNvSpPr/>
          <p:nvPr/>
        </p:nvSpPr>
        <p:spPr>
          <a:xfrm>
            <a:off x="2576146" y="5495192"/>
            <a:ext cx="6260123" cy="228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4" name="TextBox 13"/>
          <p:cNvSpPr txBox="1"/>
          <p:nvPr/>
        </p:nvSpPr>
        <p:spPr>
          <a:xfrm>
            <a:off x="545125" y="2489626"/>
            <a:ext cx="11289322" cy="923330"/>
          </a:xfrm>
          <a:prstGeom prst="rect">
            <a:avLst/>
          </a:prstGeom>
          <a:solidFill>
            <a:schemeClr val="accent1">
              <a:lumMod val="20000"/>
              <a:lumOff val="80000"/>
            </a:schemeClr>
          </a:solidFill>
        </p:spPr>
        <p:txBody>
          <a:bodyPr wrap="square" rtlCol="0">
            <a:spAutoFit/>
          </a:bodyPr>
          <a:lstStyle/>
          <a:p>
            <a:pPr algn="just"/>
            <a:r>
              <a:rPr lang="lt-LT" b="1" dirty="0">
                <a:solidFill>
                  <a:srgbClr val="FF0000"/>
                </a:solidFill>
                <a:latin typeface="Arial" panose="020B0604020202020204" pitchFamily="34" charset="0"/>
                <a:cs typeface="Arial" panose="020B0604020202020204" pitchFamily="34" charset="0"/>
              </a:rPr>
              <a:t>Neskelbiamas pirkimo būdas galimas tik iki 10 000 </a:t>
            </a:r>
            <a:r>
              <a:rPr lang="lt-LT" b="1" dirty="0" err="1">
                <a:solidFill>
                  <a:srgbClr val="FF0000"/>
                </a:solidFill>
                <a:latin typeface="Arial" panose="020B0604020202020204" pitchFamily="34" charset="0"/>
                <a:cs typeface="Arial" panose="020B0604020202020204" pitchFamily="34" charset="0"/>
              </a:rPr>
              <a:t>Eur</a:t>
            </a:r>
            <a:r>
              <a:rPr lang="lt-LT" b="1" dirty="0">
                <a:solidFill>
                  <a:srgbClr val="FF0000"/>
                </a:solidFill>
                <a:latin typeface="Arial" panose="020B0604020202020204" pitchFamily="34" charset="0"/>
                <a:cs typeface="Arial" panose="020B0604020202020204" pitchFamily="34" charset="0"/>
              </a:rPr>
              <a:t> be PVM</a:t>
            </a:r>
            <a:r>
              <a:rPr lang="lt-LT" dirty="0" smtClean="0">
                <a:solidFill>
                  <a:srgbClr val="FF0000"/>
                </a:solidFill>
                <a:latin typeface="Arial" panose="020B0604020202020204" pitchFamily="34" charset="0"/>
                <a:cs typeface="Arial" panose="020B0604020202020204" pitchFamily="34" charset="0"/>
              </a:rPr>
              <a:t>. </a:t>
            </a:r>
            <a:r>
              <a:rPr lang="lt-LT" b="1" dirty="0" smtClean="0">
                <a:solidFill>
                  <a:srgbClr val="FF0000"/>
                </a:solidFill>
                <a:latin typeface="Arial" panose="020B0604020202020204" pitchFamily="34" charset="0"/>
                <a:cs typeface="Arial" panose="020B0604020202020204" pitchFamily="34" charset="0"/>
              </a:rPr>
              <a:t>Turi būti </a:t>
            </a:r>
            <a:r>
              <a:rPr lang="lt-LT" dirty="0" smtClean="0">
                <a:solidFill>
                  <a:srgbClr val="FF0000"/>
                </a:solidFill>
                <a:latin typeface="Arial" panose="020B0604020202020204" pitchFamily="34" charset="0"/>
                <a:cs typeface="Arial" panose="020B0604020202020204" pitchFamily="34" charset="0"/>
              </a:rPr>
              <a:t>vykdoma skelbiama apklausa. Be to, maisto produktai </a:t>
            </a:r>
            <a:r>
              <a:rPr lang="lt-LT" dirty="0">
                <a:solidFill>
                  <a:srgbClr val="FF0000"/>
                </a:solidFill>
                <a:latin typeface="Arial" panose="020B0604020202020204" pitchFamily="34" charset="0"/>
                <a:cs typeface="Arial" panose="020B0604020202020204" pitchFamily="34" charset="0"/>
              </a:rPr>
              <a:t>(</a:t>
            </a:r>
            <a:r>
              <a:rPr lang="lt-LT" i="1" dirty="0">
                <a:solidFill>
                  <a:srgbClr val="FF0000"/>
                </a:solidFill>
                <a:latin typeface="Arial" panose="020B0604020202020204" pitchFamily="34" charset="0"/>
                <a:cs typeface="Arial" panose="020B0604020202020204" pitchFamily="34" charset="0"/>
              </a:rPr>
              <a:t>kaip ir daugelis kitų objektų</a:t>
            </a:r>
            <a:r>
              <a:rPr lang="lt-LT" dirty="0">
                <a:solidFill>
                  <a:srgbClr val="FF0000"/>
                </a:solidFill>
                <a:latin typeface="Arial" panose="020B0604020202020204" pitchFamily="34" charset="0"/>
                <a:cs typeface="Arial" panose="020B0604020202020204" pitchFamily="34" charset="0"/>
              </a:rPr>
              <a:t>) turėtų būti </a:t>
            </a:r>
            <a:r>
              <a:rPr lang="lt-LT" b="1" dirty="0">
                <a:solidFill>
                  <a:srgbClr val="FF0000"/>
                </a:solidFill>
                <a:latin typeface="Arial" panose="020B0604020202020204" pitchFamily="34" charset="0"/>
                <a:cs typeface="Arial" panose="020B0604020202020204" pitchFamily="34" charset="0"/>
              </a:rPr>
              <a:t>perkami per </a:t>
            </a:r>
            <a:r>
              <a:rPr lang="lt-LT" b="1" dirty="0" smtClean="0">
                <a:solidFill>
                  <a:srgbClr val="FF0000"/>
                </a:solidFill>
                <a:latin typeface="Arial" panose="020B0604020202020204" pitchFamily="34" charset="0"/>
                <a:cs typeface="Arial" panose="020B0604020202020204" pitchFamily="34" charset="0"/>
              </a:rPr>
              <a:t>CPO LT</a:t>
            </a:r>
            <a:r>
              <a:rPr lang="lt-LT" dirty="0" smtClean="0">
                <a:solidFill>
                  <a:srgbClr val="FF0000"/>
                </a:solidFill>
                <a:latin typeface="Arial" panose="020B0604020202020204" pitchFamily="34" charset="0"/>
                <a:cs typeface="Arial" panose="020B0604020202020204" pitchFamily="34" charset="0"/>
              </a:rPr>
              <a:t>, </a:t>
            </a:r>
            <a:r>
              <a:rPr lang="lt-LT" dirty="0">
                <a:solidFill>
                  <a:srgbClr val="FF0000"/>
                </a:solidFill>
                <a:latin typeface="Arial" panose="020B0604020202020204" pitchFamily="34" charset="0"/>
                <a:cs typeface="Arial" panose="020B0604020202020204" pitchFamily="34" charset="0"/>
              </a:rPr>
              <a:t>nebent </a:t>
            </a:r>
            <a:r>
              <a:rPr lang="lt-LT" dirty="0" smtClean="0">
                <a:solidFill>
                  <a:srgbClr val="FF0000"/>
                </a:solidFill>
                <a:latin typeface="Arial" panose="020B0604020202020204" pitchFamily="34" charset="0"/>
                <a:cs typeface="Arial" panose="020B0604020202020204" pitchFamily="34" charset="0"/>
              </a:rPr>
              <a:t>CPO </a:t>
            </a:r>
            <a:r>
              <a:rPr lang="lt-LT" dirty="0">
                <a:solidFill>
                  <a:srgbClr val="FF0000"/>
                </a:solidFill>
                <a:latin typeface="Arial" panose="020B0604020202020204" pitchFamily="34" charset="0"/>
                <a:cs typeface="Arial" panose="020B0604020202020204" pitchFamily="34" charset="0"/>
              </a:rPr>
              <a:t>katalogo </a:t>
            </a:r>
            <a:r>
              <a:rPr lang="lt-LT" dirty="0" smtClean="0">
                <a:solidFill>
                  <a:srgbClr val="FF0000"/>
                </a:solidFill>
                <a:latin typeface="Arial" panose="020B0604020202020204" pitchFamily="34" charset="0"/>
                <a:cs typeface="Arial" panose="020B0604020202020204" pitchFamily="34" charset="0"/>
              </a:rPr>
              <a:t>sutarties sąlygos ar prekių savybės netinka, bet reikia pagrindimo. </a:t>
            </a:r>
            <a:endParaRPr lang="lt-LT"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78409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2" y="11722"/>
            <a:ext cx="12193522" cy="6858000"/>
          </a:xfrm>
        </p:spPr>
      </p:pic>
      <p:sp>
        <p:nvSpPr>
          <p:cNvPr id="2" name="Title 1"/>
          <p:cNvSpPr>
            <a:spLocks noGrp="1"/>
          </p:cNvSpPr>
          <p:nvPr>
            <p:ph type="title"/>
          </p:nvPr>
        </p:nvSpPr>
        <p:spPr>
          <a:xfrm>
            <a:off x="1090246" y="633046"/>
            <a:ext cx="9311054" cy="773723"/>
          </a:xfrm>
        </p:spPr>
        <p:txBody>
          <a:bodyPr>
            <a:normAutofit fontScale="90000"/>
          </a:bodyPr>
          <a:lstStyle/>
          <a:p>
            <a:r>
              <a:rPr lang="lt-LT" b="1" dirty="0" smtClean="0"/>
              <a:t>                                  </a:t>
            </a:r>
            <a:br>
              <a:rPr lang="lt-LT" b="1" dirty="0" smtClean="0"/>
            </a:br>
            <a:r>
              <a:rPr lang="lt-LT" b="1" dirty="0"/>
              <a:t> </a:t>
            </a:r>
            <a:r>
              <a:rPr lang="lt-LT" b="1" dirty="0" smtClean="0"/>
              <a:t>                                  </a:t>
            </a:r>
            <a:endParaRPr lang="en-US" sz="2700" dirty="0">
              <a:latin typeface="Arial" panose="020B0604020202020204" pitchFamily="34" charset="0"/>
              <a:cs typeface="Arial" panose="020B0604020202020204" pitchFamily="34" charset="0"/>
            </a:endParaRPr>
          </a:p>
        </p:txBody>
      </p:sp>
      <p:sp>
        <p:nvSpPr>
          <p:cNvPr id="3" name="Stačiakampis 2"/>
          <p:cNvSpPr/>
          <p:nvPr/>
        </p:nvSpPr>
        <p:spPr>
          <a:xfrm>
            <a:off x="149469" y="1477108"/>
            <a:ext cx="11913577" cy="1963614"/>
          </a:xfrm>
          <a:prstGeom prst="rect">
            <a:avLst/>
          </a:prstGeom>
        </p:spPr>
        <p:txBody>
          <a:bodyPr wrap="square">
            <a:spAutoFit/>
          </a:bodyPr>
          <a:lstStyle/>
          <a:p>
            <a:pPr algn="just">
              <a:lnSpc>
                <a:spcPct val="115000"/>
              </a:lnSpc>
              <a:spcAft>
                <a:spcPts val="1000"/>
              </a:spcAft>
            </a:pPr>
            <a:endParaRPr lang="lt-LT"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lt-LT" dirty="0" smtClean="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15000"/>
              </a:lnSpc>
              <a:spcAft>
                <a:spcPts val="1000"/>
              </a:spcAft>
            </a:pPr>
            <a:endParaRPr lang="lt-LT" sz="2400" b="1" dirty="0">
              <a:solidFill>
                <a:schemeClr val="accent5">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endParaRPr lang="lt-LT" sz="2400" b="1" dirty="0" smtClean="0">
              <a:solidFill>
                <a:schemeClr val="accent5">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Stačiakampis 6"/>
          <p:cNvSpPr/>
          <p:nvPr/>
        </p:nvSpPr>
        <p:spPr>
          <a:xfrm>
            <a:off x="1493274" y="737418"/>
            <a:ext cx="7201931" cy="436402"/>
          </a:xfrm>
          <a:prstGeom prst="rect">
            <a:avLst/>
          </a:prstGeom>
        </p:spPr>
        <p:txBody>
          <a:bodyPr wrap="square">
            <a:spAutoFit/>
          </a:bodyPr>
          <a:lstStyle/>
          <a:p>
            <a:pPr marL="457200" algn="ctr">
              <a:lnSpc>
                <a:spcPct val="107000"/>
              </a:lnSpc>
              <a:spcAft>
                <a:spcPts val="800"/>
              </a:spcAft>
            </a:pPr>
            <a:r>
              <a:rPr lang="lt-LT" sz="2200" b="1" dirty="0" smtClean="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DARBO SU VIPIS TOBULINIMAS</a:t>
            </a:r>
            <a:endParaRPr lang="lt-LT" sz="2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Stačiakampis 8"/>
          <p:cNvSpPr/>
          <p:nvPr/>
        </p:nvSpPr>
        <p:spPr>
          <a:xfrm>
            <a:off x="20515" y="1477108"/>
            <a:ext cx="11896182" cy="523220"/>
          </a:xfrm>
          <a:prstGeom prst="rect">
            <a:avLst/>
          </a:prstGeom>
        </p:spPr>
        <p:txBody>
          <a:bodyPr wrap="square">
            <a:spAutoFit/>
          </a:bodyPr>
          <a:lstStyle/>
          <a:p>
            <a:pPr algn="just"/>
            <a:endParaRPr lang="lt-LT" sz="1600" dirty="0">
              <a:latin typeface="Arial" panose="020B0604020202020204" pitchFamily="34" charset="0"/>
              <a:cs typeface="Arial" panose="020B0604020202020204" pitchFamily="34" charset="0"/>
            </a:endParaRPr>
          </a:p>
          <a:p>
            <a:r>
              <a:rPr lang="lt-LT" sz="1200" dirty="0" smtClean="0"/>
              <a:t>. </a:t>
            </a:r>
            <a:endParaRPr lang="lt-LT" sz="1200" dirty="0"/>
          </a:p>
        </p:txBody>
      </p:sp>
      <p:pic>
        <p:nvPicPr>
          <p:cNvPr id="8" name="Paveikslėlis 7"/>
          <p:cNvPicPr/>
          <p:nvPr/>
        </p:nvPicPr>
        <p:blipFill>
          <a:blip r:embed="rId3"/>
          <a:stretch>
            <a:fillRect/>
          </a:stretch>
        </p:blipFill>
        <p:spPr>
          <a:xfrm>
            <a:off x="20515" y="123092"/>
            <a:ext cx="12171485" cy="6673361"/>
          </a:xfrm>
          <a:prstGeom prst="rect">
            <a:avLst/>
          </a:prstGeom>
        </p:spPr>
      </p:pic>
      <p:sp>
        <p:nvSpPr>
          <p:cNvPr id="5" name="TextBox 4"/>
          <p:cNvSpPr txBox="1"/>
          <p:nvPr/>
        </p:nvSpPr>
        <p:spPr>
          <a:xfrm>
            <a:off x="149469" y="5372100"/>
            <a:ext cx="11623431" cy="830997"/>
          </a:xfrm>
          <a:prstGeom prst="rect">
            <a:avLst/>
          </a:prstGeom>
          <a:solidFill>
            <a:schemeClr val="accent1">
              <a:lumMod val="20000"/>
              <a:lumOff val="80000"/>
            </a:schemeClr>
          </a:solidFill>
          <a:ln w="6350">
            <a:solidFill>
              <a:schemeClr val="tx1"/>
            </a:solidFill>
          </a:ln>
        </p:spPr>
        <p:txBody>
          <a:bodyPr wrap="square" rtlCol="0">
            <a:spAutoFit/>
          </a:bodyPr>
          <a:lstStyle/>
          <a:p>
            <a:r>
              <a:rPr lang="lt-LT" sz="1600" b="1" dirty="0" smtClean="0">
                <a:solidFill>
                  <a:srgbClr val="FF0000"/>
                </a:solidFill>
                <a:latin typeface="Arial" panose="020B0604020202020204" pitchFamily="34" charset="0"/>
                <a:cs typeface="Arial" panose="020B0604020202020204" pitchFamily="34" charset="0"/>
              </a:rPr>
              <a:t>Vadovaujantis VPĮ 82 str. turi būti perkama per CPO LT. </a:t>
            </a:r>
            <a:r>
              <a:rPr lang="lt-LT" sz="1600" dirty="0" smtClean="0">
                <a:solidFill>
                  <a:srgbClr val="FF0000"/>
                </a:solidFill>
                <a:latin typeface="Arial" panose="020B0604020202020204" pitchFamily="34" charset="0"/>
                <a:cs typeface="Arial" panose="020B0604020202020204" pitchFamily="34" charset="0"/>
              </a:rPr>
              <a:t>Išimtis, kai pirkimas priskiriamas MV pirkimams ir sutarties vertė neviršija </a:t>
            </a:r>
            <a:r>
              <a:rPr lang="lt-LT" sz="1600" dirty="0">
                <a:solidFill>
                  <a:srgbClr val="FF0000"/>
                </a:solidFill>
                <a:latin typeface="Arial" panose="020B0604020202020204" pitchFamily="34" charset="0"/>
                <a:cs typeface="Arial" panose="020B0604020202020204" pitchFamily="34" charset="0"/>
              </a:rPr>
              <a:t>10 000 </a:t>
            </a:r>
            <a:r>
              <a:rPr lang="lt-LT" sz="1600" dirty="0" err="1">
                <a:solidFill>
                  <a:srgbClr val="FF0000"/>
                </a:solidFill>
                <a:latin typeface="Arial" panose="020B0604020202020204" pitchFamily="34" charset="0"/>
                <a:cs typeface="Arial" panose="020B0604020202020204" pitchFamily="34" charset="0"/>
              </a:rPr>
              <a:t>Eur</a:t>
            </a:r>
            <a:r>
              <a:rPr lang="lt-LT" sz="1600" dirty="0">
                <a:solidFill>
                  <a:srgbClr val="FF0000"/>
                </a:solidFill>
                <a:latin typeface="Arial" panose="020B0604020202020204" pitchFamily="34" charset="0"/>
                <a:cs typeface="Arial" panose="020B0604020202020204" pitchFamily="34" charset="0"/>
              </a:rPr>
              <a:t> be </a:t>
            </a:r>
            <a:r>
              <a:rPr lang="lt-LT" sz="1600" dirty="0" smtClean="0">
                <a:solidFill>
                  <a:srgbClr val="FF0000"/>
                </a:solidFill>
                <a:latin typeface="Arial" panose="020B0604020202020204" pitchFamily="34" charset="0"/>
                <a:cs typeface="Arial" panose="020B0604020202020204" pitchFamily="34" charset="0"/>
              </a:rPr>
              <a:t>PVM, tačiau perkant per CPO katalogą būtų sutaupoma laiko, specialistas turėtų daugiau laiko vykdyti savo tiesiogines funkcijas, pirkimo sąlygos ir sutartis atitiktų VPĮ reikalavimus, o už </a:t>
            </a:r>
            <a:r>
              <a:rPr lang="lt-LT" sz="1600" dirty="0">
                <a:solidFill>
                  <a:srgbClr val="FF0000"/>
                </a:solidFill>
                <a:latin typeface="Arial" panose="020B0604020202020204" pitchFamily="34" charset="0"/>
                <a:cs typeface="Arial" panose="020B0604020202020204" pitchFamily="34" charset="0"/>
              </a:rPr>
              <a:t>pirkimo teisingumą atsako CPO </a:t>
            </a:r>
            <a:r>
              <a:rPr lang="lt-LT" sz="1600" dirty="0" smtClean="0">
                <a:solidFill>
                  <a:srgbClr val="FF0000"/>
                </a:solidFill>
                <a:latin typeface="Arial" panose="020B0604020202020204" pitchFamily="34" charset="0"/>
                <a:cs typeface="Arial" panose="020B0604020202020204" pitchFamily="34" charset="0"/>
              </a:rPr>
              <a:t>LT. </a:t>
            </a:r>
            <a:endParaRPr lang="lt-LT" sz="1600" dirty="0">
              <a:solidFill>
                <a:srgbClr val="FF0000"/>
              </a:solidFill>
              <a:latin typeface="Arial" panose="020B0604020202020204" pitchFamily="34" charset="0"/>
              <a:cs typeface="Arial" panose="020B0604020202020204" pitchFamily="34" charset="0"/>
            </a:endParaRPr>
          </a:p>
        </p:txBody>
      </p:sp>
      <p:sp>
        <p:nvSpPr>
          <p:cNvPr id="6" name="Stačiakampis 5"/>
          <p:cNvSpPr/>
          <p:nvPr/>
        </p:nvSpPr>
        <p:spPr>
          <a:xfrm>
            <a:off x="2048608" y="2664069"/>
            <a:ext cx="1538654" cy="88802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0" name="Stačiakampis 9"/>
          <p:cNvSpPr/>
          <p:nvPr/>
        </p:nvSpPr>
        <p:spPr>
          <a:xfrm>
            <a:off x="2048608" y="3930162"/>
            <a:ext cx="1538654" cy="71217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1" name="Stačiakampis 10"/>
          <p:cNvSpPr/>
          <p:nvPr/>
        </p:nvSpPr>
        <p:spPr>
          <a:xfrm>
            <a:off x="2048608" y="4879731"/>
            <a:ext cx="1538654" cy="492369"/>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5045353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2" y="0"/>
            <a:ext cx="12193522" cy="6858000"/>
          </a:xfrm>
        </p:spPr>
      </p:pic>
      <p:sp>
        <p:nvSpPr>
          <p:cNvPr id="2" name="Title 1"/>
          <p:cNvSpPr>
            <a:spLocks noGrp="1"/>
          </p:cNvSpPr>
          <p:nvPr>
            <p:ph type="title"/>
          </p:nvPr>
        </p:nvSpPr>
        <p:spPr>
          <a:xfrm>
            <a:off x="1090246" y="633046"/>
            <a:ext cx="9311054" cy="773723"/>
          </a:xfrm>
        </p:spPr>
        <p:txBody>
          <a:bodyPr>
            <a:normAutofit fontScale="90000"/>
          </a:bodyPr>
          <a:lstStyle/>
          <a:p>
            <a:r>
              <a:rPr lang="lt-LT" b="1" dirty="0" smtClean="0"/>
              <a:t>                                  </a:t>
            </a:r>
            <a:br>
              <a:rPr lang="lt-LT" b="1" dirty="0" smtClean="0"/>
            </a:br>
            <a:r>
              <a:rPr lang="lt-LT" b="1" dirty="0"/>
              <a:t> </a:t>
            </a:r>
            <a:r>
              <a:rPr lang="lt-LT" b="1" dirty="0" smtClean="0"/>
              <a:t>                                  </a:t>
            </a:r>
            <a:endParaRPr lang="en-US" sz="2700" dirty="0">
              <a:latin typeface="Arial" panose="020B0604020202020204" pitchFamily="34" charset="0"/>
              <a:cs typeface="Arial" panose="020B0604020202020204" pitchFamily="34" charset="0"/>
            </a:endParaRPr>
          </a:p>
        </p:txBody>
      </p:sp>
      <p:sp>
        <p:nvSpPr>
          <p:cNvPr id="3" name="Stačiakampis 2"/>
          <p:cNvSpPr/>
          <p:nvPr/>
        </p:nvSpPr>
        <p:spPr>
          <a:xfrm>
            <a:off x="149469" y="1477108"/>
            <a:ext cx="11913577" cy="2516586"/>
          </a:xfrm>
          <a:prstGeom prst="rect">
            <a:avLst/>
          </a:prstGeom>
        </p:spPr>
        <p:txBody>
          <a:bodyPr wrap="square">
            <a:spAutoFit/>
          </a:bodyPr>
          <a:lstStyle/>
          <a:p>
            <a:pPr algn="just">
              <a:lnSpc>
                <a:spcPct val="115000"/>
              </a:lnSpc>
              <a:spcAft>
                <a:spcPts val="1000"/>
              </a:spcAft>
            </a:pPr>
            <a:endParaRPr lang="lt-LT"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lt-LT" dirty="0" smtClean="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15000"/>
              </a:lnSpc>
              <a:spcAft>
                <a:spcPts val="1000"/>
              </a:spcAft>
            </a:pPr>
            <a:endParaRPr lang="lt-LT" sz="2400" b="1" dirty="0">
              <a:solidFill>
                <a:schemeClr val="accent5">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endParaRPr lang="lt-LT" sz="2400" b="1" dirty="0" smtClean="0">
              <a:solidFill>
                <a:schemeClr val="accent5">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1000"/>
              </a:spcAft>
            </a:pPr>
            <a:r>
              <a:rPr lang="lt-LT" sz="2400" b="1" dirty="0" smtClean="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rPr>
              <a:t>AČIŪ UŽ DĖMESĮ </a:t>
            </a:r>
            <a:endParaRPr lang="lt-LT" sz="2400" b="1" dirty="0">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5" name="TextBox 4"/>
          <p:cNvSpPr txBox="1"/>
          <p:nvPr/>
        </p:nvSpPr>
        <p:spPr>
          <a:xfrm>
            <a:off x="6921911" y="4788310"/>
            <a:ext cx="4601496" cy="646331"/>
          </a:xfrm>
          <a:prstGeom prst="rect">
            <a:avLst/>
          </a:prstGeom>
          <a:noFill/>
        </p:spPr>
        <p:txBody>
          <a:bodyPr wrap="square" rtlCol="0">
            <a:spAutoFit/>
          </a:bodyPr>
          <a:lstStyle/>
          <a:p>
            <a:r>
              <a:rPr lang="lt-LT" b="1" dirty="0" smtClean="0">
                <a:solidFill>
                  <a:srgbClr val="002060"/>
                </a:solidFill>
                <a:latin typeface="Arial" panose="020B0604020202020204" pitchFamily="34" charset="0"/>
                <a:cs typeface="Arial" panose="020B0604020202020204" pitchFamily="34" charset="0"/>
              </a:rPr>
              <a:t>Daiva Čeponienė, Centrinio viešųjų pirkimų ir koncesijų skyriaus vedėja</a:t>
            </a:r>
            <a:endParaRPr lang="lt-LT"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88996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9509" y="0"/>
            <a:ext cx="12311509" cy="6789174"/>
          </a:xfrm>
        </p:spPr>
      </p:pic>
      <p:sp>
        <p:nvSpPr>
          <p:cNvPr id="2" name="Title 1"/>
          <p:cNvSpPr>
            <a:spLocks noGrp="1"/>
          </p:cNvSpPr>
          <p:nvPr>
            <p:ph type="title"/>
          </p:nvPr>
        </p:nvSpPr>
        <p:spPr>
          <a:xfrm>
            <a:off x="1459523" y="747346"/>
            <a:ext cx="9574824" cy="580292"/>
          </a:xfrm>
        </p:spPr>
        <p:txBody>
          <a:bodyPr>
            <a:normAutofit fontScale="90000"/>
          </a:bodyPr>
          <a:lstStyle/>
          <a:p>
            <a:r>
              <a:rPr lang="lt-LT" sz="2400" b="1" dirty="0" smtClean="0">
                <a:latin typeface="Arial" panose="020B0604020202020204" pitchFamily="34" charset="0"/>
                <a:cs typeface="Arial" panose="020B0604020202020204" pitchFamily="34" charset="0"/>
              </a:rPr>
              <a:t>                             </a:t>
            </a:r>
            <a:br>
              <a:rPr lang="lt-LT" sz="2400" b="1" dirty="0" smtClean="0">
                <a:latin typeface="Arial" panose="020B0604020202020204" pitchFamily="34" charset="0"/>
                <a:cs typeface="Arial" panose="020B0604020202020204" pitchFamily="34" charset="0"/>
              </a:rPr>
            </a:br>
            <a:r>
              <a:rPr lang="lt-LT" sz="2400" dirty="0">
                <a:latin typeface="Arial" panose="020B0604020202020204" pitchFamily="34" charset="0"/>
                <a:cs typeface="Arial" panose="020B0604020202020204" pitchFamily="34" charset="0"/>
              </a:rPr>
              <a:t/>
            </a:r>
            <a:br>
              <a:rPr lang="lt-LT"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p:txBody>
      </p:sp>
      <p:sp>
        <p:nvSpPr>
          <p:cNvPr id="5" name="Stačiakampis 4"/>
          <p:cNvSpPr/>
          <p:nvPr/>
        </p:nvSpPr>
        <p:spPr>
          <a:xfrm>
            <a:off x="1056487" y="1327638"/>
            <a:ext cx="10733999" cy="344069"/>
          </a:xfrm>
          <a:prstGeom prst="rect">
            <a:avLst/>
          </a:prstGeom>
        </p:spPr>
        <p:txBody>
          <a:bodyPr wrap="square">
            <a:spAutoFit/>
          </a:bodyPr>
          <a:lstStyle/>
          <a:p>
            <a:pPr algn="just">
              <a:lnSpc>
                <a:spcPct val="107000"/>
              </a:lnSpc>
              <a:spcAft>
                <a:spcPts val="800"/>
              </a:spcAft>
            </a:pPr>
            <a:endParaRPr lang="lt-LT"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apvalintas stačiakampis 2"/>
          <p:cNvSpPr/>
          <p:nvPr/>
        </p:nvSpPr>
        <p:spPr>
          <a:xfrm>
            <a:off x="2467897" y="668594"/>
            <a:ext cx="7108722" cy="659044"/>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2060"/>
                </a:solidFill>
                <a:latin typeface="Arial" panose="020B0604020202020204" pitchFamily="34" charset="0"/>
                <a:cs typeface="Arial" panose="020B0604020202020204" pitchFamily="34" charset="0"/>
              </a:rPr>
              <a:t>KMSA ir </a:t>
            </a:r>
            <a:r>
              <a:rPr lang="en-US" sz="2400" dirty="0" err="1" smtClean="0">
                <a:solidFill>
                  <a:srgbClr val="002060"/>
                </a:solidFill>
                <a:latin typeface="Arial" panose="020B0604020202020204" pitchFamily="34" charset="0"/>
                <a:cs typeface="Arial" panose="020B0604020202020204" pitchFamily="34" charset="0"/>
              </a:rPr>
              <a:t>savivaldyb</a:t>
            </a:r>
            <a:r>
              <a:rPr lang="lt-LT" sz="2400" dirty="0" smtClean="0">
                <a:solidFill>
                  <a:srgbClr val="002060"/>
                </a:solidFill>
                <a:latin typeface="Arial" panose="020B0604020202020204" pitchFamily="34" charset="0"/>
                <a:cs typeface="Arial" panose="020B0604020202020204" pitchFamily="34" charset="0"/>
              </a:rPr>
              <a:t>ė</a:t>
            </a:r>
            <a:r>
              <a:rPr lang="en-US" sz="2400" dirty="0" smtClean="0">
                <a:solidFill>
                  <a:srgbClr val="002060"/>
                </a:solidFill>
                <a:latin typeface="Arial" panose="020B0604020202020204" pitchFamily="34" charset="0"/>
                <a:cs typeface="Arial" panose="020B0604020202020204" pitchFamily="34" charset="0"/>
              </a:rPr>
              <a:t>s </a:t>
            </a:r>
            <a:r>
              <a:rPr lang="en-US" sz="2400" dirty="0" err="1" smtClean="0">
                <a:solidFill>
                  <a:srgbClr val="002060"/>
                </a:solidFill>
                <a:latin typeface="Arial" panose="020B0604020202020204" pitchFamily="34" charset="0"/>
                <a:cs typeface="Arial" panose="020B0604020202020204" pitchFamily="34" charset="0"/>
              </a:rPr>
              <a:t>kontroliuojamos</a:t>
            </a:r>
            <a:r>
              <a:rPr lang="en-US" sz="2400" dirty="0" smtClean="0">
                <a:solidFill>
                  <a:srgbClr val="002060"/>
                </a:solidFill>
                <a:latin typeface="Arial" panose="020B0604020202020204" pitchFamily="34" charset="0"/>
                <a:cs typeface="Arial" panose="020B0604020202020204" pitchFamily="34" charset="0"/>
              </a:rPr>
              <a:t> (</a:t>
            </a:r>
            <a:r>
              <a:rPr lang="en-US" sz="2400" dirty="0" err="1" smtClean="0">
                <a:solidFill>
                  <a:srgbClr val="002060"/>
                </a:solidFill>
                <a:latin typeface="Arial" panose="020B0604020202020204" pitchFamily="34" charset="0"/>
                <a:cs typeface="Arial" panose="020B0604020202020204" pitchFamily="34" charset="0"/>
              </a:rPr>
              <a:t>valdomos</a:t>
            </a:r>
            <a:r>
              <a:rPr lang="en-US" sz="2400" dirty="0" smtClean="0">
                <a:solidFill>
                  <a:srgbClr val="002060"/>
                </a:solidFill>
                <a:latin typeface="Arial" panose="020B0604020202020204" pitchFamily="34" charset="0"/>
                <a:cs typeface="Arial" panose="020B0604020202020204" pitchFamily="34" charset="0"/>
              </a:rPr>
              <a:t>)</a:t>
            </a:r>
            <a:r>
              <a:rPr lang="lt-LT" sz="2400" dirty="0" smtClean="0">
                <a:solidFill>
                  <a:srgbClr val="002060"/>
                </a:solidFill>
                <a:latin typeface="Arial" panose="020B0604020202020204" pitchFamily="34" charset="0"/>
                <a:cs typeface="Arial" panose="020B0604020202020204" pitchFamily="34" charset="0"/>
              </a:rPr>
              <a:t> </a:t>
            </a:r>
            <a:r>
              <a:rPr lang="en-US" sz="2400" dirty="0" smtClean="0">
                <a:solidFill>
                  <a:srgbClr val="002060"/>
                </a:solidFill>
                <a:latin typeface="Arial" panose="020B0604020202020204" pitchFamily="34" charset="0"/>
                <a:cs typeface="Arial" panose="020B0604020202020204" pitchFamily="34" charset="0"/>
              </a:rPr>
              <a:t> </a:t>
            </a:r>
            <a:r>
              <a:rPr lang="lt-LT" sz="2400" dirty="0" smtClean="0">
                <a:solidFill>
                  <a:srgbClr val="002060"/>
                </a:solidFill>
                <a:latin typeface="Arial" panose="020B0604020202020204" pitchFamily="34" charset="0"/>
                <a:cs typeface="Arial" panose="020B0604020202020204" pitchFamily="34" charset="0"/>
              </a:rPr>
              <a:t>PO (biudžetinės ir VšĮ)</a:t>
            </a:r>
            <a:endParaRPr lang="lt-LT" sz="2400" dirty="0">
              <a:solidFill>
                <a:srgbClr val="002060"/>
              </a:solidFill>
              <a:latin typeface="Arial" panose="020B0604020202020204" pitchFamily="34" charset="0"/>
              <a:cs typeface="Arial" panose="020B0604020202020204" pitchFamily="34" charset="0"/>
            </a:endParaRPr>
          </a:p>
        </p:txBody>
      </p:sp>
      <p:sp>
        <p:nvSpPr>
          <p:cNvPr id="6" name="Stačiakampis 5"/>
          <p:cNvSpPr/>
          <p:nvPr/>
        </p:nvSpPr>
        <p:spPr>
          <a:xfrm>
            <a:off x="570271" y="2025445"/>
            <a:ext cx="2458064" cy="629831"/>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smtClean="0">
                <a:solidFill>
                  <a:srgbClr val="002060"/>
                </a:solidFill>
                <a:latin typeface="Arial" panose="020B0604020202020204" pitchFamily="34" charset="0"/>
                <a:cs typeface="Arial" panose="020B0604020202020204" pitchFamily="34" charset="0"/>
              </a:rPr>
              <a:t>Sutartis iki </a:t>
            </a:r>
            <a:r>
              <a:rPr lang="en-US" dirty="0" smtClean="0">
                <a:solidFill>
                  <a:srgbClr val="002060"/>
                </a:solidFill>
                <a:latin typeface="Arial" panose="020B0604020202020204" pitchFamily="34" charset="0"/>
                <a:cs typeface="Arial" panose="020B0604020202020204" pitchFamily="34" charset="0"/>
              </a:rPr>
              <a:t>15 000 </a:t>
            </a:r>
            <a:r>
              <a:rPr lang="en-US" dirty="0" err="1" smtClean="0">
                <a:solidFill>
                  <a:srgbClr val="002060"/>
                </a:solidFill>
                <a:latin typeface="Arial" panose="020B0604020202020204" pitchFamily="34" charset="0"/>
                <a:cs typeface="Arial" panose="020B0604020202020204" pitchFamily="34" charset="0"/>
              </a:rPr>
              <a:t>Eur</a:t>
            </a:r>
            <a:r>
              <a:rPr lang="en-US" dirty="0" smtClean="0">
                <a:solidFill>
                  <a:srgbClr val="002060"/>
                </a:solidFill>
                <a:latin typeface="Arial" panose="020B0604020202020204" pitchFamily="34" charset="0"/>
                <a:cs typeface="Arial" panose="020B0604020202020204" pitchFamily="34" charset="0"/>
              </a:rPr>
              <a:t> be PVM</a:t>
            </a:r>
            <a:endParaRPr lang="lt-LT" dirty="0">
              <a:solidFill>
                <a:srgbClr val="002060"/>
              </a:solidFill>
              <a:latin typeface="Arial" panose="020B0604020202020204" pitchFamily="34" charset="0"/>
              <a:cs typeface="Arial" panose="020B0604020202020204" pitchFamily="34" charset="0"/>
            </a:endParaRPr>
          </a:p>
        </p:txBody>
      </p:sp>
      <p:sp>
        <p:nvSpPr>
          <p:cNvPr id="7" name="Stačiakampis 6"/>
          <p:cNvSpPr/>
          <p:nvPr/>
        </p:nvSpPr>
        <p:spPr>
          <a:xfrm>
            <a:off x="5840362" y="2025445"/>
            <a:ext cx="5397909" cy="629831"/>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solidFill>
                  <a:srgbClr val="002060"/>
                </a:solidFill>
                <a:latin typeface="Arial" panose="020B0604020202020204" pitchFamily="34" charset="0"/>
                <a:cs typeface="Arial" panose="020B0604020202020204" pitchFamily="34" charset="0"/>
              </a:rPr>
              <a:t>Sutartis </a:t>
            </a:r>
            <a:r>
              <a:rPr lang="lt-LT" dirty="0" smtClean="0">
                <a:solidFill>
                  <a:srgbClr val="002060"/>
                </a:solidFill>
                <a:latin typeface="Arial" panose="020B0604020202020204" pitchFamily="34" charset="0"/>
                <a:cs typeface="Arial" panose="020B0604020202020204" pitchFamily="34" charset="0"/>
              </a:rPr>
              <a:t>virš </a:t>
            </a:r>
            <a:r>
              <a:rPr lang="en-US" dirty="0">
                <a:solidFill>
                  <a:srgbClr val="002060"/>
                </a:solidFill>
                <a:latin typeface="Arial" panose="020B0604020202020204" pitchFamily="34" charset="0"/>
                <a:cs typeface="Arial" panose="020B0604020202020204" pitchFamily="34" charset="0"/>
              </a:rPr>
              <a:t>15 000 </a:t>
            </a:r>
            <a:r>
              <a:rPr lang="en-US" dirty="0" err="1">
                <a:solidFill>
                  <a:srgbClr val="002060"/>
                </a:solidFill>
                <a:latin typeface="Arial" panose="020B0604020202020204" pitchFamily="34" charset="0"/>
                <a:cs typeface="Arial" panose="020B0604020202020204" pitchFamily="34" charset="0"/>
              </a:rPr>
              <a:t>Eur</a:t>
            </a:r>
            <a:r>
              <a:rPr lang="en-US" dirty="0">
                <a:solidFill>
                  <a:srgbClr val="002060"/>
                </a:solidFill>
                <a:latin typeface="Arial" panose="020B0604020202020204" pitchFamily="34" charset="0"/>
                <a:cs typeface="Arial" panose="020B0604020202020204" pitchFamily="34" charset="0"/>
              </a:rPr>
              <a:t> be PVM</a:t>
            </a:r>
            <a:endParaRPr lang="lt-LT" dirty="0">
              <a:solidFill>
                <a:srgbClr val="002060"/>
              </a:solidFill>
              <a:latin typeface="Arial" panose="020B0604020202020204" pitchFamily="34" charset="0"/>
              <a:cs typeface="Arial" panose="020B0604020202020204" pitchFamily="34" charset="0"/>
            </a:endParaRPr>
          </a:p>
        </p:txBody>
      </p:sp>
      <p:sp>
        <p:nvSpPr>
          <p:cNvPr id="8" name="Stačiakampis 7"/>
          <p:cNvSpPr/>
          <p:nvPr/>
        </p:nvSpPr>
        <p:spPr>
          <a:xfrm>
            <a:off x="3706761" y="3009014"/>
            <a:ext cx="2133600" cy="766573"/>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smtClean="0">
                <a:solidFill>
                  <a:schemeClr val="tx1"/>
                </a:solidFill>
                <a:latin typeface="Arial" panose="020B0604020202020204" pitchFamily="34" charset="0"/>
                <a:cs typeface="Arial" panose="020B0604020202020204" pitchFamily="34" charset="0"/>
              </a:rPr>
              <a:t>Pirkimo objektas yra CPO LT kataloge</a:t>
            </a:r>
            <a:endParaRPr lang="lt-LT" dirty="0">
              <a:solidFill>
                <a:schemeClr val="tx1"/>
              </a:solidFill>
              <a:latin typeface="Arial" panose="020B0604020202020204" pitchFamily="34" charset="0"/>
              <a:cs typeface="Arial" panose="020B0604020202020204" pitchFamily="34" charset="0"/>
            </a:endParaRPr>
          </a:p>
        </p:txBody>
      </p:sp>
      <p:sp>
        <p:nvSpPr>
          <p:cNvPr id="9" name="Stačiakampis 8"/>
          <p:cNvSpPr/>
          <p:nvPr/>
        </p:nvSpPr>
        <p:spPr>
          <a:xfrm>
            <a:off x="6051753" y="2999346"/>
            <a:ext cx="2364659" cy="78747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latin typeface="Arial" panose="020B0604020202020204" pitchFamily="34" charset="0"/>
                <a:cs typeface="Arial" panose="020B0604020202020204" pitchFamily="34" charset="0"/>
              </a:rPr>
              <a:t>Pirkimo objektas yra CPO LT </a:t>
            </a:r>
            <a:r>
              <a:rPr lang="lt-LT" dirty="0" smtClean="0">
                <a:solidFill>
                  <a:schemeClr val="tx1"/>
                </a:solidFill>
                <a:latin typeface="Arial" panose="020B0604020202020204" pitchFamily="34" charset="0"/>
                <a:cs typeface="Arial" panose="020B0604020202020204" pitchFamily="34" charset="0"/>
              </a:rPr>
              <a:t>kataloge, bet netinka</a:t>
            </a:r>
            <a:endParaRPr lang="lt-LT" dirty="0">
              <a:solidFill>
                <a:schemeClr val="tx1"/>
              </a:solidFill>
              <a:latin typeface="Arial" panose="020B0604020202020204" pitchFamily="34" charset="0"/>
              <a:cs typeface="Arial" panose="020B0604020202020204" pitchFamily="34" charset="0"/>
            </a:endParaRPr>
          </a:p>
        </p:txBody>
      </p:sp>
      <p:sp>
        <p:nvSpPr>
          <p:cNvPr id="10" name="Stačiakampis 9"/>
          <p:cNvSpPr/>
          <p:nvPr/>
        </p:nvSpPr>
        <p:spPr>
          <a:xfrm>
            <a:off x="8627807" y="3009014"/>
            <a:ext cx="2610464" cy="766573"/>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latin typeface="Arial" panose="020B0604020202020204" pitchFamily="34" charset="0"/>
                <a:cs typeface="Arial" panose="020B0604020202020204" pitchFamily="34" charset="0"/>
              </a:rPr>
              <a:t>Pirkimo </a:t>
            </a:r>
            <a:r>
              <a:rPr lang="lt-LT" dirty="0" smtClean="0">
                <a:solidFill>
                  <a:schemeClr val="tx1"/>
                </a:solidFill>
                <a:latin typeface="Arial" panose="020B0604020202020204" pitchFamily="34" charset="0"/>
                <a:cs typeface="Arial" panose="020B0604020202020204" pitchFamily="34" charset="0"/>
              </a:rPr>
              <a:t>objekto nėra </a:t>
            </a:r>
            <a:r>
              <a:rPr lang="lt-LT" dirty="0">
                <a:solidFill>
                  <a:schemeClr val="tx1"/>
                </a:solidFill>
                <a:latin typeface="Arial" panose="020B0604020202020204" pitchFamily="34" charset="0"/>
                <a:cs typeface="Arial" panose="020B0604020202020204" pitchFamily="34" charset="0"/>
              </a:rPr>
              <a:t>CPO LT kataloge</a:t>
            </a:r>
          </a:p>
        </p:txBody>
      </p:sp>
      <p:sp>
        <p:nvSpPr>
          <p:cNvPr id="11" name="Stačiakampis 10"/>
          <p:cNvSpPr/>
          <p:nvPr/>
        </p:nvSpPr>
        <p:spPr>
          <a:xfrm rot="10800000" flipV="1">
            <a:off x="5840360" y="4176132"/>
            <a:ext cx="3411793" cy="528603"/>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smtClean="0">
                <a:solidFill>
                  <a:srgbClr val="002060"/>
                </a:solidFill>
                <a:latin typeface="Arial" panose="020B0604020202020204" pitchFamily="34" charset="0"/>
                <a:cs typeface="Arial" panose="020B0604020202020204" pitchFamily="34" charset="0"/>
              </a:rPr>
              <a:t>Pagrindžiama pirkimo dokumentuose</a:t>
            </a:r>
            <a:endParaRPr lang="lt-LT" dirty="0">
              <a:solidFill>
                <a:srgbClr val="002060"/>
              </a:solidFill>
              <a:latin typeface="Arial" panose="020B0604020202020204" pitchFamily="34" charset="0"/>
              <a:cs typeface="Arial" panose="020B0604020202020204" pitchFamily="34" charset="0"/>
            </a:endParaRPr>
          </a:p>
        </p:txBody>
      </p:sp>
      <p:sp>
        <p:nvSpPr>
          <p:cNvPr id="12" name="Stačiakampis 11"/>
          <p:cNvSpPr/>
          <p:nvPr/>
        </p:nvSpPr>
        <p:spPr>
          <a:xfrm>
            <a:off x="570271" y="5194058"/>
            <a:ext cx="2458064" cy="58010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smtClean="0">
                <a:solidFill>
                  <a:schemeClr val="accent6">
                    <a:lumMod val="50000"/>
                  </a:schemeClr>
                </a:solidFill>
                <a:latin typeface="Arial" panose="020B0604020202020204" pitchFamily="34" charset="0"/>
                <a:cs typeface="Arial" panose="020B0604020202020204" pitchFamily="34" charset="0"/>
              </a:rPr>
              <a:t>Gali pirkti pati</a:t>
            </a:r>
            <a:endParaRPr lang="lt-LT" dirty="0">
              <a:solidFill>
                <a:schemeClr val="accent6">
                  <a:lumMod val="50000"/>
                </a:schemeClr>
              </a:solidFill>
              <a:latin typeface="Arial" panose="020B0604020202020204" pitchFamily="34" charset="0"/>
              <a:cs typeface="Arial" panose="020B0604020202020204" pitchFamily="34" charset="0"/>
            </a:endParaRPr>
          </a:p>
        </p:txBody>
      </p:sp>
      <p:sp>
        <p:nvSpPr>
          <p:cNvPr id="13" name="Stačiakampis 12"/>
          <p:cNvSpPr/>
          <p:nvPr/>
        </p:nvSpPr>
        <p:spPr>
          <a:xfrm>
            <a:off x="3706761" y="5194059"/>
            <a:ext cx="2133600" cy="580103"/>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smtClean="0">
                <a:solidFill>
                  <a:schemeClr val="tx1"/>
                </a:solidFill>
                <a:latin typeface="Arial" panose="020B0604020202020204" pitchFamily="34" charset="0"/>
                <a:cs typeface="Arial" panose="020B0604020202020204" pitchFamily="34" charset="0"/>
              </a:rPr>
              <a:t>Perka per CPO LT katalogą</a:t>
            </a:r>
            <a:endParaRPr lang="lt-LT" dirty="0">
              <a:solidFill>
                <a:schemeClr val="tx1"/>
              </a:solidFill>
              <a:latin typeface="Arial" panose="020B0604020202020204" pitchFamily="34" charset="0"/>
              <a:cs typeface="Arial" panose="020B0604020202020204" pitchFamily="34" charset="0"/>
            </a:endParaRPr>
          </a:p>
        </p:txBody>
      </p:sp>
      <p:sp>
        <p:nvSpPr>
          <p:cNvPr id="14" name="Stačiakampis 13"/>
          <p:cNvSpPr/>
          <p:nvPr/>
        </p:nvSpPr>
        <p:spPr>
          <a:xfrm>
            <a:off x="6125497" y="5223387"/>
            <a:ext cx="5112774" cy="133472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smtClean="0">
                <a:solidFill>
                  <a:srgbClr val="002060"/>
                </a:solidFill>
                <a:latin typeface="Arial" panose="020B0604020202020204" pitchFamily="34" charset="0"/>
                <a:cs typeface="Arial" panose="020B0604020202020204" pitchFamily="34" charset="0"/>
              </a:rPr>
              <a:t>Perka per KMSA CPO ir/ar kitą savivaldybės įsteigtą  CPO </a:t>
            </a:r>
            <a:r>
              <a:rPr lang="lt-LT" dirty="0" smtClean="0">
                <a:solidFill>
                  <a:schemeClr val="accent1">
                    <a:lumMod val="50000"/>
                  </a:schemeClr>
                </a:solidFill>
                <a:latin typeface="Arial" panose="020B0604020202020204" pitchFamily="34" charset="0"/>
                <a:cs typeface="Arial" panose="020B0604020202020204" pitchFamily="34" charset="0"/>
              </a:rPr>
              <a:t>ir/ar bet kurią kitą CPO arba savivaldybė gali pasirašyti </a:t>
            </a:r>
            <a:r>
              <a:rPr lang="lt-LT" dirty="0" err="1" smtClean="0">
                <a:solidFill>
                  <a:schemeClr val="accent1">
                    <a:lumMod val="50000"/>
                  </a:schemeClr>
                </a:solidFill>
                <a:latin typeface="Arial" panose="020B0604020202020204" pitchFamily="34" charset="0"/>
                <a:cs typeface="Arial" panose="020B0604020202020204" pitchFamily="34" charset="0"/>
              </a:rPr>
              <a:t>centr</a:t>
            </a:r>
            <a:r>
              <a:rPr lang="lt-LT" dirty="0" smtClean="0">
                <a:solidFill>
                  <a:schemeClr val="accent1">
                    <a:lumMod val="50000"/>
                  </a:schemeClr>
                </a:solidFill>
                <a:latin typeface="Arial" panose="020B0604020202020204" pitchFamily="34" charset="0"/>
                <a:cs typeface="Arial" panose="020B0604020202020204" pitchFamily="34" charset="0"/>
              </a:rPr>
              <a:t>. </a:t>
            </a:r>
            <a:r>
              <a:rPr lang="lt-LT" dirty="0">
                <a:solidFill>
                  <a:schemeClr val="accent1">
                    <a:lumMod val="50000"/>
                  </a:schemeClr>
                </a:solidFill>
                <a:latin typeface="Arial" panose="020B0604020202020204" pitchFamily="34" charset="0"/>
                <a:cs typeface="Arial" panose="020B0604020202020204" pitchFamily="34" charset="0"/>
              </a:rPr>
              <a:t>p</a:t>
            </a:r>
            <a:r>
              <a:rPr lang="lt-LT" dirty="0" smtClean="0">
                <a:solidFill>
                  <a:schemeClr val="accent1">
                    <a:lumMod val="50000"/>
                  </a:schemeClr>
                </a:solidFill>
                <a:latin typeface="Arial" panose="020B0604020202020204" pitchFamily="34" charset="0"/>
                <a:cs typeface="Arial" panose="020B0604020202020204" pitchFamily="34" charset="0"/>
              </a:rPr>
              <a:t>irkimų veiklos sutartį su esama CPO dėl pirkimų paslaugų</a:t>
            </a:r>
            <a:endParaRPr lang="lt-LT" dirty="0">
              <a:solidFill>
                <a:schemeClr val="accent1">
                  <a:lumMod val="50000"/>
                </a:schemeClr>
              </a:solidFill>
              <a:latin typeface="Arial" panose="020B0604020202020204" pitchFamily="34" charset="0"/>
              <a:cs typeface="Arial" panose="020B0604020202020204" pitchFamily="34" charset="0"/>
            </a:endParaRPr>
          </a:p>
        </p:txBody>
      </p:sp>
      <p:cxnSp>
        <p:nvCxnSpPr>
          <p:cNvPr id="16" name="Tiesioji rodyklės jungtis 15"/>
          <p:cNvCxnSpPr/>
          <p:nvPr/>
        </p:nvCxnSpPr>
        <p:spPr>
          <a:xfrm flipH="1">
            <a:off x="2207342" y="1378905"/>
            <a:ext cx="1410929" cy="567882"/>
          </a:xfrm>
          <a:prstGeom prst="straightConnector1">
            <a:avLst/>
          </a:prstGeom>
          <a:ln w="28575">
            <a:solidFill>
              <a:srgbClr val="002060"/>
            </a:solidFill>
            <a:headEnd w="lg" len="lg"/>
            <a:tailEnd type="triangle"/>
          </a:ln>
        </p:spPr>
        <p:style>
          <a:lnRef idx="3">
            <a:schemeClr val="dk1"/>
          </a:lnRef>
          <a:fillRef idx="0">
            <a:schemeClr val="dk1"/>
          </a:fillRef>
          <a:effectRef idx="2">
            <a:schemeClr val="dk1"/>
          </a:effectRef>
          <a:fontRef idx="minor">
            <a:schemeClr val="tx1"/>
          </a:fontRef>
        </p:style>
      </p:cxnSp>
      <p:cxnSp>
        <p:nvCxnSpPr>
          <p:cNvPr id="17" name="Tiesioji rodyklės jungtis 16"/>
          <p:cNvCxnSpPr/>
          <p:nvPr/>
        </p:nvCxnSpPr>
        <p:spPr>
          <a:xfrm>
            <a:off x="8937523" y="1390787"/>
            <a:ext cx="1278192" cy="631559"/>
          </a:xfrm>
          <a:prstGeom prst="straightConnector1">
            <a:avLst/>
          </a:prstGeom>
          <a:ln w="28575">
            <a:solidFill>
              <a:srgbClr val="002060"/>
            </a:solidFill>
            <a:headEnd w="lg" len="lg"/>
            <a:tailEnd type="triangle"/>
          </a:ln>
        </p:spPr>
        <p:style>
          <a:lnRef idx="3">
            <a:schemeClr val="dk1"/>
          </a:lnRef>
          <a:fillRef idx="0">
            <a:schemeClr val="dk1"/>
          </a:fillRef>
          <a:effectRef idx="2">
            <a:schemeClr val="dk1"/>
          </a:effectRef>
          <a:fontRef idx="minor">
            <a:schemeClr val="tx1"/>
          </a:fontRef>
        </p:style>
      </p:cxnSp>
      <p:cxnSp>
        <p:nvCxnSpPr>
          <p:cNvPr id="22" name="Tiesioji rodyklės jungtis 21"/>
          <p:cNvCxnSpPr/>
          <p:nvPr/>
        </p:nvCxnSpPr>
        <p:spPr>
          <a:xfrm>
            <a:off x="1519084" y="2753032"/>
            <a:ext cx="1" cy="2406669"/>
          </a:xfrm>
          <a:prstGeom prst="straightConnector1">
            <a:avLst/>
          </a:prstGeom>
          <a:ln w="28575">
            <a:solidFill>
              <a:srgbClr val="002060"/>
            </a:solidFill>
            <a:headEnd w="lg" len="lg"/>
            <a:tailEnd type="triangle"/>
          </a:ln>
        </p:spPr>
        <p:style>
          <a:lnRef idx="3">
            <a:schemeClr val="dk1"/>
          </a:lnRef>
          <a:fillRef idx="0">
            <a:schemeClr val="dk1"/>
          </a:fillRef>
          <a:effectRef idx="2">
            <a:schemeClr val="dk1"/>
          </a:effectRef>
          <a:fontRef idx="minor">
            <a:schemeClr val="tx1"/>
          </a:fontRef>
        </p:style>
      </p:cxnSp>
      <p:cxnSp>
        <p:nvCxnSpPr>
          <p:cNvPr id="25" name="Tiesioji rodyklės jungtis 24"/>
          <p:cNvCxnSpPr/>
          <p:nvPr/>
        </p:nvCxnSpPr>
        <p:spPr>
          <a:xfrm flipH="1">
            <a:off x="4628534" y="3786820"/>
            <a:ext cx="1" cy="1372881"/>
          </a:xfrm>
          <a:prstGeom prst="straightConnector1">
            <a:avLst/>
          </a:prstGeom>
          <a:ln w="28575">
            <a:solidFill>
              <a:srgbClr val="002060"/>
            </a:solidFill>
            <a:headEnd w="lg" len="lg"/>
            <a:tailEnd type="triangle"/>
          </a:ln>
        </p:spPr>
        <p:style>
          <a:lnRef idx="3">
            <a:schemeClr val="dk1"/>
          </a:lnRef>
          <a:fillRef idx="0">
            <a:schemeClr val="dk1"/>
          </a:fillRef>
          <a:effectRef idx="2">
            <a:schemeClr val="dk1"/>
          </a:effectRef>
          <a:fontRef idx="minor">
            <a:schemeClr val="tx1"/>
          </a:fontRef>
        </p:style>
      </p:cxnSp>
      <p:cxnSp>
        <p:nvCxnSpPr>
          <p:cNvPr id="28" name="Tiesioji rodyklės jungtis 27"/>
          <p:cNvCxnSpPr/>
          <p:nvPr/>
        </p:nvCxnSpPr>
        <p:spPr>
          <a:xfrm>
            <a:off x="10031361" y="3864077"/>
            <a:ext cx="0" cy="1248817"/>
          </a:xfrm>
          <a:prstGeom prst="straightConnector1">
            <a:avLst/>
          </a:prstGeom>
          <a:ln w="28575">
            <a:solidFill>
              <a:srgbClr val="002060"/>
            </a:solidFill>
            <a:headEnd w="lg" len="lg"/>
            <a:tailEnd type="triangle"/>
          </a:ln>
        </p:spPr>
        <p:style>
          <a:lnRef idx="3">
            <a:schemeClr val="dk1"/>
          </a:lnRef>
          <a:fillRef idx="0">
            <a:schemeClr val="dk1"/>
          </a:fillRef>
          <a:effectRef idx="2">
            <a:schemeClr val="dk1"/>
          </a:effectRef>
          <a:fontRef idx="minor">
            <a:schemeClr val="tx1"/>
          </a:fontRef>
        </p:style>
      </p:cxnSp>
      <p:cxnSp>
        <p:nvCxnSpPr>
          <p:cNvPr id="32" name="Tiesioji rodyklės jungtis 31"/>
          <p:cNvCxnSpPr/>
          <p:nvPr/>
        </p:nvCxnSpPr>
        <p:spPr>
          <a:xfrm>
            <a:off x="7234082" y="3864077"/>
            <a:ext cx="0" cy="312055"/>
          </a:xfrm>
          <a:prstGeom prst="straightConnector1">
            <a:avLst/>
          </a:prstGeom>
          <a:ln w="28575">
            <a:solidFill>
              <a:srgbClr val="002060"/>
            </a:solidFill>
            <a:headEnd w="lg" len="lg"/>
            <a:tailEnd type="triangle"/>
          </a:ln>
        </p:spPr>
        <p:style>
          <a:lnRef idx="3">
            <a:schemeClr val="dk1"/>
          </a:lnRef>
          <a:fillRef idx="0">
            <a:schemeClr val="dk1"/>
          </a:fillRef>
          <a:effectRef idx="2">
            <a:schemeClr val="dk1"/>
          </a:effectRef>
          <a:fontRef idx="minor">
            <a:schemeClr val="tx1"/>
          </a:fontRef>
        </p:style>
      </p:cxnSp>
      <p:cxnSp>
        <p:nvCxnSpPr>
          <p:cNvPr id="35" name="Tiesioji rodyklės jungtis 34"/>
          <p:cNvCxnSpPr/>
          <p:nvPr/>
        </p:nvCxnSpPr>
        <p:spPr>
          <a:xfrm>
            <a:off x="7251287" y="4800839"/>
            <a:ext cx="0" cy="312055"/>
          </a:xfrm>
          <a:prstGeom prst="straightConnector1">
            <a:avLst/>
          </a:prstGeom>
          <a:ln w="28575">
            <a:solidFill>
              <a:srgbClr val="002060"/>
            </a:solidFill>
            <a:headEnd w="lg" len="lg"/>
            <a:tailEnd type="triangle"/>
          </a:ln>
        </p:spPr>
        <p:style>
          <a:lnRef idx="3">
            <a:schemeClr val="dk1"/>
          </a:lnRef>
          <a:fillRef idx="0">
            <a:schemeClr val="dk1"/>
          </a:fillRef>
          <a:effectRef idx="2">
            <a:schemeClr val="dk1"/>
          </a:effectRef>
          <a:fontRef idx="minor">
            <a:schemeClr val="tx1"/>
          </a:fontRef>
        </p:style>
      </p:cxnSp>
      <p:cxnSp>
        <p:nvCxnSpPr>
          <p:cNvPr id="36" name="Tiesioji rodyklės jungtis 35"/>
          <p:cNvCxnSpPr/>
          <p:nvPr/>
        </p:nvCxnSpPr>
        <p:spPr>
          <a:xfrm>
            <a:off x="7234082" y="2687291"/>
            <a:ext cx="0" cy="312055"/>
          </a:xfrm>
          <a:prstGeom prst="straightConnector1">
            <a:avLst/>
          </a:prstGeom>
          <a:ln w="28575">
            <a:solidFill>
              <a:srgbClr val="002060"/>
            </a:solidFill>
            <a:headEnd w="lg" len="lg"/>
            <a:tailEnd type="triangle"/>
          </a:ln>
        </p:spPr>
        <p:style>
          <a:lnRef idx="3">
            <a:schemeClr val="dk1"/>
          </a:lnRef>
          <a:fillRef idx="0">
            <a:schemeClr val="dk1"/>
          </a:fillRef>
          <a:effectRef idx="2">
            <a:schemeClr val="dk1"/>
          </a:effectRef>
          <a:fontRef idx="minor">
            <a:schemeClr val="tx1"/>
          </a:fontRef>
        </p:style>
      </p:cxnSp>
      <p:cxnSp>
        <p:nvCxnSpPr>
          <p:cNvPr id="37" name="Tiesioji rodyklės jungtis 36"/>
          <p:cNvCxnSpPr/>
          <p:nvPr/>
        </p:nvCxnSpPr>
        <p:spPr>
          <a:xfrm flipH="1">
            <a:off x="5270092" y="2687291"/>
            <a:ext cx="752166" cy="330438"/>
          </a:xfrm>
          <a:prstGeom prst="straightConnector1">
            <a:avLst/>
          </a:prstGeom>
          <a:ln w="28575">
            <a:solidFill>
              <a:srgbClr val="002060"/>
            </a:solidFill>
            <a:headEnd w="lg" len="lg"/>
            <a:tailEnd type="triangle"/>
          </a:ln>
        </p:spPr>
        <p:style>
          <a:lnRef idx="3">
            <a:schemeClr val="dk1"/>
          </a:lnRef>
          <a:fillRef idx="0">
            <a:schemeClr val="dk1"/>
          </a:fillRef>
          <a:effectRef idx="2">
            <a:schemeClr val="dk1"/>
          </a:effectRef>
          <a:fontRef idx="minor">
            <a:schemeClr val="tx1"/>
          </a:fontRef>
        </p:style>
      </p:cxnSp>
      <p:cxnSp>
        <p:nvCxnSpPr>
          <p:cNvPr id="39" name="Tiesioji rodyklės jungtis 38"/>
          <p:cNvCxnSpPr/>
          <p:nvPr/>
        </p:nvCxnSpPr>
        <p:spPr>
          <a:xfrm>
            <a:off x="8735961" y="2687291"/>
            <a:ext cx="625577" cy="330438"/>
          </a:xfrm>
          <a:prstGeom prst="straightConnector1">
            <a:avLst/>
          </a:prstGeom>
          <a:ln w="28575">
            <a:solidFill>
              <a:srgbClr val="002060"/>
            </a:solidFill>
            <a:headEnd w="lg" len="lg"/>
            <a:tailEnd type="triangle"/>
          </a:ln>
        </p:spPr>
        <p:style>
          <a:lnRef idx="3">
            <a:schemeClr val="dk1"/>
          </a:lnRef>
          <a:fillRef idx="0">
            <a:schemeClr val="dk1"/>
          </a:fillRef>
          <a:effectRef idx="2">
            <a:schemeClr val="dk1"/>
          </a:effectRef>
          <a:fontRef idx="minor">
            <a:schemeClr val="tx1"/>
          </a:fontRef>
        </p:style>
      </p:cxnSp>
      <p:sp>
        <p:nvSpPr>
          <p:cNvPr id="15" name="Stačiakampis 14"/>
          <p:cNvSpPr/>
          <p:nvPr/>
        </p:nvSpPr>
        <p:spPr>
          <a:xfrm>
            <a:off x="3706761" y="1438131"/>
            <a:ext cx="5226224" cy="50865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b="1" dirty="0">
                <a:solidFill>
                  <a:schemeClr val="accent5">
                    <a:lumMod val="50000"/>
                  </a:schemeClr>
                </a:solidFill>
              </a:rPr>
              <a:t>Jei PO visų metinių pirkimų bendra suma neviršija 30 000 be PVM –</a:t>
            </a:r>
            <a:r>
              <a:rPr lang="lt-LT" dirty="0">
                <a:solidFill>
                  <a:schemeClr val="accent5">
                    <a:lumMod val="50000"/>
                  </a:schemeClr>
                </a:solidFill>
              </a:rPr>
              <a:t> </a:t>
            </a:r>
            <a:r>
              <a:rPr lang="lt-LT" b="1" dirty="0">
                <a:solidFill>
                  <a:schemeClr val="accent5">
                    <a:lumMod val="50000"/>
                  </a:schemeClr>
                </a:solidFill>
              </a:rPr>
              <a:t>VPĮ netaikomas</a:t>
            </a:r>
            <a:endParaRPr lang="lt-LT" dirty="0">
              <a:solidFill>
                <a:schemeClr val="accent5">
                  <a:lumMod val="50000"/>
                </a:schemeClr>
              </a:solidFill>
            </a:endParaRPr>
          </a:p>
        </p:txBody>
      </p:sp>
    </p:spTree>
    <p:extLst>
      <p:ext uri="{BB962C8B-B14F-4D97-AF65-F5344CB8AC3E}">
        <p14:creationId xmlns:p14="http://schemas.microsoft.com/office/powerpoint/2010/main" val="9683702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987" y="0"/>
            <a:ext cx="12311509" cy="6789174"/>
          </a:xfrm>
        </p:spPr>
      </p:pic>
      <p:sp>
        <p:nvSpPr>
          <p:cNvPr id="2" name="Title 1"/>
          <p:cNvSpPr>
            <a:spLocks noGrp="1"/>
          </p:cNvSpPr>
          <p:nvPr>
            <p:ph type="title"/>
          </p:nvPr>
        </p:nvSpPr>
        <p:spPr>
          <a:xfrm>
            <a:off x="1459523" y="747346"/>
            <a:ext cx="9574824" cy="580292"/>
          </a:xfrm>
        </p:spPr>
        <p:txBody>
          <a:bodyPr>
            <a:normAutofit fontScale="90000"/>
          </a:bodyPr>
          <a:lstStyle/>
          <a:p>
            <a:r>
              <a:rPr lang="lt-LT" sz="2400" b="1" dirty="0" smtClean="0">
                <a:latin typeface="Arial" panose="020B0604020202020204" pitchFamily="34" charset="0"/>
                <a:cs typeface="Arial" panose="020B0604020202020204" pitchFamily="34" charset="0"/>
              </a:rPr>
              <a:t>                             </a:t>
            </a:r>
            <a:br>
              <a:rPr lang="lt-LT" sz="2400" b="1" dirty="0" smtClean="0">
                <a:latin typeface="Arial" panose="020B0604020202020204" pitchFamily="34" charset="0"/>
                <a:cs typeface="Arial" panose="020B0604020202020204" pitchFamily="34" charset="0"/>
              </a:rPr>
            </a:br>
            <a:r>
              <a:rPr lang="lt-LT" sz="2400" dirty="0">
                <a:latin typeface="Arial" panose="020B0604020202020204" pitchFamily="34" charset="0"/>
                <a:cs typeface="Arial" panose="020B0604020202020204" pitchFamily="34" charset="0"/>
              </a:rPr>
              <a:t/>
            </a:r>
            <a:br>
              <a:rPr lang="lt-LT"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p:txBody>
      </p:sp>
      <p:sp>
        <p:nvSpPr>
          <p:cNvPr id="5" name="Stačiakampis 4"/>
          <p:cNvSpPr/>
          <p:nvPr/>
        </p:nvSpPr>
        <p:spPr>
          <a:xfrm>
            <a:off x="68826" y="1327638"/>
            <a:ext cx="11975689" cy="4856971"/>
          </a:xfrm>
          <a:prstGeom prst="rect">
            <a:avLst/>
          </a:prstGeom>
        </p:spPr>
        <p:txBody>
          <a:bodyPr wrap="square">
            <a:spAutoFit/>
          </a:bodyPr>
          <a:lstStyle/>
          <a:p>
            <a:pPr algn="just">
              <a:lnSpc>
                <a:spcPct val="107000"/>
              </a:lnSpc>
              <a:spcAft>
                <a:spcPts val="800"/>
              </a:spcAft>
            </a:pPr>
            <a:r>
              <a:rPr lang="lt-LT" b="1" dirty="0">
                <a:latin typeface="Arial" panose="020B0604020202020204" pitchFamily="34" charset="0"/>
                <a:cs typeface="Arial" panose="020B0604020202020204" pitchFamily="34" charset="0"/>
              </a:rPr>
              <a:t> </a:t>
            </a:r>
            <a:r>
              <a:rPr lang="lt-LT" b="1" dirty="0" smtClean="0">
                <a:latin typeface="Arial" panose="020B0604020202020204" pitchFamily="34" charset="0"/>
                <a:cs typeface="Arial" panose="020B0604020202020204" pitchFamily="34" charset="0"/>
              </a:rPr>
              <a:t>            KMSA centralizuotus pirkimus vykdo nuo </a:t>
            </a:r>
            <a:r>
              <a:rPr lang="en-US" b="1" dirty="0" smtClean="0">
                <a:latin typeface="Arial" panose="020B0604020202020204" pitchFamily="34" charset="0"/>
                <a:cs typeface="Arial" panose="020B0604020202020204" pitchFamily="34" charset="0"/>
              </a:rPr>
              <a:t>2014 m</a:t>
            </a:r>
            <a:r>
              <a:rPr lang="en-US" dirty="0" smtClean="0">
                <a:latin typeface="Arial" panose="020B0604020202020204" pitchFamily="34" charset="0"/>
                <a:cs typeface="Arial" panose="020B0604020202020204" pitchFamily="34" charset="0"/>
              </a:rPr>
              <a:t>., vis </a:t>
            </a:r>
            <a:r>
              <a:rPr lang="en-US" dirty="0" err="1" smtClean="0">
                <a:latin typeface="Arial" panose="020B0604020202020204" pitchFamily="34" charset="0"/>
                <a:cs typeface="Arial" panose="020B0604020202020204" pitchFamily="34" charset="0"/>
              </a:rPr>
              <a:t>didindama</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centralizavimo</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apimtis</a:t>
            </a:r>
            <a:r>
              <a:rPr lang="en-US" dirty="0" smtClean="0">
                <a:latin typeface="Arial" panose="020B0604020202020204" pitchFamily="34" charset="0"/>
                <a:cs typeface="Arial" panose="020B0604020202020204" pitchFamily="34" charset="0"/>
              </a:rPr>
              <a:t>. Per </a:t>
            </a:r>
            <a:r>
              <a:rPr lang="en-US" dirty="0" err="1" smtClean="0">
                <a:latin typeface="Arial" panose="020B0604020202020204" pitchFamily="34" charset="0"/>
                <a:cs typeface="Arial" panose="020B0604020202020204" pitchFamily="34" charset="0"/>
              </a:rPr>
              <a:t>metus</a:t>
            </a:r>
            <a:r>
              <a:rPr lang="en-US"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pavald</a:t>
            </a:r>
            <a:r>
              <a:rPr lang="lt-LT" b="1" dirty="0">
                <a:latin typeface="Arial" panose="020B0604020202020204" pitchFamily="34" charset="0"/>
                <a:cs typeface="Arial" panose="020B0604020202020204" pitchFamily="34" charset="0"/>
              </a:rPr>
              <a:t>ž</a:t>
            </a:r>
            <a:r>
              <a:rPr lang="en-US" b="1" dirty="0" err="1" smtClean="0">
                <a:latin typeface="Arial" panose="020B0604020202020204" pitchFamily="34" charset="0"/>
                <a:cs typeface="Arial" panose="020B0604020202020204" pitchFamily="34" charset="0"/>
              </a:rPr>
              <a:t>ios</a:t>
            </a:r>
            <a:r>
              <a:rPr lang="en-US" b="1" dirty="0" smtClean="0">
                <a:latin typeface="Arial" panose="020B0604020202020204" pitchFamily="34" charset="0"/>
                <a:cs typeface="Arial" panose="020B0604020202020204" pitchFamily="34" charset="0"/>
              </a:rPr>
              <a:t> PO</a:t>
            </a:r>
            <a:r>
              <a:rPr lang="lt-LT" b="1" dirty="0" smtClean="0">
                <a:latin typeface="Arial" panose="020B0604020202020204" pitchFamily="34" charset="0"/>
                <a:cs typeface="Arial" panose="020B0604020202020204" pitchFamily="34" charset="0"/>
              </a:rPr>
              <a:t> (toliau – PPO)</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sudaro</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daugiau</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kaip</a:t>
            </a:r>
            <a:r>
              <a:rPr lang="en-US" b="1" dirty="0" smtClean="0">
                <a:latin typeface="Arial" panose="020B0604020202020204" pitchFamily="34" charset="0"/>
                <a:cs typeface="Arial" panose="020B0604020202020204" pitchFamily="34" charset="0"/>
              </a:rPr>
              <a:t> 1000 </a:t>
            </a:r>
            <a:r>
              <a:rPr lang="en-US" b="1" dirty="0" err="1" smtClean="0">
                <a:latin typeface="Arial" panose="020B0604020202020204" pitchFamily="34" charset="0"/>
                <a:cs typeface="Arial" panose="020B0604020202020204" pitchFamily="34" charset="0"/>
              </a:rPr>
              <a:t>pagrindini</a:t>
            </a:r>
            <a:r>
              <a:rPr lang="lt-LT" b="1" dirty="0" smtClean="0">
                <a:latin typeface="Arial" panose="020B0604020202020204" pitchFamily="34" charset="0"/>
                <a:cs typeface="Arial" panose="020B0604020202020204" pitchFamily="34" charset="0"/>
              </a:rPr>
              <a:t>ų</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sutar</a:t>
            </a:r>
            <a:r>
              <a:rPr lang="lt-LT" b="1" dirty="0" err="1" smtClean="0">
                <a:latin typeface="Arial" panose="020B0604020202020204" pitchFamily="34" charset="0"/>
                <a:cs typeface="Arial" panose="020B0604020202020204" pitchFamily="34" charset="0"/>
              </a:rPr>
              <a:t>čių</a:t>
            </a:r>
            <a:r>
              <a:rPr lang="lt-LT" b="1" dirty="0" smtClean="0">
                <a:latin typeface="Arial" panose="020B0604020202020204" pitchFamily="34" charset="0"/>
                <a:cs typeface="Arial" panose="020B0604020202020204" pitchFamily="34" charset="0"/>
              </a:rPr>
              <a:t> </a:t>
            </a:r>
            <a:r>
              <a:rPr lang="lt-LT" dirty="0" smtClean="0">
                <a:latin typeface="Arial" panose="020B0604020202020204" pitchFamily="34" charset="0"/>
                <a:cs typeface="Arial" panose="020B0604020202020204" pitchFamily="34" charset="0"/>
              </a:rPr>
              <a:t>KMSA centralizuotų pirkimų preliminariųjų sutarčių pagrindu.</a:t>
            </a:r>
          </a:p>
          <a:p>
            <a:pPr algn="just">
              <a:lnSpc>
                <a:spcPct val="107000"/>
              </a:lnSpc>
              <a:spcAft>
                <a:spcPts val="800"/>
              </a:spcAft>
            </a:pPr>
            <a:r>
              <a:rPr lang="lt-LT" dirty="0" smtClean="0">
                <a:latin typeface="Arial" panose="020B0604020202020204" pitchFamily="34" charset="0"/>
                <a:cs typeface="Arial" panose="020B0604020202020204" pitchFamily="34" charset="0"/>
              </a:rPr>
              <a:t>2022-01-11 </a:t>
            </a:r>
            <a:r>
              <a:rPr lang="lt-LT" dirty="0" smtClean="0">
                <a:latin typeface="Arial" panose="020B0604020202020204" pitchFamily="34" charset="0"/>
                <a:ea typeface="Calibri" panose="020F0502020204030204" pitchFamily="34" charset="0"/>
                <a:cs typeface="Arial" panose="020B0604020202020204" pitchFamily="34" charset="0"/>
              </a:rPr>
              <a:t>KMSA </a:t>
            </a:r>
            <a:r>
              <a:rPr lang="lt-LT" dirty="0">
                <a:latin typeface="Arial" panose="020B0604020202020204" pitchFamily="34" charset="0"/>
                <a:ea typeface="Calibri" panose="020F0502020204030204" pitchFamily="34" charset="0"/>
                <a:cs typeface="Arial" panose="020B0604020202020204" pitchFamily="34" charset="0"/>
              </a:rPr>
              <a:t>direktoriaus </a:t>
            </a:r>
            <a:r>
              <a:rPr lang="lt-LT" dirty="0" smtClean="0">
                <a:latin typeface="Arial" panose="020B0604020202020204" pitchFamily="34" charset="0"/>
                <a:ea typeface="Calibri" panose="020F0502020204030204" pitchFamily="34" charset="0"/>
                <a:cs typeface="Arial" panose="020B0604020202020204" pitchFamily="34" charset="0"/>
              </a:rPr>
              <a:t>įsakyme Nr. A-73 nurodytos </a:t>
            </a:r>
            <a:r>
              <a:rPr lang="lt-LT" b="1" dirty="0" smtClean="0">
                <a:latin typeface="Arial" panose="020B0604020202020204" pitchFamily="34" charset="0"/>
                <a:ea typeface="Calibri" panose="020F0502020204030204" pitchFamily="34" charset="0"/>
                <a:cs typeface="Arial" panose="020B0604020202020204" pitchFamily="34" charset="0"/>
              </a:rPr>
              <a:t>1</a:t>
            </a:r>
            <a:r>
              <a:rPr lang="lt-LT" b="1" dirty="0" smtClean="0">
                <a:latin typeface="Arial" panose="020B0604020202020204" pitchFamily="34" charset="0"/>
                <a:cs typeface="Arial" panose="020B0604020202020204" pitchFamily="34" charset="0"/>
              </a:rPr>
              <a:t>75 </a:t>
            </a:r>
            <a:r>
              <a:rPr lang="lt-LT" b="1" dirty="0">
                <a:latin typeface="Arial" panose="020B0604020202020204" pitchFamily="34" charset="0"/>
                <a:cs typeface="Arial" panose="020B0604020202020204" pitchFamily="34" charset="0"/>
              </a:rPr>
              <a:t>Kauno miesto savivaldybės </a:t>
            </a:r>
            <a:r>
              <a:rPr lang="lt-LT" b="1" dirty="0" smtClean="0">
                <a:latin typeface="Arial" panose="020B0604020202020204" pitchFamily="34" charset="0"/>
                <a:cs typeface="Arial" panose="020B0604020202020204" pitchFamily="34" charset="0"/>
              </a:rPr>
              <a:t>biudžetinės </a:t>
            </a:r>
            <a:r>
              <a:rPr lang="lt-LT" b="1" dirty="0">
                <a:latin typeface="Arial" panose="020B0604020202020204" pitchFamily="34" charset="0"/>
                <a:cs typeface="Arial" panose="020B0604020202020204" pitchFamily="34" charset="0"/>
              </a:rPr>
              <a:t>ir </a:t>
            </a:r>
            <a:r>
              <a:rPr lang="lt-LT" b="1" dirty="0" smtClean="0">
                <a:latin typeface="Arial" panose="020B0604020202020204" pitchFamily="34" charset="0"/>
                <a:cs typeface="Arial" panose="020B0604020202020204" pitchFamily="34" charset="0"/>
              </a:rPr>
              <a:t>viešosios įstaigos (PPO)</a:t>
            </a:r>
            <a:r>
              <a:rPr lang="lt-LT" dirty="0" smtClean="0">
                <a:latin typeface="Arial" panose="020B0604020202020204" pitchFamily="34" charset="0"/>
                <a:cs typeface="Arial" panose="020B0604020202020204" pitchFamily="34" charset="0"/>
              </a:rPr>
              <a:t>, </a:t>
            </a:r>
            <a:r>
              <a:rPr lang="lt-LT" dirty="0">
                <a:latin typeface="Arial" panose="020B0604020202020204" pitchFamily="34" charset="0"/>
                <a:cs typeface="Arial" panose="020B0604020202020204" pitchFamily="34" charset="0"/>
              </a:rPr>
              <a:t>kurių dalininkė (savininkė) yra Kauno miesto </a:t>
            </a:r>
            <a:r>
              <a:rPr lang="lt-LT" dirty="0" smtClean="0">
                <a:latin typeface="Arial" panose="020B0604020202020204" pitchFamily="34" charset="0"/>
                <a:cs typeface="Arial" panose="020B0604020202020204" pitchFamily="34" charset="0"/>
              </a:rPr>
              <a:t>savivaldybė, </a:t>
            </a:r>
            <a:r>
              <a:rPr lang="lt-LT" b="1" dirty="0" smtClean="0">
                <a:latin typeface="Arial" panose="020B0604020202020204" pitchFamily="34" charset="0"/>
                <a:cs typeface="Arial" panose="020B0604020202020204" pitchFamily="34" charset="0"/>
              </a:rPr>
              <a:t>pradėjo naudotis VIPIS. </a:t>
            </a:r>
          </a:p>
          <a:p>
            <a:pPr algn="just">
              <a:lnSpc>
                <a:spcPct val="107000"/>
              </a:lnSpc>
              <a:spcAft>
                <a:spcPts val="800"/>
              </a:spcAft>
            </a:pPr>
            <a:r>
              <a:rPr lang="lt-LT" dirty="0" smtClean="0">
                <a:latin typeface="Arial" panose="020B0604020202020204" pitchFamily="34" charset="0"/>
                <a:cs typeface="Arial" panose="020B0604020202020204" pitchFamily="34" charset="0"/>
              </a:rPr>
              <a:t>Numatyta, kad PPO kiekvienais </a:t>
            </a:r>
            <a:r>
              <a:rPr lang="lt-LT" dirty="0">
                <a:latin typeface="Arial" panose="020B0604020202020204" pitchFamily="34" charset="0"/>
                <a:cs typeface="Arial" panose="020B0604020202020204" pitchFamily="34" charset="0"/>
              </a:rPr>
              <a:t>kalendoriniais metais </a:t>
            </a:r>
            <a:r>
              <a:rPr lang="lt-LT" dirty="0" smtClean="0">
                <a:latin typeface="Arial" panose="020B0604020202020204" pitchFamily="34" charset="0"/>
                <a:cs typeface="Arial" panose="020B0604020202020204" pitchFamily="34" charset="0"/>
              </a:rPr>
              <a:t>suves duomenis </a:t>
            </a:r>
            <a:r>
              <a:rPr lang="lt-LT" dirty="0">
                <a:latin typeface="Arial" panose="020B0604020202020204" pitchFamily="34" charset="0"/>
                <a:cs typeface="Arial" panose="020B0604020202020204" pitchFamily="34" charset="0"/>
              </a:rPr>
              <a:t>apie planuojamų įsigyti prekių, paslaugų ar darbų pirkimus, </a:t>
            </a:r>
            <a:r>
              <a:rPr lang="lt-LT" dirty="0" smtClean="0">
                <a:latin typeface="Arial" panose="020B0604020202020204" pitchFamily="34" charset="0"/>
                <a:cs typeface="Arial" panose="020B0604020202020204" pitchFamily="34" charset="0"/>
              </a:rPr>
              <a:t>informaciją </a:t>
            </a:r>
            <a:r>
              <a:rPr lang="lt-LT" dirty="0">
                <a:latin typeface="Arial" panose="020B0604020202020204" pitchFamily="34" charset="0"/>
                <a:cs typeface="Arial" panose="020B0604020202020204" pitchFamily="34" charset="0"/>
              </a:rPr>
              <a:t>apie įvykusius pirkimus ir sudarytas viešojo pirkimo </a:t>
            </a:r>
            <a:r>
              <a:rPr lang="lt-LT" dirty="0" smtClean="0">
                <a:latin typeface="Arial" panose="020B0604020202020204" pitchFamily="34" charset="0"/>
                <a:cs typeface="Arial" panose="020B0604020202020204" pitchFamily="34" charset="0"/>
              </a:rPr>
              <a:t>sutartis. </a:t>
            </a:r>
          </a:p>
          <a:p>
            <a:pPr algn="just">
              <a:lnSpc>
                <a:spcPct val="107000"/>
              </a:lnSpc>
              <a:spcAft>
                <a:spcPts val="800"/>
              </a:spcAft>
            </a:pPr>
            <a:r>
              <a:rPr lang="lt-LT" dirty="0" smtClean="0">
                <a:latin typeface="Arial" panose="020B0604020202020204" pitchFamily="34" charset="0"/>
                <a:cs typeface="Arial" panose="020B0604020202020204" pitchFamily="34" charset="0"/>
              </a:rPr>
              <a:t>Duomenis dėl planuojamų pirkimų PPO suvedė š. m. kovo mėn., </a:t>
            </a:r>
            <a:r>
              <a:rPr lang="lt-LT" b="1" dirty="0" smtClean="0">
                <a:latin typeface="Arial" panose="020B0604020202020204" pitchFamily="34" charset="0"/>
                <a:cs typeface="Arial" panose="020B0604020202020204" pitchFamily="34" charset="0"/>
              </a:rPr>
              <a:t>tačiau </a:t>
            </a:r>
            <a:r>
              <a:rPr lang="en-US" b="1" dirty="0" smtClean="0">
                <a:latin typeface="Arial" panose="020B0604020202020204" pitchFamily="34" charset="0"/>
                <a:cs typeface="Arial" panose="020B0604020202020204" pitchFamily="34" charset="0"/>
              </a:rPr>
              <a:t>2023 </a:t>
            </a:r>
            <a:r>
              <a:rPr lang="en-US" b="1" dirty="0" err="1" smtClean="0">
                <a:latin typeface="Arial" panose="020B0604020202020204" pitchFamily="34" charset="0"/>
                <a:cs typeface="Arial" panose="020B0604020202020204" pitchFamily="34" charset="0"/>
              </a:rPr>
              <a:t>metams</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planai</a:t>
            </a:r>
            <a:r>
              <a:rPr lang="en-US" b="1" dirty="0" smtClean="0">
                <a:latin typeface="Arial" panose="020B0604020202020204" pitchFamily="34" charset="0"/>
                <a:cs typeface="Arial" panose="020B0604020202020204" pitchFamily="34" charset="0"/>
              </a:rPr>
              <a:t> tur</a:t>
            </a:r>
            <a:r>
              <a:rPr lang="lt-LT" b="1" dirty="0" smtClean="0">
                <a:latin typeface="Arial" panose="020B0604020202020204" pitchFamily="34" charset="0"/>
                <a:cs typeface="Arial" panose="020B0604020202020204" pitchFamily="34" charset="0"/>
              </a:rPr>
              <a:t>ė</a:t>
            </a:r>
            <a:r>
              <a:rPr lang="en-US" b="1" dirty="0" smtClean="0">
                <a:latin typeface="Arial" panose="020B0604020202020204" pitchFamily="34" charset="0"/>
                <a:cs typeface="Arial" panose="020B0604020202020204" pitchFamily="34" charset="0"/>
              </a:rPr>
              <a:t>s b</a:t>
            </a:r>
            <a:r>
              <a:rPr lang="lt-LT" b="1" dirty="0" smtClean="0">
                <a:latin typeface="Arial" panose="020B0604020202020204" pitchFamily="34" charset="0"/>
                <a:cs typeface="Arial" panose="020B0604020202020204" pitchFamily="34" charset="0"/>
              </a:rPr>
              <a:t>ū</a:t>
            </a:r>
            <a:r>
              <a:rPr lang="en-US" b="1" dirty="0" err="1" smtClean="0">
                <a:latin typeface="Arial" panose="020B0604020202020204" pitchFamily="34" charset="0"/>
                <a:cs typeface="Arial" panose="020B0604020202020204" pitchFamily="34" charset="0"/>
              </a:rPr>
              <a:t>ti</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suvesti</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iki</a:t>
            </a:r>
            <a:r>
              <a:rPr lang="en-US" b="1" dirty="0" smtClean="0">
                <a:latin typeface="Arial" panose="020B0604020202020204" pitchFamily="34" charset="0"/>
                <a:cs typeface="Arial" panose="020B0604020202020204" pitchFamily="34" charset="0"/>
              </a:rPr>
              <a:t> 2022-12-15.</a:t>
            </a:r>
            <a:endParaRPr lang="lt-LT" b="1"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b="1" dirty="0" err="1" smtClean="0">
                <a:latin typeface="Arial" panose="020B0604020202020204" pitchFamily="34" charset="0"/>
                <a:ea typeface="Calibri" panose="020F0502020204030204" pitchFamily="34" charset="0"/>
                <a:cs typeface="Arial" panose="020B0604020202020204" pitchFamily="34" charset="0"/>
              </a:rPr>
              <a:t>Centralizavimas</a:t>
            </a:r>
            <a:r>
              <a:rPr lang="en-US" b="1" dirty="0" smtClean="0">
                <a:latin typeface="Arial" panose="020B0604020202020204" pitchFamily="34" charset="0"/>
                <a:ea typeface="Calibri" panose="020F0502020204030204" pitchFamily="34" charset="0"/>
                <a:cs typeface="Arial" panose="020B0604020202020204" pitchFamily="34" charset="0"/>
              </a:rPr>
              <a:t> </a:t>
            </a:r>
            <a:r>
              <a:rPr lang="en-US" b="1" dirty="0" err="1" smtClean="0">
                <a:latin typeface="Arial" panose="020B0604020202020204" pitchFamily="34" charset="0"/>
                <a:ea typeface="Calibri" panose="020F0502020204030204" pitchFamily="34" charset="0"/>
                <a:cs typeface="Arial" panose="020B0604020202020204" pitchFamily="34" charset="0"/>
              </a:rPr>
              <a:t>aktualus</a:t>
            </a:r>
            <a:r>
              <a:rPr lang="en-US" b="1" dirty="0" smtClean="0">
                <a:latin typeface="Arial" panose="020B0604020202020204" pitchFamily="34" charset="0"/>
                <a:ea typeface="Calibri" panose="020F0502020204030204" pitchFamily="34" charset="0"/>
                <a:cs typeface="Arial" panose="020B0604020202020204" pitchFamily="34" charset="0"/>
              </a:rPr>
              <a:t> </a:t>
            </a:r>
            <a:r>
              <a:rPr lang="en-US" b="1" dirty="0" err="1" smtClean="0">
                <a:latin typeface="Arial" panose="020B0604020202020204" pitchFamily="34" charset="0"/>
                <a:ea typeface="Calibri" panose="020F0502020204030204" pitchFamily="34" charset="0"/>
                <a:cs typeface="Arial" panose="020B0604020202020204" pitchFamily="34" charset="0"/>
              </a:rPr>
              <a:t>apie</a:t>
            </a:r>
            <a:r>
              <a:rPr lang="en-US" b="1" dirty="0" smtClean="0">
                <a:latin typeface="Arial" panose="020B0604020202020204" pitchFamily="34" charset="0"/>
                <a:ea typeface="Calibri" panose="020F0502020204030204" pitchFamily="34" charset="0"/>
                <a:cs typeface="Arial" panose="020B0604020202020204" pitchFamily="34" charset="0"/>
              </a:rPr>
              <a:t> </a:t>
            </a:r>
            <a:r>
              <a:rPr lang="lt-LT" b="1" dirty="0" smtClean="0">
                <a:latin typeface="Arial" panose="020B0604020202020204" pitchFamily="34" charset="0"/>
                <a:ea typeface="Calibri" panose="020F0502020204030204" pitchFamily="34" charset="0"/>
                <a:cs typeface="Arial" panose="020B0604020202020204" pitchFamily="34" charset="0"/>
              </a:rPr>
              <a:t>1</a:t>
            </a:r>
            <a:r>
              <a:rPr lang="en-US" b="1" dirty="0" smtClean="0">
                <a:latin typeface="Arial" panose="020B0604020202020204" pitchFamily="34" charset="0"/>
                <a:ea typeface="Calibri" panose="020F0502020204030204" pitchFamily="34" charset="0"/>
                <a:cs typeface="Arial" panose="020B0604020202020204" pitchFamily="34" charset="0"/>
              </a:rPr>
              <a:t>7</a:t>
            </a:r>
            <a:r>
              <a:rPr lang="lt-LT" b="1" dirty="0">
                <a:latin typeface="Arial" panose="020B0604020202020204" pitchFamily="34" charset="0"/>
                <a:ea typeface="Calibri" panose="020F0502020204030204" pitchFamily="34" charset="0"/>
                <a:cs typeface="Arial" panose="020B0604020202020204" pitchFamily="34" charset="0"/>
              </a:rPr>
              <a:t>0</a:t>
            </a:r>
            <a:r>
              <a:rPr lang="lt-LT" dirty="0" smtClean="0">
                <a:latin typeface="Arial" panose="020B0604020202020204" pitchFamily="34" charset="0"/>
                <a:ea typeface="Calibri" panose="020F0502020204030204" pitchFamily="34" charset="0"/>
                <a:cs typeface="Arial" panose="020B0604020202020204" pitchFamily="34" charset="0"/>
              </a:rPr>
              <a:t> </a:t>
            </a:r>
            <a:r>
              <a:rPr lang="lt-LT" b="1" dirty="0" smtClean="0">
                <a:latin typeface="Arial" panose="020B0604020202020204" pitchFamily="34" charset="0"/>
                <a:ea typeface="Calibri" panose="020F0502020204030204" pitchFamily="34" charset="0"/>
                <a:cs typeface="Arial" panose="020B0604020202020204" pitchFamily="34" charset="0"/>
              </a:rPr>
              <a:t>PPO</a:t>
            </a:r>
            <a:r>
              <a:rPr lang="lt-LT" dirty="0" smtClean="0">
                <a:latin typeface="Arial" panose="020B0604020202020204" pitchFamily="34" charset="0"/>
                <a:ea typeface="Calibri" panose="020F0502020204030204" pitchFamily="34" charset="0"/>
                <a:cs typeface="Arial" panose="020B0604020202020204" pitchFamily="34" charset="0"/>
              </a:rPr>
              <a:t>, </a:t>
            </a:r>
            <a:r>
              <a:rPr lang="lt-LT" b="1" dirty="0" smtClean="0">
                <a:latin typeface="Arial" panose="020B0604020202020204" pitchFamily="34" charset="0"/>
                <a:ea typeface="Calibri" panose="020F0502020204030204" pitchFamily="34" charset="0"/>
                <a:cs typeface="Arial" panose="020B0604020202020204" pitchFamily="34" charset="0"/>
              </a:rPr>
              <a:t>iš jų 2 priklauso sveikatos apsaugos sričiai.</a:t>
            </a:r>
            <a:r>
              <a:rPr lang="en-US" b="1" dirty="0" smtClean="0">
                <a:latin typeface="Arial" panose="020B0604020202020204" pitchFamily="34" charset="0"/>
                <a:ea typeface="Calibri" panose="020F0502020204030204" pitchFamily="34" charset="0"/>
                <a:cs typeface="Arial" panose="020B0604020202020204" pitchFamily="34" charset="0"/>
              </a:rPr>
              <a:t> </a:t>
            </a:r>
            <a:endParaRPr lang="lt-LT" b="1" dirty="0" smtClean="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b="1" dirty="0">
                <a:latin typeface="Arial" panose="020B0604020202020204" pitchFamily="34" charset="0"/>
                <a:ea typeface="Calibri" panose="020F0502020204030204" pitchFamily="34" charset="0"/>
                <a:cs typeface="Arial" panose="020B0604020202020204" pitchFamily="34" charset="0"/>
              </a:rPr>
              <a:t>23</a:t>
            </a:r>
            <a:r>
              <a:rPr lang="lt-LT" b="1" dirty="0">
                <a:latin typeface="Arial" panose="020B0604020202020204" pitchFamily="34" charset="0"/>
                <a:ea typeface="Calibri" panose="020F0502020204030204" pitchFamily="34" charset="0"/>
                <a:cs typeface="Arial" panose="020B0604020202020204" pitchFamily="34" charset="0"/>
              </a:rPr>
              <a:t> įstaigoms (iš 193)</a:t>
            </a:r>
            <a:r>
              <a:rPr lang="en-US" b="1" dirty="0">
                <a:latin typeface="Arial" panose="020B0604020202020204" pitchFamily="34" charset="0"/>
                <a:ea typeface="Calibri" panose="020F0502020204030204" pitchFamily="34" charset="0"/>
                <a:cs typeface="Arial" panose="020B0604020202020204" pitchFamily="34" charset="0"/>
              </a:rPr>
              <a:t> </a:t>
            </a:r>
            <a:r>
              <a:rPr lang="lt-LT" dirty="0">
                <a:latin typeface="Arial" panose="020B0604020202020204" pitchFamily="34" charset="0"/>
                <a:ea typeface="Calibri" panose="020F0502020204030204" pitchFamily="34" charset="0"/>
                <a:cs typeface="Arial" panose="020B0604020202020204" pitchFamily="34" charset="0"/>
              </a:rPr>
              <a:t>VPĮ reikalavimai pirkimo procedūrų vykdymui netaikomi, nes jų bendra pirkimų suma per metus mažesnė </a:t>
            </a:r>
            <a:r>
              <a:rPr lang="en-US" dirty="0" err="1">
                <a:latin typeface="Arial" panose="020B0604020202020204" pitchFamily="34" charset="0"/>
                <a:ea typeface="Calibri" panose="020F0502020204030204" pitchFamily="34" charset="0"/>
                <a:cs typeface="Arial" panose="020B0604020202020204" pitchFamily="34" charset="0"/>
              </a:rPr>
              <a:t>nei</a:t>
            </a:r>
            <a:r>
              <a:rPr lang="lt-LT" dirty="0">
                <a:latin typeface="Arial" panose="020B0604020202020204" pitchFamily="34" charset="0"/>
                <a:ea typeface="Calibri" panose="020F0502020204030204" pitchFamily="34" charset="0"/>
                <a:cs typeface="Arial" panose="020B0604020202020204" pitchFamily="34" charset="0"/>
              </a:rPr>
              <a:t> 30 000 </a:t>
            </a:r>
            <a:r>
              <a:rPr lang="lt-LT" dirty="0" err="1">
                <a:latin typeface="Arial" panose="020B0604020202020204" pitchFamily="34" charset="0"/>
                <a:ea typeface="Calibri" panose="020F0502020204030204" pitchFamily="34" charset="0"/>
                <a:cs typeface="Arial" panose="020B0604020202020204" pitchFamily="34" charset="0"/>
              </a:rPr>
              <a:t>Eur</a:t>
            </a:r>
            <a:r>
              <a:rPr lang="lt-LT" dirty="0">
                <a:latin typeface="Arial" panose="020B0604020202020204" pitchFamily="34" charset="0"/>
                <a:ea typeface="Calibri" panose="020F0502020204030204" pitchFamily="34" charset="0"/>
                <a:cs typeface="Arial" panose="020B0604020202020204" pitchFamily="34" charset="0"/>
              </a:rPr>
              <a:t>.</a:t>
            </a:r>
            <a:r>
              <a:rPr lang="en-US" dirty="0">
                <a:latin typeface="Arial" panose="020B0604020202020204" pitchFamily="34" charset="0"/>
                <a:ea typeface="Calibri" panose="020F0502020204030204" pitchFamily="34" charset="0"/>
                <a:cs typeface="Arial" panose="020B0604020202020204" pitchFamily="34" charset="0"/>
              </a:rPr>
              <a:t> </a:t>
            </a:r>
            <a:r>
              <a:rPr lang="en-US" dirty="0" smtClean="0">
                <a:latin typeface="Arial" panose="020B0604020202020204" pitchFamily="34" charset="0"/>
                <a:ea typeface="Calibri" panose="020F0502020204030204" pitchFamily="34" charset="0"/>
                <a:cs typeface="Arial" panose="020B0604020202020204" pitchFamily="34" charset="0"/>
              </a:rPr>
              <a:t>Ta</a:t>
            </a:r>
            <a:r>
              <a:rPr lang="lt-LT" dirty="0" err="1" smtClean="0">
                <a:latin typeface="Arial" panose="020B0604020202020204" pitchFamily="34" charset="0"/>
                <a:ea typeface="Calibri" panose="020F0502020204030204" pitchFamily="34" charset="0"/>
                <a:cs typeface="Arial" panose="020B0604020202020204" pitchFamily="34" charset="0"/>
              </a:rPr>
              <a:t>čiau</a:t>
            </a:r>
            <a:r>
              <a:rPr lang="lt-LT" dirty="0" smtClean="0">
                <a:latin typeface="Arial" panose="020B0604020202020204" pitchFamily="34" charset="0"/>
                <a:ea typeface="Calibri" panose="020F0502020204030204" pitchFamily="34" charset="0"/>
                <a:cs typeface="Arial" panose="020B0604020202020204" pitchFamily="34" charset="0"/>
              </a:rPr>
              <a:t> dėl kintančių poreikių, kiekvienais metais, VPĮ taikančių įstaigų skaičius gali keistis.</a:t>
            </a:r>
          </a:p>
          <a:p>
            <a:pPr algn="just">
              <a:lnSpc>
                <a:spcPct val="107000"/>
              </a:lnSpc>
              <a:spcAft>
                <a:spcPts val="800"/>
              </a:spcAft>
            </a:pPr>
            <a:r>
              <a:rPr lang="en-US" dirty="0" smtClean="0">
                <a:latin typeface="Arial" panose="020B0604020202020204" pitchFamily="34" charset="0"/>
                <a:ea typeface="Calibri" panose="020F0502020204030204" pitchFamily="34" charset="0"/>
                <a:cs typeface="Arial" panose="020B0604020202020204" pitchFamily="34" charset="0"/>
              </a:rPr>
              <a:t>11</a:t>
            </a:r>
            <a:r>
              <a:rPr lang="lt-LT" b="1" dirty="0" smtClean="0">
                <a:latin typeface="Arial" panose="020B0604020202020204" pitchFamily="34" charset="0"/>
                <a:ea typeface="Calibri" panose="020F0502020204030204" pitchFamily="34" charset="0"/>
                <a:cs typeface="Arial" panose="020B0604020202020204" pitchFamily="34" charset="0"/>
              </a:rPr>
              <a:t> </a:t>
            </a:r>
            <a:r>
              <a:rPr lang="lt-LT" dirty="0">
                <a:latin typeface="Arial" panose="020B0604020202020204" pitchFamily="34" charset="0"/>
                <a:ea typeface="Calibri" panose="020F0502020204030204" pitchFamily="34" charset="0"/>
                <a:cs typeface="Arial" panose="020B0604020202020204" pitchFamily="34" charset="0"/>
              </a:rPr>
              <a:t>savivaldybės </a:t>
            </a:r>
            <a:r>
              <a:rPr lang="lt-LT" dirty="0" smtClean="0">
                <a:latin typeface="Arial" panose="020B0604020202020204" pitchFamily="34" charset="0"/>
                <a:ea typeface="Calibri" panose="020F0502020204030204" pitchFamily="34" charset="0"/>
                <a:cs typeface="Arial" panose="020B0604020202020204" pitchFamily="34" charset="0"/>
              </a:rPr>
              <a:t>įmonių, AB ir UAB, kurioms centralizavimas neprivalomas arba dėl jo sprendžia pačios.</a:t>
            </a:r>
            <a:endParaRPr lang="lt-LT" dirty="0">
              <a:latin typeface="Arial" panose="020B0604020202020204" pitchFamily="34" charset="0"/>
              <a:ea typeface="Calibri" panose="020F0502020204030204" pitchFamily="34" charset="0"/>
              <a:cs typeface="Arial" panose="020B0604020202020204" pitchFamily="34" charset="0"/>
            </a:endParaRPr>
          </a:p>
        </p:txBody>
      </p:sp>
      <p:sp>
        <p:nvSpPr>
          <p:cNvPr id="6" name="TextBox 5"/>
          <p:cNvSpPr txBox="1"/>
          <p:nvPr/>
        </p:nvSpPr>
        <p:spPr>
          <a:xfrm>
            <a:off x="2286000" y="888023"/>
            <a:ext cx="8510953" cy="369332"/>
          </a:xfrm>
          <a:prstGeom prst="rect">
            <a:avLst/>
          </a:prstGeom>
          <a:noFill/>
        </p:spPr>
        <p:txBody>
          <a:bodyPr wrap="square" rtlCol="0">
            <a:spAutoFit/>
          </a:bodyPr>
          <a:lstStyle/>
          <a:p>
            <a:r>
              <a:rPr lang="lt-LT" b="1" dirty="0" smtClean="0">
                <a:solidFill>
                  <a:srgbClr val="0070C0"/>
                </a:solidFill>
                <a:latin typeface="Arial" panose="020B0604020202020204" pitchFamily="34" charset="0"/>
                <a:cs typeface="Arial" panose="020B0604020202020204" pitchFamily="34" charset="0"/>
              </a:rPr>
              <a:t>                  KMSA ĮDIRBIS CENTRALIZUOJANT PIRKIMUS</a:t>
            </a:r>
            <a:endParaRPr lang="lt-LT"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88183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2" y="0"/>
            <a:ext cx="12193522" cy="6858000"/>
          </a:xfrm>
        </p:spPr>
      </p:pic>
      <p:sp>
        <p:nvSpPr>
          <p:cNvPr id="2" name="Title 1"/>
          <p:cNvSpPr>
            <a:spLocks noGrp="1"/>
          </p:cNvSpPr>
          <p:nvPr>
            <p:ph type="title"/>
          </p:nvPr>
        </p:nvSpPr>
        <p:spPr>
          <a:xfrm>
            <a:off x="838200" y="668216"/>
            <a:ext cx="10515600" cy="467222"/>
          </a:xfrm>
        </p:spPr>
        <p:txBody>
          <a:bodyPr>
            <a:normAutofit/>
          </a:bodyPr>
          <a:lstStyle/>
          <a:p>
            <a:r>
              <a:rPr lang="lt-LT" sz="2400" b="1" dirty="0" smtClean="0">
                <a:latin typeface="Arial" panose="020B0604020202020204" pitchFamily="34" charset="0"/>
                <a:cs typeface="Arial" panose="020B0604020202020204" pitchFamily="34" charset="0"/>
              </a:rPr>
              <a:t>                   </a:t>
            </a:r>
            <a:r>
              <a:rPr lang="lt-LT" sz="2400" b="1" dirty="0" smtClean="0">
                <a:solidFill>
                  <a:schemeClr val="accent5">
                    <a:lumMod val="75000"/>
                  </a:schemeClr>
                </a:solidFill>
                <a:latin typeface="Arial" panose="020B0604020202020204" pitchFamily="34" charset="0"/>
                <a:cs typeface="Arial" panose="020B0604020202020204" pitchFamily="34" charset="0"/>
              </a:rPr>
              <a:t>ĮSTAIGŲ</a:t>
            </a:r>
            <a:r>
              <a:rPr lang="en-US" sz="2400" b="1" dirty="0" smtClean="0">
                <a:solidFill>
                  <a:schemeClr val="accent5">
                    <a:lumMod val="75000"/>
                  </a:schemeClr>
                </a:solidFill>
                <a:latin typeface="Arial" panose="020B0604020202020204" pitchFamily="34" charset="0"/>
                <a:cs typeface="Arial" panose="020B0604020202020204" pitchFamily="34" charset="0"/>
              </a:rPr>
              <a:t> </a:t>
            </a:r>
            <a:r>
              <a:rPr lang="en-US" sz="2400" b="1" dirty="0">
                <a:solidFill>
                  <a:schemeClr val="accent5">
                    <a:lumMod val="75000"/>
                  </a:schemeClr>
                </a:solidFill>
                <a:latin typeface="Arial" panose="020B0604020202020204" pitchFamily="34" charset="0"/>
                <a:cs typeface="Arial" panose="020B0604020202020204" pitchFamily="34" charset="0"/>
              </a:rPr>
              <a:t>APKLAUSOS IR </a:t>
            </a:r>
            <a:r>
              <a:rPr lang="en-US" sz="2400" b="1" dirty="0" smtClean="0">
                <a:solidFill>
                  <a:schemeClr val="accent5">
                    <a:lumMod val="75000"/>
                  </a:schemeClr>
                </a:solidFill>
                <a:latin typeface="Arial" panose="020B0604020202020204" pitchFamily="34" charset="0"/>
                <a:cs typeface="Arial" panose="020B0604020202020204" pitchFamily="34" charset="0"/>
              </a:rPr>
              <a:t>VIPIS INFORMACIJA</a:t>
            </a:r>
            <a:endParaRPr lang="lt-LT" sz="2400" dirty="0">
              <a:solidFill>
                <a:schemeClr val="accent5">
                  <a:lumMod val="75000"/>
                </a:schemeClr>
              </a:solidFill>
              <a:latin typeface="Arial" panose="020B0604020202020204" pitchFamily="34" charset="0"/>
              <a:cs typeface="Arial" panose="020B0604020202020204" pitchFamily="34" charset="0"/>
            </a:endParaRPr>
          </a:p>
        </p:txBody>
      </p:sp>
      <p:graphicFrame>
        <p:nvGraphicFramePr>
          <p:cNvPr id="7" name="Lentelė 6"/>
          <p:cNvGraphicFramePr>
            <a:graphicFrameLocks noGrp="1"/>
          </p:cNvGraphicFramePr>
          <p:nvPr>
            <p:extLst>
              <p:ext uri="{D42A27DB-BD31-4B8C-83A1-F6EECF244321}">
                <p14:modId xmlns:p14="http://schemas.microsoft.com/office/powerpoint/2010/main" val="676735690"/>
              </p:ext>
            </p:extLst>
          </p:nvPr>
        </p:nvGraphicFramePr>
        <p:xfrm>
          <a:off x="68827" y="1254906"/>
          <a:ext cx="12074012" cy="5554091"/>
        </p:xfrm>
        <a:graphic>
          <a:graphicData uri="http://schemas.openxmlformats.org/drawingml/2006/table">
            <a:tbl>
              <a:tblPr firstRow="1" firstCol="1" bandRow="1">
                <a:tableStyleId>{5C22544A-7EE6-4342-B048-85BDC9FD1C3A}</a:tableStyleId>
              </a:tblPr>
              <a:tblGrid>
                <a:gridCol w="4024253">
                  <a:extLst>
                    <a:ext uri="{9D8B030D-6E8A-4147-A177-3AD203B41FA5}">
                      <a16:colId xmlns:a16="http://schemas.microsoft.com/office/drawing/2014/main" val="2212400371"/>
                    </a:ext>
                  </a:extLst>
                </a:gridCol>
                <a:gridCol w="4024253">
                  <a:extLst>
                    <a:ext uri="{9D8B030D-6E8A-4147-A177-3AD203B41FA5}">
                      <a16:colId xmlns:a16="http://schemas.microsoft.com/office/drawing/2014/main" val="2485894850"/>
                    </a:ext>
                  </a:extLst>
                </a:gridCol>
                <a:gridCol w="4025506">
                  <a:extLst>
                    <a:ext uri="{9D8B030D-6E8A-4147-A177-3AD203B41FA5}">
                      <a16:colId xmlns:a16="http://schemas.microsoft.com/office/drawing/2014/main" val="2113492090"/>
                    </a:ext>
                  </a:extLst>
                </a:gridCol>
              </a:tblGrid>
              <a:tr h="291135">
                <a:tc>
                  <a:txBody>
                    <a:bodyPr/>
                    <a:lstStyle/>
                    <a:p>
                      <a:pPr algn="just">
                        <a:lnSpc>
                          <a:spcPct val="107000"/>
                        </a:lnSpc>
                        <a:spcAft>
                          <a:spcPts val="0"/>
                        </a:spcAft>
                      </a:pPr>
                      <a:r>
                        <a:rPr lang="lt-LT" sz="1400" dirty="0">
                          <a:effectLst/>
                          <a:latin typeface="Arial" panose="020B0604020202020204" pitchFamily="34" charset="0"/>
                          <a:cs typeface="Arial" panose="020B0604020202020204" pitchFamily="34" charset="0"/>
                        </a:rPr>
                        <a:t> </a:t>
                      </a:r>
                      <a:endParaRPr lang="lt-LT" sz="1400" dirty="0">
                        <a:effectLst/>
                        <a:latin typeface="Arial" panose="020B0604020202020204" pitchFamily="34" charset="0"/>
                        <a:ea typeface="Calibri" panose="020F0502020204030204" pitchFamily="34" charset="0"/>
                        <a:cs typeface="Arial" panose="020B0604020202020204" pitchFamily="34" charset="0"/>
                      </a:endParaRPr>
                    </a:p>
                  </a:txBody>
                  <a:tcPr marL="50968" marR="50968" marT="0" marB="0"/>
                </a:tc>
                <a:tc>
                  <a:txBody>
                    <a:bodyPr/>
                    <a:lstStyle/>
                    <a:p>
                      <a:pPr algn="ctr">
                        <a:lnSpc>
                          <a:spcPct val="107000"/>
                        </a:lnSpc>
                        <a:spcAft>
                          <a:spcPts val="0"/>
                        </a:spcAft>
                      </a:pPr>
                      <a:r>
                        <a:rPr lang="lt-LT" sz="1400" dirty="0">
                          <a:effectLst/>
                          <a:latin typeface="Arial" panose="020B0604020202020204" pitchFamily="34" charset="0"/>
                          <a:cs typeface="Arial" panose="020B0604020202020204" pitchFamily="34" charset="0"/>
                        </a:rPr>
                        <a:t>skaičius</a:t>
                      </a:r>
                      <a:endParaRPr lang="lt-LT" sz="1400" dirty="0">
                        <a:effectLst/>
                        <a:latin typeface="Arial" panose="020B0604020202020204" pitchFamily="34" charset="0"/>
                        <a:ea typeface="Calibri" panose="020F0502020204030204" pitchFamily="34" charset="0"/>
                        <a:cs typeface="Arial" panose="020B0604020202020204" pitchFamily="34" charset="0"/>
                      </a:endParaRPr>
                    </a:p>
                  </a:txBody>
                  <a:tcPr marL="50968" marR="50968" marT="0" marB="0"/>
                </a:tc>
                <a:tc>
                  <a:txBody>
                    <a:bodyPr/>
                    <a:lstStyle/>
                    <a:p>
                      <a:pPr algn="ctr">
                        <a:lnSpc>
                          <a:spcPct val="107000"/>
                        </a:lnSpc>
                        <a:spcAft>
                          <a:spcPts val="0"/>
                        </a:spcAft>
                      </a:pPr>
                      <a:r>
                        <a:rPr lang="lt-LT" sz="1400" dirty="0">
                          <a:effectLst/>
                          <a:latin typeface="Arial" panose="020B0604020202020204" pitchFamily="34" charset="0"/>
                          <a:cs typeface="Arial" panose="020B0604020202020204" pitchFamily="34" charset="0"/>
                        </a:rPr>
                        <a:t>Bendra vertė, mln. </a:t>
                      </a:r>
                      <a:r>
                        <a:rPr lang="lt-LT" sz="1400" dirty="0" err="1">
                          <a:effectLst/>
                          <a:latin typeface="Arial" panose="020B0604020202020204" pitchFamily="34" charset="0"/>
                          <a:cs typeface="Arial" panose="020B0604020202020204" pitchFamily="34" charset="0"/>
                        </a:rPr>
                        <a:t>Eur</a:t>
                      </a:r>
                      <a:r>
                        <a:rPr lang="lt-LT" sz="1400" dirty="0">
                          <a:effectLst/>
                          <a:latin typeface="Arial" panose="020B0604020202020204" pitchFamily="34" charset="0"/>
                          <a:cs typeface="Arial" panose="020B0604020202020204" pitchFamily="34" charset="0"/>
                        </a:rPr>
                        <a:t> su PVM </a:t>
                      </a:r>
                      <a:endParaRPr lang="lt-LT" sz="1400" dirty="0">
                        <a:effectLst/>
                        <a:latin typeface="Arial" panose="020B0604020202020204" pitchFamily="34" charset="0"/>
                        <a:ea typeface="Calibri" panose="020F0502020204030204" pitchFamily="34" charset="0"/>
                        <a:cs typeface="Arial" panose="020B0604020202020204" pitchFamily="34" charset="0"/>
                      </a:endParaRPr>
                    </a:p>
                  </a:txBody>
                  <a:tcPr marL="50968" marR="50968" marT="0" marB="0"/>
                </a:tc>
                <a:extLst>
                  <a:ext uri="{0D108BD9-81ED-4DB2-BD59-A6C34878D82A}">
                    <a16:rowId xmlns:a16="http://schemas.microsoft.com/office/drawing/2014/main" val="3551453233"/>
                  </a:ext>
                </a:extLst>
              </a:tr>
              <a:tr h="232717">
                <a:tc>
                  <a:txBody>
                    <a:bodyPr/>
                    <a:lstStyle/>
                    <a:p>
                      <a:pPr marL="342900" lvl="0" indent="-342900" algn="just">
                        <a:lnSpc>
                          <a:spcPct val="107000"/>
                        </a:lnSpc>
                        <a:spcAft>
                          <a:spcPts val="0"/>
                        </a:spcAft>
                        <a:buFont typeface="+mj-lt"/>
                        <a:buAutoNum type="arabicPeriod"/>
                      </a:pPr>
                      <a:r>
                        <a:rPr lang="lt-LT" sz="1400" dirty="0">
                          <a:effectLst/>
                          <a:latin typeface="Arial" panose="020B0604020202020204" pitchFamily="34" charset="0"/>
                          <a:cs typeface="Arial" panose="020B0604020202020204" pitchFamily="34" charset="0"/>
                        </a:rPr>
                        <a:t>Visų PO pirkimai</a:t>
                      </a:r>
                      <a:endParaRPr lang="lt-LT" sz="1400" dirty="0">
                        <a:effectLst/>
                        <a:latin typeface="Arial" panose="020B0604020202020204" pitchFamily="34" charset="0"/>
                        <a:ea typeface="Calibri" panose="020F0502020204030204" pitchFamily="34" charset="0"/>
                        <a:cs typeface="Arial" panose="020B0604020202020204" pitchFamily="34" charset="0"/>
                      </a:endParaRPr>
                    </a:p>
                  </a:txBody>
                  <a:tcPr marL="50968" marR="50968" marT="0" marB="0"/>
                </a:tc>
                <a:tc>
                  <a:txBody>
                    <a:bodyPr/>
                    <a:lstStyle/>
                    <a:p>
                      <a:pPr algn="ctr">
                        <a:lnSpc>
                          <a:spcPct val="107000"/>
                        </a:lnSpc>
                        <a:spcAft>
                          <a:spcPts val="0"/>
                        </a:spcAft>
                      </a:pPr>
                      <a:r>
                        <a:rPr lang="lt-LT" sz="1400" dirty="0">
                          <a:effectLst/>
                          <a:latin typeface="Arial" panose="020B0604020202020204" pitchFamily="34" charset="0"/>
                          <a:cs typeface="Arial" panose="020B0604020202020204" pitchFamily="34" charset="0"/>
                        </a:rPr>
                        <a:t>11819</a:t>
                      </a:r>
                      <a:endParaRPr lang="lt-LT" sz="1400" dirty="0">
                        <a:effectLst/>
                        <a:latin typeface="Arial" panose="020B0604020202020204" pitchFamily="34" charset="0"/>
                        <a:ea typeface="Calibri" panose="020F0502020204030204" pitchFamily="34" charset="0"/>
                        <a:cs typeface="Arial" panose="020B0604020202020204" pitchFamily="34" charset="0"/>
                      </a:endParaRPr>
                    </a:p>
                  </a:txBody>
                  <a:tcPr marL="50968" marR="50968" marT="0" marB="0"/>
                </a:tc>
                <a:tc>
                  <a:txBody>
                    <a:bodyPr/>
                    <a:lstStyle/>
                    <a:p>
                      <a:pPr algn="ctr">
                        <a:lnSpc>
                          <a:spcPct val="107000"/>
                        </a:lnSpc>
                        <a:spcAft>
                          <a:spcPts val="0"/>
                        </a:spcAft>
                      </a:pPr>
                      <a:r>
                        <a:rPr lang="lt-LT" sz="1400" dirty="0">
                          <a:effectLst/>
                          <a:latin typeface="Arial" panose="020B0604020202020204" pitchFamily="34" charset="0"/>
                          <a:cs typeface="Arial" panose="020B0604020202020204" pitchFamily="34" charset="0"/>
                        </a:rPr>
                        <a:t>500,5 </a:t>
                      </a:r>
                      <a:endParaRPr lang="lt-LT" sz="1400" dirty="0">
                        <a:effectLst/>
                        <a:latin typeface="Arial" panose="020B0604020202020204" pitchFamily="34" charset="0"/>
                        <a:ea typeface="Calibri" panose="020F0502020204030204" pitchFamily="34" charset="0"/>
                        <a:cs typeface="Arial" panose="020B0604020202020204" pitchFamily="34" charset="0"/>
                      </a:endParaRPr>
                    </a:p>
                  </a:txBody>
                  <a:tcPr marL="50968" marR="50968" marT="0" marB="0"/>
                </a:tc>
                <a:extLst>
                  <a:ext uri="{0D108BD9-81ED-4DB2-BD59-A6C34878D82A}">
                    <a16:rowId xmlns:a16="http://schemas.microsoft.com/office/drawing/2014/main" val="2629996274"/>
                  </a:ext>
                </a:extLst>
              </a:tr>
              <a:tr h="291135">
                <a:tc>
                  <a:txBody>
                    <a:bodyPr/>
                    <a:lstStyle/>
                    <a:p>
                      <a:pPr algn="just">
                        <a:lnSpc>
                          <a:spcPct val="107000"/>
                        </a:lnSpc>
                        <a:spcAft>
                          <a:spcPts val="0"/>
                        </a:spcAft>
                      </a:pPr>
                      <a:r>
                        <a:rPr lang="lt-LT" sz="1400" dirty="0">
                          <a:effectLst/>
                          <a:latin typeface="Arial" panose="020B0604020202020204" pitchFamily="34" charset="0"/>
                          <a:cs typeface="Arial" panose="020B0604020202020204" pitchFamily="34" charset="0"/>
                        </a:rPr>
                        <a:t>Iš jų: visų PO pirkimai (be CPO)</a:t>
                      </a:r>
                      <a:endParaRPr lang="lt-LT" sz="1400" dirty="0">
                        <a:effectLst/>
                        <a:latin typeface="Arial" panose="020B0604020202020204" pitchFamily="34" charset="0"/>
                        <a:ea typeface="Calibri" panose="020F0502020204030204" pitchFamily="34" charset="0"/>
                        <a:cs typeface="Arial" panose="020B0604020202020204" pitchFamily="34" charset="0"/>
                      </a:endParaRPr>
                    </a:p>
                  </a:txBody>
                  <a:tcPr marL="50968" marR="50968" marT="0" marB="0"/>
                </a:tc>
                <a:tc>
                  <a:txBody>
                    <a:bodyPr/>
                    <a:lstStyle/>
                    <a:p>
                      <a:pPr algn="ctr">
                        <a:lnSpc>
                          <a:spcPct val="107000"/>
                        </a:lnSpc>
                        <a:spcAft>
                          <a:spcPts val="0"/>
                        </a:spcAft>
                      </a:pPr>
                      <a:r>
                        <a:rPr lang="lt-LT" sz="1400" dirty="0">
                          <a:effectLst/>
                          <a:latin typeface="Arial" panose="020B0604020202020204" pitchFamily="34" charset="0"/>
                          <a:cs typeface="Arial" panose="020B0604020202020204" pitchFamily="34" charset="0"/>
                        </a:rPr>
                        <a:t>10375</a:t>
                      </a:r>
                      <a:endParaRPr lang="lt-LT" sz="1400" dirty="0">
                        <a:effectLst/>
                        <a:latin typeface="Arial" panose="020B0604020202020204" pitchFamily="34" charset="0"/>
                        <a:ea typeface="Calibri" panose="020F0502020204030204" pitchFamily="34" charset="0"/>
                        <a:cs typeface="Arial" panose="020B0604020202020204" pitchFamily="34" charset="0"/>
                      </a:endParaRPr>
                    </a:p>
                  </a:txBody>
                  <a:tcPr marL="50968" marR="50968" marT="0" marB="0"/>
                </a:tc>
                <a:tc>
                  <a:txBody>
                    <a:bodyPr/>
                    <a:lstStyle/>
                    <a:p>
                      <a:pPr algn="ctr">
                        <a:lnSpc>
                          <a:spcPct val="107000"/>
                        </a:lnSpc>
                        <a:spcAft>
                          <a:spcPts val="0"/>
                        </a:spcAft>
                      </a:pPr>
                      <a:r>
                        <a:rPr lang="lt-LT" sz="1400" dirty="0">
                          <a:effectLst/>
                          <a:latin typeface="Arial" panose="020B0604020202020204" pitchFamily="34" charset="0"/>
                          <a:cs typeface="Arial" panose="020B0604020202020204" pitchFamily="34" charset="0"/>
                        </a:rPr>
                        <a:t>489</a:t>
                      </a:r>
                      <a:endParaRPr lang="lt-LT" sz="1400" dirty="0">
                        <a:effectLst/>
                        <a:latin typeface="Arial" panose="020B0604020202020204" pitchFamily="34" charset="0"/>
                        <a:ea typeface="Calibri" panose="020F0502020204030204" pitchFamily="34" charset="0"/>
                        <a:cs typeface="Arial" panose="020B0604020202020204" pitchFamily="34" charset="0"/>
                      </a:endParaRPr>
                    </a:p>
                  </a:txBody>
                  <a:tcPr marL="50968" marR="50968" marT="0" marB="0"/>
                </a:tc>
                <a:extLst>
                  <a:ext uri="{0D108BD9-81ED-4DB2-BD59-A6C34878D82A}">
                    <a16:rowId xmlns:a16="http://schemas.microsoft.com/office/drawing/2014/main" val="1547743412"/>
                  </a:ext>
                </a:extLst>
              </a:tr>
              <a:tr h="216107">
                <a:tc>
                  <a:txBody>
                    <a:bodyPr/>
                    <a:lstStyle/>
                    <a:p>
                      <a:pPr marL="0" lvl="0" indent="0" algn="just">
                        <a:lnSpc>
                          <a:spcPct val="107000"/>
                        </a:lnSpc>
                        <a:spcAft>
                          <a:spcPts val="0"/>
                        </a:spcAft>
                        <a:buFont typeface="+mj-lt"/>
                        <a:buNone/>
                      </a:pPr>
                      <a:r>
                        <a:rPr lang="en-US" sz="1400" dirty="0" smtClean="0">
                          <a:effectLst/>
                          <a:latin typeface="Arial" panose="020B0604020202020204" pitchFamily="34" charset="0"/>
                          <a:cs typeface="Arial" panose="020B0604020202020204" pitchFamily="34" charset="0"/>
                        </a:rPr>
                        <a:t>2. </a:t>
                      </a:r>
                      <a:r>
                        <a:rPr lang="lt-LT" sz="1400" dirty="0" smtClean="0">
                          <a:effectLst/>
                          <a:latin typeface="Arial" panose="020B0604020202020204" pitchFamily="34" charset="0"/>
                          <a:cs typeface="Arial" panose="020B0604020202020204" pitchFamily="34" charset="0"/>
                        </a:rPr>
                        <a:t>visų </a:t>
                      </a:r>
                      <a:r>
                        <a:rPr lang="lt-LT" sz="1400" dirty="0">
                          <a:effectLst/>
                          <a:latin typeface="Arial" panose="020B0604020202020204" pitchFamily="34" charset="0"/>
                          <a:cs typeface="Arial" panose="020B0604020202020204" pitchFamily="34" charset="0"/>
                        </a:rPr>
                        <a:t>PO </a:t>
                      </a:r>
                      <a:r>
                        <a:rPr lang="lt-LT" sz="1400" dirty="0" smtClean="0">
                          <a:effectLst/>
                          <a:latin typeface="Arial" panose="020B0604020202020204" pitchFamily="34" charset="0"/>
                          <a:cs typeface="Arial" panose="020B0604020202020204" pitchFamily="34" charset="0"/>
                        </a:rPr>
                        <a:t>pirkimai (virš </a:t>
                      </a:r>
                      <a:r>
                        <a:rPr lang="lt-LT" sz="1400" dirty="0">
                          <a:effectLst/>
                          <a:latin typeface="Arial" panose="020B0604020202020204" pitchFamily="34" charset="0"/>
                          <a:cs typeface="Arial" panose="020B0604020202020204" pitchFamily="34" charset="0"/>
                        </a:rPr>
                        <a:t>15 000 </a:t>
                      </a:r>
                      <a:r>
                        <a:rPr lang="lt-LT" sz="1400" dirty="0" err="1">
                          <a:effectLst/>
                          <a:latin typeface="Arial" panose="020B0604020202020204" pitchFamily="34" charset="0"/>
                          <a:cs typeface="Arial" panose="020B0604020202020204" pitchFamily="34" charset="0"/>
                        </a:rPr>
                        <a:t>Eur</a:t>
                      </a:r>
                      <a:r>
                        <a:rPr lang="lt-LT" sz="1400" dirty="0">
                          <a:effectLst/>
                          <a:latin typeface="Arial" panose="020B0604020202020204" pitchFamily="34" charset="0"/>
                          <a:cs typeface="Arial" panose="020B0604020202020204" pitchFamily="34" charset="0"/>
                        </a:rPr>
                        <a:t> be </a:t>
                      </a:r>
                      <a:r>
                        <a:rPr lang="lt-LT" sz="1400" dirty="0" smtClean="0">
                          <a:effectLst/>
                          <a:latin typeface="Arial" panose="020B0604020202020204" pitchFamily="34" charset="0"/>
                          <a:cs typeface="Arial" panose="020B0604020202020204" pitchFamily="34" charset="0"/>
                        </a:rPr>
                        <a:t>PVM)</a:t>
                      </a:r>
                      <a:endParaRPr lang="lt-LT" sz="1400" dirty="0">
                        <a:effectLst/>
                        <a:latin typeface="Arial" panose="020B0604020202020204" pitchFamily="34" charset="0"/>
                        <a:ea typeface="Calibri" panose="020F0502020204030204" pitchFamily="34" charset="0"/>
                        <a:cs typeface="Arial" panose="020B0604020202020204" pitchFamily="34" charset="0"/>
                      </a:endParaRPr>
                    </a:p>
                  </a:txBody>
                  <a:tcPr marL="50968" marR="50968" marT="0" marB="0"/>
                </a:tc>
                <a:tc>
                  <a:txBody>
                    <a:bodyPr/>
                    <a:lstStyle/>
                    <a:p>
                      <a:pPr algn="ctr">
                        <a:lnSpc>
                          <a:spcPct val="107000"/>
                        </a:lnSpc>
                        <a:spcAft>
                          <a:spcPts val="0"/>
                        </a:spcAft>
                      </a:pPr>
                      <a:r>
                        <a:rPr lang="lt-LT" sz="1400" dirty="0">
                          <a:effectLst/>
                          <a:latin typeface="Arial" panose="020B0604020202020204" pitchFamily="34" charset="0"/>
                          <a:cs typeface="Arial" panose="020B0604020202020204" pitchFamily="34" charset="0"/>
                        </a:rPr>
                        <a:t>469</a:t>
                      </a:r>
                      <a:endParaRPr lang="lt-LT" sz="1400" dirty="0">
                        <a:effectLst/>
                        <a:latin typeface="Arial" panose="020B0604020202020204" pitchFamily="34" charset="0"/>
                        <a:ea typeface="Calibri" panose="020F0502020204030204" pitchFamily="34" charset="0"/>
                        <a:cs typeface="Arial" panose="020B0604020202020204" pitchFamily="34" charset="0"/>
                      </a:endParaRPr>
                    </a:p>
                  </a:txBody>
                  <a:tcPr marL="50968" marR="50968" marT="0" marB="0"/>
                </a:tc>
                <a:tc>
                  <a:txBody>
                    <a:bodyPr/>
                    <a:lstStyle/>
                    <a:p>
                      <a:pPr algn="ctr">
                        <a:lnSpc>
                          <a:spcPct val="107000"/>
                        </a:lnSpc>
                        <a:spcAft>
                          <a:spcPts val="0"/>
                        </a:spcAft>
                      </a:pPr>
                      <a:r>
                        <a:rPr lang="lt-LT" sz="1400" dirty="0">
                          <a:effectLst/>
                          <a:latin typeface="Arial" panose="020B0604020202020204" pitchFamily="34" charset="0"/>
                          <a:cs typeface="Arial" panose="020B0604020202020204" pitchFamily="34" charset="0"/>
                        </a:rPr>
                        <a:t>482,8</a:t>
                      </a:r>
                      <a:endParaRPr lang="lt-LT" sz="1400" dirty="0">
                        <a:effectLst/>
                        <a:latin typeface="Arial" panose="020B0604020202020204" pitchFamily="34" charset="0"/>
                        <a:ea typeface="Calibri" panose="020F0502020204030204" pitchFamily="34" charset="0"/>
                        <a:cs typeface="Arial" panose="020B0604020202020204" pitchFamily="34" charset="0"/>
                      </a:endParaRPr>
                    </a:p>
                  </a:txBody>
                  <a:tcPr marL="50968" marR="50968" marT="0" marB="0"/>
                </a:tc>
                <a:extLst>
                  <a:ext uri="{0D108BD9-81ED-4DB2-BD59-A6C34878D82A}">
                    <a16:rowId xmlns:a16="http://schemas.microsoft.com/office/drawing/2014/main" val="3521198517"/>
                  </a:ext>
                </a:extLst>
              </a:tr>
              <a:tr h="291135">
                <a:tc>
                  <a:txBody>
                    <a:bodyPr/>
                    <a:lstStyle/>
                    <a:p>
                      <a:pPr algn="just">
                        <a:lnSpc>
                          <a:spcPct val="107000"/>
                        </a:lnSpc>
                        <a:spcAft>
                          <a:spcPts val="0"/>
                        </a:spcAft>
                      </a:pPr>
                      <a:r>
                        <a:rPr lang="lt-LT" sz="1400" dirty="0">
                          <a:effectLst/>
                          <a:latin typeface="Arial" panose="020B0604020202020204" pitchFamily="34" charset="0"/>
                          <a:cs typeface="Arial" panose="020B0604020202020204" pitchFamily="34" charset="0"/>
                        </a:rPr>
                        <a:t>Iš jų: be CPO pirkimų ir virš 15 000 </a:t>
                      </a:r>
                      <a:r>
                        <a:rPr lang="lt-LT" sz="1400" dirty="0" err="1">
                          <a:effectLst/>
                          <a:latin typeface="Arial" panose="020B0604020202020204" pitchFamily="34" charset="0"/>
                          <a:cs typeface="Arial" panose="020B0604020202020204" pitchFamily="34" charset="0"/>
                        </a:rPr>
                        <a:t>Eur</a:t>
                      </a:r>
                      <a:endParaRPr lang="lt-LT" sz="1400" dirty="0">
                        <a:effectLst/>
                        <a:latin typeface="Arial" panose="020B0604020202020204" pitchFamily="34" charset="0"/>
                        <a:ea typeface="Calibri" panose="020F0502020204030204" pitchFamily="34" charset="0"/>
                        <a:cs typeface="Arial" panose="020B0604020202020204" pitchFamily="34" charset="0"/>
                      </a:endParaRPr>
                    </a:p>
                  </a:txBody>
                  <a:tcPr marL="50968" marR="50968" marT="0" marB="0"/>
                </a:tc>
                <a:tc>
                  <a:txBody>
                    <a:bodyPr/>
                    <a:lstStyle/>
                    <a:p>
                      <a:pPr algn="ctr">
                        <a:lnSpc>
                          <a:spcPct val="107000"/>
                        </a:lnSpc>
                        <a:spcAft>
                          <a:spcPts val="0"/>
                        </a:spcAft>
                      </a:pPr>
                      <a:r>
                        <a:rPr lang="lt-LT" sz="1400" dirty="0">
                          <a:effectLst/>
                          <a:latin typeface="Arial" panose="020B0604020202020204" pitchFamily="34" charset="0"/>
                          <a:cs typeface="Arial" panose="020B0604020202020204" pitchFamily="34" charset="0"/>
                        </a:rPr>
                        <a:t>381</a:t>
                      </a:r>
                      <a:endParaRPr lang="lt-LT" sz="1400" dirty="0">
                        <a:effectLst/>
                        <a:latin typeface="Arial" panose="020B0604020202020204" pitchFamily="34" charset="0"/>
                        <a:ea typeface="Calibri" panose="020F0502020204030204" pitchFamily="34" charset="0"/>
                        <a:cs typeface="Arial" panose="020B0604020202020204" pitchFamily="34" charset="0"/>
                      </a:endParaRPr>
                    </a:p>
                  </a:txBody>
                  <a:tcPr marL="50968" marR="50968" marT="0" marB="0"/>
                </a:tc>
                <a:tc>
                  <a:txBody>
                    <a:bodyPr/>
                    <a:lstStyle/>
                    <a:p>
                      <a:pPr algn="ctr">
                        <a:lnSpc>
                          <a:spcPct val="107000"/>
                        </a:lnSpc>
                        <a:spcAft>
                          <a:spcPts val="0"/>
                        </a:spcAft>
                      </a:pPr>
                      <a:r>
                        <a:rPr lang="lt-LT" sz="1400" dirty="0">
                          <a:effectLst/>
                          <a:latin typeface="Arial" panose="020B0604020202020204" pitchFamily="34" charset="0"/>
                          <a:cs typeface="Arial" panose="020B0604020202020204" pitchFamily="34" charset="0"/>
                        </a:rPr>
                        <a:t>476</a:t>
                      </a:r>
                      <a:endParaRPr lang="lt-LT" sz="1400" dirty="0">
                        <a:effectLst/>
                        <a:latin typeface="Arial" panose="020B0604020202020204" pitchFamily="34" charset="0"/>
                        <a:ea typeface="Calibri" panose="020F0502020204030204" pitchFamily="34" charset="0"/>
                        <a:cs typeface="Arial" panose="020B0604020202020204" pitchFamily="34" charset="0"/>
                      </a:endParaRPr>
                    </a:p>
                  </a:txBody>
                  <a:tcPr marL="50968" marR="50968" marT="0" marB="0"/>
                </a:tc>
                <a:extLst>
                  <a:ext uri="{0D108BD9-81ED-4DB2-BD59-A6C34878D82A}">
                    <a16:rowId xmlns:a16="http://schemas.microsoft.com/office/drawing/2014/main" val="3388140905"/>
                  </a:ext>
                </a:extLst>
              </a:tr>
              <a:tr h="232717">
                <a:tc>
                  <a:txBody>
                    <a:bodyPr/>
                    <a:lstStyle/>
                    <a:p>
                      <a:pPr algn="just">
                        <a:lnSpc>
                          <a:spcPct val="107000"/>
                        </a:lnSpc>
                        <a:spcAft>
                          <a:spcPts val="0"/>
                        </a:spcAft>
                      </a:pPr>
                      <a:r>
                        <a:rPr lang="lt-LT" sz="1400" dirty="0">
                          <a:effectLst/>
                          <a:latin typeface="Arial" panose="020B0604020202020204" pitchFamily="34" charset="0"/>
                          <a:cs typeface="Arial" panose="020B0604020202020204" pitchFamily="34" charset="0"/>
                        </a:rPr>
                        <a:t>     Iš jų: darbai</a:t>
                      </a:r>
                      <a:endParaRPr lang="lt-LT" sz="1400" dirty="0">
                        <a:effectLst/>
                        <a:latin typeface="Arial" panose="020B0604020202020204" pitchFamily="34" charset="0"/>
                        <a:ea typeface="Calibri" panose="020F0502020204030204" pitchFamily="34" charset="0"/>
                        <a:cs typeface="Arial" panose="020B0604020202020204" pitchFamily="34" charset="0"/>
                      </a:endParaRPr>
                    </a:p>
                  </a:txBody>
                  <a:tcPr marL="50968" marR="50968" marT="0" marB="0"/>
                </a:tc>
                <a:tc>
                  <a:txBody>
                    <a:bodyPr/>
                    <a:lstStyle/>
                    <a:p>
                      <a:pPr algn="ctr">
                        <a:lnSpc>
                          <a:spcPct val="107000"/>
                        </a:lnSpc>
                        <a:spcAft>
                          <a:spcPts val="0"/>
                        </a:spcAft>
                      </a:pPr>
                      <a:r>
                        <a:rPr lang="lt-LT" sz="1400" dirty="0">
                          <a:effectLst/>
                          <a:latin typeface="Arial" panose="020B0604020202020204" pitchFamily="34" charset="0"/>
                          <a:cs typeface="Arial" panose="020B0604020202020204" pitchFamily="34" charset="0"/>
                        </a:rPr>
                        <a:t>120</a:t>
                      </a:r>
                      <a:endParaRPr lang="lt-LT" sz="1400" dirty="0">
                        <a:effectLst/>
                        <a:latin typeface="Arial" panose="020B0604020202020204" pitchFamily="34" charset="0"/>
                        <a:ea typeface="Calibri" panose="020F0502020204030204" pitchFamily="34" charset="0"/>
                        <a:cs typeface="Arial" panose="020B0604020202020204" pitchFamily="34" charset="0"/>
                      </a:endParaRPr>
                    </a:p>
                  </a:txBody>
                  <a:tcPr marL="50968" marR="50968" marT="0" marB="0"/>
                </a:tc>
                <a:tc>
                  <a:txBody>
                    <a:bodyPr/>
                    <a:lstStyle/>
                    <a:p>
                      <a:pPr algn="ctr">
                        <a:lnSpc>
                          <a:spcPct val="107000"/>
                        </a:lnSpc>
                        <a:spcAft>
                          <a:spcPts val="0"/>
                        </a:spcAft>
                      </a:pPr>
                      <a:r>
                        <a:rPr lang="lt-LT" sz="1400" dirty="0">
                          <a:effectLst/>
                          <a:latin typeface="Arial" panose="020B0604020202020204" pitchFamily="34" charset="0"/>
                          <a:cs typeface="Arial" panose="020B0604020202020204" pitchFamily="34" charset="0"/>
                        </a:rPr>
                        <a:t>318</a:t>
                      </a:r>
                      <a:endParaRPr lang="lt-LT" sz="1400" dirty="0">
                        <a:effectLst/>
                        <a:latin typeface="Arial" panose="020B0604020202020204" pitchFamily="34" charset="0"/>
                        <a:ea typeface="Calibri" panose="020F0502020204030204" pitchFamily="34" charset="0"/>
                        <a:cs typeface="Arial" panose="020B0604020202020204" pitchFamily="34" charset="0"/>
                      </a:endParaRPr>
                    </a:p>
                  </a:txBody>
                  <a:tcPr marL="50968" marR="50968" marT="0" marB="0"/>
                </a:tc>
                <a:extLst>
                  <a:ext uri="{0D108BD9-81ED-4DB2-BD59-A6C34878D82A}">
                    <a16:rowId xmlns:a16="http://schemas.microsoft.com/office/drawing/2014/main" val="4012643311"/>
                  </a:ext>
                </a:extLst>
              </a:tr>
              <a:tr h="232717">
                <a:tc>
                  <a:txBody>
                    <a:bodyPr/>
                    <a:lstStyle/>
                    <a:p>
                      <a:pPr algn="just">
                        <a:lnSpc>
                          <a:spcPct val="107000"/>
                        </a:lnSpc>
                        <a:spcAft>
                          <a:spcPts val="0"/>
                        </a:spcAft>
                      </a:pPr>
                      <a:r>
                        <a:rPr lang="lt-LT" sz="1400" dirty="0">
                          <a:effectLst/>
                          <a:latin typeface="Arial" panose="020B0604020202020204" pitchFamily="34" charset="0"/>
                          <a:cs typeface="Arial" panose="020B0604020202020204" pitchFamily="34" charset="0"/>
                        </a:rPr>
                        <a:t>              paslaugos</a:t>
                      </a:r>
                      <a:endParaRPr lang="lt-LT" sz="1400" dirty="0">
                        <a:effectLst/>
                        <a:latin typeface="Arial" panose="020B0604020202020204" pitchFamily="34" charset="0"/>
                        <a:ea typeface="Calibri" panose="020F0502020204030204" pitchFamily="34" charset="0"/>
                        <a:cs typeface="Arial" panose="020B0604020202020204" pitchFamily="34" charset="0"/>
                      </a:endParaRPr>
                    </a:p>
                  </a:txBody>
                  <a:tcPr marL="50968" marR="50968" marT="0" marB="0"/>
                </a:tc>
                <a:tc>
                  <a:txBody>
                    <a:bodyPr/>
                    <a:lstStyle/>
                    <a:p>
                      <a:pPr algn="ctr">
                        <a:lnSpc>
                          <a:spcPct val="107000"/>
                        </a:lnSpc>
                        <a:spcAft>
                          <a:spcPts val="0"/>
                        </a:spcAft>
                      </a:pPr>
                      <a:r>
                        <a:rPr lang="lt-LT" sz="1400" dirty="0">
                          <a:effectLst/>
                          <a:latin typeface="Arial" panose="020B0604020202020204" pitchFamily="34" charset="0"/>
                          <a:cs typeface="Arial" panose="020B0604020202020204" pitchFamily="34" charset="0"/>
                        </a:rPr>
                        <a:t>143</a:t>
                      </a:r>
                      <a:endParaRPr lang="lt-LT" sz="1400" dirty="0">
                        <a:effectLst/>
                        <a:latin typeface="Arial" panose="020B0604020202020204" pitchFamily="34" charset="0"/>
                        <a:ea typeface="Calibri" panose="020F0502020204030204" pitchFamily="34" charset="0"/>
                        <a:cs typeface="Arial" panose="020B0604020202020204" pitchFamily="34" charset="0"/>
                      </a:endParaRPr>
                    </a:p>
                  </a:txBody>
                  <a:tcPr marL="50968" marR="50968" marT="0" marB="0"/>
                </a:tc>
                <a:tc>
                  <a:txBody>
                    <a:bodyPr/>
                    <a:lstStyle/>
                    <a:p>
                      <a:pPr algn="ctr">
                        <a:lnSpc>
                          <a:spcPct val="107000"/>
                        </a:lnSpc>
                        <a:spcAft>
                          <a:spcPts val="0"/>
                        </a:spcAft>
                      </a:pPr>
                      <a:r>
                        <a:rPr lang="lt-LT" sz="1400" dirty="0">
                          <a:effectLst/>
                          <a:latin typeface="Arial" panose="020B0604020202020204" pitchFamily="34" charset="0"/>
                          <a:cs typeface="Arial" panose="020B0604020202020204" pitchFamily="34" charset="0"/>
                        </a:rPr>
                        <a:t>15,5</a:t>
                      </a:r>
                      <a:endParaRPr lang="lt-LT" sz="1400" dirty="0">
                        <a:effectLst/>
                        <a:latin typeface="Arial" panose="020B0604020202020204" pitchFamily="34" charset="0"/>
                        <a:ea typeface="Calibri" panose="020F0502020204030204" pitchFamily="34" charset="0"/>
                        <a:cs typeface="Arial" panose="020B0604020202020204" pitchFamily="34" charset="0"/>
                      </a:endParaRPr>
                    </a:p>
                  </a:txBody>
                  <a:tcPr marL="50968" marR="50968" marT="0" marB="0"/>
                </a:tc>
                <a:extLst>
                  <a:ext uri="{0D108BD9-81ED-4DB2-BD59-A6C34878D82A}">
                    <a16:rowId xmlns:a16="http://schemas.microsoft.com/office/drawing/2014/main" val="1318327952"/>
                  </a:ext>
                </a:extLst>
              </a:tr>
              <a:tr h="232717">
                <a:tc>
                  <a:txBody>
                    <a:bodyPr/>
                    <a:lstStyle/>
                    <a:p>
                      <a:pPr algn="just">
                        <a:lnSpc>
                          <a:spcPct val="107000"/>
                        </a:lnSpc>
                        <a:spcAft>
                          <a:spcPts val="0"/>
                        </a:spcAft>
                      </a:pPr>
                      <a:r>
                        <a:rPr lang="lt-LT" sz="1400" dirty="0">
                          <a:effectLst/>
                          <a:latin typeface="Arial" panose="020B0604020202020204" pitchFamily="34" charset="0"/>
                          <a:cs typeface="Arial" panose="020B0604020202020204" pitchFamily="34" charset="0"/>
                        </a:rPr>
                        <a:t>              prekės</a:t>
                      </a:r>
                      <a:endParaRPr lang="lt-LT" sz="1400" dirty="0">
                        <a:effectLst/>
                        <a:latin typeface="Arial" panose="020B0604020202020204" pitchFamily="34" charset="0"/>
                        <a:ea typeface="Calibri" panose="020F0502020204030204" pitchFamily="34" charset="0"/>
                        <a:cs typeface="Arial" panose="020B0604020202020204" pitchFamily="34" charset="0"/>
                      </a:endParaRPr>
                    </a:p>
                  </a:txBody>
                  <a:tcPr marL="50968" marR="50968" marT="0" marB="0"/>
                </a:tc>
                <a:tc>
                  <a:txBody>
                    <a:bodyPr/>
                    <a:lstStyle/>
                    <a:p>
                      <a:pPr algn="ctr">
                        <a:lnSpc>
                          <a:spcPct val="107000"/>
                        </a:lnSpc>
                        <a:spcAft>
                          <a:spcPts val="0"/>
                        </a:spcAft>
                      </a:pPr>
                      <a:r>
                        <a:rPr lang="lt-LT" sz="1400" dirty="0">
                          <a:effectLst/>
                          <a:latin typeface="Arial" panose="020B0604020202020204" pitchFamily="34" charset="0"/>
                          <a:cs typeface="Arial" panose="020B0604020202020204" pitchFamily="34" charset="0"/>
                        </a:rPr>
                        <a:t>118</a:t>
                      </a:r>
                      <a:endParaRPr lang="lt-LT" sz="1400" dirty="0">
                        <a:effectLst/>
                        <a:latin typeface="Arial" panose="020B0604020202020204" pitchFamily="34" charset="0"/>
                        <a:ea typeface="Calibri" panose="020F0502020204030204" pitchFamily="34" charset="0"/>
                        <a:cs typeface="Arial" panose="020B0604020202020204" pitchFamily="34" charset="0"/>
                      </a:endParaRPr>
                    </a:p>
                  </a:txBody>
                  <a:tcPr marL="50968" marR="50968" marT="0" marB="0"/>
                </a:tc>
                <a:tc>
                  <a:txBody>
                    <a:bodyPr/>
                    <a:lstStyle/>
                    <a:p>
                      <a:pPr algn="ctr">
                        <a:lnSpc>
                          <a:spcPct val="107000"/>
                        </a:lnSpc>
                        <a:spcAft>
                          <a:spcPts val="0"/>
                        </a:spcAft>
                      </a:pPr>
                      <a:r>
                        <a:rPr lang="lt-LT" sz="1400" dirty="0">
                          <a:effectLst/>
                          <a:latin typeface="Arial" panose="020B0604020202020204" pitchFamily="34" charset="0"/>
                          <a:cs typeface="Arial" panose="020B0604020202020204" pitchFamily="34" charset="0"/>
                        </a:rPr>
                        <a:t>142,5</a:t>
                      </a:r>
                      <a:endParaRPr lang="lt-LT" sz="1400" dirty="0">
                        <a:effectLst/>
                        <a:latin typeface="Arial" panose="020B0604020202020204" pitchFamily="34" charset="0"/>
                        <a:ea typeface="Calibri" panose="020F0502020204030204" pitchFamily="34" charset="0"/>
                        <a:cs typeface="Arial" panose="020B0604020202020204" pitchFamily="34" charset="0"/>
                      </a:endParaRPr>
                    </a:p>
                  </a:txBody>
                  <a:tcPr marL="50968" marR="50968" marT="0" marB="0"/>
                </a:tc>
                <a:extLst>
                  <a:ext uri="{0D108BD9-81ED-4DB2-BD59-A6C34878D82A}">
                    <a16:rowId xmlns:a16="http://schemas.microsoft.com/office/drawing/2014/main" val="485752844"/>
                  </a:ext>
                </a:extLst>
              </a:tr>
              <a:tr h="215822">
                <a:tc>
                  <a:txBody>
                    <a:bodyPr/>
                    <a:lstStyle/>
                    <a:p>
                      <a:pPr algn="just">
                        <a:lnSpc>
                          <a:spcPct val="107000"/>
                        </a:lnSpc>
                        <a:spcAft>
                          <a:spcPts val="0"/>
                        </a:spcAft>
                      </a:pPr>
                      <a:r>
                        <a:rPr lang="lt-LT" sz="1400" dirty="0">
                          <a:effectLst/>
                          <a:latin typeface="Arial" panose="020B0604020202020204" pitchFamily="34" charset="0"/>
                          <a:cs typeface="Arial" panose="020B0604020202020204" pitchFamily="34" charset="0"/>
                        </a:rPr>
                        <a:t> </a:t>
                      </a:r>
                      <a:endParaRPr lang="lt-LT" sz="1400" dirty="0">
                        <a:effectLst/>
                        <a:latin typeface="Arial" panose="020B0604020202020204" pitchFamily="34" charset="0"/>
                        <a:ea typeface="Calibri" panose="020F0502020204030204" pitchFamily="34" charset="0"/>
                        <a:cs typeface="Arial" panose="020B0604020202020204" pitchFamily="34" charset="0"/>
                      </a:endParaRPr>
                    </a:p>
                  </a:txBody>
                  <a:tcPr marL="50968" marR="50968" marT="0" marB="0"/>
                </a:tc>
                <a:tc>
                  <a:txBody>
                    <a:bodyPr/>
                    <a:lstStyle/>
                    <a:p>
                      <a:pPr algn="ctr">
                        <a:lnSpc>
                          <a:spcPct val="107000"/>
                        </a:lnSpc>
                        <a:spcAft>
                          <a:spcPts val="0"/>
                        </a:spcAft>
                      </a:pPr>
                      <a:r>
                        <a:rPr lang="lt-LT" sz="1400" dirty="0">
                          <a:effectLst/>
                          <a:latin typeface="Arial" panose="020B0604020202020204" pitchFamily="34" charset="0"/>
                          <a:cs typeface="Arial" panose="020B0604020202020204" pitchFamily="34" charset="0"/>
                        </a:rPr>
                        <a:t> </a:t>
                      </a:r>
                      <a:endParaRPr lang="lt-LT" sz="1400" dirty="0">
                        <a:effectLst/>
                        <a:latin typeface="Arial" panose="020B0604020202020204" pitchFamily="34" charset="0"/>
                        <a:ea typeface="Calibri" panose="020F0502020204030204" pitchFamily="34" charset="0"/>
                        <a:cs typeface="Arial" panose="020B0604020202020204" pitchFamily="34" charset="0"/>
                      </a:endParaRPr>
                    </a:p>
                  </a:txBody>
                  <a:tcPr marL="50968" marR="50968" marT="0" marB="0"/>
                </a:tc>
                <a:tc>
                  <a:txBody>
                    <a:bodyPr/>
                    <a:lstStyle/>
                    <a:p>
                      <a:pPr algn="ctr">
                        <a:lnSpc>
                          <a:spcPct val="107000"/>
                        </a:lnSpc>
                        <a:spcAft>
                          <a:spcPts val="0"/>
                        </a:spcAft>
                      </a:pPr>
                      <a:r>
                        <a:rPr lang="lt-LT" sz="1400" dirty="0">
                          <a:effectLst/>
                          <a:latin typeface="Arial" panose="020B0604020202020204" pitchFamily="34" charset="0"/>
                          <a:cs typeface="Arial" panose="020B0604020202020204" pitchFamily="34" charset="0"/>
                        </a:rPr>
                        <a:t> </a:t>
                      </a:r>
                      <a:endParaRPr lang="lt-LT" sz="1400" dirty="0">
                        <a:effectLst/>
                        <a:latin typeface="Arial" panose="020B0604020202020204" pitchFamily="34" charset="0"/>
                        <a:ea typeface="Calibri" panose="020F0502020204030204" pitchFamily="34" charset="0"/>
                        <a:cs typeface="Arial" panose="020B0604020202020204" pitchFamily="34" charset="0"/>
                      </a:endParaRPr>
                    </a:p>
                  </a:txBody>
                  <a:tcPr marL="50968" marR="50968" marT="0" marB="0"/>
                </a:tc>
                <a:extLst>
                  <a:ext uri="{0D108BD9-81ED-4DB2-BD59-A6C34878D82A}">
                    <a16:rowId xmlns:a16="http://schemas.microsoft.com/office/drawing/2014/main" val="3422108496"/>
                  </a:ext>
                </a:extLst>
              </a:tr>
              <a:tr h="1411317">
                <a:tc>
                  <a:txBody>
                    <a:bodyPr/>
                    <a:lstStyle/>
                    <a:p>
                      <a:pPr marL="0" lvl="0" indent="0" algn="just">
                        <a:lnSpc>
                          <a:spcPct val="107000"/>
                        </a:lnSpc>
                        <a:spcAft>
                          <a:spcPts val="0"/>
                        </a:spcAft>
                        <a:buFont typeface="+mj-lt"/>
                        <a:buNone/>
                      </a:pPr>
                      <a:r>
                        <a:rPr lang="en-US" sz="1400" dirty="0" smtClean="0">
                          <a:solidFill>
                            <a:schemeClr val="tx1"/>
                          </a:solidFill>
                          <a:effectLst/>
                          <a:highlight>
                            <a:srgbClr val="FFFF00"/>
                          </a:highlight>
                          <a:latin typeface="Arial" panose="020B0604020202020204" pitchFamily="34" charset="0"/>
                          <a:cs typeface="Arial" panose="020B0604020202020204" pitchFamily="34" charset="0"/>
                        </a:rPr>
                        <a:t>3. KMSA</a:t>
                      </a:r>
                      <a:r>
                        <a:rPr lang="lt-LT" sz="1400" dirty="0" smtClean="0">
                          <a:solidFill>
                            <a:schemeClr val="tx1"/>
                          </a:solidFill>
                          <a:effectLst/>
                          <a:highlight>
                            <a:srgbClr val="FFFF00"/>
                          </a:highlight>
                          <a:latin typeface="Arial" panose="020B0604020202020204" pitchFamily="34" charset="0"/>
                          <a:cs typeface="Arial" panose="020B0604020202020204" pitchFamily="34" charset="0"/>
                        </a:rPr>
                        <a:t> pirkimai nuo 0 </a:t>
                      </a:r>
                      <a:r>
                        <a:rPr lang="lt-LT" sz="1400" dirty="0" err="1" smtClean="0">
                          <a:solidFill>
                            <a:schemeClr val="tx1"/>
                          </a:solidFill>
                          <a:effectLst/>
                          <a:highlight>
                            <a:srgbClr val="FFFF00"/>
                          </a:highlight>
                          <a:latin typeface="Arial" panose="020B0604020202020204" pitchFamily="34" charset="0"/>
                          <a:cs typeface="Arial" panose="020B0604020202020204" pitchFamily="34" charset="0"/>
                        </a:rPr>
                        <a:t>Eur</a:t>
                      </a:r>
                      <a:r>
                        <a:rPr lang="lt-LT" sz="1400" dirty="0" smtClean="0">
                          <a:solidFill>
                            <a:schemeClr val="tx1"/>
                          </a:solidFill>
                          <a:effectLst/>
                          <a:highlight>
                            <a:srgbClr val="FFFF00"/>
                          </a:highlight>
                          <a:latin typeface="Arial" panose="020B0604020202020204" pitchFamily="34" charset="0"/>
                          <a:cs typeface="Arial" panose="020B0604020202020204" pitchFamily="34" charset="0"/>
                        </a:rPr>
                        <a:t>, VIPIS įstaigų ir įstaigų, </a:t>
                      </a:r>
                      <a:r>
                        <a:rPr lang="lt-LT" sz="1400" dirty="0">
                          <a:solidFill>
                            <a:schemeClr val="tx1"/>
                          </a:solidFill>
                          <a:effectLst/>
                          <a:highlight>
                            <a:srgbClr val="FFFF00"/>
                          </a:highlight>
                          <a:latin typeface="Arial" panose="020B0604020202020204" pitchFamily="34" charset="0"/>
                          <a:cs typeface="Arial" panose="020B0604020202020204" pitchFamily="34" charset="0"/>
                        </a:rPr>
                        <a:t>kurioms VIPIS </a:t>
                      </a:r>
                      <a:r>
                        <a:rPr lang="lt-LT" sz="1400" dirty="0" smtClean="0">
                          <a:solidFill>
                            <a:schemeClr val="tx1"/>
                          </a:solidFill>
                          <a:effectLst/>
                          <a:highlight>
                            <a:srgbClr val="FFFF00"/>
                          </a:highlight>
                          <a:latin typeface="Arial" panose="020B0604020202020204" pitchFamily="34" charset="0"/>
                          <a:cs typeface="Arial" panose="020B0604020202020204" pitchFamily="34" charset="0"/>
                        </a:rPr>
                        <a:t>neprivalomas pirkimai,</a:t>
                      </a:r>
                      <a:r>
                        <a:rPr lang="lt-LT" sz="1400" baseline="0" dirty="0" smtClean="0">
                          <a:solidFill>
                            <a:schemeClr val="tx1"/>
                          </a:solidFill>
                          <a:effectLst/>
                          <a:highlight>
                            <a:srgbClr val="FFFF00"/>
                          </a:highlight>
                          <a:latin typeface="Arial" panose="020B0604020202020204" pitchFamily="34" charset="0"/>
                          <a:cs typeface="Arial" panose="020B0604020202020204" pitchFamily="34" charset="0"/>
                        </a:rPr>
                        <a:t> kurių vertė virš </a:t>
                      </a:r>
                      <a:r>
                        <a:rPr lang="en-US" sz="1400" baseline="0" dirty="0" smtClean="0">
                          <a:solidFill>
                            <a:schemeClr val="tx1"/>
                          </a:solidFill>
                          <a:effectLst/>
                          <a:highlight>
                            <a:srgbClr val="FFFF00"/>
                          </a:highlight>
                          <a:latin typeface="Arial" panose="020B0604020202020204" pitchFamily="34" charset="0"/>
                          <a:cs typeface="Arial" panose="020B0604020202020204" pitchFamily="34" charset="0"/>
                        </a:rPr>
                        <a:t>15 000 </a:t>
                      </a:r>
                      <a:r>
                        <a:rPr lang="en-US" sz="1400" baseline="0" dirty="0" err="1" smtClean="0">
                          <a:solidFill>
                            <a:schemeClr val="tx1"/>
                          </a:solidFill>
                          <a:effectLst/>
                          <a:highlight>
                            <a:srgbClr val="FFFF00"/>
                          </a:highlight>
                          <a:latin typeface="Arial" panose="020B0604020202020204" pitchFamily="34" charset="0"/>
                          <a:cs typeface="Arial" panose="020B0604020202020204" pitchFamily="34" charset="0"/>
                        </a:rPr>
                        <a:t>Eur</a:t>
                      </a:r>
                      <a:r>
                        <a:rPr lang="lt-LT" sz="1400" dirty="0" smtClean="0">
                          <a:solidFill>
                            <a:schemeClr val="tx1"/>
                          </a:solidFill>
                          <a:effectLst/>
                          <a:highlight>
                            <a:srgbClr val="FFFF00"/>
                          </a:highlight>
                          <a:latin typeface="Arial" panose="020B0604020202020204" pitchFamily="34" charset="0"/>
                          <a:cs typeface="Arial" panose="020B0604020202020204" pitchFamily="34" charset="0"/>
                        </a:rPr>
                        <a:t> (</a:t>
                      </a:r>
                      <a:r>
                        <a:rPr lang="en-US" sz="1400" dirty="0" smtClean="0">
                          <a:solidFill>
                            <a:schemeClr val="tx1"/>
                          </a:solidFill>
                          <a:effectLst/>
                          <a:highlight>
                            <a:srgbClr val="FFFF00"/>
                          </a:highlight>
                          <a:latin typeface="Arial" panose="020B0604020202020204" pitchFamily="34" charset="0"/>
                          <a:cs typeface="Arial" panose="020B0604020202020204" pitchFamily="34" charset="0"/>
                        </a:rPr>
                        <a:t>vis</a:t>
                      </a:r>
                      <a:r>
                        <a:rPr lang="lt-LT" sz="1400" dirty="0" smtClean="0">
                          <a:solidFill>
                            <a:schemeClr val="tx1"/>
                          </a:solidFill>
                          <a:effectLst/>
                          <a:highlight>
                            <a:srgbClr val="FFFF00"/>
                          </a:highlight>
                          <a:latin typeface="Arial" panose="020B0604020202020204" pitchFamily="34" charset="0"/>
                          <a:cs typeface="Arial" panose="020B0604020202020204" pitchFamily="34" charset="0"/>
                        </a:rPr>
                        <a:t>ų</a:t>
                      </a:r>
                      <a:r>
                        <a:rPr lang="lt-LT" sz="1400" baseline="0" dirty="0" smtClean="0">
                          <a:solidFill>
                            <a:schemeClr val="tx1"/>
                          </a:solidFill>
                          <a:effectLst/>
                          <a:highlight>
                            <a:srgbClr val="FFFF00"/>
                          </a:highlight>
                          <a:latin typeface="Arial" panose="020B0604020202020204" pitchFamily="34" charset="0"/>
                          <a:cs typeface="Arial" panose="020B0604020202020204" pitchFamily="34" charset="0"/>
                        </a:rPr>
                        <a:t> - </a:t>
                      </a:r>
                      <a:r>
                        <a:rPr lang="lt-LT" sz="1400" dirty="0" smtClean="0">
                          <a:solidFill>
                            <a:schemeClr val="tx1"/>
                          </a:solidFill>
                          <a:effectLst/>
                          <a:highlight>
                            <a:srgbClr val="FFFF00"/>
                          </a:highlight>
                          <a:latin typeface="Arial" panose="020B0604020202020204" pitchFamily="34" charset="0"/>
                          <a:cs typeface="Arial" panose="020B0604020202020204" pitchFamily="34" charset="0"/>
                        </a:rPr>
                        <a:t>be CPO pirkimų)</a:t>
                      </a:r>
                      <a:r>
                        <a:rPr lang="en-US" sz="1400" dirty="0" smtClean="0">
                          <a:solidFill>
                            <a:schemeClr val="tx1"/>
                          </a:solidFill>
                          <a:effectLst/>
                          <a:highlight>
                            <a:srgbClr val="FFFF00"/>
                          </a:highlight>
                          <a:latin typeface="Arial" panose="020B0604020202020204" pitchFamily="34" charset="0"/>
                          <a:cs typeface="Arial" panose="020B0604020202020204" pitchFamily="34" charset="0"/>
                        </a:rPr>
                        <a:t> </a:t>
                      </a:r>
                      <a:endParaRPr lang="lt-LT"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0968" marR="50968" marT="0" marB="0"/>
                </a:tc>
                <a:tc>
                  <a:txBody>
                    <a:bodyPr/>
                    <a:lstStyle/>
                    <a:p>
                      <a:pPr algn="ctr">
                        <a:lnSpc>
                          <a:spcPct val="107000"/>
                        </a:lnSpc>
                        <a:spcAft>
                          <a:spcPts val="0"/>
                        </a:spcAft>
                      </a:pPr>
                      <a:endParaRPr lang="lt-LT" sz="1400" dirty="0">
                        <a:effectLst/>
                        <a:latin typeface="Arial" panose="020B0604020202020204" pitchFamily="34" charset="0"/>
                        <a:ea typeface="Calibri" panose="020F0502020204030204" pitchFamily="34" charset="0"/>
                        <a:cs typeface="Arial" panose="020B0604020202020204" pitchFamily="34" charset="0"/>
                      </a:endParaRPr>
                    </a:p>
                  </a:txBody>
                  <a:tcPr marL="50968" marR="50968" marT="0" marB="0"/>
                </a:tc>
                <a:tc>
                  <a:txBody>
                    <a:bodyPr/>
                    <a:lstStyle/>
                    <a:p>
                      <a:pPr algn="ctr">
                        <a:lnSpc>
                          <a:spcPct val="107000"/>
                        </a:lnSpc>
                        <a:spcAft>
                          <a:spcPts val="0"/>
                        </a:spcAft>
                      </a:pPr>
                      <a:r>
                        <a:rPr lang="lt-LT" sz="1400" dirty="0">
                          <a:effectLst/>
                          <a:latin typeface="Arial" panose="020B0604020202020204" pitchFamily="34" charset="0"/>
                          <a:cs typeface="Arial" panose="020B0604020202020204" pitchFamily="34" charset="0"/>
                        </a:rPr>
                        <a:t>491,8 (456+19,5+16,3)</a:t>
                      </a:r>
                    </a:p>
                    <a:p>
                      <a:pPr algn="ctr">
                        <a:lnSpc>
                          <a:spcPct val="107000"/>
                        </a:lnSpc>
                        <a:spcAft>
                          <a:spcPts val="0"/>
                        </a:spcAft>
                      </a:pPr>
                      <a:r>
                        <a:rPr lang="lt-LT" sz="1400" dirty="0">
                          <a:effectLst/>
                          <a:highlight>
                            <a:srgbClr val="FFFF00"/>
                          </a:highlight>
                          <a:latin typeface="Arial" panose="020B0604020202020204" pitchFamily="34" charset="0"/>
                          <a:cs typeface="Arial" panose="020B0604020202020204" pitchFamily="34" charset="0"/>
                        </a:rPr>
                        <a:t> </a:t>
                      </a:r>
                      <a:endParaRPr lang="lt-LT" sz="1400" dirty="0">
                        <a:effectLst/>
                        <a:latin typeface="Arial" panose="020B0604020202020204" pitchFamily="34" charset="0"/>
                        <a:cs typeface="Arial" panose="020B0604020202020204" pitchFamily="34" charset="0"/>
                      </a:endParaRPr>
                    </a:p>
                    <a:p>
                      <a:pPr algn="ctr">
                        <a:lnSpc>
                          <a:spcPct val="107000"/>
                        </a:lnSpc>
                        <a:spcAft>
                          <a:spcPts val="0"/>
                        </a:spcAft>
                      </a:pPr>
                      <a:r>
                        <a:rPr lang="lt-LT" sz="1400" dirty="0">
                          <a:effectLst/>
                          <a:latin typeface="Arial" panose="020B0604020202020204" pitchFamily="34" charset="0"/>
                          <a:cs typeface="Arial" panose="020B0604020202020204" pitchFamily="34" charset="0"/>
                        </a:rPr>
                        <a:t>arba be </a:t>
                      </a:r>
                      <a:r>
                        <a:rPr lang="lt-LT" sz="1400" b="1" dirty="0">
                          <a:effectLst/>
                          <a:latin typeface="Arial" panose="020B0604020202020204" pitchFamily="34" charset="0"/>
                          <a:cs typeface="Arial" panose="020B0604020202020204" pitchFamily="34" charset="0"/>
                        </a:rPr>
                        <a:t>sveikatos </a:t>
                      </a:r>
                      <a:r>
                        <a:rPr lang="lt-LT" sz="1400" b="1" dirty="0" smtClean="0">
                          <a:effectLst/>
                          <a:latin typeface="Arial" panose="020B0604020202020204" pitchFamily="34" charset="0"/>
                          <a:cs typeface="Arial" panose="020B0604020202020204" pitchFamily="34" charset="0"/>
                        </a:rPr>
                        <a:t>srities (6,8 mln. </a:t>
                      </a:r>
                      <a:r>
                        <a:rPr lang="lt-LT" sz="1400" b="1" dirty="0" err="1" smtClean="0">
                          <a:effectLst/>
                          <a:latin typeface="Arial" panose="020B0604020202020204" pitchFamily="34" charset="0"/>
                          <a:cs typeface="Arial" panose="020B0604020202020204" pitchFamily="34" charset="0"/>
                        </a:rPr>
                        <a:t>Eur</a:t>
                      </a:r>
                      <a:r>
                        <a:rPr lang="lt-LT" sz="1400" b="1" dirty="0" smtClean="0">
                          <a:effectLst/>
                          <a:latin typeface="Arial" panose="020B0604020202020204" pitchFamily="34" charset="0"/>
                          <a:cs typeface="Arial" panose="020B0604020202020204" pitchFamily="34" charset="0"/>
                        </a:rPr>
                        <a:t>)</a:t>
                      </a:r>
                      <a:endParaRPr lang="lt-LT" sz="1400" b="1" dirty="0">
                        <a:effectLst/>
                        <a:latin typeface="Arial" panose="020B0604020202020204" pitchFamily="34" charset="0"/>
                        <a:cs typeface="Arial" panose="020B0604020202020204" pitchFamily="34" charset="0"/>
                      </a:endParaRPr>
                    </a:p>
                    <a:p>
                      <a:pPr algn="ctr">
                        <a:lnSpc>
                          <a:spcPct val="107000"/>
                        </a:lnSpc>
                        <a:spcAft>
                          <a:spcPts val="0"/>
                        </a:spcAft>
                      </a:pPr>
                      <a:r>
                        <a:rPr lang="lt-LT" sz="1400" dirty="0">
                          <a:effectLst/>
                          <a:highlight>
                            <a:srgbClr val="FFFF00"/>
                          </a:highlight>
                          <a:latin typeface="Arial" panose="020B0604020202020204" pitchFamily="34" charset="0"/>
                          <a:cs typeface="Arial" panose="020B0604020202020204" pitchFamily="34" charset="0"/>
                        </a:rPr>
                        <a:t> </a:t>
                      </a:r>
                      <a:endParaRPr lang="lt-LT" sz="1400" dirty="0">
                        <a:effectLst/>
                        <a:latin typeface="Arial" panose="020B0604020202020204" pitchFamily="34" charset="0"/>
                        <a:cs typeface="Arial" panose="020B0604020202020204" pitchFamily="34" charset="0"/>
                      </a:endParaRPr>
                    </a:p>
                    <a:p>
                      <a:pPr algn="ctr">
                        <a:lnSpc>
                          <a:spcPct val="107000"/>
                        </a:lnSpc>
                        <a:spcAft>
                          <a:spcPts val="0"/>
                        </a:spcAft>
                      </a:pPr>
                      <a:r>
                        <a:rPr lang="lt-LT" sz="1400" dirty="0">
                          <a:effectLst/>
                          <a:highlight>
                            <a:srgbClr val="FFFF00"/>
                          </a:highlight>
                          <a:latin typeface="Arial" panose="020B0604020202020204" pitchFamily="34" charset="0"/>
                          <a:cs typeface="Arial" panose="020B0604020202020204" pitchFamily="34" charset="0"/>
                        </a:rPr>
                        <a:t>485 (456+19,5+9,5)</a:t>
                      </a:r>
                      <a:endParaRPr lang="lt-LT" sz="1400" dirty="0">
                        <a:effectLst/>
                        <a:latin typeface="Arial" panose="020B0604020202020204" pitchFamily="34" charset="0"/>
                        <a:ea typeface="Calibri" panose="020F0502020204030204" pitchFamily="34" charset="0"/>
                        <a:cs typeface="Arial" panose="020B0604020202020204" pitchFamily="34" charset="0"/>
                      </a:endParaRPr>
                    </a:p>
                  </a:txBody>
                  <a:tcPr marL="50968" marR="50968" marT="0" marB="0"/>
                </a:tc>
                <a:extLst>
                  <a:ext uri="{0D108BD9-81ED-4DB2-BD59-A6C34878D82A}">
                    <a16:rowId xmlns:a16="http://schemas.microsoft.com/office/drawing/2014/main" val="1186554989"/>
                  </a:ext>
                </a:extLst>
              </a:tr>
              <a:tr h="247223">
                <a:tc>
                  <a:txBody>
                    <a:bodyPr/>
                    <a:lstStyle/>
                    <a:p>
                      <a:pPr marL="0" lvl="0" indent="0" algn="just">
                        <a:lnSpc>
                          <a:spcPct val="107000"/>
                        </a:lnSpc>
                        <a:spcAft>
                          <a:spcPts val="0"/>
                        </a:spcAft>
                        <a:buFont typeface="+mj-lt"/>
                        <a:buNone/>
                      </a:pPr>
                      <a:r>
                        <a:rPr lang="en-US" sz="1400" dirty="0" smtClean="0">
                          <a:solidFill>
                            <a:schemeClr val="accent1">
                              <a:lumMod val="50000"/>
                            </a:schemeClr>
                          </a:solidFill>
                          <a:effectLst/>
                          <a:highlight>
                            <a:srgbClr val="D3D3D3"/>
                          </a:highlight>
                          <a:latin typeface="Arial" panose="020B0604020202020204" pitchFamily="34" charset="0"/>
                          <a:cs typeface="Arial" panose="020B0604020202020204" pitchFamily="34" charset="0"/>
                        </a:rPr>
                        <a:t>4.     </a:t>
                      </a:r>
                      <a:r>
                        <a:rPr lang="lt-LT" sz="1400" dirty="0" smtClean="0">
                          <a:solidFill>
                            <a:schemeClr val="accent1">
                              <a:lumMod val="50000"/>
                            </a:schemeClr>
                          </a:solidFill>
                          <a:effectLst/>
                          <a:highlight>
                            <a:srgbClr val="D3D3D3"/>
                          </a:highlight>
                          <a:latin typeface="Arial" panose="020B0604020202020204" pitchFamily="34" charset="0"/>
                          <a:cs typeface="Arial" panose="020B0604020202020204" pitchFamily="34" charset="0"/>
                        </a:rPr>
                        <a:t>KMSA</a:t>
                      </a:r>
                      <a:r>
                        <a:rPr lang="lt-LT" sz="1400" dirty="0" smtClean="0">
                          <a:solidFill>
                            <a:schemeClr val="accent1">
                              <a:lumMod val="50000"/>
                            </a:schemeClr>
                          </a:solidFill>
                          <a:effectLst/>
                          <a:latin typeface="Arial" panose="020B0604020202020204" pitchFamily="34" charset="0"/>
                          <a:cs typeface="Arial" panose="020B0604020202020204" pitchFamily="34" charset="0"/>
                        </a:rPr>
                        <a:t> </a:t>
                      </a:r>
                      <a:r>
                        <a:rPr lang="lt-LT" sz="1400" dirty="0">
                          <a:effectLst/>
                          <a:latin typeface="Arial" panose="020B0604020202020204" pitchFamily="34" charset="0"/>
                          <a:cs typeface="Arial" panose="020B0604020202020204" pitchFamily="34" charset="0"/>
                        </a:rPr>
                        <a:t>pirkimai iš </a:t>
                      </a:r>
                      <a:r>
                        <a:rPr lang="lt-LT" sz="1400" dirty="0" smtClean="0">
                          <a:effectLst/>
                          <a:latin typeface="Arial" panose="020B0604020202020204" pitchFamily="34" charset="0"/>
                          <a:cs typeface="Arial" panose="020B0604020202020204" pitchFamily="34" charset="0"/>
                        </a:rPr>
                        <a:t>viso</a:t>
                      </a:r>
                      <a:r>
                        <a:rPr lang="en-US" sz="1400" dirty="0" smtClean="0">
                          <a:effectLst/>
                          <a:latin typeface="Arial" panose="020B0604020202020204" pitchFamily="34" charset="0"/>
                          <a:cs typeface="Arial" panose="020B0604020202020204" pitchFamily="34" charset="0"/>
                        </a:rPr>
                        <a:t>:</a:t>
                      </a:r>
                      <a:endParaRPr lang="lt-LT" sz="1400" dirty="0">
                        <a:effectLst/>
                        <a:latin typeface="Arial" panose="020B0604020202020204" pitchFamily="34" charset="0"/>
                        <a:ea typeface="Calibri" panose="020F0502020204030204" pitchFamily="34" charset="0"/>
                        <a:cs typeface="Arial" panose="020B0604020202020204" pitchFamily="34" charset="0"/>
                      </a:endParaRPr>
                    </a:p>
                  </a:txBody>
                  <a:tcPr marL="50968" marR="50968" marT="0" marB="0"/>
                </a:tc>
                <a:tc>
                  <a:txBody>
                    <a:bodyPr/>
                    <a:lstStyle/>
                    <a:p>
                      <a:pPr algn="ctr">
                        <a:lnSpc>
                          <a:spcPct val="107000"/>
                        </a:lnSpc>
                        <a:spcAft>
                          <a:spcPts val="0"/>
                        </a:spcAft>
                      </a:pPr>
                      <a:r>
                        <a:rPr lang="lt-LT" sz="1400" dirty="0" smtClean="0">
                          <a:effectLst/>
                          <a:latin typeface="Arial" panose="020B0604020202020204" pitchFamily="34" charset="0"/>
                          <a:cs typeface="Arial" panose="020B0604020202020204" pitchFamily="34" charset="0"/>
                        </a:rPr>
                        <a:t>419 (354</a:t>
                      </a:r>
                      <a:r>
                        <a:rPr lang="lt-LT" sz="1400" baseline="0" dirty="0" smtClean="0">
                          <a:effectLst/>
                          <a:latin typeface="Arial" panose="020B0604020202020204" pitchFamily="34" charset="0"/>
                          <a:cs typeface="Arial" panose="020B0604020202020204" pitchFamily="34" charset="0"/>
                        </a:rPr>
                        <a:t> + 65)</a:t>
                      </a:r>
                      <a:endParaRPr lang="lt-LT" sz="1400" dirty="0">
                        <a:effectLst/>
                        <a:latin typeface="Arial" panose="020B0604020202020204" pitchFamily="34" charset="0"/>
                        <a:ea typeface="Calibri" panose="020F0502020204030204" pitchFamily="34" charset="0"/>
                        <a:cs typeface="Arial" panose="020B0604020202020204" pitchFamily="34" charset="0"/>
                      </a:endParaRPr>
                    </a:p>
                  </a:txBody>
                  <a:tcPr marL="50968" marR="50968" marT="0" marB="0"/>
                </a:tc>
                <a:tc>
                  <a:txBody>
                    <a:bodyPr/>
                    <a:lstStyle/>
                    <a:p>
                      <a:pPr algn="ctr">
                        <a:lnSpc>
                          <a:spcPct val="107000"/>
                        </a:lnSpc>
                        <a:spcAft>
                          <a:spcPts val="0"/>
                        </a:spcAft>
                      </a:pPr>
                      <a:r>
                        <a:rPr lang="lt-LT" sz="1400" dirty="0">
                          <a:effectLst/>
                          <a:latin typeface="Arial" panose="020B0604020202020204" pitchFamily="34" charset="0"/>
                          <a:cs typeface="Arial" panose="020B0604020202020204" pitchFamily="34" charset="0"/>
                        </a:rPr>
                        <a:t>461</a:t>
                      </a:r>
                      <a:endParaRPr lang="lt-LT" sz="1400" dirty="0">
                        <a:effectLst/>
                        <a:latin typeface="Arial" panose="020B0604020202020204" pitchFamily="34" charset="0"/>
                        <a:ea typeface="Calibri" panose="020F0502020204030204" pitchFamily="34" charset="0"/>
                        <a:cs typeface="Arial" panose="020B0604020202020204" pitchFamily="34" charset="0"/>
                      </a:endParaRPr>
                    </a:p>
                  </a:txBody>
                  <a:tcPr marL="50968" marR="50968" marT="0" marB="0"/>
                </a:tc>
                <a:extLst>
                  <a:ext uri="{0D108BD9-81ED-4DB2-BD59-A6C34878D82A}">
                    <a16:rowId xmlns:a16="http://schemas.microsoft.com/office/drawing/2014/main" val="1251546721"/>
                  </a:ext>
                </a:extLst>
              </a:tr>
              <a:tr h="465434">
                <a:tc>
                  <a:txBody>
                    <a:bodyPr/>
                    <a:lstStyle/>
                    <a:p>
                      <a:pPr algn="just">
                        <a:lnSpc>
                          <a:spcPct val="107000"/>
                        </a:lnSpc>
                        <a:spcAft>
                          <a:spcPts val="0"/>
                        </a:spcAft>
                      </a:pPr>
                      <a:r>
                        <a:rPr lang="en-US" sz="1400" dirty="0" smtClean="0">
                          <a:effectLst/>
                          <a:latin typeface="Arial" panose="020B0604020202020204" pitchFamily="34" charset="0"/>
                          <a:cs typeface="Arial" panose="020B0604020202020204" pitchFamily="34" charset="0"/>
                        </a:rPr>
                        <a:t>        </a:t>
                      </a:r>
                      <a:r>
                        <a:rPr lang="lt-LT" sz="1600" dirty="0" smtClean="0">
                          <a:solidFill>
                            <a:schemeClr val="accent1">
                              <a:lumMod val="50000"/>
                            </a:schemeClr>
                          </a:solidFill>
                          <a:effectLst/>
                          <a:latin typeface="Arial" panose="020B0604020202020204" pitchFamily="34" charset="0"/>
                          <a:cs typeface="Arial" panose="020B0604020202020204" pitchFamily="34" charset="0"/>
                        </a:rPr>
                        <a:t>Iš </a:t>
                      </a:r>
                      <a:r>
                        <a:rPr lang="lt-LT" sz="1600" dirty="0">
                          <a:solidFill>
                            <a:schemeClr val="accent1">
                              <a:lumMod val="50000"/>
                            </a:schemeClr>
                          </a:solidFill>
                          <a:effectLst/>
                          <a:latin typeface="Arial" panose="020B0604020202020204" pitchFamily="34" charset="0"/>
                          <a:cs typeface="Arial" panose="020B0604020202020204" pitchFamily="34" charset="0"/>
                        </a:rPr>
                        <a:t>jų: be CPO</a:t>
                      </a:r>
                      <a:endParaRPr lang="lt-LT" sz="16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50968" marR="50968" marT="0" marB="0"/>
                </a:tc>
                <a:tc>
                  <a:txBody>
                    <a:bodyPr/>
                    <a:lstStyle/>
                    <a:p>
                      <a:pPr algn="ctr">
                        <a:lnSpc>
                          <a:spcPct val="107000"/>
                        </a:lnSpc>
                        <a:spcAft>
                          <a:spcPts val="0"/>
                        </a:spcAft>
                      </a:pPr>
                      <a:r>
                        <a:rPr lang="lt-LT" sz="1400" dirty="0">
                          <a:effectLst/>
                          <a:latin typeface="Arial" panose="020B0604020202020204" pitchFamily="34" charset="0"/>
                          <a:cs typeface="Arial" panose="020B0604020202020204" pitchFamily="34" charset="0"/>
                        </a:rPr>
                        <a:t>354  (bet pagal </a:t>
                      </a:r>
                      <a:r>
                        <a:rPr lang="lt-LT" sz="1400" dirty="0" err="1" smtClean="0">
                          <a:effectLst/>
                          <a:latin typeface="Arial" panose="020B0604020202020204" pitchFamily="34" charset="0"/>
                          <a:cs typeface="Arial" panose="020B0604020202020204" pitchFamily="34" charset="0"/>
                        </a:rPr>
                        <a:t>pask</a:t>
                      </a:r>
                      <a:r>
                        <a:rPr lang="lt-LT" sz="1400" dirty="0" smtClean="0">
                          <a:effectLst/>
                          <a:latin typeface="Arial" panose="020B0604020202020204" pitchFamily="34" charset="0"/>
                          <a:cs typeface="Arial" panose="020B0604020202020204" pitchFamily="34" charset="0"/>
                        </a:rPr>
                        <a:t>. </a:t>
                      </a:r>
                      <a:r>
                        <a:rPr lang="lt-LT" sz="1400" dirty="0">
                          <a:effectLst/>
                          <a:latin typeface="Arial" panose="020B0604020202020204" pitchFamily="34" charset="0"/>
                          <a:cs typeface="Arial" panose="020B0604020202020204" pitchFamily="34" charset="0"/>
                        </a:rPr>
                        <a:t>3 m. faktą </a:t>
                      </a:r>
                      <a:r>
                        <a:rPr lang="lt-LT" sz="1400" dirty="0" smtClean="0">
                          <a:effectLst/>
                          <a:latin typeface="Arial" panose="020B0604020202020204" pitchFamily="34" charset="0"/>
                          <a:cs typeface="Arial" panose="020B0604020202020204" pitchFamily="34" charset="0"/>
                        </a:rPr>
                        <a:t>pirkimų bus </a:t>
                      </a:r>
                      <a:r>
                        <a:rPr lang="lt-LT" sz="1400" dirty="0">
                          <a:effectLst/>
                          <a:latin typeface="Arial" panose="020B0604020202020204" pitchFamily="34" charset="0"/>
                          <a:cs typeface="Arial" panose="020B0604020202020204" pitchFamily="34" charset="0"/>
                        </a:rPr>
                        <a:t>ne mažiau kaip 500)</a:t>
                      </a:r>
                      <a:endParaRPr lang="lt-LT" sz="1400" dirty="0">
                        <a:effectLst/>
                        <a:latin typeface="Arial" panose="020B0604020202020204" pitchFamily="34" charset="0"/>
                        <a:ea typeface="Calibri" panose="020F0502020204030204" pitchFamily="34" charset="0"/>
                        <a:cs typeface="Arial" panose="020B0604020202020204" pitchFamily="34" charset="0"/>
                      </a:endParaRPr>
                    </a:p>
                  </a:txBody>
                  <a:tcPr marL="50968" marR="50968" marT="0" marB="0"/>
                </a:tc>
                <a:tc>
                  <a:txBody>
                    <a:bodyPr/>
                    <a:lstStyle/>
                    <a:p>
                      <a:pPr algn="ctr">
                        <a:lnSpc>
                          <a:spcPct val="107000"/>
                        </a:lnSpc>
                        <a:spcAft>
                          <a:spcPts val="0"/>
                        </a:spcAft>
                      </a:pPr>
                      <a:r>
                        <a:rPr lang="lt-LT" sz="1400" dirty="0">
                          <a:effectLst/>
                          <a:latin typeface="Arial" panose="020B0604020202020204" pitchFamily="34" charset="0"/>
                          <a:cs typeface="Arial" panose="020B0604020202020204" pitchFamily="34" charset="0"/>
                        </a:rPr>
                        <a:t>456</a:t>
                      </a:r>
                      <a:endParaRPr lang="lt-LT" sz="1400" dirty="0">
                        <a:effectLst/>
                        <a:latin typeface="Arial" panose="020B0604020202020204" pitchFamily="34" charset="0"/>
                        <a:ea typeface="Calibri" panose="020F0502020204030204" pitchFamily="34" charset="0"/>
                        <a:cs typeface="Arial" panose="020B0604020202020204" pitchFamily="34" charset="0"/>
                      </a:endParaRPr>
                    </a:p>
                  </a:txBody>
                  <a:tcPr marL="50968" marR="50968" marT="0" marB="0"/>
                </a:tc>
                <a:extLst>
                  <a:ext uri="{0D108BD9-81ED-4DB2-BD59-A6C34878D82A}">
                    <a16:rowId xmlns:a16="http://schemas.microsoft.com/office/drawing/2014/main" val="2259477475"/>
                  </a:ext>
                </a:extLst>
              </a:tr>
              <a:tr h="291135">
                <a:tc>
                  <a:txBody>
                    <a:bodyPr/>
                    <a:lstStyle/>
                    <a:p>
                      <a:pPr marL="0" lvl="0" indent="0" algn="just">
                        <a:lnSpc>
                          <a:spcPct val="107000"/>
                        </a:lnSpc>
                        <a:spcAft>
                          <a:spcPts val="0"/>
                        </a:spcAft>
                        <a:buFont typeface="+mj-lt"/>
                        <a:buNone/>
                      </a:pPr>
                      <a:r>
                        <a:rPr lang="en-US" sz="1400" dirty="0" smtClean="0">
                          <a:effectLst/>
                          <a:latin typeface="Arial" panose="020B0604020202020204" pitchFamily="34" charset="0"/>
                          <a:cs typeface="Arial" panose="020B0604020202020204" pitchFamily="34" charset="0"/>
                        </a:rPr>
                        <a:t>5.     </a:t>
                      </a:r>
                      <a:r>
                        <a:rPr lang="lt-LT" sz="1400" dirty="0" smtClean="0">
                          <a:effectLst/>
                          <a:latin typeface="Arial" panose="020B0604020202020204" pitchFamily="34" charset="0"/>
                          <a:cs typeface="Arial" panose="020B0604020202020204" pitchFamily="34" charset="0"/>
                        </a:rPr>
                        <a:t>PPO </a:t>
                      </a:r>
                      <a:r>
                        <a:rPr lang="lt-LT" sz="1400" dirty="0">
                          <a:effectLst/>
                          <a:latin typeface="Arial" panose="020B0604020202020204" pitchFamily="34" charset="0"/>
                          <a:cs typeface="Arial" panose="020B0604020202020204" pitchFamily="34" charset="0"/>
                        </a:rPr>
                        <a:t>(be CPO ir virš 15000 </a:t>
                      </a:r>
                      <a:r>
                        <a:rPr lang="lt-LT" sz="1400" dirty="0" err="1">
                          <a:effectLst/>
                          <a:latin typeface="Arial" panose="020B0604020202020204" pitchFamily="34" charset="0"/>
                          <a:cs typeface="Arial" panose="020B0604020202020204" pitchFamily="34" charset="0"/>
                        </a:rPr>
                        <a:t>Eur</a:t>
                      </a:r>
                      <a:r>
                        <a:rPr lang="lt-LT" sz="1400" dirty="0">
                          <a:effectLst/>
                          <a:latin typeface="Arial" panose="020B0604020202020204" pitchFamily="34" charset="0"/>
                          <a:cs typeface="Arial" panose="020B0604020202020204" pitchFamily="34" charset="0"/>
                        </a:rPr>
                        <a:t>)</a:t>
                      </a:r>
                      <a:endParaRPr lang="lt-LT" sz="1400" dirty="0">
                        <a:effectLst/>
                        <a:latin typeface="Arial" panose="020B0604020202020204" pitchFamily="34" charset="0"/>
                        <a:ea typeface="Calibri" panose="020F0502020204030204" pitchFamily="34" charset="0"/>
                        <a:cs typeface="Arial" panose="020B0604020202020204" pitchFamily="34" charset="0"/>
                      </a:endParaRPr>
                    </a:p>
                  </a:txBody>
                  <a:tcPr marL="50968" marR="50968" marT="0" marB="0"/>
                </a:tc>
                <a:tc>
                  <a:txBody>
                    <a:bodyPr/>
                    <a:lstStyle/>
                    <a:p>
                      <a:pPr algn="ctr">
                        <a:lnSpc>
                          <a:spcPct val="107000"/>
                        </a:lnSpc>
                        <a:spcAft>
                          <a:spcPts val="0"/>
                        </a:spcAft>
                      </a:pPr>
                      <a:r>
                        <a:rPr lang="lt-LT" sz="1400" dirty="0">
                          <a:effectLst/>
                          <a:latin typeface="Arial" panose="020B0604020202020204" pitchFamily="34" charset="0"/>
                          <a:cs typeface="Arial" panose="020B0604020202020204" pitchFamily="34" charset="0"/>
                        </a:rPr>
                        <a:t>215</a:t>
                      </a:r>
                      <a:endParaRPr lang="lt-LT" sz="1400" dirty="0">
                        <a:effectLst/>
                        <a:latin typeface="Arial" panose="020B0604020202020204" pitchFamily="34" charset="0"/>
                        <a:ea typeface="Calibri" panose="020F0502020204030204" pitchFamily="34" charset="0"/>
                        <a:cs typeface="Arial" panose="020B0604020202020204" pitchFamily="34" charset="0"/>
                      </a:endParaRPr>
                    </a:p>
                  </a:txBody>
                  <a:tcPr marL="50968" marR="50968" marT="0" marB="0"/>
                </a:tc>
                <a:tc>
                  <a:txBody>
                    <a:bodyPr/>
                    <a:lstStyle/>
                    <a:p>
                      <a:pPr algn="ctr">
                        <a:lnSpc>
                          <a:spcPct val="107000"/>
                        </a:lnSpc>
                        <a:spcAft>
                          <a:spcPts val="0"/>
                        </a:spcAft>
                      </a:pPr>
                      <a:r>
                        <a:rPr lang="lt-LT" sz="1400" dirty="0">
                          <a:effectLst/>
                          <a:latin typeface="Arial" panose="020B0604020202020204" pitchFamily="34" charset="0"/>
                          <a:cs typeface="Arial" panose="020B0604020202020204" pitchFamily="34" charset="0"/>
                        </a:rPr>
                        <a:t>19,5</a:t>
                      </a:r>
                      <a:endParaRPr lang="lt-LT" sz="1400" dirty="0">
                        <a:effectLst/>
                        <a:latin typeface="Arial" panose="020B0604020202020204" pitchFamily="34" charset="0"/>
                        <a:ea typeface="Calibri" panose="020F0502020204030204" pitchFamily="34" charset="0"/>
                        <a:cs typeface="Arial" panose="020B0604020202020204" pitchFamily="34" charset="0"/>
                      </a:endParaRPr>
                    </a:p>
                  </a:txBody>
                  <a:tcPr marL="50968" marR="50968" marT="0" marB="0"/>
                </a:tc>
                <a:extLst>
                  <a:ext uri="{0D108BD9-81ED-4DB2-BD59-A6C34878D82A}">
                    <a16:rowId xmlns:a16="http://schemas.microsoft.com/office/drawing/2014/main" val="4073526152"/>
                  </a:ext>
                </a:extLst>
              </a:tr>
              <a:tr h="295873">
                <a:tc>
                  <a:txBody>
                    <a:bodyPr/>
                    <a:lstStyle/>
                    <a:p>
                      <a:pPr marL="0" lvl="0" indent="0" algn="just">
                        <a:lnSpc>
                          <a:spcPct val="107000"/>
                        </a:lnSpc>
                        <a:spcAft>
                          <a:spcPts val="0"/>
                        </a:spcAft>
                        <a:buFont typeface="+mj-lt"/>
                        <a:buNone/>
                      </a:pPr>
                      <a:r>
                        <a:rPr lang="en-US" sz="1400" dirty="0" smtClean="0">
                          <a:effectLst/>
                          <a:latin typeface="Arial" panose="020B0604020202020204" pitchFamily="34" charset="0"/>
                          <a:cs typeface="Arial" panose="020B0604020202020204" pitchFamily="34" charset="0"/>
                        </a:rPr>
                        <a:t>6.     </a:t>
                      </a:r>
                      <a:r>
                        <a:rPr lang="lt-LT" sz="1400" dirty="0" smtClean="0">
                          <a:effectLst/>
                          <a:latin typeface="Arial" panose="020B0604020202020204" pitchFamily="34" charset="0"/>
                          <a:cs typeface="Arial" panose="020B0604020202020204" pitchFamily="34" charset="0"/>
                        </a:rPr>
                        <a:t>PO</a:t>
                      </a:r>
                      <a:r>
                        <a:rPr lang="lt-LT" sz="1400" dirty="0">
                          <a:effectLst/>
                          <a:latin typeface="Arial" panose="020B0604020202020204" pitchFamily="34" charset="0"/>
                          <a:cs typeface="Arial" panose="020B0604020202020204" pitchFamily="34" charset="0"/>
                        </a:rPr>
                        <a:t>, kurioms VIPIS neprivalomas, pirkimai</a:t>
                      </a:r>
                      <a:endParaRPr lang="lt-LT" sz="1400" dirty="0">
                        <a:effectLst/>
                        <a:latin typeface="Arial" panose="020B0604020202020204" pitchFamily="34" charset="0"/>
                        <a:ea typeface="Calibri" panose="020F0502020204030204" pitchFamily="34" charset="0"/>
                        <a:cs typeface="Arial" panose="020B0604020202020204" pitchFamily="34" charset="0"/>
                      </a:endParaRPr>
                    </a:p>
                  </a:txBody>
                  <a:tcPr marL="50968" marR="50968" marT="0" marB="0"/>
                </a:tc>
                <a:tc>
                  <a:txBody>
                    <a:bodyPr/>
                    <a:lstStyle/>
                    <a:p>
                      <a:pPr algn="ctr">
                        <a:lnSpc>
                          <a:spcPct val="107000"/>
                        </a:lnSpc>
                        <a:spcAft>
                          <a:spcPts val="0"/>
                        </a:spcAft>
                      </a:pPr>
                      <a:r>
                        <a:rPr lang="lt-LT" sz="1400" dirty="0">
                          <a:effectLst/>
                          <a:latin typeface="Arial" panose="020B0604020202020204" pitchFamily="34" charset="0"/>
                          <a:cs typeface="Arial" panose="020B0604020202020204" pitchFamily="34" charset="0"/>
                        </a:rPr>
                        <a:t>113</a:t>
                      </a:r>
                      <a:endParaRPr lang="lt-LT" sz="1400" dirty="0">
                        <a:effectLst/>
                        <a:latin typeface="Arial" panose="020B0604020202020204" pitchFamily="34" charset="0"/>
                        <a:ea typeface="Calibri" panose="020F0502020204030204" pitchFamily="34" charset="0"/>
                        <a:cs typeface="Arial" panose="020B0604020202020204" pitchFamily="34" charset="0"/>
                      </a:endParaRPr>
                    </a:p>
                  </a:txBody>
                  <a:tcPr marL="50968" marR="50968" marT="0" marB="0"/>
                </a:tc>
                <a:tc>
                  <a:txBody>
                    <a:bodyPr/>
                    <a:lstStyle/>
                    <a:p>
                      <a:pPr algn="ctr">
                        <a:lnSpc>
                          <a:spcPct val="107000"/>
                        </a:lnSpc>
                        <a:spcAft>
                          <a:spcPts val="0"/>
                        </a:spcAft>
                      </a:pPr>
                      <a:r>
                        <a:rPr lang="lt-LT" sz="1400" dirty="0">
                          <a:effectLst/>
                          <a:latin typeface="Arial" panose="020B0604020202020204" pitchFamily="34" charset="0"/>
                          <a:cs typeface="Arial" panose="020B0604020202020204" pitchFamily="34" charset="0"/>
                        </a:rPr>
                        <a:t>16,3</a:t>
                      </a:r>
                      <a:endParaRPr lang="lt-LT" sz="1400" dirty="0">
                        <a:effectLst/>
                        <a:latin typeface="Arial" panose="020B0604020202020204" pitchFamily="34" charset="0"/>
                        <a:ea typeface="Calibri" panose="020F0502020204030204" pitchFamily="34" charset="0"/>
                        <a:cs typeface="Arial" panose="020B0604020202020204" pitchFamily="34" charset="0"/>
                      </a:endParaRPr>
                    </a:p>
                  </a:txBody>
                  <a:tcPr marL="50968" marR="50968" marT="0" marB="0"/>
                </a:tc>
                <a:extLst>
                  <a:ext uri="{0D108BD9-81ED-4DB2-BD59-A6C34878D82A}">
                    <a16:rowId xmlns:a16="http://schemas.microsoft.com/office/drawing/2014/main" val="803300998"/>
                  </a:ext>
                </a:extLst>
              </a:tr>
              <a:tr h="291135">
                <a:tc>
                  <a:txBody>
                    <a:bodyPr/>
                    <a:lstStyle/>
                    <a:p>
                      <a:pPr algn="just">
                        <a:lnSpc>
                          <a:spcPct val="107000"/>
                        </a:lnSpc>
                        <a:spcAft>
                          <a:spcPts val="0"/>
                        </a:spcAft>
                      </a:pPr>
                      <a:r>
                        <a:rPr lang="lt-LT" sz="1400" dirty="0">
                          <a:effectLst/>
                          <a:latin typeface="Arial" panose="020B0604020202020204" pitchFamily="34" charset="0"/>
                          <a:cs typeface="Arial" panose="020B0604020202020204" pitchFamily="34" charset="0"/>
                        </a:rPr>
                        <a:t>            Iš jų be sveikatos srities PPO</a:t>
                      </a:r>
                      <a:endParaRPr lang="lt-LT" sz="1400" dirty="0">
                        <a:effectLst/>
                        <a:latin typeface="Arial" panose="020B0604020202020204" pitchFamily="34" charset="0"/>
                        <a:ea typeface="Calibri" panose="020F0502020204030204" pitchFamily="34" charset="0"/>
                        <a:cs typeface="Arial" panose="020B0604020202020204" pitchFamily="34" charset="0"/>
                      </a:endParaRPr>
                    </a:p>
                  </a:txBody>
                  <a:tcPr marL="50968" marR="50968" marT="0" marB="0"/>
                </a:tc>
                <a:tc>
                  <a:txBody>
                    <a:bodyPr/>
                    <a:lstStyle/>
                    <a:p>
                      <a:pPr algn="ctr">
                        <a:lnSpc>
                          <a:spcPct val="107000"/>
                        </a:lnSpc>
                        <a:spcAft>
                          <a:spcPts val="0"/>
                        </a:spcAft>
                      </a:pPr>
                      <a:r>
                        <a:rPr lang="lt-LT" sz="1400" dirty="0">
                          <a:effectLst/>
                          <a:latin typeface="Arial" panose="020B0604020202020204" pitchFamily="34" charset="0"/>
                          <a:cs typeface="Arial" panose="020B0604020202020204" pitchFamily="34" charset="0"/>
                        </a:rPr>
                        <a:t>56</a:t>
                      </a:r>
                      <a:endParaRPr lang="lt-LT" sz="1400" dirty="0">
                        <a:effectLst/>
                        <a:latin typeface="Arial" panose="020B0604020202020204" pitchFamily="34" charset="0"/>
                        <a:ea typeface="Calibri" panose="020F0502020204030204" pitchFamily="34" charset="0"/>
                        <a:cs typeface="Arial" panose="020B0604020202020204" pitchFamily="34" charset="0"/>
                      </a:endParaRPr>
                    </a:p>
                  </a:txBody>
                  <a:tcPr marL="50968" marR="50968" marT="0" marB="0"/>
                </a:tc>
                <a:tc>
                  <a:txBody>
                    <a:bodyPr/>
                    <a:lstStyle/>
                    <a:p>
                      <a:pPr algn="ctr">
                        <a:lnSpc>
                          <a:spcPct val="107000"/>
                        </a:lnSpc>
                        <a:spcAft>
                          <a:spcPts val="0"/>
                        </a:spcAft>
                      </a:pPr>
                      <a:r>
                        <a:rPr lang="lt-LT" sz="1400" dirty="0">
                          <a:effectLst/>
                          <a:latin typeface="Arial" panose="020B0604020202020204" pitchFamily="34" charset="0"/>
                          <a:cs typeface="Arial" panose="020B0604020202020204" pitchFamily="34" charset="0"/>
                        </a:rPr>
                        <a:t>9,5</a:t>
                      </a:r>
                      <a:endParaRPr lang="lt-LT" sz="1400" dirty="0">
                        <a:effectLst/>
                        <a:latin typeface="Arial" panose="020B0604020202020204" pitchFamily="34" charset="0"/>
                        <a:ea typeface="Calibri" panose="020F0502020204030204" pitchFamily="34" charset="0"/>
                        <a:cs typeface="Arial" panose="020B0604020202020204" pitchFamily="34" charset="0"/>
                      </a:endParaRPr>
                    </a:p>
                  </a:txBody>
                  <a:tcPr marL="50968" marR="50968" marT="0" marB="0"/>
                </a:tc>
                <a:extLst>
                  <a:ext uri="{0D108BD9-81ED-4DB2-BD59-A6C34878D82A}">
                    <a16:rowId xmlns:a16="http://schemas.microsoft.com/office/drawing/2014/main" val="3703807099"/>
                  </a:ext>
                </a:extLst>
              </a:tr>
              <a:tr h="291135">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lt-LT" sz="1400" dirty="0" smtClean="0">
                          <a:effectLst/>
                          <a:latin typeface="Arial" panose="020B0604020202020204" pitchFamily="34" charset="0"/>
                          <a:cs typeface="Arial" panose="020B0604020202020204" pitchFamily="34" charset="0"/>
                        </a:rPr>
                        <a:t>               </a:t>
                      </a:r>
                      <a:r>
                        <a:rPr lang="lt-LT" sz="1400" dirty="0" smtClean="0">
                          <a:solidFill>
                            <a:srgbClr val="002060"/>
                          </a:solidFill>
                          <a:effectLst/>
                          <a:latin typeface="Arial" panose="020B0604020202020204" pitchFamily="34" charset="0"/>
                          <a:cs typeface="Arial" panose="020B0604020202020204" pitchFamily="34" charset="0"/>
                        </a:rPr>
                        <a:t>Iš jų sveikatos srities PPO</a:t>
                      </a:r>
                      <a:endParaRPr lang="lt-LT" sz="14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50968" marR="50968" marT="0" marB="0"/>
                </a:tc>
                <a:tc>
                  <a:txBody>
                    <a:bodyPr/>
                    <a:lstStyle/>
                    <a:p>
                      <a:pPr algn="ctr">
                        <a:lnSpc>
                          <a:spcPct val="107000"/>
                        </a:lnSpc>
                        <a:spcAft>
                          <a:spcPts val="0"/>
                        </a:spcAft>
                      </a:pPr>
                      <a:r>
                        <a:rPr lang="lt-LT" sz="14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57</a:t>
                      </a:r>
                      <a:endParaRPr lang="lt-LT" sz="1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50968" marR="50968" marT="0" marB="0"/>
                </a:tc>
                <a:tc>
                  <a:txBody>
                    <a:bodyPr/>
                    <a:lstStyle/>
                    <a:p>
                      <a:pPr algn="ctr">
                        <a:lnSpc>
                          <a:spcPct val="107000"/>
                        </a:lnSpc>
                        <a:spcAft>
                          <a:spcPts val="0"/>
                        </a:spcAft>
                      </a:pPr>
                      <a:r>
                        <a:rPr lang="lt-LT" sz="14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6,8</a:t>
                      </a:r>
                      <a:endParaRPr lang="lt-LT" sz="1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50968" marR="50968" marT="0" marB="0"/>
                </a:tc>
                <a:extLst>
                  <a:ext uri="{0D108BD9-81ED-4DB2-BD59-A6C34878D82A}">
                    <a16:rowId xmlns:a16="http://schemas.microsoft.com/office/drawing/2014/main" val="556206564"/>
                  </a:ext>
                </a:extLst>
              </a:tr>
            </a:tbl>
          </a:graphicData>
        </a:graphic>
      </p:graphicFrame>
      <p:sp>
        <p:nvSpPr>
          <p:cNvPr id="6" name="Stačiakampis 5"/>
          <p:cNvSpPr/>
          <p:nvPr/>
        </p:nvSpPr>
        <p:spPr>
          <a:xfrm>
            <a:off x="4119716" y="3696929"/>
            <a:ext cx="3982065" cy="13175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graphicFrame>
        <p:nvGraphicFramePr>
          <p:cNvPr id="8" name="Lentelė 7"/>
          <p:cNvGraphicFramePr>
            <a:graphicFrameLocks noGrp="1"/>
          </p:cNvGraphicFramePr>
          <p:nvPr>
            <p:extLst>
              <p:ext uri="{D42A27DB-BD31-4B8C-83A1-F6EECF244321}">
                <p14:modId xmlns:p14="http://schemas.microsoft.com/office/powerpoint/2010/main" val="2546377768"/>
              </p:ext>
            </p:extLst>
          </p:nvPr>
        </p:nvGraphicFramePr>
        <p:xfrm>
          <a:off x="4119716" y="3480619"/>
          <a:ext cx="3982065" cy="1622323"/>
        </p:xfrm>
        <a:graphic>
          <a:graphicData uri="http://schemas.openxmlformats.org/drawingml/2006/table">
            <a:tbl>
              <a:tblPr firstRow="1" firstCol="1" bandRow="1">
                <a:tableStyleId>{5C22544A-7EE6-4342-B048-85BDC9FD1C3A}</a:tableStyleId>
              </a:tblPr>
              <a:tblGrid>
                <a:gridCol w="1042842">
                  <a:extLst>
                    <a:ext uri="{9D8B030D-6E8A-4147-A177-3AD203B41FA5}">
                      <a16:colId xmlns:a16="http://schemas.microsoft.com/office/drawing/2014/main" val="3612474144"/>
                    </a:ext>
                  </a:extLst>
                </a:gridCol>
                <a:gridCol w="1102027">
                  <a:extLst>
                    <a:ext uri="{9D8B030D-6E8A-4147-A177-3AD203B41FA5}">
                      <a16:colId xmlns:a16="http://schemas.microsoft.com/office/drawing/2014/main" val="800084013"/>
                    </a:ext>
                  </a:extLst>
                </a:gridCol>
                <a:gridCol w="794354">
                  <a:extLst>
                    <a:ext uri="{9D8B030D-6E8A-4147-A177-3AD203B41FA5}">
                      <a16:colId xmlns:a16="http://schemas.microsoft.com/office/drawing/2014/main" val="2042736477"/>
                    </a:ext>
                  </a:extLst>
                </a:gridCol>
                <a:gridCol w="1042842">
                  <a:extLst>
                    <a:ext uri="{9D8B030D-6E8A-4147-A177-3AD203B41FA5}">
                      <a16:colId xmlns:a16="http://schemas.microsoft.com/office/drawing/2014/main" val="3985761532"/>
                    </a:ext>
                  </a:extLst>
                </a:gridCol>
              </a:tblGrid>
              <a:tr h="654740">
                <a:tc>
                  <a:txBody>
                    <a:bodyPr/>
                    <a:lstStyle/>
                    <a:p>
                      <a:pPr algn="ctr">
                        <a:lnSpc>
                          <a:spcPct val="107000"/>
                        </a:lnSpc>
                        <a:spcAft>
                          <a:spcPts val="0"/>
                        </a:spcAft>
                      </a:pPr>
                      <a:r>
                        <a:rPr lang="lt-LT" sz="1400" dirty="0">
                          <a:solidFill>
                            <a:schemeClr val="accent1">
                              <a:lumMod val="50000"/>
                            </a:schemeClr>
                          </a:solidFill>
                          <a:effectLst/>
                          <a:latin typeface="Arial" panose="020B0604020202020204" pitchFamily="34" charset="0"/>
                          <a:cs typeface="Arial" panose="020B0604020202020204" pitchFamily="34" charset="0"/>
                        </a:rPr>
                        <a:t>KMSA</a:t>
                      </a:r>
                      <a:endParaRPr lang="lt-LT" sz="11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lt-LT" sz="1400" dirty="0">
                          <a:solidFill>
                            <a:schemeClr val="accent1">
                              <a:lumMod val="50000"/>
                            </a:schemeClr>
                          </a:solidFill>
                          <a:effectLst/>
                          <a:latin typeface="Arial" panose="020B0604020202020204" pitchFamily="34" charset="0"/>
                          <a:cs typeface="Arial" panose="020B0604020202020204" pitchFamily="34" charset="0"/>
                        </a:rPr>
                        <a:t>Įstaigų</a:t>
                      </a:r>
                      <a:endParaRPr lang="lt-LT" sz="1100" dirty="0">
                        <a:solidFill>
                          <a:schemeClr val="accent1">
                            <a:lumMod val="50000"/>
                          </a:schemeClr>
                        </a:solidFill>
                        <a:effectLst/>
                        <a:latin typeface="Arial" panose="020B0604020202020204" pitchFamily="34" charset="0"/>
                        <a:cs typeface="Arial" panose="020B0604020202020204" pitchFamily="34" charset="0"/>
                      </a:endParaRPr>
                    </a:p>
                    <a:p>
                      <a:pPr algn="ctr">
                        <a:lnSpc>
                          <a:spcPct val="107000"/>
                        </a:lnSpc>
                        <a:spcAft>
                          <a:spcPts val="0"/>
                        </a:spcAft>
                      </a:pPr>
                      <a:r>
                        <a:rPr lang="lt-LT" sz="1200" dirty="0">
                          <a:solidFill>
                            <a:schemeClr val="accent1">
                              <a:lumMod val="50000"/>
                            </a:schemeClr>
                          </a:solidFill>
                          <a:effectLst/>
                          <a:latin typeface="Arial" panose="020B0604020202020204" pitchFamily="34" charset="0"/>
                          <a:cs typeface="Arial" panose="020B0604020202020204" pitchFamily="34" charset="0"/>
                        </a:rPr>
                        <a:t>(VIPIS + ne VIPIS)</a:t>
                      </a:r>
                      <a:endParaRPr lang="lt-LT" sz="11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lt-LT" sz="1400" dirty="0">
                          <a:solidFill>
                            <a:schemeClr val="accent1">
                              <a:lumMod val="50000"/>
                            </a:schemeClr>
                          </a:solidFill>
                          <a:effectLst/>
                          <a:latin typeface="Arial" panose="020B0604020202020204" pitchFamily="34" charset="0"/>
                          <a:cs typeface="Arial" panose="020B0604020202020204" pitchFamily="34" charset="0"/>
                        </a:rPr>
                        <a:t>Sveik. </a:t>
                      </a:r>
                      <a:r>
                        <a:rPr lang="lt-LT" sz="1400" dirty="0" smtClean="0">
                          <a:solidFill>
                            <a:schemeClr val="accent1">
                              <a:lumMod val="50000"/>
                            </a:schemeClr>
                          </a:solidFill>
                          <a:effectLst/>
                          <a:latin typeface="Arial" panose="020B0604020202020204" pitchFamily="34" charset="0"/>
                          <a:cs typeface="Arial" panose="020B0604020202020204" pitchFamily="34" charset="0"/>
                        </a:rPr>
                        <a:t>įstaigų</a:t>
                      </a:r>
                      <a:endParaRPr lang="lt-LT" sz="11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lt-LT" sz="1400" dirty="0">
                          <a:solidFill>
                            <a:schemeClr val="accent1">
                              <a:lumMod val="50000"/>
                            </a:schemeClr>
                          </a:solidFill>
                          <a:effectLst/>
                          <a:latin typeface="Arial" panose="020B0604020202020204" pitchFamily="34" charset="0"/>
                          <a:cs typeface="Arial" panose="020B0604020202020204" pitchFamily="34" charset="0"/>
                        </a:rPr>
                        <a:t>IŠ VISO</a:t>
                      </a:r>
                      <a:endParaRPr lang="lt-LT" sz="11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49127632"/>
                  </a:ext>
                </a:extLst>
              </a:tr>
              <a:tr h="967583">
                <a:tc>
                  <a:txBody>
                    <a:bodyPr/>
                    <a:lstStyle/>
                    <a:p>
                      <a:pPr algn="ctr">
                        <a:lnSpc>
                          <a:spcPct val="107000"/>
                        </a:lnSpc>
                        <a:spcAft>
                          <a:spcPts val="0"/>
                        </a:spcAft>
                      </a:pPr>
                      <a:r>
                        <a:rPr lang="en-US" sz="1400">
                          <a:effectLst/>
                        </a:rPr>
                        <a:t>354 (plan.)</a:t>
                      </a:r>
                      <a:endParaRPr lang="lt-LT" sz="1100">
                        <a:effectLst/>
                      </a:endParaRPr>
                    </a:p>
                    <a:p>
                      <a:pPr algn="ctr">
                        <a:lnSpc>
                          <a:spcPct val="107000"/>
                        </a:lnSpc>
                        <a:spcAft>
                          <a:spcPts val="0"/>
                        </a:spcAft>
                      </a:pPr>
                      <a:r>
                        <a:rPr lang="en-US" sz="1400">
                          <a:effectLst/>
                        </a:rPr>
                        <a:t>500 (real.)</a:t>
                      </a:r>
                      <a:endParaRPr lang="lt-L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lt-LT" sz="1400" dirty="0">
                          <a:effectLst/>
                        </a:rPr>
                        <a:t>215+56=271</a:t>
                      </a:r>
                      <a:endParaRPr lang="lt-L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lt-LT" sz="1400" dirty="0" smtClean="0">
                          <a:effectLst/>
                        </a:rPr>
                        <a:t>57</a:t>
                      </a:r>
                    </a:p>
                    <a:p>
                      <a:pPr algn="ctr">
                        <a:lnSpc>
                          <a:spcPct val="107000"/>
                        </a:lnSpc>
                        <a:spcAft>
                          <a:spcPts val="0"/>
                        </a:spcAft>
                      </a:pPr>
                      <a:r>
                        <a:rPr lang="lt-LT" sz="1400" dirty="0" smtClean="0">
                          <a:effectLst/>
                          <a:latin typeface="Calibri" panose="020F0502020204030204" pitchFamily="34" charset="0"/>
                          <a:ea typeface="Calibri" panose="020F0502020204030204" pitchFamily="34" charset="0"/>
                          <a:cs typeface="Times New Roman" panose="02020603050405020304" pitchFamily="18" charset="0"/>
                        </a:rPr>
                        <a:t>(be GMPS)</a:t>
                      </a:r>
                      <a:endParaRPr lang="lt-L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lt-LT" sz="1400" dirty="0">
                          <a:effectLst/>
                        </a:rPr>
                        <a:t>682 pl.</a:t>
                      </a:r>
                      <a:endParaRPr lang="lt-LT" sz="1100" dirty="0">
                        <a:effectLst/>
                      </a:endParaRPr>
                    </a:p>
                    <a:p>
                      <a:pPr algn="ctr">
                        <a:lnSpc>
                          <a:spcPct val="107000"/>
                        </a:lnSpc>
                        <a:spcAft>
                          <a:spcPts val="0"/>
                        </a:spcAft>
                      </a:pPr>
                      <a:r>
                        <a:rPr lang="lt-LT" sz="1400" dirty="0">
                          <a:effectLst/>
                        </a:rPr>
                        <a:t>828 </a:t>
                      </a:r>
                      <a:r>
                        <a:rPr lang="lt-LT" sz="1400" dirty="0" err="1">
                          <a:effectLst/>
                        </a:rPr>
                        <a:t>real</a:t>
                      </a:r>
                      <a:r>
                        <a:rPr lang="lt-LT" sz="1400" dirty="0">
                          <a:effectLst/>
                        </a:rPr>
                        <a:t>.</a:t>
                      </a:r>
                      <a:endParaRPr lang="lt-LT" sz="1100" dirty="0">
                        <a:effectLst/>
                      </a:endParaRPr>
                    </a:p>
                    <a:p>
                      <a:pPr algn="ctr">
                        <a:lnSpc>
                          <a:spcPct val="107000"/>
                        </a:lnSpc>
                        <a:spcAft>
                          <a:spcPts val="0"/>
                        </a:spcAft>
                      </a:pPr>
                      <a:r>
                        <a:rPr lang="lt-LT" sz="1400" b="1" dirty="0">
                          <a:solidFill>
                            <a:srgbClr val="002060"/>
                          </a:solidFill>
                          <a:effectLst/>
                          <a:latin typeface="Arial" panose="020B0604020202020204" pitchFamily="34" charset="0"/>
                          <a:cs typeface="Arial" panose="020B0604020202020204" pitchFamily="34" charset="0"/>
                        </a:rPr>
                        <a:t>771</a:t>
                      </a:r>
                      <a:r>
                        <a:rPr lang="lt-LT" sz="1400" dirty="0">
                          <a:effectLst/>
                        </a:rPr>
                        <a:t> (be sveik.) </a:t>
                      </a:r>
                      <a:endParaRPr lang="lt-L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extLst>
                  <a:ext uri="{0D108BD9-81ED-4DB2-BD59-A6C34878D82A}">
                    <a16:rowId xmlns:a16="http://schemas.microsoft.com/office/drawing/2014/main" val="1333551808"/>
                  </a:ext>
                </a:extLst>
              </a:tr>
            </a:tbl>
          </a:graphicData>
        </a:graphic>
      </p:graphicFrame>
    </p:spTree>
    <p:extLst>
      <p:ext uri="{BB962C8B-B14F-4D97-AF65-F5344CB8AC3E}">
        <p14:creationId xmlns:p14="http://schemas.microsoft.com/office/powerpoint/2010/main" val="13021672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2" y="11699"/>
            <a:ext cx="12193522" cy="6858000"/>
          </a:xfrm>
        </p:spPr>
      </p:pic>
      <p:sp>
        <p:nvSpPr>
          <p:cNvPr id="2" name="Title 1"/>
          <p:cNvSpPr>
            <a:spLocks noGrp="1"/>
          </p:cNvSpPr>
          <p:nvPr>
            <p:ph type="title"/>
          </p:nvPr>
        </p:nvSpPr>
        <p:spPr>
          <a:xfrm>
            <a:off x="1995854" y="624254"/>
            <a:ext cx="9357946" cy="360484"/>
          </a:xfrm>
        </p:spPr>
        <p:txBody>
          <a:bodyPr>
            <a:normAutofit fontScale="90000"/>
          </a:bodyPr>
          <a:lstStyle/>
          <a:p>
            <a:r>
              <a:rPr lang="lt-LT" b="1" smtClean="0"/>
              <a:t> </a:t>
            </a:r>
            <a:br>
              <a:rPr lang="lt-LT" b="1" smtClean="0"/>
            </a:br>
            <a:r>
              <a:rPr lang="lt-LT" b="1" smtClean="0"/>
              <a:t>                </a:t>
            </a:r>
            <a:r>
              <a:rPr lang="lt-LT" smtClean="0">
                <a:solidFill>
                  <a:schemeClr val="accent5">
                    <a:lumMod val="75000"/>
                  </a:schemeClr>
                </a:solidFill>
              </a:rPr>
              <a:t/>
            </a:r>
            <a:br>
              <a:rPr lang="lt-LT" smtClean="0">
                <a:solidFill>
                  <a:schemeClr val="accent5">
                    <a:lumMod val="75000"/>
                  </a:schemeClr>
                </a:solidFill>
              </a:rPr>
            </a:br>
            <a:endParaRPr lang="en-US" dirty="0">
              <a:solidFill>
                <a:schemeClr val="accent5">
                  <a:lumMod val="75000"/>
                </a:schemeClr>
              </a:solidFill>
            </a:endParaRPr>
          </a:p>
        </p:txBody>
      </p:sp>
      <p:sp>
        <p:nvSpPr>
          <p:cNvPr id="3" name="Stačiakampis 2"/>
          <p:cNvSpPr/>
          <p:nvPr/>
        </p:nvSpPr>
        <p:spPr>
          <a:xfrm>
            <a:off x="1406013" y="691804"/>
            <a:ext cx="9947787" cy="7424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C000"/>
                </a:solidFill>
                <a:latin typeface="Arial" panose="020B0604020202020204" pitchFamily="34" charset="0"/>
                <a:cs typeface="Arial" panose="020B0604020202020204" pitchFamily="34" charset="0"/>
              </a:rPr>
              <a:t>KMSA PASIRINKTAS</a:t>
            </a:r>
            <a:r>
              <a:rPr lang="lt-LT" sz="2000" b="1" dirty="0" smtClean="0">
                <a:solidFill>
                  <a:srgbClr val="FFC000"/>
                </a:solidFill>
                <a:latin typeface="Arial" panose="020B0604020202020204" pitchFamily="34" charset="0"/>
                <a:cs typeface="Arial" panose="020B0604020202020204" pitchFamily="34" charset="0"/>
              </a:rPr>
              <a:t> CENTRALIZAVIMO VARIANTAS</a:t>
            </a:r>
          </a:p>
          <a:p>
            <a:pPr algn="ctr"/>
            <a:r>
              <a:rPr lang="en-US" sz="2000" dirty="0" smtClean="0">
                <a:solidFill>
                  <a:srgbClr val="002060"/>
                </a:solidFill>
                <a:latin typeface="Arial" panose="020B0604020202020204" pitchFamily="34" charset="0"/>
                <a:cs typeface="Arial" panose="020B0604020202020204" pitchFamily="34" charset="0"/>
              </a:rPr>
              <a:t>KMSA </a:t>
            </a:r>
            <a:r>
              <a:rPr lang="en-US" sz="2000" dirty="0">
                <a:solidFill>
                  <a:srgbClr val="002060"/>
                </a:solidFill>
                <a:latin typeface="Arial" panose="020B0604020202020204" pitchFamily="34" charset="0"/>
                <a:cs typeface="Arial" panose="020B0604020202020204" pitchFamily="34" charset="0"/>
              </a:rPr>
              <a:t>ir </a:t>
            </a:r>
            <a:r>
              <a:rPr lang="en-US" sz="2000" dirty="0" err="1">
                <a:solidFill>
                  <a:srgbClr val="002060"/>
                </a:solidFill>
                <a:latin typeface="Arial" panose="020B0604020202020204" pitchFamily="34" charset="0"/>
                <a:cs typeface="Arial" panose="020B0604020202020204" pitchFamily="34" charset="0"/>
              </a:rPr>
              <a:t>savivaldyb</a:t>
            </a:r>
            <a:r>
              <a:rPr lang="lt-LT" sz="2000" dirty="0">
                <a:solidFill>
                  <a:srgbClr val="002060"/>
                </a:solidFill>
                <a:latin typeface="Arial" panose="020B0604020202020204" pitchFamily="34" charset="0"/>
                <a:cs typeface="Arial" panose="020B0604020202020204" pitchFamily="34" charset="0"/>
              </a:rPr>
              <a:t>ė</a:t>
            </a:r>
            <a:r>
              <a:rPr lang="en-US" sz="2000" dirty="0">
                <a:solidFill>
                  <a:srgbClr val="002060"/>
                </a:solidFill>
                <a:latin typeface="Arial" panose="020B0604020202020204" pitchFamily="34" charset="0"/>
                <a:cs typeface="Arial" panose="020B0604020202020204" pitchFamily="34" charset="0"/>
              </a:rPr>
              <a:t>s </a:t>
            </a:r>
            <a:r>
              <a:rPr lang="en-US" sz="2000" dirty="0" err="1">
                <a:solidFill>
                  <a:srgbClr val="002060"/>
                </a:solidFill>
                <a:latin typeface="Arial" panose="020B0604020202020204" pitchFamily="34" charset="0"/>
                <a:cs typeface="Arial" panose="020B0604020202020204" pitchFamily="34" charset="0"/>
              </a:rPr>
              <a:t>kontroliuojamos</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valdomos</a:t>
            </a:r>
            <a:r>
              <a:rPr lang="en-US" sz="2000" dirty="0">
                <a:solidFill>
                  <a:srgbClr val="002060"/>
                </a:solidFill>
                <a:latin typeface="Arial" panose="020B0604020202020204" pitchFamily="34" charset="0"/>
                <a:cs typeface="Arial" panose="020B0604020202020204" pitchFamily="34" charset="0"/>
              </a:rPr>
              <a:t>)</a:t>
            </a:r>
            <a:r>
              <a:rPr lang="lt-LT" sz="2000" dirty="0">
                <a:solidFill>
                  <a:srgbClr val="002060"/>
                </a:solidFill>
                <a:latin typeface="Arial" panose="020B0604020202020204" pitchFamily="34" charset="0"/>
                <a:cs typeface="Arial" panose="020B0604020202020204" pitchFamily="34" charset="0"/>
              </a:rPr>
              <a:t> </a:t>
            </a:r>
            <a:r>
              <a:rPr lang="en-US" sz="2000" dirty="0">
                <a:solidFill>
                  <a:srgbClr val="002060"/>
                </a:solidFill>
                <a:latin typeface="Arial" panose="020B0604020202020204" pitchFamily="34" charset="0"/>
                <a:cs typeface="Arial" panose="020B0604020202020204" pitchFamily="34" charset="0"/>
              </a:rPr>
              <a:t> </a:t>
            </a:r>
            <a:r>
              <a:rPr lang="lt-LT" sz="2000" dirty="0">
                <a:solidFill>
                  <a:srgbClr val="002060"/>
                </a:solidFill>
                <a:latin typeface="Arial" panose="020B0604020202020204" pitchFamily="34" charset="0"/>
                <a:cs typeface="Arial" panose="020B0604020202020204" pitchFamily="34" charset="0"/>
              </a:rPr>
              <a:t>PO (biudžetinės ir VšĮ</a:t>
            </a:r>
            <a:r>
              <a:rPr lang="lt-LT" sz="2000" dirty="0" smtClean="0">
                <a:solidFill>
                  <a:srgbClr val="002060"/>
                </a:solidFill>
                <a:latin typeface="Arial" panose="020B0604020202020204" pitchFamily="34" charset="0"/>
                <a:cs typeface="Arial" panose="020B0604020202020204" pitchFamily="34" charset="0"/>
              </a:rPr>
              <a:t>) (PPO)</a:t>
            </a:r>
            <a:endParaRPr lang="lt-LT" sz="2000" dirty="0">
              <a:solidFill>
                <a:srgbClr val="002060"/>
              </a:solidFill>
              <a:latin typeface="Arial" panose="020B0604020202020204" pitchFamily="34" charset="0"/>
              <a:cs typeface="Arial" panose="020B0604020202020204" pitchFamily="34" charset="0"/>
            </a:endParaRPr>
          </a:p>
        </p:txBody>
      </p:sp>
      <p:sp>
        <p:nvSpPr>
          <p:cNvPr id="6" name="Stačiakampis 5"/>
          <p:cNvSpPr/>
          <p:nvPr/>
        </p:nvSpPr>
        <p:spPr>
          <a:xfrm>
            <a:off x="157316" y="1990938"/>
            <a:ext cx="1740310" cy="966114"/>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smtClean="0">
                <a:solidFill>
                  <a:schemeClr val="accent5">
                    <a:lumMod val="50000"/>
                  </a:schemeClr>
                </a:solidFill>
              </a:rPr>
              <a:t>apie </a:t>
            </a:r>
            <a:r>
              <a:rPr lang="en-US" dirty="0" smtClean="0">
                <a:solidFill>
                  <a:schemeClr val="accent5">
                    <a:lumMod val="50000"/>
                  </a:schemeClr>
                </a:solidFill>
              </a:rPr>
              <a:t>170 </a:t>
            </a:r>
            <a:r>
              <a:rPr lang="lt-LT" dirty="0" smtClean="0">
                <a:solidFill>
                  <a:schemeClr val="accent5">
                    <a:lumMod val="50000"/>
                  </a:schemeClr>
                </a:solidFill>
              </a:rPr>
              <a:t>į</a:t>
            </a:r>
            <a:r>
              <a:rPr lang="en-US" dirty="0" err="1" smtClean="0">
                <a:solidFill>
                  <a:schemeClr val="accent5">
                    <a:lumMod val="50000"/>
                  </a:schemeClr>
                </a:solidFill>
              </a:rPr>
              <a:t>staig</a:t>
            </a:r>
            <a:r>
              <a:rPr lang="lt-LT" dirty="0" smtClean="0">
                <a:solidFill>
                  <a:schemeClr val="accent5">
                    <a:lumMod val="50000"/>
                  </a:schemeClr>
                </a:solidFill>
              </a:rPr>
              <a:t>ų (PPO) pirks pačios</a:t>
            </a:r>
            <a:endParaRPr lang="lt-LT" dirty="0">
              <a:solidFill>
                <a:schemeClr val="accent5">
                  <a:lumMod val="50000"/>
                </a:schemeClr>
              </a:solidFill>
            </a:endParaRPr>
          </a:p>
        </p:txBody>
      </p:sp>
      <p:sp>
        <p:nvSpPr>
          <p:cNvPr id="7" name="Stačiakampis 6"/>
          <p:cNvSpPr/>
          <p:nvPr/>
        </p:nvSpPr>
        <p:spPr>
          <a:xfrm>
            <a:off x="157316" y="2967972"/>
            <a:ext cx="1740310" cy="9144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accent5">
                    <a:lumMod val="50000"/>
                  </a:schemeClr>
                </a:solidFill>
              </a:rPr>
              <a:t>sutartis</a:t>
            </a:r>
            <a:r>
              <a:rPr lang="lt-LT" dirty="0"/>
              <a:t> </a:t>
            </a:r>
          </a:p>
          <a:p>
            <a:pPr algn="ctr"/>
            <a:r>
              <a:rPr lang="en-US" dirty="0" err="1" smtClean="0">
                <a:solidFill>
                  <a:schemeClr val="accent5">
                    <a:lumMod val="50000"/>
                  </a:schemeClr>
                </a:solidFill>
              </a:rPr>
              <a:t>i</a:t>
            </a:r>
            <a:r>
              <a:rPr lang="lt-LT" dirty="0" err="1" smtClean="0">
                <a:solidFill>
                  <a:schemeClr val="accent5">
                    <a:lumMod val="50000"/>
                  </a:schemeClr>
                </a:solidFill>
              </a:rPr>
              <a:t>ki</a:t>
            </a:r>
            <a:r>
              <a:rPr lang="lt-LT" dirty="0" smtClean="0">
                <a:solidFill>
                  <a:schemeClr val="accent5">
                    <a:lumMod val="50000"/>
                  </a:schemeClr>
                </a:solidFill>
              </a:rPr>
              <a:t> </a:t>
            </a:r>
            <a:r>
              <a:rPr lang="en-US" dirty="0" smtClean="0">
                <a:solidFill>
                  <a:schemeClr val="accent5">
                    <a:lumMod val="50000"/>
                  </a:schemeClr>
                </a:solidFill>
              </a:rPr>
              <a:t>15 000 (be CPO </a:t>
            </a:r>
            <a:r>
              <a:rPr lang="en-US" dirty="0" err="1" smtClean="0">
                <a:solidFill>
                  <a:schemeClr val="accent5">
                    <a:lumMod val="50000"/>
                  </a:schemeClr>
                </a:solidFill>
              </a:rPr>
              <a:t>pirkim</a:t>
            </a:r>
            <a:r>
              <a:rPr lang="lt-LT" dirty="0" smtClean="0">
                <a:solidFill>
                  <a:schemeClr val="accent5">
                    <a:lumMod val="50000"/>
                  </a:schemeClr>
                </a:solidFill>
              </a:rPr>
              <a:t>ų</a:t>
            </a:r>
            <a:r>
              <a:rPr lang="en-US" dirty="0" smtClean="0">
                <a:solidFill>
                  <a:schemeClr val="accent5">
                    <a:lumMod val="50000"/>
                  </a:schemeClr>
                </a:solidFill>
              </a:rPr>
              <a:t>)</a:t>
            </a:r>
            <a:endParaRPr lang="lt-LT" dirty="0"/>
          </a:p>
        </p:txBody>
      </p:sp>
      <p:sp>
        <p:nvSpPr>
          <p:cNvPr id="8" name="Stačiakampis 7"/>
          <p:cNvSpPr/>
          <p:nvPr/>
        </p:nvSpPr>
        <p:spPr>
          <a:xfrm>
            <a:off x="157316" y="3871452"/>
            <a:ext cx="1740310" cy="9144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5">
                    <a:lumMod val="50000"/>
                  </a:schemeClr>
                </a:solidFill>
              </a:rPr>
              <a:t>10 125 </a:t>
            </a:r>
            <a:r>
              <a:rPr lang="en-US" dirty="0" err="1" smtClean="0">
                <a:solidFill>
                  <a:schemeClr val="accent5">
                    <a:lumMod val="50000"/>
                  </a:schemeClr>
                </a:solidFill>
              </a:rPr>
              <a:t>pirkimai</a:t>
            </a:r>
            <a:r>
              <a:rPr lang="en-US" dirty="0" smtClean="0">
                <a:solidFill>
                  <a:schemeClr val="accent5">
                    <a:lumMod val="50000"/>
                  </a:schemeClr>
                </a:solidFill>
              </a:rPr>
              <a:t> u</a:t>
            </a:r>
            <a:r>
              <a:rPr lang="lt-LT" dirty="0" smtClean="0">
                <a:solidFill>
                  <a:schemeClr val="accent5">
                    <a:lumMod val="50000"/>
                  </a:schemeClr>
                </a:solidFill>
              </a:rPr>
              <a:t>ž</a:t>
            </a:r>
            <a:r>
              <a:rPr lang="en-US" dirty="0" smtClean="0">
                <a:solidFill>
                  <a:schemeClr val="accent5">
                    <a:lumMod val="50000"/>
                  </a:schemeClr>
                </a:solidFill>
              </a:rPr>
              <a:t> 13, 3 </a:t>
            </a:r>
            <a:r>
              <a:rPr lang="en-US" dirty="0" err="1" smtClean="0">
                <a:solidFill>
                  <a:schemeClr val="accent5">
                    <a:lumMod val="50000"/>
                  </a:schemeClr>
                </a:solidFill>
              </a:rPr>
              <a:t>mln</a:t>
            </a:r>
            <a:r>
              <a:rPr lang="en-US" dirty="0" smtClean="0">
                <a:solidFill>
                  <a:schemeClr val="accent5">
                    <a:lumMod val="50000"/>
                  </a:schemeClr>
                </a:solidFill>
              </a:rPr>
              <a:t>. </a:t>
            </a:r>
            <a:r>
              <a:rPr lang="en-US" dirty="0" err="1" smtClean="0">
                <a:solidFill>
                  <a:schemeClr val="accent5">
                    <a:lumMod val="50000"/>
                  </a:schemeClr>
                </a:solidFill>
              </a:rPr>
              <a:t>Eur</a:t>
            </a:r>
            <a:endParaRPr lang="lt-LT" dirty="0">
              <a:solidFill>
                <a:schemeClr val="accent5">
                  <a:lumMod val="50000"/>
                </a:schemeClr>
              </a:solidFill>
            </a:endParaRPr>
          </a:p>
        </p:txBody>
      </p:sp>
      <p:sp>
        <p:nvSpPr>
          <p:cNvPr id="9" name="Stačiakampis 8"/>
          <p:cNvSpPr/>
          <p:nvPr/>
        </p:nvSpPr>
        <p:spPr>
          <a:xfrm>
            <a:off x="830825" y="4948084"/>
            <a:ext cx="1740310" cy="9144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smtClean="0">
                <a:solidFill>
                  <a:schemeClr val="tx1"/>
                </a:solidFill>
              </a:rPr>
              <a:t>KMSA ir PPO pirks </a:t>
            </a:r>
            <a:r>
              <a:rPr lang="lt-LT" u="sng" dirty="0" smtClean="0">
                <a:solidFill>
                  <a:schemeClr val="tx1"/>
                </a:solidFill>
              </a:rPr>
              <a:t>per CPO LT</a:t>
            </a:r>
            <a:endParaRPr lang="lt-LT" u="sng" dirty="0">
              <a:solidFill>
                <a:schemeClr val="tx1"/>
              </a:solidFill>
            </a:endParaRPr>
          </a:p>
        </p:txBody>
      </p:sp>
      <p:sp>
        <p:nvSpPr>
          <p:cNvPr id="10" name="Stačiakampis 9"/>
          <p:cNvSpPr/>
          <p:nvPr/>
        </p:nvSpPr>
        <p:spPr>
          <a:xfrm>
            <a:off x="830825" y="5862484"/>
            <a:ext cx="1740310" cy="608418"/>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1487 </a:t>
            </a:r>
            <a:r>
              <a:rPr lang="en-US" dirty="0" err="1" smtClean="0">
                <a:solidFill>
                  <a:schemeClr val="tx1"/>
                </a:solidFill>
              </a:rPr>
              <a:t>pirkimai</a:t>
            </a:r>
            <a:r>
              <a:rPr lang="en-US" dirty="0" smtClean="0">
                <a:solidFill>
                  <a:schemeClr val="tx1"/>
                </a:solidFill>
              </a:rPr>
              <a:t> u</a:t>
            </a:r>
            <a:r>
              <a:rPr lang="lt-LT" dirty="0" smtClean="0">
                <a:solidFill>
                  <a:schemeClr val="tx1"/>
                </a:solidFill>
              </a:rPr>
              <a:t>ž </a:t>
            </a:r>
            <a:r>
              <a:rPr lang="en-US" dirty="0" smtClean="0">
                <a:solidFill>
                  <a:schemeClr val="tx1"/>
                </a:solidFill>
              </a:rPr>
              <a:t>12 </a:t>
            </a:r>
            <a:r>
              <a:rPr lang="en-US" dirty="0" err="1" smtClean="0">
                <a:solidFill>
                  <a:schemeClr val="tx1"/>
                </a:solidFill>
              </a:rPr>
              <a:t>mln</a:t>
            </a:r>
            <a:r>
              <a:rPr lang="en-US" dirty="0" smtClean="0">
                <a:solidFill>
                  <a:schemeClr val="tx1"/>
                </a:solidFill>
              </a:rPr>
              <a:t>. </a:t>
            </a:r>
            <a:r>
              <a:rPr lang="en-US" dirty="0" err="1" smtClean="0">
                <a:solidFill>
                  <a:schemeClr val="tx1"/>
                </a:solidFill>
              </a:rPr>
              <a:t>Eur</a:t>
            </a:r>
            <a:endParaRPr lang="lt-LT" dirty="0">
              <a:solidFill>
                <a:schemeClr val="tx1"/>
              </a:solidFill>
            </a:endParaRPr>
          </a:p>
        </p:txBody>
      </p:sp>
      <p:sp>
        <p:nvSpPr>
          <p:cNvPr id="11" name="Stačiakampis 10"/>
          <p:cNvSpPr/>
          <p:nvPr/>
        </p:nvSpPr>
        <p:spPr>
          <a:xfrm>
            <a:off x="9399639" y="2518475"/>
            <a:ext cx="1954161" cy="1611072"/>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b="1" dirty="0" smtClean="0">
                <a:solidFill>
                  <a:srgbClr val="002060"/>
                </a:solidFill>
              </a:rPr>
              <a:t>1. </a:t>
            </a:r>
            <a:r>
              <a:rPr lang="lt-LT" b="1" dirty="0" smtClean="0">
                <a:solidFill>
                  <a:srgbClr val="002060"/>
                </a:solidFill>
              </a:rPr>
              <a:t>VšĮ Kauno miesto poliklinika (CPO);</a:t>
            </a:r>
          </a:p>
          <a:p>
            <a:pPr algn="just"/>
            <a:r>
              <a:rPr lang="en-US" dirty="0" smtClean="0">
                <a:solidFill>
                  <a:srgbClr val="002060"/>
                </a:solidFill>
              </a:rPr>
              <a:t>2. </a:t>
            </a:r>
            <a:r>
              <a:rPr lang="lt-LT" dirty="0" smtClean="0">
                <a:solidFill>
                  <a:srgbClr val="002060"/>
                </a:solidFill>
              </a:rPr>
              <a:t>VšĮ </a:t>
            </a:r>
            <a:r>
              <a:rPr lang="lt-LT" dirty="0" err="1" smtClean="0">
                <a:solidFill>
                  <a:srgbClr val="002060"/>
                </a:solidFill>
              </a:rPr>
              <a:t>K.Griniaus</a:t>
            </a:r>
            <a:r>
              <a:rPr lang="lt-LT" dirty="0" smtClean="0">
                <a:solidFill>
                  <a:srgbClr val="002060"/>
                </a:solidFill>
              </a:rPr>
              <a:t> slaugos ir pl. gydymo ligoninė </a:t>
            </a:r>
            <a:endParaRPr lang="lt-LT" dirty="0">
              <a:solidFill>
                <a:srgbClr val="002060"/>
              </a:solidFill>
            </a:endParaRPr>
          </a:p>
        </p:txBody>
      </p:sp>
      <p:sp>
        <p:nvSpPr>
          <p:cNvPr id="12" name="Stačiakampis 11"/>
          <p:cNvSpPr/>
          <p:nvPr/>
        </p:nvSpPr>
        <p:spPr>
          <a:xfrm>
            <a:off x="9399639" y="4129549"/>
            <a:ext cx="1954161" cy="656304"/>
          </a:xfrm>
          <a:prstGeom prst="rect">
            <a:avLst/>
          </a:prstGeom>
          <a:solidFill>
            <a:schemeClr val="accent2">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57 </a:t>
            </a:r>
            <a:r>
              <a:rPr lang="en-US" dirty="0" err="1" smtClean="0">
                <a:solidFill>
                  <a:srgbClr val="002060"/>
                </a:solidFill>
              </a:rPr>
              <a:t>pirkimai</a:t>
            </a:r>
            <a:r>
              <a:rPr lang="en-US" dirty="0" smtClean="0">
                <a:solidFill>
                  <a:srgbClr val="002060"/>
                </a:solidFill>
              </a:rPr>
              <a:t> u</a:t>
            </a:r>
            <a:r>
              <a:rPr lang="lt-LT" dirty="0" smtClean="0">
                <a:solidFill>
                  <a:srgbClr val="002060"/>
                </a:solidFill>
              </a:rPr>
              <a:t>ž </a:t>
            </a:r>
            <a:r>
              <a:rPr lang="en-US" dirty="0" smtClean="0">
                <a:solidFill>
                  <a:srgbClr val="002060"/>
                </a:solidFill>
              </a:rPr>
              <a:t>6,8 </a:t>
            </a:r>
            <a:r>
              <a:rPr lang="en-US" dirty="0" err="1" smtClean="0">
                <a:solidFill>
                  <a:srgbClr val="002060"/>
                </a:solidFill>
              </a:rPr>
              <a:t>mln</a:t>
            </a:r>
            <a:r>
              <a:rPr lang="en-US" dirty="0" smtClean="0">
                <a:solidFill>
                  <a:srgbClr val="002060"/>
                </a:solidFill>
              </a:rPr>
              <a:t>. </a:t>
            </a:r>
            <a:r>
              <a:rPr lang="en-US" dirty="0" err="1" smtClean="0">
                <a:solidFill>
                  <a:srgbClr val="002060"/>
                </a:solidFill>
              </a:rPr>
              <a:t>Eur</a:t>
            </a:r>
            <a:endParaRPr lang="lt-LT" dirty="0">
              <a:solidFill>
                <a:srgbClr val="002060"/>
              </a:solidFill>
            </a:endParaRPr>
          </a:p>
        </p:txBody>
      </p:sp>
      <p:sp>
        <p:nvSpPr>
          <p:cNvPr id="13" name="Stačiakampis 12"/>
          <p:cNvSpPr/>
          <p:nvPr/>
        </p:nvSpPr>
        <p:spPr>
          <a:xfrm>
            <a:off x="2851354" y="1977420"/>
            <a:ext cx="6154993" cy="541056"/>
          </a:xfrm>
          <a:prstGeom prst="rect">
            <a:avLst/>
          </a:prstGeom>
          <a:solidFill>
            <a:schemeClr val="accent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smtClean="0">
                <a:solidFill>
                  <a:srgbClr val="002060"/>
                </a:solidFill>
                <a:latin typeface="Arial" panose="020B0604020202020204" pitchFamily="34" charset="0"/>
                <a:cs typeface="Arial" panose="020B0604020202020204" pitchFamily="34" charset="0"/>
              </a:rPr>
              <a:t>KMSA CPO</a:t>
            </a:r>
            <a:endParaRPr lang="lt-LT" b="1" u="sng" dirty="0">
              <a:solidFill>
                <a:srgbClr val="002060"/>
              </a:solidFill>
              <a:latin typeface="Arial" panose="020B0604020202020204" pitchFamily="34" charset="0"/>
              <a:cs typeface="Arial" panose="020B0604020202020204" pitchFamily="34" charset="0"/>
            </a:endParaRPr>
          </a:p>
        </p:txBody>
      </p:sp>
      <p:sp>
        <p:nvSpPr>
          <p:cNvPr id="14" name="Stačiakampis 13"/>
          <p:cNvSpPr/>
          <p:nvPr/>
        </p:nvSpPr>
        <p:spPr>
          <a:xfrm>
            <a:off x="2851354" y="3059530"/>
            <a:ext cx="3165988" cy="1123287"/>
          </a:xfrm>
          <a:prstGeom prst="rect">
            <a:avLst/>
          </a:prstGeom>
          <a:solidFill>
            <a:schemeClr val="accent1">
              <a:lumMod val="60000"/>
              <a:lumOff val="40000"/>
            </a:schemeClr>
          </a:solidFill>
          <a:ln w="190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latin typeface="Arial" panose="020B0604020202020204" pitchFamily="34" charset="0"/>
                <a:cs typeface="Arial" panose="020B0604020202020204" pitchFamily="34" charset="0"/>
              </a:rPr>
              <a:t>KMSA </a:t>
            </a:r>
            <a:endParaRPr lang="lt-LT" dirty="0" smtClean="0">
              <a:solidFill>
                <a:srgbClr val="002060"/>
              </a:solidFill>
              <a:latin typeface="Arial" panose="020B0604020202020204" pitchFamily="34" charset="0"/>
              <a:cs typeface="Arial" panose="020B0604020202020204" pitchFamily="34" charset="0"/>
            </a:endParaRPr>
          </a:p>
          <a:p>
            <a:pPr algn="ctr"/>
            <a:r>
              <a:rPr lang="en-US" dirty="0" smtClean="0">
                <a:solidFill>
                  <a:srgbClr val="002060"/>
                </a:solidFill>
                <a:latin typeface="Arial" panose="020B0604020202020204" pitchFamily="34" charset="0"/>
                <a:cs typeface="Arial" panose="020B0604020202020204" pitchFamily="34" charset="0"/>
              </a:rPr>
              <a:t>354 plan. </a:t>
            </a:r>
            <a:r>
              <a:rPr lang="en-US" dirty="0" err="1" smtClean="0">
                <a:solidFill>
                  <a:srgbClr val="002060"/>
                </a:solidFill>
                <a:latin typeface="Arial" panose="020B0604020202020204" pitchFamily="34" charset="0"/>
                <a:cs typeface="Arial" panose="020B0604020202020204" pitchFamily="34" charset="0"/>
              </a:rPr>
              <a:t>pirkimai</a:t>
            </a:r>
            <a:r>
              <a:rPr lang="en-US" dirty="0" smtClean="0">
                <a:solidFill>
                  <a:srgbClr val="002060"/>
                </a:solidFill>
                <a:latin typeface="Arial" panose="020B0604020202020204" pitchFamily="34" charset="0"/>
                <a:cs typeface="Arial" panose="020B0604020202020204" pitchFamily="34" charset="0"/>
              </a:rPr>
              <a:t> – </a:t>
            </a:r>
            <a:endParaRPr lang="lt-LT" dirty="0" smtClean="0">
              <a:solidFill>
                <a:srgbClr val="002060"/>
              </a:solidFill>
              <a:latin typeface="Arial" panose="020B0604020202020204" pitchFamily="34" charset="0"/>
              <a:cs typeface="Arial" panose="020B0604020202020204" pitchFamily="34" charset="0"/>
            </a:endParaRPr>
          </a:p>
          <a:p>
            <a:pPr algn="ctr"/>
            <a:r>
              <a:rPr lang="en-US" dirty="0" smtClean="0">
                <a:solidFill>
                  <a:srgbClr val="002060"/>
                </a:solidFill>
                <a:latin typeface="Arial" panose="020B0604020202020204" pitchFamily="34" charset="0"/>
                <a:cs typeface="Arial" panose="020B0604020202020204" pitchFamily="34" charset="0"/>
              </a:rPr>
              <a:t>500 real. </a:t>
            </a:r>
            <a:r>
              <a:rPr lang="en-US" dirty="0" err="1" smtClean="0">
                <a:solidFill>
                  <a:srgbClr val="002060"/>
                </a:solidFill>
                <a:latin typeface="Arial" panose="020B0604020202020204" pitchFamily="34" charset="0"/>
                <a:cs typeface="Arial" panose="020B0604020202020204" pitchFamily="34" charset="0"/>
              </a:rPr>
              <a:t>pirkimai</a:t>
            </a:r>
            <a:r>
              <a:rPr lang="en-US" dirty="0" smtClean="0">
                <a:solidFill>
                  <a:srgbClr val="002060"/>
                </a:solidFill>
                <a:latin typeface="Arial" panose="020B0604020202020204" pitchFamily="34" charset="0"/>
                <a:cs typeface="Arial" panose="020B0604020202020204" pitchFamily="34" charset="0"/>
              </a:rPr>
              <a:t> </a:t>
            </a:r>
            <a:endParaRPr lang="lt-LT" dirty="0" smtClean="0">
              <a:solidFill>
                <a:srgbClr val="002060"/>
              </a:solidFill>
              <a:latin typeface="Arial" panose="020B0604020202020204" pitchFamily="34" charset="0"/>
              <a:cs typeface="Arial" panose="020B0604020202020204" pitchFamily="34" charset="0"/>
            </a:endParaRPr>
          </a:p>
          <a:p>
            <a:pPr algn="ctr"/>
            <a:r>
              <a:rPr lang="lt-LT" dirty="0" smtClean="0">
                <a:solidFill>
                  <a:srgbClr val="002060"/>
                </a:solidFill>
                <a:latin typeface="Arial" panose="020B0604020202020204" pitchFamily="34" charset="0"/>
                <a:cs typeface="Arial" panose="020B0604020202020204" pitchFamily="34" charset="0"/>
              </a:rPr>
              <a:t>už </a:t>
            </a:r>
            <a:r>
              <a:rPr lang="en-US" dirty="0" smtClean="0">
                <a:solidFill>
                  <a:srgbClr val="002060"/>
                </a:solidFill>
                <a:latin typeface="Arial" panose="020B0604020202020204" pitchFamily="34" charset="0"/>
                <a:cs typeface="Arial" panose="020B0604020202020204" pitchFamily="34" charset="0"/>
              </a:rPr>
              <a:t>456 </a:t>
            </a:r>
            <a:r>
              <a:rPr lang="en-US" dirty="0" err="1" smtClean="0">
                <a:solidFill>
                  <a:srgbClr val="002060"/>
                </a:solidFill>
                <a:latin typeface="Arial" panose="020B0604020202020204" pitchFamily="34" charset="0"/>
                <a:cs typeface="Arial" panose="020B0604020202020204" pitchFamily="34" charset="0"/>
              </a:rPr>
              <a:t>mln</a:t>
            </a:r>
            <a:r>
              <a:rPr lang="en-US" dirty="0" smtClean="0">
                <a:solidFill>
                  <a:srgbClr val="002060"/>
                </a:solidFill>
                <a:latin typeface="Arial" panose="020B0604020202020204" pitchFamily="34" charset="0"/>
                <a:cs typeface="Arial" panose="020B0604020202020204" pitchFamily="34" charset="0"/>
              </a:rPr>
              <a:t>.  </a:t>
            </a:r>
            <a:r>
              <a:rPr lang="lt-LT" dirty="0" err="1" smtClean="0">
                <a:solidFill>
                  <a:srgbClr val="002060"/>
                </a:solidFill>
                <a:latin typeface="Arial" panose="020B0604020202020204" pitchFamily="34" charset="0"/>
                <a:cs typeface="Arial" panose="020B0604020202020204" pitchFamily="34" charset="0"/>
              </a:rPr>
              <a:t>Eur</a:t>
            </a:r>
            <a:endParaRPr lang="lt-LT" dirty="0">
              <a:solidFill>
                <a:srgbClr val="002060"/>
              </a:solidFill>
              <a:latin typeface="Arial" panose="020B0604020202020204" pitchFamily="34" charset="0"/>
              <a:cs typeface="Arial" panose="020B0604020202020204" pitchFamily="34" charset="0"/>
            </a:endParaRPr>
          </a:p>
        </p:txBody>
      </p:sp>
      <p:sp>
        <p:nvSpPr>
          <p:cNvPr id="15" name="Stačiakampis 14"/>
          <p:cNvSpPr/>
          <p:nvPr/>
        </p:nvSpPr>
        <p:spPr>
          <a:xfrm>
            <a:off x="6017343" y="3059531"/>
            <a:ext cx="2989004" cy="1123287"/>
          </a:xfrm>
          <a:prstGeom prst="rect">
            <a:avLst/>
          </a:prstGeom>
          <a:solidFill>
            <a:schemeClr val="accent1">
              <a:lumMod val="60000"/>
              <a:lumOff val="40000"/>
            </a:schemeClr>
          </a:solidFill>
          <a:ln w="190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smtClean="0">
                <a:solidFill>
                  <a:srgbClr val="002060"/>
                </a:solidFill>
                <a:latin typeface="Arial" panose="020B0604020202020204" pitchFamily="34" charset="0"/>
                <a:cs typeface="Arial" panose="020B0604020202020204" pitchFamily="34" charset="0"/>
              </a:rPr>
              <a:t>PPO</a:t>
            </a:r>
          </a:p>
          <a:p>
            <a:pPr algn="ctr"/>
            <a:r>
              <a:rPr lang="en-US" dirty="0" smtClean="0">
                <a:solidFill>
                  <a:srgbClr val="002060"/>
                </a:solidFill>
                <a:latin typeface="Arial" panose="020B0604020202020204" pitchFamily="34" charset="0"/>
                <a:cs typeface="Arial" panose="020B0604020202020204" pitchFamily="34" charset="0"/>
              </a:rPr>
              <a:t>271 </a:t>
            </a:r>
            <a:r>
              <a:rPr lang="en-US" dirty="0" err="1" smtClean="0">
                <a:solidFill>
                  <a:srgbClr val="002060"/>
                </a:solidFill>
                <a:latin typeface="Arial" panose="020B0604020202020204" pitchFamily="34" charset="0"/>
                <a:cs typeface="Arial" panose="020B0604020202020204" pitchFamily="34" charset="0"/>
              </a:rPr>
              <a:t>pirkimas</a:t>
            </a:r>
            <a:r>
              <a:rPr lang="en-US" dirty="0" smtClean="0">
                <a:solidFill>
                  <a:srgbClr val="002060"/>
                </a:solidFill>
                <a:latin typeface="Arial" panose="020B0604020202020204" pitchFamily="34" charset="0"/>
                <a:cs typeface="Arial" panose="020B0604020202020204" pitchFamily="34" charset="0"/>
              </a:rPr>
              <a:t> </a:t>
            </a:r>
            <a:endParaRPr lang="lt-LT" dirty="0" smtClean="0">
              <a:solidFill>
                <a:srgbClr val="002060"/>
              </a:solidFill>
              <a:latin typeface="Arial" panose="020B0604020202020204" pitchFamily="34" charset="0"/>
              <a:cs typeface="Arial" panose="020B0604020202020204" pitchFamily="34" charset="0"/>
            </a:endParaRPr>
          </a:p>
          <a:p>
            <a:pPr algn="ctr"/>
            <a:r>
              <a:rPr lang="lt-LT" dirty="0" smtClean="0">
                <a:solidFill>
                  <a:srgbClr val="002060"/>
                </a:solidFill>
                <a:latin typeface="Arial" panose="020B0604020202020204" pitchFamily="34" charset="0"/>
                <a:cs typeface="Arial" panose="020B0604020202020204" pitchFamily="34" charset="0"/>
              </a:rPr>
              <a:t>už </a:t>
            </a:r>
            <a:r>
              <a:rPr lang="en-US" dirty="0" smtClean="0">
                <a:solidFill>
                  <a:srgbClr val="002060"/>
                </a:solidFill>
                <a:latin typeface="Arial" panose="020B0604020202020204" pitchFamily="34" charset="0"/>
                <a:cs typeface="Arial" panose="020B0604020202020204" pitchFamily="34" charset="0"/>
              </a:rPr>
              <a:t>28,5 </a:t>
            </a:r>
            <a:r>
              <a:rPr lang="en-US" dirty="0" err="1" smtClean="0">
                <a:solidFill>
                  <a:srgbClr val="002060"/>
                </a:solidFill>
                <a:latin typeface="Arial" panose="020B0604020202020204" pitchFamily="34" charset="0"/>
                <a:cs typeface="Arial" panose="020B0604020202020204" pitchFamily="34" charset="0"/>
              </a:rPr>
              <a:t>mln</a:t>
            </a:r>
            <a:r>
              <a:rPr lang="en-US" dirty="0" smtClean="0">
                <a:solidFill>
                  <a:srgbClr val="002060"/>
                </a:solidFill>
                <a:latin typeface="Arial" panose="020B0604020202020204" pitchFamily="34" charset="0"/>
                <a:cs typeface="Arial" panose="020B0604020202020204" pitchFamily="34" charset="0"/>
              </a:rPr>
              <a:t>. </a:t>
            </a:r>
            <a:r>
              <a:rPr lang="en-US" dirty="0" err="1" smtClean="0">
                <a:solidFill>
                  <a:srgbClr val="002060"/>
                </a:solidFill>
                <a:latin typeface="Arial" panose="020B0604020202020204" pitchFamily="34" charset="0"/>
                <a:cs typeface="Arial" panose="020B0604020202020204" pitchFamily="34" charset="0"/>
              </a:rPr>
              <a:t>Eur</a:t>
            </a:r>
            <a:r>
              <a:rPr lang="lt-LT" dirty="0" smtClean="0">
                <a:solidFill>
                  <a:srgbClr val="002060"/>
                </a:solidFill>
                <a:latin typeface="Arial" panose="020B0604020202020204" pitchFamily="34" charset="0"/>
                <a:cs typeface="Arial" panose="020B0604020202020204" pitchFamily="34" charset="0"/>
              </a:rPr>
              <a:t> </a:t>
            </a:r>
            <a:endParaRPr lang="lt-LT" dirty="0">
              <a:solidFill>
                <a:srgbClr val="002060"/>
              </a:solidFill>
              <a:latin typeface="Arial" panose="020B0604020202020204" pitchFamily="34" charset="0"/>
              <a:cs typeface="Arial" panose="020B0604020202020204" pitchFamily="34" charset="0"/>
            </a:endParaRPr>
          </a:p>
        </p:txBody>
      </p:sp>
      <p:sp>
        <p:nvSpPr>
          <p:cNvPr id="17" name="Stačiakampis 16"/>
          <p:cNvSpPr/>
          <p:nvPr/>
        </p:nvSpPr>
        <p:spPr>
          <a:xfrm>
            <a:off x="2851353" y="4876800"/>
            <a:ext cx="6154993" cy="66859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771 </a:t>
            </a:r>
            <a:r>
              <a:rPr lang="en-US" dirty="0" err="1" smtClean="0">
                <a:solidFill>
                  <a:srgbClr val="002060"/>
                </a:solidFill>
              </a:rPr>
              <a:t>pirkimas</a:t>
            </a:r>
            <a:r>
              <a:rPr lang="lt-LT" dirty="0">
                <a:solidFill>
                  <a:srgbClr val="002060"/>
                </a:solidFill>
              </a:rPr>
              <a:t> </a:t>
            </a:r>
            <a:r>
              <a:rPr lang="lt-LT" dirty="0" smtClean="0">
                <a:solidFill>
                  <a:srgbClr val="002060"/>
                </a:solidFill>
              </a:rPr>
              <a:t>už</a:t>
            </a:r>
            <a:r>
              <a:rPr lang="en-US" dirty="0" smtClean="0">
                <a:solidFill>
                  <a:srgbClr val="002060"/>
                </a:solidFill>
              </a:rPr>
              <a:t> 484,5 </a:t>
            </a:r>
            <a:r>
              <a:rPr lang="en-US" dirty="0" err="1" smtClean="0">
                <a:solidFill>
                  <a:srgbClr val="002060"/>
                </a:solidFill>
              </a:rPr>
              <a:t>mln</a:t>
            </a:r>
            <a:r>
              <a:rPr lang="en-US" dirty="0" smtClean="0">
                <a:solidFill>
                  <a:srgbClr val="002060"/>
                </a:solidFill>
              </a:rPr>
              <a:t>. </a:t>
            </a:r>
            <a:r>
              <a:rPr lang="en-US" dirty="0" err="1" smtClean="0">
                <a:solidFill>
                  <a:srgbClr val="002060"/>
                </a:solidFill>
              </a:rPr>
              <a:t>Eur</a:t>
            </a:r>
            <a:endParaRPr lang="en-US" dirty="0" smtClean="0">
              <a:solidFill>
                <a:srgbClr val="002060"/>
              </a:solidFill>
            </a:endParaRPr>
          </a:p>
          <a:p>
            <a:pPr algn="ctr"/>
            <a:r>
              <a:rPr lang="en-US" dirty="0" smtClean="0">
                <a:solidFill>
                  <a:srgbClr val="002060"/>
                </a:solidFill>
              </a:rPr>
              <a:t>(</a:t>
            </a:r>
            <a:r>
              <a:rPr lang="en-US" dirty="0" err="1" smtClean="0">
                <a:solidFill>
                  <a:srgbClr val="002060"/>
                </a:solidFill>
              </a:rPr>
              <a:t>pakoregavus</a:t>
            </a:r>
            <a:r>
              <a:rPr lang="en-US" dirty="0" smtClean="0">
                <a:solidFill>
                  <a:srgbClr val="002060"/>
                </a:solidFill>
              </a:rPr>
              <a:t> PPO plan</a:t>
            </a:r>
            <a:r>
              <a:rPr lang="lt-LT" dirty="0" smtClean="0">
                <a:solidFill>
                  <a:srgbClr val="002060"/>
                </a:solidFill>
              </a:rPr>
              <a:t>ų tikslumą –</a:t>
            </a:r>
            <a:r>
              <a:rPr lang="en-US" dirty="0" smtClean="0">
                <a:solidFill>
                  <a:srgbClr val="002060"/>
                </a:solidFill>
              </a:rPr>
              <a:t> </a:t>
            </a:r>
            <a:r>
              <a:rPr lang="en-US" dirty="0" err="1" smtClean="0">
                <a:solidFill>
                  <a:srgbClr val="002060"/>
                </a:solidFill>
              </a:rPr>
              <a:t>gali</a:t>
            </a:r>
            <a:r>
              <a:rPr lang="en-US" dirty="0" smtClean="0">
                <a:solidFill>
                  <a:srgbClr val="002060"/>
                </a:solidFill>
              </a:rPr>
              <a:t> </a:t>
            </a:r>
            <a:r>
              <a:rPr lang="en-US" dirty="0" err="1" smtClean="0">
                <a:solidFill>
                  <a:srgbClr val="002060"/>
                </a:solidFill>
              </a:rPr>
              <a:t>siekti</a:t>
            </a:r>
            <a:r>
              <a:rPr lang="en-US" dirty="0" smtClean="0">
                <a:solidFill>
                  <a:srgbClr val="002060"/>
                </a:solidFill>
              </a:rPr>
              <a:t> 880 </a:t>
            </a:r>
            <a:r>
              <a:rPr lang="en-US" dirty="0" err="1" smtClean="0">
                <a:solidFill>
                  <a:srgbClr val="002060"/>
                </a:solidFill>
              </a:rPr>
              <a:t>pirkim</a:t>
            </a:r>
            <a:r>
              <a:rPr lang="lt-LT" dirty="0" smtClean="0">
                <a:solidFill>
                  <a:srgbClr val="002060"/>
                </a:solidFill>
              </a:rPr>
              <a:t>ų). </a:t>
            </a:r>
            <a:r>
              <a:rPr lang="en-US" dirty="0" smtClean="0"/>
              <a:t> </a:t>
            </a:r>
            <a:endParaRPr lang="lt-LT" dirty="0"/>
          </a:p>
        </p:txBody>
      </p:sp>
      <p:sp>
        <p:nvSpPr>
          <p:cNvPr id="21" name="Stačiakampis 20"/>
          <p:cNvSpPr/>
          <p:nvPr/>
        </p:nvSpPr>
        <p:spPr>
          <a:xfrm>
            <a:off x="9399638" y="1990938"/>
            <a:ext cx="1954161" cy="527537"/>
          </a:xfrm>
          <a:prstGeom prst="rect">
            <a:avLst/>
          </a:prstGeom>
          <a:solidFill>
            <a:schemeClr val="accent2"/>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smtClean="0">
                <a:solidFill>
                  <a:srgbClr val="002060"/>
                </a:solidFill>
                <a:latin typeface="Arial" panose="020B0604020202020204" pitchFamily="34" charset="0"/>
                <a:cs typeface="Arial" panose="020B0604020202020204" pitchFamily="34" charset="0"/>
              </a:rPr>
              <a:t>SVEIKATOS SRITIES </a:t>
            </a:r>
            <a:r>
              <a:rPr lang="lt-LT" b="1" u="sng" dirty="0" smtClean="0">
                <a:solidFill>
                  <a:srgbClr val="002060"/>
                </a:solidFill>
                <a:latin typeface="Arial" panose="020B0604020202020204" pitchFamily="34" charset="0"/>
                <a:cs typeface="Arial" panose="020B0604020202020204" pitchFamily="34" charset="0"/>
              </a:rPr>
              <a:t>CPO</a:t>
            </a:r>
            <a:r>
              <a:rPr lang="lt-LT" b="1" u="sng" dirty="0">
                <a:solidFill>
                  <a:srgbClr val="002060"/>
                </a:solidFill>
                <a:latin typeface="Arial" panose="020B0604020202020204" pitchFamily="34" charset="0"/>
                <a:cs typeface="Arial" panose="020B0604020202020204" pitchFamily="34" charset="0"/>
              </a:rPr>
              <a:t>:</a:t>
            </a:r>
          </a:p>
        </p:txBody>
      </p:sp>
      <p:sp>
        <p:nvSpPr>
          <p:cNvPr id="22" name="Stačiakampis 21"/>
          <p:cNvSpPr/>
          <p:nvPr/>
        </p:nvSpPr>
        <p:spPr>
          <a:xfrm>
            <a:off x="6096000" y="4310168"/>
            <a:ext cx="2910346" cy="47568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smtClean="0"/>
              <a:t>Sutartis virš </a:t>
            </a:r>
            <a:r>
              <a:rPr lang="en-US" dirty="0" smtClean="0"/>
              <a:t>15 000 </a:t>
            </a:r>
            <a:r>
              <a:rPr lang="en-US" dirty="0" err="1" smtClean="0"/>
              <a:t>Eur</a:t>
            </a:r>
            <a:endParaRPr lang="lt-LT" dirty="0"/>
          </a:p>
        </p:txBody>
      </p:sp>
      <p:sp>
        <p:nvSpPr>
          <p:cNvPr id="24" name="Stačiakampis 23"/>
          <p:cNvSpPr/>
          <p:nvPr/>
        </p:nvSpPr>
        <p:spPr>
          <a:xfrm>
            <a:off x="2851354" y="4310168"/>
            <a:ext cx="3165988" cy="47568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Visi</a:t>
            </a:r>
            <a:r>
              <a:rPr lang="en-US" dirty="0" smtClean="0"/>
              <a:t> </a:t>
            </a:r>
            <a:r>
              <a:rPr lang="en-US" dirty="0" err="1" smtClean="0"/>
              <a:t>pirkimai</a:t>
            </a:r>
            <a:r>
              <a:rPr lang="en-US" dirty="0" smtClean="0"/>
              <a:t>, </a:t>
            </a:r>
            <a:r>
              <a:rPr lang="en-US" dirty="0" err="1" smtClean="0"/>
              <a:t>t.y</a:t>
            </a:r>
            <a:r>
              <a:rPr lang="en-US" dirty="0" smtClean="0"/>
              <a:t>. </a:t>
            </a:r>
            <a:r>
              <a:rPr lang="en-US" dirty="0" err="1" smtClean="0"/>
              <a:t>nuo</a:t>
            </a:r>
            <a:r>
              <a:rPr lang="en-US" dirty="0" smtClean="0"/>
              <a:t> 0 </a:t>
            </a:r>
            <a:r>
              <a:rPr lang="en-US" dirty="0" err="1" smtClean="0"/>
              <a:t>eur</a:t>
            </a:r>
            <a:endParaRPr lang="lt-LT" dirty="0"/>
          </a:p>
        </p:txBody>
      </p:sp>
      <p:cxnSp>
        <p:nvCxnSpPr>
          <p:cNvPr id="25" name="Tiesioji rodyklės jungtis 24"/>
          <p:cNvCxnSpPr/>
          <p:nvPr/>
        </p:nvCxnSpPr>
        <p:spPr>
          <a:xfrm flipH="1">
            <a:off x="707923" y="1484601"/>
            <a:ext cx="1533832" cy="442452"/>
          </a:xfrm>
          <a:prstGeom prst="straightConnector1">
            <a:avLst/>
          </a:prstGeom>
          <a:ln w="28575">
            <a:solidFill>
              <a:srgbClr val="002060"/>
            </a:solidFill>
            <a:headEnd w="lg" len="lg"/>
            <a:tailEnd type="triangle"/>
          </a:ln>
        </p:spPr>
        <p:style>
          <a:lnRef idx="3">
            <a:schemeClr val="dk1"/>
          </a:lnRef>
          <a:fillRef idx="0">
            <a:schemeClr val="dk1"/>
          </a:fillRef>
          <a:effectRef idx="2">
            <a:schemeClr val="dk1"/>
          </a:effectRef>
          <a:fontRef idx="minor">
            <a:schemeClr val="tx1"/>
          </a:fontRef>
        </p:style>
      </p:cxnSp>
      <p:cxnSp>
        <p:nvCxnSpPr>
          <p:cNvPr id="28" name="Tiesioji rodyklės jungtis 27"/>
          <p:cNvCxnSpPr/>
          <p:nvPr/>
        </p:nvCxnSpPr>
        <p:spPr>
          <a:xfrm>
            <a:off x="2408903" y="1434234"/>
            <a:ext cx="0" cy="3513848"/>
          </a:xfrm>
          <a:prstGeom prst="straightConnector1">
            <a:avLst/>
          </a:prstGeom>
          <a:ln w="28575">
            <a:solidFill>
              <a:srgbClr val="002060"/>
            </a:solidFill>
            <a:headEnd w="lg" len="lg"/>
            <a:tailEnd type="triangle"/>
          </a:ln>
        </p:spPr>
        <p:style>
          <a:lnRef idx="3">
            <a:schemeClr val="dk1"/>
          </a:lnRef>
          <a:fillRef idx="0">
            <a:schemeClr val="dk1"/>
          </a:fillRef>
          <a:effectRef idx="2">
            <a:schemeClr val="dk1"/>
          </a:effectRef>
          <a:fontRef idx="minor">
            <a:schemeClr val="tx1"/>
          </a:fontRef>
        </p:style>
      </p:cxnSp>
      <p:cxnSp>
        <p:nvCxnSpPr>
          <p:cNvPr id="32" name="Tiesioji rodyklės jungtis 31"/>
          <p:cNvCxnSpPr/>
          <p:nvPr/>
        </p:nvCxnSpPr>
        <p:spPr>
          <a:xfrm>
            <a:off x="9399637" y="1434234"/>
            <a:ext cx="1315067" cy="504693"/>
          </a:xfrm>
          <a:prstGeom prst="straightConnector1">
            <a:avLst/>
          </a:prstGeom>
          <a:ln w="28575">
            <a:solidFill>
              <a:srgbClr val="002060"/>
            </a:solidFill>
            <a:headEnd w="lg" len="lg"/>
            <a:tailEnd type="triangle"/>
          </a:ln>
        </p:spPr>
        <p:style>
          <a:lnRef idx="3">
            <a:schemeClr val="dk1"/>
          </a:lnRef>
          <a:fillRef idx="0">
            <a:schemeClr val="dk1"/>
          </a:fillRef>
          <a:effectRef idx="2">
            <a:schemeClr val="dk1"/>
          </a:effectRef>
          <a:fontRef idx="minor">
            <a:schemeClr val="tx1"/>
          </a:fontRef>
        </p:style>
      </p:cxnSp>
      <p:cxnSp>
        <p:nvCxnSpPr>
          <p:cNvPr id="36" name="Tiesioji rodyklės jungtis 35"/>
          <p:cNvCxnSpPr/>
          <p:nvPr/>
        </p:nvCxnSpPr>
        <p:spPr>
          <a:xfrm>
            <a:off x="6017343" y="1484601"/>
            <a:ext cx="0" cy="454326"/>
          </a:xfrm>
          <a:prstGeom prst="straightConnector1">
            <a:avLst/>
          </a:prstGeom>
          <a:ln w="28575">
            <a:solidFill>
              <a:srgbClr val="002060"/>
            </a:solidFill>
            <a:headEnd w="lg" len="lg"/>
            <a:tailEnd type="triangle"/>
          </a:ln>
        </p:spPr>
        <p:style>
          <a:lnRef idx="3">
            <a:schemeClr val="dk1"/>
          </a:lnRef>
          <a:fillRef idx="0">
            <a:schemeClr val="dk1"/>
          </a:fillRef>
          <a:effectRef idx="2">
            <a:schemeClr val="dk1"/>
          </a:effectRef>
          <a:fontRef idx="minor">
            <a:schemeClr val="tx1"/>
          </a:fontRef>
        </p:style>
      </p:cxnSp>
      <p:cxnSp>
        <p:nvCxnSpPr>
          <p:cNvPr id="41" name="Tiesioji rodyklės jungtis 40"/>
          <p:cNvCxnSpPr/>
          <p:nvPr/>
        </p:nvCxnSpPr>
        <p:spPr>
          <a:xfrm>
            <a:off x="6430297" y="2518476"/>
            <a:ext cx="953729" cy="541055"/>
          </a:xfrm>
          <a:prstGeom prst="straightConnector1">
            <a:avLst/>
          </a:prstGeom>
          <a:ln w="28575">
            <a:solidFill>
              <a:srgbClr val="002060"/>
            </a:solidFill>
            <a:headEnd w="lg" len="lg"/>
            <a:tailEnd type="triangle"/>
          </a:ln>
        </p:spPr>
        <p:style>
          <a:lnRef idx="3">
            <a:schemeClr val="dk1"/>
          </a:lnRef>
          <a:fillRef idx="0">
            <a:schemeClr val="dk1"/>
          </a:fillRef>
          <a:effectRef idx="2">
            <a:schemeClr val="dk1"/>
          </a:effectRef>
          <a:fontRef idx="minor">
            <a:schemeClr val="tx1"/>
          </a:fontRef>
        </p:style>
      </p:cxnSp>
      <p:cxnSp>
        <p:nvCxnSpPr>
          <p:cNvPr id="50" name="Tiesioji rodyklės jungtis 49"/>
          <p:cNvCxnSpPr/>
          <p:nvPr/>
        </p:nvCxnSpPr>
        <p:spPr>
          <a:xfrm flipH="1">
            <a:off x="4532671" y="2535185"/>
            <a:ext cx="968479" cy="524344"/>
          </a:xfrm>
          <a:prstGeom prst="straightConnector1">
            <a:avLst/>
          </a:prstGeom>
          <a:ln w="28575">
            <a:solidFill>
              <a:srgbClr val="002060"/>
            </a:solidFill>
            <a:headEnd w="lg" len="lg"/>
            <a:tailEnd type="triangle"/>
          </a:ln>
        </p:spPr>
        <p:style>
          <a:lnRef idx="3">
            <a:schemeClr val="dk1"/>
          </a:lnRef>
          <a:fillRef idx="0">
            <a:schemeClr val="dk1"/>
          </a:fillRef>
          <a:effectRef idx="2">
            <a:schemeClr val="dk1"/>
          </a:effectRef>
          <a:fontRef idx="minor">
            <a:schemeClr val="tx1"/>
          </a:fontRef>
        </p:style>
      </p:cxnSp>
      <p:sp>
        <p:nvSpPr>
          <p:cNvPr id="18" name="Stačiakampis 17"/>
          <p:cNvSpPr/>
          <p:nvPr/>
        </p:nvSpPr>
        <p:spPr>
          <a:xfrm>
            <a:off x="5624051" y="3343063"/>
            <a:ext cx="786583" cy="629170"/>
          </a:xfrm>
          <a:prstGeom prst="rect">
            <a:avLst/>
          </a:prstGeom>
          <a:solidFill>
            <a:schemeClr val="accent1">
              <a:lumMod val="60000"/>
              <a:lumOff val="4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smtClean="0">
                <a:solidFill>
                  <a:srgbClr val="002060"/>
                </a:solidFill>
              </a:rPr>
              <a:t>ir</a:t>
            </a:r>
            <a:endParaRPr lang="lt-LT" dirty="0">
              <a:solidFill>
                <a:srgbClr val="002060"/>
              </a:solidFill>
            </a:endParaRPr>
          </a:p>
        </p:txBody>
      </p:sp>
      <p:sp>
        <p:nvSpPr>
          <p:cNvPr id="16" name="TextBox 15"/>
          <p:cNvSpPr txBox="1"/>
          <p:nvPr/>
        </p:nvSpPr>
        <p:spPr>
          <a:xfrm>
            <a:off x="6674827" y="6017342"/>
            <a:ext cx="184731" cy="369332"/>
          </a:xfrm>
          <a:prstGeom prst="rect">
            <a:avLst/>
          </a:prstGeom>
          <a:noFill/>
        </p:spPr>
        <p:txBody>
          <a:bodyPr wrap="none" rtlCol="0">
            <a:spAutoFit/>
          </a:bodyPr>
          <a:lstStyle/>
          <a:p>
            <a:endParaRPr lang="lt-LT" dirty="0"/>
          </a:p>
        </p:txBody>
      </p:sp>
      <p:sp>
        <p:nvSpPr>
          <p:cNvPr id="19" name="TextBox 18"/>
          <p:cNvSpPr txBox="1"/>
          <p:nvPr/>
        </p:nvSpPr>
        <p:spPr>
          <a:xfrm>
            <a:off x="2851354" y="5820883"/>
            <a:ext cx="9035846" cy="584775"/>
          </a:xfrm>
          <a:prstGeom prst="rect">
            <a:avLst/>
          </a:prstGeom>
          <a:noFill/>
        </p:spPr>
        <p:txBody>
          <a:bodyPr wrap="square" rtlCol="0">
            <a:spAutoFit/>
          </a:bodyPr>
          <a:lstStyle/>
          <a:p>
            <a:pPr algn="just"/>
            <a:r>
              <a:rPr lang="lt-LT" sz="1600" b="1" dirty="0">
                <a:solidFill>
                  <a:schemeClr val="accent2"/>
                </a:solidFill>
                <a:latin typeface="Arial" panose="020B0604020202020204" pitchFamily="34" charset="0"/>
                <a:cs typeface="Arial" panose="020B0604020202020204" pitchFamily="34" charset="0"/>
              </a:rPr>
              <a:t>Sprendžiant dėl CPO </a:t>
            </a:r>
            <a:r>
              <a:rPr lang="lt-LT" sz="1600" b="1" dirty="0" smtClean="0">
                <a:solidFill>
                  <a:schemeClr val="accent2"/>
                </a:solidFill>
                <a:latin typeface="Arial" panose="020B0604020202020204" pitchFamily="34" charset="0"/>
                <a:cs typeface="Arial" panose="020B0604020202020204" pitchFamily="34" charset="0"/>
              </a:rPr>
              <a:t>funkcijos </a:t>
            </a:r>
            <a:r>
              <a:rPr lang="lt-LT" sz="1600" b="1" dirty="0">
                <a:solidFill>
                  <a:schemeClr val="accent2"/>
                </a:solidFill>
                <a:latin typeface="Arial" panose="020B0604020202020204" pitchFamily="34" charset="0"/>
                <a:cs typeface="Arial" panose="020B0604020202020204" pitchFamily="34" charset="0"/>
              </a:rPr>
              <a:t>priskyrimo jau egzistuojančiam pirkimo vykdytojui, </a:t>
            </a:r>
            <a:r>
              <a:rPr lang="lt-LT" sz="1600" b="1" dirty="0" smtClean="0">
                <a:solidFill>
                  <a:schemeClr val="accent2"/>
                </a:solidFill>
                <a:latin typeface="Arial" panose="020B0604020202020204" pitchFamily="34" charset="0"/>
                <a:cs typeface="Arial" panose="020B0604020202020204" pitchFamily="34" charset="0"/>
              </a:rPr>
              <a:t>atsižvelgta į </a:t>
            </a:r>
            <a:r>
              <a:rPr lang="lt-LT" sz="1600" b="1" dirty="0">
                <a:solidFill>
                  <a:schemeClr val="accent2"/>
                </a:solidFill>
                <a:latin typeface="Arial" panose="020B0604020202020204" pitchFamily="34" charset="0"/>
                <a:cs typeface="Arial" panose="020B0604020202020204" pitchFamily="34" charset="0"/>
              </a:rPr>
              <a:t>tai, kuris pirkimo vykdytojas turi didesnę kompetenciją atitinkamoje srityje.</a:t>
            </a:r>
            <a:endParaRPr lang="lt-LT" sz="1600"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16877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3522" cy="6858000"/>
          </a:xfrm>
        </p:spPr>
      </p:pic>
      <p:sp>
        <p:nvSpPr>
          <p:cNvPr id="2" name="Title 1"/>
          <p:cNvSpPr>
            <a:spLocks noGrp="1"/>
          </p:cNvSpPr>
          <p:nvPr>
            <p:ph type="title"/>
          </p:nvPr>
        </p:nvSpPr>
        <p:spPr>
          <a:xfrm>
            <a:off x="1995854" y="624254"/>
            <a:ext cx="9357946" cy="360484"/>
          </a:xfrm>
        </p:spPr>
        <p:txBody>
          <a:bodyPr>
            <a:normAutofit fontScale="90000"/>
          </a:bodyPr>
          <a:lstStyle/>
          <a:p>
            <a:r>
              <a:rPr lang="lt-LT" b="1" dirty="0" smtClean="0"/>
              <a:t> </a:t>
            </a:r>
            <a:br>
              <a:rPr lang="lt-LT" b="1" dirty="0" smtClean="0"/>
            </a:br>
            <a:r>
              <a:rPr lang="lt-LT" b="1" dirty="0" smtClean="0"/>
              <a:t>                </a:t>
            </a:r>
            <a:br>
              <a:rPr lang="lt-LT" b="1" dirty="0" smtClean="0"/>
            </a:br>
            <a:r>
              <a:rPr lang="lt-LT" b="1" dirty="0" smtClean="0"/>
              <a:t>                    </a:t>
            </a:r>
            <a:br>
              <a:rPr lang="lt-LT" b="1" dirty="0" smtClean="0"/>
            </a:br>
            <a:r>
              <a:rPr lang="lt-LT" b="1" dirty="0" smtClean="0"/>
              <a:t>                  </a:t>
            </a:r>
            <a:r>
              <a:rPr lang="lt-LT" dirty="0">
                <a:solidFill>
                  <a:schemeClr val="accent5">
                    <a:lumMod val="75000"/>
                  </a:schemeClr>
                </a:solidFill>
              </a:rPr>
              <a:t/>
            </a:r>
            <a:br>
              <a:rPr lang="lt-LT" dirty="0">
                <a:solidFill>
                  <a:schemeClr val="accent5">
                    <a:lumMod val="75000"/>
                  </a:schemeClr>
                </a:solidFill>
              </a:rPr>
            </a:br>
            <a:r>
              <a:rPr lang="lt-LT" dirty="0">
                <a:solidFill>
                  <a:schemeClr val="accent5">
                    <a:lumMod val="75000"/>
                  </a:schemeClr>
                </a:solidFill>
              </a:rPr>
              <a:t/>
            </a:r>
            <a:br>
              <a:rPr lang="lt-LT" dirty="0">
                <a:solidFill>
                  <a:schemeClr val="accent5">
                    <a:lumMod val="75000"/>
                  </a:schemeClr>
                </a:solidFill>
              </a:rPr>
            </a:br>
            <a:r>
              <a:rPr lang="lt-LT" dirty="0" smtClean="0"/>
              <a:t/>
            </a:r>
            <a:br>
              <a:rPr lang="lt-LT" dirty="0" smtClean="0"/>
            </a:br>
            <a:endParaRPr lang="en-US" dirty="0"/>
          </a:p>
        </p:txBody>
      </p:sp>
      <p:sp>
        <p:nvSpPr>
          <p:cNvPr id="5" name="Stačiakampis 4"/>
          <p:cNvSpPr/>
          <p:nvPr/>
        </p:nvSpPr>
        <p:spPr>
          <a:xfrm>
            <a:off x="140677" y="1090247"/>
            <a:ext cx="11904785" cy="553998"/>
          </a:xfrm>
          <a:prstGeom prst="rect">
            <a:avLst/>
          </a:prstGeom>
        </p:spPr>
        <p:txBody>
          <a:bodyPr wrap="square">
            <a:spAutoFit/>
          </a:bodyPr>
          <a:lstStyle/>
          <a:p>
            <a:pPr algn="just"/>
            <a:endParaRPr lang="lt-LT" sz="1600" dirty="0" smtClean="0">
              <a:latin typeface="Arial" panose="020B0604020202020204" pitchFamily="34" charset="0"/>
              <a:cs typeface="Arial" panose="020B0604020202020204" pitchFamily="34" charset="0"/>
            </a:endParaRPr>
          </a:p>
          <a:p>
            <a:endParaRPr lang="lt-LT" sz="1400" b="1" dirty="0" smtClean="0">
              <a:latin typeface="Arial" panose="020B0604020202020204" pitchFamily="34" charset="0"/>
              <a:cs typeface="Arial" panose="020B0604020202020204" pitchFamily="34" charset="0"/>
            </a:endParaRPr>
          </a:p>
        </p:txBody>
      </p:sp>
      <p:sp>
        <p:nvSpPr>
          <p:cNvPr id="3" name="Stačiakampis 2"/>
          <p:cNvSpPr/>
          <p:nvPr/>
        </p:nvSpPr>
        <p:spPr>
          <a:xfrm>
            <a:off x="226142" y="1749754"/>
            <a:ext cx="11611897" cy="5097614"/>
          </a:xfrm>
          <a:prstGeom prst="rect">
            <a:avLst/>
          </a:prstGeom>
        </p:spPr>
        <p:txBody>
          <a:bodyPr wrap="square">
            <a:spAutoFit/>
          </a:bodyPr>
          <a:lstStyle/>
          <a:p>
            <a:pPr marL="742950" indent="-285750" algn="just">
              <a:lnSpc>
                <a:spcPct val="107000"/>
              </a:lnSpc>
              <a:spcAft>
                <a:spcPts val="0"/>
              </a:spcAft>
              <a:buFontTx/>
              <a:buChar char="-"/>
            </a:pPr>
            <a:r>
              <a:rPr lang="lt-LT" dirty="0" smtClean="0">
                <a:latin typeface="Arial" panose="020B0604020202020204" pitchFamily="34" charset="0"/>
                <a:cs typeface="Arial" panose="020B0604020202020204" pitchFamily="34" charset="0"/>
              </a:rPr>
              <a:t>Didesnės </a:t>
            </a:r>
            <a:r>
              <a:rPr lang="lt-LT" dirty="0">
                <a:latin typeface="Arial" panose="020B0604020202020204" pitchFamily="34" charset="0"/>
                <a:cs typeface="Arial" panose="020B0604020202020204" pitchFamily="34" charset="0"/>
              </a:rPr>
              <a:t>pirkimų apimtys lemia </a:t>
            </a:r>
            <a:r>
              <a:rPr lang="lt-LT" dirty="0">
                <a:solidFill>
                  <a:srgbClr val="00B050"/>
                </a:solidFill>
                <a:latin typeface="Arial" panose="020B0604020202020204" pitchFamily="34" charset="0"/>
                <a:cs typeface="Arial" panose="020B0604020202020204" pitchFamily="34" charset="0"/>
              </a:rPr>
              <a:t>geresnes kainas </a:t>
            </a:r>
            <a:r>
              <a:rPr lang="lt-LT" dirty="0">
                <a:latin typeface="Arial" panose="020B0604020202020204" pitchFamily="34" charset="0"/>
                <a:cs typeface="Arial" panose="020B0604020202020204" pitchFamily="34" charset="0"/>
              </a:rPr>
              <a:t>bei </a:t>
            </a:r>
            <a:r>
              <a:rPr lang="lt-LT" dirty="0">
                <a:solidFill>
                  <a:srgbClr val="00B050"/>
                </a:solidFill>
                <a:latin typeface="Arial" panose="020B0604020202020204" pitchFamily="34" charset="0"/>
                <a:cs typeface="Arial" panose="020B0604020202020204" pitchFamily="34" charset="0"/>
              </a:rPr>
              <a:t>mažesnes sutarties sudarymo </a:t>
            </a:r>
            <a:r>
              <a:rPr lang="lt-LT" dirty="0" smtClean="0">
                <a:solidFill>
                  <a:srgbClr val="00B050"/>
                </a:solidFill>
                <a:latin typeface="Arial" panose="020B0604020202020204" pitchFamily="34" charset="0"/>
                <a:cs typeface="Arial" panose="020B0604020202020204" pitchFamily="34" charset="0"/>
              </a:rPr>
              <a:t>išlaidas</a:t>
            </a:r>
            <a:r>
              <a:rPr lang="lt-LT" dirty="0" smtClean="0">
                <a:latin typeface="Arial" panose="020B0604020202020204" pitchFamily="34" charset="0"/>
                <a:cs typeface="Arial" panose="020B0604020202020204" pitchFamily="34" charset="0"/>
              </a:rPr>
              <a:t>;</a:t>
            </a:r>
            <a:endParaRPr lang="lt-LT" b="1" dirty="0" smtClean="0">
              <a:solidFill>
                <a:srgbClr val="002060"/>
              </a:solidFill>
              <a:latin typeface="Arial" panose="020B0604020202020204" pitchFamily="34" charset="0"/>
              <a:cs typeface="Arial" panose="020B0604020202020204" pitchFamily="34" charset="0"/>
            </a:endParaRPr>
          </a:p>
          <a:p>
            <a:pPr marL="742950" indent="-285750" algn="just">
              <a:lnSpc>
                <a:spcPct val="107000"/>
              </a:lnSpc>
              <a:buFontTx/>
              <a:buChar char="-"/>
            </a:pPr>
            <a:endParaRPr lang="lt-LT" dirty="0" smtClean="0">
              <a:latin typeface="Arial" panose="020B0604020202020204" pitchFamily="34" charset="0"/>
              <a:cs typeface="Arial" panose="020B0604020202020204" pitchFamily="34" charset="0"/>
            </a:endParaRPr>
          </a:p>
          <a:p>
            <a:pPr marL="742950" indent="-285750" algn="just">
              <a:lnSpc>
                <a:spcPct val="107000"/>
              </a:lnSpc>
              <a:buFontTx/>
              <a:buChar char="-"/>
            </a:pPr>
            <a:r>
              <a:rPr lang="lt-LT" dirty="0" smtClean="0">
                <a:latin typeface="Arial" panose="020B0604020202020204" pitchFamily="34" charset="0"/>
                <a:cs typeface="Arial" panose="020B0604020202020204" pitchFamily="34" charset="0"/>
              </a:rPr>
              <a:t>Centralizuoti pirkimai </a:t>
            </a:r>
            <a:r>
              <a:rPr lang="lt-LT" dirty="0">
                <a:latin typeface="Arial" panose="020B0604020202020204" pitchFamily="34" charset="0"/>
                <a:cs typeface="Arial" panose="020B0604020202020204" pitchFamily="34" charset="0"/>
              </a:rPr>
              <a:t>gali kelti </a:t>
            </a:r>
            <a:r>
              <a:rPr lang="lt-LT" dirty="0">
                <a:solidFill>
                  <a:srgbClr val="00B050"/>
                </a:solidFill>
                <a:latin typeface="Arial" panose="020B0604020202020204" pitchFamily="34" charset="0"/>
                <a:cs typeface="Arial" panose="020B0604020202020204" pitchFamily="34" charset="0"/>
              </a:rPr>
              <a:t>didesnį tiekėjų susidomėjimą</a:t>
            </a:r>
            <a:r>
              <a:rPr lang="lt-LT" dirty="0">
                <a:latin typeface="Arial" panose="020B0604020202020204" pitchFamily="34" charset="0"/>
                <a:cs typeface="Arial" panose="020B0604020202020204" pitchFamily="34" charset="0"/>
              </a:rPr>
              <a:t>, o tai </a:t>
            </a:r>
            <a:r>
              <a:rPr lang="lt-LT" dirty="0">
                <a:solidFill>
                  <a:srgbClr val="00B050"/>
                </a:solidFill>
                <a:latin typeface="Arial" panose="020B0604020202020204" pitchFamily="34" charset="0"/>
                <a:cs typeface="Arial" panose="020B0604020202020204" pitchFamily="34" charset="0"/>
              </a:rPr>
              <a:t>skatina konkurenciją </a:t>
            </a:r>
            <a:r>
              <a:rPr lang="lt-LT" dirty="0">
                <a:latin typeface="Arial" panose="020B0604020202020204" pitchFamily="34" charset="0"/>
                <a:cs typeface="Arial" panose="020B0604020202020204" pitchFamily="34" charset="0"/>
              </a:rPr>
              <a:t>bei užtikrina </a:t>
            </a:r>
            <a:r>
              <a:rPr lang="lt-LT" dirty="0">
                <a:solidFill>
                  <a:srgbClr val="00B050"/>
                </a:solidFill>
                <a:latin typeface="Arial" panose="020B0604020202020204" pitchFamily="34" charset="0"/>
                <a:cs typeface="Arial" panose="020B0604020202020204" pitchFamily="34" charset="0"/>
              </a:rPr>
              <a:t>geresnę kokybę už žemesnę </a:t>
            </a:r>
            <a:r>
              <a:rPr lang="lt-LT" dirty="0" smtClean="0">
                <a:solidFill>
                  <a:srgbClr val="00B050"/>
                </a:solidFill>
                <a:latin typeface="Arial" panose="020B0604020202020204" pitchFamily="34" charset="0"/>
                <a:cs typeface="Arial" panose="020B0604020202020204" pitchFamily="34" charset="0"/>
              </a:rPr>
              <a:t>kainą</a:t>
            </a:r>
            <a:r>
              <a:rPr lang="lt-LT" dirty="0" smtClean="0">
                <a:latin typeface="Arial" panose="020B0604020202020204" pitchFamily="34" charset="0"/>
                <a:cs typeface="Arial" panose="020B0604020202020204" pitchFamily="34" charset="0"/>
              </a:rPr>
              <a:t>;</a:t>
            </a:r>
          </a:p>
          <a:p>
            <a:pPr marL="742950" indent="-285750" algn="just">
              <a:lnSpc>
                <a:spcPct val="107000"/>
              </a:lnSpc>
              <a:buFontTx/>
              <a:buChar char="-"/>
            </a:pPr>
            <a:endParaRPr lang="lt-LT" dirty="0" smtClean="0">
              <a:latin typeface="Arial" panose="020B0604020202020204" pitchFamily="34" charset="0"/>
              <a:cs typeface="Arial" panose="020B0604020202020204" pitchFamily="34" charset="0"/>
            </a:endParaRPr>
          </a:p>
          <a:p>
            <a:pPr marL="742950" indent="-285750" algn="just">
              <a:lnSpc>
                <a:spcPct val="107000"/>
              </a:lnSpc>
              <a:buFontTx/>
              <a:buChar char="-"/>
            </a:pPr>
            <a:r>
              <a:rPr lang="lt-LT" dirty="0" smtClean="0">
                <a:solidFill>
                  <a:srgbClr val="00B050"/>
                </a:solidFill>
                <a:latin typeface="Arial" panose="020B0604020202020204" pitchFamily="34" charset="0"/>
                <a:cs typeface="Arial" panose="020B0604020202020204" pitchFamily="34" charset="0"/>
              </a:rPr>
              <a:t>Profesionalumas</a:t>
            </a:r>
            <a:r>
              <a:rPr lang="lt-LT" dirty="0" smtClean="0">
                <a:latin typeface="Arial" panose="020B0604020202020204" pitchFamily="34" charset="0"/>
                <a:cs typeface="Arial" panose="020B0604020202020204" pitchFamily="34" charset="0"/>
              </a:rPr>
              <a:t> </a:t>
            </a:r>
            <a:r>
              <a:rPr lang="lt-LT" dirty="0">
                <a:latin typeface="Arial" panose="020B0604020202020204" pitchFamily="34" charset="0"/>
                <a:cs typeface="Arial" panose="020B0604020202020204" pitchFamily="34" charset="0"/>
              </a:rPr>
              <a:t>bei specifinių žinių centralizavimas vykdant </a:t>
            </a:r>
            <a:r>
              <a:rPr lang="lt-LT" dirty="0" smtClean="0">
                <a:latin typeface="Arial" panose="020B0604020202020204" pitchFamily="34" charset="0"/>
                <a:cs typeface="Arial" panose="020B0604020202020204" pitchFamily="34" charset="0"/>
              </a:rPr>
              <a:t>pirkimus </a:t>
            </a:r>
            <a:r>
              <a:rPr lang="lt-LT" dirty="0" smtClean="0">
                <a:solidFill>
                  <a:srgbClr val="00B050"/>
                </a:solidFill>
                <a:latin typeface="Arial" panose="020B0604020202020204" pitchFamily="34" charset="0"/>
                <a:cs typeface="Arial" panose="020B0604020202020204" pitchFamily="34" charset="0"/>
              </a:rPr>
              <a:t>sutaupo PPO specialistų </a:t>
            </a:r>
            <a:r>
              <a:rPr lang="lt-LT" dirty="0">
                <a:latin typeface="Arial" panose="020B0604020202020204" pitchFamily="34" charset="0"/>
                <a:cs typeface="Arial" panose="020B0604020202020204" pitchFamily="34" charset="0"/>
              </a:rPr>
              <a:t>laiko </a:t>
            </a:r>
            <a:r>
              <a:rPr lang="lt-LT" dirty="0" smtClean="0">
                <a:latin typeface="Arial" panose="020B0604020202020204" pitchFamily="34" charset="0"/>
                <a:cs typeface="Arial" panose="020B0604020202020204" pitchFamily="34" charset="0"/>
              </a:rPr>
              <a:t>resursus, </a:t>
            </a:r>
            <a:r>
              <a:rPr lang="lt-LT" dirty="0">
                <a:latin typeface="Arial" panose="020B0604020202020204" pitchFamily="34" charset="0"/>
                <a:cs typeface="Arial" panose="020B0604020202020204" pitchFamily="34" charset="0"/>
              </a:rPr>
              <a:t>kurie gali būti skiriami kitoms funkcijoms </a:t>
            </a:r>
            <a:r>
              <a:rPr lang="lt-LT" dirty="0" smtClean="0">
                <a:latin typeface="Arial" panose="020B0604020202020204" pitchFamily="34" charset="0"/>
                <a:cs typeface="Arial" panose="020B0604020202020204" pitchFamily="34" charset="0"/>
              </a:rPr>
              <a:t>atlikti,</a:t>
            </a:r>
            <a:r>
              <a:rPr lang="lt-LT" dirty="0">
                <a:latin typeface="Arial" panose="020B0604020202020204" pitchFamily="34" charset="0"/>
                <a:cs typeface="Arial" panose="020B0604020202020204" pitchFamily="34" charset="0"/>
              </a:rPr>
              <a:t> leidžia pasiekti </a:t>
            </a:r>
            <a:r>
              <a:rPr lang="lt-LT" dirty="0">
                <a:solidFill>
                  <a:srgbClr val="00B050"/>
                </a:solidFill>
                <a:latin typeface="Arial" panose="020B0604020202020204" pitchFamily="34" charset="0"/>
                <a:cs typeface="Arial" panose="020B0604020202020204" pitchFamily="34" charset="0"/>
              </a:rPr>
              <a:t>ekonomiją proceso administravimo </a:t>
            </a:r>
            <a:r>
              <a:rPr lang="lt-LT" dirty="0" smtClean="0">
                <a:solidFill>
                  <a:srgbClr val="00B050"/>
                </a:solidFill>
                <a:latin typeface="Arial" panose="020B0604020202020204" pitchFamily="34" charset="0"/>
                <a:cs typeface="Arial" panose="020B0604020202020204" pitchFamily="34" charset="0"/>
              </a:rPr>
              <a:t>prasme.</a:t>
            </a:r>
            <a:endParaRPr lang="lt-LT" b="1" dirty="0">
              <a:solidFill>
                <a:srgbClr val="00B050"/>
              </a:solidFill>
              <a:latin typeface="Arial" panose="020B0604020202020204" pitchFamily="34" charset="0"/>
              <a:cs typeface="Arial" panose="020B0604020202020204" pitchFamily="34" charset="0"/>
            </a:endParaRPr>
          </a:p>
          <a:p>
            <a:pPr marL="742950" indent="-285750" algn="just">
              <a:lnSpc>
                <a:spcPct val="107000"/>
              </a:lnSpc>
              <a:spcAft>
                <a:spcPts val="0"/>
              </a:spcAft>
              <a:buFontTx/>
              <a:buChar char="-"/>
            </a:pPr>
            <a:endParaRPr lang="lt-LT" dirty="0" smtClean="0">
              <a:latin typeface="Arial" panose="020B0604020202020204" pitchFamily="34" charset="0"/>
              <a:ea typeface="Calibri" panose="020F0502020204030204" pitchFamily="34" charset="0"/>
              <a:cs typeface="Arial" panose="020B0604020202020204" pitchFamily="34" charset="0"/>
            </a:endParaRPr>
          </a:p>
          <a:p>
            <a:pPr marL="742950" indent="-285750" algn="just">
              <a:lnSpc>
                <a:spcPct val="107000"/>
              </a:lnSpc>
              <a:spcAft>
                <a:spcPts val="0"/>
              </a:spcAft>
              <a:buFontTx/>
              <a:buChar char="-"/>
            </a:pPr>
            <a:r>
              <a:rPr lang="lt-LT" dirty="0" smtClean="0">
                <a:solidFill>
                  <a:srgbClr val="00B050"/>
                </a:solidFill>
                <a:latin typeface="Arial" panose="020B0604020202020204" pitchFamily="34" charset="0"/>
                <a:ea typeface="Calibri" panose="020F0502020204030204" pitchFamily="34" charset="0"/>
                <a:cs typeface="Arial" panose="020B0604020202020204" pitchFamily="34" charset="0"/>
              </a:rPr>
              <a:t>PPO specialistams darbo krūvis sumažės </a:t>
            </a:r>
            <a:r>
              <a:rPr lang="lt-LT" dirty="0" smtClean="0">
                <a:latin typeface="Arial" panose="020B0604020202020204" pitchFamily="34" charset="0"/>
                <a:ea typeface="Calibri" panose="020F0502020204030204" pitchFamily="34" charset="0"/>
                <a:cs typeface="Arial" panose="020B0604020202020204" pitchFamily="34" charset="0"/>
              </a:rPr>
              <a:t>(nereikės vykdyti didesnės nei </a:t>
            </a:r>
            <a:r>
              <a:rPr lang="en-US" b="1" dirty="0">
                <a:latin typeface="Arial" panose="020B0604020202020204" pitchFamily="34" charset="0"/>
                <a:cs typeface="Arial" panose="020B0604020202020204" pitchFamily="34" charset="0"/>
              </a:rPr>
              <a:t>15 000 </a:t>
            </a:r>
            <a:r>
              <a:rPr lang="lt-LT" b="1" dirty="0" err="1">
                <a:latin typeface="Arial" panose="020B0604020202020204" pitchFamily="34" charset="0"/>
                <a:cs typeface="Arial" panose="020B0604020202020204" pitchFamily="34" charset="0"/>
              </a:rPr>
              <a:t>Eur</a:t>
            </a:r>
            <a:r>
              <a:rPr lang="lt-LT" b="1" dirty="0">
                <a:latin typeface="Arial" panose="020B0604020202020204" pitchFamily="34" charset="0"/>
                <a:ea typeface="Calibri" panose="020F0502020204030204" pitchFamily="34" charset="0"/>
                <a:cs typeface="Arial" panose="020B0604020202020204" pitchFamily="34" charset="0"/>
              </a:rPr>
              <a:t> </a:t>
            </a:r>
            <a:r>
              <a:rPr lang="lt-LT" b="1" dirty="0" smtClean="0">
                <a:latin typeface="Arial" panose="020B0604020202020204" pitchFamily="34" charset="0"/>
                <a:ea typeface="Calibri" panose="020F0502020204030204" pitchFamily="34" charset="0"/>
                <a:cs typeface="Arial" panose="020B0604020202020204" pitchFamily="34" charset="0"/>
              </a:rPr>
              <a:t>sutarties vertės pirkimų). </a:t>
            </a:r>
          </a:p>
          <a:p>
            <a:pPr marL="742950" indent="-285750" algn="just">
              <a:lnSpc>
                <a:spcPct val="107000"/>
              </a:lnSpc>
              <a:spcAft>
                <a:spcPts val="0"/>
              </a:spcAft>
              <a:buFontTx/>
              <a:buChar char="-"/>
            </a:pPr>
            <a:endParaRPr lang="lt-LT" dirty="0" smtClean="0">
              <a:latin typeface="Arial" panose="020B0604020202020204" pitchFamily="34" charset="0"/>
              <a:cs typeface="Arial" panose="020B0604020202020204" pitchFamily="34" charset="0"/>
            </a:endParaRPr>
          </a:p>
          <a:p>
            <a:pPr marL="742950" indent="-285750" algn="just">
              <a:lnSpc>
                <a:spcPct val="107000"/>
              </a:lnSpc>
              <a:spcAft>
                <a:spcPts val="0"/>
              </a:spcAft>
              <a:buFontTx/>
              <a:buChar char="-"/>
            </a:pPr>
            <a:r>
              <a:rPr lang="lt-LT" dirty="0" smtClean="0">
                <a:latin typeface="Arial" panose="020B0604020202020204" pitchFamily="34" charset="0"/>
                <a:cs typeface="Arial" panose="020B0604020202020204" pitchFamily="34" charset="0"/>
              </a:rPr>
              <a:t>PPO</a:t>
            </a:r>
            <a:r>
              <a:rPr lang="lt-LT" dirty="0" smtClean="0">
                <a:latin typeface="Arial" panose="020B0604020202020204" pitchFamily="34" charset="0"/>
                <a:ea typeface="Calibri" panose="020F0502020204030204" pitchFamily="34" charset="0"/>
                <a:cs typeface="Arial" panose="020B0604020202020204" pitchFamily="34" charset="0"/>
              </a:rPr>
              <a:t> viešųjų pirkimų specialistams </a:t>
            </a:r>
            <a:r>
              <a:rPr lang="lt-LT" dirty="0" smtClean="0">
                <a:solidFill>
                  <a:srgbClr val="00B050"/>
                </a:solidFill>
                <a:latin typeface="Arial" panose="020B0604020202020204" pitchFamily="34" charset="0"/>
                <a:ea typeface="Calibri" panose="020F0502020204030204" pitchFamily="34" charset="0"/>
                <a:cs typeface="Arial" panose="020B0604020202020204" pitchFamily="34" charset="0"/>
              </a:rPr>
              <a:t>nereikės atestuotis</a:t>
            </a:r>
            <a:r>
              <a:rPr lang="lt-LT" dirty="0" smtClean="0">
                <a:latin typeface="Arial" panose="020B0604020202020204" pitchFamily="34" charset="0"/>
                <a:ea typeface="Calibri" panose="020F0502020204030204" pitchFamily="34" charset="0"/>
                <a:cs typeface="Arial" panose="020B0604020202020204" pitchFamily="34" charset="0"/>
              </a:rPr>
              <a:t>, </a:t>
            </a:r>
            <a:r>
              <a:rPr lang="lt-LT" dirty="0" smtClean="0">
                <a:solidFill>
                  <a:srgbClr val="00B050"/>
                </a:solidFill>
                <a:latin typeface="Arial" panose="020B0604020202020204" pitchFamily="34" charset="0"/>
                <a:ea typeface="Calibri" panose="020F0502020204030204" pitchFamily="34" charset="0"/>
                <a:cs typeface="Arial" panose="020B0604020202020204" pitchFamily="34" charset="0"/>
              </a:rPr>
              <a:t>jei vykdys tik mažos vertės pirkimus </a:t>
            </a:r>
            <a:r>
              <a:rPr lang="lt-LT" i="1" dirty="0" smtClean="0">
                <a:latin typeface="Arial" panose="020B0604020202020204" pitchFamily="34" charset="0"/>
                <a:ea typeface="Calibri" panose="020F0502020204030204" pitchFamily="34" charset="0"/>
                <a:cs typeface="Arial" panose="020B0604020202020204" pitchFamily="34" charset="0"/>
              </a:rPr>
              <a:t>(nes tada neprivaloma sudaryti komisijos)</a:t>
            </a:r>
            <a:r>
              <a:rPr lang="lt-LT" dirty="0" smtClean="0">
                <a:latin typeface="Arial" panose="020B0604020202020204" pitchFamily="34" charset="0"/>
                <a:ea typeface="Calibri" panose="020F0502020204030204" pitchFamily="34" charset="0"/>
                <a:cs typeface="Arial" panose="020B0604020202020204" pitchFamily="34" charset="0"/>
              </a:rPr>
              <a:t>. Nuo </a:t>
            </a:r>
            <a:r>
              <a:rPr lang="en-US" dirty="0" smtClean="0">
                <a:latin typeface="Arial" panose="020B0604020202020204" pitchFamily="34" charset="0"/>
                <a:ea typeface="Calibri" panose="020F0502020204030204" pitchFamily="34" charset="0"/>
                <a:cs typeface="Arial" panose="020B0604020202020204" pitchFamily="34" charset="0"/>
              </a:rPr>
              <a:t>2023-01-01 Vie</a:t>
            </a:r>
            <a:r>
              <a:rPr lang="lt-LT" dirty="0" smtClean="0">
                <a:latin typeface="Arial" panose="020B0604020202020204" pitchFamily="34" charset="0"/>
                <a:ea typeface="Calibri" panose="020F0502020204030204" pitchFamily="34" charset="0"/>
                <a:cs typeface="Arial" panose="020B0604020202020204" pitchFamily="34" charset="0"/>
              </a:rPr>
              <a:t>š</a:t>
            </a:r>
            <a:r>
              <a:rPr lang="en-US" dirty="0" err="1" smtClean="0">
                <a:latin typeface="Arial" panose="020B0604020202020204" pitchFamily="34" charset="0"/>
                <a:ea typeface="Calibri" panose="020F0502020204030204" pitchFamily="34" charset="0"/>
                <a:cs typeface="Arial" panose="020B0604020202020204" pitchFamily="34" charset="0"/>
              </a:rPr>
              <a:t>ojo</a:t>
            </a:r>
            <a:r>
              <a:rPr lang="en-US" dirty="0" smtClean="0">
                <a:latin typeface="Arial" panose="020B0604020202020204" pitchFamily="34" charset="0"/>
                <a:ea typeface="Calibri" panose="020F0502020204030204" pitchFamily="34" charset="0"/>
                <a:cs typeface="Arial" panose="020B0604020202020204" pitchFamily="34" charset="0"/>
              </a:rPr>
              <a:t> </a:t>
            </a:r>
            <a:r>
              <a:rPr lang="en-US" dirty="0" err="1" smtClean="0">
                <a:latin typeface="Arial" panose="020B0604020202020204" pitchFamily="34" charset="0"/>
                <a:ea typeface="Calibri" panose="020F0502020204030204" pitchFamily="34" charset="0"/>
                <a:cs typeface="Arial" panose="020B0604020202020204" pitchFamily="34" charset="0"/>
              </a:rPr>
              <a:t>pirkim</a:t>
            </a:r>
            <a:r>
              <a:rPr lang="lt-LT" dirty="0" smtClean="0">
                <a:latin typeface="Arial" panose="020B0604020202020204" pitchFamily="34" charset="0"/>
                <a:ea typeface="Calibri" panose="020F0502020204030204" pitchFamily="34" charset="0"/>
                <a:cs typeface="Arial" panose="020B0604020202020204" pitchFamily="34" charset="0"/>
              </a:rPr>
              <a:t>ų</a:t>
            </a:r>
            <a:r>
              <a:rPr lang="en-US" dirty="0" smtClean="0">
                <a:latin typeface="Arial" panose="020B0604020202020204" pitchFamily="34" charset="0"/>
                <a:ea typeface="Calibri" panose="020F0502020204030204" pitchFamily="34" charset="0"/>
                <a:cs typeface="Arial" panose="020B0604020202020204" pitchFamily="34" charset="0"/>
              </a:rPr>
              <a:t> k</a:t>
            </a:r>
            <a:r>
              <a:rPr lang="lt-LT" dirty="0" err="1" smtClean="0">
                <a:latin typeface="Arial" panose="020B0604020202020204" pitchFamily="34" charset="0"/>
                <a:cs typeface="Arial" panose="020B0604020202020204" pitchFamily="34" charset="0"/>
              </a:rPr>
              <a:t>omisijoje</a:t>
            </a:r>
            <a:r>
              <a:rPr lang="lt-LT" dirty="0" smtClean="0">
                <a:latin typeface="Arial" panose="020B0604020202020204" pitchFamily="34" charset="0"/>
                <a:cs typeface="Arial" panose="020B0604020202020204" pitchFamily="34" charset="0"/>
              </a:rPr>
              <a:t> turės </a:t>
            </a:r>
            <a:r>
              <a:rPr lang="lt-LT" dirty="0">
                <a:latin typeface="Arial" panose="020B0604020202020204" pitchFamily="34" charset="0"/>
                <a:cs typeface="Arial" panose="020B0604020202020204" pitchFamily="34" charset="0"/>
              </a:rPr>
              <a:t>būti bent vienas asmuo, turintis pirkimų specialisto pažymėjimą</a:t>
            </a:r>
            <a:r>
              <a:rPr lang="lt-LT" dirty="0" smtClean="0">
                <a:latin typeface="Arial" panose="020B0604020202020204" pitchFamily="34" charset="0"/>
                <a:cs typeface="Arial" panose="020B0604020202020204" pitchFamily="34" charset="0"/>
              </a:rPr>
              <a:t>.</a:t>
            </a:r>
            <a:endParaRPr lang="en-US" dirty="0" smtClean="0">
              <a:latin typeface="Arial" panose="020B0604020202020204" pitchFamily="34" charset="0"/>
              <a:ea typeface="Calibri" panose="020F0502020204030204" pitchFamily="34" charset="0"/>
              <a:cs typeface="Arial" panose="020B0604020202020204" pitchFamily="34" charset="0"/>
            </a:endParaRPr>
          </a:p>
          <a:p>
            <a:pPr marL="457200" algn="just">
              <a:lnSpc>
                <a:spcPct val="107000"/>
              </a:lnSpc>
              <a:spcAft>
                <a:spcPts val="0"/>
              </a:spcAft>
            </a:pPr>
            <a:endParaRPr lang="lt-LT" dirty="0" smtClean="0">
              <a:latin typeface="Arial" panose="020B0604020202020204" pitchFamily="34" charset="0"/>
              <a:cs typeface="Arial" panose="020B0604020202020204" pitchFamily="34" charset="0"/>
            </a:endParaRPr>
          </a:p>
          <a:p>
            <a:pPr marL="457200" algn="just">
              <a:lnSpc>
                <a:spcPct val="107000"/>
              </a:lnSpc>
              <a:spcAft>
                <a:spcPts val="0"/>
              </a:spcAft>
            </a:pPr>
            <a:r>
              <a:rPr lang="lt-LT" sz="1600" b="1"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lt-LT" sz="1600" b="1" dirty="0" smtClean="0">
                <a:solidFill>
                  <a:srgbClr val="002060"/>
                </a:solidFill>
                <a:latin typeface="Arial" panose="020B0604020202020204" pitchFamily="34" charset="0"/>
                <a:ea typeface="Calibri" panose="020F0502020204030204" pitchFamily="34" charset="0"/>
                <a:cs typeface="Arial" panose="020B0604020202020204" pitchFamily="34" charset="0"/>
              </a:rPr>
              <a:t>                   </a:t>
            </a:r>
            <a:endParaRPr lang="lt-LT"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p:cNvSpPr txBox="1"/>
          <p:nvPr/>
        </p:nvSpPr>
        <p:spPr>
          <a:xfrm>
            <a:off x="1386348" y="1046146"/>
            <a:ext cx="9967452" cy="430887"/>
          </a:xfrm>
          <a:prstGeom prst="rect">
            <a:avLst/>
          </a:prstGeom>
          <a:noFill/>
        </p:spPr>
        <p:txBody>
          <a:bodyPr wrap="square" rtlCol="0">
            <a:spAutoFit/>
          </a:bodyPr>
          <a:lstStyle/>
          <a:p>
            <a:pPr algn="ctr"/>
            <a:r>
              <a:rPr lang="lt-LT" sz="2200" b="1" dirty="0" smtClean="0">
                <a:solidFill>
                  <a:schemeClr val="accent5">
                    <a:lumMod val="75000"/>
                  </a:schemeClr>
                </a:solidFill>
                <a:latin typeface="Arial" panose="020B0604020202020204" pitchFamily="34" charset="0"/>
                <a:cs typeface="Arial" panose="020B0604020202020204" pitchFamily="34" charset="0"/>
              </a:rPr>
              <a:t>CENTRALIZAVIMO PRANAŠUMAI</a:t>
            </a:r>
            <a:endParaRPr lang="lt-LT" sz="2200" b="1" dirty="0">
              <a:solidFill>
                <a:schemeClr val="accent5">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51350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650" y="0"/>
            <a:ext cx="12193522" cy="6858000"/>
          </a:xfrm>
        </p:spPr>
      </p:pic>
      <p:sp>
        <p:nvSpPr>
          <p:cNvPr id="2" name="Title 1"/>
          <p:cNvSpPr>
            <a:spLocks noGrp="1"/>
          </p:cNvSpPr>
          <p:nvPr>
            <p:ph type="title"/>
          </p:nvPr>
        </p:nvSpPr>
        <p:spPr>
          <a:xfrm>
            <a:off x="1995854" y="624254"/>
            <a:ext cx="9357946" cy="360484"/>
          </a:xfrm>
        </p:spPr>
        <p:txBody>
          <a:bodyPr>
            <a:normAutofit fontScale="90000"/>
          </a:bodyPr>
          <a:lstStyle/>
          <a:p>
            <a:r>
              <a:rPr lang="lt-LT" b="1" dirty="0" smtClean="0"/>
              <a:t> </a:t>
            </a:r>
            <a:br>
              <a:rPr lang="lt-LT" b="1" dirty="0" smtClean="0"/>
            </a:br>
            <a:r>
              <a:rPr lang="lt-LT" b="1" dirty="0" smtClean="0"/>
              <a:t>                </a:t>
            </a:r>
            <a:br>
              <a:rPr lang="lt-LT" b="1" dirty="0" smtClean="0"/>
            </a:br>
            <a:r>
              <a:rPr lang="lt-LT" b="1" dirty="0" smtClean="0"/>
              <a:t>                    </a:t>
            </a:r>
            <a:br>
              <a:rPr lang="lt-LT" b="1" dirty="0" smtClean="0"/>
            </a:br>
            <a:r>
              <a:rPr lang="lt-LT" b="1" dirty="0" smtClean="0"/>
              <a:t>                  </a:t>
            </a:r>
            <a:br>
              <a:rPr lang="lt-LT" b="1" dirty="0" smtClean="0"/>
            </a:br>
            <a:r>
              <a:rPr lang="lt-LT" b="1" dirty="0"/>
              <a:t> </a:t>
            </a:r>
            <a:r>
              <a:rPr lang="lt-LT" b="1" dirty="0" smtClean="0"/>
              <a:t>               </a:t>
            </a:r>
            <a:r>
              <a:rPr lang="lt-LT" dirty="0">
                <a:solidFill>
                  <a:schemeClr val="accent5">
                    <a:lumMod val="75000"/>
                  </a:schemeClr>
                </a:solidFill>
              </a:rPr>
              <a:t/>
            </a:r>
            <a:br>
              <a:rPr lang="lt-LT" dirty="0">
                <a:solidFill>
                  <a:schemeClr val="accent5">
                    <a:lumMod val="75000"/>
                  </a:schemeClr>
                </a:solidFill>
              </a:rPr>
            </a:br>
            <a:r>
              <a:rPr lang="lt-LT" dirty="0">
                <a:solidFill>
                  <a:schemeClr val="accent5">
                    <a:lumMod val="75000"/>
                  </a:schemeClr>
                </a:solidFill>
              </a:rPr>
              <a:t/>
            </a:r>
            <a:br>
              <a:rPr lang="lt-LT" dirty="0">
                <a:solidFill>
                  <a:schemeClr val="accent5">
                    <a:lumMod val="75000"/>
                  </a:schemeClr>
                </a:solidFill>
              </a:rPr>
            </a:br>
            <a:r>
              <a:rPr lang="lt-LT" dirty="0"/>
              <a:t/>
            </a:r>
            <a:br>
              <a:rPr lang="lt-LT" dirty="0"/>
            </a:br>
            <a:r>
              <a:rPr lang="lt-LT" dirty="0" smtClean="0"/>
              <a:t/>
            </a:r>
            <a:br>
              <a:rPr lang="lt-LT" dirty="0" smtClean="0"/>
            </a:br>
            <a:endParaRPr lang="en-US" dirty="0"/>
          </a:p>
        </p:txBody>
      </p:sp>
      <p:sp>
        <p:nvSpPr>
          <p:cNvPr id="5" name="Stačiakampis 4"/>
          <p:cNvSpPr/>
          <p:nvPr/>
        </p:nvSpPr>
        <p:spPr>
          <a:xfrm>
            <a:off x="140677" y="1090247"/>
            <a:ext cx="11904785" cy="769441"/>
          </a:xfrm>
          <a:prstGeom prst="rect">
            <a:avLst/>
          </a:prstGeom>
        </p:spPr>
        <p:txBody>
          <a:bodyPr wrap="square">
            <a:spAutoFit/>
          </a:bodyPr>
          <a:lstStyle/>
          <a:p>
            <a:pPr algn="just"/>
            <a:endParaRPr lang="lt-LT" sz="1600" dirty="0" smtClean="0">
              <a:latin typeface="Arial" panose="020B0604020202020204" pitchFamily="34" charset="0"/>
              <a:cs typeface="Arial" panose="020B0604020202020204" pitchFamily="34" charset="0"/>
            </a:endParaRPr>
          </a:p>
          <a:p>
            <a:endParaRPr lang="lt-LT" sz="1400" b="1" dirty="0" smtClean="0">
              <a:latin typeface="Arial" panose="020B0604020202020204" pitchFamily="34" charset="0"/>
              <a:cs typeface="Arial" panose="020B0604020202020204" pitchFamily="34" charset="0"/>
            </a:endParaRPr>
          </a:p>
          <a:p>
            <a:r>
              <a:rPr lang="lt-LT" sz="1400" b="1" dirty="0" smtClean="0">
                <a:latin typeface="Arial" panose="020B0604020202020204" pitchFamily="34" charset="0"/>
                <a:cs typeface="Arial" panose="020B0604020202020204" pitchFamily="34" charset="0"/>
              </a:rPr>
              <a:t> </a:t>
            </a:r>
            <a:endParaRPr lang="lt-LT" sz="1400" dirty="0">
              <a:latin typeface="Arial" panose="020B0604020202020204" pitchFamily="34" charset="0"/>
              <a:cs typeface="Arial" panose="020B0604020202020204" pitchFamily="34" charset="0"/>
            </a:endParaRPr>
          </a:p>
        </p:txBody>
      </p:sp>
      <p:sp>
        <p:nvSpPr>
          <p:cNvPr id="3" name="Stačiakampis 2"/>
          <p:cNvSpPr/>
          <p:nvPr/>
        </p:nvSpPr>
        <p:spPr>
          <a:xfrm>
            <a:off x="471947" y="1859688"/>
            <a:ext cx="11316929" cy="388696"/>
          </a:xfrm>
          <a:prstGeom prst="rect">
            <a:avLst/>
          </a:prstGeom>
        </p:spPr>
        <p:txBody>
          <a:bodyPr wrap="square">
            <a:spAutoFit/>
          </a:bodyPr>
          <a:lstStyle/>
          <a:p>
            <a:pPr marL="457200" algn="just">
              <a:lnSpc>
                <a:spcPct val="107000"/>
              </a:lnSpc>
              <a:spcAft>
                <a:spcPts val="0"/>
              </a:spcAft>
            </a:pPr>
            <a:r>
              <a:rPr lang="lt-LT" dirty="0">
                <a:latin typeface="Times New Roman" panose="02020603050405020304" pitchFamily="18" charset="0"/>
                <a:ea typeface="Calibri" panose="020F0502020204030204" pitchFamily="34" charset="0"/>
                <a:cs typeface="Times New Roman" panose="02020603050405020304" pitchFamily="18" charset="0"/>
              </a:rPr>
              <a:t> </a:t>
            </a:r>
            <a:endParaRPr lang="lt-LT"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Stačiakampis 6"/>
          <p:cNvSpPr/>
          <p:nvPr/>
        </p:nvSpPr>
        <p:spPr>
          <a:xfrm>
            <a:off x="1557558" y="806430"/>
            <a:ext cx="9867526" cy="430887"/>
          </a:xfrm>
          <a:prstGeom prst="rect">
            <a:avLst/>
          </a:prstGeom>
        </p:spPr>
        <p:txBody>
          <a:bodyPr wrap="square">
            <a:spAutoFit/>
          </a:bodyPr>
          <a:lstStyle/>
          <a:p>
            <a:pPr algn="ctr"/>
            <a:r>
              <a:rPr lang="lt-LT" b="1" dirty="0" smtClean="0">
                <a:solidFill>
                  <a:schemeClr val="accent5">
                    <a:lumMod val="75000"/>
                  </a:schemeClr>
                </a:solidFill>
                <a:latin typeface="Arial" panose="020B0604020202020204" pitchFamily="34" charset="0"/>
                <a:cs typeface="Arial" panose="020B0604020202020204" pitchFamily="34" charset="0"/>
              </a:rPr>
              <a:t>            </a:t>
            </a:r>
            <a:r>
              <a:rPr lang="lt-LT" sz="2200" b="1" dirty="0" smtClean="0">
                <a:solidFill>
                  <a:schemeClr val="accent5">
                    <a:lumMod val="75000"/>
                  </a:schemeClr>
                </a:solidFill>
                <a:latin typeface="Arial" panose="020B0604020202020204" pitchFamily="34" charset="0"/>
                <a:cs typeface="Arial" panose="020B0604020202020204" pitchFamily="34" charset="0"/>
              </a:rPr>
              <a:t>CENTRALIZAVIMO TRŪKUMAI</a:t>
            </a:r>
            <a:endParaRPr lang="lt-LT" sz="2200" dirty="0"/>
          </a:p>
        </p:txBody>
      </p:sp>
      <p:sp>
        <p:nvSpPr>
          <p:cNvPr id="6" name="Stačiakampis 5"/>
          <p:cNvSpPr/>
          <p:nvPr/>
        </p:nvSpPr>
        <p:spPr>
          <a:xfrm>
            <a:off x="334297" y="1419493"/>
            <a:ext cx="11454579" cy="5097614"/>
          </a:xfrm>
          <a:prstGeom prst="rect">
            <a:avLst/>
          </a:prstGeom>
        </p:spPr>
        <p:txBody>
          <a:bodyPr wrap="square">
            <a:spAutoFit/>
          </a:bodyPr>
          <a:lstStyle/>
          <a:p>
            <a:pPr marL="742950" indent="-285750" algn="just">
              <a:lnSpc>
                <a:spcPct val="107000"/>
              </a:lnSpc>
              <a:buFontTx/>
              <a:buChar char="-"/>
            </a:pPr>
            <a:endParaRPr lang="lt-LT" sz="1600" dirty="0" smtClean="0">
              <a:latin typeface="Arial" panose="020B0604020202020204" pitchFamily="34" charset="0"/>
              <a:cs typeface="Arial" panose="020B0604020202020204" pitchFamily="34" charset="0"/>
            </a:endParaRPr>
          </a:p>
          <a:p>
            <a:pPr marL="742950" indent="-285750" algn="just">
              <a:lnSpc>
                <a:spcPct val="107000"/>
              </a:lnSpc>
              <a:buFontTx/>
              <a:buChar char="-"/>
            </a:pPr>
            <a:r>
              <a:rPr lang="lt-LT" dirty="0">
                <a:solidFill>
                  <a:schemeClr val="accent2"/>
                </a:solidFill>
                <a:latin typeface="Arial" panose="020B0604020202020204" pitchFamily="34" charset="0"/>
                <a:cs typeface="Arial" panose="020B0604020202020204" pitchFamily="34" charset="0"/>
              </a:rPr>
              <a:t>Didelės apimtys </a:t>
            </a:r>
            <a:r>
              <a:rPr lang="lt-LT" dirty="0">
                <a:latin typeface="Arial" panose="020B0604020202020204" pitchFamily="34" charset="0"/>
                <a:cs typeface="Arial" panose="020B0604020202020204" pitchFamily="34" charset="0"/>
              </a:rPr>
              <a:t>centralizuojant pirkimus gali </a:t>
            </a:r>
            <a:r>
              <a:rPr lang="lt-LT" dirty="0">
                <a:solidFill>
                  <a:schemeClr val="accent2"/>
                </a:solidFill>
                <a:latin typeface="Arial" panose="020B0604020202020204" pitchFamily="34" charset="0"/>
                <a:cs typeface="Arial" panose="020B0604020202020204" pitchFamily="34" charset="0"/>
              </a:rPr>
              <a:t>lemti jų sudėtingumą</a:t>
            </a:r>
            <a:r>
              <a:rPr lang="lt-LT" dirty="0">
                <a:latin typeface="Arial" panose="020B0604020202020204" pitchFamily="34" charset="0"/>
                <a:cs typeface="Arial" panose="020B0604020202020204" pitchFamily="34" charset="0"/>
              </a:rPr>
              <a:t>, papildomas išlaidas tokių pirkimų suderinamumui, </a:t>
            </a:r>
            <a:r>
              <a:rPr lang="lt-LT" dirty="0" smtClean="0">
                <a:solidFill>
                  <a:schemeClr val="accent2"/>
                </a:solidFill>
                <a:latin typeface="Arial" panose="020B0604020202020204" pitchFamily="34" charset="0"/>
                <a:cs typeface="Arial" panose="020B0604020202020204" pitchFamily="34" charset="0"/>
              </a:rPr>
              <a:t>ilgesnę procedūrų trukmę</a:t>
            </a:r>
            <a:r>
              <a:rPr lang="lt-LT" dirty="0" smtClean="0">
                <a:latin typeface="Arial" panose="020B0604020202020204" pitchFamily="34" charset="0"/>
                <a:cs typeface="Arial" panose="020B0604020202020204" pitchFamily="34" charset="0"/>
              </a:rPr>
              <a:t>, </a:t>
            </a:r>
            <a:r>
              <a:rPr lang="lt-LT" dirty="0" smtClean="0">
                <a:solidFill>
                  <a:schemeClr val="accent2"/>
                </a:solidFill>
                <a:latin typeface="Arial" panose="020B0604020202020204" pitchFamily="34" charset="0"/>
                <a:cs typeface="Arial" panose="020B0604020202020204" pitchFamily="34" charset="0"/>
              </a:rPr>
              <a:t>padidinti rizikas </a:t>
            </a:r>
            <a:r>
              <a:rPr lang="lt-LT" dirty="0" smtClean="0">
                <a:latin typeface="Arial" panose="020B0604020202020204" pitchFamily="34" charset="0"/>
                <a:cs typeface="Arial" panose="020B0604020202020204" pitchFamily="34" charset="0"/>
              </a:rPr>
              <a:t>reikiamu laiku nesudaryti sutarties;</a:t>
            </a:r>
          </a:p>
          <a:p>
            <a:pPr marL="742950" indent="-285750" algn="just">
              <a:lnSpc>
                <a:spcPct val="107000"/>
              </a:lnSpc>
              <a:buFontTx/>
              <a:buChar char="-"/>
            </a:pPr>
            <a:r>
              <a:rPr lang="lt-LT" dirty="0" smtClean="0">
                <a:latin typeface="Arial" panose="020B0604020202020204" pitchFamily="34" charset="0"/>
                <a:cs typeface="Arial" panose="020B0604020202020204" pitchFamily="34" charset="0"/>
              </a:rPr>
              <a:t>Bus </a:t>
            </a:r>
            <a:r>
              <a:rPr lang="lt-LT" dirty="0" smtClean="0">
                <a:solidFill>
                  <a:schemeClr val="accent2"/>
                </a:solidFill>
                <a:latin typeface="Arial" panose="020B0604020202020204" pitchFamily="34" charset="0"/>
                <a:cs typeface="Arial" panose="020B0604020202020204" pitchFamily="34" charset="0"/>
              </a:rPr>
              <a:t>mažesnis </a:t>
            </a:r>
            <a:r>
              <a:rPr lang="lt-LT" dirty="0">
                <a:solidFill>
                  <a:schemeClr val="accent2"/>
                </a:solidFill>
                <a:latin typeface="Arial" panose="020B0604020202020204" pitchFamily="34" charset="0"/>
                <a:cs typeface="Arial" panose="020B0604020202020204" pitchFamily="34" charset="0"/>
              </a:rPr>
              <a:t>P</a:t>
            </a:r>
            <a:r>
              <a:rPr lang="lt-LT" dirty="0" smtClean="0">
                <a:solidFill>
                  <a:schemeClr val="accent2"/>
                </a:solidFill>
                <a:latin typeface="Arial" panose="020B0604020202020204" pitchFamily="34" charset="0"/>
                <a:cs typeface="Arial" panose="020B0604020202020204" pitchFamily="34" charset="0"/>
              </a:rPr>
              <a:t>PO savarankiškumas </a:t>
            </a:r>
            <a:r>
              <a:rPr lang="lt-LT" dirty="0" smtClean="0">
                <a:latin typeface="Arial" panose="020B0604020202020204" pitchFamily="34" charset="0"/>
                <a:cs typeface="Arial" panose="020B0604020202020204" pitchFamily="34" charset="0"/>
              </a:rPr>
              <a:t>(</a:t>
            </a:r>
            <a:r>
              <a:rPr lang="lt-LT" i="1" dirty="0" smtClean="0">
                <a:latin typeface="Arial" panose="020B0604020202020204" pitchFamily="34" charset="0"/>
                <a:cs typeface="Arial" panose="020B0604020202020204" pitchFamily="34" charset="0"/>
              </a:rPr>
              <a:t>PPO</a:t>
            </a:r>
            <a:r>
              <a:rPr lang="lt-LT" dirty="0" smtClean="0">
                <a:latin typeface="Arial" panose="020B0604020202020204" pitchFamily="34" charset="0"/>
                <a:cs typeface="Arial" panose="020B0604020202020204" pitchFamily="34" charset="0"/>
              </a:rPr>
              <a:t> </a:t>
            </a:r>
            <a:r>
              <a:rPr lang="lt-LT" i="1" dirty="0" smtClean="0">
                <a:latin typeface="Arial" panose="020B0604020202020204" pitchFamily="34" charset="0"/>
                <a:cs typeface="Arial" panose="020B0604020202020204" pitchFamily="34" charset="0"/>
              </a:rPr>
              <a:t>galės atlikti tik pirkimus, kurių sutarties vertė mažesnė kaip </a:t>
            </a:r>
            <a:r>
              <a:rPr lang="en-US" b="1" i="1" dirty="0">
                <a:latin typeface="Arial" panose="020B0604020202020204" pitchFamily="34" charset="0"/>
                <a:cs typeface="Arial" panose="020B0604020202020204" pitchFamily="34" charset="0"/>
              </a:rPr>
              <a:t>15 000 </a:t>
            </a:r>
            <a:r>
              <a:rPr lang="lt-LT" b="1" i="1" dirty="0" err="1">
                <a:latin typeface="Arial" panose="020B0604020202020204" pitchFamily="34" charset="0"/>
                <a:cs typeface="Arial" panose="020B0604020202020204" pitchFamily="34" charset="0"/>
              </a:rPr>
              <a:t>Eur</a:t>
            </a:r>
            <a:r>
              <a:rPr lang="lt-LT" b="1" i="1" dirty="0">
                <a:latin typeface="Arial" panose="020B0604020202020204" pitchFamily="34" charset="0"/>
                <a:ea typeface="Calibri" panose="020F0502020204030204" pitchFamily="34" charset="0"/>
                <a:cs typeface="Arial" panose="020B0604020202020204" pitchFamily="34" charset="0"/>
              </a:rPr>
              <a:t> </a:t>
            </a:r>
            <a:r>
              <a:rPr lang="lt-LT" b="1" i="1" dirty="0" smtClean="0">
                <a:latin typeface="Arial" panose="020B0604020202020204" pitchFamily="34" charset="0"/>
                <a:ea typeface="Calibri" panose="020F0502020204030204" pitchFamily="34" charset="0"/>
                <a:cs typeface="Arial" panose="020B0604020202020204" pitchFamily="34" charset="0"/>
              </a:rPr>
              <a:t>be PVM</a:t>
            </a:r>
            <a:r>
              <a:rPr lang="lt-LT" b="1" dirty="0" smtClean="0">
                <a:latin typeface="Arial" panose="020B0604020202020204" pitchFamily="34" charset="0"/>
                <a:ea typeface="Calibri" panose="020F0502020204030204" pitchFamily="34" charset="0"/>
                <a:cs typeface="Arial" panose="020B0604020202020204" pitchFamily="34" charset="0"/>
              </a:rPr>
              <a:t>), </a:t>
            </a:r>
            <a:r>
              <a:rPr lang="lt-LT" dirty="0" smtClean="0">
                <a:latin typeface="Arial" panose="020B0604020202020204" pitchFamily="34" charset="0"/>
                <a:cs typeface="Arial" panose="020B0604020202020204" pitchFamily="34" charset="0"/>
              </a:rPr>
              <a:t>pirkimo </a:t>
            </a:r>
            <a:r>
              <a:rPr lang="lt-LT" dirty="0">
                <a:solidFill>
                  <a:schemeClr val="accent2"/>
                </a:solidFill>
                <a:latin typeface="Arial" panose="020B0604020202020204" pitchFamily="34" charset="0"/>
                <a:cs typeface="Arial" panose="020B0604020202020204" pitchFamily="34" charset="0"/>
              </a:rPr>
              <a:t>procesas ne toks </a:t>
            </a:r>
            <a:r>
              <a:rPr lang="lt-LT" dirty="0" smtClean="0">
                <a:solidFill>
                  <a:schemeClr val="accent2"/>
                </a:solidFill>
                <a:latin typeface="Arial" panose="020B0604020202020204" pitchFamily="34" charset="0"/>
                <a:cs typeface="Arial" panose="020B0604020202020204" pitchFamily="34" charset="0"/>
              </a:rPr>
              <a:t>lankstus</a:t>
            </a:r>
            <a:r>
              <a:rPr lang="lt-LT" dirty="0" smtClean="0">
                <a:latin typeface="Arial" panose="020B0604020202020204" pitchFamily="34" charset="0"/>
                <a:cs typeface="Arial" panose="020B0604020202020204" pitchFamily="34" charset="0"/>
              </a:rPr>
              <a:t>, </a:t>
            </a:r>
            <a:r>
              <a:rPr lang="lt-LT" dirty="0">
                <a:latin typeface="Arial" panose="020B0604020202020204" pitchFamily="34" charset="0"/>
                <a:cs typeface="Arial" panose="020B0604020202020204" pitchFamily="34" charset="0"/>
              </a:rPr>
              <a:t>neretai CPO vienu pirkimu </a:t>
            </a:r>
            <a:r>
              <a:rPr lang="lt-LT" dirty="0" smtClean="0">
                <a:latin typeface="Arial" panose="020B0604020202020204" pitchFamily="34" charset="0"/>
                <a:cs typeface="Arial" panose="020B0604020202020204" pitchFamily="34" charset="0"/>
              </a:rPr>
              <a:t>įgyvendins </a:t>
            </a:r>
            <a:r>
              <a:rPr lang="lt-LT" dirty="0">
                <a:latin typeface="Arial" panose="020B0604020202020204" pitchFamily="34" charset="0"/>
                <a:cs typeface="Arial" panose="020B0604020202020204" pitchFamily="34" charset="0"/>
              </a:rPr>
              <a:t>ne </a:t>
            </a:r>
            <a:r>
              <a:rPr lang="lt-LT" dirty="0" smtClean="0">
                <a:latin typeface="Arial" panose="020B0604020202020204" pitchFamily="34" charset="0"/>
                <a:cs typeface="Arial" panose="020B0604020202020204" pitchFamily="34" charset="0"/>
              </a:rPr>
              <a:t>vienos PPO poreikius</a:t>
            </a:r>
            <a:r>
              <a:rPr lang="lt-LT" dirty="0">
                <a:latin typeface="Arial" panose="020B0604020202020204" pitchFamily="34" charset="0"/>
                <a:cs typeface="Arial" panose="020B0604020202020204" pitchFamily="34" charset="0"/>
              </a:rPr>
              <a:t>, todėl </a:t>
            </a:r>
            <a:r>
              <a:rPr lang="lt-LT" dirty="0" smtClean="0">
                <a:latin typeface="Arial" panose="020B0604020202020204" pitchFamily="34" charset="0"/>
                <a:cs typeface="Arial" panose="020B0604020202020204" pitchFamily="34" charset="0"/>
              </a:rPr>
              <a:t>kiekvienos PPO savarankiškumui </a:t>
            </a:r>
            <a:r>
              <a:rPr lang="lt-LT" dirty="0">
                <a:latin typeface="Arial" panose="020B0604020202020204" pitchFamily="34" charset="0"/>
                <a:cs typeface="Arial" panose="020B0604020202020204" pitchFamily="34" charset="0"/>
              </a:rPr>
              <a:t>yra gerokai </a:t>
            </a:r>
            <a:r>
              <a:rPr lang="lt-LT" dirty="0" smtClean="0">
                <a:latin typeface="Arial" panose="020B0604020202020204" pitchFamily="34" charset="0"/>
                <a:cs typeface="Arial" panose="020B0604020202020204" pitchFamily="34" charset="0"/>
              </a:rPr>
              <a:t>mažiau galimybių.</a:t>
            </a:r>
            <a:endParaRPr lang="lt-LT" dirty="0">
              <a:latin typeface="Arial" panose="020B0604020202020204" pitchFamily="34" charset="0"/>
              <a:cs typeface="Arial" panose="020B0604020202020204" pitchFamily="34" charset="0"/>
            </a:endParaRPr>
          </a:p>
          <a:p>
            <a:pPr marL="742950" indent="-285750" algn="just">
              <a:lnSpc>
                <a:spcPct val="107000"/>
              </a:lnSpc>
              <a:buFontTx/>
              <a:buChar char="-"/>
            </a:pPr>
            <a:r>
              <a:rPr lang="lt-LT" dirty="0">
                <a:solidFill>
                  <a:schemeClr val="accent2"/>
                </a:solidFill>
                <a:latin typeface="Arial" panose="020B0604020202020204" pitchFamily="34" charset="0"/>
                <a:cs typeface="Arial" panose="020B0604020202020204" pitchFamily="34" charset="0"/>
              </a:rPr>
              <a:t>Klaidos planavimo ir poreikių </a:t>
            </a:r>
            <a:r>
              <a:rPr lang="lt-LT" dirty="0">
                <a:latin typeface="Arial" panose="020B0604020202020204" pitchFamily="34" charset="0"/>
                <a:cs typeface="Arial" panose="020B0604020202020204" pitchFamily="34" charset="0"/>
              </a:rPr>
              <a:t>nustatymo etape, </a:t>
            </a:r>
            <a:r>
              <a:rPr lang="lt-LT" dirty="0">
                <a:solidFill>
                  <a:schemeClr val="accent2"/>
                </a:solidFill>
                <a:latin typeface="Arial" panose="020B0604020202020204" pitchFamily="34" charset="0"/>
                <a:cs typeface="Arial" panose="020B0604020202020204" pitchFamily="34" charset="0"/>
              </a:rPr>
              <a:t>pavėluotai identifikuoti </a:t>
            </a:r>
            <a:r>
              <a:rPr lang="lt-LT" dirty="0">
                <a:latin typeface="Arial" panose="020B0604020202020204" pitchFamily="34" charset="0"/>
                <a:cs typeface="Arial" panose="020B0604020202020204" pitchFamily="34" charset="0"/>
              </a:rPr>
              <a:t>ar </a:t>
            </a:r>
            <a:r>
              <a:rPr lang="lt-LT" dirty="0">
                <a:solidFill>
                  <a:schemeClr val="accent2"/>
                </a:solidFill>
                <a:latin typeface="Arial" panose="020B0604020202020204" pitchFamily="34" charset="0"/>
                <a:cs typeface="Arial" panose="020B0604020202020204" pitchFamily="34" charset="0"/>
              </a:rPr>
              <a:t>neidentifikuot</a:t>
            </a:r>
            <a:r>
              <a:rPr lang="lt-LT" dirty="0">
                <a:latin typeface="Arial" panose="020B0604020202020204" pitchFamily="34" charset="0"/>
                <a:cs typeface="Arial" panose="020B0604020202020204" pitchFamily="34" charset="0"/>
              </a:rPr>
              <a:t>i </a:t>
            </a:r>
            <a:r>
              <a:rPr lang="lt-LT" dirty="0" smtClean="0">
                <a:latin typeface="Arial" panose="020B0604020202020204" pitchFamily="34" charset="0"/>
                <a:cs typeface="Arial" panose="020B0604020202020204" pitchFamily="34" charset="0"/>
              </a:rPr>
              <a:t>PPO poreikiai </a:t>
            </a:r>
            <a:r>
              <a:rPr lang="lt-LT" dirty="0">
                <a:latin typeface="Arial" panose="020B0604020202020204" pitchFamily="34" charset="0"/>
                <a:cs typeface="Arial" panose="020B0604020202020204" pitchFamily="34" charset="0"/>
              </a:rPr>
              <a:t>neleis </a:t>
            </a:r>
            <a:r>
              <a:rPr lang="lt-LT" dirty="0" smtClean="0">
                <a:latin typeface="Arial" panose="020B0604020202020204" pitchFamily="34" charset="0"/>
                <a:cs typeface="Arial" panose="020B0604020202020204" pitchFamily="34" charset="0"/>
              </a:rPr>
              <a:t>efektyviai ir greitai įsigyti reikiamą objektą.</a:t>
            </a:r>
          </a:p>
          <a:p>
            <a:pPr marL="742950" indent="-285750" algn="just">
              <a:lnSpc>
                <a:spcPct val="107000"/>
              </a:lnSpc>
              <a:buFontTx/>
              <a:buChar char="-"/>
            </a:pPr>
            <a:r>
              <a:rPr lang="lt-LT" dirty="0" smtClean="0">
                <a:latin typeface="Arial" panose="020B0604020202020204" pitchFamily="34" charset="0"/>
                <a:cs typeface="Arial" panose="020B0604020202020204" pitchFamily="34" charset="0"/>
              </a:rPr>
              <a:t>Kadangi bus reikalingas bendradarbiavimo tarp PPO ir KMSA CPO įforminamas, </a:t>
            </a:r>
            <a:r>
              <a:rPr lang="lt-LT" dirty="0" smtClean="0">
                <a:solidFill>
                  <a:schemeClr val="accent2"/>
                </a:solidFill>
                <a:latin typeface="Arial" panose="020B0604020202020204" pitchFamily="34" charset="0"/>
                <a:cs typeface="Arial" panose="020B0604020202020204" pitchFamily="34" charset="0"/>
              </a:rPr>
              <a:t>padidės administracinė našta</a:t>
            </a:r>
            <a:r>
              <a:rPr lang="lt-LT" dirty="0" smtClean="0">
                <a:latin typeface="Arial" panose="020B0604020202020204" pitchFamily="34" charset="0"/>
                <a:cs typeface="Arial" panose="020B0604020202020204" pitchFamily="34" charset="0"/>
              </a:rPr>
              <a:t>. </a:t>
            </a:r>
            <a:r>
              <a:rPr lang="lt-LT" dirty="0">
                <a:latin typeface="Arial" panose="020B0604020202020204" pitchFamily="34" charset="0"/>
                <a:cs typeface="Arial" panose="020B0604020202020204" pitchFamily="34" charset="0"/>
              </a:rPr>
              <a:t>Įprastai toks bendradarbiavimas įforminamas sutartimi (pavedimo, bendradarbiavimo, paslaugų pirkimo ir pan.), taip pat gali būti forminama ir kituose dokumentuose (pavyzdžiui, CPO </a:t>
            </a:r>
            <a:r>
              <a:rPr lang="lt-LT" dirty="0" smtClean="0">
                <a:latin typeface="Arial" panose="020B0604020202020204" pitchFamily="34" charset="0"/>
                <a:cs typeface="Arial" panose="020B0604020202020204" pitchFamily="34" charset="0"/>
              </a:rPr>
              <a:t>nuostatuose</a:t>
            </a:r>
            <a:r>
              <a:rPr lang="lt-LT" dirty="0">
                <a:latin typeface="Arial" panose="020B0604020202020204" pitchFamily="34" charset="0"/>
                <a:cs typeface="Arial" panose="020B0604020202020204" pitchFamily="34" charset="0"/>
              </a:rPr>
              <a:t>, apibrėžiant teisės aktais ir pan</a:t>
            </a:r>
            <a:r>
              <a:rPr lang="lt-LT" dirty="0" smtClean="0">
                <a:latin typeface="Arial" panose="020B0604020202020204" pitchFamily="34" charset="0"/>
                <a:cs typeface="Arial" panose="020B0604020202020204" pitchFamily="34" charset="0"/>
              </a:rPr>
              <a:t>.). </a:t>
            </a:r>
            <a:endParaRPr lang="lt-LT" dirty="0">
              <a:latin typeface="Arial" panose="020B0604020202020204" pitchFamily="34" charset="0"/>
              <a:cs typeface="Arial" panose="020B0604020202020204" pitchFamily="34" charset="0"/>
            </a:endParaRPr>
          </a:p>
          <a:p>
            <a:pPr marL="742950" indent="-285750" algn="just">
              <a:lnSpc>
                <a:spcPct val="107000"/>
              </a:lnSpc>
              <a:spcAft>
                <a:spcPts val="0"/>
              </a:spcAft>
              <a:buFontTx/>
              <a:buChar char="-"/>
            </a:pPr>
            <a:r>
              <a:rPr lang="lt-LT" b="1" dirty="0">
                <a:solidFill>
                  <a:srgbClr val="002060"/>
                </a:solidFill>
                <a:latin typeface="Arial" panose="020B0604020202020204" pitchFamily="34" charset="0"/>
                <a:cs typeface="Arial" panose="020B0604020202020204" pitchFamily="34" charset="0"/>
              </a:rPr>
              <a:t>PPO ir KMSA CPO </a:t>
            </a:r>
            <a:r>
              <a:rPr lang="lt-LT" dirty="0" smtClean="0">
                <a:solidFill>
                  <a:schemeClr val="accent2"/>
                </a:solidFill>
                <a:latin typeface="Arial" panose="020B0604020202020204" pitchFamily="34" charset="0"/>
                <a:cs typeface="Arial" panose="020B0604020202020204" pitchFamily="34" charset="0"/>
              </a:rPr>
              <a:t>reikės </a:t>
            </a:r>
            <a:r>
              <a:rPr lang="lt-LT" dirty="0" smtClean="0">
                <a:solidFill>
                  <a:schemeClr val="accent2"/>
                </a:solidFill>
                <a:latin typeface="Arial" panose="020B0604020202020204" pitchFamily="34" charset="0"/>
                <a:ea typeface="Calibri" panose="020F0502020204030204" pitchFamily="34" charset="0"/>
                <a:cs typeface="Arial" panose="020B0604020202020204" pitchFamily="34" charset="0"/>
              </a:rPr>
              <a:t>papildomų laiko ir administracinių resursų</a:t>
            </a:r>
            <a:r>
              <a:rPr lang="lt-LT" dirty="0" smtClean="0">
                <a:latin typeface="Arial" panose="020B0604020202020204" pitchFamily="34" charset="0"/>
                <a:ea typeface="Calibri" panose="020F0502020204030204" pitchFamily="34" charset="0"/>
                <a:cs typeface="Arial" panose="020B0604020202020204" pitchFamily="34" charset="0"/>
              </a:rPr>
              <a:t> derinant pirkimų planus, juos analizuojant, pasiskirstant pirkimus;</a:t>
            </a:r>
          </a:p>
          <a:p>
            <a:pPr marL="742950" indent="-285750" algn="just">
              <a:lnSpc>
                <a:spcPct val="107000"/>
              </a:lnSpc>
              <a:spcAft>
                <a:spcPts val="0"/>
              </a:spcAft>
              <a:buFontTx/>
              <a:buChar char="-"/>
            </a:pPr>
            <a:r>
              <a:rPr lang="lt-LT" b="1" dirty="0" smtClean="0">
                <a:solidFill>
                  <a:srgbClr val="002060"/>
                </a:solidFill>
                <a:latin typeface="Arial" panose="020B0604020202020204" pitchFamily="34" charset="0"/>
                <a:cs typeface="Arial" panose="020B0604020202020204" pitchFamily="34" charset="0"/>
              </a:rPr>
              <a:t>PPO </a:t>
            </a:r>
            <a:r>
              <a:rPr lang="lt-LT" dirty="0" smtClean="0">
                <a:solidFill>
                  <a:schemeClr val="accent2"/>
                </a:solidFill>
                <a:latin typeface="Arial" panose="020B0604020202020204" pitchFamily="34" charset="0"/>
                <a:cs typeface="Arial" panose="020B0604020202020204" pitchFamily="34" charset="0"/>
              </a:rPr>
              <a:t>turės pasikeisti turimą </a:t>
            </a:r>
            <a:r>
              <a:rPr lang="lt-LT" dirty="0">
                <a:solidFill>
                  <a:schemeClr val="accent2"/>
                </a:solidFill>
                <a:latin typeface="Arial" panose="020B0604020202020204" pitchFamily="34" charset="0"/>
                <a:cs typeface="Arial" panose="020B0604020202020204" pitchFamily="34" charset="0"/>
              </a:rPr>
              <a:t>vidaus pirkimų organizavimo </a:t>
            </a:r>
            <a:r>
              <a:rPr lang="lt-LT" dirty="0" smtClean="0">
                <a:solidFill>
                  <a:schemeClr val="accent2"/>
                </a:solidFill>
                <a:latin typeface="Arial" panose="020B0604020202020204" pitchFamily="34" charset="0"/>
                <a:cs typeface="Arial" panose="020B0604020202020204" pitchFamily="34" charset="0"/>
              </a:rPr>
              <a:t>tvarką</a:t>
            </a:r>
            <a:r>
              <a:rPr lang="lt-LT" dirty="0" smtClean="0">
                <a:latin typeface="Arial" panose="020B0604020202020204" pitchFamily="34" charset="0"/>
                <a:cs typeface="Arial" panose="020B0604020202020204" pitchFamily="34" charset="0"/>
              </a:rPr>
              <a:t>, joje </a:t>
            </a:r>
            <a:r>
              <a:rPr lang="lt-LT" dirty="0">
                <a:latin typeface="Arial" panose="020B0604020202020204" pitchFamily="34" charset="0"/>
                <a:cs typeface="Arial" panose="020B0604020202020204" pitchFamily="34" charset="0"/>
              </a:rPr>
              <a:t>aptariant </a:t>
            </a:r>
            <a:r>
              <a:rPr lang="lt-LT" b="1" dirty="0" smtClean="0">
                <a:solidFill>
                  <a:srgbClr val="002060"/>
                </a:solidFill>
                <a:latin typeface="Arial" panose="020B0604020202020204" pitchFamily="34" charset="0"/>
                <a:cs typeface="Arial" panose="020B0604020202020204" pitchFamily="34" charset="0"/>
              </a:rPr>
              <a:t>KMSA CPO</a:t>
            </a:r>
            <a:r>
              <a:rPr lang="en-US" b="1" dirty="0" smtClean="0">
                <a:solidFill>
                  <a:srgbClr val="002060"/>
                </a:solidFill>
                <a:latin typeface="Arial" panose="020B0604020202020204" pitchFamily="34" charset="0"/>
                <a:cs typeface="Arial" panose="020B0604020202020204" pitchFamily="34" charset="0"/>
              </a:rPr>
              <a:t> </a:t>
            </a:r>
            <a:r>
              <a:rPr lang="lt-LT" dirty="0" smtClean="0">
                <a:latin typeface="Arial" panose="020B0604020202020204" pitchFamily="34" charset="0"/>
                <a:cs typeface="Arial" panose="020B0604020202020204" pitchFamily="34" charset="0"/>
              </a:rPr>
              <a:t>atliekamų </a:t>
            </a:r>
            <a:r>
              <a:rPr lang="lt-LT" dirty="0">
                <a:latin typeface="Arial" panose="020B0604020202020204" pitchFamily="34" charset="0"/>
                <a:cs typeface="Arial" panose="020B0604020202020204" pitchFamily="34" charset="0"/>
              </a:rPr>
              <a:t>pirkimų tvarką, organizavimą ir planavimą, atsakingų asmenų paskyrimą ir įsitraukimą į centralizavimo procesus, pirkimų perdavimą </a:t>
            </a:r>
            <a:r>
              <a:rPr lang="lt-LT" b="1" dirty="0" smtClean="0">
                <a:solidFill>
                  <a:srgbClr val="002060"/>
                </a:solidFill>
                <a:latin typeface="Arial" panose="020B0604020202020204" pitchFamily="34" charset="0"/>
                <a:cs typeface="Arial" panose="020B0604020202020204" pitchFamily="34" charset="0"/>
              </a:rPr>
              <a:t>KMSA CPO</a:t>
            </a:r>
            <a:r>
              <a:rPr lang="lt-LT" dirty="0" smtClean="0">
                <a:latin typeface="Arial" panose="020B0604020202020204" pitchFamily="34" charset="0"/>
                <a:cs typeface="Arial" panose="020B0604020202020204" pitchFamily="34" charset="0"/>
              </a:rPr>
              <a:t>, </a:t>
            </a:r>
            <a:r>
              <a:rPr lang="lt-LT" dirty="0">
                <a:latin typeface="Arial" panose="020B0604020202020204" pitchFamily="34" charset="0"/>
                <a:cs typeface="Arial" panose="020B0604020202020204" pitchFamily="34" charset="0"/>
              </a:rPr>
              <a:t>jų inicijavimą ir pan</a:t>
            </a:r>
            <a:r>
              <a:rPr lang="lt-LT" dirty="0" smtClean="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4494082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3522" cy="6858000"/>
          </a:xfrm>
        </p:spPr>
      </p:pic>
      <p:sp>
        <p:nvSpPr>
          <p:cNvPr id="2" name="Title 1"/>
          <p:cNvSpPr>
            <a:spLocks noGrp="1"/>
          </p:cNvSpPr>
          <p:nvPr>
            <p:ph type="title"/>
          </p:nvPr>
        </p:nvSpPr>
        <p:spPr>
          <a:xfrm>
            <a:off x="1995854" y="624254"/>
            <a:ext cx="9357946" cy="360484"/>
          </a:xfrm>
        </p:spPr>
        <p:txBody>
          <a:bodyPr>
            <a:normAutofit fontScale="90000"/>
          </a:bodyPr>
          <a:lstStyle/>
          <a:p>
            <a:r>
              <a:rPr lang="lt-LT" b="1" dirty="0" smtClean="0"/>
              <a:t> </a:t>
            </a:r>
            <a:br>
              <a:rPr lang="lt-LT" b="1" dirty="0" smtClean="0"/>
            </a:br>
            <a:r>
              <a:rPr lang="lt-LT" b="1" dirty="0" smtClean="0"/>
              <a:t>                </a:t>
            </a:r>
            <a:br>
              <a:rPr lang="lt-LT" b="1" dirty="0" smtClean="0"/>
            </a:br>
            <a:r>
              <a:rPr lang="lt-LT" b="1" dirty="0" smtClean="0"/>
              <a:t>                    </a:t>
            </a:r>
            <a:br>
              <a:rPr lang="lt-LT" b="1" dirty="0" smtClean="0"/>
            </a:br>
            <a:r>
              <a:rPr lang="lt-LT" b="1" dirty="0" smtClean="0"/>
              <a:t>                  </a:t>
            </a:r>
            <a:br>
              <a:rPr lang="lt-LT" b="1" dirty="0" smtClean="0"/>
            </a:br>
            <a:r>
              <a:rPr lang="lt-LT" b="1" dirty="0"/>
              <a:t> </a:t>
            </a:r>
            <a:r>
              <a:rPr lang="lt-LT" b="1" dirty="0" smtClean="0"/>
              <a:t>               </a:t>
            </a:r>
            <a:br>
              <a:rPr lang="lt-LT" b="1" dirty="0" smtClean="0"/>
            </a:br>
            <a:r>
              <a:rPr lang="lt-LT" dirty="0"/>
              <a:t/>
            </a:r>
            <a:br>
              <a:rPr lang="lt-LT" dirty="0"/>
            </a:br>
            <a:r>
              <a:rPr lang="lt-LT" dirty="0"/>
              <a:t/>
            </a:r>
            <a:br>
              <a:rPr lang="lt-LT" dirty="0"/>
            </a:br>
            <a:r>
              <a:rPr lang="lt-LT" dirty="0"/>
              <a:t/>
            </a:r>
            <a:br>
              <a:rPr lang="lt-LT" dirty="0"/>
            </a:br>
            <a:r>
              <a:rPr lang="lt-LT" dirty="0"/>
              <a:t/>
            </a:r>
            <a:br>
              <a:rPr lang="lt-LT" dirty="0"/>
            </a:br>
            <a:r>
              <a:rPr lang="lt-LT" dirty="0" smtClean="0"/>
              <a:t/>
            </a:r>
            <a:br>
              <a:rPr lang="lt-LT" dirty="0" smtClean="0"/>
            </a:br>
            <a:endParaRPr lang="en-US" dirty="0"/>
          </a:p>
        </p:txBody>
      </p:sp>
      <p:sp>
        <p:nvSpPr>
          <p:cNvPr id="5" name="Stačiakampis 4"/>
          <p:cNvSpPr/>
          <p:nvPr/>
        </p:nvSpPr>
        <p:spPr>
          <a:xfrm>
            <a:off x="140677" y="1090247"/>
            <a:ext cx="11904785" cy="800219"/>
          </a:xfrm>
          <a:prstGeom prst="rect">
            <a:avLst/>
          </a:prstGeom>
        </p:spPr>
        <p:txBody>
          <a:bodyPr wrap="square">
            <a:spAutoFit/>
          </a:bodyPr>
          <a:lstStyle/>
          <a:p>
            <a:pPr algn="just"/>
            <a:endParaRPr lang="lt-LT" sz="1600" dirty="0" smtClean="0">
              <a:latin typeface="Arial" panose="020B0604020202020204" pitchFamily="34" charset="0"/>
              <a:cs typeface="Arial" panose="020B0604020202020204" pitchFamily="34" charset="0"/>
            </a:endParaRPr>
          </a:p>
          <a:p>
            <a:pPr algn="just"/>
            <a:endParaRPr lang="lt-LT" sz="1600" b="1" dirty="0" smtClean="0">
              <a:solidFill>
                <a:schemeClr val="accent5">
                  <a:lumMod val="75000"/>
                </a:schemeClr>
              </a:solidFill>
              <a:latin typeface="Arial" panose="020B0604020202020204" pitchFamily="34" charset="0"/>
              <a:cs typeface="Arial" panose="020B0604020202020204" pitchFamily="34" charset="0"/>
            </a:endParaRPr>
          </a:p>
          <a:p>
            <a:r>
              <a:rPr lang="lt-LT" sz="1400" b="1" dirty="0" smtClean="0">
                <a:latin typeface="Arial" panose="020B0604020202020204" pitchFamily="34" charset="0"/>
                <a:cs typeface="Arial" panose="020B0604020202020204" pitchFamily="34" charset="0"/>
              </a:rPr>
              <a:t> </a:t>
            </a:r>
            <a:endParaRPr lang="lt-LT" sz="1400" dirty="0">
              <a:latin typeface="Arial" panose="020B0604020202020204" pitchFamily="34" charset="0"/>
              <a:cs typeface="Arial" panose="020B0604020202020204" pitchFamily="34" charset="0"/>
            </a:endParaRPr>
          </a:p>
        </p:txBody>
      </p:sp>
      <p:sp>
        <p:nvSpPr>
          <p:cNvPr id="3" name="Stačiakampis 2"/>
          <p:cNvSpPr/>
          <p:nvPr/>
        </p:nvSpPr>
        <p:spPr>
          <a:xfrm>
            <a:off x="265471" y="1160556"/>
            <a:ext cx="11641394" cy="6022354"/>
          </a:xfrm>
          <a:prstGeom prst="rect">
            <a:avLst/>
          </a:prstGeom>
        </p:spPr>
        <p:txBody>
          <a:bodyPr wrap="square">
            <a:spAutoFit/>
          </a:bodyPr>
          <a:lstStyle/>
          <a:p>
            <a:pPr>
              <a:lnSpc>
                <a:spcPct val="107000"/>
              </a:lnSpc>
              <a:spcAft>
                <a:spcPts val="800"/>
              </a:spcAft>
            </a:pPr>
            <a:r>
              <a:rPr lang="en-US" sz="1600" b="1" dirty="0" smtClean="0">
                <a:latin typeface="Arial" panose="020B0604020202020204" pitchFamily="34" charset="0"/>
                <a:ea typeface="Calibri" panose="020F0502020204030204" pitchFamily="34" charset="0"/>
                <a:cs typeface="Arial" panose="020B0604020202020204" pitchFamily="34" charset="0"/>
              </a:rPr>
              <a:t>                  </a:t>
            </a:r>
            <a:r>
              <a:rPr lang="lt-LT" sz="1600" b="1" dirty="0" smtClean="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Sunkumai</a:t>
            </a:r>
            <a:r>
              <a:rPr lang="lt-LT" sz="1600" b="1"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 kylantys bendradarbiaujant CPO ir </a:t>
            </a:r>
            <a:r>
              <a:rPr lang="lt-LT" sz="1600" b="1" dirty="0" smtClean="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PPO:</a:t>
            </a:r>
            <a:r>
              <a:rPr lang="lt-LT" sz="1600" dirty="0" smtClean="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 </a:t>
            </a:r>
            <a:endParaRPr lang="lt-LT" sz="16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pPr algn="just">
              <a:lnSpc>
                <a:spcPct val="107000"/>
              </a:lnSpc>
            </a:pPr>
            <a:r>
              <a:rPr lang="lt-LT" sz="1600" dirty="0">
                <a:latin typeface="Arial" panose="020B0604020202020204" pitchFamily="34" charset="0"/>
                <a:ea typeface="Calibri" panose="020F0502020204030204" pitchFamily="34" charset="0"/>
                <a:cs typeface="Arial" panose="020B0604020202020204" pitchFamily="34" charset="0"/>
              </a:rPr>
              <a:t>✓ </a:t>
            </a:r>
            <a:r>
              <a:rPr lang="lt-LT" sz="1600"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Pasitikėjimo vienas kitu trūkumas </a:t>
            </a:r>
            <a:r>
              <a:rPr lang="lt-LT" sz="1600" dirty="0">
                <a:latin typeface="Arial" panose="020B0604020202020204" pitchFamily="34" charset="0"/>
                <a:ea typeface="Calibri" panose="020F0502020204030204" pitchFamily="34" charset="0"/>
                <a:cs typeface="Arial" panose="020B0604020202020204" pitchFamily="34" charset="0"/>
              </a:rPr>
              <a:t>(pavyzdžiui, PPO neteikia CPO informacijos apie savo pirkimų poreikį arba teikia ją atmestinai); </a:t>
            </a:r>
            <a:endParaRPr lang="lt-LT" sz="1600" dirty="0" smtClean="0">
              <a:latin typeface="Arial" panose="020B0604020202020204" pitchFamily="34" charset="0"/>
              <a:ea typeface="Calibri" panose="020F0502020204030204" pitchFamily="34" charset="0"/>
              <a:cs typeface="Arial" panose="020B0604020202020204" pitchFamily="34" charset="0"/>
            </a:endParaRPr>
          </a:p>
          <a:p>
            <a:pPr algn="just">
              <a:lnSpc>
                <a:spcPct val="107000"/>
              </a:lnSpc>
            </a:pPr>
            <a:r>
              <a:rPr lang="lt-LT" sz="1600" dirty="0" smtClean="0">
                <a:latin typeface="Arial" panose="020B0604020202020204" pitchFamily="34" charset="0"/>
                <a:ea typeface="Calibri" panose="020F0502020204030204" pitchFamily="34" charset="0"/>
                <a:cs typeface="Arial" panose="020B0604020202020204" pitchFamily="34" charset="0"/>
              </a:rPr>
              <a:t>✓ </a:t>
            </a:r>
            <a:r>
              <a:rPr lang="lt-LT" sz="1600"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bendrų tikslų nebuvimas ar nepakankamos CPO ir PPO pastangos </a:t>
            </a:r>
            <a:r>
              <a:rPr lang="lt-LT" sz="1600" dirty="0">
                <a:latin typeface="Arial" panose="020B0604020202020204" pitchFamily="34" charset="0"/>
                <a:ea typeface="Calibri" panose="020F0502020204030204" pitchFamily="34" charset="0"/>
                <a:cs typeface="Arial" panose="020B0604020202020204" pitchFamily="34" charset="0"/>
              </a:rPr>
              <a:t>(pavyzdžiui, CPO siekia standartizuoti </a:t>
            </a:r>
            <a:r>
              <a:rPr lang="lt-LT" sz="1600" dirty="0" smtClean="0">
                <a:latin typeface="Arial" panose="020B0604020202020204" pitchFamily="34" charset="0"/>
                <a:ea typeface="Calibri" panose="020F0502020204030204" pitchFamily="34" charset="0"/>
                <a:cs typeface="Arial" panose="020B0604020202020204" pitchFamily="34" charset="0"/>
              </a:rPr>
              <a:t>procesą</a:t>
            </a:r>
            <a:r>
              <a:rPr lang="en-US" sz="1600" dirty="0" smtClean="0">
                <a:latin typeface="Arial" panose="020B0604020202020204" pitchFamily="34" charset="0"/>
                <a:ea typeface="Calibri" panose="020F0502020204030204" pitchFamily="34" charset="0"/>
                <a:cs typeface="Arial" panose="020B0604020202020204" pitchFamily="34" charset="0"/>
              </a:rPr>
              <a:t>,</a:t>
            </a:r>
            <a:r>
              <a:rPr lang="lt-LT" sz="1600" dirty="0" smtClean="0">
                <a:latin typeface="Arial" panose="020B0604020202020204" pitchFamily="34" charset="0"/>
                <a:ea typeface="Calibri" panose="020F0502020204030204" pitchFamily="34" charset="0"/>
                <a:cs typeface="Arial" panose="020B0604020202020204" pitchFamily="34" charset="0"/>
              </a:rPr>
              <a:t> </a:t>
            </a:r>
            <a:r>
              <a:rPr lang="lt-LT" sz="1600" dirty="0">
                <a:latin typeface="Arial" panose="020B0604020202020204" pitchFamily="34" charset="0"/>
                <a:ea typeface="Calibri" panose="020F0502020204030204" pitchFamily="34" charset="0"/>
                <a:cs typeface="Arial" panose="020B0604020202020204" pitchFamily="34" charset="0"/>
              </a:rPr>
              <a:t>duomenis apie poreikį prašydama teikti konkrečia forma, tačiau </a:t>
            </a:r>
            <a:r>
              <a:rPr lang="lt-LT" sz="1600" dirty="0" smtClean="0">
                <a:latin typeface="Arial" panose="020B0604020202020204" pitchFamily="34" charset="0"/>
                <a:ea typeface="Calibri" panose="020F0502020204030204" pitchFamily="34" charset="0"/>
                <a:cs typeface="Arial" panose="020B0604020202020204" pitchFamily="34" charset="0"/>
              </a:rPr>
              <a:t>PPO teikia </a:t>
            </a:r>
            <a:r>
              <a:rPr lang="lt-LT" sz="1600" dirty="0">
                <a:latin typeface="Arial" panose="020B0604020202020204" pitchFamily="34" charset="0"/>
                <a:ea typeface="Calibri" panose="020F0502020204030204" pitchFamily="34" charset="0"/>
                <a:cs typeface="Arial" panose="020B0604020202020204" pitchFamily="34" charset="0"/>
              </a:rPr>
              <a:t>pagal savo įprastai naudojamas formas; nesilaikoma tarpusavyje aptartų informacijos pateikimo terminų, teikiami </a:t>
            </a:r>
            <a:r>
              <a:rPr lang="lt-LT" sz="1600" dirty="0" smtClean="0">
                <a:latin typeface="Arial" panose="020B0604020202020204" pitchFamily="34" charset="0"/>
                <a:ea typeface="Calibri" panose="020F0502020204030204" pitchFamily="34" charset="0"/>
                <a:cs typeface="Arial" panose="020B0604020202020204" pitchFamily="34" charset="0"/>
              </a:rPr>
              <a:t>neišsamūs, neaiškūs </a:t>
            </a:r>
            <a:r>
              <a:rPr lang="lt-LT" sz="1600" dirty="0">
                <a:latin typeface="Arial" panose="020B0604020202020204" pitchFamily="34" charset="0"/>
                <a:ea typeface="Calibri" panose="020F0502020204030204" pitchFamily="34" charset="0"/>
                <a:cs typeface="Arial" panose="020B0604020202020204" pitchFamily="34" charset="0"/>
              </a:rPr>
              <a:t>pirkimų planai); </a:t>
            </a:r>
          </a:p>
          <a:p>
            <a:pPr algn="just">
              <a:lnSpc>
                <a:spcPct val="107000"/>
              </a:lnSpc>
              <a:spcAft>
                <a:spcPts val="800"/>
              </a:spcAft>
            </a:pPr>
            <a:r>
              <a:rPr lang="lt-LT" sz="1600" dirty="0">
                <a:latin typeface="Arial" panose="020B0604020202020204" pitchFamily="34" charset="0"/>
                <a:ea typeface="Calibri" panose="020F0502020204030204" pitchFamily="34" charset="0"/>
                <a:cs typeface="Arial" panose="020B0604020202020204" pitchFamily="34" charset="0"/>
              </a:rPr>
              <a:t>✓ </a:t>
            </a:r>
            <a:r>
              <a:rPr lang="lt-LT" sz="1600"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įsipareigojimų trūkumas </a:t>
            </a:r>
            <a:r>
              <a:rPr lang="lt-LT" sz="1600" dirty="0">
                <a:latin typeface="Arial" panose="020B0604020202020204" pitchFamily="34" charset="0"/>
                <a:ea typeface="Calibri" panose="020F0502020204030204" pitchFamily="34" charset="0"/>
                <a:cs typeface="Arial" panose="020B0604020202020204" pitchFamily="34" charset="0"/>
              </a:rPr>
              <a:t>(pavyzdžiui, </a:t>
            </a:r>
            <a:r>
              <a:rPr lang="lt-LT" sz="1600" dirty="0" smtClean="0">
                <a:latin typeface="Arial" panose="020B0604020202020204" pitchFamily="34" charset="0"/>
                <a:ea typeface="Calibri" panose="020F0502020204030204" pitchFamily="34" charset="0"/>
                <a:cs typeface="Arial" panose="020B0604020202020204" pitchFamily="34" charset="0"/>
              </a:rPr>
              <a:t>PPO ir </a:t>
            </a:r>
            <a:r>
              <a:rPr lang="lt-LT" sz="1600" dirty="0">
                <a:latin typeface="Arial" panose="020B0604020202020204" pitchFamily="34" charset="0"/>
                <a:ea typeface="Calibri" panose="020F0502020204030204" pitchFamily="34" charset="0"/>
                <a:cs typeface="Arial" panose="020B0604020202020204" pitchFamily="34" charset="0"/>
              </a:rPr>
              <a:t>CPO neaptaria tarpusavio įsipareigojimų sutartyje ar kitame dokumente); </a:t>
            </a:r>
          </a:p>
          <a:p>
            <a:pPr algn="just">
              <a:lnSpc>
                <a:spcPct val="107000"/>
              </a:lnSpc>
              <a:spcAft>
                <a:spcPts val="800"/>
              </a:spcAft>
            </a:pPr>
            <a:r>
              <a:rPr lang="lt-LT" sz="1600" dirty="0">
                <a:latin typeface="Arial" panose="020B0604020202020204" pitchFamily="34" charset="0"/>
                <a:ea typeface="Calibri" panose="020F0502020204030204" pitchFamily="34" charset="0"/>
                <a:cs typeface="Arial" panose="020B0604020202020204" pitchFamily="34" charset="0"/>
              </a:rPr>
              <a:t>✓ </a:t>
            </a:r>
            <a:r>
              <a:rPr lang="lt-LT" sz="1600"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pasirinkta netinkama tarpusavio komunikacija </a:t>
            </a:r>
            <a:r>
              <a:rPr lang="lt-LT" sz="1600" dirty="0">
                <a:latin typeface="Arial" panose="020B0604020202020204" pitchFamily="34" charset="0"/>
                <a:ea typeface="Calibri" panose="020F0502020204030204" pitchFamily="34" charset="0"/>
                <a:cs typeface="Arial" panose="020B0604020202020204" pitchFamily="34" charset="0"/>
              </a:rPr>
              <a:t>(pavyzdžiui, nėra nustatyta, kuris </a:t>
            </a:r>
            <a:r>
              <a:rPr lang="lt-LT" sz="1600" dirty="0" smtClean="0">
                <a:latin typeface="Arial" panose="020B0604020202020204" pitchFamily="34" charset="0"/>
                <a:ea typeface="Calibri" panose="020F0502020204030204" pitchFamily="34" charset="0"/>
                <a:cs typeface="Arial" panose="020B0604020202020204" pitchFamily="34" charset="0"/>
              </a:rPr>
              <a:t>PPO darbuotojas </a:t>
            </a:r>
            <a:r>
              <a:rPr lang="lt-LT" sz="1600" dirty="0">
                <a:latin typeface="Arial" panose="020B0604020202020204" pitchFamily="34" charset="0"/>
                <a:ea typeface="Calibri" panose="020F0502020204030204" pitchFamily="34" charset="0"/>
                <a:cs typeface="Arial" panose="020B0604020202020204" pitchFamily="34" charset="0"/>
              </a:rPr>
              <a:t>atsakingas už informacijos teikimą </a:t>
            </a:r>
            <a:r>
              <a:rPr lang="lt-LT" sz="1600" dirty="0" smtClean="0">
                <a:latin typeface="Arial" panose="020B0604020202020204" pitchFamily="34" charset="0"/>
                <a:ea typeface="Calibri" panose="020F0502020204030204" pitchFamily="34" charset="0"/>
                <a:cs typeface="Arial" panose="020B0604020202020204" pitchFamily="34" charset="0"/>
              </a:rPr>
              <a:t>CPO, ar atvirkščiai – kuris CPO specialistas konsultuoja kokiais klausimais). </a:t>
            </a:r>
          </a:p>
          <a:p>
            <a:r>
              <a:rPr lang="en-US" sz="1600" b="1" dirty="0" smtClean="0">
                <a:latin typeface="Arial" panose="020B0604020202020204" pitchFamily="34" charset="0"/>
                <a:cs typeface="Arial" panose="020B0604020202020204" pitchFamily="34" charset="0"/>
              </a:rPr>
              <a:t>                </a:t>
            </a:r>
            <a:r>
              <a:rPr lang="lt-LT" sz="1600" b="1" dirty="0" smtClean="0">
                <a:solidFill>
                  <a:schemeClr val="accent1">
                    <a:lumMod val="75000"/>
                  </a:schemeClr>
                </a:solidFill>
                <a:latin typeface="Arial" panose="020B0604020202020204" pitchFamily="34" charset="0"/>
                <a:cs typeface="Arial" panose="020B0604020202020204" pitchFamily="34" charset="0"/>
              </a:rPr>
              <a:t>Sunkumai </a:t>
            </a:r>
            <a:r>
              <a:rPr lang="lt-LT" sz="1600" b="1" dirty="0">
                <a:solidFill>
                  <a:schemeClr val="accent1">
                    <a:lumMod val="75000"/>
                  </a:schemeClr>
                </a:solidFill>
                <a:latin typeface="Arial" panose="020B0604020202020204" pitchFamily="34" charset="0"/>
                <a:cs typeface="Arial" panose="020B0604020202020204" pitchFamily="34" charset="0"/>
              </a:rPr>
              <a:t>pirkimo procese: </a:t>
            </a:r>
            <a:endParaRPr lang="lt-LT" sz="1600" dirty="0">
              <a:solidFill>
                <a:schemeClr val="accent1">
                  <a:lumMod val="75000"/>
                </a:schemeClr>
              </a:solidFill>
              <a:latin typeface="Arial" panose="020B0604020202020204" pitchFamily="34" charset="0"/>
              <a:cs typeface="Arial" panose="020B0604020202020204" pitchFamily="34" charset="0"/>
            </a:endParaRPr>
          </a:p>
          <a:p>
            <a:pPr algn="just"/>
            <a:r>
              <a:rPr lang="lt-LT" sz="1600" dirty="0">
                <a:latin typeface="Arial" panose="020B0604020202020204" pitchFamily="34" charset="0"/>
                <a:cs typeface="Arial" panose="020B0604020202020204" pitchFamily="34" charset="0"/>
              </a:rPr>
              <a:t>✓ </a:t>
            </a:r>
            <a:r>
              <a:rPr lang="lt-LT" sz="1600" dirty="0" smtClean="0">
                <a:solidFill>
                  <a:schemeClr val="accent1">
                    <a:lumMod val="50000"/>
                  </a:schemeClr>
                </a:solidFill>
                <a:latin typeface="Arial" panose="020B0604020202020204" pitchFamily="34" charset="0"/>
                <a:cs typeface="Arial" panose="020B0604020202020204" pitchFamily="34" charset="0"/>
              </a:rPr>
              <a:t>sutarties, </a:t>
            </a:r>
            <a:r>
              <a:rPr lang="lt-LT" sz="1600" dirty="0">
                <a:solidFill>
                  <a:schemeClr val="accent1">
                    <a:lumMod val="50000"/>
                  </a:schemeClr>
                </a:solidFill>
                <a:latin typeface="Arial" panose="020B0604020202020204" pitchFamily="34" charset="0"/>
                <a:cs typeface="Arial" panose="020B0604020202020204" pitchFamily="34" charset="0"/>
              </a:rPr>
              <a:t>techninių specifikacijų </a:t>
            </a:r>
            <a:r>
              <a:rPr lang="en-US" sz="1600" dirty="0" err="1" smtClean="0">
                <a:solidFill>
                  <a:schemeClr val="accent1">
                    <a:lumMod val="50000"/>
                  </a:schemeClr>
                </a:solidFill>
                <a:latin typeface="Arial" panose="020B0604020202020204" pitchFamily="34" charset="0"/>
                <a:cs typeface="Arial" panose="020B0604020202020204" pitchFamily="34" charset="0"/>
              </a:rPr>
              <a:t>atitikties</a:t>
            </a:r>
            <a:r>
              <a:rPr lang="en-US" sz="1600" dirty="0" smtClean="0">
                <a:solidFill>
                  <a:schemeClr val="accent1">
                    <a:lumMod val="50000"/>
                  </a:schemeClr>
                </a:solidFill>
                <a:latin typeface="Arial" panose="020B0604020202020204" pitchFamily="34" charset="0"/>
                <a:cs typeface="Arial" panose="020B0604020202020204" pitchFamily="34" charset="0"/>
              </a:rPr>
              <a:t> </a:t>
            </a:r>
            <a:r>
              <a:rPr lang="lt-LT" sz="1600" dirty="0" smtClean="0">
                <a:solidFill>
                  <a:schemeClr val="accent1">
                    <a:lumMod val="50000"/>
                  </a:schemeClr>
                </a:solidFill>
                <a:latin typeface="Arial" panose="020B0604020202020204" pitchFamily="34" charset="0"/>
                <a:cs typeface="Arial" panose="020B0604020202020204" pitchFamily="34" charset="0"/>
              </a:rPr>
              <a:t>P</a:t>
            </a:r>
            <a:r>
              <a:rPr lang="en-US" sz="1600" dirty="0" smtClean="0">
                <a:solidFill>
                  <a:schemeClr val="accent1">
                    <a:lumMod val="50000"/>
                  </a:schemeClr>
                </a:solidFill>
                <a:latin typeface="Arial" panose="020B0604020202020204" pitchFamily="34" charset="0"/>
                <a:cs typeface="Arial" panose="020B0604020202020204" pitchFamily="34" charset="0"/>
              </a:rPr>
              <a:t>PO </a:t>
            </a:r>
            <a:r>
              <a:rPr lang="en-US" sz="1600" dirty="0" err="1" smtClean="0">
                <a:solidFill>
                  <a:schemeClr val="accent1">
                    <a:lumMod val="50000"/>
                  </a:schemeClr>
                </a:solidFill>
                <a:latin typeface="Arial" panose="020B0604020202020204" pitchFamily="34" charset="0"/>
                <a:cs typeface="Arial" panose="020B0604020202020204" pitchFamily="34" charset="0"/>
              </a:rPr>
              <a:t>poreikiams</a:t>
            </a:r>
            <a:r>
              <a:rPr lang="en-US" sz="1600" dirty="0" smtClean="0">
                <a:solidFill>
                  <a:schemeClr val="accent1">
                    <a:lumMod val="50000"/>
                  </a:schemeClr>
                </a:solidFill>
                <a:latin typeface="Arial" panose="020B0604020202020204" pitchFamily="34" charset="0"/>
                <a:cs typeface="Arial" panose="020B0604020202020204" pitchFamily="34" charset="0"/>
              </a:rPr>
              <a:t> ir VP</a:t>
            </a:r>
            <a:r>
              <a:rPr lang="lt-LT" sz="1600" dirty="0" smtClean="0">
                <a:solidFill>
                  <a:schemeClr val="accent1">
                    <a:lumMod val="50000"/>
                  </a:schemeClr>
                </a:solidFill>
                <a:latin typeface="Arial" panose="020B0604020202020204" pitchFamily="34" charset="0"/>
                <a:cs typeface="Arial" panose="020B0604020202020204" pitchFamily="34" charset="0"/>
              </a:rPr>
              <a:t>Į suderinamumo </a:t>
            </a:r>
            <a:r>
              <a:rPr lang="lt-LT" sz="1600" dirty="0">
                <a:solidFill>
                  <a:schemeClr val="accent1">
                    <a:lumMod val="50000"/>
                  </a:schemeClr>
                </a:solidFill>
                <a:latin typeface="Arial" panose="020B0604020202020204" pitchFamily="34" charset="0"/>
                <a:cs typeface="Arial" panose="020B0604020202020204" pitchFamily="34" charset="0"/>
              </a:rPr>
              <a:t>problemos </a:t>
            </a:r>
            <a:r>
              <a:rPr lang="lt-LT" sz="1600" dirty="0">
                <a:latin typeface="Arial" panose="020B0604020202020204" pitchFamily="34" charset="0"/>
                <a:cs typeface="Arial" panose="020B0604020202020204" pitchFamily="34" charset="0"/>
              </a:rPr>
              <a:t>(pavyzdžiui, tais atvejais, kai </a:t>
            </a:r>
            <a:r>
              <a:rPr lang="lt-LT" sz="1600" dirty="0" smtClean="0">
                <a:latin typeface="Arial" panose="020B0604020202020204" pitchFamily="34" charset="0"/>
                <a:cs typeface="Arial" panose="020B0604020202020204" pitchFamily="34" charset="0"/>
              </a:rPr>
              <a:t>PPO nori įsigyti konkretaus gamintojo įrangą ir atitinkamai parengia techninę specifikaciją, bet CPO mato, kad ji neatitinka VPĮ); </a:t>
            </a:r>
            <a:endParaRPr lang="lt-LT" sz="1600" dirty="0">
              <a:latin typeface="Arial" panose="020B0604020202020204" pitchFamily="34" charset="0"/>
              <a:cs typeface="Arial" panose="020B0604020202020204" pitchFamily="34" charset="0"/>
            </a:endParaRPr>
          </a:p>
          <a:p>
            <a:pPr algn="just"/>
            <a:r>
              <a:rPr lang="lt-LT" sz="1600" dirty="0">
                <a:latin typeface="Arial" panose="020B0604020202020204" pitchFamily="34" charset="0"/>
                <a:cs typeface="Arial" panose="020B0604020202020204" pitchFamily="34" charset="0"/>
              </a:rPr>
              <a:t>✓ </a:t>
            </a:r>
            <a:r>
              <a:rPr lang="lt-LT" sz="1600" dirty="0">
                <a:solidFill>
                  <a:schemeClr val="accent1">
                    <a:lumMod val="50000"/>
                  </a:schemeClr>
                </a:solidFill>
                <a:latin typeface="Arial" panose="020B0604020202020204" pitchFamily="34" charset="0"/>
                <a:cs typeface="Arial" panose="020B0604020202020204" pitchFamily="34" charset="0"/>
              </a:rPr>
              <a:t>nėra standartizuoto pirkimų proceso </a:t>
            </a:r>
            <a:r>
              <a:rPr lang="lt-LT" sz="1600" dirty="0">
                <a:latin typeface="Arial" panose="020B0604020202020204" pitchFamily="34" charset="0"/>
                <a:cs typeface="Arial" panose="020B0604020202020204" pitchFamily="34" charset="0"/>
              </a:rPr>
              <a:t>(nenaudojami standartizuoti dokumentai ir šablonai, </a:t>
            </a:r>
            <a:r>
              <a:rPr lang="lt-LT" sz="1600" dirty="0" smtClean="0">
                <a:latin typeface="Arial" panose="020B0604020202020204" pitchFamily="34" charset="0"/>
                <a:cs typeface="Arial" panose="020B0604020202020204" pitchFamily="34" charset="0"/>
              </a:rPr>
              <a:t>teikiama informacija neįsigilinus į pateiktą formą, </a:t>
            </a:r>
            <a:r>
              <a:rPr lang="lt-LT" sz="1600" dirty="0">
                <a:latin typeface="Arial" panose="020B0604020202020204" pitchFamily="34" charset="0"/>
                <a:cs typeface="Arial" panose="020B0604020202020204" pitchFamily="34" charset="0"/>
              </a:rPr>
              <a:t>nenustatytos atsakomybės specialistams); </a:t>
            </a:r>
          </a:p>
          <a:p>
            <a:pPr algn="just"/>
            <a:r>
              <a:rPr lang="lt-LT" sz="1600" dirty="0">
                <a:latin typeface="Arial" panose="020B0604020202020204" pitchFamily="34" charset="0"/>
                <a:cs typeface="Arial" panose="020B0604020202020204" pitchFamily="34" charset="0"/>
              </a:rPr>
              <a:t>✓ </a:t>
            </a:r>
            <a:r>
              <a:rPr lang="lt-LT" sz="1600" dirty="0">
                <a:solidFill>
                  <a:schemeClr val="accent1">
                    <a:lumMod val="50000"/>
                  </a:schemeClr>
                </a:solidFill>
                <a:latin typeface="Arial" panose="020B0604020202020204" pitchFamily="34" charset="0"/>
                <a:cs typeface="Arial" panose="020B0604020202020204" pitchFamily="34" charset="0"/>
              </a:rPr>
              <a:t>nepakankami ir nepatikimi duomenys </a:t>
            </a:r>
            <a:r>
              <a:rPr lang="lt-LT" sz="1600" dirty="0">
                <a:latin typeface="Arial" panose="020B0604020202020204" pitchFamily="34" charset="0"/>
                <a:cs typeface="Arial" panose="020B0604020202020204" pitchFamily="34" charset="0"/>
              </a:rPr>
              <a:t>(sutarčių vykdymo duomenys, duomenys apie išlaidas) ir dėl to kylantys sunkumai išsiaiškinant </a:t>
            </a:r>
            <a:r>
              <a:rPr lang="lt-LT" sz="1600" dirty="0" smtClean="0">
                <a:latin typeface="Arial" panose="020B0604020202020204" pitchFamily="34" charset="0"/>
                <a:cs typeface="Arial" panose="020B0604020202020204" pitchFamily="34" charset="0"/>
              </a:rPr>
              <a:t>PPO poreikius </a:t>
            </a:r>
            <a:r>
              <a:rPr lang="lt-LT" sz="1600" dirty="0">
                <a:latin typeface="Arial" panose="020B0604020202020204" pitchFamily="34" charset="0"/>
                <a:cs typeface="Arial" panose="020B0604020202020204" pitchFamily="34" charset="0"/>
              </a:rPr>
              <a:t>ir kitą svarbią informaciją</a:t>
            </a:r>
            <a:r>
              <a:rPr lang="lt-LT" sz="1600" dirty="0" smtClean="0">
                <a:latin typeface="Arial" panose="020B0604020202020204" pitchFamily="34" charset="0"/>
                <a:cs typeface="Arial" panose="020B0604020202020204" pitchFamily="34" charset="0"/>
              </a:rPr>
              <a:t>;</a:t>
            </a:r>
          </a:p>
          <a:p>
            <a:pPr algn="just"/>
            <a:r>
              <a:rPr lang="lt-LT" sz="1600" dirty="0">
                <a:latin typeface="Arial" panose="020B0604020202020204" pitchFamily="34" charset="0"/>
                <a:cs typeface="Arial" panose="020B0604020202020204" pitchFamily="34" charset="0"/>
              </a:rPr>
              <a:t>✓ </a:t>
            </a:r>
            <a:r>
              <a:rPr lang="lt-LT" sz="1600" dirty="0" smtClean="0">
                <a:solidFill>
                  <a:schemeClr val="accent1">
                    <a:lumMod val="50000"/>
                  </a:schemeClr>
                </a:solidFill>
                <a:latin typeface="Arial" panose="020B0604020202020204" pitchFamily="34" charset="0"/>
                <a:cs typeface="Arial" panose="020B0604020202020204" pitchFamily="34" charset="0"/>
              </a:rPr>
              <a:t>laiku </a:t>
            </a:r>
            <a:r>
              <a:rPr lang="lt-LT" sz="1600" dirty="0">
                <a:solidFill>
                  <a:schemeClr val="accent1">
                    <a:lumMod val="50000"/>
                  </a:schemeClr>
                </a:solidFill>
                <a:latin typeface="Arial" panose="020B0604020202020204" pitchFamily="34" charset="0"/>
                <a:cs typeface="Arial" panose="020B0604020202020204" pitchFamily="34" charset="0"/>
              </a:rPr>
              <a:t>neidentifikuotiems, „pamirštiems“ poreikiams </a:t>
            </a:r>
            <a:r>
              <a:rPr lang="lt-LT" sz="1600" dirty="0" smtClean="0">
                <a:solidFill>
                  <a:schemeClr val="accent1">
                    <a:lumMod val="50000"/>
                  </a:schemeClr>
                </a:solidFill>
                <a:latin typeface="Arial" panose="020B0604020202020204" pitchFamily="34" charset="0"/>
                <a:cs typeface="Arial" panose="020B0604020202020204" pitchFamily="34" charset="0"/>
              </a:rPr>
              <a:t>nebus </a:t>
            </a:r>
            <a:r>
              <a:rPr lang="lt-LT" sz="1600" dirty="0">
                <a:solidFill>
                  <a:schemeClr val="accent1">
                    <a:lumMod val="50000"/>
                  </a:schemeClr>
                </a:solidFill>
                <a:latin typeface="Arial" panose="020B0604020202020204" pitchFamily="34" charset="0"/>
                <a:cs typeface="Arial" panose="020B0604020202020204" pitchFamily="34" charset="0"/>
              </a:rPr>
              <a:t>teikiamas prioritetas </a:t>
            </a:r>
            <a:r>
              <a:rPr lang="lt-LT" sz="1600" dirty="0">
                <a:latin typeface="Arial" panose="020B0604020202020204" pitchFamily="34" charset="0"/>
                <a:cs typeface="Arial" panose="020B0604020202020204" pitchFamily="34" charset="0"/>
              </a:rPr>
              <a:t>prieš tinkamai suplanuotus </a:t>
            </a:r>
            <a:r>
              <a:rPr lang="lt-LT" sz="1600" dirty="0" smtClean="0">
                <a:latin typeface="Arial" panose="020B0604020202020204" pitchFamily="34" charset="0"/>
                <a:cs typeface="Arial" panose="020B0604020202020204" pitchFamily="34" charset="0"/>
              </a:rPr>
              <a:t>pirkimus, kils rizika neįsigyti būtinų prekių, paslaugų, darbų; </a:t>
            </a:r>
          </a:p>
          <a:p>
            <a:r>
              <a:rPr lang="lt-LT" sz="1600" dirty="0" smtClean="0">
                <a:latin typeface="Arial" panose="020B0604020202020204" pitchFamily="34" charset="0"/>
                <a:cs typeface="Arial" panose="020B0604020202020204" pitchFamily="34" charset="0"/>
              </a:rPr>
              <a:t>✓ </a:t>
            </a:r>
            <a:r>
              <a:rPr lang="lt-LT" sz="1600" dirty="0" smtClean="0">
                <a:solidFill>
                  <a:schemeClr val="accent1">
                    <a:lumMod val="50000"/>
                  </a:schemeClr>
                </a:solidFill>
                <a:latin typeface="Arial" panose="020B0604020202020204" pitchFamily="34" charset="0"/>
                <a:cs typeface="Arial" panose="020B0604020202020204" pitchFamily="34" charset="0"/>
              </a:rPr>
              <a:t>PPO </a:t>
            </a:r>
            <a:r>
              <a:rPr lang="lt-LT" sz="1600" dirty="0">
                <a:solidFill>
                  <a:schemeClr val="accent1">
                    <a:lumMod val="50000"/>
                  </a:schemeClr>
                </a:solidFill>
                <a:latin typeface="Arial" panose="020B0604020202020204" pitchFamily="34" charset="0"/>
                <a:cs typeface="Arial" panose="020B0604020202020204" pitchFamily="34" charset="0"/>
              </a:rPr>
              <a:t>vidinės tvarkos ypatumai</a:t>
            </a:r>
            <a:r>
              <a:rPr lang="lt-LT" sz="1600" dirty="0">
                <a:latin typeface="Arial" panose="020B0604020202020204" pitchFamily="34" charset="0"/>
                <a:cs typeface="Arial" panose="020B0604020202020204" pitchFamily="34" charset="0"/>
              </a:rPr>
              <a:t>: </a:t>
            </a:r>
            <a:r>
              <a:rPr lang="lt-LT" sz="1600" dirty="0" smtClean="0">
                <a:latin typeface="Arial" panose="020B0604020202020204" pitchFamily="34" charset="0"/>
                <a:cs typeface="Arial" panose="020B0604020202020204" pitchFamily="34" charset="0"/>
              </a:rPr>
              <a:t>individualūs pirkimų </a:t>
            </a:r>
            <a:r>
              <a:rPr lang="lt-LT" sz="1600" dirty="0">
                <a:latin typeface="Arial" panose="020B0604020202020204" pitchFamily="34" charset="0"/>
                <a:cs typeface="Arial" panose="020B0604020202020204" pitchFamily="34" charset="0"/>
              </a:rPr>
              <a:t>vykdymo procesai ir įpročiai, kurių nenorima </a:t>
            </a:r>
            <a:r>
              <a:rPr lang="lt-LT" sz="1600" dirty="0" smtClean="0">
                <a:latin typeface="Arial" panose="020B0604020202020204" pitchFamily="34" charset="0"/>
                <a:cs typeface="Arial" panose="020B0604020202020204" pitchFamily="34" charset="0"/>
              </a:rPr>
              <a:t>keisti</a:t>
            </a:r>
            <a:r>
              <a:rPr lang="lt-LT" sz="1600" dirty="0">
                <a:latin typeface="Arial" panose="020B0604020202020204" pitchFamily="34" charset="0"/>
                <a:cs typeface="Arial" panose="020B0604020202020204" pitchFamily="34" charset="0"/>
              </a:rPr>
              <a:t>.</a:t>
            </a:r>
          </a:p>
          <a:p>
            <a:pPr algn="just"/>
            <a:endParaRPr lang="lt-LT" sz="1600" dirty="0">
              <a:latin typeface="Arial" panose="020B0604020202020204" pitchFamily="34" charset="0"/>
              <a:cs typeface="Arial" panose="020B0604020202020204" pitchFamily="34" charset="0"/>
            </a:endParaRPr>
          </a:p>
          <a:p>
            <a:pPr algn="just"/>
            <a:endParaRPr lang="lt-LT" sz="1600" dirty="0" smtClean="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lt-LT"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p:cNvSpPr txBox="1"/>
          <p:nvPr/>
        </p:nvSpPr>
        <p:spPr>
          <a:xfrm>
            <a:off x="1645627" y="800072"/>
            <a:ext cx="10058399" cy="430887"/>
          </a:xfrm>
          <a:prstGeom prst="rect">
            <a:avLst/>
          </a:prstGeom>
          <a:noFill/>
        </p:spPr>
        <p:txBody>
          <a:bodyPr wrap="square" rtlCol="0">
            <a:spAutoFit/>
          </a:bodyPr>
          <a:lstStyle/>
          <a:p>
            <a:pPr algn="ctr"/>
            <a:r>
              <a:rPr lang="lt-LT" sz="2200" b="1" dirty="0" smtClean="0">
                <a:solidFill>
                  <a:schemeClr val="accent1">
                    <a:lumMod val="50000"/>
                  </a:schemeClr>
                </a:solidFill>
                <a:latin typeface="Arial" panose="020B0604020202020204" pitchFamily="34" charset="0"/>
                <a:cs typeface="Arial" panose="020B0604020202020204" pitchFamily="34" charset="0"/>
              </a:rPr>
              <a:t>BENDRADARBIAVIMO TARP CPO IR JOS PPO IŠŠŪKIAI</a:t>
            </a:r>
            <a:endParaRPr lang="lt-LT" sz="2200" b="1"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89173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2653</TotalTime>
  <Words>3200</Words>
  <Application>Microsoft Office PowerPoint</Application>
  <PresentationFormat>Plačiaekranė</PresentationFormat>
  <Paragraphs>326</Paragraphs>
  <Slides>24</Slides>
  <Notes>6</Notes>
  <HiddenSlides>0</HiddenSlides>
  <MMClips>0</MMClips>
  <ScaleCrop>false</ScaleCrop>
  <HeadingPairs>
    <vt:vector size="6" baseType="variant">
      <vt:variant>
        <vt:lpstr>Naudojami šriftai</vt:lpstr>
      </vt:variant>
      <vt:variant>
        <vt:i4>4</vt:i4>
      </vt:variant>
      <vt:variant>
        <vt:lpstr>Tema</vt:lpstr>
      </vt:variant>
      <vt:variant>
        <vt:i4>1</vt:i4>
      </vt:variant>
      <vt:variant>
        <vt:lpstr>Skaidrių pavadinimai</vt:lpstr>
      </vt:variant>
      <vt:variant>
        <vt:i4>24</vt:i4>
      </vt:variant>
    </vt:vector>
  </HeadingPairs>
  <TitlesOfParts>
    <vt:vector size="29" baseType="lpstr">
      <vt:lpstr>Arial</vt:lpstr>
      <vt:lpstr>Calibri</vt:lpstr>
      <vt:lpstr>Calibri Light</vt:lpstr>
      <vt:lpstr>Times New Roman</vt:lpstr>
      <vt:lpstr>Office Theme</vt:lpstr>
      <vt:lpstr>„PowerPoint“ pateiktis</vt:lpstr>
      <vt:lpstr>VIEŠŲJŲ PIRKIMŲ ĮSTATYMO PAKEITIMAS ĮSIGALIOJA            NUO 2023-01-01 </vt:lpstr>
      <vt:lpstr>                               </vt:lpstr>
      <vt:lpstr>                               </vt:lpstr>
      <vt:lpstr>                   ĮSTAIGŲ APKLAUSOS IR VIPIS INFORMACIJA</vt:lpstr>
      <vt:lpstr>                   </vt:lpstr>
      <vt:lpstr>                                                             </vt:lpstr>
      <vt:lpstr>                                                                               </vt:lpstr>
      <vt:lpstr>                                                                                 </vt:lpstr>
      <vt:lpstr>                                                                                 </vt:lpstr>
      <vt:lpstr>                                                                                 </vt:lpstr>
      <vt:lpstr>                                                                      </vt:lpstr>
      <vt:lpstr>                                                   SVARBU dėl KMSA centralizuotų pirkimų                                     </vt:lpstr>
      <vt:lpstr>                                                                      </vt:lpstr>
      <vt:lpstr>                                                                      </vt:lpstr>
      <vt:lpstr>                                                                      </vt:lpstr>
      <vt:lpstr>                                                                      </vt:lpstr>
      <vt:lpstr>                                                                      </vt:lpstr>
      <vt:lpstr>                                                                      </vt:lpstr>
      <vt:lpstr>                                                                      </vt:lpstr>
      <vt:lpstr>                                                                      </vt:lpstr>
      <vt:lpstr>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Kristina Liaugaudienė</cp:lastModifiedBy>
  <cp:revision>529</cp:revision>
  <dcterms:created xsi:type="dcterms:W3CDTF">2019-11-25T17:02:43Z</dcterms:created>
  <dcterms:modified xsi:type="dcterms:W3CDTF">2022-05-10T12:33:29Z</dcterms:modified>
</cp:coreProperties>
</file>