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4" autoAdjust="0"/>
    <p:restoredTop sz="94728" autoAdjust="0"/>
  </p:normalViewPr>
  <p:slideViewPr>
    <p:cSldViewPr>
      <p:cViewPr>
        <p:scale>
          <a:sx n="125" d="100"/>
          <a:sy n="125" d="100"/>
        </p:scale>
        <p:origin x="-209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bg>
      <p:bgRef idx="1001">
        <a:schemeClr val="bg1"/>
      </p:bgRef>
    </p:bg>
    <p:spTree>
      <p:nvGrpSpPr>
        <p:cNvPr id="1" name=""/>
        <p:cNvGrpSpPr/>
        <p:nvPr/>
      </p:nvGrpSpPr>
      <p:grpSpPr>
        <a:xfrm>
          <a:off x="0" y="0"/>
          <a:ext cx="0" cy="0"/>
          <a:chOff x="0" y="0"/>
          <a:chExt cx="0" cy="0"/>
        </a:xfrm>
      </p:grpSpPr>
      <p:sp>
        <p:nvSpPr>
          <p:cNvPr id="8" name="Antraštė 7"/>
          <p:cNvSpPr>
            <a:spLocks noGrp="1"/>
          </p:cNvSpPr>
          <p:nvPr>
            <p:ph type="ctrTitle"/>
          </p:nvPr>
        </p:nvSpPr>
        <p:spPr>
          <a:xfrm>
            <a:off x="2286000" y="3124200"/>
            <a:ext cx="6172200" cy="1894362"/>
          </a:xfrm>
        </p:spPr>
        <p:txBody>
          <a:bodyPr/>
          <a:lstStyle>
            <a:lvl1pPr>
              <a:defRPr b="1"/>
            </a:lvl1pPr>
          </a:lstStyle>
          <a:p>
            <a:r>
              <a:rPr kumimoji="0" lang="lt-LT" smtClean="0"/>
              <a:t>Spustelėję redag. ruoš. pavad. stilių</a:t>
            </a:r>
            <a:endParaRPr kumimoji="0" lang="en-US"/>
          </a:p>
        </p:txBody>
      </p:sp>
      <p:sp>
        <p:nvSpPr>
          <p:cNvPr id="9" name="Antrinis pavadinima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lt-LT" smtClean="0"/>
              <a:t>Spustelėję redag. ruoš. paantrš. stilių</a:t>
            </a:r>
            <a:endParaRPr kumimoji="0" lang="en-US"/>
          </a:p>
        </p:txBody>
      </p:sp>
      <p:sp>
        <p:nvSpPr>
          <p:cNvPr id="28" name="Datos vietos rezervavimo ženklas 27"/>
          <p:cNvSpPr>
            <a:spLocks noGrp="1"/>
          </p:cNvSpPr>
          <p:nvPr>
            <p:ph type="dt" sz="half" idx="10"/>
          </p:nvPr>
        </p:nvSpPr>
        <p:spPr bwMode="auto">
          <a:xfrm rot="5400000">
            <a:off x="7764621" y="1174097"/>
            <a:ext cx="2286000" cy="381000"/>
          </a:xfrm>
        </p:spPr>
        <p:txBody>
          <a:bodyPr/>
          <a:lstStyle/>
          <a:p>
            <a:fld id="{523F4A3B-6CC5-4A06-B462-F52B3EC4C3A9}" type="datetimeFigureOut">
              <a:rPr lang="lt-LT" smtClean="0"/>
              <a:t>2018.06.14</a:t>
            </a:fld>
            <a:endParaRPr lang="lt-LT"/>
          </a:p>
        </p:txBody>
      </p:sp>
      <p:sp>
        <p:nvSpPr>
          <p:cNvPr id="17" name="Poraštės vietos rezervavimo ženklas 16"/>
          <p:cNvSpPr>
            <a:spLocks noGrp="1"/>
          </p:cNvSpPr>
          <p:nvPr>
            <p:ph type="ftr" sz="quarter" idx="11"/>
          </p:nvPr>
        </p:nvSpPr>
        <p:spPr bwMode="auto">
          <a:xfrm rot="5400000">
            <a:off x="7077269" y="4181669"/>
            <a:ext cx="3657600" cy="384048"/>
          </a:xfrm>
        </p:spPr>
        <p:txBody>
          <a:bodyPr/>
          <a:lstStyle/>
          <a:p>
            <a:endParaRPr lang="lt-LT"/>
          </a:p>
        </p:txBody>
      </p:sp>
      <p:sp>
        <p:nvSpPr>
          <p:cNvPr id="10" name="Stačiakampis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ačiakampis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Stačiakampis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Stačiakampis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Tiesioji jungtis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Tiesioji jungtis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Tiesioji jungtis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Tiesioji jungtis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Tiesioji jungtis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Tiesioji jungtis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Stačiakampis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as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as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as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as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as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kaidrės numerio vietos rezervavimo ženklas 28"/>
          <p:cNvSpPr>
            <a:spLocks noGrp="1"/>
          </p:cNvSpPr>
          <p:nvPr>
            <p:ph type="sldNum" sz="quarter" idx="12"/>
          </p:nvPr>
        </p:nvSpPr>
        <p:spPr bwMode="auto">
          <a:xfrm>
            <a:off x="1325544" y="4928702"/>
            <a:ext cx="609600" cy="517524"/>
          </a:xfrm>
        </p:spPr>
        <p:txBody>
          <a:bodyPr/>
          <a:lstStyle/>
          <a:p>
            <a:fld id="{B4799B48-314B-4FA7-BE52-316A66A1482F}" type="slidenum">
              <a:rPr lang="lt-LT" smtClean="0"/>
              <a:t>‹#›</a:t>
            </a:fld>
            <a:endParaRPr lang="lt-L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kumimoji="0" lang="lt-LT" smtClean="0"/>
              <a:t>Spustelėję redag. ruoš. pavad. stilių</a:t>
            </a:r>
            <a:endParaRPr kumimoji="0" lang="en-US"/>
          </a:p>
        </p:txBody>
      </p:sp>
      <p:sp>
        <p:nvSpPr>
          <p:cNvPr id="3" name="Vertikalaus teksto vietos rezervavimo ženklas 2"/>
          <p:cNvSpPr>
            <a:spLocks noGrp="1"/>
          </p:cNvSpPr>
          <p:nvPr>
            <p:ph type="body" orient="vert" idx="1"/>
          </p:nvPr>
        </p:nvSpPr>
        <p:spPr/>
        <p:txBody>
          <a:bodyPr vert="eaVert"/>
          <a:lstStyle/>
          <a:p>
            <a:pPr lvl="0" eaLnBrk="1" latinLnBrk="0" hangingPunct="1"/>
            <a:r>
              <a:rPr lang="lt-LT" smtClean="0"/>
              <a:t>Spustelėję redag. ruoš. teksto stilių</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Datos vietos rezervavimo ženklas 3"/>
          <p:cNvSpPr>
            <a:spLocks noGrp="1"/>
          </p:cNvSpPr>
          <p:nvPr>
            <p:ph type="dt" sz="half" idx="10"/>
          </p:nvPr>
        </p:nvSpPr>
        <p:spPr/>
        <p:txBody>
          <a:bodyPr/>
          <a:lstStyle/>
          <a:p>
            <a:fld id="{523F4A3B-6CC5-4A06-B462-F52B3EC4C3A9}" type="datetimeFigureOut">
              <a:rPr lang="lt-LT" smtClean="0"/>
              <a:t>2018.06.14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B4799B48-314B-4FA7-BE52-316A66A1482F}" type="slidenum">
              <a:rPr lang="lt-LT" smtClean="0"/>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9"/>
            <a:ext cx="1676400" cy="5851525"/>
          </a:xfrm>
        </p:spPr>
        <p:txBody>
          <a:bodyPr vert="eaVert"/>
          <a:lstStyle/>
          <a:p>
            <a:r>
              <a:rPr kumimoji="0" lang="lt-LT" smtClean="0"/>
              <a:t>Spustelėję redag. ruoš. pavad. stilių</a:t>
            </a:r>
            <a:endParaRPr kumimoji="0" lang="en-US"/>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eaLnBrk="1" latinLnBrk="0" hangingPunct="1"/>
            <a:r>
              <a:rPr lang="lt-LT" smtClean="0"/>
              <a:t>Spustelėję redag. ruoš. teksto stilių</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Datos vietos rezervavimo ženklas 3"/>
          <p:cNvSpPr>
            <a:spLocks noGrp="1"/>
          </p:cNvSpPr>
          <p:nvPr>
            <p:ph type="dt" sz="half" idx="10"/>
          </p:nvPr>
        </p:nvSpPr>
        <p:spPr/>
        <p:txBody>
          <a:bodyPr/>
          <a:lstStyle/>
          <a:p>
            <a:fld id="{523F4A3B-6CC5-4A06-B462-F52B3EC4C3A9}" type="datetimeFigureOut">
              <a:rPr lang="lt-LT" smtClean="0"/>
              <a:t>2018.06.14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B4799B48-314B-4FA7-BE52-316A66A1482F}" type="slidenum">
              <a:rPr lang="lt-LT" smtClean="0"/>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kumimoji="0" lang="lt-LT" smtClean="0"/>
              <a:t>Spustelėję redag. ruoš. pavad. stilių</a:t>
            </a:r>
            <a:endParaRPr kumimoji="0" lang="en-US"/>
          </a:p>
        </p:txBody>
      </p:sp>
      <p:sp>
        <p:nvSpPr>
          <p:cNvPr id="8" name="Turinio vietos rezervavimo ženklas 7"/>
          <p:cNvSpPr>
            <a:spLocks noGrp="1"/>
          </p:cNvSpPr>
          <p:nvPr>
            <p:ph sz="quarter" idx="1"/>
          </p:nvPr>
        </p:nvSpPr>
        <p:spPr>
          <a:xfrm>
            <a:off x="457200" y="1600200"/>
            <a:ext cx="7467600" cy="4873752"/>
          </a:xfrm>
        </p:spPr>
        <p:txBody>
          <a:bodyPr/>
          <a:lstStyle/>
          <a:p>
            <a:pPr lvl="0" eaLnBrk="1" latinLnBrk="0" hangingPunct="1"/>
            <a:r>
              <a:rPr lang="lt-LT" smtClean="0"/>
              <a:t>Spustelėję redag. ruoš. teksto stilių</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7" name="Datos vietos rezervavimo ženklas 6"/>
          <p:cNvSpPr>
            <a:spLocks noGrp="1"/>
          </p:cNvSpPr>
          <p:nvPr>
            <p:ph type="dt" sz="half" idx="14"/>
          </p:nvPr>
        </p:nvSpPr>
        <p:spPr/>
        <p:txBody>
          <a:bodyPr rtlCol="0"/>
          <a:lstStyle/>
          <a:p>
            <a:fld id="{523F4A3B-6CC5-4A06-B462-F52B3EC4C3A9}" type="datetimeFigureOut">
              <a:rPr lang="lt-LT" smtClean="0"/>
              <a:t>2018.06.14</a:t>
            </a:fld>
            <a:endParaRPr lang="lt-LT"/>
          </a:p>
        </p:txBody>
      </p:sp>
      <p:sp>
        <p:nvSpPr>
          <p:cNvPr id="9" name="Skaidrės numerio vietos rezervavimo ženklas 8"/>
          <p:cNvSpPr>
            <a:spLocks noGrp="1"/>
          </p:cNvSpPr>
          <p:nvPr>
            <p:ph type="sldNum" sz="quarter" idx="15"/>
          </p:nvPr>
        </p:nvSpPr>
        <p:spPr/>
        <p:txBody>
          <a:bodyPr rtlCol="0"/>
          <a:lstStyle/>
          <a:p>
            <a:fld id="{B4799B48-314B-4FA7-BE52-316A66A1482F}" type="slidenum">
              <a:rPr lang="lt-LT" smtClean="0"/>
              <a:t>‹#›</a:t>
            </a:fld>
            <a:endParaRPr lang="lt-LT"/>
          </a:p>
        </p:txBody>
      </p:sp>
      <p:sp>
        <p:nvSpPr>
          <p:cNvPr id="10" name="Poraštės vietos rezervavimo ženklas 9"/>
          <p:cNvSpPr>
            <a:spLocks noGrp="1"/>
          </p:cNvSpPr>
          <p:nvPr>
            <p:ph type="ftr" sz="quarter" idx="16"/>
          </p:nvPr>
        </p:nvSpPr>
        <p:spPr/>
        <p:txBody>
          <a:bodyPr rtlCol="0"/>
          <a:lstStyle/>
          <a:p>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kcijos antraštė">
    <p:bg>
      <p:bgRef idx="1001">
        <a:schemeClr val="bg2"/>
      </p:bgRef>
    </p:bg>
    <p:spTree>
      <p:nvGrpSpPr>
        <p:cNvPr id="1" name=""/>
        <p:cNvGrpSpPr/>
        <p:nvPr/>
      </p:nvGrpSpPr>
      <p:grpSpPr>
        <a:xfrm>
          <a:off x="0" y="0"/>
          <a:ext cx="0" cy="0"/>
          <a:chOff x="0" y="0"/>
          <a:chExt cx="0" cy="0"/>
        </a:xfrm>
      </p:grpSpPr>
      <p:sp>
        <p:nvSpPr>
          <p:cNvPr id="2" name="Antraštė 1"/>
          <p:cNvSpPr>
            <a:spLocks noGrp="1"/>
          </p:cNvSpPr>
          <p:nvPr>
            <p:ph type="title"/>
          </p:nvPr>
        </p:nvSpPr>
        <p:spPr>
          <a:xfrm>
            <a:off x="2286000" y="2895600"/>
            <a:ext cx="6172200" cy="2053590"/>
          </a:xfrm>
        </p:spPr>
        <p:txBody>
          <a:bodyPr/>
          <a:lstStyle>
            <a:lvl1pPr algn="l">
              <a:buNone/>
              <a:defRPr sz="3000" b="1" cap="small" baseline="0"/>
            </a:lvl1pPr>
          </a:lstStyle>
          <a:p>
            <a:r>
              <a:rPr kumimoji="0" lang="lt-LT" smtClean="0"/>
              <a:t>Spustelėję redag. ruoš. pavad. stilių</a:t>
            </a:r>
            <a:endParaRPr kumimoji="0" lang="en-US"/>
          </a:p>
        </p:txBody>
      </p:sp>
      <p:sp>
        <p:nvSpPr>
          <p:cNvPr id="3" name="Teksto vietos rezervavimo ženklas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lt-LT" smtClean="0"/>
              <a:t>Spustelėję redag. ruoš. teksto stilių</a:t>
            </a:r>
          </a:p>
        </p:txBody>
      </p:sp>
      <p:sp>
        <p:nvSpPr>
          <p:cNvPr id="4" name="Datos vietos rezervavimo ženklas 3"/>
          <p:cNvSpPr>
            <a:spLocks noGrp="1"/>
          </p:cNvSpPr>
          <p:nvPr>
            <p:ph type="dt" sz="half" idx="10"/>
          </p:nvPr>
        </p:nvSpPr>
        <p:spPr bwMode="auto">
          <a:xfrm rot="5400000">
            <a:off x="7763256" y="1170432"/>
            <a:ext cx="2286000" cy="381000"/>
          </a:xfrm>
        </p:spPr>
        <p:txBody>
          <a:bodyPr/>
          <a:lstStyle/>
          <a:p>
            <a:fld id="{523F4A3B-6CC5-4A06-B462-F52B3EC4C3A9}" type="datetimeFigureOut">
              <a:rPr lang="lt-LT" smtClean="0"/>
              <a:t>2018.06.14</a:t>
            </a:fld>
            <a:endParaRPr lang="lt-LT"/>
          </a:p>
        </p:txBody>
      </p:sp>
      <p:sp>
        <p:nvSpPr>
          <p:cNvPr id="5" name="Poraštės vietos rezervavimo ženklas 4"/>
          <p:cNvSpPr>
            <a:spLocks noGrp="1"/>
          </p:cNvSpPr>
          <p:nvPr>
            <p:ph type="ftr" sz="quarter" idx="11"/>
          </p:nvPr>
        </p:nvSpPr>
        <p:spPr bwMode="auto">
          <a:xfrm rot="5400000">
            <a:off x="7077456" y="4178808"/>
            <a:ext cx="3657600" cy="384048"/>
          </a:xfrm>
        </p:spPr>
        <p:txBody>
          <a:bodyPr/>
          <a:lstStyle/>
          <a:p>
            <a:endParaRPr lang="lt-LT"/>
          </a:p>
        </p:txBody>
      </p:sp>
      <p:sp>
        <p:nvSpPr>
          <p:cNvPr id="9" name="Stačiakampis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Stačiakampis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ačiakampis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ačiakampis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esioji jungtis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iesioji jungtis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Tiesioji jungtis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Tiesioji jungtis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Tiesioji jungtis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ačiakampis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as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as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as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as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as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Tiesioji jungtis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kaidrės numerio vietos rezervavimo ženklas 5"/>
          <p:cNvSpPr>
            <a:spLocks noGrp="1"/>
          </p:cNvSpPr>
          <p:nvPr>
            <p:ph type="sldNum" sz="quarter" idx="12"/>
          </p:nvPr>
        </p:nvSpPr>
        <p:spPr bwMode="auto">
          <a:xfrm>
            <a:off x="1340616" y="4928702"/>
            <a:ext cx="609600" cy="517524"/>
          </a:xfrm>
        </p:spPr>
        <p:txBody>
          <a:bodyPr/>
          <a:lstStyle/>
          <a:p>
            <a:fld id="{B4799B48-314B-4FA7-BE52-316A66A1482F}" type="slidenum">
              <a:rPr lang="lt-LT" smtClean="0"/>
              <a:t>‹#›</a:t>
            </a:fld>
            <a:endParaRPr lang="lt-L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kumimoji="0" lang="lt-LT" smtClean="0"/>
              <a:t>Spustelėję redag. ruoš. pavad. stilių</a:t>
            </a:r>
            <a:endParaRPr kumimoji="0" lang="en-US"/>
          </a:p>
        </p:txBody>
      </p:sp>
      <p:sp>
        <p:nvSpPr>
          <p:cNvPr id="5" name="Datos vietos rezervavimo ženklas 4"/>
          <p:cNvSpPr>
            <a:spLocks noGrp="1"/>
          </p:cNvSpPr>
          <p:nvPr>
            <p:ph type="dt" sz="half" idx="10"/>
          </p:nvPr>
        </p:nvSpPr>
        <p:spPr/>
        <p:txBody>
          <a:bodyPr/>
          <a:lstStyle/>
          <a:p>
            <a:fld id="{523F4A3B-6CC5-4A06-B462-F52B3EC4C3A9}" type="datetimeFigureOut">
              <a:rPr lang="lt-LT" smtClean="0"/>
              <a:t>2018.06.14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B4799B48-314B-4FA7-BE52-316A66A1482F}" type="slidenum">
              <a:rPr lang="lt-LT" smtClean="0"/>
              <a:t>‹#›</a:t>
            </a:fld>
            <a:endParaRPr lang="lt-LT"/>
          </a:p>
        </p:txBody>
      </p:sp>
      <p:sp>
        <p:nvSpPr>
          <p:cNvPr id="9" name="Turinio vietos rezervavimo ženklas 8"/>
          <p:cNvSpPr>
            <a:spLocks noGrp="1"/>
          </p:cNvSpPr>
          <p:nvPr>
            <p:ph sz="quarter" idx="1"/>
          </p:nvPr>
        </p:nvSpPr>
        <p:spPr>
          <a:xfrm>
            <a:off x="457200" y="1600200"/>
            <a:ext cx="3657600" cy="4572000"/>
          </a:xfrm>
        </p:spPr>
        <p:txBody>
          <a:bodyPr/>
          <a:lstStyle/>
          <a:p>
            <a:pPr lvl="0" eaLnBrk="1" latinLnBrk="0" hangingPunct="1"/>
            <a:r>
              <a:rPr lang="lt-LT" smtClean="0"/>
              <a:t>Spustelėję redag. ruoš. teksto stilių</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11" name="Turinio vietos rezervavimo ženklas 10"/>
          <p:cNvSpPr>
            <a:spLocks noGrp="1"/>
          </p:cNvSpPr>
          <p:nvPr>
            <p:ph sz="quarter" idx="2"/>
          </p:nvPr>
        </p:nvSpPr>
        <p:spPr>
          <a:xfrm>
            <a:off x="4270248" y="1600200"/>
            <a:ext cx="3657600" cy="4572000"/>
          </a:xfrm>
        </p:spPr>
        <p:txBody>
          <a:bodyPr/>
          <a:lstStyle/>
          <a:p>
            <a:pPr lvl="0" eaLnBrk="1" latinLnBrk="0" hangingPunct="1"/>
            <a:r>
              <a:rPr lang="lt-LT" smtClean="0"/>
              <a:t>Spustelėję redag. ruoš. teksto stilių</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7543800" cy="1143000"/>
          </a:xfrm>
        </p:spPr>
        <p:txBody>
          <a:bodyPr anchor="b"/>
          <a:lstStyle>
            <a:lvl1pPr>
              <a:defRPr/>
            </a:lvl1pPr>
          </a:lstStyle>
          <a:p>
            <a:r>
              <a:rPr kumimoji="0" lang="lt-LT" smtClean="0"/>
              <a:t>Spustelėję redag. ruoš. pavad. stilių</a:t>
            </a:r>
            <a:endParaRPr kumimoji="0" lang="en-US"/>
          </a:p>
        </p:txBody>
      </p:sp>
      <p:sp>
        <p:nvSpPr>
          <p:cNvPr id="7" name="Datos vietos rezervavimo ženklas 6"/>
          <p:cNvSpPr>
            <a:spLocks noGrp="1"/>
          </p:cNvSpPr>
          <p:nvPr>
            <p:ph type="dt" sz="half" idx="10"/>
          </p:nvPr>
        </p:nvSpPr>
        <p:spPr/>
        <p:txBody>
          <a:bodyPr/>
          <a:lstStyle/>
          <a:p>
            <a:fld id="{523F4A3B-6CC5-4A06-B462-F52B3EC4C3A9}" type="datetimeFigureOut">
              <a:rPr lang="lt-LT" smtClean="0"/>
              <a:t>2018.06.14</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B4799B48-314B-4FA7-BE52-316A66A1482F}" type="slidenum">
              <a:rPr lang="lt-LT" smtClean="0"/>
              <a:t>‹#›</a:t>
            </a:fld>
            <a:endParaRPr lang="lt-LT"/>
          </a:p>
        </p:txBody>
      </p:sp>
      <p:sp>
        <p:nvSpPr>
          <p:cNvPr id="11" name="Turinio vietos rezervavimo ženklas 10"/>
          <p:cNvSpPr>
            <a:spLocks noGrp="1"/>
          </p:cNvSpPr>
          <p:nvPr>
            <p:ph sz="quarter" idx="2"/>
          </p:nvPr>
        </p:nvSpPr>
        <p:spPr>
          <a:xfrm>
            <a:off x="457200" y="2362200"/>
            <a:ext cx="3657600" cy="3886200"/>
          </a:xfrm>
        </p:spPr>
        <p:txBody>
          <a:bodyPr/>
          <a:lstStyle/>
          <a:p>
            <a:pPr lvl="0" eaLnBrk="1" latinLnBrk="0" hangingPunct="1"/>
            <a:r>
              <a:rPr lang="lt-LT" smtClean="0"/>
              <a:t>Spustelėję redag. ruoš. teksto stilių</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13" name="Turinio vietos rezervavimo ženklas 12"/>
          <p:cNvSpPr>
            <a:spLocks noGrp="1"/>
          </p:cNvSpPr>
          <p:nvPr>
            <p:ph sz="quarter" idx="4"/>
          </p:nvPr>
        </p:nvSpPr>
        <p:spPr>
          <a:xfrm>
            <a:off x="4371975" y="2362200"/>
            <a:ext cx="3657600" cy="3886200"/>
          </a:xfrm>
        </p:spPr>
        <p:txBody>
          <a:bodyPr/>
          <a:lstStyle/>
          <a:p>
            <a:pPr lvl="0" eaLnBrk="1" latinLnBrk="0" hangingPunct="1"/>
            <a:r>
              <a:rPr lang="lt-LT" smtClean="0"/>
              <a:t>Spustelėję redag. ruoš. teksto stilių</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12" name="Teksto vietos rezervavimo ženklas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lt-LT" smtClean="0"/>
              <a:t>Spustelėję redag. ruoš. teksto stilių</a:t>
            </a:r>
          </a:p>
        </p:txBody>
      </p:sp>
      <p:sp>
        <p:nvSpPr>
          <p:cNvPr id="14" name="Teksto vietos rezervavimo ženklas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lt-LT" smtClean="0"/>
              <a:t>Spustelėję redag. ruoš. teksto stilių</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kumimoji="0" lang="lt-LT" smtClean="0"/>
              <a:t>Spustelėję redag. ruoš. pavad. stilių</a:t>
            </a:r>
            <a:endParaRPr kumimoji="0" lang="en-US"/>
          </a:p>
        </p:txBody>
      </p:sp>
      <p:sp>
        <p:nvSpPr>
          <p:cNvPr id="6" name="Datos vietos rezervavimo ženklas 5"/>
          <p:cNvSpPr>
            <a:spLocks noGrp="1"/>
          </p:cNvSpPr>
          <p:nvPr>
            <p:ph type="dt" sz="half" idx="10"/>
          </p:nvPr>
        </p:nvSpPr>
        <p:spPr/>
        <p:txBody>
          <a:bodyPr rtlCol="0"/>
          <a:lstStyle/>
          <a:p>
            <a:fld id="{523F4A3B-6CC5-4A06-B462-F52B3EC4C3A9}" type="datetimeFigureOut">
              <a:rPr lang="lt-LT" smtClean="0"/>
              <a:t>2018.06.14</a:t>
            </a:fld>
            <a:endParaRPr lang="lt-LT"/>
          </a:p>
        </p:txBody>
      </p:sp>
      <p:sp>
        <p:nvSpPr>
          <p:cNvPr id="7" name="Skaidrės numerio vietos rezervavimo ženklas 6"/>
          <p:cNvSpPr>
            <a:spLocks noGrp="1"/>
          </p:cNvSpPr>
          <p:nvPr>
            <p:ph type="sldNum" sz="quarter" idx="11"/>
          </p:nvPr>
        </p:nvSpPr>
        <p:spPr/>
        <p:txBody>
          <a:bodyPr rtlCol="0"/>
          <a:lstStyle/>
          <a:p>
            <a:fld id="{B4799B48-314B-4FA7-BE52-316A66A1482F}" type="slidenum">
              <a:rPr lang="lt-LT" smtClean="0"/>
              <a:t>‹#›</a:t>
            </a:fld>
            <a:endParaRPr lang="lt-LT"/>
          </a:p>
        </p:txBody>
      </p:sp>
      <p:sp>
        <p:nvSpPr>
          <p:cNvPr id="8" name="Poraštės vietos rezervavimo ženklas 7"/>
          <p:cNvSpPr>
            <a:spLocks noGrp="1"/>
          </p:cNvSpPr>
          <p:nvPr>
            <p:ph type="ftr" sz="quarter" idx="12"/>
          </p:nvPr>
        </p:nvSpPr>
        <p:spPr/>
        <p:txBody>
          <a:bodyPr rtlCol="0"/>
          <a:lstStyle/>
          <a:p>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523F4A3B-6CC5-4A06-B462-F52B3EC4C3A9}" type="datetimeFigureOut">
              <a:rPr lang="lt-LT" smtClean="0"/>
              <a:t>2018.06.14</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B4799B48-314B-4FA7-BE52-316A66A1482F}" type="slidenum">
              <a:rPr lang="lt-LT" smtClean="0"/>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urinys ir antraštė">
    <p:bg>
      <p:bgRef idx="1001">
        <a:schemeClr val="bg1"/>
      </p:bgRef>
    </p:bg>
    <p:spTree>
      <p:nvGrpSpPr>
        <p:cNvPr id="1" name=""/>
        <p:cNvGrpSpPr/>
        <p:nvPr/>
      </p:nvGrpSpPr>
      <p:grpSpPr>
        <a:xfrm>
          <a:off x="0" y="0"/>
          <a:ext cx="0" cy="0"/>
          <a:chOff x="0" y="0"/>
          <a:chExt cx="0" cy="0"/>
        </a:xfrm>
      </p:grpSpPr>
      <p:sp>
        <p:nvSpPr>
          <p:cNvPr id="10" name="Tiesioji jungtis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Antraštė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lt-LT" smtClean="0"/>
              <a:t>Spustelėję redag. ruoš. pavad. stilių</a:t>
            </a:r>
            <a:endParaRPr kumimoji="0" lang="en-US"/>
          </a:p>
        </p:txBody>
      </p:sp>
      <p:sp>
        <p:nvSpPr>
          <p:cNvPr id="3" name="Teksto vietos rezervavimo ženklas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lt-LT" smtClean="0"/>
              <a:t>Spustelėję redag. ruoš. teksto stilių</a:t>
            </a:r>
          </a:p>
        </p:txBody>
      </p:sp>
      <p:sp>
        <p:nvSpPr>
          <p:cNvPr id="8" name="Tiesioji jungtis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iesioji jungtis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Tiesioji jungtis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ačiakampis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esioji jungtis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as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Turinio vietos rezervavimo ženklas 17"/>
          <p:cNvSpPr>
            <a:spLocks noGrp="1"/>
          </p:cNvSpPr>
          <p:nvPr>
            <p:ph sz="quarter" idx="1"/>
          </p:nvPr>
        </p:nvSpPr>
        <p:spPr>
          <a:xfrm>
            <a:off x="304800" y="274320"/>
            <a:ext cx="5638800" cy="6327648"/>
          </a:xfrm>
        </p:spPr>
        <p:txBody>
          <a:bodyPr/>
          <a:lstStyle/>
          <a:p>
            <a:pPr lvl="0" eaLnBrk="1" latinLnBrk="0" hangingPunct="1"/>
            <a:r>
              <a:rPr lang="lt-LT" smtClean="0"/>
              <a:t>Spustelėję redag. ruoš. teksto stilių</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21" name="Datos vietos rezervavimo ženklas 20"/>
          <p:cNvSpPr>
            <a:spLocks noGrp="1"/>
          </p:cNvSpPr>
          <p:nvPr>
            <p:ph type="dt" sz="half" idx="14"/>
          </p:nvPr>
        </p:nvSpPr>
        <p:spPr/>
        <p:txBody>
          <a:bodyPr rtlCol="0"/>
          <a:lstStyle/>
          <a:p>
            <a:fld id="{523F4A3B-6CC5-4A06-B462-F52B3EC4C3A9}" type="datetimeFigureOut">
              <a:rPr lang="lt-LT" smtClean="0"/>
              <a:t>2018.06.14</a:t>
            </a:fld>
            <a:endParaRPr lang="lt-LT"/>
          </a:p>
        </p:txBody>
      </p:sp>
      <p:sp>
        <p:nvSpPr>
          <p:cNvPr id="22" name="Skaidrės numerio vietos rezervavimo ženklas 21"/>
          <p:cNvSpPr>
            <a:spLocks noGrp="1"/>
          </p:cNvSpPr>
          <p:nvPr>
            <p:ph type="sldNum" sz="quarter" idx="15"/>
          </p:nvPr>
        </p:nvSpPr>
        <p:spPr/>
        <p:txBody>
          <a:bodyPr rtlCol="0"/>
          <a:lstStyle/>
          <a:p>
            <a:fld id="{B4799B48-314B-4FA7-BE52-316A66A1482F}" type="slidenum">
              <a:rPr lang="lt-LT" smtClean="0"/>
              <a:t>‹#›</a:t>
            </a:fld>
            <a:endParaRPr lang="lt-LT"/>
          </a:p>
        </p:txBody>
      </p:sp>
      <p:sp>
        <p:nvSpPr>
          <p:cNvPr id="23" name="Poraštės vietos rezervavimo ženklas 22"/>
          <p:cNvSpPr>
            <a:spLocks noGrp="1"/>
          </p:cNvSpPr>
          <p:nvPr>
            <p:ph type="ftr" sz="quarter" idx="16"/>
          </p:nvPr>
        </p:nvSpPr>
        <p:spPr/>
        <p:txBody>
          <a:bodyPr rtlCol="0"/>
          <a:lstStyle/>
          <a:p>
            <a:endParaRPr lang="lt-L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aveikslėlis ir antraštė">
    <p:spTree>
      <p:nvGrpSpPr>
        <p:cNvPr id="1" name=""/>
        <p:cNvGrpSpPr/>
        <p:nvPr/>
      </p:nvGrpSpPr>
      <p:grpSpPr>
        <a:xfrm>
          <a:off x="0" y="0"/>
          <a:ext cx="0" cy="0"/>
          <a:chOff x="0" y="0"/>
          <a:chExt cx="0" cy="0"/>
        </a:xfrm>
      </p:grpSpPr>
      <p:sp>
        <p:nvSpPr>
          <p:cNvPr id="9" name="Tiesioji jungtis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as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Antraštė 1"/>
          <p:cNvSpPr>
            <a:spLocks noGrp="1"/>
          </p:cNvSpPr>
          <p:nvPr>
            <p:ph type="title"/>
          </p:nvPr>
        </p:nvSpPr>
        <p:spPr>
          <a:xfrm rot="5400000">
            <a:off x="3350133" y="3200400"/>
            <a:ext cx="6309360" cy="457200"/>
          </a:xfrm>
        </p:spPr>
        <p:txBody>
          <a:bodyPr anchor="b"/>
          <a:lstStyle>
            <a:lvl1pPr algn="l">
              <a:buNone/>
              <a:defRPr sz="2000" b="1"/>
            </a:lvl1pPr>
          </a:lstStyle>
          <a:p>
            <a:r>
              <a:rPr kumimoji="0" lang="lt-LT" smtClean="0"/>
              <a:t>Spustelėję redag. ruoš. pavad. stilių</a:t>
            </a:r>
            <a:endParaRPr kumimoji="0" lang="en-US"/>
          </a:p>
        </p:txBody>
      </p:sp>
      <p:sp>
        <p:nvSpPr>
          <p:cNvPr id="3" name="Paveikslėlio vietos rezervavimo ženklas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lt-LT" smtClean="0"/>
              <a:t>Spustelėkite piktogr. norėdami įtraukti pav.</a:t>
            </a:r>
            <a:endParaRPr kumimoji="0" lang="en-US" dirty="0"/>
          </a:p>
        </p:txBody>
      </p:sp>
      <p:sp>
        <p:nvSpPr>
          <p:cNvPr id="4" name="Teksto vietos rezervavimo ženklas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lt-LT" smtClean="0"/>
              <a:t>Spustelėję redag. ruoš. teksto stilių</a:t>
            </a:r>
          </a:p>
        </p:txBody>
      </p:sp>
      <p:sp>
        <p:nvSpPr>
          <p:cNvPr id="10" name="Tiesioji jungtis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Stačiakampis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iesioji jungtis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Tiesioji jungtis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Tiesioji jungtis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os vietos rezervavimo ženklas 16"/>
          <p:cNvSpPr>
            <a:spLocks noGrp="1"/>
          </p:cNvSpPr>
          <p:nvPr>
            <p:ph type="dt" sz="half" idx="10"/>
          </p:nvPr>
        </p:nvSpPr>
        <p:spPr/>
        <p:txBody>
          <a:bodyPr rtlCol="0"/>
          <a:lstStyle/>
          <a:p>
            <a:fld id="{523F4A3B-6CC5-4A06-B462-F52B3EC4C3A9}" type="datetimeFigureOut">
              <a:rPr lang="lt-LT" smtClean="0"/>
              <a:t>2018.06.14</a:t>
            </a:fld>
            <a:endParaRPr lang="lt-LT"/>
          </a:p>
        </p:txBody>
      </p:sp>
      <p:sp>
        <p:nvSpPr>
          <p:cNvPr id="18" name="Skaidrės numerio vietos rezervavimo ženklas 17"/>
          <p:cNvSpPr>
            <a:spLocks noGrp="1"/>
          </p:cNvSpPr>
          <p:nvPr>
            <p:ph type="sldNum" sz="quarter" idx="11"/>
          </p:nvPr>
        </p:nvSpPr>
        <p:spPr/>
        <p:txBody>
          <a:bodyPr rtlCol="0"/>
          <a:lstStyle/>
          <a:p>
            <a:fld id="{B4799B48-314B-4FA7-BE52-316A66A1482F}" type="slidenum">
              <a:rPr lang="lt-LT" smtClean="0"/>
              <a:t>‹#›</a:t>
            </a:fld>
            <a:endParaRPr lang="lt-LT"/>
          </a:p>
        </p:txBody>
      </p:sp>
      <p:sp>
        <p:nvSpPr>
          <p:cNvPr id="21" name="Poraštės vietos rezervavimo ženklas 20"/>
          <p:cNvSpPr>
            <a:spLocks noGrp="1"/>
          </p:cNvSpPr>
          <p:nvPr>
            <p:ph type="ftr" sz="quarter" idx="12"/>
          </p:nvPr>
        </p:nvSpPr>
        <p:spPr/>
        <p:txBody>
          <a:bodyPr rtlCol="0"/>
          <a:lstStyle/>
          <a:p>
            <a:endParaRPr lang="lt-L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Tiesioji jungtis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Pavadinimo vietos rezervavimo ženklas 21"/>
          <p:cNvSpPr>
            <a:spLocks noGrp="1"/>
          </p:cNvSpPr>
          <p:nvPr>
            <p:ph type="title"/>
          </p:nvPr>
        </p:nvSpPr>
        <p:spPr>
          <a:xfrm>
            <a:off x="457200" y="274638"/>
            <a:ext cx="7467600" cy="1143000"/>
          </a:xfrm>
          <a:prstGeom prst="rect">
            <a:avLst/>
          </a:prstGeom>
        </p:spPr>
        <p:txBody>
          <a:bodyPr vert="horz" anchor="b">
            <a:normAutofit/>
          </a:bodyPr>
          <a:lstStyle/>
          <a:p>
            <a:r>
              <a:rPr kumimoji="0" lang="lt-LT" smtClean="0"/>
              <a:t>Spustelėję redag. ruoš. pavad. stilių</a:t>
            </a:r>
            <a:endParaRPr kumimoji="0" lang="en-US"/>
          </a:p>
        </p:txBody>
      </p:sp>
      <p:sp>
        <p:nvSpPr>
          <p:cNvPr id="13" name="Teksto vietos rezervavimo ženklas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lt-LT" smtClean="0"/>
              <a:t>Spustelėję redag. ruoš. teksto stilių</a:t>
            </a:r>
          </a:p>
          <a:p>
            <a:pPr lvl="1" eaLnBrk="1" latinLnBrk="0" hangingPunct="1"/>
            <a:r>
              <a:rPr kumimoji="0" lang="lt-LT" smtClean="0"/>
              <a:t>Antras lygmuo</a:t>
            </a:r>
          </a:p>
          <a:p>
            <a:pPr lvl="2" eaLnBrk="1" latinLnBrk="0" hangingPunct="1"/>
            <a:r>
              <a:rPr kumimoji="0" lang="lt-LT" smtClean="0"/>
              <a:t>Trečias lygmuo</a:t>
            </a:r>
          </a:p>
          <a:p>
            <a:pPr lvl="3" eaLnBrk="1" latinLnBrk="0" hangingPunct="1"/>
            <a:r>
              <a:rPr kumimoji="0" lang="lt-LT" smtClean="0"/>
              <a:t>Ketvirtas lygmuo</a:t>
            </a:r>
          </a:p>
          <a:p>
            <a:pPr lvl="4" eaLnBrk="1" latinLnBrk="0" hangingPunct="1"/>
            <a:r>
              <a:rPr kumimoji="0" lang="lt-LT" smtClean="0"/>
              <a:t>Penktas lygmuo</a:t>
            </a:r>
            <a:endParaRPr kumimoji="0" lang="en-US"/>
          </a:p>
        </p:txBody>
      </p:sp>
      <p:sp>
        <p:nvSpPr>
          <p:cNvPr id="14" name="Datos vietos rezervavimo ženklas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23F4A3B-6CC5-4A06-B462-F52B3EC4C3A9}" type="datetimeFigureOut">
              <a:rPr lang="lt-LT" smtClean="0"/>
              <a:t>2018.06.14</a:t>
            </a:fld>
            <a:endParaRPr lang="lt-LT"/>
          </a:p>
        </p:txBody>
      </p:sp>
      <p:sp>
        <p:nvSpPr>
          <p:cNvPr id="3" name="Poraštės vietos rezervavimo ženklas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lt-LT"/>
          </a:p>
        </p:txBody>
      </p:sp>
      <p:sp>
        <p:nvSpPr>
          <p:cNvPr id="7" name="Tiesioji jungtis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Tiesioji jungtis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Stačiakampis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Tiesioji jungtis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as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kaidrės numerio vietos rezervavimo ženklas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4799B48-314B-4FA7-BE52-316A66A1482F}" type="slidenum">
              <a:rPr lang="lt-LT" smtClean="0"/>
              <a:t>‹#›</a:t>
            </a:fld>
            <a:endParaRPr lang="lt-LT"/>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gneseme\Desktop\nn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60648"/>
            <a:ext cx="2328260" cy="1746194"/>
          </a:xfrm>
          <a:prstGeom prst="rect">
            <a:avLst/>
          </a:prstGeom>
          <a:noFill/>
          <a:extLst>
            <a:ext uri="{909E8E84-426E-40DD-AFC4-6F175D3DCCD1}">
              <a14:hiddenFill xmlns:a14="http://schemas.microsoft.com/office/drawing/2010/main">
                <a:solidFill>
                  <a:srgbClr val="FFFFFF"/>
                </a:solidFill>
              </a14:hiddenFill>
            </a:ext>
          </a:extLst>
        </p:spPr>
      </p:pic>
      <p:sp>
        <p:nvSpPr>
          <p:cNvPr id="2" name="Antraštė 1"/>
          <p:cNvSpPr>
            <a:spLocks noGrp="1"/>
          </p:cNvSpPr>
          <p:nvPr>
            <p:ph type="ctrTitle"/>
          </p:nvPr>
        </p:nvSpPr>
        <p:spPr>
          <a:xfrm>
            <a:off x="683568" y="1916832"/>
            <a:ext cx="7772400" cy="1872208"/>
          </a:xfrm>
        </p:spPr>
        <p:txBody>
          <a:bodyPr>
            <a:normAutofit fontScale="90000"/>
          </a:bodyPr>
          <a:lstStyle/>
          <a:p>
            <a:pPr algn="r"/>
            <a:r>
              <a:rPr lang="lt-LT" sz="4000" dirty="0" smtClean="0">
                <a:solidFill>
                  <a:schemeClr val="tx1"/>
                </a:solidFill>
                <a:latin typeface="Times New Roman" panose="02020603050405020304" pitchFamily="18" charset="0"/>
                <a:cs typeface="Times New Roman" panose="02020603050405020304" pitchFamily="18" charset="0"/>
              </a:rPr>
              <a:t/>
            </a:r>
            <a:br>
              <a:rPr lang="lt-LT" sz="4000" dirty="0" smtClean="0">
                <a:solidFill>
                  <a:schemeClr val="tx1"/>
                </a:solidFill>
                <a:latin typeface="Times New Roman" panose="02020603050405020304" pitchFamily="18" charset="0"/>
                <a:cs typeface="Times New Roman" panose="02020603050405020304" pitchFamily="18" charset="0"/>
              </a:rPr>
            </a:br>
            <a:r>
              <a:rPr lang="lt-LT" sz="4000" dirty="0">
                <a:solidFill>
                  <a:schemeClr val="tx1"/>
                </a:solidFill>
                <a:latin typeface="Times New Roman" panose="02020603050405020304" pitchFamily="18" charset="0"/>
                <a:cs typeface="Times New Roman" panose="02020603050405020304" pitchFamily="18" charset="0"/>
              </a:rPr>
              <a:t/>
            </a:r>
            <a:br>
              <a:rPr lang="lt-LT" sz="4000" dirty="0">
                <a:solidFill>
                  <a:schemeClr val="tx1"/>
                </a:solidFill>
                <a:latin typeface="Times New Roman" panose="02020603050405020304" pitchFamily="18" charset="0"/>
                <a:cs typeface="Times New Roman" panose="02020603050405020304" pitchFamily="18" charset="0"/>
              </a:rPr>
            </a:br>
            <a:r>
              <a:rPr lang="lt-LT" sz="4000" dirty="0" smtClean="0">
                <a:solidFill>
                  <a:schemeClr val="tx1"/>
                </a:solidFill>
                <a:latin typeface="Times New Roman" panose="02020603050405020304" pitchFamily="18" charset="0"/>
                <a:cs typeface="Times New Roman" panose="02020603050405020304" pitchFamily="18" charset="0"/>
              </a:rPr>
              <a:t/>
            </a:r>
            <a:br>
              <a:rPr lang="lt-LT" sz="4000" dirty="0" smtClean="0">
                <a:solidFill>
                  <a:schemeClr val="tx1"/>
                </a:solidFill>
                <a:latin typeface="Times New Roman" panose="02020603050405020304" pitchFamily="18" charset="0"/>
                <a:cs typeface="Times New Roman" panose="02020603050405020304" pitchFamily="18" charset="0"/>
              </a:rPr>
            </a:br>
            <a:r>
              <a:rPr lang="lt-LT" sz="4000" dirty="0">
                <a:solidFill>
                  <a:schemeClr val="tx1"/>
                </a:solidFill>
                <a:latin typeface="Times New Roman" panose="02020603050405020304" pitchFamily="18" charset="0"/>
                <a:cs typeface="Times New Roman" panose="02020603050405020304" pitchFamily="18" charset="0"/>
              </a:rPr>
              <a:t/>
            </a:r>
            <a:br>
              <a:rPr lang="lt-LT" sz="4000" dirty="0">
                <a:solidFill>
                  <a:schemeClr val="tx1"/>
                </a:solidFill>
                <a:latin typeface="Times New Roman" panose="02020603050405020304" pitchFamily="18" charset="0"/>
                <a:cs typeface="Times New Roman" panose="02020603050405020304" pitchFamily="18" charset="0"/>
              </a:rPr>
            </a:br>
            <a:r>
              <a:rPr lang="lt-LT" sz="4000" dirty="0" smtClean="0">
                <a:solidFill>
                  <a:schemeClr val="tx1"/>
                </a:solidFill>
                <a:latin typeface="Times New Roman" panose="02020603050405020304" pitchFamily="18" charset="0"/>
                <a:cs typeface="Times New Roman" panose="02020603050405020304" pitchFamily="18" charset="0"/>
              </a:rPr>
              <a:t/>
            </a:r>
            <a:br>
              <a:rPr lang="lt-LT" sz="4000" dirty="0" smtClean="0">
                <a:solidFill>
                  <a:schemeClr val="tx1"/>
                </a:solidFill>
                <a:latin typeface="Times New Roman" panose="02020603050405020304" pitchFamily="18" charset="0"/>
                <a:cs typeface="Times New Roman" panose="02020603050405020304" pitchFamily="18" charset="0"/>
              </a:rPr>
            </a:br>
            <a:r>
              <a:rPr lang="lt-LT" sz="4000" dirty="0" smtClean="0">
                <a:solidFill>
                  <a:schemeClr val="tx1"/>
                </a:solidFill>
                <a:latin typeface="Times New Roman" panose="02020603050405020304" pitchFamily="18" charset="0"/>
                <a:cs typeface="Times New Roman" panose="02020603050405020304" pitchFamily="18" charset="0"/>
              </a:rPr>
              <a:t>DAUGIABUČIŲ </a:t>
            </a:r>
            <a:r>
              <a:rPr lang="lt-LT" sz="4000" dirty="0">
                <a:solidFill>
                  <a:schemeClr val="tx1"/>
                </a:solidFill>
                <a:latin typeface="Times New Roman" panose="02020603050405020304" pitchFamily="18" charset="0"/>
                <a:cs typeface="Times New Roman" panose="02020603050405020304" pitchFamily="18" charset="0"/>
              </a:rPr>
              <a:t>NAMŲ SAVININKŲ BENDRIJŲ </a:t>
            </a:r>
            <a:r>
              <a:rPr lang="lt-LT" sz="4000" dirty="0" smtClean="0">
                <a:solidFill>
                  <a:schemeClr val="tx1"/>
                </a:solidFill>
                <a:latin typeface="Times New Roman" panose="02020603050405020304" pitchFamily="18" charset="0"/>
                <a:cs typeface="Times New Roman" panose="02020603050405020304" pitchFamily="18" charset="0"/>
              </a:rPr>
              <a:t>DOKUMENTAI:</a:t>
            </a:r>
            <a:br>
              <a:rPr lang="lt-LT" sz="4000" dirty="0" smtClean="0">
                <a:solidFill>
                  <a:schemeClr val="tx1"/>
                </a:solidFill>
                <a:latin typeface="Times New Roman" panose="02020603050405020304" pitchFamily="18" charset="0"/>
                <a:cs typeface="Times New Roman" panose="02020603050405020304" pitchFamily="18" charset="0"/>
              </a:rPr>
            </a:br>
            <a:r>
              <a:rPr lang="lt-LT" sz="4000" dirty="0">
                <a:solidFill>
                  <a:schemeClr val="tx1"/>
                </a:solidFill>
                <a:latin typeface="Times New Roman" panose="02020603050405020304" pitchFamily="18" charset="0"/>
                <a:cs typeface="Times New Roman" panose="02020603050405020304" pitchFamily="18" charset="0"/>
              </a:rPr>
              <a:t> </a:t>
            </a:r>
            <a:r>
              <a:rPr lang="lt-LT" sz="4000" dirty="0" smtClean="0">
                <a:solidFill>
                  <a:schemeClr val="tx1"/>
                </a:solidFill>
                <a:latin typeface="Times New Roman" panose="02020603050405020304" pitchFamily="18" charset="0"/>
                <a:cs typeface="Times New Roman" panose="02020603050405020304" pitchFamily="18" charset="0"/>
              </a:rPr>
              <a:t>           </a:t>
            </a:r>
            <a:r>
              <a:rPr lang="lt-LT" sz="3600" dirty="0" smtClean="0">
                <a:solidFill>
                  <a:schemeClr val="tx1"/>
                </a:solidFill>
                <a:latin typeface="Times New Roman" panose="02020603050405020304" pitchFamily="18" charset="0"/>
                <a:cs typeface="Times New Roman" panose="02020603050405020304" pitchFamily="18" charset="0"/>
              </a:rPr>
              <a:t>ar</a:t>
            </a:r>
            <a:r>
              <a:rPr lang="lt-LT" sz="4000" dirty="0" smtClean="0">
                <a:solidFill>
                  <a:schemeClr val="tx1"/>
                </a:solidFill>
                <a:latin typeface="Times New Roman" panose="02020603050405020304" pitchFamily="18" charset="0"/>
                <a:cs typeface="Times New Roman" panose="02020603050405020304" pitchFamily="18" charset="0"/>
              </a:rPr>
              <a:t> </a:t>
            </a:r>
            <a:r>
              <a:rPr lang="lt-LT" sz="3600" dirty="0" smtClean="0">
                <a:solidFill>
                  <a:schemeClr val="tx1"/>
                </a:solidFill>
                <a:latin typeface="Times New Roman" panose="02020603050405020304" pitchFamily="18" charset="0"/>
                <a:cs typeface="Times New Roman" panose="02020603050405020304" pitchFamily="18" charset="0"/>
              </a:rPr>
              <a:t>viską žinome</a:t>
            </a:r>
            <a:endParaRPr lang="lt-LT" sz="3600" dirty="0">
              <a:solidFill>
                <a:schemeClr val="tx1"/>
              </a:solidFill>
            </a:endParaRPr>
          </a:p>
        </p:txBody>
      </p:sp>
      <p:sp>
        <p:nvSpPr>
          <p:cNvPr id="3" name="Antrinis pavadinimas 2"/>
          <p:cNvSpPr>
            <a:spLocks noGrp="1"/>
          </p:cNvSpPr>
          <p:nvPr>
            <p:ph type="subTitle" idx="1"/>
          </p:nvPr>
        </p:nvSpPr>
        <p:spPr>
          <a:xfrm>
            <a:off x="2123728" y="4869160"/>
            <a:ext cx="6400800" cy="1512168"/>
          </a:xfrm>
        </p:spPr>
        <p:txBody>
          <a:bodyPr>
            <a:normAutofit/>
          </a:bodyPr>
          <a:lstStyle/>
          <a:p>
            <a:r>
              <a:rPr lang="lt-LT" dirty="0"/>
              <a:t> </a:t>
            </a:r>
            <a:endParaRPr lang="lt-LT" dirty="0" smtClean="0"/>
          </a:p>
          <a:p>
            <a:endParaRPr lang="lt-LT" dirty="0"/>
          </a:p>
          <a:p>
            <a:pPr algn="r"/>
            <a:endParaRPr lang="lt-LT" dirty="0" smtClean="0"/>
          </a:p>
          <a:p>
            <a:pPr algn="r"/>
            <a:r>
              <a:rPr lang="lt-LT" dirty="0" smtClean="0">
                <a:solidFill>
                  <a:schemeClr val="tx1"/>
                </a:solidFill>
                <a:latin typeface="Times New Roman" panose="02020603050405020304" pitchFamily="18" charset="0"/>
                <a:cs typeface="Times New Roman" panose="02020603050405020304" pitchFamily="18" charset="0"/>
              </a:rPr>
              <a:t>Kauno </a:t>
            </a:r>
            <a:r>
              <a:rPr lang="lt-LT" dirty="0">
                <a:solidFill>
                  <a:schemeClr val="tx1"/>
                </a:solidFill>
                <a:latin typeface="Times New Roman" panose="02020603050405020304" pitchFamily="18" charset="0"/>
                <a:cs typeface="Times New Roman" panose="02020603050405020304" pitchFamily="18" charset="0"/>
              </a:rPr>
              <a:t>miesto savivaldybės administracija</a:t>
            </a:r>
          </a:p>
        </p:txBody>
      </p:sp>
    </p:spTree>
    <p:extLst>
      <p:ext uri="{BB962C8B-B14F-4D97-AF65-F5344CB8AC3E}">
        <p14:creationId xmlns:p14="http://schemas.microsoft.com/office/powerpoint/2010/main" val="1764834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7467600" cy="930988"/>
          </a:xfrm>
        </p:spPr>
        <p:txBody>
          <a:bodyPr>
            <a:noAutofit/>
          </a:bodyPr>
          <a:lstStyle/>
          <a:p>
            <a:pPr lvl="8" algn="ctr" rtl="0">
              <a:spcBef>
                <a:spcPct val="0"/>
              </a:spcBef>
            </a:pPr>
            <a:r>
              <a:rPr lang="lt-LT" sz="2800" b="1" dirty="0" smtClean="0">
                <a:solidFill>
                  <a:schemeClr val="tx1"/>
                </a:solidFill>
                <a:latin typeface="Times New Roman" panose="02020603050405020304" pitchFamily="18" charset="0"/>
                <a:cs typeface="Times New Roman" panose="02020603050405020304" pitchFamily="18" charset="0"/>
              </a:rPr>
              <a:t>ĮSTATAI</a:t>
            </a:r>
            <a:r>
              <a:rPr lang="lt-LT" sz="2800" dirty="0"/>
              <a:t/>
            </a:r>
            <a:br>
              <a:rPr lang="lt-LT" sz="2800" dirty="0"/>
            </a:br>
            <a:endParaRPr lang="lt-LT" sz="2800" dirty="0"/>
          </a:p>
        </p:txBody>
      </p:sp>
      <p:sp>
        <p:nvSpPr>
          <p:cNvPr id="3" name="Turinio vietos rezervavimo ženklas 2"/>
          <p:cNvSpPr>
            <a:spLocks noGrp="1"/>
          </p:cNvSpPr>
          <p:nvPr>
            <p:ph sz="quarter" idx="1"/>
          </p:nvPr>
        </p:nvSpPr>
        <p:spPr>
          <a:xfrm>
            <a:off x="457200" y="1205626"/>
            <a:ext cx="7715200" cy="5268326"/>
          </a:xfrm>
        </p:spPr>
        <p:txBody>
          <a:bodyPr>
            <a:normAutofit fontScale="77500" lnSpcReduction="20000"/>
          </a:bodyPr>
          <a:lstStyle/>
          <a:p>
            <a:pPr lvl="0" algn="just">
              <a:buBlip>
                <a:blip r:embed="rId2"/>
              </a:buBlip>
            </a:pPr>
            <a:r>
              <a:rPr lang="lt-LT" sz="2600" dirty="0" smtClean="0">
                <a:latin typeface="Times New Roman" panose="02020603050405020304" pitchFamily="18" charset="0"/>
                <a:cs typeface="Times New Roman" panose="02020603050405020304" pitchFamily="18" charset="0"/>
              </a:rPr>
              <a:t>Bendrijos įstatai </a:t>
            </a:r>
            <a:r>
              <a:rPr lang="lt-LT" sz="2600" dirty="0">
                <a:latin typeface="Times New Roman" panose="02020603050405020304" pitchFamily="18" charset="0"/>
                <a:cs typeface="Times New Roman" panose="02020603050405020304" pitchFamily="18" charset="0"/>
              </a:rPr>
              <a:t>yra dokumentas, kuriuo bendrija vadovaujasi savo veikloje. </a:t>
            </a:r>
          </a:p>
          <a:p>
            <a:pPr lvl="0" algn="just">
              <a:buBlip>
                <a:blip r:embed="rId2"/>
              </a:buBlip>
            </a:pPr>
            <a:r>
              <a:rPr lang="lt-LT" sz="2600" dirty="0">
                <a:latin typeface="Times New Roman" panose="02020603050405020304" pitchFamily="18" charset="0"/>
                <a:cs typeface="Times New Roman" panose="02020603050405020304" pitchFamily="18" charset="0"/>
              </a:rPr>
              <a:t>Steigiamos bendrijos įstatus pasirašo bendrijos steigiamojo susirinkimo pirmininkas ir sekretorius.</a:t>
            </a:r>
          </a:p>
          <a:p>
            <a:pPr lvl="0" algn="just">
              <a:buBlip>
                <a:blip r:embed="rId2"/>
              </a:buBlip>
            </a:pPr>
            <a:r>
              <a:rPr lang="lt-LT" sz="2600" dirty="0">
                <a:latin typeface="Times New Roman" panose="02020603050405020304" pitchFamily="18" charset="0"/>
                <a:cs typeface="Times New Roman" panose="02020603050405020304" pitchFamily="18" charset="0"/>
              </a:rPr>
              <a:t>Pakeistus bendrijos įstatus pasirašo visuotinio susirinkimo pirmininkas ir sekretorius</a:t>
            </a:r>
            <a:r>
              <a:rPr lang="lt-LT" sz="2600" dirty="0" smtClean="0">
                <a:latin typeface="Times New Roman" panose="02020603050405020304" pitchFamily="18" charset="0"/>
                <a:cs typeface="Times New Roman" panose="02020603050405020304" pitchFamily="18" charset="0"/>
              </a:rPr>
              <a:t>.</a:t>
            </a:r>
          </a:p>
          <a:p>
            <a:pPr algn="just">
              <a:buBlip>
                <a:blip r:embed="rId2"/>
              </a:buBlip>
            </a:pPr>
            <a:r>
              <a:rPr lang="lt-LT" sz="2600" dirty="0">
                <a:latin typeface="Times New Roman" panose="02020603050405020304" pitchFamily="18" charset="0"/>
                <a:cs typeface="Times New Roman" panose="02020603050405020304" pitchFamily="18" charset="0"/>
              </a:rPr>
              <a:t>Bendrijos steigimo dokumentų atitiktį įstatymams tvirtina notaras</a:t>
            </a:r>
            <a:r>
              <a:rPr lang="lt-LT" sz="2600" dirty="0" smtClean="0">
                <a:latin typeface="Times New Roman" panose="02020603050405020304" pitchFamily="18" charset="0"/>
                <a:cs typeface="Times New Roman" panose="02020603050405020304" pitchFamily="18" charset="0"/>
              </a:rPr>
              <a:t>.</a:t>
            </a:r>
          </a:p>
          <a:p>
            <a:pPr lvl="0" algn="just">
              <a:buBlip>
                <a:blip r:embed="rId2"/>
              </a:buBlip>
            </a:pPr>
            <a:r>
              <a:rPr lang="lt-LT" sz="2600" dirty="0" smtClean="0">
                <a:latin typeface="Times New Roman" panose="02020603050405020304" pitchFamily="18" charset="0"/>
                <a:cs typeface="Times New Roman" panose="02020603050405020304" pitchFamily="18" charset="0"/>
              </a:rPr>
              <a:t>Steigiamos </a:t>
            </a:r>
            <a:r>
              <a:rPr lang="lt-LT" sz="2600" dirty="0">
                <a:latin typeface="Times New Roman" panose="02020603050405020304" pitchFamily="18" charset="0"/>
                <a:cs typeface="Times New Roman" panose="02020603050405020304" pitchFamily="18" charset="0"/>
              </a:rPr>
              <a:t>bendrijos įstatai netenka galios, jeigu jie per 6 mėnesius nuo patvirtinimo bendrijos steigiamajame susirinkime dienos nebuvo pateikti Juridinių asmenų registro tvarkytojui</a:t>
            </a:r>
            <a:r>
              <a:rPr lang="lt-LT" sz="2600" dirty="0" smtClean="0">
                <a:latin typeface="Times New Roman" panose="02020603050405020304" pitchFamily="18" charset="0"/>
                <a:cs typeface="Times New Roman" panose="02020603050405020304" pitchFamily="18" charset="0"/>
              </a:rPr>
              <a:t>.</a:t>
            </a:r>
          </a:p>
          <a:p>
            <a:pPr lvl="0" algn="just">
              <a:buBlip>
                <a:blip r:embed="rId2"/>
              </a:buBlip>
            </a:pPr>
            <a:r>
              <a:rPr lang="pt-BR" sz="2600" dirty="0">
                <a:latin typeface="Times New Roman" panose="02020603050405020304" pitchFamily="18" charset="0"/>
                <a:cs typeface="Times New Roman" panose="02020603050405020304" pitchFamily="18" charset="0"/>
              </a:rPr>
              <a:t>Bendrija registruojama Juridinių asmenų registre</a:t>
            </a:r>
            <a:r>
              <a:rPr lang="pt-BR" sz="2600" dirty="0" smtClean="0">
                <a:latin typeface="Times New Roman" panose="02020603050405020304" pitchFamily="18" charset="0"/>
                <a:cs typeface="Times New Roman" panose="02020603050405020304" pitchFamily="18" charset="0"/>
              </a:rPr>
              <a:t>.</a:t>
            </a:r>
            <a:endParaRPr lang="lt-LT" sz="2600" dirty="0">
              <a:latin typeface="Times New Roman" panose="02020603050405020304" pitchFamily="18" charset="0"/>
              <a:cs typeface="Times New Roman" panose="02020603050405020304" pitchFamily="18" charset="0"/>
            </a:endParaRPr>
          </a:p>
          <a:p>
            <a:pPr lvl="0" algn="just">
              <a:buBlip>
                <a:blip r:embed="rId2"/>
              </a:buBlip>
            </a:pPr>
            <a:r>
              <a:rPr lang="lt-LT" sz="2600" dirty="0" smtClean="0">
                <a:latin typeface="Times New Roman" panose="02020603050405020304" pitchFamily="18" charset="0"/>
                <a:cs typeface="Times New Roman" panose="02020603050405020304" pitchFamily="18" charset="0"/>
              </a:rPr>
              <a:t>Vadovaujantis 2012 </a:t>
            </a:r>
            <a:r>
              <a:rPr lang="lt-LT" sz="2600" dirty="0">
                <a:latin typeface="Times New Roman" panose="02020603050405020304" pitchFamily="18" charset="0"/>
                <a:cs typeface="Times New Roman" panose="02020603050405020304" pitchFamily="18" charset="0"/>
              </a:rPr>
              <a:t>m. balandžio 12 d. Lietuvos Respublikos daugiabučių namų savininkų bendrijų įstatymo pakeitimo įstatymo </a:t>
            </a:r>
            <a:r>
              <a:rPr lang="lt-LT" sz="2600" dirty="0" smtClean="0">
                <a:latin typeface="Times New Roman" panose="02020603050405020304" pitchFamily="18" charset="0"/>
                <a:cs typeface="Times New Roman" panose="02020603050405020304" pitchFamily="18" charset="0"/>
              </a:rPr>
              <a:t>         Nr</a:t>
            </a:r>
            <a:r>
              <a:rPr lang="lt-LT" sz="2600" dirty="0">
                <a:latin typeface="Times New Roman" panose="02020603050405020304" pitchFamily="18" charset="0"/>
                <a:cs typeface="Times New Roman" panose="02020603050405020304" pitchFamily="18" charset="0"/>
              </a:rPr>
              <a:t>. </a:t>
            </a:r>
            <a:r>
              <a:rPr lang="lt-LT" sz="2600" dirty="0" smtClean="0">
                <a:latin typeface="Times New Roman" panose="02020603050405020304" pitchFamily="18" charset="0"/>
                <a:cs typeface="Times New Roman" panose="02020603050405020304" pitchFamily="18" charset="0"/>
              </a:rPr>
              <a:t>XI-1967 3 </a:t>
            </a:r>
            <a:r>
              <a:rPr lang="lt-LT" sz="2600" dirty="0">
                <a:latin typeface="Times New Roman" panose="02020603050405020304" pitchFamily="18" charset="0"/>
                <a:cs typeface="Times New Roman" panose="02020603050405020304" pitchFamily="18" charset="0"/>
              </a:rPr>
              <a:t>straipsnio 1 dalimi, iki šio įstatymo įsigaliojimo įsteigtos  ir veikiančios daugiabučių namų savininkų bendrijos, per 12 mėnesių nuo šio įstatymo įsigaliojimo dienos savo įstatus turėjo suderinti su </a:t>
            </a:r>
            <a:r>
              <a:rPr lang="lt-LT" sz="2600" dirty="0" smtClean="0">
                <a:latin typeface="Times New Roman" panose="02020603050405020304" pitchFamily="18" charset="0"/>
                <a:cs typeface="Times New Roman" panose="02020603050405020304" pitchFamily="18" charset="0"/>
              </a:rPr>
              <a:t> </a:t>
            </a:r>
            <a:r>
              <a:rPr lang="lt-LT" sz="2600" dirty="0">
                <a:latin typeface="Times New Roman" panose="02020603050405020304" pitchFamily="18" charset="0"/>
                <a:cs typeface="Times New Roman" panose="02020603050405020304" pitchFamily="18" charset="0"/>
              </a:rPr>
              <a:t>Lietuvos Respublikos daugiabučių namų savininkų bendrijų įstatymo naujos redakcijos reikalavimais. </a:t>
            </a:r>
            <a:endParaRPr lang="lt-LT" dirty="0"/>
          </a:p>
        </p:txBody>
      </p:sp>
      <p:pic>
        <p:nvPicPr>
          <p:cNvPr id="2050" name="Picture 2" descr="C:\Users\agneseme\Desktop\nn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116632"/>
            <a:ext cx="1451992" cy="10889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6901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60648"/>
            <a:ext cx="7467600" cy="936104"/>
          </a:xfrm>
        </p:spPr>
        <p:txBody>
          <a:bodyPr>
            <a:noAutofit/>
          </a:bodyPr>
          <a:lstStyle/>
          <a:p>
            <a:pPr algn="ctr"/>
            <a:r>
              <a:rPr lang="lt-LT" sz="2800" b="1" dirty="0" smtClean="0">
                <a:solidFill>
                  <a:schemeClr val="tx1"/>
                </a:solidFill>
                <a:latin typeface="Times New Roman" panose="02020603050405020304" pitchFamily="18" charset="0"/>
                <a:cs typeface="Times New Roman" panose="02020603050405020304" pitchFamily="18" charset="0"/>
              </a:rPr>
              <a:t>bendrijos </a:t>
            </a:r>
            <a:r>
              <a:rPr lang="lt-LT" sz="2800" b="1" dirty="0">
                <a:solidFill>
                  <a:schemeClr val="tx1"/>
                </a:solidFill>
                <a:latin typeface="Times New Roman" panose="02020603050405020304" pitchFamily="18" charset="0"/>
                <a:cs typeface="Times New Roman" panose="02020603050405020304" pitchFamily="18" charset="0"/>
              </a:rPr>
              <a:t>narių ir jų </a:t>
            </a:r>
            <a:r>
              <a:rPr lang="lt-LT" sz="2800" b="1" dirty="0" smtClean="0">
                <a:solidFill>
                  <a:schemeClr val="tx1"/>
                </a:solidFill>
                <a:latin typeface="Times New Roman" panose="02020603050405020304" pitchFamily="18" charset="0"/>
                <a:cs typeface="Times New Roman" panose="02020603050405020304" pitchFamily="18" charset="0"/>
              </a:rPr>
              <a:t>atstovų</a:t>
            </a:r>
            <a:br>
              <a:rPr lang="lt-LT" sz="2800" b="1" dirty="0" smtClean="0">
                <a:solidFill>
                  <a:schemeClr val="tx1"/>
                </a:solidFill>
                <a:latin typeface="Times New Roman" panose="02020603050405020304" pitchFamily="18" charset="0"/>
                <a:cs typeface="Times New Roman" panose="02020603050405020304" pitchFamily="18" charset="0"/>
              </a:rPr>
            </a:br>
            <a:r>
              <a:rPr lang="lt-LT" sz="2800" b="1" dirty="0" smtClean="0">
                <a:solidFill>
                  <a:schemeClr val="tx1"/>
                </a:solidFill>
                <a:latin typeface="Times New Roman" panose="02020603050405020304" pitchFamily="18" charset="0"/>
                <a:cs typeface="Times New Roman" panose="02020603050405020304" pitchFamily="18" charset="0"/>
              </a:rPr>
              <a:t> sąrašas</a:t>
            </a:r>
            <a:endParaRPr lang="lt-LT" sz="2800" b="1" dirty="0">
              <a:solidFill>
                <a:schemeClr val="tx1"/>
              </a:solidFill>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sz="quarter" idx="1"/>
          </p:nvPr>
        </p:nvSpPr>
        <p:spPr>
          <a:xfrm>
            <a:off x="457200" y="1600200"/>
            <a:ext cx="7643192" cy="4873752"/>
          </a:xfrm>
        </p:spPr>
        <p:txBody>
          <a:bodyPr>
            <a:normAutofit/>
          </a:bodyPr>
          <a:lstStyle/>
          <a:p>
            <a:pPr lvl="0" algn="just">
              <a:buBlip>
                <a:blip r:embed="rId2"/>
              </a:buBlip>
            </a:pPr>
            <a:r>
              <a:rPr lang="lt-LT" sz="2000" dirty="0" smtClean="0">
                <a:latin typeface="Times New Roman" panose="02020603050405020304" pitchFamily="18" charset="0"/>
                <a:cs typeface="Times New Roman" panose="02020603050405020304" pitchFamily="18" charset="0"/>
              </a:rPr>
              <a:t>Bendrijos </a:t>
            </a:r>
            <a:r>
              <a:rPr lang="lt-LT" sz="2000" dirty="0">
                <a:latin typeface="Times New Roman" panose="02020603050405020304" pitchFamily="18" charset="0"/>
                <a:cs typeface="Times New Roman" panose="02020603050405020304" pitchFamily="18" charset="0"/>
              </a:rPr>
              <a:t>narių sąraše turi būti nurodyti bendrijos narių ar jų atstovų (įgaliotinių) kontaktiniai duomenys: </a:t>
            </a:r>
          </a:p>
          <a:p>
            <a:pPr marL="1005840" lvl="3" indent="0" algn="just">
              <a:buNone/>
            </a:pPr>
            <a:r>
              <a:rPr lang="lt-LT" sz="2000" dirty="0" smtClean="0">
                <a:latin typeface="Times New Roman" panose="02020603050405020304" pitchFamily="18" charset="0"/>
                <a:cs typeface="Times New Roman" panose="02020603050405020304" pitchFamily="18" charset="0"/>
              </a:rPr>
              <a:t>- vardas</a:t>
            </a:r>
            <a:r>
              <a:rPr lang="lt-LT" sz="2000" dirty="0">
                <a:latin typeface="Times New Roman" panose="02020603050405020304" pitchFamily="18" charset="0"/>
                <a:cs typeface="Times New Roman" panose="02020603050405020304" pitchFamily="18" charset="0"/>
              </a:rPr>
              <a:t>, pavardė;</a:t>
            </a:r>
          </a:p>
          <a:p>
            <a:pPr marL="1005840" lvl="3" indent="0" algn="just">
              <a:buNone/>
            </a:pPr>
            <a:r>
              <a:rPr lang="lt-LT" sz="2000" dirty="0" smtClean="0">
                <a:latin typeface="Times New Roman" panose="02020603050405020304" pitchFamily="18" charset="0"/>
                <a:cs typeface="Times New Roman" panose="02020603050405020304" pitchFamily="18" charset="0"/>
              </a:rPr>
              <a:t>- adresas </a:t>
            </a:r>
            <a:r>
              <a:rPr lang="lt-LT" sz="2000" dirty="0">
                <a:latin typeface="Times New Roman" panose="02020603050405020304" pitchFamily="18" charset="0"/>
                <a:cs typeface="Times New Roman" panose="02020603050405020304" pitchFamily="18" charset="0"/>
              </a:rPr>
              <a:t>korespondencijai ir (arba) </a:t>
            </a:r>
            <a:r>
              <a:rPr lang="lt-LT" sz="2000" dirty="0" smtClean="0">
                <a:latin typeface="Times New Roman" panose="02020603050405020304" pitchFamily="18" charset="0"/>
                <a:cs typeface="Times New Roman" panose="02020603050405020304" pitchFamily="18" charset="0"/>
              </a:rPr>
              <a:t>elektroninio pašto </a:t>
            </a:r>
            <a:r>
              <a:rPr lang="lt-LT" sz="2000" dirty="0">
                <a:latin typeface="Times New Roman" panose="02020603050405020304" pitchFamily="18" charset="0"/>
                <a:cs typeface="Times New Roman" panose="02020603050405020304" pitchFamily="18" charset="0"/>
              </a:rPr>
              <a:t>adresas, telefono numeris.</a:t>
            </a:r>
          </a:p>
          <a:p>
            <a:pPr lvl="0" algn="just">
              <a:buBlip>
                <a:blip r:embed="rId2"/>
              </a:buBlip>
            </a:pPr>
            <a:r>
              <a:rPr lang="lt-LT" sz="2000" dirty="0">
                <a:latin typeface="Times New Roman" panose="02020603050405020304" pitchFamily="18" charset="0"/>
                <a:cs typeface="Times New Roman" panose="02020603050405020304" pitchFamily="18" charset="0"/>
              </a:rPr>
              <a:t>Bendrijos pirmininkas atsako už bendrijos narių sąrašo (įgaliotinių sąrašo) sudarymą ir tvarkymą.</a:t>
            </a:r>
          </a:p>
          <a:p>
            <a:pPr lvl="0" algn="just">
              <a:buBlip>
                <a:blip r:embed="rId2"/>
              </a:buBlip>
            </a:pPr>
            <a:r>
              <a:rPr lang="lt-LT" sz="2000" dirty="0">
                <a:latin typeface="Times New Roman" panose="02020603050405020304" pitchFamily="18" charset="0"/>
                <a:cs typeface="Times New Roman" panose="02020603050405020304" pitchFamily="18" charset="0"/>
              </a:rPr>
              <a:t>Bendrijos ir jų atstovų sąrašo (įgaliotinių sąrašo) duomenys tikslinami ne rečiau kaip kartą per metus</a:t>
            </a:r>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116632"/>
            <a:ext cx="1465387" cy="109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7173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539552" y="404664"/>
            <a:ext cx="7467600" cy="1080120"/>
          </a:xfrm>
        </p:spPr>
        <p:txBody>
          <a:bodyPr>
            <a:noAutofit/>
          </a:bodyPr>
          <a:lstStyle/>
          <a:p>
            <a:pPr algn="ctr"/>
            <a:r>
              <a:rPr lang="lt-LT" sz="2800" b="1" dirty="0" smtClean="0">
                <a:solidFill>
                  <a:schemeClr val="tx1"/>
                </a:solidFill>
                <a:latin typeface="Times New Roman" panose="02020603050405020304" pitchFamily="18" charset="0"/>
                <a:cs typeface="Times New Roman" panose="02020603050405020304" pitchFamily="18" charset="0"/>
              </a:rPr>
              <a:t>bendrojo </a:t>
            </a:r>
            <a:r>
              <a:rPr lang="lt-LT" sz="2800" b="1" dirty="0">
                <a:solidFill>
                  <a:schemeClr val="tx1"/>
                </a:solidFill>
                <a:latin typeface="Times New Roman" panose="02020603050405020304" pitchFamily="18" charset="0"/>
                <a:cs typeface="Times New Roman" panose="02020603050405020304" pitchFamily="18" charset="0"/>
              </a:rPr>
              <a:t>naudojimo objektų </a:t>
            </a:r>
            <a:r>
              <a:rPr lang="lt-LT" sz="2800" b="1" dirty="0" smtClean="0">
                <a:solidFill>
                  <a:schemeClr val="tx1"/>
                </a:solidFill>
                <a:latin typeface="Times New Roman" panose="02020603050405020304" pitchFamily="18" charset="0"/>
                <a:cs typeface="Times New Roman" panose="02020603050405020304" pitchFamily="18" charset="0"/>
              </a:rPr>
              <a:t/>
            </a:r>
            <a:br>
              <a:rPr lang="lt-LT" sz="2800" b="1" dirty="0" smtClean="0">
                <a:solidFill>
                  <a:schemeClr val="tx1"/>
                </a:solidFill>
                <a:latin typeface="Times New Roman" panose="02020603050405020304" pitchFamily="18" charset="0"/>
                <a:cs typeface="Times New Roman" panose="02020603050405020304" pitchFamily="18" charset="0"/>
              </a:rPr>
            </a:br>
            <a:r>
              <a:rPr lang="lt-LT" sz="2800" b="1" dirty="0" smtClean="0">
                <a:solidFill>
                  <a:schemeClr val="tx1"/>
                </a:solidFill>
                <a:latin typeface="Times New Roman" panose="02020603050405020304" pitchFamily="18" charset="0"/>
                <a:cs typeface="Times New Roman" panose="02020603050405020304" pitchFamily="18" charset="0"/>
              </a:rPr>
              <a:t>aprašas</a:t>
            </a:r>
            <a:endParaRPr lang="lt-LT" sz="2800" b="1" dirty="0"/>
          </a:p>
        </p:txBody>
      </p:sp>
      <p:sp>
        <p:nvSpPr>
          <p:cNvPr id="3" name="Turinio vietos rezervavimo ženklas 2"/>
          <p:cNvSpPr>
            <a:spLocks noGrp="1"/>
          </p:cNvSpPr>
          <p:nvPr>
            <p:ph sz="quarter" idx="1"/>
          </p:nvPr>
        </p:nvSpPr>
        <p:spPr>
          <a:xfrm>
            <a:off x="457200" y="1600200"/>
            <a:ext cx="7715200" cy="4873752"/>
          </a:xfrm>
        </p:spPr>
        <p:txBody>
          <a:bodyPr/>
          <a:lstStyle/>
          <a:p>
            <a:pPr lvl="0" algn="just"/>
            <a:endParaRPr lang="lt-LT" dirty="0" smtClean="0">
              <a:latin typeface="Times New Roman" panose="02020603050405020304" pitchFamily="18" charset="0"/>
              <a:cs typeface="Times New Roman" panose="02020603050405020304" pitchFamily="18" charset="0"/>
            </a:endParaRPr>
          </a:p>
          <a:p>
            <a:pPr lvl="0" algn="just">
              <a:buBlip>
                <a:blip r:embed="rId2"/>
              </a:buBlip>
            </a:pPr>
            <a:r>
              <a:rPr lang="lt-LT" sz="2000" dirty="0" smtClean="0">
                <a:latin typeface="Times New Roman" panose="02020603050405020304" pitchFamily="18" charset="0"/>
                <a:cs typeface="Times New Roman" panose="02020603050405020304" pitchFamily="18" charset="0"/>
              </a:rPr>
              <a:t>Bendrojo </a:t>
            </a:r>
            <a:r>
              <a:rPr lang="lt-LT" sz="2000" dirty="0">
                <a:latin typeface="Times New Roman" panose="02020603050405020304" pitchFamily="18" charset="0"/>
                <a:cs typeface="Times New Roman" panose="02020603050405020304" pitchFamily="18" charset="0"/>
              </a:rPr>
              <a:t>naudojimo objektų aprašo tipinė (pavyzdinė) forma patvirtinta Lietuvos Respublikos aplinkos ministro 2010 m. </a:t>
            </a:r>
            <a:r>
              <a:rPr lang="lt-LT" sz="2000" dirty="0" smtClean="0">
                <a:latin typeface="Times New Roman" panose="02020603050405020304" pitchFamily="18" charset="0"/>
                <a:cs typeface="Times New Roman" panose="02020603050405020304" pitchFamily="18" charset="0"/>
              </a:rPr>
              <a:t>lapkričio   </a:t>
            </a:r>
            <a:r>
              <a:rPr lang="lt-LT" sz="2000" dirty="0">
                <a:latin typeface="Times New Roman" panose="02020603050405020304" pitchFamily="18" charset="0"/>
                <a:cs typeface="Times New Roman" panose="02020603050405020304" pitchFamily="18" charset="0"/>
              </a:rPr>
              <a:t>2 d. įsakymu Nr. D1-895.</a:t>
            </a:r>
          </a:p>
          <a:p>
            <a:pPr lvl="0" algn="just">
              <a:buBlip>
                <a:blip r:embed="rId2"/>
              </a:buBlip>
            </a:pPr>
            <a:r>
              <a:rPr lang="lt-LT" sz="2000" dirty="0">
                <a:latin typeface="Times New Roman" panose="02020603050405020304" pitchFamily="18" charset="0"/>
                <a:cs typeface="Times New Roman" panose="02020603050405020304" pitchFamily="18" charset="0"/>
              </a:rPr>
              <a:t>Bendrijos pirmininkas atsako už bendrojo naudojimo objektų aprašo sudarymą ir tvarkymą.</a:t>
            </a:r>
          </a:p>
          <a:p>
            <a:pPr lvl="0" algn="just">
              <a:buBlip>
                <a:blip r:embed="rId2"/>
              </a:buBlip>
            </a:pPr>
            <a:r>
              <a:rPr lang="lt-LT" sz="2000" dirty="0">
                <a:latin typeface="Times New Roman" panose="02020603050405020304" pitchFamily="18" charset="0"/>
                <a:cs typeface="Times New Roman" panose="02020603050405020304" pitchFamily="18" charset="0"/>
              </a:rPr>
              <a:t>Bendrojo naudojimo objektų aprašą tvirtina bendrijos susirinkimas.</a:t>
            </a:r>
          </a:p>
          <a:p>
            <a:endParaRPr lang="lt-LT"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9634" y="116632"/>
            <a:ext cx="1542050"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68285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pPr algn="ctr"/>
            <a:r>
              <a:rPr lang="lt-LT" sz="2800" b="1" dirty="0" smtClean="0">
                <a:solidFill>
                  <a:schemeClr val="tx1"/>
                </a:solidFill>
                <a:latin typeface="Times New Roman" panose="02020603050405020304" pitchFamily="18" charset="0"/>
                <a:cs typeface="Times New Roman" panose="02020603050405020304" pitchFamily="18" charset="0"/>
              </a:rPr>
              <a:t>metinis </a:t>
            </a:r>
            <a:r>
              <a:rPr lang="lt-LT" sz="2800" b="1" dirty="0">
                <a:solidFill>
                  <a:schemeClr val="tx1"/>
                </a:solidFill>
                <a:latin typeface="Times New Roman" panose="02020603050405020304" pitchFamily="18" charset="0"/>
                <a:cs typeface="Times New Roman" panose="02020603050405020304" pitchFamily="18" charset="0"/>
              </a:rPr>
              <a:t>bendrijos ūkinės </a:t>
            </a:r>
            <a:r>
              <a:rPr lang="lt-LT" sz="2800" b="1" dirty="0" smtClean="0">
                <a:solidFill>
                  <a:schemeClr val="tx1"/>
                </a:solidFill>
                <a:latin typeface="Times New Roman" panose="02020603050405020304" pitchFamily="18" charset="0"/>
                <a:cs typeface="Times New Roman" panose="02020603050405020304" pitchFamily="18" charset="0"/>
              </a:rPr>
              <a:t>                        veiklos </a:t>
            </a:r>
            <a:r>
              <a:rPr lang="lt-LT" sz="2800" b="1" dirty="0">
                <a:solidFill>
                  <a:schemeClr val="tx1"/>
                </a:solidFill>
                <a:latin typeface="Times New Roman" panose="02020603050405020304" pitchFamily="18" charset="0"/>
                <a:cs typeface="Times New Roman" panose="02020603050405020304" pitchFamily="18" charset="0"/>
              </a:rPr>
              <a:t>planas</a:t>
            </a:r>
          </a:p>
        </p:txBody>
      </p:sp>
      <p:sp>
        <p:nvSpPr>
          <p:cNvPr id="3" name="Turinio vietos rezervavimo ženklas 2"/>
          <p:cNvSpPr>
            <a:spLocks noGrp="1"/>
          </p:cNvSpPr>
          <p:nvPr>
            <p:ph sz="quarter" idx="1"/>
          </p:nvPr>
        </p:nvSpPr>
        <p:spPr>
          <a:xfrm>
            <a:off x="457200" y="1600200"/>
            <a:ext cx="7715200" cy="4873752"/>
          </a:xfrm>
        </p:spPr>
        <p:txBody>
          <a:bodyPr/>
          <a:lstStyle/>
          <a:p>
            <a:pPr lvl="0" algn="just"/>
            <a:endParaRPr lang="lt-LT" dirty="0" smtClean="0">
              <a:latin typeface="Times New Roman" panose="02020603050405020304" pitchFamily="18" charset="0"/>
              <a:cs typeface="Times New Roman" panose="02020603050405020304" pitchFamily="18" charset="0"/>
            </a:endParaRPr>
          </a:p>
          <a:p>
            <a:pPr lvl="0" algn="just">
              <a:buBlip>
                <a:blip r:embed="rId2"/>
              </a:buBlip>
            </a:pPr>
            <a:r>
              <a:rPr lang="lt-LT" sz="2000" dirty="0" smtClean="0">
                <a:latin typeface="Times New Roman" panose="02020603050405020304" pitchFamily="18" charset="0"/>
                <a:cs typeface="Times New Roman" panose="02020603050405020304" pitchFamily="18" charset="0"/>
              </a:rPr>
              <a:t>Metinį </a:t>
            </a:r>
            <a:r>
              <a:rPr lang="lt-LT" sz="2000" dirty="0">
                <a:latin typeface="Times New Roman" panose="02020603050405020304" pitchFamily="18" charset="0"/>
                <a:cs typeface="Times New Roman" panose="02020603050405020304" pitchFamily="18" charset="0"/>
              </a:rPr>
              <a:t>bendrijos ūkinės veiklos planą siūlome rengti pagal Lietuvos Respublikos aplinkos ministro 2015 m. lapkričio 26 d. įsakymu </a:t>
            </a:r>
            <a:r>
              <a:rPr lang="lt-LT" sz="2000" dirty="0" smtClean="0">
                <a:latin typeface="Times New Roman" panose="02020603050405020304" pitchFamily="18" charset="0"/>
                <a:cs typeface="Times New Roman" panose="02020603050405020304" pitchFamily="18" charset="0"/>
              </a:rPr>
              <a:t>             Nr</a:t>
            </a:r>
            <a:r>
              <a:rPr lang="lt-LT" sz="2000" dirty="0">
                <a:latin typeface="Times New Roman" panose="02020603050405020304" pitchFamily="18" charset="0"/>
                <a:cs typeface="Times New Roman" panose="02020603050405020304" pitchFamily="18" charset="0"/>
              </a:rPr>
              <a:t>. D1-849 patvirtintą pavyzdinę formą.</a:t>
            </a:r>
          </a:p>
          <a:p>
            <a:pPr lvl="0" algn="just">
              <a:buBlip>
                <a:blip r:embed="rId2"/>
              </a:buBlip>
            </a:pPr>
            <a:r>
              <a:rPr lang="lt-LT" sz="2000" dirty="0">
                <a:latin typeface="Times New Roman" panose="02020603050405020304" pitchFamily="18" charset="0"/>
                <a:cs typeface="Times New Roman" panose="02020603050405020304" pitchFamily="18" charset="0"/>
              </a:rPr>
              <a:t>Bendrijos pirmininkas (bendrijos valdyba) atsako už metinio bendrijos veiklos plano sudarymą ir pateikimą tvirtinti visuotiniam susirinkimui.</a:t>
            </a:r>
          </a:p>
          <a:p>
            <a:pPr lvl="0" algn="just">
              <a:buBlip>
                <a:blip r:embed="rId2"/>
              </a:buBlip>
            </a:pPr>
            <a:r>
              <a:rPr lang="lt-LT" sz="2000" dirty="0">
                <a:latin typeface="Times New Roman" panose="02020603050405020304" pitchFamily="18" charset="0"/>
                <a:cs typeface="Times New Roman" panose="02020603050405020304" pitchFamily="18" charset="0"/>
              </a:rPr>
              <a:t> Metinį bendrijos ūkinės veiklos planą tvirtina bendrijos visuotinis susirinkimas.</a:t>
            </a:r>
          </a:p>
          <a:p>
            <a:pPr algn="just"/>
            <a:endParaRPr lang="lt-LT"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6012" y="188640"/>
            <a:ext cx="1445671" cy="10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3230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7467600" cy="984994"/>
          </a:xfrm>
        </p:spPr>
        <p:txBody>
          <a:bodyPr>
            <a:normAutofit/>
          </a:bodyPr>
          <a:lstStyle/>
          <a:p>
            <a:pPr algn="ctr"/>
            <a:r>
              <a:rPr lang="lt-LT" sz="2800" b="1" dirty="0" smtClean="0">
                <a:solidFill>
                  <a:schemeClr val="tx1"/>
                </a:solidFill>
                <a:latin typeface="Times New Roman" panose="02020603050405020304" pitchFamily="18" charset="0"/>
                <a:cs typeface="Times New Roman" panose="02020603050405020304" pitchFamily="18" charset="0"/>
              </a:rPr>
              <a:t>ilgalaikis </a:t>
            </a:r>
            <a:r>
              <a:rPr lang="lt-LT" sz="2800" b="1" dirty="0">
                <a:solidFill>
                  <a:schemeClr val="tx1"/>
                </a:solidFill>
                <a:latin typeface="Times New Roman" panose="02020603050405020304" pitchFamily="18" charset="0"/>
                <a:cs typeface="Times New Roman" panose="02020603050405020304" pitchFamily="18" charset="0"/>
              </a:rPr>
              <a:t>namo atnaujinimo </a:t>
            </a:r>
            <a:r>
              <a:rPr lang="lt-LT" sz="2800" b="1" dirty="0" smtClean="0">
                <a:solidFill>
                  <a:schemeClr val="tx1"/>
                </a:solidFill>
                <a:latin typeface="Times New Roman" panose="02020603050405020304" pitchFamily="18" charset="0"/>
                <a:cs typeface="Times New Roman" panose="02020603050405020304" pitchFamily="18" charset="0"/>
              </a:rPr>
              <a:t/>
            </a:r>
            <a:br>
              <a:rPr lang="lt-LT" sz="2800" b="1" dirty="0" smtClean="0">
                <a:solidFill>
                  <a:schemeClr val="tx1"/>
                </a:solidFill>
                <a:latin typeface="Times New Roman" panose="02020603050405020304" pitchFamily="18" charset="0"/>
                <a:cs typeface="Times New Roman" panose="02020603050405020304" pitchFamily="18" charset="0"/>
              </a:rPr>
            </a:br>
            <a:r>
              <a:rPr lang="lt-LT" sz="2800" b="1" dirty="0" smtClean="0">
                <a:solidFill>
                  <a:schemeClr val="tx1"/>
                </a:solidFill>
                <a:latin typeface="Times New Roman" panose="02020603050405020304" pitchFamily="18" charset="0"/>
                <a:cs typeface="Times New Roman" panose="02020603050405020304" pitchFamily="18" charset="0"/>
              </a:rPr>
              <a:t>planas</a:t>
            </a:r>
            <a:endParaRPr lang="lt-LT" sz="2800" dirty="0"/>
          </a:p>
        </p:txBody>
      </p:sp>
      <p:sp>
        <p:nvSpPr>
          <p:cNvPr id="3" name="Turinio vietos rezervavimo ženklas 2"/>
          <p:cNvSpPr>
            <a:spLocks noGrp="1"/>
          </p:cNvSpPr>
          <p:nvPr>
            <p:ph sz="quarter" idx="1"/>
          </p:nvPr>
        </p:nvSpPr>
        <p:spPr>
          <a:xfrm>
            <a:off x="457200" y="1259632"/>
            <a:ext cx="7715200" cy="5214320"/>
          </a:xfrm>
        </p:spPr>
        <p:txBody>
          <a:bodyPr>
            <a:normAutofit/>
          </a:bodyPr>
          <a:lstStyle/>
          <a:p>
            <a:pPr lvl="0" algn="just">
              <a:buBlip>
                <a:blip r:embed="rId2"/>
              </a:buBlip>
            </a:pPr>
            <a:r>
              <a:rPr lang="lt-LT" sz="2000" dirty="0">
                <a:latin typeface="Times New Roman" panose="02020603050405020304" pitchFamily="18" charset="0"/>
                <a:cs typeface="Times New Roman" panose="02020603050405020304" pitchFamily="18" charset="0"/>
              </a:rPr>
              <a:t>Namo bendrojo atnaujinimo objektų atnaujinimo ilgalaikio plano p</a:t>
            </a:r>
            <a:r>
              <a:rPr lang="lt-LT" sz="2000" dirty="0" smtClean="0">
                <a:latin typeface="Times New Roman" panose="02020603050405020304" pitchFamily="18" charset="0"/>
                <a:cs typeface="Times New Roman" panose="02020603050405020304" pitchFamily="18" charset="0"/>
              </a:rPr>
              <a:t>avyzdys pateiktas </a:t>
            </a:r>
            <a:r>
              <a:rPr lang="lt-LT" sz="2000" dirty="0">
                <a:latin typeface="Times New Roman" panose="02020603050405020304" pitchFamily="18" charset="0"/>
                <a:cs typeface="Times New Roman" panose="02020603050405020304" pitchFamily="18" charset="0"/>
              </a:rPr>
              <a:t>Lietuvos Respublikos vyriausybės 2015 m. balandžio 15 d. nutarimu Nr. 390 patvirtinto Butų ir kitų patalpų savininkų lėšų, skiriamų namui (statiniui) atnaujinti pagal privalomuosius statinių naudojimo ir priežiūros reikalavimus, kaupimo, jų dydžio apskaičiavimo ir sukauptų lėšų apsaugos tvarkos aprašo priede. </a:t>
            </a:r>
          </a:p>
          <a:p>
            <a:pPr lvl="0" algn="just">
              <a:buBlip>
                <a:blip r:embed="rId2"/>
              </a:buBlip>
            </a:pPr>
            <a:r>
              <a:rPr lang="lt-LT" sz="2000" dirty="0">
                <a:latin typeface="Times New Roman" panose="02020603050405020304" pitchFamily="18" charset="0"/>
                <a:cs typeface="Times New Roman" panose="02020603050405020304" pitchFamily="18" charset="0"/>
              </a:rPr>
              <a:t>Bendrijos pirmininkas (bendrijos valdyba) atsako už namo bendrojo naudojimo  objektų atnaujinimo ilgalaikio plano parengimą ir pateikimą visuotiniam susirinkimui.</a:t>
            </a:r>
          </a:p>
          <a:p>
            <a:pPr lvl="0" algn="just">
              <a:buBlip>
                <a:blip r:embed="rId2"/>
              </a:buBlip>
            </a:pPr>
            <a:r>
              <a:rPr lang="lt-LT" sz="2000" dirty="0" smtClean="0">
                <a:latin typeface="Times New Roman" panose="02020603050405020304" pitchFamily="18" charset="0"/>
                <a:cs typeface="Times New Roman" panose="02020603050405020304" pitchFamily="18" charset="0"/>
              </a:rPr>
              <a:t>Namo </a:t>
            </a:r>
            <a:r>
              <a:rPr lang="lt-LT" sz="2000" dirty="0">
                <a:latin typeface="Times New Roman" panose="02020603050405020304" pitchFamily="18" charset="0"/>
                <a:cs typeface="Times New Roman" panose="02020603050405020304" pitchFamily="18" charset="0"/>
              </a:rPr>
              <a:t>bendrojo naudojimo objektų atnaujinimo ilgalaikis planas kartu su apskaičiuotu mėnesinės kaupiamosios įmokos tarifu tvirtinamas butų ir kitų patalpų savininkų sprendimu, priimtu Lietuvos Respublikos civilinio kodekso 4.85 straipsnio nustatyta tvarka.</a:t>
            </a:r>
          </a:p>
          <a:p>
            <a:pPr algn="just">
              <a:buBlip>
                <a:blip r:embed="rId2"/>
              </a:buBlip>
            </a:pPr>
            <a:endParaRPr lang="lt-LT" dirty="0"/>
          </a:p>
        </p:txBody>
      </p:sp>
      <p:pic>
        <p:nvPicPr>
          <p:cNvPr id="6146" name="Picture 2" descr="C:\Users\agneseme\Desktop\nn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6478" y="116632"/>
            <a:ext cx="1524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9742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539552" y="332656"/>
            <a:ext cx="7467600" cy="864096"/>
          </a:xfrm>
        </p:spPr>
        <p:txBody>
          <a:bodyPr>
            <a:noAutofit/>
          </a:bodyPr>
          <a:lstStyle/>
          <a:p>
            <a:pPr algn="ctr"/>
            <a:r>
              <a:rPr lang="lt-LT" sz="2800" b="1" dirty="0" smtClean="0">
                <a:solidFill>
                  <a:schemeClr val="tx1"/>
                </a:solidFill>
                <a:latin typeface="Times New Roman" panose="02020603050405020304" pitchFamily="18" charset="0"/>
                <a:cs typeface="Times New Roman" panose="02020603050405020304" pitchFamily="18" charset="0"/>
              </a:rPr>
              <a:t>bendrijos </a:t>
            </a:r>
            <a:r>
              <a:rPr lang="lt-LT" sz="2800" b="1" dirty="0">
                <a:solidFill>
                  <a:schemeClr val="tx1"/>
                </a:solidFill>
                <a:latin typeface="Times New Roman" panose="02020603050405020304" pitchFamily="18" charset="0"/>
                <a:cs typeface="Times New Roman" panose="02020603050405020304" pitchFamily="18" charset="0"/>
              </a:rPr>
              <a:t>veiklos </a:t>
            </a:r>
            <a:r>
              <a:rPr lang="lt-LT" sz="2800" b="1" dirty="0" smtClean="0">
                <a:solidFill>
                  <a:schemeClr val="tx1"/>
                </a:solidFill>
                <a:latin typeface="Times New Roman" panose="02020603050405020304" pitchFamily="18" charset="0"/>
                <a:cs typeface="Times New Roman" panose="02020603050405020304" pitchFamily="18" charset="0"/>
              </a:rPr>
              <a:t>metinė </a:t>
            </a:r>
            <a:br>
              <a:rPr lang="lt-LT" sz="2800" b="1" dirty="0" smtClean="0">
                <a:solidFill>
                  <a:schemeClr val="tx1"/>
                </a:solidFill>
                <a:latin typeface="Times New Roman" panose="02020603050405020304" pitchFamily="18" charset="0"/>
                <a:cs typeface="Times New Roman" panose="02020603050405020304" pitchFamily="18" charset="0"/>
              </a:rPr>
            </a:br>
            <a:r>
              <a:rPr lang="lt-LT" sz="2800" b="1" dirty="0" smtClean="0">
                <a:solidFill>
                  <a:schemeClr val="tx1"/>
                </a:solidFill>
                <a:latin typeface="Times New Roman" panose="02020603050405020304" pitchFamily="18" charset="0"/>
                <a:cs typeface="Times New Roman" panose="02020603050405020304" pitchFamily="18" charset="0"/>
              </a:rPr>
              <a:t>ataskaita</a:t>
            </a:r>
            <a:endParaRPr lang="lt-LT" sz="2800" b="1" dirty="0">
              <a:solidFill>
                <a:schemeClr val="tx1"/>
              </a:solidFill>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sz="quarter" idx="1"/>
          </p:nvPr>
        </p:nvSpPr>
        <p:spPr>
          <a:xfrm>
            <a:off x="457200" y="1259632"/>
            <a:ext cx="7643192" cy="5214320"/>
          </a:xfrm>
        </p:spPr>
        <p:txBody>
          <a:bodyPr>
            <a:normAutofit fontScale="85000" lnSpcReduction="20000"/>
          </a:bodyPr>
          <a:lstStyle/>
          <a:p>
            <a:pPr lvl="0" algn="just">
              <a:buBlip>
                <a:blip r:embed="rId2"/>
              </a:buBlip>
            </a:pPr>
            <a:endParaRPr lang="lt-LT" dirty="0" smtClean="0">
              <a:latin typeface="Times New Roman" panose="02020603050405020304" pitchFamily="18" charset="0"/>
              <a:cs typeface="Times New Roman" panose="02020603050405020304" pitchFamily="18" charset="0"/>
            </a:endParaRPr>
          </a:p>
          <a:p>
            <a:pPr lvl="0" algn="just">
              <a:buBlip>
                <a:blip r:embed="rId2"/>
              </a:buBlip>
            </a:pPr>
            <a:r>
              <a:rPr lang="lt-LT" dirty="0" smtClean="0">
                <a:latin typeface="Times New Roman" panose="02020603050405020304" pitchFamily="18" charset="0"/>
                <a:cs typeface="Times New Roman" panose="02020603050405020304" pitchFamily="18" charset="0"/>
              </a:rPr>
              <a:t>Ne </a:t>
            </a:r>
            <a:r>
              <a:rPr lang="lt-LT" dirty="0">
                <a:latin typeface="Times New Roman" panose="02020603050405020304" pitchFamily="18" charset="0"/>
                <a:cs typeface="Times New Roman" panose="02020603050405020304" pitchFamily="18" charset="0"/>
              </a:rPr>
              <a:t>vėliau kaip likus 15 dienų iki eilinio visuotinio susirinkimo bendrijos pirmininkas privalo parengti bendrijos veiklos metinę ataskaitą. Ši ataskaita yra vieša. Su ja turi teisę susipažinti kiekvienas buto ar kitų patalpų savininkas.</a:t>
            </a:r>
          </a:p>
          <a:p>
            <a:pPr lvl="0" algn="just">
              <a:buBlip>
                <a:blip r:embed="rId2"/>
              </a:buBlip>
            </a:pPr>
            <a:r>
              <a:rPr lang="lt-LT" dirty="0" smtClean="0">
                <a:latin typeface="Times New Roman" panose="02020603050405020304" pitchFamily="18" charset="0"/>
                <a:cs typeface="Times New Roman" panose="02020603050405020304" pitchFamily="18" charset="0"/>
              </a:rPr>
              <a:t>Bendrijos </a:t>
            </a:r>
            <a:r>
              <a:rPr lang="lt-LT" dirty="0">
                <a:latin typeface="Times New Roman" panose="02020603050405020304" pitchFamily="18" charset="0"/>
                <a:cs typeface="Times New Roman" panose="02020603050405020304" pitchFamily="18" charset="0"/>
              </a:rPr>
              <a:t>veiklos atskaitoje turi būti nurodyta: informacija apie bendrijos veiklą įgyvendinant jos įstatuose nustatytus veiklos tikslus per ataskaitinį laikotarpį, metinių ir ilgalaikių ūkinės veiklos, bendrojo naudojimo objektų atnaujinimo įgyvendinant statinių naudojimo ir priežiūros privalomuosius reikalavimus planų įgyvendinimą, informacija apie bendrijos gautas ir panaudotas lėšas, nepanaudotų lėšų likutį, taip pat sukauptų lėšų pastatui (pastatams) atnaujinti panaudojimą ir jų likutį: bendrijos veiklos planai prognozės.</a:t>
            </a:r>
          </a:p>
          <a:p>
            <a:pPr lvl="0" algn="just">
              <a:buBlip>
                <a:blip r:embed="rId2"/>
              </a:buBlip>
            </a:pPr>
            <a:r>
              <a:rPr lang="lt-LT" dirty="0">
                <a:latin typeface="Times New Roman" panose="02020603050405020304" pitchFamily="18" charset="0"/>
                <a:cs typeface="Times New Roman" panose="02020603050405020304" pitchFamily="18" charset="0"/>
              </a:rPr>
              <a:t>Bendrijos pirmininkas atsako už bendrijos veiklos metinės ataskaitos parengimą.</a:t>
            </a:r>
          </a:p>
          <a:p>
            <a:pPr lvl="0" algn="just">
              <a:buBlip>
                <a:blip r:embed="rId2"/>
              </a:buBlip>
            </a:pPr>
            <a:r>
              <a:rPr lang="lt-LT" dirty="0">
                <a:latin typeface="Times New Roman" panose="02020603050405020304" pitchFamily="18" charset="0"/>
                <a:cs typeface="Times New Roman" panose="02020603050405020304" pitchFamily="18" charset="0"/>
              </a:rPr>
              <a:t>Visuotinis susirinkimas tvirtina bendrijos veiklos metinę ataskaitą.</a:t>
            </a:r>
          </a:p>
          <a:p>
            <a:pPr lvl="0" algn="just">
              <a:buBlip>
                <a:blip r:embed="rId2"/>
              </a:buBlip>
            </a:pPr>
            <a:r>
              <a:rPr lang="lt-LT" dirty="0">
                <a:latin typeface="Times New Roman" panose="02020603050405020304" pitchFamily="18" charset="0"/>
                <a:cs typeface="Times New Roman" panose="02020603050405020304" pitchFamily="18" charset="0"/>
              </a:rPr>
              <a:t>Bendrijos veiklos metinę atskaitą siūlome rengti pagal Lietuvos Respublikos aplinkos ministro 2015 m. lapkričio 26 d. </a:t>
            </a:r>
            <a:r>
              <a:rPr lang="lt-LT" dirty="0" smtClean="0">
                <a:latin typeface="Times New Roman" panose="02020603050405020304" pitchFamily="18" charset="0"/>
                <a:cs typeface="Times New Roman" panose="02020603050405020304" pitchFamily="18" charset="0"/>
              </a:rPr>
              <a:t>įsakymu </a:t>
            </a:r>
            <a:r>
              <a:rPr lang="lt-LT" dirty="0">
                <a:latin typeface="Times New Roman" panose="02020603050405020304" pitchFamily="18" charset="0"/>
                <a:cs typeface="Times New Roman" panose="02020603050405020304" pitchFamily="18" charset="0"/>
              </a:rPr>
              <a:t>Nr. </a:t>
            </a:r>
            <a:r>
              <a:rPr lang="lt-LT" dirty="0" smtClean="0">
                <a:latin typeface="Times New Roman" panose="02020603050405020304" pitchFamily="18" charset="0"/>
                <a:cs typeface="Times New Roman" panose="02020603050405020304" pitchFamily="18" charset="0"/>
              </a:rPr>
              <a:t>D1-849 patvirtintą </a:t>
            </a:r>
            <a:r>
              <a:rPr lang="lt-LT" dirty="0">
                <a:latin typeface="Times New Roman" panose="02020603050405020304" pitchFamily="18" charset="0"/>
                <a:cs typeface="Times New Roman" panose="02020603050405020304" pitchFamily="18" charset="0"/>
              </a:rPr>
              <a:t>pavyzdinę formą</a:t>
            </a:r>
            <a:r>
              <a:rPr lang="lt-LT" dirty="0" smtClean="0">
                <a:latin typeface="Times New Roman" panose="02020603050405020304" pitchFamily="18" charset="0"/>
                <a:cs typeface="Times New Roman" panose="02020603050405020304" pitchFamily="18" charset="0"/>
              </a:rPr>
              <a:t>.</a:t>
            </a:r>
            <a:endParaRPr lang="lt-LT" dirty="0">
              <a:latin typeface="Times New Roman" panose="02020603050405020304" pitchFamily="18" charset="0"/>
              <a:cs typeface="Times New Roman" panose="02020603050405020304" pitchFamily="18" charset="0"/>
            </a:endParaRPr>
          </a:p>
        </p:txBody>
      </p:sp>
      <p:pic>
        <p:nvPicPr>
          <p:cNvPr id="7170" name="Picture 2" descr="C:\Users\agneseme\Desktop\nn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116632"/>
            <a:ext cx="1524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5615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7467600" cy="1354162"/>
          </a:xfrm>
        </p:spPr>
        <p:txBody>
          <a:bodyPr>
            <a:noAutofit/>
          </a:bodyPr>
          <a:lstStyle/>
          <a:p>
            <a:pPr algn="ctr"/>
            <a:r>
              <a:rPr lang="lt-LT" sz="2800" b="1" dirty="0" smtClean="0">
                <a:solidFill>
                  <a:schemeClr val="tx1"/>
                </a:solidFill>
                <a:latin typeface="Times New Roman" panose="02020603050405020304" pitchFamily="18" charset="0"/>
                <a:cs typeface="Times New Roman" panose="02020603050405020304" pitchFamily="18" charset="0"/>
              </a:rPr>
              <a:t>butų </a:t>
            </a:r>
            <a:r>
              <a:rPr lang="lt-LT" sz="2800" b="1" dirty="0">
                <a:solidFill>
                  <a:schemeClr val="tx1"/>
                </a:solidFill>
                <a:latin typeface="Times New Roman" panose="02020603050405020304" pitchFamily="18" charset="0"/>
                <a:cs typeface="Times New Roman" panose="02020603050405020304" pitchFamily="18" charset="0"/>
              </a:rPr>
              <a:t>ir kitų patalpų savininkų </a:t>
            </a:r>
            <a:r>
              <a:rPr lang="lt-LT" sz="2800" b="1" dirty="0" smtClean="0">
                <a:solidFill>
                  <a:schemeClr val="tx1"/>
                </a:solidFill>
                <a:latin typeface="Times New Roman" panose="02020603050405020304" pitchFamily="18" charset="0"/>
                <a:cs typeface="Times New Roman" panose="02020603050405020304" pitchFamily="18" charset="0"/>
              </a:rPr>
              <a:t>                prašymų</a:t>
            </a:r>
            <a:r>
              <a:rPr lang="lt-LT" sz="2800" b="1" dirty="0">
                <a:solidFill>
                  <a:schemeClr val="tx1"/>
                </a:solidFill>
                <a:latin typeface="Times New Roman" panose="02020603050405020304" pitchFamily="18" charset="0"/>
                <a:cs typeface="Times New Roman" panose="02020603050405020304" pitchFamily="18" charset="0"/>
              </a:rPr>
              <a:t>, skundų ir kitų dokumentų </a:t>
            </a:r>
            <a:r>
              <a:rPr lang="lt-LT" sz="2800" b="1" dirty="0" smtClean="0">
                <a:solidFill>
                  <a:schemeClr val="tx1"/>
                </a:solidFill>
                <a:latin typeface="Times New Roman" panose="02020603050405020304" pitchFamily="18" charset="0"/>
                <a:cs typeface="Times New Roman" panose="02020603050405020304" pitchFamily="18" charset="0"/>
              </a:rPr>
              <a:t>                  registravimo </a:t>
            </a:r>
            <a:r>
              <a:rPr lang="lt-LT" sz="2800" b="1" dirty="0">
                <a:solidFill>
                  <a:schemeClr val="tx1"/>
                </a:solidFill>
                <a:latin typeface="Times New Roman" panose="02020603050405020304" pitchFamily="18" charset="0"/>
                <a:cs typeface="Times New Roman" panose="02020603050405020304" pitchFamily="18" charset="0"/>
              </a:rPr>
              <a:t>žurnalas (dokumentas</a:t>
            </a:r>
            <a:r>
              <a:rPr lang="lt-LT" sz="2800" b="1" dirty="0" smtClean="0">
                <a:solidFill>
                  <a:schemeClr val="tx1"/>
                </a:solidFill>
                <a:latin typeface="Times New Roman" panose="02020603050405020304" pitchFamily="18" charset="0"/>
                <a:cs typeface="Times New Roman" panose="02020603050405020304" pitchFamily="18" charset="0"/>
              </a:rPr>
              <a:t>)</a:t>
            </a:r>
            <a:endParaRPr lang="lt-LT" sz="2800" b="1" dirty="0">
              <a:solidFill>
                <a:schemeClr val="tx1"/>
              </a:solidFill>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sz="quarter" idx="1"/>
          </p:nvPr>
        </p:nvSpPr>
        <p:spPr>
          <a:xfrm>
            <a:off x="457200" y="1600200"/>
            <a:ext cx="7643192" cy="4873752"/>
          </a:xfrm>
        </p:spPr>
        <p:txBody>
          <a:bodyPr/>
          <a:lstStyle/>
          <a:p>
            <a:pPr lvl="0" algn="just"/>
            <a:endParaRPr lang="lt-LT" dirty="0" smtClean="0">
              <a:latin typeface="Times New Roman" panose="02020603050405020304" pitchFamily="18" charset="0"/>
              <a:cs typeface="Times New Roman" panose="02020603050405020304" pitchFamily="18" charset="0"/>
            </a:endParaRPr>
          </a:p>
          <a:p>
            <a:pPr lvl="0" algn="just">
              <a:buBlip>
                <a:blip r:embed="rId2"/>
              </a:buBlip>
            </a:pPr>
            <a:r>
              <a:rPr lang="lt-LT" sz="2000" dirty="0" smtClean="0">
                <a:latin typeface="Times New Roman" panose="02020603050405020304" pitchFamily="18" charset="0"/>
                <a:cs typeface="Times New Roman" panose="02020603050405020304" pitchFamily="18" charset="0"/>
              </a:rPr>
              <a:t>Visi </a:t>
            </a:r>
            <a:r>
              <a:rPr lang="lt-LT" sz="2000" dirty="0">
                <a:latin typeface="Times New Roman" panose="02020603050405020304" pitchFamily="18" charset="0"/>
                <a:cs typeface="Times New Roman" panose="02020603050405020304" pitchFamily="18" charset="0"/>
              </a:rPr>
              <a:t>butų ir kitų patalpų (pastatų) savininkų raštu bendrijos pirmininkui pateikti prašymai, skundai ir kiti dokumentai registruojami ir nagrinėjami bendrijos įstatuose nustatyta </a:t>
            </a:r>
            <a:r>
              <a:rPr lang="lt-LT" sz="2000" dirty="0" smtClean="0">
                <a:latin typeface="Times New Roman" panose="02020603050405020304" pitchFamily="18" charset="0"/>
                <a:cs typeface="Times New Roman" panose="02020603050405020304" pitchFamily="18" charset="0"/>
              </a:rPr>
              <a:t>tvarka. Siūlome </a:t>
            </a:r>
            <a:r>
              <a:rPr lang="lt-LT" sz="2000" dirty="0">
                <a:latin typeface="Times New Roman" panose="02020603050405020304" pitchFamily="18" charset="0"/>
                <a:cs typeface="Times New Roman" panose="02020603050405020304" pitchFamily="18" charset="0"/>
              </a:rPr>
              <a:t>tvarkant dokumentus vadovautis Nevalstybinių organizacijų ir privačių juridinių asmenų dokumentų rengimo, tvarkymo ir apskaitos taisyklėmis (Lietuvos vyriausiojo archyvo 2011-12-20 įsakymas </a:t>
            </a:r>
            <a:r>
              <a:rPr lang="lt-LT" sz="2000" dirty="0" smtClean="0">
                <a:latin typeface="Times New Roman" panose="02020603050405020304" pitchFamily="18" charset="0"/>
                <a:cs typeface="Times New Roman" panose="02020603050405020304" pitchFamily="18" charset="0"/>
              </a:rPr>
              <a:t>   Nr</a:t>
            </a:r>
            <a:r>
              <a:rPr lang="lt-LT" sz="2000" dirty="0">
                <a:latin typeface="Times New Roman" panose="02020603050405020304" pitchFamily="18" charset="0"/>
                <a:cs typeface="Times New Roman" panose="02020603050405020304" pitchFamily="18" charset="0"/>
              </a:rPr>
              <a:t>. V-152).</a:t>
            </a:r>
          </a:p>
          <a:p>
            <a:pPr lvl="0" algn="just">
              <a:buBlip>
                <a:blip r:embed="rId2"/>
              </a:buBlip>
            </a:pPr>
            <a:r>
              <a:rPr lang="lt-LT" sz="2000" dirty="0" smtClean="0">
                <a:latin typeface="Times New Roman" panose="02020603050405020304" pitchFamily="18" charset="0"/>
                <a:cs typeface="Times New Roman" panose="02020603050405020304" pitchFamily="18" charset="0"/>
              </a:rPr>
              <a:t>Minėti dokumentai </a:t>
            </a:r>
            <a:r>
              <a:rPr lang="lt-LT" sz="2000" dirty="0">
                <a:latin typeface="Times New Roman" panose="02020603050405020304" pitchFamily="18" charset="0"/>
                <a:cs typeface="Times New Roman" panose="02020603050405020304" pitchFamily="18" charset="0"/>
              </a:rPr>
              <a:t>turi būti laikomi/susegami registravimo saugomi registravimo žurnale/dokumentų byloje.</a:t>
            </a:r>
          </a:p>
          <a:p>
            <a:pPr>
              <a:buBlip>
                <a:blip r:embed="rId2"/>
              </a:buBlip>
            </a:pPr>
            <a:endParaRPr lang="lt-LT" dirty="0"/>
          </a:p>
        </p:txBody>
      </p:sp>
      <p:pic>
        <p:nvPicPr>
          <p:cNvPr id="8194" name="Picture 2" descr="C:\Users\agneseme\Desktop\nn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9638" y="134938"/>
            <a:ext cx="1524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33554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pPr algn="ctr"/>
            <a:r>
              <a:rPr lang="lt-LT" sz="2800" b="1" dirty="0" smtClean="0">
                <a:solidFill>
                  <a:schemeClr val="tx1"/>
                </a:solidFill>
                <a:latin typeface="Times New Roman" panose="02020603050405020304" pitchFamily="18" charset="0"/>
                <a:cs typeface="Times New Roman" panose="02020603050405020304" pitchFamily="18" charset="0"/>
              </a:rPr>
              <a:t>p</a:t>
            </a:r>
            <a:r>
              <a:rPr lang="pt-BR" sz="2800" b="1" dirty="0" smtClean="0">
                <a:solidFill>
                  <a:schemeClr val="tx1"/>
                </a:solidFill>
                <a:latin typeface="Times New Roman" panose="02020603050405020304" pitchFamily="18" charset="0"/>
                <a:cs typeface="Times New Roman" panose="02020603050405020304" pitchFamily="18" charset="0"/>
              </a:rPr>
              <a:t>aslaugų </a:t>
            </a:r>
            <a:r>
              <a:rPr lang="pt-BR" sz="2800" b="1" dirty="0">
                <a:solidFill>
                  <a:schemeClr val="tx1"/>
                </a:solidFill>
                <a:latin typeface="Times New Roman" panose="02020603050405020304" pitchFamily="18" charset="0"/>
                <a:cs typeface="Times New Roman" panose="02020603050405020304" pitchFamily="18" charset="0"/>
              </a:rPr>
              <a:t>ir </a:t>
            </a:r>
            <a:r>
              <a:rPr lang="lt-LT" sz="2800" b="1" dirty="0" smtClean="0">
                <a:solidFill>
                  <a:schemeClr val="tx1"/>
                </a:solidFill>
                <a:latin typeface="Times New Roman" panose="02020603050405020304" pitchFamily="18" charset="0"/>
                <a:cs typeface="Times New Roman" panose="02020603050405020304" pitchFamily="18" charset="0"/>
              </a:rPr>
              <a:t>r</a:t>
            </a:r>
            <a:r>
              <a:rPr lang="pt-BR" sz="2800" b="1" dirty="0" smtClean="0">
                <a:solidFill>
                  <a:schemeClr val="tx1"/>
                </a:solidFill>
                <a:latin typeface="Times New Roman" panose="02020603050405020304" pitchFamily="18" charset="0"/>
                <a:cs typeface="Times New Roman" panose="02020603050405020304" pitchFamily="18" charset="0"/>
              </a:rPr>
              <a:t>angos </a:t>
            </a:r>
            <a:r>
              <a:rPr lang="pt-BR" sz="2800" b="1" dirty="0">
                <a:solidFill>
                  <a:schemeClr val="tx1"/>
                </a:solidFill>
                <a:latin typeface="Times New Roman" panose="02020603050405020304" pitchFamily="18" charset="0"/>
                <a:cs typeface="Times New Roman" panose="02020603050405020304" pitchFamily="18" charset="0"/>
              </a:rPr>
              <a:t>darbų pirkimo taisyklės</a:t>
            </a:r>
            <a:endParaRPr lang="lt-LT" sz="2800" b="1" dirty="0">
              <a:solidFill>
                <a:schemeClr val="tx1"/>
              </a:solidFill>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sz="quarter" idx="1"/>
          </p:nvPr>
        </p:nvSpPr>
        <p:spPr>
          <a:xfrm>
            <a:off x="457200" y="1600200"/>
            <a:ext cx="7715200" cy="4873752"/>
          </a:xfrm>
        </p:spPr>
        <p:txBody>
          <a:bodyPr/>
          <a:lstStyle/>
          <a:p>
            <a:pPr lvl="0" algn="just"/>
            <a:endParaRPr lang="lt-LT" sz="1400" dirty="0" smtClean="0">
              <a:latin typeface="Times New Roman" panose="02020603050405020304" pitchFamily="18" charset="0"/>
              <a:cs typeface="Times New Roman" panose="02020603050405020304" pitchFamily="18" charset="0"/>
            </a:endParaRPr>
          </a:p>
          <a:p>
            <a:pPr lvl="0" algn="just">
              <a:buBlip>
                <a:blip r:embed="rId2"/>
              </a:buBlip>
            </a:pPr>
            <a:r>
              <a:rPr lang="lt-LT" sz="2000" dirty="0" smtClean="0">
                <a:latin typeface="Times New Roman" panose="02020603050405020304" pitchFamily="18" charset="0"/>
                <a:cs typeface="Times New Roman" panose="02020603050405020304" pitchFamily="18" charset="0"/>
              </a:rPr>
              <a:t>Bendrijos </a:t>
            </a:r>
            <a:r>
              <a:rPr lang="lt-LT" sz="2000" dirty="0">
                <a:latin typeface="Times New Roman" panose="02020603050405020304" pitchFamily="18" charset="0"/>
                <a:cs typeface="Times New Roman" panose="02020603050405020304" pitchFamily="18" charset="0"/>
              </a:rPr>
              <a:t>valdyba (kai bendrijoje valdyba nesudaroma, valdybos kompetencijai priskirtas funkcijas atlieka bendrijos pirmininkas) tvirtina paslaugų ir rangos darbų  pirkimo sąlygas ir pirkimo ataskaitas.</a:t>
            </a:r>
          </a:p>
          <a:p>
            <a:pPr lvl="0" algn="just">
              <a:buBlip>
                <a:blip r:embed="rId2"/>
              </a:buBlip>
            </a:pPr>
            <a:r>
              <a:rPr lang="lt-LT" sz="2000" dirty="0">
                <a:latin typeface="Times New Roman" panose="02020603050405020304" pitchFamily="18" charset="0"/>
                <a:cs typeface="Times New Roman" panose="02020603050405020304" pitchFamily="18" charset="0"/>
              </a:rPr>
              <a:t>Siūlome bendrijoms pasirengti ir pasitvirtinti paslaugų ir rangos darbų pirkimo taisykles pagal Lietuvos Respublikos aplinkos ministro </a:t>
            </a:r>
            <a:r>
              <a:rPr lang="lt-LT" sz="2000" dirty="0" smtClean="0">
                <a:latin typeface="Times New Roman" panose="02020603050405020304" pitchFamily="18" charset="0"/>
                <a:cs typeface="Times New Roman" panose="02020603050405020304" pitchFamily="18" charset="0"/>
              </a:rPr>
              <a:t>              2015 </a:t>
            </a:r>
            <a:r>
              <a:rPr lang="lt-LT" sz="2000" dirty="0">
                <a:latin typeface="Times New Roman" panose="02020603050405020304" pitchFamily="18" charset="0"/>
                <a:cs typeface="Times New Roman" panose="02020603050405020304" pitchFamily="18" charset="0"/>
              </a:rPr>
              <a:t>m. gruodžio 14 d. įsakymu Nr. D1-913 patvirtintas Daugiabučio namo bendrojo naudojimo objektų priežiūros paslaugų ir atnaujinimo darbų pirkimo pavyzdines </a:t>
            </a:r>
            <a:r>
              <a:rPr lang="lt-LT" sz="2000" dirty="0" smtClean="0">
                <a:latin typeface="Times New Roman" panose="02020603050405020304" pitchFamily="18" charset="0"/>
                <a:cs typeface="Times New Roman" panose="02020603050405020304" pitchFamily="18" charset="0"/>
              </a:rPr>
              <a:t>taisykles.                 </a:t>
            </a:r>
            <a:endParaRPr lang="lt-LT" sz="2000" dirty="0">
              <a:latin typeface="Times New Roman" panose="02020603050405020304" pitchFamily="18" charset="0"/>
              <a:cs typeface="Times New Roman" panose="02020603050405020304" pitchFamily="18" charset="0"/>
            </a:endParaRPr>
          </a:p>
          <a:p>
            <a:pPr algn="just"/>
            <a:endParaRPr lang="lt-LT" dirty="0" smtClean="0"/>
          </a:p>
          <a:p>
            <a:pPr algn="just"/>
            <a:endParaRPr lang="lt-LT" dirty="0"/>
          </a:p>
          <a:p>
            <a:pPr algn="just"/>
            <a:endParaRPr lang="lt-LT" dirty="0" smtClean="0"/>
          </a:p>
          <a:p>
            <a:pPr algn="just"/>
            <a:endParaRPr lang="lt-LT" dirty="0"/>
          </a:p>
          <a:p>
            <a:pPr algn="just"/>
            <a:endParaRPr lang="lt-LT" dirty="0" smtClean="0"/>
          </a:p>
          <a:p>
            <a:pPr algn="just"/>
            <a:endParaRPr lang="lt-LT" dirty="0"/>
          </a:p>
          <a:p>
            <a:pPr algn="just"/>
            <a:endParaRPr lang="lt-LT" dirty="0" smtClean="0"/>
          </a:p>
          <a:p>
            <a:pPr algn="just"/>
            <a:endParaRPr lang="lt-LT" dirty="0"/>
          </a:p>
        </p:txBody>
      </p:sp>
    </p:spTree>
    <p:extLst>
      <p:ext uri="{BB962C8B-B14F-4D97-AF65-F5344CB8AC3E}">
        <p14:creationId xmlns:p14="http://schemas.microsoft.com/office/powerpoint/2010/main" val="40701677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šdailintas">
  <a:themeElements>
    <a:clrScheme name="Išdailintas">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Išdailintas">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Išdailintas">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368</TotalTime>
  <Words>749</Words>
  <Application>Microsoft Office PowerPoint</Application>
  <PresentationFormat>Demonstracija ekrane (4:3)</PresentationFormat>
  <Paragraphs>54</Paragraphs>
  <Slides>9</Slides>
  <Notes>0</Notes>
  <HiddenSlides>0</HiddenSlides>
  <MMClips>0</MMClips>
  <ScaleCrop>false</ScaleCrop>
  <HeadingPairs>
    <vt:vector size="4" baseType="variant">
      <vt:variant>
        <vt:lpstr>Tema</vt:lpstr>
      </vt:variant>
      <vt:variant>
        <vt:i4>1</vt:i4>
      </vt:variant>
      <vt:variant>
        <vt:lpstr>Skaidrių pavadinimai</vt:lpstr>
      </vt:variant>
      <vt:variant>
        <vt:i4>9</vt:i4>
      </vt:variant>
    </vt:vector>
  </HeadingPairs>
  <TitlesOfParts>
    <vt:vector size="10" baseType="lpstr">
      <vt:lpstr>Išdailintas</vt:lpstr>
      <vt:lpstr>     DAUGIABUČIŲ NAMŲ SAVININKŲ BENDRIJŲ DOKUMENTAI:             ar viską žinome</vt:lpstr>
      <vt:lpstr>ĮSTATAI </vt:lpstr>
      <vt:lpstr>bendrijos narių ir jų atstovų  sąrašas</vt:lpstr>
      <vt:lpstr>bendrojo naudojimo objektų  aprašas</vt:lpstr>
      <vt:lpstr>metinis bendrijos ūkinės                         veiklos planas</vt:lpstr>
      <vt:lpstr>ilgalaikis namo atnaujinimo  planas</vt:lpstr>
      <vt:lpstr>bendrijos veiklos metinė  ataskaita</vt:lpstr>
      <vt:lpstr>butų ir kitų patalpų savininkų                 prašymų, skundų ir kitų dokumentų                   registravimo žurnalas (dokumentas)</vt:lpstr>
      <vt:lpstr>paslaugų ir rangos darbų pirkimo taisyklės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DAUGIABUČIŲ NAMŲ SAVININKŲ BENDRIJŲ DOKUMENTAI</dc:title>
  <dc:creator>Agnė Venienė</dc:creator>
  <cp:lastModifiedBy>Grita Jasevičienė</cp:lastModifiedBy>
  <cp:revision>53</cp:revision>
  <dcterms:created xsi:type="dcterms:W3CDTF">2017-11-24T11:45:21Z</dcterms:created>
  <dcterms:modified xsi:type="dcterms:W3CDTF">2018-06-14T11:48:52Z</dcterms:modified>
</cp:coreProperties>
</file>