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0" r:id="rId5"/>
    <p:sldId id="261" r:id="rId6"/>
    <p:sldId id="262" r:id="rId7"/>
    <p:sldId id="264" r:id="rId8"/>
    <p:sldId id="263" r:id="rId9"/>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autoAdjust="0"/>
    <p:restoredTop sz="99693" autoAdjust="0"/>
  </p:normalViewPr>
  <p:slideViewPr>
    <p:cSldViewPr>
      <p:cViewPr>
        <p:scale>
          <a:sx n="99" d="100"/>
          <a:sy n="99" d="100"/>
        </p:scale>
        <p:origin x="-538" y="8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2018.01.29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4081023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2018.01.29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94224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2018.01.29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31115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2018.01.29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2518912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2018.01.29</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48158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2018.01.29</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235801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F9E12F80-EDA4-45A2-B0EF-EAB14BD170A4}" type="datetimeFigureOut">
              <a:rPr lang="lt-LT" smtClean="0"/>
              <a:t>2018.01.29</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7694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F9E12F80-EDA4-45A2-B0EF-EAB14BD170A4}" type="datetimeFigureOut">
              <a:rPr lang="lt-LT" smtClean="0"/>
              <a:t>2018.01.29</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19681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F9E12F80-EDA4-45A2-B0EF-EAB14BD170A4}" type="datetimeFigureOut">
              <a:rPr lang="lt-LT" smtClean="0"/>
              <a:t>2018.01.29</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30426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2018.01.29</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44917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2018.01.29</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41764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E12F80-EDA4-45A2-B0EF-EAB14BD170A4}" type="datetimeFigureOut">
              <a:rPr lang="lt-LT" smtClean="0"/>
              <a:t>2018.01.29</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27687-7D3C-4C9A-BB14-23D0018B6D36}" type="slidenum">
              <a:rPr lang="lt-LT" smtClean="0"/>
              <a:t>‹#›</a:t>
            </a:fld>
            <a:endParaRPr lang="lt-LT"/>
          </a:p>
        </p:txBody>
      </p:sp>
    </p:spTree>
    <p:extLst>
      <p:ext uri="{BB962C8B-B14F-4D97-AF65-F5344CB8AC3E}">
        <p14:creationId xmlns:p14="http://schemas.microsoft.com/office/powerpoint/2010/main" val="286961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251520" y="116632"/>
            <a:ext cx="8712968" cy="1614041"/>
          </a:xfrm>
        </p:spPr>
        <p:txBody>
          <a:bodyPr>
            <a:noAutofit/>
          </a:bodyPr>
          <a:lstStyle/>
          <a:p>
            <a:r>
              <a:rPr lang="lt-LT" sz="2800" b="1" dirty="0">
                <a:latin typeface="Bookman Old Style" panose="02050604050505020204" pitchFamily="18" charset="0"/>
                <a:cs typeface="Times New Roman" pitchFamily="18" charset="0"/>
              </a:rPr>
              <a:t>KAUNO MIESTO SAVIVALDYBĖS ADMINISTRACIJOS FILIALAS </a:t>
            </a:r>
            <a:r>
              <a:rPr lang="lt-LT" sz="2800" b="1" dirty="0" smtClean="0">
                <a:latin typeface="Bookman Old Style" panose="02050604050505020204" pitchFamily="18" charset="0"/>
                <a:cs typeface="Times New Roman" pitchFamily="18" charset="0"/>
              </a:rPr>
              <a:t/>
            </a:r>
            <a:br>
              <a:rPr lang="lt-LT" sz="2800" b="1" dirty="0" smtClean="0">
                <a:latin typeface="Bookman Old Style" panose="02050604050505020204" pitchFamily="18" charset="0"/>
                <a:cs typeface="Times New Roman" pitchFamily="18" charset="0"/>
              </a:rPr>
            </a:br>
            <a:r>
              <a:rPr lang="lt-LT" sz="2800" b="1" dirty="0" smtClean="0">
                <a:latin typeface="Bookman Old Style" panose="02050604050505020204" pitchFamily="18" charset="0"/>
                <a:cs typeface="Times New Roman" pitchFamily="18" charset="0"/>
              </a:rPr>
              <a:t>PANEMUNĖS SENIŪNIJA</a:t>
            </a:r>
            <a:endParaRPr lang="lt-LT" sz="2800" b="1" dirty="0">
              <a:latin typeface="Bookman Old Style" panose="02050604050505020204" pitchFamily="18" charset="0"/>
            </a:endParaRPr>
          </a:p>
        </p:txBody>
      </p:sp>
      <p:sp>
        <p:nvSpPr>
          <p:cNvPr id="3" name="Antrinis pavadinimas 2"/>
          <p:cNvSpPr>
            <a:spLocks noGrp="1"/>
          </p:cNvSpPr>
          <p:nvPr>
            <p:ph type="subTitle" idx="1"/>
          </p:nvPr>
        </p:nvSpPr>
        <p:spPr>
          <a:xfrm>
            <a:off x="755576" y="1772816"/>
            <a:ext cx="7776864" cy="4824536"/>
          </a:xfrm>
        </p:spPr>
        <p:txBody>
          <a:bodyPr/>
          <a:lstStyle/>
          <a:p>
            <a:endParaRPr lang="lt-LT" dirty="0"/>
          </a:p>
        </p:txBody>
      </p:sp>
      <p:pic>
        <p:nvPicPr>
          <p:cNvPr id="1029" name="Picture 5" descr="C:\Users\loreknep\Desktop\SENI\visi\PRISTATYMAS\P113467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556792"/>
            <a:ext cx="7920880" cy="4979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300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395536" y="116632"/>
            <a:ext cx="8568952" cy="720080"/>
          </a:xfrm>
        </p:spPr>
        <p:txBody>
          <a:bodyPr>
            <a:noAutofit/>
          </a:bodyPr>
          <a:lstStyle/>
          <a:p>
            <a:r>
              <a:rPr lang="lt-LT" sz="2400" b="1" dirty="0" smtClean="0">
                <a:latin typeface="Bookman Old Style" panose="02050604050505020204" pitchFamily="18" charset="0"/>
                <a:cs typeface="Times New Roman" panose="02020603050405020304" pitchFamily="18" charset="0"/>
              </a:rPr>
              <a:t>PANEMUNĖS SENIŪNIJOS 2017 M. VEIKLOS ATASKAITA</a:t>
            </a:r>
            <a:endParaRPr lang="lt-LT" sz="2400" b="1" dirty="0">
              <a:latin typeface="Bookman Old Style" panose="02050604050505020204" pitchFamily="18" charset="0"/>
              <a:cs typeface="Times New Roman" panose="02020603050405020304" pitchFamily="18" charset="0"/>
            </a:endParaRPr>
          </a:p>
        </p:txBody>
      </p:sp>
      <p:sp>
        <p:nvSpPr>
          <p:cNvPr id="3" name="Antrinis pavadinimas 2"/>
          <p:cNvSpPr>
            <a:spLocks noGrp="1"/>
          </p:cNvSpPr>
          <p:nvPr>
            <p:ph type="subTitle" idx="1"/>
          </p:nvPr>
        </p:nvSpPr>
        <p:spPr>
          <a:xfrm>
            <a:off x="179512" y="908720"/>
            <a:ext cx="8856984" cy="5832648"/>
          </a:xfrm>
        </p:spPr>
        <p:txBody>
          <a:bodyPr>
            <a:noAutofit/>
          </a:bodyPr>
          <a:lstStyle/>
          <a:p>
            <a:pPr algn="l"/>
            <a:r>
              <a:rPr lang="lt-LT" sz="1100" b="1" dirty="0" smtClean="0">
                <a:solidFill>
                  <a:schemeClr val="tx1"/>
                </a:solidFill>
                <a:latin typeface="Times New Roman" panose="02020603050405020304" pitchFamily="18" charset="0"/>
                <a:cs typeface="Times New Roman" panose="02020603050405020304" pitchFamily="18" charset="0"/>
              </a:rPr>
              <a:t>Panemunės seniūnija įgyvendindama SVP  priemonę 02.05.02.007</a:t>
            </a:r>
            <a:r>
              <a:rPr lang="lt-LT" sz="1100" b="1" dirty="0">
                <a:solidFill>
                  <a:schemeClr val="tx1"/>
                </a:solidFill>
                <a:latin typeface="Times New Roman" panose="02020603050405020304" pitchFamily="18" charset="0"/>
                <a:cs typeface="Times New Roman" panose="02020603050405020304" pitchFamily="18" charset="0"/>
              </a:rPr>
              <a:t>. Panemunės seniūnijos įtakos stiprinimas skatinant gyventojų </a:t>
            </a:r>
            <a:r>
              <a:rPr lang="lt-LT" sz="1100" b="1" dirty="0" smtClean="0">
                <a:solidFill>
                  <a:schemeClr val="tx1"/>
                </a:solidFill>
                <a:latin typeface="Times New Roman" panose="02020603050405020304" pitchFamily="18" charset="0"/>
                <a:cs typeface="Times New Roman" panose="02020603050405020304" pitchFamily="18" charset="0"/>
              </a:rPr>
              <a:t>bendruomeniškumą vykdė sekančias veiklas:</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02.05.02.007.01. Bendruomeninių renginių organizavimas.</a:t>
            </a:r>
            <a:r>
              <a:rPr lang="lt-LT" sz="1100" dirty="0">
                <a:solidFill>
                  <a:schemeClr val="tx1"/>
                </a:solidFill>
                <a:latin typeface="Times New Roman" panose="02020603050405020304" pitchFamily="18" charset="0"/>
                <a:cs typeface="Times New Roman" panose="02020603050405020304" pitchFamily="18" charset="0"/>
              </a:rPr>
              <a:t> Stiprino bendruomeninius ryšius, gerino bendruomeninių renginių organizavimą, skatino ir plėtojo seniūnijoje kultūrinę veiklą, gilino kultūros tradicijas (organizuoti kultūriniai šviečiamieji renginiai, parodos), ugdė fiziškai aktyvią ir sveiką bendruomenę, tuo tikslu organizavo sporto renginius bendruomenei (sudarytos įvairių sporto šakų komandos ir dalyvauta Kauno miesto ir Lietuvos seniūnijų sporto  žaidynėse), vykdė šviečiamąsias, socialines veiklas, skatinančias bendruomenės narių užimtumą (organizuotos talkos, prevenciniai reidai).</a:t>
            </a:r>
          </a:p>
          <a:p>
            <a:pPr algn="just"/>
            <a:r>
              <a:rPr lang="lt-LT" sz="1100" b="1" dirty="0">
                <a:solidFill>
                  <a:schemeClr val="tx1"/>
                </a:solidFill>
                <a:latin typeface="Times New Roman" panose="02020603050405020304" pitchFamily="18" charset="0"/>
                <a:cs typeface="Times New Roman" panose="02020603050405020304" pitchFamily="18" charset="0"/>
              </a:rPr>
              <a:t>Reginių ir iniciatyvų skaičius – 45; Dalyvių skaičius – 3200.</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 1373,88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endParaRPr lang="lt-LT" sz="1100" b="1" i="1"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02.05.02.007.02</a:t>
            </a:r>
            <a:r>
              <a:rPr lang="lt-LT" sz="1100" b="1" dirty="0">
                <a:solidFill>
                  <a:schemeClr val="tx1"/>
                </a:solidFill>
                <a:latin typeface="Times New Roman" panose="02020603050405020304" pitchFamily="18" charset="0"/>
                <a:cs typeface="Times New Roman" panose="02020603050405020304" pitchFamily="18" charset="0"/>
              </a:rPr>
              <a:t>. Seniūnijos teritorijos priežiūra.</a:t>
            </a:r>
            <a:r>
              <a:rPr lang="lt-LT" sz="1100" dirty="0">
                <a:solidFill>
                  <a:schemeClr val="tx1"/>
                </a:solidFill>
                <a:latin typeface="Times New Roman" panose="02020603050405020304" pitchFamily="18" charset="0"/>
                <a:cs typeface="Times New Roman" panose="02020603050405020304" pitchFamily="18" charset="0"/>
              </a:rPr>
              <a:t>  Didino visuomenei naudingai veiklai atlikti pasitelktų asmenų veiklos ir į nuolatinės priežiūros programas neįtrauktų teritorijų tvarkymo organizavimo ir statinių naudojimo priežiūros efektyvumą </a:t>
            </a:r>
            <a:r>
              <a:rPr lang="lt-LT" sz="1100" dirty="0" smtClean="0">
                <a:solidFill>
                  <a:schemeClr val="tx1"/>
                </a:solidFill>
                <a:latin typeface="Times New Roman" panose="02020603050405020304" pitchFamily="18" charset="0"/>
                <a:cs typeface="Times New Roman" panose="02020603050405020304" pitchFamily="18" charset="0"/>
              </a:rPr>
              <a:t>- papildytas </a:t>
            </a:r>
            <a:r>
              <a:rPr lang="lt-LT" sz="1100" dirty="0">
                <a:solidFill>
                  <a:schemeClr val="tx1"/>
                </a:solidFill>
                <a:latin typeface="Times New Roman" panose="02020603050405020304" pitchFamily="18" charset="0"/>
                <a:cs typeface="Times New Roman" panose="02020603050405020304" pitchFamily="18" charset="0"/>
              </a:rPr>
              <a:t>ir pateiktas </a:t>
            </a:r>
            <a:r>
              <a:rPr lang="lt-LT" sz="1100" dirty="0" smtClean="0">
                <a:solidFill>
                  <a:schemeClr val="tx1"/>
                </a:solidFill>
                <a:latin typeface="Times New Roman" panose="02020603050405020304" pitchFamily="18" charset="0"/>
                <a:cs typeface="Times New Roman" panose="02020603050405020304" pitchFamily="18" charset="0"/>
              </a:rPr>
              <a:t>apleistų statinių sąrašas: įspėti </a:t>
            </a:r>
            <a:r>
              <a:rPr lang="lt-LT" sz="1100" dirty="0" smtClean="0">
                <a:solidFill>
                  <a:schemeClr val="tx1"/>
                </a:solidFill>
              </a:rPr>
              <a:t>15 </a:t>
            </a:r>
            <a:r>
              <a:rPr lang="lt-LT" sz="1100" dirty="0">
                <a:solidFill>
                  <a:schemeClr val="tx1"/>
                </a:solidFill>
              </a:rPr>
              <a:t>statinių </a:t>
            </a:r>
            <a:r>
              <a:rPr lang="lt-LT" sz="1100" dirty="0" smtClean="0">
                <a:solidFill>
                  <a:schemeClr val="tx1"/>
                </a:solidFill>
              </a:rPr>
              <a:t>savininkai (</a:t>
            </a:r>
            <a:r>
              <a:rPr lang="lt-LT" sz="1100" dirty="0">
                <a:solidFill>
                  <a:schemeClr val="tx1"/>
                </a:solidFill>
              </a:rPr>
              <a:t>9 statinių savininkai buvo įrašyti į </a:t>
            </a:r>
            <a:r>
              <a:rPr lang="lt-LT" sz="1100" dirty="0" smtClean="0">
                <a:solidFill>
                  <a:schemeClr val="tx1"/>
                </a:solidFill>
              </a:rPr>
              <a:t>sąrašą)</a:t>
            </a:r>
            <a:r>
              <a:rPr lang="lt-LT" sz="1100" dirty="0" smtClean="0">
                <a:solidFill>
                  <a:schemeClr val="tx1"/>
                </a:solidFill>
                <a:latin typeface="Times New Roman" panose="02020603050405020304" pitchFamily="18" charset="0"/>
                <a:cs typeface="Times New Roman" panose="02020603050405020304" pitchFamily="18" charset="0"/>
              </a:rPr>
              <a:t> ir </a:t>
            </a:r>
            <a:r>
              <a:rPr lang="lt-LT" sz="1100" dirty="0">
                <a:solidFill>
                  <a:schemeClr val="tx1"/>
                </a:solidFill>
                <a:latin typeface="Times New Roman" panose="02020603050405020304" pitchFamily="18" charset="0"/>
                <a:cs typeface="Times New Roman" panose="02020603050405020304" pitchFamily="18" charset="0"/>
              </a:rPr>
              <a:t>sklypų sąrašas </a:t>
            </a:r>
            <a:r>
              <a:rPr lang="lt-LT" sz="1100" b="1" dirty="0" smtClean="0">
                <a:solidFill>
                  <a:schemeClr val="tx1"/>
                </a:solidFill>
                <a:latin typeface="Times New Roman" panose="02020603050405020304" pitchFamily="18" charset="0"/>
                <a:cs typeface="Times New Roman" panose="02020603050405020304" pitchFamily="18" charset="0"/>
              </a:rPr>
              <a:t>(įspėti 37 žemės sklypų savininkai</a:t>
            </a:r>
            <a:r>
              <a:rPr lang="lt-LT" sz="1100" b="1" dirty="0">
                <a:solidFill>
                  <a:schemeClr val="tx1"/>
                </a:solidFill>
                <a:latin typeface="Times New Roman" panose="02020603050405020304" pitchFamily="18" charset="0"/>
                <a:cs typeface="Times New Roman" panose="02020603050405020304" pitchFamily="18" charset="0"/>
              </a:rPr>
              <a:t>, </a:t>
            </a:r>
            <a:r>
              <a:rPr lang="lt-LT" sz="1100" b="1" dirty="0" smtClean="0">
                <a:solidFill>
                  <a:schemeClr val="tx1"/>
                </a:solidFill>
                <a:latin typeface="Times New Roman" panose="02020603050405020304" pitchFamily="18" charset="0"/>
                <a:cs typeface="Times New Roman" panose="02020603050405020304" pitchFamily="18" charset="0"/>
              </a:rPr>
              <a:t>įtraukti </a:t>
            </a:r>
            <a:r>
              <a:rPr lang="lt-LT" sz="1100" b="1" dirty="0">
                <a:solidFill>
                  <a:schemeClr val="tx1"/>
                </a:solidFill>
                <a:latin typeface="Times New Roman" panose="02020603050405020304" pitchFamily="18" charset="0"/>
                <a:cs typeface="Times New Roman" panose="02020603050405020304" pitchFamily="18" charset="0"/>
              </a:rPr>
              <a:t>23 </a:t>
            </a:r>
            <a:r>
              <a:rPr lang="lt-LT" sz="1100" b="1" dirty="0" smtClean="0">
                <a:solidFill>
                  <a:schemeClr val="tx1"/>
                </a:solidFill>
                <a:latin typeface="Times New Roman" panose="02020603050405020304" pitchFamily="18" charset="0"/>
                <a:cs typeface="Times New Roman" panose="02020603050405020304" pitchFamily="18" charset="0"/>
              </a:rPr>
              <a:t>sklypai į sąrašą, </a:t>
            </a:r>
            <a:r>
              <a:rPr lang="lt-LT" sz="1100" b="1" dirty="0">
                <a:solidFill>
                  <a:schemeClr val="tx1"/>
                </a:solidFill>
                <a:latin typeface="Times New Roman" panose="02020603050405020304" pitchFamily="18" charset="0"/>
                <a:cs typeface="Times New Roman" panose="02020603050405020304" pitchFamily="18" charset="0"/>
              </a:rPr>
              <a:t>9 </a:t>
            </a:r>
            <a:r>
              <a:rPr lang="lt-LT" sz="1100" b="1" dirty="0" smtClean="0">
                <a:solidFill>
                  <a:schemeClr val="tx1"/>
                </a:solidFill>
                <a:latin typeface="Times New Roman" panose="02020603050405020304" pitchFamily="18" charset="0"/>
                <a:cs typeface="Times New Roman" panose="02020603050405020304" pitchFamily="18" charset="0"/>
              </a:rPr>
              <a:t>sklypai įtraukti naujai</a:t>
            </a:r>
            <a:r>
              <a:rPr lang="lt-LT" sz="1100" dirty="0" smtClean="0">
                <a:solidFill>
                  <a:schemeClr val="tx1"/>
                </a:solidFill>
                <a:latin typeface="Times New Roman" panose="02020603050405020304" pitchFamily="18" charset="0"/>
                <a:cs typeface="Times New Roman" panose="02020603050405020304" pitchFamily="18" charset="0"/>
              </a:rPr>
              <a:t>), </a:t>
            </a:r>
            <a:r>
              <a:rPr lang="lt-LT" sz="1100" dirty="0">
                <a:solidFill>
                  <a:schemeClr val="tx1"/>
                </a:solidFill>
                <a:latin typeface="Times New Roman" panose="02020603050405020304" pitchFamily="18" charset="0"/>
                <a:cs typeface="Times New Roman" panose="02020603050405020304" pitchFamily="18" charset="0"/>
              </a:rPr>
              <a:t>užtikrino ir siekė, kad  Kaunas būtų tvarkingas, švarus, saugus miestas, tuo tikslu </a:t>
            </a:r>
            <a:r>
              <a:rPr lang="lt-LT" sz="1100" dirty="0" smtClean="0">
                <a:solidFill>
                  <a:schemeClr val="tx1"/>
                </a:solidFill>
                <a:latin typeface="Times New Roman" panose="02020603050405020304" pitchFamily="18" charset="0"/>
                <a:cs typeface="Times New Roman" panose="02020603050405020304" pitchFamily="18" charset="0"/>
              </a:rPr>
              <a:t>nuolat  organizavo viešų erdvių tvarkymą: likvidavo </a:t>
            </a:r>
            <a:r>
              <a:rPr lang="lt-LT" sz="1100" dirty="0">
                <a:solidFill>
                  <a:schemeClr val="tx1"/>
                </a:solidFill>
                <a:latin typeface="Times New Roman" panose="02020603050405020304" pitchFamily="18" charset="0"/>
                <a:cs typeface="Times New Roman" panose="02020603050405020304" pitchFamily="18" charset="0"/>
              </a:rPr>
              <a:t>netinkamus naudoti vaikų žaidimo aikštelių ir sporto </a:t>
            </a:r>
            <a:r>
              <a:rPr lang="lt-LT" sz="1100" dirty="0" smtClean="0">
                <a:solidFill>
                  <a:schemeClr val="tx1"/>
                </a:solidFill>
                <a:latin typeface="Times New Roman" panose="02020603050405020304" pitchFamily="18" charset="0"/>
                <a:cs typeface="Times New Roman" panose="02020603050405020304" pitchFamily="18" charset="0"/>
              </a:rPr>
              <a:t>įrenginius </a:t>
            </a:r>
            <a:r>
              <a:rPr lang="lt-LT" sz="1100" b="1" dirty="0" smtClean="0">
                <a:solidFill>
                  <a:schemeClr val="tx1"/>
                </a:solidFill>
                <a:latin typeface="Times New Roman" panose="02020603050405020304" pitchFamily="18" charset="0"/>
                <a:cs typeface="Times New Roman" panose="02020603050405020304" pitchFamily="18" charset="0"/>
              </a:rPr>
              <a:t>(4 vnt.</a:t>
            </a:r>
            <a:r>
              <a:rPr lang="lt-LT" sz="1100" dirty="0" smtClean="0">
                <a:solidFill>
                  <a:schemeClr val="tx1"/>
                </a:solidFill>
                <a:latin typeface="Times New Roman" panose="02020603050405020304" pitchFamily="18" charset="0"/>
                <a:cs typeface="Times New Roman" panose="02020603050405020304" pitchFamily="18" charset="0"/>
              </a:rPr>
              <a:t>), sąvartynus</a:t>
            </a:r>
            <a:r>
              <a:rPr lang="lt-LT" sz="1100" b="1" dirty="0" smtClean="0">
                <a:solidFill>
                  <a:schemeClr val="tx1"/>
                </a:solidFill>
                <a:latin typeface="Times New Roman" panose="02020603050405020304" pitchFamily="18" charset="0"/>
                <a:cs typeface="Times New Roman" panose="02020603050405020304" pitchFamily="18" charset="0"/>
              </a:rPr>
              <a:t>, </a:t>
            </a:r>
            <a:r>
              <a:rPr lang="lt-LT" sz="1100" dirty="0" smtClean="0">
                <a:solidFill>
                  <a:schemeClr val="tx1"/>
                </a:solidFill>
                <a:latin typeface="Times New Roman" panose="02020603050405020304" pitchFamily="18" charset="0"/>
                <a:cs typeface="Times New Roman" panose="02020603050405020304" pitchFamily="18" charset="0"/>
              </a:rPr>
              <a:t>inicijavo nenaudojamų automobilių </a:t>
            </a:r>
            <a:r>
              <a:rPr lang="lt-LT" sz="1100" b="1" dirty="0" smtClean="0">
                <a:solidFill>
                  <a:schemeClr val="tx1"/>
                </a:solidFill>
                <a:latin typeface="Times New Roman" panose="02020603050405020304" pitchFamily="18" charset="0"/>
                <a:cs typeface="Times New Roman" panose="02020603050405020304" pitchFamily="18" charset="0"/>
              </a:rPr>
              <a:t>(10 vnt.), </a:t>
            </a:r>
            <a:r>
              <a:rPr lang="lt-LT" sz="1100" dirty="0" smtClean="0">
                <a:solidFill>
                  <a:schemeClr val="tx1"/>
                </a:solidFill>
                <a:latin typeface="Times New Roman" panose="02020603050405020304" pitchFamily="18" charset="0"/>
                <a:cs typeface="Times New Roman" panose="02020603050405020304" pitchFamily="18" charset="0"/>
              </a:rPr>
              <a:t>nelegalių statinių garažų </a:t>
            </a:r>
            <a:r>
              <a:rPr lang="lt-LT" sz="1100" b="1" dirty="0" smtClean="0">
                <a:solidFill>
                  <a:schemeClr val="tx1"/>
                </a:solidFill>
                <a:latin typeface="Times New Roman" panose="02020603050405020304" pitchFamily="18" charset="0"/>
                <a:cs typeface="Times New Roman" panose="02020603050405020304" pitchFamily="18" charset="0"/>
              </a:rPr>
              <a:t>(167 vnt.) </a:t>
            </a:r>
            <a:r>
              <a:rPr lang="lt-LT" sz="1100" dirty="0" smtClean="0">
                <a:solidFill>
                  <a:schemeClr val="tx1"/>
                </a:solidFill>
                <a:latin typeface="Times New Roman" panose="02020603050405020304" pitchFamily="18" charset="0"/>
                <a:cs typeface="Times New Roman" panose="02020603050405020304" pitchFamily="18" charset="0"/>
              </a:rPr>
              <a:t>šalinimą ir </a:t>
            </a:r>
            <a:r>
              <a:rPr lang="lt-LT" sz="1100" dirty="0">
                <a:solidFill>
                  <a:schemeClr val="tx1"/>
                </a:solidFill>
                <a:latin typeface="Times New Roman" panose="02020603050405020304" pitchFamily="18" charset="0"/>
                <a:cs typeface="Times New Roman" panose="02020603050405020304" pitchFamily="18" charset="0"/>
              </a:rPr>
              <a:t>atliko kt. veiklas, užtikrinančias saugios aplinkos </a:t>
            </a:r>
            <a:r>
              <a:rPr lang="lt-LT" sz="1100" dirty="0" smtClean="0">
                <a:solidFill>
                  <a:schemeClr val="tx1"/>
                </a:solidFill>
                <a:latin typeface="Times New Roman" panose="02020603050405020304" pitchFamily="18" charset="0"/>
                <a:cs typeface="Times New Roman" panose="02020603050405020304" pitchFamily="18" charset="0"/>
              </a:rPr>
              <a:t> kūrimą.</a:t>
            </a:r>
          </a:p>
          <a:p>
            <a:pPr algn="just"/>
            <a:r>
              <a:rPr lang="lt-LT" sz="1100" b="1" dirty="0">
                <a:solidFill>
                  <a:schemeClr val="tx1"/>
                </a:solidFill>
                <a:latin typeface="Times New Roman" panose="02020603050405020304" pitchFamily="18" charset="0"/>
                <a:cs typeface="Times New Roman" panose="02020603050405020304" pitchFamily="18" charset="0"/>
              </a:rPr>
              <a:t>Asmenų pasitelktų visuomenei naudingai veiklai atlikti skaičius – 82 (11 neatliko VNV</a:t>
            </a:r>
            <a:r>
              <a:rPr lang="lt-LT" sz="1100" b="1" dirty="0" smtClean="0">
                <a:solidFill>
                  <a:schemeClr val="tx1"/>
                </a:solidFill>
                <a:latin typeface="Times New Roman" panose="02020603050405020304" pitchFamily="18" charset="0"/>
                <a:cs typeface="Times New Roman" panose="02020603050405020304" pitchFamily="18" charset="0"/>
              </a:rPr>
              <a:t>);    Sutvarkytų </a:t>
            </a:r>
            <a:r>
              <a:rPr lang="lt-LT" sz="1100" b="1" dirty="0">
                <a:solidFill>
                  <a:schemeClr val="tx1"/>
                </a:solidFill>
                <a:latin typeface="Times New Roman" panose="02020603050405020304" pitchFamily="18" charset="0"/>
                <a:cs typeface="Times New Roman" panose="02020603050405020304" pitchFamily="18" charset="0"/>
              </a:rPr>
              <a:t>objektų skaičius – </a:t>
            </a:r>
            <a:r>
              <a:rPr lang="lt-LT" sz="1100" b="1" dirty="0" smtClean="0">
                <a:solidFill>
                  <a:schemeClr val="tx1"/>
                </a:solidFill>
                <a:latin typeface="Times New Roman" panose="02020603050405020304" pitchFamily="18" charset="0"/>
                <a:cs typeface="Times New Roman" panose="02020603050405020304" pitchFamily="18" charset="0"/>
              </a:rPr>
              <a:t>17; Atliktų </a:t>
            </a:r>
            <a:r>
              <a:rPr lang="lt-LT" sz="1100" b="1" dirty="0">
                <a:solidFill>
                  <a:schemeClr val="tx1"/>
                </a:solidFill>
                <a:latin typeface="Times New Roman" panose="02020603050405020304" pitchFamily="18" charset="0"/>
                <a:cs typeface="Times New Roman" panose="02020603050405020304" pitchFamily="18" charset="0"/>
              </a:rPr>
              <a:t>statinių patikrinimų skaičius – </a:t>
            </a:r>
            <a:r>
              <a:rPr lang="lt-LT" sz="1100" b="1" dirty="0" smtClean="0">
                <a:solidFill>
                  <a:schemeClr val="tx1"/>
                </a:solidFill>
                <a:latin typeface="Times New Roman" panose="02020603050405020304" pitchFamily="18" charset="0"/>
                <a:cs typeface="Times New Roman" panose="02020603050405020304" pitchFamily="18" charset="0"/>
              </a:rPr>
              <a:t>110.</a:t>
            </a:r>
            <a:endParaRPr lang="lt-LT" sz="1100" b="1" dirty="0">
              <a:solidFill>
                <a:schemeClr val="tx1"/>
              </a:solidFill>
              <a:latin typeface="Times New Roman" panose="02020603050405020304" pitchFamily="18" charset="0"/>
              <a:cs typeface="Times New Roman" panose="02020603050405020304" pitchFamily="18" charset="0"/>
            </a:endParaRP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 2666,25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endParaRPr lang="lt-LT" sz="1100" b="1" i="1"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02.05.02.007.03</a:t>
            </a:r>
            <a:r>
              <a:rPr lang="lt-LT" sz="1100" b="1" dirty="0">
                <a:solidFill>
                  <a:schemeClr val="tx1"/>
                </a:solidFill>
                <a:latin typeface="Times New Roman" panose="02020603050405020304" pitchFamily="18" charset="0"/>
                <a:cs typeface="Times New Roman" panose="02020603050405020304" pitchFamily="18" charset="0"/>
              </a:rPr>
              <a:t>. Gyventojų dalyvavimo vietos savivaldos procese skatinimas.</a:t>
            </a:r>
            <a:r>
              <a:rPr lang="lt-LT" sz="1100" dirty="0">
                <a:solidFill>
                  <a:schemeClr val="tx1"/>
                </a:solidFill>
                <a:latin typeface="Times New Roman" panose="02020603050405020304" pitchFamily="18" charset="0"/>
                <a:cs typeface="Times New Roman" panose="02020603050405020304" pitchFamily="18" charset="0"/>
              </a:rPr>
              <a:t> Vystė seniūniją, kaip modernų, šiuolaikišką administracinį centrą, plečiantį betarpišką aptarnavimą, orientuotą į klientą, ir skatinantį gyventojų įsitraukimą į vietos savivaldos procesus, tuo tikslu skatino bendruomenę dalyvauti miesto valdyme, savivaldos institucijų sprendimų priėmimo procesuose, skatino gyventojus naudotis e. </a:t>
            </a:r>
            <a:r>
              <a:rPr lang="lt-LT" sz="1100" dirty="0" smtClean="0">
                <a:solidFill>
                  <a:schemeClr val="tx1"/>
                </a:solidFill>
                <a:latin typeface="Times New Roman" panose="02020603050405020304" pitchFamily="18" charset="0"/>
                <a:cs typeface="Times New Roman" panose="02020603050405020304" pitchFamily="18" charset="0"/>
              </a:rPr>
              <a:t>paslaugomis (2016 m. – 8; 2017 m. – 85 e. paslaugos), </a:t>
            </a:r>
            <a:r>
              <a:rPr lang="lt-LT" sz="1100" dirty="0">
                <a:solidFill>
                  <a:schemeClr val="tx1"/>
                </a:solidFill>
                <a:latin typeface="Times New Roman" panose="02020603050405020304" pitchFamily="18" charset="0"/>
                <a:cs typeface="Times New Roman" panose="02020603050405020304" pitchFamily="18" charset="0"/>
              </a:rPr>
              <a:t>organizavo seniūnaičių </a:t>
            </a:r>
            <a:r>
              <a:rPr lang="lt-LT" sz="1100" dirty="0" smtClean="0">
                <a:solidFill>
                  <a:schemeClr val="tx1"/>
                </a:solidFill>
                <a:latin typeface="Times New Roman" panose="02020603050405020304" pitchFamily="18" charset="0"/>
                <a:cs typeface="Times New Roman" panose="02020603050405020304" pitchFamily="18" charset="0"/>
              </a:rPr>
              <a:t>rinkimus 4 </a:t>
            </a:r>
            <a:r>
              <a:rPr lang="lt-LT" sz="1100" dirty="0" err="1" smtClean="0">
                <a:solidFill>
                  <a:schemeClr val="tx1"/>
                </a:solidFill>
                <a:latin typeface="Times New Roman" panose="02020603050405020304" pitchFamily="18" charset="0"/>
                <a:cs typeface="Times New Roman" panose="02020603050405020304" pitchFamily="18" charset="0"/>
              </a:rPr>
              <a:t>seniūnaitijose</a:t>
            </a:r>
            <a:r>
              <a:rPr lang="lt-LT" sz="1100" dirty="0" smtClean="0">
                <a:solidFill>
                  <a:schemeClr val="tx1"/>
                </a:solidFill>
                <a:latin typeface="Times New Roman" panose="02020603050405020304" pitchFamily="18" charset="0"/>
                <a:cs typeface="Times New Roman" panose="02020603050405020304" pitchFamily="18" charset="0"/>
              </a:rPr>
              <a:t>, </a:t>
            </a:r>
            <a:r>
              <a:rPr lang="lt-LT" sz="1100" dirty="0">
                <a:solidFill>
                  <a:schemeClr val="tx1"/>
                </a:solidFill>
                <a:latin typeface="Times New Roman" panose="02020603050405020304" pitchFamily="18" charset="0"/>
                <a:cs typeface="Times New Roman" panose="02020603050405020304" pitchFamily="18" charset="0"/>
              </a:rPr>
              <a:t>sudarė ir padėjo organizuoti išplėstines seniūnaičių sueigas, konsultavo projektų vykdytojus, įgyvendinant Nevyriausybinių organizacijų ir bendruomeninės veiklos stiprinimo 2017-2019 metų veiksmų plano įgyvendinimo 2.3 priemonę „remti bendruomeninę veiklą savivaldybėse</a:t>
            </a:r>
            <a:r>
              <a:rPr lang="lt-LT" sz="1100" dirty="0" smtClean="0">
                <a:solidFill>
                  <a:schemeClr val="tx1"/>
                </a:solidFill>
                <a:latin typeface="Times New Roman" panose="02020603050405020304" pitchFamily="18" charset="0"/>
                <a:cs typeface="Times New Roman" panose="02020603050405020304" pitchFamily="18" charset="0"/>
              </a:rPr>
              <a:t>“ (seniūnijos </a:t>
            </a:r>
            <a:r>
              <a:rPr lang="lt-LT" sz="1100" dirty="0">
                <a:solidFill>
                  <a:schemeClr val="tx1"/>
                </a:solidFill>
                <a:latin typeface="Times New Roman" panose="02020603050405020304" pitchFamily="18" charset="0"/>
                <a:cs typeface="Times New Roman" panose="02020603050405020304" pitchFamily="18" charset="0"/>
              </a:rPr>
              <a:t>nevyriausybinės organizacijos </a:t>
            </a:r>
            <a:r>
              <a:rPr lang="lt-LT" sz="1100" dirty="0" smtClean="0">
                <a:solidFill>
                  <a:schemeClr val="tx1"/>
                </a:solidFill>
                <a:latin typeface="Times New Roman" panose="02020603050405020304" pitchFamily="18" charset="0"/>
                <a:cs typeface="Times New Roman" panose="02020603050405020304" pitchFamily="18" charset="0"/>
              </a:rPr>
              <a:t>įgyvendino 5 </a:t>
            </a:r>
            <a:r>
              <a:rPr lang="lt-LT" sz="1100" dirty="0">
                <a:solidFill>
                  <a:schemeClr val="tx1"/>
                </a:solidFill>
                <a:latin typeface="Times New Roman" panose="02020603050405020304" pitchFamily="18" charset="0"/>
                <a:cs typeface="Times New Roman" panose="02020603050405020304" pitchFamily="18" charset="0"/>
              </a:rPr>
              <a:t>projektus už </a:t>
            </a:r>
            <a:r>
              <a:rPr lang="lt-LT" sz="1100" dirty="0" smtClean="0">
                <a:solidFill>
                  <a:schemeClr val="tx1"/>
                </a:solidFill>
                <a:latin typeface="Times New Roman" panose="02020603050405020304" pitchFamily="18" charset="0"/>
                <a:cs typeface="Times New Roman" panose="02020603050405020304" pitchFamily="18" charset="0"/>
              </a:rPr>
              <a:t>25 </a:t>
            </a:r>
            <a:r>
              <a:rPr lang="lt-LT" sz="1100" dirty="0">
                <a:solidFill>
                  <a:schemeClr val="tx1"/>
                </a:solidFill>
                <a:latin typeface="Times New Roman" panose="02020603050405020304" pitchFamily="18" charset="0"/>
                <a:cs typeface="Times New Roman" panose="02020603050405020304" pitchFamily="18" charset="0"/>
              </a:rPr>
              <a:t>tūkst. </a:t>
            </a:r>
            <a:r>
              <a:rPr lang="lt-LT" sz="1100" dirty="0" smtClean="0">
                <a:solidFill>
                  <a:schemeClr val="tx1"/>
                </a:solidFill>
                <a:latin typeface="Times New Roman" panose="02020603050405020304" pitchFamily="18" charset="0"/>
                <a:cs typeface="Times New Roman" panose="02020603050405020304" pitchFamily="18" charset="0"/>
              </a:rPr>
              <a:t>eurų).</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dirty="0">
                <a:solidFill>
                  <a:schemeClr val="tx1"/>
                </a:solidFill>
                <a:latin typeface="Times New Roman" panose="02020603050405020304" pitchFamily="18" charset="0"/>
                <a:cs typeface="Times New Roman" panose="02020603050405020304" pitchFamily="18" charset="0"/>
              </a:rPr>
              <a:t>Organizuotų </a:t>
            </a:r>
            <a:r>
              <a:rPr lang="lt-LT" sz="1100" dirty="0">
                <a:solidFill>
                  <a:schemeClr val="tx1"/>
                </a:solidFill>
                <a:latin typeface="Times New Roman" panose="02020603050405020304" pitchFamily="18" charset="0"/>
                <a:cs typeface="Times New Roman" panose="02020603050405020304" pitchFamily="18" charset="0"/>
              </a:rPr>
              <a:t>s</a:t>
            </a:r>
            <a:r>
              <a:rPr lang="lt-LT" sz="1100" b="1" dirty="0">
                <a:solidFill>
                  <a:schemeClr val="tx1"/>
                </a:solidFill>
                <a:latin typeface="Times New Roman" panose="02020603050405020304" pitchFamily="18" charset="0"/>
                <a:cs typeface="Times New Roman" panose="02020603050405020304" pitchFamily="18" charset="0"/>
              </a:rPr>
              <a:t>usitikimų, susirinkimų skaičius – 18;  Seniūnaičių rinkimuose dalyvavusių gyventojų skaičius – 683 (2017 m.), – 568 (2014 m.) </a:t>
            </a:r>
            <a:r>
              <a:rPr lang="lt-LT" sz="1100" dirty="0">
                <a:solidFill>
                  <a:schemeClr val="tx1"/>
                </a:solidFill>
                <a:latin typeface="Times New Roman" panose="02020603050405020304" pitchFamily="18" charset="0"/>
                <a:cs typeface="Times New Roman" panose="02020603050405020304" pitchFamily="18" charset="0"/>
              </a:rPr>
              <a:t>(didėjantis gyventojų aktyvumas, tačiau Vičiūnų </a:t>
            </a:r>
            <a:r>
              <a:rPr lang="lt-LT" sz="1100" dirty="0" err="1">
                <a:solidFill>
                  <a:schemeClr val="tx1"/>
                </a:solidFill>
                <a:latin typeface="Times New Roman" panose="02020603050405020304" pitchFamily="18" charset="0"/>
                <a:cs typeface="Times New Roman" panose="02020603050405020304" pitchFamily="18" charset="0"/>
              </a:rPr>
              <a:t>seniūnaitijoje</a:t>
            </a:r>
            <a:r>
              <a:rPr lang="lt-LT" sz="1100" dirty="0">
                <a:solidFill>
                  <a:schemeClr val="tx1"/>
                </a:solidFill>
                <a:latin typeface="Times New Roman" panose="02020603050405020304" pitchFamily="18" charset="0"/>
                <a:cs typeface="Times New Roman" panose="02020603050405020304" pitchFamily="18" charset="0"/>
              </a:rPr>
              <a:t> neišrinktas </a:t>
            </a:r>
            <a:r>
              <a:rPr lang="lt-LT" sz="1100" dirty="0" err="1">
                <a:solidFill>
                  <a:schemeClr val="tx1"/>
                </a:solidFill>
                <a:latin typeface="Times New Roman" panose="02020603050405020304" pitchFamily="18" charset="0"/>
                <a:cs typeface="Times New Roman" panose="02020603050405020304" pitchFamily="18" charset="0"/>
              </a:rPr>
              <a:t>seniūnaitis</a:t>
            </a:r>
            <a:r>
              <a:rPr lang="lt-LT" sz="1100" dirty="0">
                <a:solidFill>
                  <a:schemeClr val="tx1"/>
                </a:solidFill>
                <a:latin typeface="Times New Roman" panose="02020603050405020304" pitchFamily="18" charset="0"/>
                <a:cs typeface="Times New Roman" panose="02020603050405020304" pitchFamily="18" charset="0"/>
              </a:rPr>
              <a:t>, nepasiūlytas nei vienas kandidatas). </a:t>
            </a: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 0,00</a:t>
            </a:r>
          </a:p>
          <a:p>
            <a:pPr algn="just"/>
            <a:r>
              <a:rPr lang="lt-LT" sz="1100" b="1" i="1" dirty="0" smtClean="0">
                <a:solidFill>
                  <a:schemeClr val="tx1"/>
                </a:solidFill>
                <a:latin typeface="Times New Roman" panose="02020603050405020304" pitchFamily="18" charset="0"/>
                <a:cs typeface="Times New Roman" panose="02020603050405020304" pitchFamily="18" charset="0"/>
              </a:rPr>
              <a:t>Panemunės seniūnijos veiklai įgyvendinti </a:t>
            </a:r>
            <a:r>
              <a:rPr lang="lt-LT" sz="1100" b="1" i="1" dirty="0">
                <a:solidFill>
                  <a:schemeClr val="tx1"/>
                </a:solidFill>
                <a:latin typeface="Times New Roman" panose="02020603050405020304" pitchFamily="18" charset="0"/>
                <a:cs typeface="Times New Roman" panose="02020603050405020304" pitchFamily="18" charset="0"/>
              </a:rPr>
              <a:t>2017 m. </a:t>
            </a:r>
            <a:r>
              <a:rPr lang="lt-LT" sz="1100" b="1" i="1" dirty="0" smtClean="0">
                <a:solidFill>
                  <a:schemeClr val="tx1"/>
                </a:solidFill>
                <a:latin typeface="Times New Roman" panose="02020603050405020304" pitchFamily="18" charset="0"/>
                <a:cs typeface="Times New Roman" panose="02020603050405020304" pitchFamily="18" charset="0"/>
              </a:rPr>
              <a:t> skirtos lėšos– 4392,00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 panaudotos lėšos – 4040,13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 nepanaudotos lėšos – 351,87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endParaRPr lang="lt-LT" sz="1100" b="1" i="1" dirty="0">
              <a:solidFill>
                <a:schemeClr val="tx1"/>
              </a:solidFill>
              <a:latin typeface="Times New Roman" panose="02020603050405020304" pitchFamily="18" charset="0"/>
              <a:cs typeface="Times New Roman" panose="02020603050405020304" pitchFamily="18" charset="0"/>
            </a:endParaRPr>
          </a:p>
          <a:p>
            <a:pPr lvl="0" algn="just">
              <a:spcAft>
                <a:spcPts val="600"/>
              </a:spcAft>
            </a:pPr>
            <a:r>
              <a:rPr lang="lt-LT" sz="1100" b="1" dirty="0">
                <a:solidFill>
                  <a:srgbClr val="000000"/>
                </a:solidFill>
                <a:latin typeface="Times New Roman" panose="02020603050405020304" pitchFamily="18" charset="0"/>
                <a:cs typeface="Times New Roman" panose="02020603050405020304" pitchFamily="18" charset="0"/>
              </a:rPr>
              <a:t>Įgyvendindama SVP priemonę </a:t>
            </a:r>
            <a:r>
              <a:rPr lang="lt-LT" sz="1100" b="1" dirty="0" smtClean="0">
                <a:solidFill>
                  <a:srgbClr val="000000"/>
                </a:solidFill>
                <a:latin typeface="Times New Roman" panose="02020603050405020304" pitchFamily="18" charset="0"/>
                <a:cs typeface="Times New Roman" panose="02020603050405020304" pitchFamily="18" charset="0"/>
              </a:rPr>
              <a:t>02.04.02.007 </a:t>
            </a:r>
            <a:r>
              <a:rPr lang="lt-LT" sz="1100" b="1" dirty="0">
                <a:solidFill>
                  <a:srgbClr val="000000"/>
                </a:solidFill>
                <a:latin typeface="Times New Roman" panose="02020603050405020304" pitchFamily="18" charset="0"/>
                <a:cs typeface="Times New Roman" panose="02020603050405020304" pitchFamily="18" charset="0"/>
              </a:rPr>
              <a:t>,,Gyvenamajai vietai deklaruoti  (valstybinė funkcija)“ </a:t>
            </a:r>
            <a:r>
              <a:rPr lang="lt-LT" sz="1100" b="1" dirty="0" smtClean="0">
                <a:solidFill>
                  <a:srgbClr val="000000"/>
                </a:solidFill>
                <a:latin typeface="Times New Roman" panose="02020603050405020304" pitchFamily="18" charset="0"/>
                <a:cs typeface="Times New Roman" panose="02020603050405020304" pitchFamily="18" charset="0"/>
              </a:rPr>
              <a:t>Panemunės seniūnija </a:t>
            </a:r>
            <a:r>
              <a:rPr lang="lt-LT" sz="1100" b="1" dirty="0">
                <a:solidFill>
                  <a:schemeClr val="tx1"/>
                </a:solidFill>
                <a:latin typeface="Times New Roman" panose="02020603050405020304" pitchFamily="18" charset="0"/>
                <a:cs typeface="Times New Roman" panose="02020603050405020304" pitchFamily="18" charset="0"/>
              </a:rPr>
              <a:t>aptarnavo </a:t>
            </a:r>
            <a:r>
              <a:rPr lang="lt-LT" sz="1100" b="1" dirty="0" smtClean="0">
                <a:solidFill>
                  <a:schemeClr val="tx1"/>
                </a:solidFill>
                <a:latin typeface="Times New Roman" panose="02020603050405020304" pitchFamily="18" charset="0"/>
                <a:cs typeface="Times New Roman" panose="02020603050405020304" pitchFamily="18" charset="0"/>
              </a:rPr>
              <a:t>2855 </a:t>
            </a:r>
            <a:r>
              <a:rPr lang="lt-LT" sz="1100" b="1" dirty="0" smtClean="0">
                <a:solidFill>
                  <a:srgbClr val="000000"/>
                </a:solidFill>
                <a:latin typeface="Times New Roman" panose="02020603050405020304" pitchFamily="18" charset="0"/>
                <a:cs typeface="Times New Roman" panose="02020603050405020304" pitchFamily="18" charset="0"/>
              </a:rPr>
              <a:t>asmenis</a:t>
            </a:r>
            <a:r>
              <a:rPr lang="lt-LT" sz="1100" b="1" dirty="0">
                <a:solidFill>
                  <a:srgbClr val="000000"/>
                </a:solidFill>
                <a:latin typeface="Times New Roman" panose="02020603050405020304" pitchFamily="18" charset="0"/>
                <a:cs typeface="Times New Roman" panose="02020603050405020304" pitchFamily="18" charset="0"/>
              </a:rPr>
              <a:t>.</a:t>
            </a:r>
            <a:endParaRPr lang="lt-LT" sz="11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9099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79512" y="116632"/>
            <a:ext cx="8712968" cy="1292367"/>
          </a:xfrm>
        </p:spPr>
        <p:txBody>
          <a:bodyPr>
            <a:noAutofit/>
          </a:bodyPr>
          <a:lstStyle/>
          <a:p>
            <a:r>
              <a:rPr lang="lt-LT" sz="2400" b="1" dirty="0" smtClean="0">
                <a:latin typeface="Bookman Old Style" panose="02050604050505020204" pitchFamily="18" charset="0"/>
                <a:cs typeface="Times New Roman" panose="02020603050405020304" pitchFamily="18" charset="0"/>
              </a:rPr>
              <a:t/>
            </a:r>
            <a:br>
              <a:rPr lang="lt-LT" sz="2400" b="1" dirty="0" smtClean="0">
                <a:latin typeface="Bookman Old Style" panose="02050604050505020204" pitchFamily="18" charset="0"/>
                <a:cs typeface="Times New Roman" panose="02020603050405020304" pitchFamily="18" charset="0"/>
              </a:rPr>
            </a:br>
            <a:r>
              <a:rPr lang="lt-LT" sz="2400" b="1" dirty="0" smtClean="0">
                <a:latin typeface="Bookman Old Style" panose="02050604050505020204" pitchFamily="18" charset="0"/>
                <a:cs typeface="Times New Roman" panose="02020603050405020304" pitchFamily="18" charset="0"/>
              </a:rPr>
              <a:t>PANEMUNĖS SENIŪNIJOS SVARBIAUSI DARBAI (VEIKLOS PRIORITETAI) 2018 METAMS</a:t>
            </a:r>
            <a:endParaRPr lang="lt-LT" sz="2400" b="1" dirty="0">
              <a:latin typeface="Bookman Old Style" panose="02050604050505020204" pitchFamily="18" charset="0"/>
              <a:cs typeface="Times New Roman" panose="02020603050405020304" pitchFamily="18" charset="0"/>
            </a:endParaRPr>
          </a:p>
        </p:txBody>
      </p:sp>
      <p:sp>
        <p:nvSpPr>
          <p:cNvPr id="3" name="Turinio vietos rezervavimo ženklas 2"/>
          <p:cNvSpPr>
            <a:spLocks noGrp="1"/>
          </p:cNvSpPr>
          <p:nvPr>
            <p:ph idx="1"/>
          </p:nvPr>
        </p:nvSpPr>
        <p:spPr>
          <a:xfrm>
            <a:off x="467544" y="1412776"/>
            <a:ext cx="8229600" cy="4344708"/>
          </a:xfrm>
        </p:spPr>
        <p:txBody>
          <a:bodyPr>
            <a:noAutofit/>
          </a:bodyPr>
          <a:lstStyle/>
          <a:p>
            <a:endParaRPr lang="lt-LT" sz="1800" dirty="0" smtClean="0">
              <a:latin typeface="Times New Roman" panose="02020603050405020304" pitchFamily="18" charset="0"/>
              <a:cs typeface="Times New Roman" panose="02020603050405020304" pitchFamily="18" charset="0"/>
            </a:endParaRPr>
          </a:p>
          <a:p>
            <a:r>
              <a:rPr lang="lt-LT" sz="1800" dirty="0" smtClean="0">
                <a:latin typeface="Times New Roman" panose="02020603050405020304" pitchFamily="18" charset="0"/>
                <a:cs typeface="Times New Roman" panose="02020603050405020304" pitchFamily="18" charset="0"/>
              </a:rPr>
              <a:t>Teikti </a:t>
            </a:r>
            <a:r>
              <a:rPr lang="lt-LT" sz="1800" dirty="0">
                <a:latin typeface="Times New Roman" panose="02020603050405020304" pitchFamily="18" charset="0"/>
                <a:cs typeface="Times New Roman" panose="02020603050405020304" pitchFamily="18" charset="0"/>
              </a:rPr>
              <a:t>kokybiškas viešojo administravimo paslaugas gyventojams, skatinti gyventojus naudotis teikiamomis e. paslaugomis;</a:t>
            </a:r>
          </a:p>
          <a:p>
            <a:r>
              <a:rPr lang="lt-LT" sz="1800" dirty="0">
                <a:latin typeface="Times New Roman" panose="02020603050405020304" pitchFamily="18" charset="0"/>
                <a:cs typeface="Times New Roman" panose="02020603050405020304" pitchFamily="18" charset="0"/>
              </a:rPr>
              <a:t>Skatinti bendruomenę dalyvauti miesto valdyme ir remti bendruomenės kultūrines, švietimo ir kitas pilietinės iniciatyvos formas;</a:t>
            </a:r>
          </a:p>
          <a:p>
            <a:r>
              <a:rPr lang="lt-LT" sz="1800" dirty="0">
                <a:latin typeface="Times New Roman" panose="02020603050405020304" pitchFamily="18" charset="0"/>
                <a:cs typeface="Times New Roman" panose="02020603050405020304" pitchFamily="18" charset="0"/>
              </a:rPr>
              <a:t>Gerinti aplinkos kokybę ir apsaugą seniūnijos teritorijoje, siekti saugios gyvenamosios aplinkos, gerinti socialinę aplinką seniūnijos gyventojams; </a:t>
            </a:r>
          </a:p>
          <a:p>
            <a:r>
              <a:rPr lang="lt-LT" sz="1800" dirty="0">
                <a:latin typeface="Times New Roman" panose="02020603050405020304" pitchFamily="18" charset="0"/>
                <a:cs typeface="Times New Roman" panose="02020603050405020304" pitchFamily="18" charset="0"/>
              </a:rPr>
              <a:t>Dalyvauti įgyvendinant priemones, skirtas Nevyriausybinių organizacijų ir bendruomeninės veiklos stiprinimo 2017–2019 metų veiksmų plano įgyvendinimo 2.3 priemonei „Remti bendruomeninę veiklą savivaldybėse“;</a:t>
            </a:r>
          </a:p>
          <a:p>
            <a:r>
              <a:rPr lang="lt-LT" sz="1800" dirty="0">
                <a:latin typeface="Times New Roman" panose="02020603050405020304" pitchFamily="18" charset="0"/>
                <a:cs typeface="Times New Roman" panose="02020603050405020304" pitchFamily="18" charset="0"/>
              </a:rPr>
              <a:t>Didinti statinių naudojimo priežiūros efektyvumą.</a:t>
            </a:r>
          </a:p>
        </p:txBody>
      </p:sp>
    </p:spTree>
    <p:extLst>
      <p:ext uri="{BB962C8B-B14F-4D97-AF65-F5344CB8AC3E}">
        <p14:creationId xmlns:p14="http://schemas.microsoft.com/office/powerpoint/2010/main" val="2041803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116632"/>
            <a:ext cx="8229600" cy="864096"/>
          </a:xfrm>
        </p:spPr>
        <p:txBody>
          <a:bodyPr>
            <a:normAutofit/>
          </a:bodyPr>
          <a:lstStyle/>
          <a:p>
            <a:r>
              <a:rPr lang="lt-LT" sz="1600" b="1" dirty="0" smtClean="0">
                <a:latin typeface="Bookman Old Style" panose="02050604050505020204" pitchFamily="18" charset="0"/>
              </a:rPr>
              <a:t>Panemunės seniūnijos lėšų poreikis, skatinant gyventojų bendruomeniškumą (1)</a:t>
            </a:r>
            <a:endParaRPr lang="lt-LT" sz="16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862838151"/>
              </p:ext>
            </p:extLst>
          </p:nvPr>
        </p:nvGraphicFramePr>
        <p:xfrm>
          <a:off x="251520" y="836712"/>
          <a:ext cx="8712968" cy="5085653"/>
        </p:xfrm>
        <a:graphic>
          <a:graphicData uri="http://schemas.openxmlformats.org/drawingml/2006/table">
            <a:tbl>
              <a:tblPr>
                <a:tableStyleId>{5C22544A-7EE6-4342-B048-85BDC9FD1C3A}</a:tableStyleId>
              </a:tblPr>
              <a:tblGrid>
                <a:gridCol w="475309"/>
                <a:gridCol w="1900955"/>
                <a:gridCol w="504056"/>
                <a:gridCol w="695815"/>
                <a:gridCol w="860083"/>
                <a:gridCol w="636575"/>
                <a:gridCol w="633746"/>
                <a:gridCol w="611112"/>
                <a:gridCol w="466822"/>
                <a:gridCol w="1928495"/>
              </a:tblGrid>
              <a:tr h="222719">
                <a:tc rowSpan="2">
                  <a:txBody>
                    <a:bodyPr/>
                    <a:lstStyle/>
                    <a:p>
                      <a:pPr algn="ctr" fontAlgn="ctr"/>
                      <a:r>
                        <a:rPr lang="lt-LT" sz="1000" u="none" strike="noStrike" dirty="0" err="1">
                          <a:effectLst/>
                          <a:latin typeface="Times New Roman" panose="02020603050405020304" pitchFamily="18" charset="0"/>
                          <a:cs typeface="Times New Roman" panose="02020603050405020304" pitchFamily="18" charset="0"/>
                        </a:rPr>
                        <a:t>Eil</a:t>
                      </a:r>
                      <a:r>
                        <a:rPr lang="lt-LT" sz="1000" u="none" strike="noStrike" dirty="0">
                          <a:effectLst/>
                          <a:latin typeface="Times New Roman" panose="02020603050405020304" pitchFamily="18" charset="0"/>
                          <a:cs typeface="Times New Roman" panose="02020603050405020304" pitchFamily="18" charset="0"/>
                        </a:rPr>
                        <a:t> Nr.</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rowSpan="2">
                  <a:txBody>
                    <a:bodyPr/>
                    <a:lstStyle/>
                    <a:p>
                      <a:pPr algn="ctr" fontAlgn="ctr"/>
                      <a:r>
                        <a:rPr lang="lt-LT" sz="1000" u="none" strike="noStrike" dirty="0">
                          <a:effectLst/>
                          <a:latin typeface="Times New Roman" panose="02020603050405020304" pitchFamily="18" charset="0"/>
                          <a:cs typeface="Times New Roman" panose="02020603050405020304" pitchFamily="18" charset="0"/>
                        </a:rPr>
                        <a:t>Išlaidų pavadinimas (pagal veiklas)</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rowSpan="2">
                  <a:txBody>
                    <a:bodyPr/>
                    <a:lstStyle/>
                    <a:p>
                      <a:pPr algn="ctr" fontAlgn="ctr"/>
                      <a:r>
                        <a:rPr lang="lt-LT" sz="1000" u="none" strike="noStrike" dirty="0">
                          <a:effectLst/>
                          <a:latin typeface="Times New Roman" panose="02020603050405020304" pitchFamily="18" charset="0"/>
                          <a:cs typeface="Times New Roman" panose="02020603050405020304" pitchFamily="18" charset="0"/>
                        </a:rPr>
                        <a:t>Lėšų šaltinis</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gridSpan="4">
                  <a:txBody>
                    <a:bodyPr/>
                    <a:lstStyle/>
                    <a:p>
                      <a:pPr algn="ctr" fontAlgn="ctr"/>
                      <a:r>
                        <a:rPr lang="lt-LT" sz="1000" u="none" strike="noStrike" dirty="0" smtClean="0">
                          <a:effectLst/>
                          <a:latin typeface="Times New Roman" panose="02020603050405020304" pitchFamily="18" charset="0"/>
                          <a:cs typeface="Times New Roman" panose="02020603050405020304" pitchFamily="18" charset="0"/>
                        </a:rPr>
                        <a:t>2018 </a:t>
                      </a:r>
                      <a:r>
                        <a:rPr lang="lt-LT" sz="1000" u="none" strike="noStrike" dirty="0">
                          <a:effectLst/>
                          <a:latin typeface="Times New Roman" panose="02020603050405020304" pitchFamily="18" charset="0"/>
                          <a:cs typeface="Times New Roman" panose="02020603050405020304" pitchFamily="18" charset="0"/>
                        </a:rPr>
                        <a:t>m.</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ctr" fontAlgn="ctr"/>
                      <a:r>
                        <a:rPr lang="lt-LT" sz="1000" u="none" strike="noStrike" dirty="0">
                          <a:solidFill>
                            <a:srgbClr val="FF0000"/>
                          </a:solidFill>
                          <a:effectLst/>
                          <a:latin typeface="Times New Roman" panose="02020603050405020304" pitchFamily="18" charset="0"/>
                          <a:cs typeface="Times New Roman" panose="02020603050405020304" pitchFamily="18" charset="0"/>
                        </a:rPr>
                        <a:t>2019 m.</a:t>
                      </a:r>
                      <a:endParaRPr lang="lt-LT" sz="10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8744" marR="8744" marT="8744" marB="0" anchor="ctr"/>
                </a:tc>
                <a:tc rowSpan="2">
                  <a:txBody>
                    <a:bodyPr/>
                    <a:lstStyle/>
                    <a:p>
                      <a:pPr algn="ctr" fontAlgn="ctr"/>
                      <a:r>
                        <a:rPr lang="lt-LT" sz="1000" u="none" strike="noStrike" dirty="0">
                          <a:solidFill>
                            <a:srgbClr val="FF0000"/>
                          </a:solidFill>
                          <a:effectLst/>
                          <a:latin typeface="Times New Roman" panose="02020603050405020304" pitchFamily="18" charset="0"/>
                          <a:cs typeface="Times New Roman" panose="02020603050405020304" pitchFamily="18" charset="0"/>
                        </a:rPr>
                        <a:t>2020 m.</a:t>
                      </a:r>
                      <a:endParaRPr lang="lt-LT" sz="10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8744" marR="8744" marT="8744" marB="0" anchor="ctr"/>
                </a:tc>
                <a:tc rowSpan="2">
                  <a:txBody>
                    <a:bodyPr/>
                    <a:lstStyle/>
                    <a:p>
                      <a:pPr algn="ctr" fontAlgn="ctr"/>
                      <a:r>
                        <a:rPr lang="lt-LT" sz="1000" u="none" strike="noStrike" dirty="0">
                          <a:effectLst/>
                          <a:latin typeface="Times New Roman" panose="02020603050405020304" pitchFamily="18" charset="0"/>
                          <a:cs typeface="Times New Roman" panose="02020603050405020304" pitchFamily="18" charset="0"/>
                        </a:rPr>
                        <a:t>Komentarai</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r>
              <a:tr h="636087">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fontAlgn="ctr"/>
                      <a:r>
                        <a:rPr lang="lt-LT" sz="1000" u="none" strike="noStrike" dirty="0">
                          <a:effectLst/>
                          <a:latin typeface="Times New Roman" panose="02020603050405020304" pitchFamily="18" charset="0"/>
                          <a:cs typeface="Times New Roman" panose="02020603050405020304" pitchFamily="18" charset="0"/>
                        </a:rPr>
                        <a:t>Matavimo vnt. </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ctr" fontAlgn="ctr"/>
                      <a:r>
                        <a:rPr lang="lt-LT" sz="1000" u="none" strike="noStrike" dirty="0">
                          <a:effectLst/>
                          <a:latin typeface="Times New Roman" panose="02020603050405020304" pitchFamily="18" charset="0"/>
                          <a:cs typeface="Times New Roman" panose="02020603050405020304" pitchFamily="18" charset="0"/>
                        </a:rPr>
                        <a:t>Darbų, prekių, paslaugų kiekis</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ctr" fontAlgn="ctr"/>
                      <a:r>
                        <a:rPr lang="lt-LT" sz="1000" u="none" strike="noStrike" dirty="0">
                          <a:effectLst/>
                          <a:latin typeface="Times New Roman" panose="02020603050405020304" pitchFamily="18" charset="0"/>
                          <a:cs typeface="Times New Roman" panose="02020603050405020304" pitchFamily="18" charset="0"/>
                        </a:rPr>
                        <a:t>Kaina (įkainiai) </a:t>
                      </a:r>
                      <a:r>
                        <a:rPr lang="lt-LT" sz="1000" u="none" strike="noStrike" dirty="0" err="1">
                          <a:effectLst/>
                          <a:latin typeface="Times New Roman" panose="02020603050405020304" pitchFamily="18" charset="0"/>
                          <a:cs typeface="Times New Roman" panose="02020603050405020304" pitchFamily="18" charset="0"/>
                        </a:rPr>
                        <a:t>Eur</a:t>
                      </a:r>
                      <a:r>
                        <a:rPr lang="lt-LT" sz="1000" u="none" strike="noStrike" dirty="0">
                          <a:effectLst/>
                          <a:latin typeface="Times New Roman" panose="02020603050405020304" pitchFamily="18" charset="0"/>
                          <a:cs typeface="Times New Roman" panose="02020603050405020304" pitchFamily="18" charset="0"/>
                        </a:rPr>
                        <a:t>/vnt.</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ctr" fontAlgn="ctr"/>
                      <a:r>
                        <a:rPr lang="lt-LT" sz="1000" u="none" strike="noStrike" dirty="0">
                          <a:effectLst/>
                          <a:latin typeface="Times New Roman" panose="02020603050405020304" pitchFamily="18" charset="0"/>
                          <a:cs typeface="Times New Roman" panose="02020603050405020304" pitchFamily="18" charset="0"/>
                        </a:rPr>
                        <a:t>Suma, </a:t>
                      </a:r>
                      <a:r>
                        <a:rPr lang="lt-LT" sz="1000" u="none" strike="noStrike" dirty="0" err="1">
                          <a:effectLst/>
                          <a:latin typeface="Times New Roman" panose="02020603050405020304" pitchFamily="18" charset="0"/>
                          <a:cs typeface="Times New Roman" panose="02020603050405020304" pitchFamily="18" charset="0"/>
                        </a:rPr>
                        <a:t>Eur</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vMerge="1">
                  <a:txBody>
                    <a:bodyPr/>
                    <a:lstStyle/>
                    <a:p>
                      <a:endParaRPr lang="lt-LT"/>
                    </a:p>
                  </a:txBody>
                  <a:tcPr/>
                </a:tc>
                <a:tc vMerge="1">
                  <a:txBody>
                    <a:bodyPr/>
                    <a:lstStyle/>
                    <a:p>
                      <a:endParaRPr lang="lt-LT"/>
                    </a:p>
                  </a:txBody>
                  <a:tcPr/>
                </a:tc>
                <a:tc vMerge="1">
                  <a:txBody>
                    <a:bodyPr/>
                    <a:lstStyle/>
                    <a:p>
                      <a:endParaRPr lang="lt-LT"/>
                    </a:p>
                  </a:txBody>
                  <a:tcPr/>
                </a:tc>
              </a:tr>
              <a:tr h="485245">
                <a:tc>
                  <a:txBody>
                    <a:bodyPr/>
                    <a:lstStyle/>
                    <a:p>
                      <a:pPr algn="ctr" fontAlgn="ctr"/>
                      <a:r>
                        <a:rPr lang="lt-LT" sz="1000" u="none" strike="noStrike">
                          <a:effectLst/>
                          <a:latin typeface="Times New Roman" panose="02020603050405020304" pitchFamily="18" charset="0"/>
                          <a:cs typeface="Times New Roman" panose="02020603050405020304" pitchFamily="18" charset="0"/>
                        </a:rPr>
                        <a:t>1.</a:t>
                      </a:r>
                      <a:endParaRPr lang="lt-LT" sz="1000" b="1"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Bendruomeninių ryšių stiprinimas, renginių organizavimas</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r>
              <a:tr h="498891">
                <a:tc>
                  <a:txBody>
                    <a:bodyPr/>
                    <a:lstStyle/>
                    <a:p>
                      <a:pPr algn="ctr" fontAlgn="ctr"/>
                      <a:r>
                        <a:rPr lang="lt-LT" sz="1000" u="none" strike="noStrike">
                          <a:effectLst/>
                          <a:latin typeface="Times New Roman" panose="02020603050405020304" pitchFamily="18" charset="0"/>
                          <a:cs typeface="Times New Roman" panose="02020603050405020304" pitchFamily="18" charset="0"/>
                        </a:rPr>
                        <a:t>1.1.</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t"/>
                      <a:r>
                        <a:rPr lang="lt-LT" sz="1000" u="none" strike="noStrike">
                          <a:effectLst/>
                          <a:latin typeface="Times New Roman" panose="02020603050405020304" pitchFamily="18" charset="0"/>
                          <a:cs typeface="Times New Roman" panose="02020603050405020304" pitchFamily="18" charset="0"/>
                        </a:rPr>
                        <a:t>Organizuoti kalėdinį renginį-spektaklį daugiavaikėms šeimoms ir soc. remtiniems vaikams.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tc>
                <a:tc>
                  <a:txBody>
                    <a:bodyPr/>
                    <a:lstStyle/>
                    <a:p>
                      <a:pPr algn="r" fontAlgn="ctr"/>
                      <a:r>
                        <a:rPr lang="lt-LT" sz="1000" u="none" strike="noStrike">
                          <a:effectLst/>
                          <a:latin typeface="Times New Roman" panose="02020603050405020304" pitchFamily="18" charset="0"/>
                          <a:cs typeface="Times New Roman" panose="02020603050405020304" pitchFamily="18" charset="0"/>
                        </a:rPr>
                        <a:t>5101</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vnt.</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b="0" i="0" u="none" strike="noStrike" dirty="0" smtClean="0">
                          <a:solidFill>
                            <a:srgbClr val="000000"/>
                          </a:solidFill>
                          <a:effectLst/>
                          <a:latin typeface="Times New Roman" panose="02020603050405020304" pitchFamily="18" charset="0"/>
                          <a:cs typeface="Times New Roman" panose="02020603050405020304" pitchFamily="18" charset="0"/>
                        </a:rPr>
                        <a:t>550</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u="none" strike="noStrike" dirty="0">
                          <a:effectLst/>
                          <a:latin typeface="Times New Roman" panose="02020603050405020304" pitchFamily="18" charset="0"/>
                          <a:cs typeface="Times New Roman" panose="02020603050405020304" pitchFamily="18" charset="0"/>
                        </a:rPr>
                        <a:t> </a:t>
                      </a:r>
                      <a:r>
                        <a:rPr lang="lt-LT" sz="1000" u="none" strike="noStrike" dirty="0" smtClean="0">
                          <a:effectLst/>
                          <a:latin typeface="Times New Roman" panose="02020603050405020304" pitchFamily="18" charset="0"/>
                          <a:cs typeface="Times New Roman" panose="02020603050405020304" pitchFamily="18" charset="0"/>
                        </a:rPr>
                        <a:t>550</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7200" anchor="ctr"/>
                </a:tc>
                <a:tc>
                  <a:txBody>
                    <a:bodyPr/>
                    <a:lstStyle/>
                    <a:p>
                      <a:pPr algn="r" fontAlgn="ctr"/>
                      <a:r>
                        <a:rPr lang="lt-LT" sz="1000" u="none" strike="noStrike" dirty="0" smtClean="0">
                          <a:effectLst/>
                          <a:latin typeface="Times New Roman" panose="02020603050405020304" pitchFamily="18" charset="0"/>
                          <a:cs typeface="Times New Roman" panose="02020603050405020304" pitchFamily="18" charset="0"/>
                        </a:rPr>
                        <a:t>550</a:t>
                      </a: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720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Tuo tikslu įsigyti kalėdines dovanėles ir bilietus į spektaklį.</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r>
              <a:tr h="995588">
                <a:tc>
                  <a:txBody>
                    <a:bodyPr/>
                    <a:lstStyle/>
                    <a:p>
                      <a:pPr algn="ctr" fontAlgn="ctr"/>
                      <a:r>
                        <a:rPr lang="lt-LT" sz="1000" u="none" strike="noStrike">
                          <a:effectLst/>
                          <a:latin typeface="Times New Roman" panose="02020603050405020304" pitchFamily="18" charset="0"/>
                          <a:cs typeface="Times New Roman" panose="02020603050405020304" pitchFamily="18" charset="0"/>
                        </a:rPr>
                        <a:t>1.2.</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t"/>
                      <a:r>
                        <a:rPr lang="lt-LT" sz="1000" u="none" strike="noStrike">
                          <a:effectLst/>
                          <a:latin typeface="Times New Roman" panose="02020603050405020304" pitchFamily="18" charset="0"/>
                          <a:cs typeface="Times New Roman" panose="02020603050405020304" pitchFamily="18" charset="0"/>
                        </a:rPr>
                        <a:t>Dalyvauti organizuojant kultūros renginius seniūnijos bendruomenei; paminėti nusipelniusius seniūnijai ir miestui žmones.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tc>
                <a:tc>
                  <a:txBody>
                    <a:bodyPr/>
                    <a:lstStyle/>
                    <a:p>
                      <a:pPr algn="r" fontAlgn="t"/>
                      <a:r>
                        <a:rPr lang="lt-LT" sz="1000" u="none" strike="noStrike">
                          <a:effectLst/>
                          <a:latin typeface="Times New Roman" panose="02020603050405020304" pitchFamily="18" charset="0"/>
                          <a:cs typeface="Times New Roman" panose="02020603050405020304" pitchFamily="18" charset="0"/>
                        </a:rPr>
                        <a:t>5101</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b="0" i="0" u="none" strike="noStrike" dirty="0" smtClean="0">
                          <a:solidFill>
                            <a:srgbClr val="000000"/>
                          </a:solidFill>
                          <a:effectLst/>
                          <a:latin typeface="Times New Roman" panose="02020603050405020304" pitchFamily="18" charset="0"/>
                          <a:cs typeface="Times New Roman" panose="02020603050405020304" pitchFamily="18" charset="0"/>
                        </a:rPr>
                        <a:t>700</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u="none" strike="noStrike" dirty="0">
                          <a:effectLst/>
                          <a:latin typeface="Times New Roman" panose="02020603050405020304" pitchFamily="18" charset="0"/>
                          <a:cs typeface="Times New Roman" panose="02020603050405020304" pitchFamily="18" charset="0"/>
                        </a:rPr>
                        <a:t> </a:t>
                      </a:r>
                      <a:r>
                        <a:rPr lang="lt-LT" sz="1000" u="none" strike="noStrike" dirty="0" smtClean="0">
                          <a:effectLst/>
                          <a:latin typeface="Times New Roman" panose="02020603050405020304" pitchFamily="18" charset="0"/>
                          <a:cs typeface="Times New Roman" panose="02020603050405020304" pitchFamily="18" charset="0"/>
                        </a:rPr>
                        <a:t>700</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7200" anchor="ctr"/>
                </a:tc>
                <a:tc>
                  <a:txBody>
                    <a:bodyPr/>
                    <a:lstStyle/>
                    <a:p>
                      <a:pPr algn="r" fontAlgn="ctr"/>
                      <a:r>
                        <a:rPr lang="lt-LT" sz="1000" u="none" strike="noStrike" dirty="0" smtClean="0">
                          <a:effectLst/>
                          <a:latin typeface="Times New Roman" panose="02020603050405020304" pitchFamily="18" charset="0"/>
                          <a:cs typeface="Times New Roman" panose="02020603050405020304" pitchFamily="18" charset="0"/>
                        </a:rPr>
                        <a:t>700</a:t>
                      </a: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720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 Tuo tikslu įsigyti maisto prekių, suvenyrų, gėlių ir kt</a:t>
                      </a:r>
                      <a:r>
                        <a:rPr lang="lt-LT" sz="1000" u="none" strike="noStrike" dirty="0" smtClean="0">
                          <a:effectLst/>
                          <a:latin typeface="Times New Roman" panose="02020603050405020304" pitchFamily="18" charset="0"/>
                          <a:cs typeface="Times New Roman" panose="02020603050405020304" pitchFamily="18" charset="0"/>
                        </a:rPr>
                        <a:t>. Gėlėms</a:t>
                      </a:r>
                      <a:r>
                        <a:rPr lang="lt-LT" sz="1000" u="none" strike="noStrike" dirty="0">
                          <a:effectLst/>
                          <a:latin typeface="Times New Roman" panose="02020603050405020304" pitchFamily="18" charset="0"/>
                          <a:cs typeface="Times New Roman" panose="02020603050405020304" pitchFamily="18" charset="0"/>
                        </a:rPr>
                        <a:t>, padėkos raštams, maisto produktams, įvairioms dovanėlėms, reprezentacinėms dovanoms įsigyti naudosimės Aprūpinimo skyriaus pasirašytomis sutartimis</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r>
              <a:tr h="1193918">
                <a:tc>
                  <a:txBody>
                    <a:bodyPr/>
                    <a:lstStyle/>
                    <a:p>
                      <a:pPr algn="ctr" fontAlgn="ctr"/>
                      <a:r>
                        <a:rPr lang="lt-LT" sz="1000" u="none" strike="noStrike">
                          <a:effectLst/>
                          <a:latin typeface="Times New Roman" panose="02020603050405020304" pitchFamily="18" charset="0"/>
                          <a:cs typeface="Times New Roman" panose="02020603050405020304" pitchFamily="18" charset="0"/>
                        </a:rPr>
                        <a:t>1.3.</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t"/>
                      <a:r>
                        <a:rPr lang="lt-LT" sz="1000" u="none" strike="noStrike" dirty="0">
                          <a:effectLst/>
                          <a:latin typeface="Times New Roman" panose="02020603050405020304" pitchFamily="18" charset="0"/>
                          <a:cs typeface="Times New Roman" panose="02020603050405020304" pitchFamily="18" charset="0"/>
                        </a:rPr>
                        <a:t>Vykdyti šviečiamąsias, socialines veiklas, skatinančias bendruomenės narių, ypač vaikų ir jaunimo užimtumą, rengti parodas. Organizuoti sporto renginius  ir dalyvauti Kauno miesto seniūnijų ir Lietuvos seniūnijų sporto žaidynėse.</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tc>
                <a:tc>
                  <a:txBody>
                    <a:bodyPr/>
                    <a:lstStyle/>
                    <a:p>
                      <a:pPr algn="r" fontAlgn="ctr"/>
                      <a:r>
                        <a:rPr lang="lt-LT" sz="1000" u="none" strike="noStrike">
                          <a:effectLst/>
                          <a:latin typeface="Times New Roman" panose="02020603050405020304" pitchFamily="18" charset="0"/>
                          <a:cs typeface="Times New Roman" panose="02020603050405020304" pitchFamily="18" charset="0"/>
                        </a:rPr>
                        <a:t>5101</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b="0" i="0" u="none" strike="noStrike" dirty="0" smtClean="0">
                          <a:solidFill>
                            <a:srgbClr val="000000"/>
                          </a:solidFill>
                          <a:effectLst/>
                          <a:latin typeface="Times New Roman" panose="02020603050405020304" pitchFamily="18" charset="0"/>
                          <a:cs typeface="Times New Roman" panose="02020603050405020304" pitchFamily="18" charset="0"/>
                        </a:rPr>
                        <a:t>200</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u="none" strike="noStrike" dirty="0">
                          <a:effectLst/>
                          <a:latin typeface="Times New Roman" panose="02020603050405020304" pitchFamily="18" charset="0"/>
                          <a:cs typeface="Times New Roman" panose="02020603050405020304" pitchFamily="18" charset="0"/>
                        </a:rPr>
                        <a:t> </a:t>
                      </a:r>
                      <a:r>
                        <a:rPr lang="lt-LT" sz="1000" u="none" strike="noStrike" dirty="0" smtClean="0">
                          <a:effectLst/>
                          <a:latin typeface="Times New Roman" panose="02020603050405020304" pitchFamily="18" charset="0"/>
                          <a:cs typeface="Times New Roman" panose="02020603050405020304" pitchFamily="18" charset="0"/>
                        </a:rPr>
                        <a:t>200</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7200" anchor="ctr"/>
                </a:tc>
                <a:tc>
                  <a:txBody>
                    <a:bodyPr/>
                    <a:lstStyle/>
                    <a:p>
                      <a:pPr algn="r" fontAlgn="ctr"/>
                      <a:r>
                        <a:rPr lang="lt-LT" sz="1000" u="none" strike="noStrike" dirty="0" smtClean="0">
                          <a:effectLst/>
                          <a:latin typeface="Times New Roman" panose="02020603050405020304" pitchFamily="18" charset="0"/>
                          <a:cs typeface="Times New Roman" panose="02020603050405020304" pitchFamily="18" charset="0"/>
                        </a:rPr>
                        <a:t>200</a:t>
                      </a: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7200" anchor="ctr"/>
                </a:tc>
                <a:tc>
                  <a:txBody>
                    <a:bodyPr/>
                    <a:lstStyle/>
                    <a:p>
                      <a:pPr algn="l" fontAlgn="t"/>
                      <a:r>
                        <a:rPr lang="lt-LT" sz="1000" u="none" strike="noStrike" dirty="0">
                          <a:effectLst/>
                          <a:latin typeface="Times New Roman" panose="02020603050405020304" pitchFamily="18" charset="0"/>
                          <a:cs typeface="Times New Roman" panose="02020603050405020304" pitchFamily="18" charset="0"/>
                        </a:rPr>
                        <a:t>Tuo tikslu įsigyti maisto prekių, suvenyrų, gėlių, sportinių marškinėlių ir </a:t>
                      </a:r>
                      <a:r>
                        <a:rPr lang="lt-LT" sz="1000" u="none" strike="noStrike" dirty="0" err="1">
                          <a:effectLst/>
                          <a:latin typeface="Times New Roman" panose="02020603050405020304" pitchFamily="18" charset="0"/>
                          <a:cs typeface="Times New Roman" panose="02020603050405020304" pitchFamily="18" charset="0"/>
                        </a:rPr>
                        <a:t>kt.Gėlėms</a:t>
                      </a:r>
                      <a:r>
                        <a:rPr lang="lt-LT" sz="1000" u="none" strike="noStrike" dirty="0">
                          <a:effectLst/>
                          <a:latin typeface="Times New Roman" panose="02020603050405020304" pitchFamily="18" charset="0"/>
                          <a:cs typeface="Times New Roman" panose="02020603050405020304" pitchFamily="18" charset="0"/>
                        </a:rPr>
                        <a:t>, padėkos raštams, maisto produktams, įvairioms dovanėlėms, reprezentacinėms dovanoms įsigyti naudosimės Aprūpinimo skyriaus ir Sporto skyriaus pasirašytomis sutartimis</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tc>
              </a:tr>
              <a:tr h="573235">
                <a:tc>
                  <a:txBody>
                    <a:bodyPr/>
                    <a:lstStyle/>
                    <a:p>
                      <a:pPr algn="ctr" fontAlgn="ctr"/>
                      <a:r>
                        <a:rPr lang="lt-LT" sz="1000" u="none" strike="noStrike">
                          <a:effectLst/>
                          <a:latin typeface="Times New Roman" panose="02020603050405020304" pitchFamily="18" charset="0"/>
                          <a:cs typeface="Times New Roman" panose="02020603050405020304" pitchFamily="18" charset="0"/>
                        </a:rPr>
                        <a:t>1.4.</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t"/>
                      <a:r>
                        <a:rPr lang="lt-LT" sz="1000" u="none" strike="noStrike" dirty="0">
                          <a:effectLst/>
                          <a:latin typeface="Times New Roman" panose="02020603050405020304" pitchFamily="18" charset="0"/>
                          <a:cs typeface="Times New Roman" panose="02020603050405020304" pitchFamily="18" charset="0"/>
                        </a:rPr>
                        <a:t>Organizuoti keliones bendruomenei skirtas Lietuvos 100-mečiui paminėti, Pagyvenusių žmonių mėnesiui paminėti.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tc>
                <a:tc>
                  <a:txBody>
                    <a:bodyPr/>
                    <a:lstStyle/>
                    <a:p>
                      <a:pPr algn="r" fontAlgn="ctr"/>
                      <a:r>
                        <a:rPr lang="lt-LT" sz="1000" u="none" strike="noStrike">
                          <a:effectLst/>
                          <a:latin typeface="Times New Roman" panose="02020603050405020304" pitchFamily="18" charset="0"/>
                          <a:cs typeface="Times New Roman" panose="02020603050405020304" pitchFamily="18" charset="0"/>
                        </a:rPr>
                        <a:t>5101</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vnt.</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b="0" i="0" u="none" strike="noStrike" dirty="0" smtClean="0">
                          <a:solidFill>
                            <a:srgbClr val="000000"/>
                          </a:solidFill>
                          <a:effectLst/>
                          <a:latin typeface="Times New Roman" panose="02020603050405020304" pitchFamily="18" charset="0"/>
                          <a:cs typeface="Times New Roman" panose="02020603050405020304" pitchFamily="18" charset="0"/>
                        </a:rPr>
                        <a:t>2</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u="none" strike="noStrike" dirty="0" smtClean="0">
                          <a:effectLst/>
                          <a:latin typeface="Times New Roman" panose="02020603050405020304" pitchFamily="18" charset="0"/>
                          <a:cs typeface="Times New Roman" panose="02020603050405020304" pitchFamily="18" charset="0"/>
                        </a:rPr>
                        <a:t>1500</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u="none" strike="noStrike" dirty="0" smtClean="0">
                          <a:effectLst/>
                          <a:latin typeface="Times New Roman" panose="02020603050405020304" pitchFamily="18" charset="0"/>
                          <a:cs typeface="Times New Roman" panose="02020603050405020304" pitchFamily="18" charset="0"/>
                        </a:rPr>
                        <a:t>1500</a:t>
                      </a:r>
                      <a:r>
                        <a:rPr lang="lt-LT" sz="1000" u="none" strike="noStrike" dirty="0">
                          <a:effectLst/>
                          <a:latin typeface="Times New Roman" panose="02020603050405020304" pitchFamily="18" charset="0"/>
                          <a:cs typeface="Times New Roman" panose="02020603050405020304" pitchFamily="18" charset="0"/>
                        </a:rPr>
                        <a:t> </a:t>
                      </a: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720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lt-LT" sz="1000" u="none" strike="noStrike" dirty="0">
                          <a:effectLst/>
                          <a:latin typeface="Times New Roman" panose="02020603050405020304" pitchFamily="18" charset="0"/>
                          <a:cs typeface="Times New Roman" panose="02020603050405020304" pitchFamily="18" charset="0"/>
                        </a:rPr>
                        <a:t> </a:t>
                      </a:r>
                      <a:r>
                        <a:rPr lang="lt-LT" sz="1000" u="none" strike="noStrike" dirty="0" smtClean="0">
                          <a:effectLst/>
                          <a:latin typeface="Times New Roman" panose="02020603050405020304" pitchFamily="18" charset="0"/>
                          <a:cs typeface="Times New Roman" panose="02020603050405020304" pitchFamily="18" charset="0"/>
                        </a:rPr>
                        <a:t>1500</a:t>
                      </a:r>
                      <a:endParaRPr lang="lt-LT" sz="10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r" fontAlgn="ctr"/>
                      <a:endParaRPr lang="lt-L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7200" anchor="ctr"/>
                </a:tc>
                <a:tc>
                  <a:txBody>
                    <a:bodyPr/>
                    <a:lstStyle/>
                    <a:p>
                      <a:pPr algn="l" fontAlgn="t"/>
                      <a:r>
                        <a:rPr lang="it-IT" sz="1000" u="none" strike="noStrike" dirty="0">
                          <a:effectLst/>
                          <a:latin typeface="Times New Roman" panose="02020603050405020304" pitchFamily="18" charset="0"/>
                          <a:cs typeface="Times New Roman" panose="02020603050405020304" pitchFamily="18" charset="0"/>
                        </a:rPr>
                        <a:t>Autobuso nuoma. Sutartis su UAB ,,Artransa"</a:t>
                      </a:r>
                      <a:endParaRPr lang="it-IT"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r>
              <a:tr h="168479">
                <a:tc gridSpan="4">
                  <a:txBody>
                    <a:bodyPr/>
                    <a:lstStyle/>
                    <a:p>
                      <a:pPr algn="r" fontAlgn="ctr"/>
                      <a:r>
                        <a:rPr lang="lt-LT" sz="1000" u="none" strike="noStrike" dirty="0">
                          <a:effectLst/>
                          <a:latin typeface="Times New Roman" panose="02020603050405020304" pitchFamily="18" charset="0"/>
                          <a:cs typeface="Times New Roman" panose="02020603050405020304" pitchFamily="18" charset="0"/>
                        </a:rPr>
                        <a:t>Iš viso:</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a:effectLst/>
                          <a:latin typeface="Times New Roman" panose="02020603050405020304" pitchFamily="18" charset="0"/>
                          <a:cs typeface="Times New Roman" panose="02020603050405020304" pitchFamily="18" charset="0"/>
                        </a:rPr>
                        <a:t> </a:t>
                      </a:r>
                      <a:endParaRPr lang="lt-LT" sz="1000" b="0" i="0" u="none" strike="noStrike">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b="1" i="0" u="none" strike="noStrike" dirty="0" smtClean="0">
                          <a:solidFill>
                            <a:srgbClr val="000000"/>
                          </a:solidFill>
                          <a:effectLst/>
                          <a:latin typeface="Times New Roman" panose="02020603050405020304" pitchFamily="18" charset="0"/>
                          <a:cs typeface="Times New Roman" panose="02020603050405020304" pitchFamily="18" charset="0"/>
                        </a:rPr>
                        <a:t>2950</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b="1" i="0" u="none" strike="noStrike" dirty="0" smtClean="0">
                          <a:solidFill>
                            <a:srgbClr val="000000"/>
                          </a:solidFill>
                          <a:effectLst/>
                          <a:latin typeface="Times New Roman" panose="02020603050405020304" pitchFamily="18" charset="0"/>
                          <a:cs typeface="Times New Roman" panose="02020603050405020304" pitchFamily="18" charset="0"/>
                        </a:rPr>
                        <a:t>2950</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r" fontAlgn="ctr"/>
                      <a:r>
                        <a:rPr lang="lt-LT" sz="1000" b="1" i="0" u="none" strike="noStrike" dirty="0" smtClean="0">
                          <a:solidFill>
                            <a:srgbClr val="000000"/>
                          </a:solidFill>
                          <a:effectLst/>
                          <a:latin typeface="Times New Roman" panose="02020603050405020304" pitchFamily="18" charset="0"/>
                          <a:cs typeface="Times New Roman" panose="02020603050405020304" pitchFamily="18" charset="0"/>
                        </a:rPr>
                        <a:t>2950</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c>
                  <a:txBody>
                    <a:bodyPr/>
                    <a:lstStyle/>
                    <a:p>
                      <a:pPr algn="l" fontAlgn="ctr"/>
                      <a:r>
                        <a:rPr lang="lt-LT" sz="1000" u="none" strike="noStrike" dirty="0">
                          <a:effectLst/>
                          <a:latin typeface="Times New Roman" panose="02020603050405020304" pitchFamily="18" charset="0"/>
                          <a:cs typeface="Times New Roman" panose="02020603050405020304" pitchFamily="18" charset="0"/>
                        </a:rPr>
                        <a:t> </a:t>
                      </a:r>
                      <a:endParaRPr lang="lt-LT"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744" marR="8744" marT="8744" marB="0" anchor="ctr"/>
                </a:tc>
              </a:tr>
            </a:tbl>
          </a:graphicData>
        </a:graphic>
      </p:graphicFrame>
    </p:spTree>
    <p:extLst>
      <p:ext uri="{BB962C8B-B14F-4D97-AF65-F5344CB8AC3E}">
        <p14:creationId xmlns:p14="http://schemas.microsoft.com/office/powerpoint/2010/main" val="330814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79512" y="44624"/>
            <a:ext cx="8856984" cy="648072"/>
          </a:xfrm>
        </p:spPr>
        <p:txBody>
          <a:bodyPr>
            <a:normAutofit fontScale="90000"/>
          </a:bodyPr>
          <a:lstStyle/>
          <a:p>
            <a:r>
              <a:rPr lang="lt-LT" sz="2000" b="1" dirty="0" smtClean="0">
                <a:latin typeface="Bookman Old Style" panose="02050604050505020204" pitchFamily="18" charset="0"/>
              </a:rPr>
              <a:t>Panemunės </a:t>
            </a:r>
            <a:r>
              <a:rPr lang="lt-LT" sz="2000" b="1" dirty="0">
                <a:latin typeface="Bookman Old Style" panose="02050604050505020204" pitchFamily="18" charset="0"/>
              </a:rPr>
              <a:t>seniūnijos lėšų poreikis, skatinant gyventojų bendruomeniškumą </a:t>
            </a:r>
            <a:r>
              <a:rPr lang="lt-LT" sz="2000" b="1" dirty="0" smtClean="0">
                <a:latin typeface="Bookman Old Style" panose="02050604050505020204" pitchFamily="18" charset="0"/>
              </a:rPr>
              <a:t>(2)</a:t>
            </a:r>
            <a:endParaRPr lang="lt-LT" sz="2000"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2677601193"/>
              </p:ext>
            </p:extLst>
          </p:nvPr>
        </p:nvGraphicFramePr>
        <p:xfrm>
          <a:off x="107504" y="764704"/>
          <a:ext cx="8784976" cy="5778031"/>
        </p:xfrm>
        <a:graphic>
          <a:graphicData uri="http://schemas.openxmlformats.org/drawingml/2006/table">
            <a:tbl>
              <a:tblPr>
                <a:tableStyleId>{5C22544A-7EE6-4342-B048-85BDC9FD1C3A}</a:tableStyleId>
              </a:tblPr>
              <a:tblGrid>
                <a:gridCol w="465658"/>
                <a:gridCol w="2044336"/>
                <a:gridCol w="448214"/>
                <a:gridCol w="545311"/>
                <a:gridCol w="842618"/>
                <a:gridCol w="623648"/>
                <a:gridCol w="620876"/>
                <a:gridCol w="598702"/>
                <a:gridCol w="457343"/>
                <a:gridCol w="2138270"/>
              </a:tblGrid>
              <a:tr h="169725">
                <a:tc rowSpan="2">
                  <a:txBody>
                    <a:bodyPr/>
                    <a:lstStyle/>
                    <a:p>
                      <a:pPr algn="ctr" fontAlgn="ctr"/>
                      <a:r>
                        <a:rPr lang="lt-LT" sz="800" u="none" strike="noStrike" dirty="0" err="1">
                          <a:effectLst/>
                          <a:latin typeface="Times New Roman" panose="02020603050405020304" pitchFamily="18" charset="0"/>
                          <a:cs typeface="Times New Roman" panose="02020603050405020304" pitchFamily="18" charset="0"/>
                        </a:rPr>
                        <a:t>Eil</a:t>
                      </a:r>
                      <a:r>
                        <a:rPr lang="lt-LT" sz="800" u="none" strike="noStrike" dirty="0">
                          <a:effectLst/>
                          <a:latin typeface="Times New Roman" panose="02020603050405020304" pitchFamily="18" charset="0"/>
                          <a:cs typeface="Times New Roman" panose="02020603050405020304" pitchFamily="18" charset="0"/>
                        </a:rPr>
                        <a:t> Nr.</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rowSpan="2">
                  <a:txBody>
                    <a:bodyPr/>
                    <a:lstStyle/>
                    <a:p>
                      <a:pPr algn="ctr" fontAlgn="ctr"/>
                      <a:r>
                        <a:rPr lang="lt-LT" sz="800" u="none" strike="noStrike" dirty="0">
                          <a:effectLst/>
                          <a:latin typeface="Times New Roman" panose="02020603050405020304" pitchFamily="18" charset="0"/>
                          <a:cs typeface="Times New Roman" panose="02020603050405020304" pitchFamily="18" charset="0"/>
                        </a:rPr>
                        <a:t>Išlaidų pavadinimas (pagal veiklas)</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rowSpan="2">
                  <a:txBody>
                    <a:bodyPr/>
                    <a:lstStyle/>
                    <a:p>
                      <a:pPr algn="ctr" fontAlgn="ctr"/>
                      <a:r>
                        <a:rPr lang="lt-LT" sz="800" u="none" strike="noStrike" dirty="0">
                          <a:effectLst/>
                          <a:latin typeface="Times New Roman" panose="02020603050405020304" pitchFamily="18" charset="0"/>
                          <a:cs typeface="Times New Roman" panose="02020603050405020304" pitchFamily="18" charset="0"/>
                        </a:rPr>
                        <a:t>Lėšų šaltinis</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gridSpan="4">
                  <a:txBody>
                    <a:bodyPr/>
                    <a:lstStyle/>
                    <a:p>
                      <a:pPr algn="ctr" fontAlgn="ctr"/>
                      <a:r>
                        <a:rPr lang="lt-LT" sz="800" u="none" strike="noStrike" dirty="0">
                          <a:effectLst/>
                          <a:latin typeface="Times New Roman" panose="02020603050405020304" pitchFamily="18" charset="0"/>
                          <a:cs typeface="Times New Roman" panose="02020603050405020304" pitchFamily="18" charset="0"/>
                        </a:rPr>
                        <a:t>2018 m.</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ctr" fontAlgn="ctr"/>
                      <a:r>
                        <a:rPr lang="lt-LT" sz="800" u="none" strike="noStrike">
                          <a:effectLst/>
                          <a:latin typeface="Times New Roman" panose="02020603050405020304" pitchFamily="18" charset="0"/>
                          <a:cs typeface="Times New Roman" panose="02020603050405020304" pitchFamily="18" charset="0"/>
                        </a:rPr>
                        <a:t>2019 m.</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rowSpan="2">
                  <a:txBody>
                    <a:bodyPr/>
                    <a:lstStyle/>
                    <a:p>
                      <a:pPr algn="ctr" fontAlgn="ctr"/>
                      <a:r>
                        <a:rPr lang="lt-LT" sz="800" u="none" strike="noStrike">
                          <a:effectLst/>
                          <a:latin typeface="Times New Roman" panose="02020603050405020304" pitchFamily="18" charset="0"/>
                          <a:cs typeface="Times New Roman" panose="02020603050405020304" pitchFamily="18" charset="0"/>
                        </a:rPr>
                        <a:t>2020 m.</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rowSpan="2">
                  <a:txBody>
                    <a:bodyPr/>
                    <a:lstStyle/>
                    <a:p>
                      <a:pPr algn="ctr" fontAlgn="ctr"/>
                      <a:r>
                        <a:rPr lang="lt-LT" sz="800" u="none" strike="noStrike">
                          <a:effectLst/>
                          <a:latin typeface="Times New Roman" panose="02020603050405020304" pitchFamily="18" charset="0"/>
                          <a:cs typeface="Times New Roman" panose="02020603050405020304" pitchFamily="18" charset="0"/>
                        </a:rPr>
                        <a:t>Komentarai</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484734">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fontAlgn="ctr"/>
                      <a:r>
                        <a:rPr lang="lt-LT" sz="800" u="none" strike="noStrike" dirty="0">
                          <a:effectLst/>
                          <a:latin typeface="Times New Roman" panose="02020603050405020304" pitchFamily="18" charset="0"/>
                          <a:cs typeface="Times New Roman" panose="02020603050405020304" pitchFamily="18" charset="0"/>
                        </a:rPr>
                        <a:t>Matavimo vnt. </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Darbų, prekių, paslaugų kiekis</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ctr" fontAlgn="ctr"/>
                      <a:r>
                        <a:rPr lang="lt-LT" sz="800" u="none" strike="noStrike" dirty="0">
                          <a:effectLst/>
                          <a:latin typeface="Times New Roman" panose="02020603050405020304" pitchFamily="18" charset="0"/>
                          <a:cs typeface="Times New Roman" panose="02020603050405020304" pitchFamily="18" charset="0"/>
                        </a:rPr>
                        <a:t>Kaina (įkainiai) </a:t>
                      </a:r>
                      <a:r>
                        <a:rPr lang="lt-LT" sz="800" u="none" strike="noStrike" dirty="0" err="1">
                          <a:effectLst/>
                          <a:latin typeface="Times New Roman" panose="02020603050405020304" pitchFamily="18" charset="0"/>
                          <a:cs typeface="Times New Roman" panose="02020603050405020304" pitchFamily="18" charset="0"/>
                        </a:rPr>
                        <a:t>Eur</a:t>
                      </a:r>
                      <a:r>
                        <a:rPr lang="lt-LT" sz="800" u="none" strike="noStrike" dirty="0">
                          <a:effectLst/>
                          <a:latin typeface="Times New Roman" panose="02020603050405020304" pitchFamily="18" charset="0"/>
                          <a:cs typeface="Times New Roman" panose="02020603050405020304" pitchFamily="18" charset="0"/>
                        </a:rPr>
                        <a:t>/vnt.</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Suma, Eur</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vMerge="1">
                  <a:txBody>
                    <a:bodyPr/>
                    <a:lstStyle/>
                    <a:p>
                      <a:endParaRPr lang="lt-LT"/>
                    </a:p>
                  </a:txBody>
                  <a:tcPr/>
                </a:tc>
                <a:tc vMerge="1">
                  <a:txBody>
                    <a:bodyPr/>
                    <a:lstStyle/>
                    <a:p>
                      <a:endParaRPr lang="lt-LT"/>
                    </a:p>
                  </a:txBody>
                  <a:tcPr/>
                </a:tc>
                <a:tc vMerge="1">
                  <a:txBody>
                    <a:bodyPr/>
                    <a:lstStyle/>
                    <a:p>
                      <a:endParaRPr lang="lt-LT"/>
                    </a:p>
                  </a:txBody>
                  <a:tcPr/>
                </a:tc>
              </a:tr>
              <a:tr h="224035">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Seniūnijos teritorijos priežiūros organizavimas</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 </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1"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399738">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t"/>
                      <a:r>
                        <a:rPr lang="lt-LT" sz="800" u="none" strike="noStrike" dirty="0">
                          <a:effectLst/>
                          <a:latin typeface="Times New Roman" panose="02020603050405020304" pitchFamily="18" charset="0"/>
                          <a:cs typeface="Times New Roman" panose="02020603050405020304" pitchFamily="18" charset="0"/>
                        </a:rPr>
                        <a:t>Viešųjų teritorijų žaliųjų plotų, bendrojo naudojimo teritorijų, neįtrauktų  į nuolatinės priežiūros programą tvarkymas.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vnt.</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 </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1000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1000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t"/>
                      <a:r>
                        <a:rPr lang="lt-LT" sz="800" u="none" strike="noStrike" dirty="0">
                          <a:effectLst/>
                          <a:latin typeface="Times New Roman" panose="02020603050405020304" pitchFamily="18" charset="0"/>
                          <a:cs typeface="Times New Roman" panose="02020603050405020304" pitchFamily="18" charset="0"/>
                        </a:rPr>
                        <a:t>Tuo tikslu įsigyti įrankių ir priemonių VNV ir talkų organizavimui. Sutartis su UAB ,,Taiklu" 2017-11-17 SR-0717</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tc>
              </a:tr>
              <a:tr h="268342">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2.2.</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Organizuoti padangų surinkimą ir pristatymą į utilizavimo įmonę.</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m³</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20</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14,81</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296</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296</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296</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Sutartis su UAB „Kauno švara“ 2010-11-19 Nr. 201-2-1124</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325870">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2.3.</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Organizuoti šienavimą mažąja technika, viešųjų teritorijų  žaliųjų plotų priežiūrą.</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m³</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265</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2650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2650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2650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t"/>
                      <a:r>
                        <a:rPr lang="lt-LT" sz="800" u="none" strike="noStrike" dirty="0" smtClean="0">
                          <a:effectLst/>
                          <a:latin typeface="Times New Roman" panose="02020603050405020304" pitchFamily="18" charset="0"/>
                          <a:cs typeface="Times New Roman" panose="02020603050405020304" pitchFamily="18" charset="0"/>
                        </a:rPr>
                        <a:t>2017-02-23 Sutartis su UAB „</a:t>
                      </a:r>
                      <a:r>
                        <a:rPr lang="lt-LT" sz="800" u="none" strike="noStrike" dirty="0" err="1" smtClean="0">
                          <a:effectLst/>
                          <a:latin typeface="Times New Roman" panose="02020603050405020304" pitchFamily="18" charset="0"/>
                          <a:cs typeface="Times New Roman" panose="02020603050405020304" pitchFamily="18" charset="0"/>
                        </a:rPr>
                        <a:t>Irgita</a:t>
                      </a:r>
                      <a:r>
                        <a:rPr lang="lt-LT" sz="800" u="none" strike="noStrike" dirty="0" smtClean="0">
                          <a:effectLst/>
                          <a:latin typeface="Times New Roman" panose="02020603050405020304" pitchFamily="18" charset="0"/>
                          <a:cs typeface="Times New Roman" panose="02020603050405020304" pitchFamily="18" charset="0"/>
                        </a:rPr>
                        <a:t>“ SR-0097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268342">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2.4.</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Organizuoti lapų ir žolės sankaupų išvežimą.</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m³</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204</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14,65</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3000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3000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3000</a:t>
                      </a:r>
                      <a:r>
                        <a:rPr lang="lt-LT" sz="800" u="none" strike="noStrike" dirty="0">
                          <a:effectLst/>
                          <a:latin typeface="Times New Roman" panose="02020603050405020304" pitchFamily="18" charset="0"/>
                          <a:cs typeface="Times New Roman" panose="02020603050405020304" pitchFamily="18" charset="0"/>
                        </a:rPr>
                        <a:t>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Sutartis su UAB „Kauno švara“ 2010-11-19 Nr. 201-2-1124</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399738">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2.5.</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Likviduoti nelegalius sąvartynus, likviduoti avarinius padarinius (išvežti po gaisro </a:t>
                      </a:r>
                      <a:r>
                        <a:rPr lang="lt-LT" sz="800" u="none" strike="noStrike" dirty="0" err="1" smtClean="0">
                          <a:effectLst/>
                          <a:latin typeface="Times New Roman" panose="02020603050405020304" pitchFamily="18" charset="0"/>
                          <a:cs typeface="Times New Roman" panose="02020603050405020304" pitchFamily="18" charset="0"/>
                        </a:rPr>
                        <a:t>nuodegulius</a:t>
                      </a:r>
                      <a:r>
                        <a:rPr lang="lt-LT" sz="800" u="none" strike="noStrike" dirty="0" smtClean="0">
                          <a:effectLst/>
                          <a:latin typeface="Times New Roman" panose="02020603050405020304" pitchFamily="18" charset="0"/>
                          <a:cs typeface="Times New Roman" panose="02020603050405020304" pitchFamily="18" charset="0"/>
                        </a:rPr>
                        <a:t>, butuose kaupiamas atliekas ir kt.).  Organizuoti viešųjų teritorijų aplinkos švarinimo talkas.</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m³</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846</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17,73</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15000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15000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15000</a:t>
                      </a:r>
                      <a:r>
                        <a:rPr lang="lt-LT" sz="800" u="none" strike="noStrike" dirty="0">
                          <a:effectLst/>
                          <a:latin typeface="Times New Roman" panose="02020603050405020304" pitchFamily="18" charset="0"/>
                          <a:cs typeface="Times New Roman" panose="02020603050405020304" pitchFamily="18" charset="0"/>
                        </a:rPr>
                        <a:t>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Sutartis su UAB „Kauno švara“ 2010-11-19 Nr. 201-2-1124</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531134">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2.6.</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Likviduoti nelegalius savavališkus statinius (metalinius garažus, sandėliukus ir kt.), organizuoti aplinkos tvarkymą. Apmokėti antstolio paslaugas,  UAB ,,Kauno švara" paslaugas.</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vnt.</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12</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1245,93</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15000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15000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15000</a:t>
                      </a:r>
                      <a:r>
                        <a:rPr lang="lt-LT" sz="800" u="none" strike="noStrike" dirty="0">
                          <a:effectLst/>
                          <a:latin typeface="Times New Roman" panose="02020603050405020304" pitchFamily="18" charset="0"/>
                          <a:cs typeface="Times New Roman" panose="02020603050405020304" pitchFamily="18" charset="0"/>
                        </a:rPr>
                        <a:t>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2013-04-30 paslaugų sutartis Nr. SR-0865.  </a:t>
                      </a:r>
                      <a:endParaRPr lang="lt-LT" sz="800" u="none" strike="noStrike" dirty="0" smtClean="0">
                        <a:effectLst/>
                        <a:latin typeface="Times New Roman" panose="02020603050405020304" pitchFamily="18" charset="0"/>
                        <a:cs typeface="Times New Roman" panose="02020603050405020304" pitchFamily="18" charset="0"/>
                      </a:endParaRPr>
                    </a:p>
                    <a:p>
                      <a:pPr algn="l" fontAlgn="ctr"/>
                      <a:r>
                        <a:rPr lang="lt-LT" sz="800" u="none" strike="noStrike" dirty="0" smtClean="0">
                          <a:effectLst/>
                          <a:latin typeface="Times New Roman" panose="02020603050405020304" pitchFamily="18" charset="0"/>
                          <a:cs typeface="Times New Roman" panose="02020603050405020304" pitchFamily="18" charset="0"/>
                        </a:rPr>
                        <a:t>Savikaina </a:t>
                      </a:r>
                      <a:r>
                        <a:rPr lang="lt-LT" sz="800" u="none" strike="noStrike" dirty="0">
                          <a:effectLst/>
                          <a:latin typeface="Times New Roman" panose="02020603050405020304" pitchFamily="18" charset="0"/>
                          <a:cs typeface="Times New Roman" panose="02020603050405020304" pitchFamily="18" charset="0"/>
                        </a:rPr>
                        <a:t>paskaičiuota pagal faktinį 10 garažų griovimo vidurkį Sutartis su UAB ,,Kauno švara"</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662530">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2.7.</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Demontuoti daugiabučių kiemų teritorijose esančius nenaudojamus vaikų žaidimų aikštelių įrenginius; demontuoti viešosiose erdvėse  nenaudojamus sporto įrenginius; atlikti VŽA įrenginių remontą, užtikrinti nuolatinę priežiūrą.</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vnt.</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9</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360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76,8</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360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700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360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700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700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Sutartis su UAB „</a:t>
                      </a:r>
                      <a:r>
                        <a:rPr lang="lt-LT" sz="800" u="none" strike="noStrike" dirty="0" err="1">
                          <a:effectLst/>
                          <a:latin typeface="Times New Roman" panose="02020603050405020304" pitchFamily="18" charset="0"/>
                          <a:cs typeface="Times New Roman" panose="02020603050405020304" pitchFamily="18" charset="0"/>
                        </a:rPr>
                        <a:t>Tekanas</a:t>
                      </a:r>
                      <a:r>
                        <a:rPr lang="lt-LT" sz="800" u="none" strike="noStrike" dirty="0">
                          <a:effectLst/>
                          <a:latin typeface="Times New Roman" panose="02020603050405020304" pitchFamily="18" charset="0"/>
                          <a:cs typeface="Times New Roman" panose="02020603050405020304" pitchFamily="18" charset="0"/>
                        </a:rPr>
                        <a:t>“ 2017 m. gegužės 17 d. sutartis Nr. SR-0265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272108">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2.8.</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Nuomoti BIOWC  švenčių ir renginių metu.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5101</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vnt.</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a:r>
                        <a:rPr lang="lt-LT" sz="800" dirty="0" smtClean="0">
                          <a:latin typeface="Times New Roman" panose="02020603050405020304" pitchFamily="18" charset="0"/>
                          <a:cs typeface="Times New Roman" panose="02020603050405020304" pitchFamily="18" charset="0"/>
                        </a:rPr>
                        <a:t>3</a:t>
                      </a:r>
                      <a:endParaRPr lang="lt-LT" sz="800" dirty="0">
                        <a:latin typeface="Times New Roman" panose="02020603050405020304" pitchFamily="18" charset="0"/>
                        <a:cs typeface="Times New Roman" panose="02020603050405020304" pitchFamily="18" charset="0"/>
                      </a:endParaRPr>
                    </a:p>
                  </a:txBody>
                  <a:tcPr marL="5150" marR="5150" marT="5150" marB="3600" anchor="ctr"/>
                </a:tc>
                <a:tc>
                  <a:txBody>
                    <a:bodyPr/>
                    <a:lstStyle/>
                    <a:p>
                      <a:pPr algn="r"/>
                      <a:r>
                        <a:rPr lang="lt-LT" sz="800" dirty="0" smtClean="0">
                          <a:latin typeface="Times New Roman" panose="02020603050405020304" pitchFamily="18" charset="0"/>
                          <a:cs typeface="Times New Roman" panose="02020603050405020304" pitchFamily="18" charset="0"/>
                        </a:rPr>
                        <a:t>32,66</a:t>
                      </a:r>
                      <a:endParaRPr lang="lt-LT" sz="800" dirty="0">
                        <a:latin typeface="Times New Roman" panose="02020603050405020304" pitchFamily="18" charset="0"/>
                        <a:cs typeface="Times New Roman" panose="02020603050405020304" pitchFamily="18" charset="0"/>
                      </a:endParaRPr>
                    </a:p>
                  </a:txBody>
                  <a:tcPr marL="5150" marR="5150" marT="5150" marB="3600" anchor="ctr"/>
                </a:tc>
                <a:tc>
                  <a:txBody>
                    <a:bodyPr/>
                    <a:lstStyle/>
                    <a:p>
                      <a:pPr algn="r"/>
                      <a:r>
                        <a:rPr lang="lt-LT" sz="800" dirty="0" smtClean="0">
                          <a:latin typeface="Times New Roman" panose="02020603050405020304" pitchFamily="18" charset="0"/>
                          <a:cs typeface="Times New Roman" panose="02020603050405020304" pitchFamily="18" charset="0"/>
                        </a:rPr>
                        <a:t>235</a:t>
                      </a:r>
                      <a:endParaRPr lang="lt-LT" sz="800" dirty="0">
                        <a:latin typeface="Times New Roman" panose="02020603050405020304" pitchFamily="18" charset="0"/>
                        <a:cs typeface="Times New Roman" panose="02020603050405020304" pitchFamily="18" charset="0"/>
                      </a:endParaRPr>
                    </a:p>
                  </a:txBody>
                  <a:tcPr marL="5150" marR="5150" marT="5150" marB="3600" anchor="ctr"/>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235</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235</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smtClean="0">
                          <a:effectLst/>
                          <a:latin typeface="Times New Roman" panose="02020603050405020304" pitchFamily="18" charset="0"/>
                          <a:cs typeface="Times New Roman" panose="02020603050405020304" pitchFamily="18" charset="0"/>
                        </a:rPr>
                        <a:t>Sutartis su UAB „Kauno švara“ 2016-04-20 Nr. SR-0865(3)</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tc>
              </a:tr>
              <a:tr h="268343">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2.9.</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just" fontAlgn="b"/>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Nuomoti komunalinių atliekų konteinerius švenčių ir renginių metu.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b"/>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5101</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vnt.</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5</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31,88</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150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150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0" i="0" u="none" strike="noStrike" dirty="0" smtClean="0">
                          <a:solidFill>
                            <a:srgbClr val="000000"/>
                          </a:solidFill>
                          <a:effectLst/>
                          <a:latin typeface="Times New Roman" panose="02020603050405020304" pitchFamily="18" charset="0"/>
                          <a:cs typeface="Times New Roman" panose="02020603050405020304" pitchFamily="18" charset="0"/>
                        </a:rPr>
                        <a:t>150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Sutartis su UAB „Kauno švara“ 2016-04-20 Nr. SR-0865(3)</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tc>
              </a:tr>
              <a:tr h="268342">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2.10.</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fi-FI" sz="800" u="none" strike="noStrike" dirty="0" smtClean="0">
                          <a:effectLst/>
                          <a:latin typeface="Times New Roman" panose="02020603050405020304" pitchFamily="18" charset="0"/>
                          <a:cs typeface="Times New Roman" panose="02020603050405020304" pitchFamily="18" charset="0"/>
                        </a:rPr>
                        <a:t>Organizuoti laiptų remontą, pakopų montavimą.</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a:effectLst/>
                          <a:latin typeface="Times New Roman" panose="02020603050405020304" pitchFamily="18" charset="0"/>
                          <a:cs typeface="Times New Roman" panose="02020603050405020304" pitchFamily="18" charset="0"/>
                        </a:rPr>
                        <a:t>m³</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126</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55,23</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7000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7000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7000</a:t>
                      </a:r>
                      <a:r>
                        <a:rPr lang="lt-LT" sz="800" u="none" strike="noStrike" dirty="0">
                          <a:effectLst/>
                          <a:latin typeface="Times New Roman" panose="02020603050405020304" pitchFamily="18" charset="0"/>
                          <a:cs typeface="Times New Roman" panose="02020603050405020304" pitchFamily="18" charset="0"/>
                        </a:rPr>
                        <a:t>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Sutartis su UAB „Kauno švara“ 2016-04-20 Nr. SR-0865(3)</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268342">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2.11.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Organizuoti šaligatvių, pėsčiųjų takų įrengimą iš betoninių plytelių.</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a:effectLst/>
                          <a:latin typeface="Times New Roman" panose="02020603050405020304" pitchFamily="18" charset="0"/>
                          <a:cs typeface="Times New Roman" panose="02020603050405020304" pitchFamily="18" charset="0"/>
                        </a:rPr>
                        <a:t>5101</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smtClean="0">
                          <a:effectLst/>
                          <a:latin typeface="Times New Roman" panose="02020603050405020304" pitchFamily="18" charset="0"/>
                          <a:cs typeface="Times New Roman" panose="02020603050405020304" pitchFamily="18" charset="0"/>
                        </a:rPr>
                        <a:t>m²</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100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74</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7400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7400</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7400</a:t>
                      </a:r>
                      <a:r>
                        <a:rPr lang="lt-LT" sz="800" u="none" strike="noStrike" dirty="0">
                          <a:effectLst/>
                          <a:latin typeface="Times New Roman" panose="02020603050405020304" pitchFamily="18" charset="0"/>
                          <a:cs typeface="Times New Roman" panose="02020603050405020304" pitchFamily="18" charset="0"/>
                        </a:rPr>
                        <a:t>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Sutartis su UAB „Kauno švara“ 2016-04-20 Nr. SR-0865(3)</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268342">
                <a:tc>
                  <a:txBody>
                    <a:bodyPr/>
                    <a:lstStyle/>
                    <a:p>
                      <a:pPr algn="ctr" fontAlgn="ctr"/>
                      <a:r>
                        <a:rPr lang="lt-LT" sz="800" u="none" strike="noStrike">
                          <a:effectLst/>
                          <a:latin typeface="Times New Roman" panose="02020603050405020304" pitchFamily="18" charset="0"/>
                          <a:cs typeface="Times New Roman" panose="02020603050405020304" pitchFamily="18" charset="0"/>
                        </a:rPr>
                        <a:t>2.12.</a:t>
                      </a:r>
                      <a:endParaRPr lang="lt-LT" sz="800" b="0" i="0" u="none" strike="noStrike">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Aplinkai pavojingų situacijų  likvidavimas</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5101</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 </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4019</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4019</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 </a:t>
                      </a:r>
                      <a:r>
                        <a:rPr lang="lt-LT" sz="800" u="none" strike="noStrike" dirty="0" smtClean="0">
                          <a:effectLst/>
                          <a:latin typeface="Times New Roman" panose="02020603050405020304" pitchFamily="18" charset="0"/>
                          <a:cs typeface="Times New Roman" panose="02020603050405020304" pitchFamily="18" charset="0"/>
                        </a:rPr>
                        <a:t>4019</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Pirkimo sutartis UAB Kauno švara"</a:t>
                      </a: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r h="399738">
                <a:tc>
                  <a:txBody>
                    <a:bodyPr/>
                    <a:lstStyle/>
                    <a:p>
                      <a:pPr algn="ctr" fontAlgn="ct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gridSpan="3">
                  <a:txBody>
                    <a:bodyPr/>
                    <a:lstStyle/>
                    <a:p>
                      <a:pPr algn="r" fontAlgn="ctr"/>
                      <a:r>
                        <a:rPr lang="lt-LT" sz="800" u="none" strike="noStrike" dirty="0">
                          <a:effectLst/>
                          <a:latin typeface="Times New Roman" panose="02020603050405020304" pitchFamily="18" charset="0"/>
                          <a:cs typeface="Times New Roman" panose="02020603050405020304" pitchFamily="18" charset="0"/>
                        </a:rPr>
                        <a:t>Iš viso:</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hMerge="1">
                  <a:txBody>
                    <a:bodyPr/>
                    <a:lstStyle/>
                    <a:p>
                      <a:endParaRPr lang="lt-LT"/>
                    </a:p>
                  </a:txBody>
                  <a:tcPr/>
                </a:tc>
                <a:tc hMerge="1">
                  <a:txBody>
                    <a:bodyPr/>
                    <a:lstStyle/>
                    <a:p>
                      <a:endParaRPr lang="lt-LT"/>
                    </a:p>
                  </a:txBody>
                  <a:tcP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 </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r>
                        <a:rPr lang="lt-LT" sz="800" u="none" strike="noStrike" dirty="0">
                          <a:effectLst/>
                          <a:latin typeface="Times New Roman" panose="02020603050405020304" pitchFamily="18" charset="0"/>
                          <a:cs typeface="Times New Roman" panose="02020603050405020304" pitchFamily="18" charset="0"/>
                        </a:rPr>
                        <a:t> </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u="none" strike="noStrike" dirty="0" smtClean="0">
                          <a:effectLst/>
                          <a:latin typeface="Times New Roman" panose="02020603050405020304" pitchFamily="18" charset="0"/>
                          <a:cs typeface="Times New Roman" panose="02020603050405020304" pitchFamily="18" charset="0"/>
                        </a:rPr>
                        <a:t>56450</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1" i="0" u="none" strike="noStrike" dirty="0" smtClean="0">
                          <a:solidFill>
                            <a:srgbClr val="000000"/>
                          </a:solidFill>
                          <a:effectLst/>
                          <a:latin typeface="Times New Roman" panose="02020603050405020304" pitchFamily="18" charset="0"/>
                          <a:cs typeface="Times New Roman" panose="02020603050405020304" pitchFamily="18" charset="0"/>
                        </a:rPr>
                        <a:t>56450</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r" fontAlgn="ctr"/>
                      <a:r>
                        <a:rPr lang="lt-LT" sz="800" b="1" i="0" u="none" strike="noStrike" dirty="0" smtClean="0">
                          <a:solidFill>
                            <a:srgbClr val="000000"/>
                          </a:solidFill>
                          <a:effectLst/>
                          <a:latin typeface="Times New Roman" panose="02020603050405020304" pitchFamily="18" charset="0"/>
                          <a:cs typeface="Times New Roman" panose="02020603050405020304" pitchFamily="18" charset="0"/>
                        </a:rPr>
                        <a:t>56450</a:t>
                      </a:r>
                      <a:endParaRPr lang="lt-LT" sz="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c>
                  <a:txBody>
                    <a:bodyPr/>
                    <a:lstStyle/>
                    <a:p>
                      <a:pPr algn="l" fontAlgn="ctr"/>
                      <a:endParaRPr lang="lt-LT" sz="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150" marR="5150" marT="5150" marB="0" anchor="ctr"/>
                </a:tc>
              </a:tr>
            </a:tbl>
          </a:graphicData>
        </a:graphic>
      </p:graphicFrame>
    </p:spTree>
    <p:extLst>
      <p:ext uri="{BB962C8B-B14F-4D97-AF65-F5344CB8AC3E}">
        <p14:creationId xmlns:p14="http://schemas.microsoft.com/office/powerpoint/2010/main" val="2101167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a:bodyPr>
          <a:lstStyle/>
          <a:p>
            <a:r>
              <a:rPr lang="lt-LT" sz="1200" b="1" dirty="0" smtClean="0">
                <a:latin typeface="Bookman Old Style" panose="02050604050505020204" pitchFamily="18" charset="0"/>
              </a:rPr>
              <a:t>Panemunės</a:t>
            </a:r>
            <a:r>
              <a:rPr lang="lt-LT" sz="2200" b="1" dirty="0" smtClean="0">
                <a:latin typeface="Bookman Old Style" panose="02050604050505020204" pitchFamily="18" charset="0"/>
              </a:rPr>
              <a:t> </a:t>
            </a:r>
            <a:r>
              <a:rPr lang="lt-LT" sz="1200" b="1" dirty="0">
                <a:latin typeface="Bookman Old Style" panose="02050604050505020204" pitchFamily="18" charset="0"/>
              </a:rPr>
              <a:t>seniūnijos lėšų poreikis, skatinant gyventojų bendruomeniškumą </a:t>
            </a:r>
            <a:r>
              <a:rPr lang="lt-LT" sz="1200" b="1" dirty="0" smtClean="0">
                <a:latin typeface="Bookman Old Style" panose="02050604050505020204" pitchFamily="18" charset="0"/>
              </a:rPr>
              <a:t>(3)</a:t>
            </a:r>
            <a:endParaRPr lang="lt-LT" sz="1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665510799"/>
              </p:ext>
            </p:extLst>
          </p:nvPr>
        </p:nvGraphicFramePr>
        <p:xfrm>
          <a:off x="179512" y="764704"/>
          <a:ext cx="8712969" cy="5688632"/>
        </p:xfrm>
        <a:graphic>
          <a:graphicData uri="http://schemas.openxmlformats.org/drawingml/2006/table">
            <a:tbl>
              <a:tblPr>
                <a:tableStyleId>{5C22544A-7EE6-4342-B048-85BDC9FD1C3A}</a:tableStyleId>
              </a:tblPr>
              <a:tblGrid>
                <a:gridCol w="481870"/>
                <a:gridCol w="1822386"/>
                <a:gridCol w="648072"/>
                <a:gridCol w="673166"/>
                <a:gridCol w="871954"/>
                <a:gridCol w="645360"/>
                <a:gridCol w="642493"/>
                <a:gridCol w="619547"/>
                <a:gridCol w="579929"/>
                <a:gridCol w="1728192"/>
              </a:tblGrid>
              <a:tr h="322656">
                <a:tc rowSpan="2">
                  <a:txBody>
                    <a:bodyPr/>
                    <a:lstStyle/>
                    <a:p>
                      <a:pPr algn="ctr" fontAlgn="ctr"/>
                      <a:r>
                        <a:rPr lang="lt-LT" sz="1100" u="none" strike="noStrike" dirty="0" err="1">
                          <a:effectLst/>
                          <a:latin typeface="Times New Roman" panose="02020603050405020304" pitchFamily="18" charset="0"/>
                          <a:cs typeface="Times New Roman" panose="02020603050405020304" pitchFamily="18" charset="0"/>
                        </a:rPr>
                        <a:t>Eil</a:t>
                      </a:r>
                      <a:r>
                        <a:rPr lang="lt-LT" sz="1100" u="none" strike="noStrike" dirty="0">
                          <a:effectLst/>
                          <a:latin typeface="Times New Roman" panose="02020603050405020304" pitchFamily="18" charset="0"/>
                          <a:cs typeface="Times New Roman" panose="02020603050405020304" pitchFamily="18" charset="0"/>
                        </a:rPr>
                        <a:t> Nr.</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rowSpan="2">
                  <a:txBody>
                    <a:bodyPr/>
                    <a:lstStyle/>
                    <a:p>
                      <a:pPr algn="ctr" fontAlgn="ctr"/>
                      <a:r>
                        <a:rPr lang="lt-LT" sz="1100" u="none" strike="noStrike" dirty="0">
                          <a:effectLst/>
                          <a:latin typeface="Times New Roman" panose="02020603050405020304" pitchFamily="18" charset="0"/>
                          <a:cs typeface="Times New Roman" panose="02020603050405020304" pitchFamily="18" charset="0"/>
                        </a:rPr>
                        <a:t>Išlaidų pavadinimas (pagal veiklas)</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rowSpan="2">
                  <a:txBody>
                    <a:bodyPr/>
                    <a:lstStyle/>
                    <a:p>
                      <a:pPr algn="ctr" fontAlgn="ctr"/>
                      <a:r>
                        <a:rPr lang="lt-LT" sz="1100" u="none" strike="noStrike" dirty="0">
                          <a:effectLst/>
                          <a:latin typeface="Times New Roman" panose="02020603050405020304" pitchFamily="18" charset="0"/>
                          <a:cs typeface="Times New Roman" panose="02020603050405020304" pitchFamily="18" charset="0"/>
                        </a:rPr>
                        <a:t>Lėšų šaltinis</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gridSpan="4">
                  <a:txBody>
                    <a:bodyPr/>
                    <a:lstStyle/>
                    <a:p>
                      <a:pPr algn="ctr" fontAlgn="ctr"/>
                      <a:r>
                        <a:rPr lang="lt-LT" sz="1100" u="none" strike="noStrike" dirty="0">
                          <a:effectLst/>
                          <a:latin typeface="Times New Roman" panose="02020603050405020304" pitchFamily="18" charset="0"/>
                          <a:cs typeface="Times New Roman" panose="02020603050405020304" pitchFamily="18" charset="0"/>
                        </a:rPr>
                        <a:t>2018 m.</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ctr" fontAlgn="ctr"/>
                      <a:r>
                        <a:rPr lang="lt-LT" sz="1100" u="none" strike="noStrike">
                          <a:effectLst/>
                          <a:latin typeface="Times New Roman" panose="02020603050405020304" pitchFamily="18" charset="0"/>
                          <a:cs typeface="Times New Roman" panose="02020603050405020304" pitchFamily="18" charset="0"/>
                        </a:rPr>
                        <a:t>2019 m.</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rowSpan="2">
                  <a:txBody>
                    <a:bodyPr/>
                    <a:lstStyle/>
                    <a:p>
                      <a:pPr algn="ctr" fontAlgn="ctr"/>
                      <a:r>
                        <a:rPr lang="lt-LT" sz="1100" u="none" strike="noStrike">
                          <a:effectLst/>
                          <a:latin typeface="Times New Roman" panose="02020603050405020304" pitchFamily="18" charset="0"/>
                          <a:cs typeface="Times New Roman" panose="02020603050405020304" pitchFamily="18" charset="0"/>
                        </a:rPr>
                        <a:t>2020 m.</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rowSpan="2">
                  <a:txBody>
                    <a:bodyPr/>
                    <a:lstStyle/>
                    <a:p>
                      <a:pPr algn="ctr" fontAlgn="ctr"/>
                      <a:r>
                        <a:rPr lang="lt-LT" sz="1100" u="none" strike="noStrike">
                          <a:effectLst/>
                          <a:latin typeface="Times New Roman" panose="02020603050405020304" pitchFamily="18" charset="0"/>
                          <a:cs typeface="Times New Roman" panose="02020603050405020304" pitchFamily="18" charset="0"/>
                        </a:rPr>
                        <a:t>Komentarai</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r>
              <a:tr h="674365">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fontAlgn="ctr"/>
                      <a:r>
                        <a:rPr lang="lt-LT" sz="1100" u="none" strike="noStrike" dirty="0">
                          <a:effectLst/>
                          <a:latin typeface="Times New Roman" panose="02020603050405020304" pitchFamily="18" charset="0"/>
                          <a:cs typeface="Times New Roman" panose="02020603050405020304" pitchFamily="18" charset="0"/>
                        </a:rPr>
                        <a:t>Matavimo vnt.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ctr" fontAlgn="ctr"/>
                      <a:r>
                        <a:rPr lang="lt-LT" sz="1100" u="none" strike="noStrike" dirty="0">
                          <a:effectLst/>
                          <a:latin typeface="Times New Roman" panose="02020603050405020304" pitchFamily="18" charset="0"/>
                          <a:cs typeface="Times New Roman" panose="02020603050405020304" pitchFamily="18" charset="0"/>
                        </a:rPr>
                        <a:t>Darbų, prekių, paslaugų kiekis</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ctr" fontAlgn="ctr"/>
                      <a:r>
                        <a:rPr lang="lt-LT" sz="1100" u="none" strike="noStrike">
                          <a:effectLst/>
                          <a:latin typeface="Times New Roman" panose="02020603050405020304" pitchFamily="18" charset="0"/>
                          <a:cs typeface="Times New Roman" panose="02020603050405020304" pitchFamily="18" charset="0"/>
                        </a:rPr>
                        <a:t>Kaina (įkainiai) Eur/vnt.</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ctr" fontAlgn="ctr"/>
                      <a:r>
                        <a:rPr lang="lt-LT" sz="1100" u="none" strike="noStrike">
                          <a:effectLst/>
                          <a:latin typeface="Times New Roman" panose="02020603050405020304" pitchFamily="18" charset="0"/>
                          <a:cs typeface="Times New Roman" panose="02020603050405020304" pitchFamily="18" charset="0"/>
                        </a:rPr>
                        <a:t>Suma, Eur</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vMerge="1">
                  <a:txBody>
                    <a:bodyPr/>
                    <a:lstStyle/>
                    <a:p>
                      <a:endParaRPr lang="lt-LT"/>
                    </a:p>
                  </a:txBody>
                  <a:tcPr/>
                </a:tc>
                <a:tc vMerge="1">
                  <a:txBody>
                    <a:bodyPr/>
                    <a:lstStyle/>
                    <a:p>
                      <a:endParaRPr lang="lt-LT"/>
                    </a:p>
                  </a:txBody>
                  <a:tcPr/>
                </a:tc>
                <a:tc vMerge="1">
                  <a:txBody>
                    <a:bodyPr/>
                    <a:lstStyle/>
                    <a:p>
                      <a:endParaRPr lang="lt-LT"/>
                    </a:p>
                  </a:txBody>
                  <a:tcPr/>
                </a:tc>
              </a:tr>
              <a:tr h="443139">
                <a:tc>
                  <a:txBody>
                    <a:bodyPr/>
                    <a:lstStyle/>
                    <a:p>
                      <a:pPr algn="ctr" fontAlgn="ctr"/>
                      <a:r>
                        <a:rPr lang="lt-LT" sz="1100" u="none" strike="noStrike" dirty="0">
                          <a:effectLst/>
                          <a:latin typeface="Times New Roman" panose="02020603050405020304" pitchFamily="18" charset="0"/>
                          <a:cs typeface="Times New Roman" panose="02020603050405020304" pitchFamily="18" charset="0"/>
                        </a:rPr>
                        <a:t>3.</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pt-BR" sz="1100" u="none" strike="noStrike">
                          <a:effectLst/>
                          <a:latin typeface="Times New Roman" panose="02020603050405020304" pitchFamily="18" charset="0"/>
                          <a:cs typeface="Times New Roman" panose="02020603050405020304" pitchFamily="18" charset="0"/>
                        </a:rPr>
                        <a:t>Gyventojų dalyvavimo vietos savivaldos procese skatinimas</a:t>
                      </a:r>
                      <a:endParaRPr lang="pt-BR"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b"/>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b"/>
                </a:tc>
                <a:tc>
                  <a:txBody>
                    <a:bodyPr/>
                    <a:lstStyle/>
                    <a:p>
                      <a:pPr algn="l" fontAlgn="b"/>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b"/>
                </a:tc>
              </a:tr>
              <a:tr h="792088">
                <a:tc>
                  <a:txBody>
                    <a:bodyPr/>
                    <a:lstStyle/>
                    <a:p>
                      <a:pPr algn="ctr" fontAlgn="ctr"/>
                      <a:r>
                        <a:rPr lang="lt-LT" sz="1100" u="none" strike="noStrike">
                          <a:effectLst/>
                          <a:latin typeface="Times New Roman" panose="02020603050405020304" pitchFamily="18" charset="0"/>
                          <a:cs typeface="Times New Roman" panose="02020603050405020304" pitchFamily="18" charset="0"/>
                        </a:rPr>
                        <a:t>3.1.</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dirty="0">
                          <a:effectLst/>
                          <a:latin typeface="Times New Roman" panose="02020603050405020304" pitchFamily="18" charset="0"/>
                          <a:cs typeface="Times New Roman" panose="02020603050405020304" pitchFamily="18" charset="0"/>
                        </a:rPr>
                        <a:t>Gerinti administracinių paslaugų teikimą gyventojams; aktyvinti gyventojus naudotis teikiamomis </a:t>
                      </a:r>
                      <a:r>
                        <a:rPr lang="lt-LT" sz="1100" u="none" strike="noStrike" dirty="0" err="1">
                          <a:effectLst/>
                          <a:latin typeface="Times New Roman" panose="02020603050405020304" pitchFamily="18" charset="0"/>
                          <a:cs typeface="Times New Roman" panose="02020603050405020304" pitchFamily="18" charset="0"/>
                        </a:rPr>
                        <a:t>e.paslaugomis</a:t>
                      </a:r>
                      <a:r>
                        <a:rPr lang="lt-LT" sz="1100" u="none" strike="noStrike" dirty="0">
                          <a:effectLst/>
                          <a:latin typeface="Times New Roman" panose="02020603050405020304" pitchFamily="18" charset="0"/>
                          <a:cs typeface="Times New Roman" panose="02020603050405020304" pitchFamily="18" charset="0"/>
                        </a:rPr>
                        <a:t>.</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a:effectLst/>
                          <a:latin typeface="Times New Roman" panose="02020603050405020304" pitchFamily="18" charset="0"/>
                          <a:cs typeface="Times New Roman" panose="02020603050405020304" pitchFamily="18" charset="0"/>
                        </a:rPr>
                        <a:t>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a:effectLst/>
                          <a:latin typeface="Times New Roman" panose="02020603050405020304" pitchFamily="18" charset="0"/>
                          <a:cs typeface="Times New Roman" panose="02020603050405020304" pitchFamily="18" charset="0"/>
                        </a:rPr>
                        <a:t> </a:t>
                      </a:r>
                      <a:r>
                        <a:rPr lang="lt-LT" sz="1100" u="none" strike="noStrike" dirty="0" smtClean="0">
                          <a:effectLst/>
                          <a:latin typeface="Times New Roman" panose="02020603050405020304" pitchFamily="18" charset="0"/>
                          <a:cs typeface="Times New Roman" panose="02020603050405020304" pitchFamily="18" charset="0"/>
                        </a:rPr>
                        <a:t>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b"/>
                      <a:r>
                        <a:rPr lang="lt-LT" sz="1100" u="none" strike="noStrike" dirty="0" smtClean="0">
                          <a:effectLst/>
                          <a:latin typeface="Times New Roman" panose="02020603050405020304" pitchFamily="18" charset="0"/>
                          <a:cs typeface="Times New Roman" panose="02020603050405020304" pitchFamily="18" charset="0"/>
                        </a:rPr>
                        <a:t>0</a:t>
                      </a:r>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b"/>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r>
              <a:tr h="2520280">
                <a:tc>
                  <a:txBody>
                    <a:bodyPr/>
                    <a:lstStyle/>
                    <a:p>
                      <a:pPr algn="ctr" fontAlgn="ctr"/>
                      <a:r>
                        <a:rPr lang="lt-LT" sz="1100" u="none" strike="noStrike" dirty="0">
                          <a:effectLst/>
                          <a:latin typeface="Times New Roman" panose="02020603050405020304" pitchFamily="18" charset="0"/>
                          <a:cs typeface="Times New Roman" panose="02020603050405020304" pitchFamily="18" charset="0"/>
                        </a:rPr>
                        <a:t>3.2.</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dirty="0" smtClean="0">
                          <a:effectLst/>
                          <a:latin typeface="Times New Roman" panose="02020603050405020304" pitchFamily="18" charset="0"/>
                          <a:cs typeface="Times New Roman" panose="02020603050405020304" pitchFamily="18" charset="0"/>
                        </a:rPr>
                        <a:t>Skatinti bendruomenę dalyvauti miesto valdyme, savivaldos institucijų sprendimų priėmimo procesuose, tuo tikslu organizuoti seniūnaičių rinkimus, sueigas, dalykinius susitikimus su bendruomene. Dalyvauti Nevyriausybinių organizacijų ir bendruomeninės veiklos stiprinimo 2017–2019 metų veiksmų plano įgyvendinimo 2.3 priemonės ,,Remti bendruomeninę veiklą savivaldybėse“ įgyvendinimo Kauno miesto savivaldybėje.</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a:effectLst/>
                          <a:latin typeface="Times New Roman" panose="02020603050405020304" pitchFamily="18" charset="0"/>
                          <a:cs typeface="Times New Roman" panose="02020603050405020304" pitchFamily="18" charset="0"/>
                        </a:rPr>
                        <a:t>5101</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a:effectLst/>
                          <a:latin typeface="Times New Roman" panose="02020603050405020304" pitchFamily="18" charset="0"/>
                          <a:cs typeface="Times New Roman" panose="02020603050405020304" pitchFamily="18" charset="0"/>
                        </a:rPr>
                        <a:t>vnt.</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smtClean="0">
                          <a:effectLst/>
                          <a:latin typeface="Times New Roman" panose="02020603050405020304" pitchFamily="18" charset="0"/>
                          <a:cs typeface="Times New Roman" panose="02020603050405020304" pitchFamily="18" charset="0"/>
                        </a:rPr>
                        <a:t>100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a:effectLst/>
                          <a:latin typeface="Times New Roman" panose="02020603050405020304" pitchFamily="18" charset="0"/>
                          <a:cs typeface="Times New Roman" panose="02020603050405020304" pitchFamily="18" charset="0"/>
                        </a:rPr>
                        <a:t> </a:t>
                      </a:r>
                      <a:r>
                        <a:rPr lang="lt-LT" sz="1100" u="none" strike="noStrike" dirty="0" smtClean="0">
                          <a:effectLst/>
                          <a:latin typeface="Times New Roman" panose="02020603050405020304" pitchFamily="18" charset="0"/>
                          <a:cs typeface="Times New Roman" panose="02020603050405020304" pitchFamily="18" charset="0"/>
                        </a:rPr>
                        <a:t>100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b"/>
                      <a:r>
                        <a:rPr lang="lt-LT" sz="1100" u="none" strike="noStrike" dirty="0">
                          <a:effectLst/>
                          <a:latin typeface="Times New Roman" panose="02020603050405020304" pitchFamily="18" charset="0"/>
                          <a:cs typeface="Times New Roman" panose="02020603050405020304" pitchFamily="18" charset="0"/>
                        </a:rPr>
                        <a:t> </a:t>
                      </a:r>
                      <a:r>
                        <a:rPr lang="lt-LT" sz="1100" u="none" strike="noStrike" dirty="0" smtClean="0">
                          <a:effectLst/>
                          <a:latin typeface="Times New Roman" panose="02020603050405020304" pitchFamily="18" charset="0"/>
                          <a:cs typeface="Times New Roman" panose="02020603050405020304" pitchFamily="18" charset="0"/>
                        </a:rPr>
                        <a:t>100</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dirty="0">
                          <a:effectLst/>
                          <a:latin typeface="Times New Roman" panose="02020603050405020304" pitchFamily="18" charset="0"/>
                          <a:cs typeface="Times New Roman" panose="02020603050405020304" pitchFamily="18" charset="0"/>
                        </a:rPr>
                        <a:t>Gėlėms, padėkos raštams, maisto produktams, įvairioms dovanėlėms, reprezentacinėms dovanoms įsigyti naudosimės Aprūpinimo skyriaus pasirašytomis sutartimis</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r>
              <a:tr h="500739">
                <a:tc>
                  <a:txBody>
                    <a:bodyPr/>
                    <a:lstStyle/>
                    <a:p>
                      <a:pPr algn="ctr" fontAlgn="ctr"/>
                      <a:r>
                        <a:rPr lang="lt-LT" sz="1100" b="0" i="0" u="none" strike="noStrike" dirty="0" smtClean="0">
                          <a:solidFill>
                            <a:srgbClr val="000000"/>
                          </a:solidFill>
                          <a:effectLst/>
                          <a:latin typeface="Times New Roman" panose="02020603050405020304" pitchFamily="18" charset="0"/>
                          <a:cs typeface="Times New Roman" panose="02020603050405020304" pitchFamily="18" charset="0"/>
                        </a:rPr>
                        <a:t>3.3.</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b="0" i="0" u="none" strike="noStrike" dirty="0" smtClean="0">
                          <a:solidFill>
                            <a:srgbClr val="000000"/>
                          </a:solidFill>
                          <a:effectLst/>
                          <a:latin typeface="Times New Roman" panose="02020603050405020304" pitchFamily="18" charset="0"/>
                          <a:cs typeface="Times New Roman" panose="02020603050405020304" pitchFamily="18" charset="0"/>
                        </a:rPr>
                        <a:t>Kelti darbuotojų kvalifikaciją ir individualius gebėjimus dalyvaujant mokymuose.</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b="1" i="0" u="none" strike="noStrike" dirty="0" smtClean="0">
                          <a:solidFill>
                            <a:srgbClr val="000000"/>
                          </a:solidFill>
                          <a:effectLst/>
                          <a:latin typeface="Times New Roman" panose="02020603050405020304" pitchFamily="18" charset="0"/>
                          <a:cs typeface="Times New Roman" panose="02020603050405020304" pitchFamily="18" charset="0"/>
                        </a:rPr>
                        <a:t>500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b="1" i="0" u="none" strike="noStrike" dirty="0" smtClean="0">
                          <a:solidFill>
                            <a:srgbClr val="000000"/>
                          </a:solidFill>
                          <a:effectLst/>
                          <a:latin typeface="Times New Roman" panose="02020603050405020304" pitchFamily="18" charset="0"/>
                          <a:cs typeface="Times New Roman" panose="02020603050405020304" pitchFamily="18" charset="0"/>
                        </a:rPr>
                        <a:t>500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b"/>
                      <a:r>
                        <a:rPr lang="lt-LT" sz="1100" b="0" i="0" u="none" strike="noStrike" dirty="0" smtClean="0">
                          <a:solidFill>
                            <a:srgbClr val="000000"/>
                          </a:solidFill>
                          <a:effectLst/>
                          <a:latin typeface="Times New Roman" panose="02020603050405020304" pitchFamily="18" charset="0"/>
                          <a:cs typeface="Times New Roman" panose="02020603050405020304" pitchFamily="18" charset="0"/>
                        </a:rPr>
                        <a:t>500</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r>
              <a:tr h="132838">
                <a:tc>
                  <a:txBody>
                    <a:bodyPr/>
                    <a:lstStyle/>
                    <a:p>
                      <a:pPr algn="ctr" fontAlgn="ctr"/>
                      <a:r>
                        <a:rPr lang="lt-LT" sz="1100" u="none" strike="noStrike">
                          <a:effectLst/>
                          <a:latin typeface="Times New Roman" panose="02020603050405020304" pitchFamily="18" charset="0"/>
                          <a:cs typeface="Times New Roman" panose="02020603050405020304" pitchFamily="18" charset="0"/>
                        </a:rPr>
                        <a:t> </a:t>
                      </a:r>
                      <a:endParaRPr lang="lt-LT" sz="1100" b="0"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0"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a:effectLst/>
                          <a:latin typeface="Times New Roman" panose="02020603050405020304" pitchFamily="18" charset="0"/>
                          <a:cs typeface="Times New Roman" panose="02020603050405020304" pitchFamily="18" charset="0"/>
                        </a:rPr>
                        <a:t>Iš viso</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smtClean="0">
                          <a:effectLst/>
                          <a:latin typeface="Times New Roman" panose="02020603050405020304" pitchFamily="18" charset="0"/>
                          <a:cs typeface="Times New Roman" panose="02020603050405020304" pitchFamily="18" charset="0"/>
                        </a:rPr>
                        <a:t>600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b="1" i="0" u="none" strike="noStrike" dirty="0" smtClean="0">
                          <a:solidFill>
                            <a:srgbClr val="000000"/>
                          </a:solidFill>
                          <a:effectLst/>
                          <a:latin typeface="Times New Roman" panose="02020603050405020304" pitchFamily="18" charset="0"/>
                          <a:cs typeface="Times New Roman" panose="02020603050405020304" pitchFamily="18" charset="0"/>
                        </a:rPr>
                        <a:t>600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b="1" i="0" u="none" strike="noStrike" dirty="0" smtClean="0">
                          <a:solidFill>
                            <a:srgbClr val="000000"/>
                          </a:solidFill>
                          <a:effectLst/>
                          <a:latin typeface="Times New Roman" panose="02020603050405020304" pitchFamily="18" charset="0"/>
                          <a:cs typeface="Times New Roman" panose="02020603050405020304" pitchFamily="18" charset="0"/>
                        </a:rPr>
                        <a:t>600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dirty="0">
                          <a:effectLst/>
                          <a:latin typeface="Times New Roman" panose="02020603050405020304" pitchFamily="18" charset="0"/>
                          <a:cs typeface="Times New Roman" panose="02020603050405020304" pitchFamily="18" charset="0"/>
                        </a:rPr>
                        <a:t> </a:t>
                      </a:r>
                      <a:endParaRPr lang="lt-LT"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r>
              <a:tr h="244233">
                <a:tc gridSpan="4">
                  <a:txBody>
                    <a:bodyPr/>
                    <a:lstStyle/>
                    <a:p>
                      <a:pPr algn="r" fontAlgn="ctr"/>
                      <a:r>
                        <a:rPr lang="lt-LT" sz="1100" u="none" strike="noStrike">
                          <a:effectLst/>
                          <a:latin typeface="Times New Roman" panose="02020603050405020304" pitchFamily="18" charset="0"/>
                          <a:cs typeface="Times New Roman" panose="02020603050405020304" pitchFamily="18" charset="0"/>
                        </a:rPr>
                        <a:t>Iš viso priemonei: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a:effectLst/>
                          <a:latin typeface="Times New Roman" panose="02020603050405020304" pitchFamily="18" charset="0"/>
                          <a:cs typeface="Times New Roman" panose="02020603050405020304" pitchFamily="18" charset="0"/>
                        </a:rPr>
                        <a:t> </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dirty="0" smtClean="0">
                          <a:effectLst/>
                          <a:latin typeface="Times New Roman" panose="02020603050405020304" pitchFamily="18" charset="0"/>
                          <a:cs typeface="Times New Roman" panose="02020603050405020304" pitchFamily="18" charset="0"/>
                        </a:rPr>
                        <a:t>60.000,00</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a:effectLst/>
                          <a:latin typeface="Times New Roman" panose="02020603050405020304" pitchFamily="18" charset="0"/>
                          <a:cs typeface="Times New Roman" panose="02020603050405020304" pitchFamily="18" charset="0"/>
                        </a:rPr>
                        <a:t>60.000,00</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r" fontAlgn="ctr"/>
                      <a:r>
                        <a:rPr lang="lt-LT" sz="1100" u="none" strike="noStrike">
                          <a:effectLst/>
                          <a:latin typeface="Times New Roman" panose="02020603050405020304" pitchFamily="18" charset="0"/>
                          <a:cs typeface="Times New Roman" panose="02020603050405020304" pitchFamily="18" charset="0"/>
                        </a:rPr>
                        <a:t>60.000,00</a:t>
                      </a:r>
                      <a:endParaRPr lang="lt-LT" sz="1100" b="1" i="0" u="none" strike="noStrike">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c>
                  <a:txBody>
                    <a:bodyPr/>
                    <a:lstStyle/>
                    <a:p>
                      <a:pPr algn="l" fontAlgn="ctr"/>
                      <a:r>
                        <a:rPr lang="lt-LT" sz="1100" u="none" strike="noStrike" dirty="0">
                          <a:effectLst/>
                          <a:latin typeface="Times New Roman" panose="02020603050405020304" pitchFamily="18" charset="0"/>
                          <a:cs typeface="Times New Roman" panose="02020603050405020304" pitchFamily="18" charset="0"/>
                        </a:rPr>
                        <a:t> </a:t>
                      </a:r>
                      <a:endParaRPr lang="lt-LT"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97" marR="8997" marT="8997" marB="0" anchor="ctr"/>
                </a:tc>
              </a:tr>
            </a:tbl>
          </a:graphicData>
        </a:graphic>
      </p:graphicFrame>
    </p:spTree>
    <p:extLst>
      <p:ext uri="{BB962C8B-B14F-4D97-AF65-F5344CB8AC3E}">
        <p14:creationId xmlns:p14="http://schemas.microsoft.com/office/powerpoint/2010/main" val="3479115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smtClean="0">
                <a:latin typeface="Bookman Old Style" panose="02050604050505020204" pitchFamily="18" charset="0"/>
                <a:cs typeface="Times New Roman" pitchFamily="18" charset="0"/>
              </a:rPr>
              <a:t>PANEMUNĖS SENIŪNIJOS </a:t>
            </a:r>
            <a:r>
              <a:rPr lang="lt-LT" sz="2800" b="1" dirty="0">
                <a:latin typeface="Bookman Old Style" panose="02050604050505020204" pitchFamily="18" charset="0"/>
                <a:cs typeface="Times New Roman" pitchFamily="18" charset="0"/>
              </a:rPr>
              <a:t>2017 M. ATLIKTI DARBAI </a:t>
            </a:r>
            <a:r>
              <a:rPr lang="lt-LT" sz="2800" b="1" dirty="0" smtClean="0">
                <a:latin typeface="Bookman Old Style" panose="02050604050505020204" pitchFamily="18" charset="0"/>
                <a:cs typeface="Times New Roman" pitchFamily="18" charset="0"/>
              </a:rPr>
              <a:t>(1):</a:t>
            </a:r>
            <a:endParaRPr lang="lt-LT" sz="2800" dirty="0"/>
          </a:p>
        </p:txBody>
      </p:sp>
      <p:sp>
        <p:nvSpPr>
          <p:cNvPr id="3" name="Turinio vietos rezervavimo ženklas 2"/>
          <p:cNvSpPr>
            <a:spLocks noGrp="1"/>
          </p:cNvSpPr>
          <p:nvPr>
            <p:ph idx="1"/>
          </p:nvPr>
        </p:nvSpPr>
        <p:spPr>
          <a:xfrm>
            <a:off x="539552" y="1772816"/>
            <a:ext cx="8229600" cy="4525963"/>
          </a:xfrm>
        </p:spPr>
        <p:txBody>
          <a:bodyPr>
            <a:normAutofit/>
          </a:bodyPr>
          <a:lstStyle/>
          <a:p>
            <a:pPr marL="0" indent="0">
              <a:buNone/>
            </a:pPr>
            <a:r>
              <a:rPr lang="lt-LT" sz="1200" dirty="0" smtClean="0">
                <a:latin typeface="Times New Roman" panose="02020603050405020304" pitchFamily="18" charset="0"/>
                <a:cs typeface="Times New Roman" panose="02020603050405020304" pitchFamily="18" charset="0"/>
              </a:rPr>
              <a:t>Organizuota </a:t>
            </a:r>
            <a:r>
              <a:rPr lang="lt-LT" sz="1200" dirty="0">
                <a:latin typeface="Times New Roman" panose="02020603050405020304" pitchFamily="18" charset="0"/>
                <a:cs typeface="Times New Roman" panose="02020603050405020304" pitchFamily="18" charset="0"/>
              </a:rPr>
              <a:t>gyventojų susitikimų, susirinkimų, sueigų, kultūrinių ir sporto renginių ir kt. </a:t>
            </a:r>
            <a:r>
              <a:rPr lang="lt-LT" sz="1200" dirty="0" smtClean="0">
                <a:latin typeface="Times New Roman" panose="02020603050405020304" pitchFamily="18" charset="0"/>
                <a:cs typeface="Times New Roman" panose="02020603050405020304" pitchFamily="18" charset="0"/>
              </a:rPr>
              <a:t>– </a:t>
            </a:r>
            <a:r>
              <a:rPr lang="lt-LT" sz="1200" dirty="0" smtClean="0">
                <a:latin typeface="Times New Roman" panose="02020603050405020304" pitchFamily="18" charset="0"/>
                <a:cs typeface="Times New Roman" panose="02020603050405020304" pitchFamily="18" charset="0"/>
              </a:rPr>
              <a:t>45;</a:t>
            </a:r>
          </a:p>
          <a:p>
            <a:pPr marL="0" indent="0">
              <a:buNone/>
            </a:pPr>
            <a:r>
              <a:rPr lang="lt-LT" sz="1200" dirty="0" smtClean="0">
                <a:latin typeface="Times New Roman" panose="02020603050405020304" pitchFamily="18" charset="0"/>
                <a:cs typeface="Times New Roman" panose="02020603050405020304" pitchFamily="18" charset="0"/>
              </a:rPr>
              <a:t>bendruomeninėse organizacijose į veiklą įtrauktų asmenų skaičius – 320;</a:t>
            </a:r>
          </a:p>
          <a:p>
            <a:pPr marL="0" indent="0">
              <a:buNone/>
            </a:pPr>
            <a:r>
              <a:rPr lang="lt-LT" sz="1200" dirty="0">
                <a:latin typeface="Times New Roman" panose="02020603050405020304" pitchFamily="18" charset="0"/>
                <a:cs typeface="Times New Roman" panose="02020603050405020304" pitchFamily="18" charset="0"/>
              </a:rPr>
              <a:t>i</a:t>
            </a:r>
            <a:r>
              <a:rPr lang="lt-LT" sz="1200" dirty="0" smtClean="0">
                <a:latin typeface="Times New Roman" panose="02020603050405020304" pitchFamily="18" charset="0"/>
                <a:cs typeface="Times New Roman" panose="02020603050405020304" pitchFamily="18" charset="0"/>
              </a:rPr>
              <a:t>niciatyvose dalyvavusių gyventojų skaičius – 3200;</a:t>
            </a:r>
          </a:p>
          <a:p>
            <a:pPr marL="0" indent="0">
              <a:buNone/>
            </a:pPr>
            <a:r>
              <a:rPr lang="lt-LT" sz="1200" dirty="0" smtClean="0">
                <a:latin typeface="Times New Roman" panose="02020603050405020304" pitchFamily="18" charset="0"/>
                <a:cs typeface="Times New Roman" panose="02020603050405020304" pitchFamily="18" charset="0"/>
              </a:rPr>
              <a:t>seniūnaičių rinkimuose dalyvavusių gyventojų skaičius </a:t>
            </a:r>
            <a:r>
              <a:rPr lang="lt-LT" sz="1200" dirty="0">
                <a:latin typeface="Times New Roman" panose="02020603050405020304" pitchFamily="18" charset="0"/>
                <a:cs typeface="Times New Roman" panose="02020603050405020304" pitchFamily="18" charset="0"/>
              </a:rPr>
              <a:t>– </a:t>
            </a:r>
            <a:r>
              <a:rPr lang="lt-LT" sz="1200" dirty="0" smtClean="0">
                <a:latin typeface="Times New Roman" panose="02020603050405020304" pitchFamily="18" charset="0"/>
                <a:cs typeface="Times New Roman" panose="02020603050405020304" pitchFamily="18" charset="0"/>
              </a:rPr>
              <a:t>683;</a:t>
            </a:r>
          </a:p>
          <a:p>
            <a:pPr marL="0" indent="0">
              <a:buNone/>
            </a:pPr>
            <a:r>
              <a:rPr lang="lt-LT" sz="1200" dirty="0" smtClean="0">
                <a:latin typeface="Times New Roman" panose="02020603050405020304" pitchFamily="18" charset="0"/>
                <a:cs typeface="Times New Roman" panose="02020603050405020304" pitchFamily="18" charset="0"/>
              </a:rPr>
              <a:t>organizuotos </a:t>
            </a:r>
            <a:r>
              <a:rPr lang="lt-LT" sz="1200" dirty="0" smtClean="0">
                <a:latin typeface="Times New Roman" panose="02020603050405020304" pitchFamily="18" charset="0"/>
                <a:cs typeface="Times New Roman" panose="02020603050405020304" pitchFamily="18" charset="0"/>
              </a:rPr>
              <a:t>seniūnaičių </a:t>
            </a:r>
            <a:r>
              <a:rPr lang="lt-LT" sz="1200" dirty="0">
                <a:latin typeface="Times New Roman" panose="02020603050405020304" pitchFamily="18" charset="0"/>
                <a:cs typeface="Times New Roman" panose="02020603050405020304" pitchFamily="18" charset="0"/>
              </a:rPr>
              <a:t>sueigos ir išplėstinės seniūnaičių </a:t>
            </a:r>
            <a:r>
              <a:rPr lang="lt-LT" sz="1200" dirty="0" smtClean="0">
                <a:latin typeface="Times New Roman" panose="02020603050405020304" pitchFamily="18" charset="0"/>
                <a:cs typeface="Times New Roman" panose="02020603050405020304" pitchFamily="18" charset="0"/>
              </a:rPr>
              <a:t>sueigos – </a:t>
            </a:r>
            <a:r>
              <a:rPr lang="lt-LT" sz="1200" dirty="0">
                <a:latin typeface="Times New Roman" panose="02020603050405020304" pitchFamily="18" charset="0"/>
                <a:cs typeface="Times New Roman" panose="02020603050405020304" pitchFamily="18" charset="0"/>
              </a:rPr>
              <a:t>10</a:t>
            </a:r>
            <a:r>
              <a:rPr lang="lt-LT" sz="1200" dirty="0" smtClean="0">
                <a:latin typeface="Times New Roman" panose="02020603050405020304" pitchFamily="18" charset="0"/>
                <a:cs typeface="Times New Roman" panose="02020603050405020304" pitchFamily="18" charset="0"/>
              </a:rPr>
              <a:t>; </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organizuotos piešinių, fotografijų parodos – </a:t>
            </a:r>
            <a:r>
              <a:rPr lang="lt-LT" sz="1200" dirty="0" smtClean="0">
                <a:latin typeface="Times New Roman" panose="02020603050405020304" pitchFamily="18" charset="0"/>
                <a:cs typeface="Times New Roman" panose="02020603050405020304" pitchFamily="18" charset="0"/>
              </a:rPr>
              <a:t>16;</a:t>
            </a:r>
          </a:p>
          <a:p>
            <a:pPr marL="0" indent="0">
              <a:buNone/>
            </a:pPr>
            <a:r>
              <a:rPr lang="lt-LT" sz="1200" dirty="0">
                <a:latin typeface="Times New Roman" panose="02020603050405020304" pitchFamily="18" charset="0"/>
                <a:cs typeface="Times New Roman" panose="02020603050405020304" pitchFamily="18" charset="0"/>
              </a:rPr>
              <a:t>dalyvauta įvairiuose bendruomenių renginiuose – </a:t>
            </a:r>
            <a:r>
              <a:rPr lang="lt-LT" sz="1200" dirty="0" smtClean="0">
                <a:latin typeface="Times New Roman" panose="02020603050405020304" pitchFamily="18" charset="0"/>
                <a:cs typeface="Times New Roman" panose="02020603050405020304" pitchFamily="18" charset="0"/>
              </a:rPr>
              <a:t>10;</a:t>
            </a:r>
          </a:p>
          <a:p>
            <a:pPr marL="0" indent="0">
              <a:buNone/>
            </a:pPr>
            <a:r>
              <a:rPr lang="lt-LT" sz="1200" dirty="0">
                <a:latin typeface="Times New Roman" panose="02020603050405020304" pitchFamily="18" charset="0"/>
                <a:cs typeface="Times New Roman" panose="02020603050405020304" pitchFamily="18" charset="0"/>
              </a:rPr>
              <a:t>d</a:t>
            </a:r>
            <a:r>
              <a:rPr lang="lt-LT" sz="1200" dirty="0" smtClean="0">
                <a:latin typeface="Times New Roman" panose="02020603050405020304" pitchFamily="18" charset="0"/>
                <a:cs typeface="Times New Roman" panose="02020603050405020304" pitchFamily="18" charset="0"/>
              </a:rPr>
              <a:t>alyvauta </a:t>
            </a:r>
            <a:r>
              <a:rPr lang="lt-LT" sz="1200" dirty="0">
                <a:latin typeface="Times New Roman" panose="02020603050405020304" pitchFamily="18" charset="0"/>
                <a:cs typeface="Times New Roman" panose="02020603050405020304" pitchFamily="18" charset="0"/>
              </a:rPr>
              <a:t>Nevyriausybinių organizacijų ir bendruomeninės veiklos stiprinimo 2017–2019 metų veiksmų plano įgyvendinimo 2.3 priemonės ,,Remti bendruomeninę veiklą savivaldybėse“ įgyvendinimo Kauno miesto </a:t>
            </a:r>
            <a:r>
              <a:rPr lang="lt-LT" sz="1200" dirty="0" smtClean="0">
                <a:latin typeface="Times New Roman" panose="02020603050405020304" pitchFamily="18" charset="0"/>
                <a:cs typeface="Times New Roman" panose="02020603050405020304" pitchFamily="18" charset="0"/>
              </a:rPr>
              <a:t>savivaldybėje bendruomenių centrų 5 projektuose ir jų renginiuose – 6;</a:t>
            </a:r>
            <a:endParaRPr lang="lt-LT" sz="1200" dirty="0">
              <a:solidFill>
                <a:srgbClr val="000000"/>
              </a:solidFill>
              <a:latin typeface="Times New Roman" panose="02020603050405020304" pitchFamily="18" charset="0"/>
              <a:cs typeface="Times New Roman" panose="02020603050405020304" pitchFamily="18" charset="0"/>
            </a:endParaRPr>
          </a:p>
          <a:p>
            <a:pPr marL="0" indent="0">
              <a:buNone/>
            </a:pPr>
            <a:r>
              <a:rPr lang="lt-LT" sz="1200" dirty="0" smtClean="0">
                <a:latin typeface="Times New Roman" panose="02020603050405020304" pitchFamily="18" charset="0"/>
                <a:cs typeface="Times New Roman" panose="02020603050405020304" pitchFamily="18" charset="0"/>
              </a:rPr>
              <a:t>dalyvauta </a:t>
            </a:r>
            <a:r>
              <a:rPr lang="lt-LT" sz="1200" dirty="0">
                <a:latin typeface="Times New Roman" panose="02020603050405020304" pitchFamily="18" charset="0"/>
                <a:cs typeface="Times New Roman" panose="02020603050405020304" pitchFamily="18" charset="0"/>
              </a:rPr>
              <a:t>akcijoje „Kaunas </a:t>
            </a:r>
            <a:r>
              <a:rPr lang="lt-LT" sz="1200" dirty="0" smtClean="0">
                <a:latin typeface="Times New Roman" panose="02020603050405020304" pitchFamily="18" charset="0"/>
                <a:cs typeface="Times New Roman" panose="02020603050405020304" pitchFamily="18" charset="0"/>
              </a:rPr>
              <a:t>tvarkosi“, organizuotos </a:t>
            </a:r>
            <a:r>
              <a:rPr lang="lt-LT" sz="1200" dirty="0">
                <a:latin typeface="Times New Roman" panose="02020603050405020304" pitchFamily="18" charset="0"/>
                <a:cs typeface="Times New Roman" panose="02020603050405020304" pitchFamily="18" charset="0"/>
              </a:rPr>
              <a:t>aplinkos tvarkymo </a:t>
            </a:r>
            <a:r>
              <a:rPr lang="lt-LT" sz="1200" dirty="0" smtClean="0">
                <a:latin typeface="Times New Roman" panose="02020603050405020304" pitchFamily="18" charset="0"/>
                <a:cs typeface="Times New Roman" panose="02020603050405020304" pitchFamily="18" charset="0"/>
              </a:rPr>
              <a:t>talkos - 17, </a:t>
            </a:r>
            <a:r>
              <a:rPr lang="lt-LT" sz="1200" dirty="0">
                <a:latin typeface="Times New Roman" panose="02020603050405020304" pitchFamily="18" charset="0"/>
                <a:cs typeface="Times New Roman" panose="02020603050405020304" pitchFamily="18" charset="0"/>
              </a:rPr>
              <a:t>sutvarkyta objektų – 17</a:t>
            </a:r>
            <a:r>
              <a:rPr lang="lt-LT" sz="1200" dirty="0" smtClean="0">
                <a:latin typeface="Times New Roman" panose="02020603050405020304" pitchFamily="18" charset="0"/>
                <a:cs typeface="Times New Roman" panose="02020603050405020304" pitchFamily="18" charset="0"/>
              </a:rPr>
              <a:t>;</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išnagrinėti seniūnijos gyventojų skundai, pasiūlymai, prašymai, </a:t>
            </a:r>
            <a:r>
              <a:rPr lang="lt-LT" sz="1200" dirty="0" smtClean="0">
                <a:latin typeface="Times New Roman" panose="02020603050405020304" pitchFamily="18" charset="0"/>
                <a:cs typeface="Times New Roman" panose="02020603050405020304" pitchFamily="18" charset="0"/>
              </a:rPr>
              <a:t>įstaigų prašymai - 309; </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pateikta konsultacijų (telefonu, gyventojui atvykus į seniūniją) – </a:t>
            </a:r>
            <a:r>
              <a:rPr lang="lt-LT" sz="1200" dirty="0" smtClean="0">
                <a:latin typeface="Times New Roman" panose="02020603050405020304" pitchFamily="18" charset="0"/>
                <a:cs typeface="Times New Roman" panose="02020603050405020304" pitchFamily="18" charset="0"/>
              </a:rPr>
              <a:t>10000;</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smtClean="0">
                <a:latin typeface="Times New Roman" panose="02020603050405020304" pitchFamily="18" charset="0"/>
                <a:cs typeface="Times New Roman" panose="02020603050405020304" pitchFamily="18" charset="0"/>
              </a:rPr>
              <a:t>patikrinta </a:t>
            </a:r>
            <a:r>
              <a:rPr lang="lt-LT" sz="1200" dirty="0">
                <a:latin typeface="Times New Roman" panose="02020603050405020304" pitchFamily="18" charset="0"/>
                <a:cs typeface="Times New Roman" panose="02020603050405020304" pitchFamily="18" charset="0"/>
              </a:rPr>
              <a:t>prekybos kioskų ir paviljonų būklė, parengtos ir išduotos kioskų tinkamumo naudoti, </a:t>
            </a:r>
            <a:r>
              <a:rPr lang="lt-LT" sz="1200" dirty="0" smtClean="0">
                <a:latin typeface="Times New Roman" panose="02020603050405020304" pitchFamily="18" charset="0"/>
                <a:cs typeface="Times New Roman" panose="02020603050405020304" pitchFamily="18" charset="0"/>
              </a:rPr>
              <a:t>pažymos </a:t>
            </a:r>
            <a:r>
              <a:rPr lang="lt-LT" sz="1200" dirty="0">
                <a:latin typeface="Times New Roman" panose="02020603050405020304" pitchFamily="18" charset="0"/>
                <a:cs typeface="Times New Roman" panose="02020603050405020304" pitchFamily="18" charset="0"/>
              </a:rPr>
              <a:t>– </a:t>
            </a:r>
            <a:r>
              <a:rPr lang="lt-LT" sz="1200" dirty="0" smtClean="0">
                <a:latin typeface="Times New Roman" panose="02020603050405020304" pitchFamily="18" charset="0"/>
                <a:cs typeface="Times New Roman" panose="02020603050405020304" pitchFamily="18" charset="0"/>
              </a:rPr>
              <a:t>8;</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parengti seniūno įsakymai veiklos klausimais – </a:t>
            </a:r>
            <a:r>
              <a:rPr lang="lt-LT" sz="1200" dirty="0" smtClean="0">
                <a:latin typeface="Times New Roman" panose="02020603050405020304" pitchFamily="18" charset="0"/>
                <a:cs typeface="Times New Roman" panose="02020603050405020304" pitchFamily="18" charset="0"/>
              </a:rPr>
              <a:t>10;</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suorganizuoti šimtamečių seniūnijos gyventojų  pasveikinimai, kultūros, meno, sporto srityse pasižymėjusių žmonių, saviveiklinių meno kolektyvų, bendruomeninių organizacijų, švietimo ir ugdymo įstaigų pasveikinimai jų jubiliejų proga –  </a:t>
            </a:r>
            <a:r>
              <a:rPr lang="lt-LT" sz="1200" dirty="0" smtClean="0">
                <a:latin typeface="Times New Roman" panose="02020603050405020304" pitchFamily="18" charset="0"/>
                <a:cs typeface="Times New Roman" panose="02020603050405020304" pitchFamily="18" charset="0"/>
              </a:rPr>
              <a:t>20</a:t>
            </a:r>
            <a:r>
              <a:rPr lang="lt-LT" sz="1200" dirty="0">
                <a:latin typeface="Times New Roman" panose="02020603050405020304" pitchFamily="18" charset="0"/>
                <a:cs typeface="Times New Roman" panose="02020603050405020304" pitchFamily="18" charset="0"/>
              </a:rPr>
              <a:t>;</a:t>
            </a:r>
          </a:p>
          <a:p>
            <a:pPr marL="0" indent="0">
              <a:buNone/>
            </a:pPr>
            <a:r>
              <a:rPr lang="lt-LT" sz="1200" dirty="0">
                <a:latin typeface="Times New Roman" panose="02020603050405020304" pitchFamily="18" charset="0"/>
                <a:cs typeface="Times New Roman" panose="02020603050405020304" pitchFamily="18" charset="0"/>
              </a:rPr>
              <a:t>dalyvauta komisijose, valstybinių institucijų organizuotuose reiduose  ir patikrinimuose - </a:t>
            </a:r>
            <a:r>
              <a:rPr lang="lt-LT" sz="1200" dirty="0" smtClean="0">
                <a:latin typeface="Times New Roman" panose="02020603050405020304" pitchFamily="18" charset="0"/>
                <a:cs typeface="Times New Roman" panose="02020603050405020304" pitchFamily="18" charset="0"/>
              </a:rPr>
              <a:t>10</a:t>
            </a:r>
            <a:r>
              <a:rPr lang="lt-LT" sz="1200" dirty="0">
                <a:latin typeface="Times New Roman" panose="02020603050405020304" pitchFamily="18" charset="0"/>
                <a:cs typeface="Times New Roman" panose="02020603050405020304" pitchFamily="18" charset="0"/>
              </a:rPr>
              <a:t>; </a:t>
            </a:r>
          </a:p>
          <a:p>
            <a:pPr marL="0" indent="0">
              <a:buNone/>
            </a:pPr>
            <a:r>
              <a:rPr lang="lt-LT" sz="1200" dirty="0">
                <a:latin typeface="Times New Roman" panose="02020603050405020304" pitchFamily="18" charset="0"/>
                <a:cs typeface="Times New Roman" panose="02020603050405020304" pitchFamily="18" charset="0"/>
              </a:rPr>
              <a:t>suorganizuotos seniūnijos gyventojų komandos dalyvauti Lietuvos seniūnijų sporto varžybose – 6</a:t>
            </a:r>
            <a:r>
              <a:rPr lang="lt-LT" sz="1200" dirty="0" smtClean="0">
                <a:latin typeface="Times New Roman" panose="02020603050405020304" pitchFamily="18" charset="0"/>
                <a:cs typeface="Times New Roman" panose="02020603050405020304" pitchFamily="18" charset="0"/>
              </a:rPr>
              <a:t> </a:t>
            </a:r>
            <a:r>
              <a:rPr lang="lt-LT" sz="1200" dirty="0">
                <a:latin typeface="Times New Roman" panose="02020603050405020304" pitchFamily="18" charset="0"/>
                <a:cs typeface="Times New Roman" panose="02020603050405020304" pitchFamily="18" charset="0"/>
              </a:rPr>
              <a:t>komandos;</a:t>
            </a:r>
          </a:p>
          <a:p>
            <a:pPr marL="0" indent="0">
              <a:buNone/>
            </a:pPr>
            <a:r>
              <a:rPr lang="lt-LT" sz="1200" dirty="0">
                <a:latin typeface="Times New Roman" panose="02020603050405020304" pitchFamily="18" charset="0"/>
                <a:cs typeface="Times New Roman" panose="02020603050405020304" pitchFamily="18" charset="0"/>
              </a:rPr>
              <a:t>organizuotas visuomenei naudingos veiklos atlikimas. Sudaryta sutarčių su VNV atlikėjais </a:t>
            </a:r>
            <a:r>
              <a:rPr lang="lt-LT" sz="1200" dirty="0" smtClean="0">
                <a:latin typeface="Times New Roman" panose="02020603050405020304" pitchFamily="18" charset="0"/>
                <a:cs typeface="Times New Roman" panose="02020603050405020304" pitchFamily="18" charset="0"/>
              </a:rPr>
              <a:t>–</a:t>
            </a:r>
            <a:r>
              <a:rPr lang="lt-LT" sz="1200" b="1" dirty="0" smtClean="0">
                <a:latin typeface="Times New Roman" panose="02020603050405020304" pitchFamily="18" charset="0"/>
                <a:cs typeface="Times New Roman" panose="02020603050405020304" pitchFamily="18" charset="0"/>
              </a:rPr>
              <a:t> </a:t>
            </a:r>
            <a:r>
              <a:rPr lang="lt-LT" sz="1200" dirty="0">
                <a:latin typeface="Times New Roman" panose="02020603050405020304" pitchFamily="18" charset="0"/>
                <a:cs typeface="Times New Roman" panose="02020603050405020304" pitchFamily="18" charset="0"/>
              </a:rPr>
              <a:t>82 (11 neatliko VNV</a:t>
            </a:r>
            <a:r>
              <a:rPr lang="lt-LT" sz="1200" dirty="0" smtClean="0">
                <a:latin typeface="Times New Roman" panose="02020603050405020304" pitchFamily="18" charset="0"/>
                <a:cs typeface="Times New Roman" panose="02020603050405020304" pitchFamily="18" charset="0"/>
              </a:rPr>
              <a:t>)</a:t>
            </a:r>
            <a:r>
              <a:rPr lang="lt-LT" sz="1200" dirty="0">
                <a:latin typeface="Times New Roman" panose="02020603050405020304" pitchFamily="18" charset="0"/>
                <a:cs typeface="Times New Roman" panose="02020603050405020304" pitchFamily="18" charset="0"/>
              </a:rPr>
              <a:t>.</a:t>
            </a:r>
          </a:p>
          <a:p>
            <a:endParaRPr lang="lt-LT" sz="1200" dirty="0"/>
          </a:p>
        </p:txBody>
      </p:sp>
    </p:spTree>
    <p:extLst>
      <p:ext uri="{BB962C8B-B14F-4D97-AF65-F5344CB8AC3E}">
        <p14:creationId xmlns:p14="http://schemas.microsoft.com/office/powerpoint/2010/main" val="3962202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smtClean="0">
                <a:latin typeface="Bookman Old Style" panose="02050604050505020204" pitchFamily="18" charset="0"/>
                <a:cs typeface="Times New Roman" pitchFamily="18" charset="0"/>
              </a:rPr>
              <a:t>PANEMUNĖS </a:t>
            </a:r>
            <a:r>
              <a:rPr lang="lt-LT" sz="2800" b="1" dirty="0">
                <a:latin typeface="Bookman Old Style" panose="02050604050505020204" pitchFamily="18" charset="0"/>
                <a:cs typeface="Times New Roman" pitchFamily="18" charset="0"/>
              </a:rPr>
              <a:t>SENIŪNIJOS 2017 M. ATLIKTI </a:t>
            </a:r>
            <a:r>
              <a:rPr lang="lt-LT" sz="2800" b="1" dirty="0" smtClean="0">
                <a:latin typeface="Bookman Old Style" panose="02050604050505020204" pitchFamily="18" charset="0"/>
                <a:cs typeface="Times New Roman" pitchFamily="18" charset="0"/>
              </a:rPr>
              <a:t>DARBAI (2):</a:t>
            </a:r>
            <a:endParaRPr lang="lt-LT" sz="2800" dirty="0"/>
          </a:p>
        </p:txBody>
      </p:sp>
      <p:sp>
        <p:nvSpPr>
          <p:cNvPr id="3" name="Turinio vietos rezervavimo ženklas 2"/>
          <p:cNvSpPr>
            <a:spLocks noGrp="1"/>
          </p:cNvSpPr>
          <p:nvPr>
            <p:ph idx="1"/>
          </p:nvPr>
        </p:nvSpPr>
        <p:spPr/>
        <p:txBody>
          <a:bodyPr>
            <a:normAutofit fontScale="25000" lnSpcReduction="20000"/>
          </a:bodyPr>
          <a:lstStyle/>
          <a:p>
            <a:pPr marL="0" indent="0">
              <a:buNone/>
            </a:pPr>
            <a:r>
              <a:rPr lang="lt-LT" sz="6400" dirty="0">
                <a:latin typeface="Times New Roman" panose="02020603050405020304" pitchFamily="18" charset="0"/>
                <a:cs typeface="Times New Roman" panose="02020603050405020304" pitchFamily="18" charset="0"/>
              </a:rPr>
              <a:t>I</a:t>
            </a:r>
            <a:r>
              <a:rPr lang="lt-LT" sz="6400" dirty="0" smtClean="0">
                <a:latin typeface="Times New Roman" panose="02020603050405020304" pitchFamily="18" charset="0"/>
                <a:cs typeface="Times New Roman" panose="02020603050405020304" pitchFamily="18" charset="0"/>
              </a:rPr>
              <a:t>šduota </a:t>
            </a:r>
            <a:r>
              <a:rPr lang="lt-LT" sz="6400" dirty="0">
                <a:latin typeface="Times New Roman" panose="02020603050405020304" pitchFamily="18" charset="0"/>
                <a:cs typeface="Times New Roman" panose="02020603050405020304" pitchFamily="18" charset="0"/>
              </a:rPr>
              <a:t>pažymų apie šeimos sudėtį ir gyvenamąją vietą – </a:t>
            </a:r>
            <a:r>
              <a:rPr lang="lt-LT" sz="6400" dirty="0" smtClean="0">
                <a:latin typeface="Times New Roman" panose="02020603050405020304" pitchFamily="18" charset="0"/>
                <a:cs typeface="Times New Roman" panose="02020603050405020304" pitchFamily="18" charset="0"/>
              </a:rPr>
              <a:t>2032;</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deklaruota gyvenamoji vieta – </a:t>
            </a:r>
            <a:r>
              <a:rPr lang="lt-LT" sz="6400" dirty="0" smtClean="0">
                <a:latin typeface="Times New Roman" panose="02020603050405020304" pitchFamily="18" charset="0"/>
                <a:cs typeface="Times New Roman" panose="02020603050405020304" pitchFamily="18" charset="0"/>
              </a:rPr>
              <a:t>927;</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deklaruotas išvykimas iš LR – </a:t>
            </a:r>
            <a:r>
              <a:rPr lang="lt-LT" sz="6400" dirty="0" smtClean="0">
                <a:latin typeface="Times New Roman" panose="02020603050405020304" pitchFamily="18" charset="0"/>
                <a:cs typeface="Times New Roman" panose="02020603050405020304" pitchFamily="18" charset="0"/>
              </a:rPr>
              <a:t>193;</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priimta sprendimų dėl deklaravimo duomenų keitimo, taisymo ir naikinimo – </a:t>
            </a:r>
            <a:r>
              <a:rPr lang="lt-LT" sz="6400" dirty="0" smtClean="0">
                <a:latin typeface="Times New Roman" panose="02020603050405020304" pitchFamily="18" charset="0"/>
                <a:cs typeface="Times New Roman" panose="02020603050405020304" pitchFamily="18" charset="0"/>
              </a:rPr>
              <a:t>94;</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įtraukta į GVNA apskaitą – </a:t>
            </a:r>
            <a:r>
              <a:rPr lang="lt-LT" sz="6400" dirty="0" smtClean="0">
                <a:latin typeface="Times New Roman" panose="02020603050405020304" pitchFamily="18" charset="0"/>
                <a:cs typeface="Times New Roman" panose="02020603050405020304" pitchFamily="18" charset="0"/>
              </a:rPr>
              <a:t>8;</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išduota pažymų apie įtraukimą į GVNA apskaitą – </a:t>
            </a:r>
            <a:r>
              <a:rPr lang="lt-LT" sz="6400" dirty="0" smtClean="0">
                <a:latin typeface="Times New Roman" panose="02020603050405020304" pitchFamily="18" charset="0"/>
                <a:cs typeface="Times New Roman" panose="02020603050405020304" pitchFamily="18" charset="0"/>
              </a:rPr>
              <a:t>24;</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atlikta notarinių veiksmų – </a:t>
            </a:r>
            <a:r>
              <a:rPr lang="lt-LT" sz="6400" dirty="0" smtClean="0">
                <a:latin typeface="Times New Roman" panose="02020603050405020304" pitchFamily="18" charset="0"/>
                <a:cs typeface="Times New Roman" panose="02020603050405020304" pitchFamily="18" charset="0"/>
              </a:rPr>
              <a:t>112;</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išduota gyventojų charakteristikų – 9;</a:t>
            </a:r>
          </a:p>
          <a:p>
            <a:pPr marL="0" indent="0">
              <a:buNone/>
            </a:pPr>
            <a:r>
              <a:rPr lang="lt-LT" sz="6400" dirty="0" smtClean="0">
                <a:latin typeface="Times New Roman" panose="02020603050405020304" pitchFamily="18" charset="0"/>
                <a:cs typeface="Times New Roman" panose="02020603050405020304" pitchFamily="18" charset="0"/>
              </a:rPr>
              <a:t>suorganizuotos </a:t>
            </a:r>
            <a:r>
              <a:rPr lang="lt-LT" sz="6400" dirty="0">
                <a:latin typeface="Times New Roman" panose="02020603050405020304" pitchFamily="18" charset="0"/>
                <a:cs typeface="Times New Roman" panose="02020603050405020304" pitchFamily="18" charset="0"/>
              </a:rPr>
              <a:t>aplinkos tvarkymo akcijos – </a:t>
            </a:r>
            <a:r>
              <a:rPr lang="lt-LT" sz="6400" dirty="0" smtClean="0">
                <a:latin typeface="Times New Roman" panose="02020603050405020304" pitchFamily="18" charset="0"/>
                <a:cs typeface="Times New Roman" panose="02020603050405020304" pitchFamily="18" charset="0"/>
              </a:rPr>
              <a:t>17;</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sutvarkyti objektai – </a:t>
            </a:r>
            <a:r>
              <a:rPr lang="lt-LT" sz="6400" dirty="0" smtClean="0">
                <a:latin typeface="Times New Roman" panose="02020603050405020304" pitchFamily="18" charset="0"/>
                <a:cs typeface="Times New Roman" panose="02020603050405020304" pitchFamily="18" charset="0"/>
              </a:rPr>
              <a:t>17;</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inicijuotas nenaudojamų techniškai netvarkingų automobilių šalinimas iš viešų erdvių – </a:t>
            </a:r>
            <a:r>
              <a:rPr lang="lt-LT" sz="6400" dirty="0" smtClean="0">
                <a:latin typeface="Times New Roman" panose="02020603050405020304" pitchFamily="18" charset="0"/>
                <a:cs typeface="Times New Roman" panose="02020603050405020304" pitchFamily="18" charset="0"/>
              </a:rPr>
              <a:t>10;</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inicijuotas ant valstybinės žemės stovinčių nelegalių statinių (metalinių garažų) šalinimas – </a:t>
            </a:r>
            <a:r>
              <a:rPr lang="lt-LT" sz="6400" dirty="0" smtClean="0">
                <a:latin typeface="Times New Roman" panose="02020603050405020304" pitchFamily="18" charset="0"/>
                <a:cs typeface="Times New Roman" panose="02020603050405020304" pitchFamily="18" charset="0"/>
              </a:rPr>
              <a:t>167;</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atlikta statinių techninės priežiūros patikrinimų – </a:t>
            </a:r>
            <a:r>
              <a:rPr lang="lt-LT" sz="6400" dirty="0" smtClean="0">
                <a:latin typeface="Times New Roman" panose="02020603050405020304" pitchFamily="18" charset="0"/>
                <a:cs typeface="Times New Roman" panose="02020603050405020304" pitchFamily="18" charset="0"/>
              </a:rPr>
              <a:t>110;</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smtClean="0">
                <a:latin typeface="Times New Roman" panose="02020603050405020304" pitchFamily="18" charset="0"/>
                <a:cs typeface="Times New Roman" panose="02020603050405020304" pitchFamily="18" charset="0"/>
              </a:rPr>
              <a:t>pateiktų </a:t>
            </a:r>
            <a:r>
              <a:rPr lang="lt-LT" sz="6400" dirty="0">
                <a:latin typeface="Times New Roman" panose="02020603050405020304" pitchFamily="18" charset="0"/>
                <a:cs typeface="Times New Roman" panose="02020603050405020304" pitchFamily="18" charset="0"/>
              </a:rPr>
              <a:t>informacinių straipsnių skaičius seniūnijos internetinėje svetainėje – </a:t>
            </a:r>
            <a:r>
              <a:rPr lang="lt-LT" sz="6400" dirty="0" smtClean="0">
                <a:latin typeface="Times New Roman" panose="02020603050405020304" pitchFamily="18" charset="0"/>
                <a:cs typeface="Times New Roman" panose="02020603050405020304" pitchFamily="18" charset="0"/>
              </a:rPr>
              <a:t>194;</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įsisavintos lėšos, skirtos seniūnijos veiklos planui vykdyti – </a:t>
            </a:r>
            <a:r>
              <a:rPr lang="lt-LT" sz="6400" dirty="0" smtClean="0">
                <a:latin typeface="Times New Roman" panose="02020603050405020304" pitchFamily="18" charset="0"/>
                <a:cs typeface="Times New Roman" panose="02020603050405020304" pitchFamily="18" charset="0"/>
              </a:rPr>
              <a:t>4040,13 </a:t>
            </a:r>
            <a:r>
              <a:rPr lang="lt-LT" sz="6400" dirty="0" err="1" smtClean="0">
                <a:latin typeface="Times New Roman" panose="02020603050405020304" pitchFamily="18" charset="0"/>
                <a:cs typeface="Times New Roman" panose="02020603050405020304" pitchFamily="18" charset="0"/>
              </a:rPr>
              <a:t>Eur</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parengta ir struktūriniame padalinyje įregistruota dokumentų </a:t>
            </a:r>
            <a:r>
              <a:rPr lang="lt-LT" sz="6400" dirty="0" smtClean="0">
                <a:latin typeface="Times New Roman" panose="02020603050405020304" pitchFamily="18" charset="0"/>
                <a:cs typeface="Times New Roman" panose="02020603050405020304" pitchFamily="18" charset="0"/>
              </a:rPr>
              <a:t>(be pažymų) - 704.</a:t>
            </a:r>
            <a:endParaRPr lang="lt-LT" sz="6400"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3683978590"/>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670</TotalTime>
  <Words>1889</Words>
  <Application>Microsoft Office PowerPoint</Application>
  <PresentationFormat>Demonstracija ekrane (4:3)</PresentationFormat>
  <Paragraphs>335</Paragraphs>
  <Slides>8</Slides>
  <Notes>0</Notes>
  <HiddenSlides>0</HiddenSlides>
  <MMClips>0</MMClips>
  <ScaleCrop>false</ScaleCrop>
  <HeadingPairs>
    <vt:vector size="4" baseType="variant">
      <vt:variant>
        <vt:lpstr>Tema</vt:lpstr>
      </vt:variant>
      <vt:variant>
        <vt:i4>1</vt:i4>
      </vt:variant>
      <vt:variant>
        <vt:lpstr>Skaidrių pavadinimai</vt:lpstr>
      </vt:variant>
      <vt:variant>
        <vt:i4>8</vt:i4>
      </vt:variant>
    </vt:vector>
  </HeadingPairs>
  <TitlesOfParts>
    <vt:vector size="9" baseType="lpstr">
      <vt:lpstr>Office tema</vt:lpstr>
      <vt:lpstr>KAUNO MIESTO SAVIVALDYBĖS ADMINISTRACIJOS FILIALAS  PANEMUNĖS SENIŪNIJA</vt:lpstr>
      <vt:lpstr>PANEMUNĖS SENIŪNIJOS 2017 M. VEIKLOS ATASKAITA</vt:lpstr>
      <vt:lpstr> PANEMUNĖS SENIŪNIJOS SVARBIAUSI DARBAI (VEIKLOS PRIORITETAI) 2018 METAMS</vt:lpstr>
      <vt:lpstr>Panemunės seniūnijos lėšų poreikis, skatinant gyventojų bendruomeniškumą (1)</vt:lpstr>
      <vt:lpstr>Panemunės seniūnijos lėšų poreikis, skatinant gyventojų bendruomeniškumą (2)</vt:lpstr>
      <vt:lpstr>Panemunės seniūnijos lėšų poreikis, skatinant gyventojų bendruomeniškumą (3)</vt:lpstr>
      <vt:lpstr>PANEMUNĖS SENIŪNIJOS 2017 M. ATLIKTI DARBAI (1):</vt:lpstr>
      <vt:lpstr>PANEMUNĖS SENIŪNIJOS 2017 M. ATLIKTI DARBAI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Žaliakalnio seniūnijos 2017 m. veiklos ataskaita</dc:title>
  <dc:creator>Justina Juodienė</dc:creator>
  <cp:lastModifiedBy>Loreta Knėpienė</cp:lastModifiedBy>
  <cp:revision>88</cp:revision>
  <cp:lastPrinted>2017-12-13T13:06:08Z</cp:lastPrinted>
  <dcterms:created xsi:type="dcterms:W3CDTF">2017-12-08T08:38:54Z</dcterms:created>
  <dcterms:modified xsi:type="dcterms:W3CDTF">2018-01-29T09:29:33Z</dcterms:modified>
</cp:coreProperties>
</file>