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7" r:id="rId14"/>
    <p:sldId id="285" r:id="rId15"/>
    <p:sldId id="286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7A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a-RU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E7F07-AE94-43B8-BAA1-C9F98BC776F4}" type="datetimeFigureOut">
              <a:rPr lang="ba-RU" smtClean="0"/>
              <a:t>13.10.17</a:t>
            </a:fld>
            <a:endParaRPr lang="ba-RU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a-RU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ba-RU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a-RU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C6B-DB91-4668-9278-360E9724580F}" type="slidenum">
              <a:rPr lang="ba-RU" smtClean="0"/>
              <a:t>‹#›</a:t>
            </a:fld>
            <a:endParaRPr lang="ba-RU"/>
          </a:p>
        </p:txBody>
      </p:sp>
    </p:spTree>
    <p:extLst>
      <p:ext uri="{BB962C8B-B14F-4D97-AF65-F5344CB8AC3E}">
        <p14:creationId xmlns:p14="http://schemas.microsoft.com/office/powerpoint/2010/main" val="144291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6BC6B-DB91-4668-9278-360E9724580F}" type="slidenum">
              <a:rPr lang="ba-RU" smtClean="0"/>
              <a:t>1</a:t>
            </a:fld>
            <a:endParaRPr lang="ba-RU"/>
          </a:p>
        </p:txBody>
      </p:sp>
    </p:spTree>
    <p:extLst>
      <p:ext uri="{BB962C8B-B14F-4D97-AF65-F5344CB8AC3E}">
        <p14:creationId xmlns:p14="http://schemas.microsoft.com/office/powerpoint/2010/main" val="3630039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C16E0-7AF3-47B4-ACAC-C05FCC4A400C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D6F2E-8ABE-4C99-908D-184B8D40F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D864F-A735-4070-9BDC-F267444AE924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93567-3BAB-40D6-9B6C-E5131E8D8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C6344-294E-43D0-8E9A-6C66C8B576EE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B766-DDEC-408D-9149-E6A082673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9CB0-AA7D-4B7B-BEDF-D2F5E39913C2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1C6F0-6F09-4596-80DA-06B30149D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E3E6-A95B-4297-ADEF-3C3441725FE1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5BDC6-23FA-4894-827D-17B016D84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452D-CAFF-4FAA-A2A6-7B3A43E89358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DFC9C-0C31-41C9-A679-593A40560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10D91-9467-435E-8B94-C4D696B78D96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CCEB9-8E7D-4F15-BF7A-ED841EAD0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89F38-955F-4B70-A53E-096835D58B9B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EF49-E1C4-4DEA-8054-E44EDADFE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9D49A-450F-42FF-BA03-C9E27AC75DF3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4B9FB-F63B-4E5B-8970-27E0E8F49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E15B-07C3-48D5-8272-ADD3BEFA3A77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28748-B98E-4D8B-8A79-9BC6CA020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8F5-8452-4CE4-A964-D2AFBA1B477A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4ADED-F91B-4989-9D46-486FB540A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5D28D7-7C40-4FC2-83A0-AB037D589CF5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3273F4-8EA9-4DF1-B825-00965E9C7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lina.mockiene@kaunas.lt" TargetMode="External"/><Relationship Id="rId2" Type="http://schemas.openxmlformats.org/officeDocument/2006/relationships/hyperlink" Target="mailto:erika.mockiene@kaunas.l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71500" y="1916832"/>
            <a:ext cx="8784976" cy="2304256"/>
          </a:xfrm>
        </p:spPr>
        <p:txBody>
          <a:bodyPr/>
          <a:lstStyle/>
          <a:p>
            <a:pPr lvl="0"/>
            <a:r>
              <a:rPr lang="lt-LT" altLang="lt-LT" sz="4000" b="1" dirty="0">
                <a:latin typeface="Book Antiqua" panose="02040602050305030304" pitchFamily="18" charset="0"/>
                <a:ea typeface="Times New Roman" panose="02020603050405020304" pitchFamily="18" charset="0"/>
                <a:cs typeface="Book Antiqua" panose="02040602050305030304" pitchFamily="18" charset="0"/>
              </a:rPr>
              <a:t>2018 M. SOCIALINĖS REABILITACIJOS PASLAUGŲ NEĮGALIESIEMS BENDRUOMENĖJE PROJEKTŲ FINANSAVIMO KONKURSAS</a:t>
            </a:r>
            <a:r>
              <a:rPr lang="lt-LT" altLang="lt-LT" sz="4000" dirty="0"/>
              <a:t/>
            </a:r>
            <a:br>
              <a:rPr lang="lt-LT" altLang="lt-LT" sz="4000" dirty="0"/>
            </a:br>
            <a:endParaRPr lang="en-US" sz="40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Antrinis pavadinimas 1"/>
          <p:cNvSpPr>
            <a:spLocks noGrp="1"/>
          </p:cNvSpPr>
          <p:nvPr>
            <p:ph type="subTitle" idx="1"/>
          </p:nvPr>
        </p:nvSpPr>
        <p:spPr>
          <a:xfrm>
            <a:off x="3563888" y="5589240"/>
            <a:ext cx="5256584" cy="864096"/>
          </a:xfrm>
        </p:spPr>
        <p:txBody>
          <a:bodyPr/>
          <a:lstStyle/>
          <a:p>
            <a:pPr algn="r"/>
            <a:r>
              <a:rPr lang="lt-LT" sz="2000" b="1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Kauno miesto savivaldybės  administracijos </a:t>
            </a:r>
          </a:p>
          <a:p>
            <a:pPr algn="r"/>
            <a:r>
              <a:rPr lang="lt-LT" sz="2000" b="1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Socialinių paslaugų skyrius</a:t>
            </a:r>
          </a:p>
        </p:txBody>
      </p:sp>
      <p:sp>
        <p:nvSpPr>
          <p:cNvPr id="4" name="Antrinis pavadinimas 1"/>
          <p:cNvSpPr txBox="1">
            <a:spLocks/>
          </p:cNvSpPr>
          <p:nvPr/>
        </p:nvSpPr>
        <p:spPr bwMode="auto">
          <a:xfrm>
            <a:off x="2843808" y="4631425"/>
            <a:ext cx="352839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sz="2000" b="1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Kaunas </a:t>
            </a:r>
            <a:br>
              <a:rPr lang="lt-LT" sz="2000" b="1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lt-LT" sz="2000" b="1" i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2017-10-06</a:t>
            </a:r>
          </a:p>
        </p:txBody>
      </p:sp>
      <p:pic>
        <p:nvPicPr>
          <p:cNvPr id="1028" name="Picture 4" descr="Neįgaliųjų reikalų departament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000" y="342900"/>
            <a:ext cx="5939294" cy="85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aveikslėlis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14839"/>
            <a:ext cx="16573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Tinkamos išlaidos: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8830816" cy="5433467"/>
          </a:xfrm>
        </p:spPr>
        <p:txBody>
          <a:bodyPr/>
          <a:lstStyle/>
          <a:p>
            <a:r>
              <a:rPr lang="lt-LT" sz="2600" dirty="0"/>
              <a:t>įrangai, priemonėms, prekėms ir reikmenims įsigyti, išskiriant trumpalaikį ir ilgalaikį turtą (vertė nuo 500 Eur). Ilgalaikiam turtui įsigyti, organizacija privalo turėti </a:t>
            </a:r>
            <a:r>
              <a:rPr lang="lt-LT" sz="2600" b="1" dirty="0"/>
              <a:t>ne mažesnį kaip 50 procentų finansavimą iš</a:t>
            </a:r>
            <a:r>
              <a:rPr lang="lt-LT" sz="2600" dirty="0"/>
              <a:t> </a:t>
            </a:r>
            <a:r>
              <a:rPr lang="lt-LT" sz="2600" b="1" dirty="0"/>
              <a:t>kitų šaltinių;</a:t>
            </a:r>
          </a:p>
          <a:p>
            <a:r>
              <a:rPr lang="lt-LT" sz="2600" dirty="0"/>
              <a:t>skirtos projektą administruojančių darbuotojų, vykdytojų</a:t>
            </a:r>
            <a:br>
              <a:rPr lang="lt-LT" sz="2600" dirty="0"/>
            </a:br>
            <a:r>
              <a:rPr lang="lt-LT" sz="2600" dirty="0"/>
              <a:t>ir  dalyvių  </a:t>
            </a:r>
            <a:r>
              <a:rPr lang="lt-LT" sz="2600" b="1" dirty="0"/>
              <a:t>transporto  išlaidoms;</a:t>
            </a:r>
          </a:p>
          <a:p>
            <a:r>
              <a:rPr lang="lt-LT" sz="2600" dirty="0"/>
              <a:t>skirtos projektą administruojančių darbuotojų, vykdytojų ir dalyvių </a:t>
            </a:r>
            <a:r>
              <a:rPr lang="lt-LT" sz="2600" b="1" dirty="0"/>
              <a:t>telekomunikacijos </a:t>
            </a:r>
            <a:r>
              <a:rPr lang="lt-LT" sz="2600" dirty="0"/>
              <a:t>(ryšių, interneto), </a:t>
            </a:r>
            <a:r>
              <a:rPr lang="lt-LT" sz="2600" b="1" dirty="0"/>
              <a:t>pašto</a:t>
            </a:r>
            <a:r>
              <a:rPr lang="lt-LT" sz="2600" dirty="0"/>
              <a:t> išlaidoms apmokėti;</a:t>
            </a:r>
          </a:p>
          <a:p>
            <a:r>
              <a:rPr lang="lt-LT" sz="2600" dirty="0"/>
              <a:t>skirtos patalpų, būtinų projekto administravimo reikmėms, projekto veiklai vykdyti, </a:t>
            </a:r>
            <a:r>
              <a:rPr lang="lt-LT" sz="2600" b="1" dirty="0"/>
              <a:t>eksploatavimo išlaidoms </a:t>
            </a:r>
            <a:r>
              <a:rPr lang="lt-LT" sz="2600" dirty="0"/>
              <a:t>(ne daugiau kaip </a:t>
            </a:r>
            <a:r>
              <a:rPr lang="lt-LT" sz="2600" b="1" dirty="0"/>
              <a:t>25 proc.</a:t>
            </a:r>
            <a:r>
              <a:rPr lang="lt-LT" sz="2600" dirty="0"/>
              <a:t> projekto vykdymo išlaidų;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Tinkamos išlaidos: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252520" cy="5112568"/>
          </a:xfrm>
        </p:spPr>
        <p:txBody>
          <a:bodyPr/>
          <a:lstStyle/>
          <a:p>
            <a:r>
              <a:rPr lang="lt-LT" sz="2600" dirty="0"/>
              <a:t>banko ar kitų mokėjimo arba kredito įstaigų </a:t>
            </a:r>
            <a:r>
              <a:rPr lang="lt-LT" sz="2600" b="1" dirty="0"/>
              <a:t>mokesčiams apmokėti</a:t>
            </a:r>
            <a:r>
              <a:rPr lang="lt-LT" sz="2600" dirty="0" smtClean="0"/>
              <a:t>; </a:t>
            </a:r>
            <a:endParaRPr lang="lt-LT" sz="2600" dirty="0"/>
          </a:p>
          <a:p>
            <a:r>
              <a:rPr lang="lt-LT" sz="2600" dirty="0"/>
              <a:t>Paprastojo </a:t>
            </a:r>
            <a:r>
              <a:rPr lang="lt-LT" sz="2600" b="1" dirty="0"/>
              <a:t>remonto </a:t>
            </a:r>
            <a:r>
              <a:rPr lang="lt-LT" sz="2600" dirty="0"/>
              <a:t>darbams apmokėti (privalo turėti ne mažesnį kaip </a:t>
            </a:r>
            <a:r>
              <a:rPr lang="lt-LT" sz="2600" b="1" dirty="0"/>
              <a:t>30 procentų </a:t>
            </a:r>
            <a:r>
              <a:rPr lang="lt-LT" sz="2600" dirty="0"/>
              <a:t>finansavimą iš kitų šaltinių). Suremontuotas patalpas turi naudoti ne trumpiau kaip  </a:t>
            </a:r>
            <a:r>
              <a:rPr lang="lt-LT" sz="2600" dirty="0" smtClean="0"/>
              <a:t>                 </a:t>
            </a:r>
            <a:r>
              <a:rPr lang="lt-LT" sz="2600" b="1" dirty="0" smtClean="0"/>
              <a:t>3 </a:t>
            </a:r>
            <a:r>
              <a:rPr lang="lt-LT" sz="2600" b="1" dirty="0"/>
              <a:t>metus </a:t>
            </a:r>
            <a:r>
              <a:rPr lang="lt-LT" sz="2600" dirty="0"/>
              <a:t>projektui pasibaigus;</a:t>
            </a:r>
          </a:p>
          <a:p>
            <a:r>
              <a:rPr lang="lt-LT" sz="2600" dirty="0"/>
              <a:t>skirtos projekto </a:t>
            </a:r>
            <a:r>
              <a:rPr lang="lt-LT" sz="2600" b="1" dirty="0"/>
              <a:t>dalyviams maitinti </a:t>
            </a:r>
            <a:r>
              <a:rPr lang="lt-LT" sz="2600" dirty="0"/>
              <a:t>(jeigu </a:t>
            </a:r>
            <a:r>
              <a:rPr lang="lt-LT" sz="2600" dirty="0" smtClean="0"/>
              <a:t>planuojamų veiklų trukmė </a:t>
            </a:r>
            <a:r>
              <a:rPr lang="lt-LT" sz="2600" dirty="0"/>
              <a:t>ne trumpesnė kaip 4 val</a:t>
            </a:r>
            <a:r>
              <a:rPr lang="lt-LT" sz="2600" dirty="0" smtClean="0"/>
              <a:t>.). </a:t>
            </a:r>
          </a:p>
          <a:p>
            <a:pPr marL="0" indent="0">
              <a:buNone/>
            </a:pPr>
            <a:r>
              <a:rPr lang="lt-LT" b="1" dirty="0" smtClean="0"/>
              <a:t>Visos </a:t>
            </a:r>
            <a:r>
              <a:rPr lang="lt-LT" b="1" dirty="0"/>
              <a:t>projektui įgyvendinti reikalingos prekės, darbai ir paslaugos privalo būti perkamos vadovaujantis </a:t>
            </a:r>
            <a:r>
              <a:rPr lang="lt-LT" b="1" dirty="0" smtClean="0"/>
              <a:t>LR </a:t>
            </a:r>
            <a:r>
              <a:rPr lang="lt-LT" b="1" dirty="0"/>
              <a:t>viešųjų pirkimų įstatymu.</a:t>
            </a:r>
          </a:p>
          <a:p>
            <a:pPr marL="0" indent="0">
              <a:buNone/>
            </a:pPr>
            <a:endParaRPr lang="lt-LT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1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95062" y="730584"/>
            <a:ext cx="6408711" cy="113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3600" b="1" dirty="0" smtClean="0"/>
              <a:t>BENDRA PROJEKTO SUMA</a:t>
            </a:r>
            <a:endParaRPr lang="en-US" sz="3600" b="1" dirty="0"/>
          </a:p>
        </p:txBody>
      </p:sp>
      <p:sp>
        <p:nvSpPr>
          <p:cNvPr id="5" name="Oval 4"/>
          <p:cNvSpPr/>
          <p:nvPr/>
        </p:nvSpPr>
        <p:spPr>
          <a:xfrm>
            <a:off x="827584" y="2442049"/>
            <a:ext cx="3312368" cy="1515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NE DAUGIAU KAIP 80 PROC. DARBO UŽMOKESTIS SU MOKESČIAIS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39704" y="2492896"/>
            <a:ext cx="3529087" cy="1635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spcBef>
                <a:spcPct val="0"/>
              </a:spcBef>
              <a:buNone/>
            </a:pPr>
            <a:r>
              <a:rPr lang="lt-LT" dirty="0"/>
              <a:t>20 PROC. </a:t>
            </a:r>
            <a:r>
              <a:rPr lang="lt-LT" sz="2000" dirty="0" smtClean="0"/>
              <a:t>KITOMS PREKĖMS /VEIKLŲ VYKDYMUI</a:t>
            </a:r>
            <a:endParaRPr lang="en-US" sz="2000" dirty="0"/>
          </a:p>
        </p:txBody>
      </p:sp>
      <p:sp>
        <p:nvSpPr>
          <p:cNvPr id="8" name="Down Arrow 7"/>
          <p:cNvSpPr/>
          <p:nvPr/>
        </p:nvSpPr>
        <p:spPr>
          <a:xfrm>
            <a:off x="6516216" y="1916348"/>
            <a:ext cx="576064" cy="501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5692" y="4725144"/>
            <a:ext cx="237626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Administravimo DU/buhalterinės paslaugos 20 proc. nuo bendros finansavimo sumos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853169" y="4689140"/>
            <a:ext cx="2294895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Projekto vykdytojų DU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043608" y="3933055"/>
            <a:ext cx="648072" cy="756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492113" y="3845190"/>
            <a:ext cx="685877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30"/>
          <p:cNvSpPr/>
          <p:nvPr/>
        </p:nvSpPr>
        <p:spPr>
          <a:xfrm>
            <a:off x="2195736" y="1916348"/>
            <a:ext cx="576064" cy="476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Atkreipti dėmesį į: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4997152"/>
          </a:xfrm>
        </p:spPr>
        <p:txBody>
          <a:bodyPr/>
          <a:lstStyle/>
          <a:p>
            <a:r>
              <a:rPr lang="lt-LT" dirty="0" smtClean="0"/>
              <a:t>Projekto išlaidos turi atitikti projekto veiklas;</a:t>
            </a:r>
          </a:p>
          <a:p>
            <a:r>
              <a:rPr lang="lt-LT" dirty="0" smtClean="0"/>
              <a:t>Patalpų išlaikymui numatomos išlaidos turi tiesiogiai sietis su projekto veiklomis;</a:t>
            </a:r>
          </a:p>
          <a:p>
            <a:r>
              <a:rPr lang="lt-LT" dirty="0" smtClean="0"/>
              <a:t>Su savanoriais turi būti sudarytos </a:t>
            </a:r>
            <a:r>
              <a:rPr lang="lt-LT" dirty="0"/>
              <a:t>savanoriškos veiklos </a:t>
            </a:r>
            <a:r>
              <a:rPr lang="lt-LT" dirty="0" smtClean="0"/>
              <a:t>sutartys;</a:t>
            </a:r>
          </a:p>
          <a:p>
            <a:r>
              <a:rPr lang="lt-LT" dirty="0" smtClean="0"/>
              <a:t>Numatant išlaidas darbo užmokesčiui, rekomenduojama atsižvelgti į valstybės nustatytus darbo užmokesčio dydžius;</a:t>
            </a:r>
          </a:p>
          <a:p>
            <a:r>
              <a:rPr lang="lt-LT" dirty="0" smtClean="0"/>
              <a:t>Nuo kitų metų planuojama didinti minimalų darbo užmokestį ir minimalų valandinį įkainį.</a:t>
            </a:r>
          </a:p>
          <a:p>
            <a:endParaRPr lang="lt-LT" dirty="0" smtClean="0"/>
          </a:p>
          <a:p>
            <a:pPr marL="0" indent="0">
              <a:buNone/>
            </a:pPr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7562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579296" cy="1143000"/>
          </a:xfrm>
        </p:spPr>
        <p:txBody>
          <a:bodyPr/>
          <a:lstStyle/>
          <a:p>
            <a:r>
              <a:rPr lang="lt-LT" sz="4000" dirty="0"/>
              <a:t>Kauno miesto savivaldybėje projektų įgyvendinimo kontrolė vykdoma vadovaujantis: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04864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2017 m. rugpjūčio 1 d. Kauno miesto savivaldybės administracijos direktoriaus įsakymu Nr. A-2849 </a:t>
            </a:r>
            <a:r>
              <a:rPr lang="lt-LT" dirty="0" smtClean="0"/>
              <a:t>„Dėl socialinės reabilitacijos paslaugų neįgaliesiems bendruomenėje projektų įgyvendinimo kontrolės tvarkos aprašo patvirtinimo“</a:t>
            </a:r>
            <a:endParaRPr lang="lt-LT" b="1" dirty="0"/>
          </a:p>
          <a:p>
            <a:endParaRPr lang="en-US" dirty="0"/>
          </a:p>
        </p:txBody>
      </p:sp>
      <p:pic>
        <p:nvPicPr>
          <p:cNvPr id="4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808836"/>
            <a:ext cx="16573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4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Kontaktai: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291264" cy="4525963"/>
          </a:xfrm>
        </p:spPr>
        <p:txBody>
          <a:bodyPr/>
          <a:lstStyle/>
          <a:p>
            <a:pPr marL="0" indent="0">
              <a:buNone/>
            </a:pPr>
            <a:endParaRPr lang="lt-LT" b="1" dirty="0" smtClean="0"/>
          </a:p>
          <a:p>
            <a:r>
              <a:rPr lang="lt-LT" b="1" dirty="0" smtClean="0"/>
              <a:t>Erika </a:t>
            </a:r>
            <a:r>
              <a:rPr lang="lt-LT" b="1" dirty="0"/>
              <a:t>Mockienė, </a:t>
            </a:r>
            <a:r>
              <a:rPr lang="lt-LT" dirty="0"/>
              <a:t>Socialinių paslaugų skyriaus vyr. specialistė, </a:t>
            </a:r>
            <a:r>
              <a:rPr lang="lt-LT" u="sng" dirty="0">
                <a:hlinkClick r:id="rId2"/>
              </a:rPr>
              <a:t>erika.mockiene</a:t>
            </a:r>
            <a:r>
              <a:rPr lang="en-US" u="sng" dirty="0">
                <a:hlinkClick r:id="rId2"/>
              </a:rPr>
              <a:t>@</a:t>
            </a:r>
            <a:r>
              <a:rPr lang="en-US" u="sng" dirty="0" err="1">
                <a:hlinkClick r:id="rId2"/>
              </a:rPr>
              <a:t>kaunas</a:t>
            </a:r>
            <a:r>
              <a:rPr lang="lt-LT" u="sng" dirty="0">
                <a:hlinkClick r:id="rId2"/>
              </a:rPr>
              <a:t>.lt</a:t>
            </a:r>
            <a:r>
              <a:rPr lang="lt-LT" u="sng" dirty="0"/>
              <a:t> </a:t>
            </a:r>
            <a:r>
              <a:rPr lang="en-US" dirty="0"/>
              <a:t>,</a:t>
            </a:r>
            <a:r>
              <a:rPr lang="lt-LT" dirty="0"/>
              <a:t> </a:t>
            </a: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   tel</a:t>
            </a:r>
            <a:r>
              <a:rPr lang="lt-LT" dirty="0"/>
              <a:t>. 20 70 65;</a:t>
            </a:r>
          </a:p>
          <a:p>
            <a:r>
              <a:rPr lang="lt-LT" b="1" dirty="0"/>
              <a:t>Lina Mockienė</a:t>
            </a:r>
            <a:r>
              <a:rPr lang="lt-LT" dirty="0"/>
              <a:t>, Socialinių paslaugų skyriaus vyr. specialistė, </a:t>
            </a:r>
            <a:r>
              <a:rPr lang="lt-LT" u="sng" dirty="0">
                <a:hlinkClick r:id="rId3"/>
              </a:rPr>
              <a:t>lina.mockiene</a:t>
            </a:r>
            <a:r>
              <a:rPr lang="en-US" u="sng" dirty="0">
                <a:hlinkClick r:id="rId3"/>
              </a:rPr>
              <a:t>@</a:t>
            </a:r>
            <a:r>
              <a:rPr lang="en-US" u="sng" dirty="0" err="1">
                <a:hlinkClick r:id="rId3"/>
              </a:rPr>
              <a:t>kaunas.lt</a:t>
            </a:r>
            <a:r>
              <a:rPr lang="lt-LT" u="sng" dirty="0"/>
              <a:t>, </a:t>
            </a:r>
            <a:endParaRPr lang="lt-LT" u="sng" dirty="0" smtClean="0"/>
          </a:p>
          <a:p>
            <a:pPr marL="0" indent="0">
              <a:buNone/>
            </a:pPr>
            <a:r>
              <a:rPr lang="lt-LT" dirty="0" smtClean="0"/>
              <a:t>   tel</a:t>
            </a:r>
            <a:r>
              <a:rPr lang="lt-LT" dirty="0"/>
              <a:t>. 20 98 21; </a:t>
            </a:r>
          </a:p>
        </p:txBody>
      </p:sp>
      <p:pic>
        <p:nvPicPr>
          <p:cNvPr id="4" name="Paveikslėlis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808836"/>
            <a:ext cx="16573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170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4653136"/>
            <a:ext cx="8229600" cy="1143000"/>
          </a:xfrm>
        </p:spPr>
        <p:txBody>
          <a:bodyPr/>
          <a:lstStyle/>
          <a:p>
            <a:r>
              <a:rPr lang="lt-LT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Ačiū už dėmesį</a:t>
            </a:r>
            <a:r>
              <a:rPr lang="en-US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lt-LT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Vaizdo rezultatas pagal užklausą „bendradarbiavimas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aveikslėlis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33764"/>
            <a:ext cx="16573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lt-LT" dirty="0" smtClean="0"/>
              <a:t>Konkurso teisinis reglamentavimas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/>
              <a:t>Lietuvos </a:t>
            </a:r>
            <a:r>
              <a:rPr lang="lt-LT" dirty="0"/>
              <a:t>Respublikos </a:t>
            </a:r>
            <a:r>
              <a:rPr lang="lt-LT" dirty="0" smtClean="0"/>
              <a:t>Socialinės </a:t>
            </a:r>
            <a:r>
              <a:rPr lang="lt-LT" dirty="0"/>
              <a:t>apsaugos ir darbo ministro </a:t>
            </a:r>
            <a:r>
              <a:rPr lang="lt-LT" i="1" dirty="0"/>
              <a:t>2012 m. liepos 20 d. </a:t>
            </a:r>
            <a:r>
              <a:rPr lang="lt-LT" i="1" dirty="0" smtClean="0"/>
              <a:t>įsakymu </a:t>
            </a:r>
            <a:r>
              <a:rPr lang="lt-LT" i="1" dirty="0"/>
              <a:t>Nr. A1-345 </a:t>
            </a:r>
            <a:r>
              <a:rPr lang="lt-LT" i="1" dirty="0" smtClean="0"/>
              <a:t>(</a:t>
            </a:r>
            <a:r>
              <a:rPr lang="lt-LT" b="1" dirty="0" smtClean="0"/>
              <a:t>2016 </a:t>
            </a:r>
            <a:r>
              <a:rPr lang="lt-LT" b="1" dirty="0"/>
              <a:t>m. rugsėjo 7 d. </a:t>
            </a:r>
            <a:r>
              <a:rPr lang="lt-LT" b="1" dirty="0" smtClean="0"/>
              <a:t>įsakymo Nr</a:t>
            </a:r>
            <a:r>
              <a:rPr lang="lt-LT" b="1" dirty="0"/>
              <a:t>. A1-509 </a:t>
            </a:r>
            <a:r>
              <a:rPr lang="lt-LT" i="1" dirty="0"/>
              <a:t>nauja </a:t>
            </a:r>
            <a:r>
              <a:rPr lang="lt-LT" i="1" dirty="0" smtClean="0"/>
              <a:t>redakcija) </a:t>
            </a:r>
            <a:r>
              <a:rPr lang="lt-LT" dirty="0" smtClean="0"/>
              <a:t>patvirtinti </a:t>
            </a:r>
            <a:r>
              <a:rPr lang="lt-LT" i="1" dirty="0" smtClean="0"/>
              <a:t>Socialinės reabilitacijos paslaugų neįgaliesiems bendruomenįje projektų atrankos konkurso organizavimo nuostatai</a:t>
            </a:r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16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Prioritetai teikiami projektams: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435280" cy="5112568"/>
          </a:xfrm>
        </p:spPr>
        <p:txBody>
          <a:bodyPr/>
          <a:lstStyle/>
          <a:p>
            <a:r>
              <a:rPr lang="lt-LT" sz="2600" dirty="0"/>
              <a:t>skirtiems </a:t>
            </a:r>
            <a:r>
              <a:rPr lang="lt-LT" sz="2600" dirty="0" smtClean="0"/>
              <a:t>neįgaliesiems, </a:t>
            </a:r>
            <a:r>
              <a:rPr lang="lt-LT" sz="2600" dirty="0"/>
              <a:t>kuriems </a:t>
            </a:r>
            <a:r>
              <a:rPr lang="lt-LT" sz="2600" dirty="0" smtClean="0"/>
              <a:t>nustatytas </a:t>
            </a:r>
            <a:r>
              <a:rPr lang="lt-LT" sz="2600" b="1" dirty="0"/>
              <a:t>sunkus ar vidutinis </a:t>
            </a:r>
            <a:r>
              <a:rPr lang="lt-LT" sz="2600" dirty="0"/>
              <a:t>neįgalumo lygis </a:t>
            </a:r>
            <a:r>
              <a:rPr lang="lt-LT" sz="2600" dirty="0" smtClean="0"/>
              <a:t>(0-40 </a:t>
            </a:r>
            <a:r>
              <a:rPr lang="lt-LT" sz="2600" dirty="0"/>
              <a:t>proc. darbingumo </a:t>
            </a:r>
            <a:r>
              <a:rPr lang="lt-LT" sz="2600" dirty="0" smtClean="0"/>
              <a:t>lygis) arba </a:t>
            </a:r>
            <a:r>
              <a:rPr lang="lt-LT" sz="2600" b="1" dirty="0"/>
              <a:t>didelių ar vidutinių specialiųjų poreikių lygis</a:t>
            </a:r>
            <a:r>
              <a:rPr lang="lt-LT" sz="2600" dirty="0"/>
              <a:t>, poreikiams tenkinti (jie sudaro ne mažiau kaip 40 proc. neįgaliųjų paslaugų gavėjų);</a:t>
            </a:r>
          </a:p>
          <a:p>
            <a:pPr lvl="0"/>
            <a:r>
              <a:rPr lang="lt-LT" sz="2600" dirty="0"/>
              <a:t>kai vieną projektą teikia kelios organizacijos, pasirašiusios </a:t>
            </a:r>
            <a:r>
              <a:rPr lang="lt-LT" sz="2600" b="1" dirty="0"/>
              <a:t>jungtinės veiklos (partnerystės) </a:t>
            </a:r>
            <a:r>
              <a:rPr lang="lt-LT" sz="2600" b="1" dirty="0" smtClean="0"/>
              <a:t>sutartį</a:t>
            </a:r>
            <a:r>
              <a:rPr lang="lt-LT" sz="2600" dirty="0" smtClean="0"/>
              <a:t>. </a:t>
            </a:r>
          </a:p>
          <a:p>
            <a:pPr marL="0" lvl="0" indent="0">
              <a:buNone/>
            </a:pPr>
            <a:r>
              <a:rPr lang="lt-LT" sz="2600" dirty="0" smtClean="0"/>
              <a:t>       </a:t>
            </a:r>
            <a:r>
              <a:rPr lang="lt-LT" sz="1800" dirty="0" smtClean="0"/>
              <a:t>* Partneriui </a:t>
            </a:r>
            <a:r>
              <a:rPr lang="lt-LT" sz="1800" dirty="0"/>
              <a:t>taikomi tokie pat reikalavimai kaip ir projektą teikiančiai organizacijai;</a:t>
            </a:r>
          </a:p>
          <a:p>
            <a:pPr lvl="0"/>
            <a:r>
              <a:rPr lang="lt-LT" sz="2600" dirty="0"/>
              <a:t>kai vykdant jų veiklas dalyvauja </a:t>
            </a:r>
            <a:r>
              <a:rPr lang="lt-LT" sz="2600" b="1" dirty="0"/>
              <a:t>savanoriai</a:t>
            </a:r>
            <a:r>
              <a:rPr lang="lt-LT" sz="2600" dirty="0"/>
              <a:t>;</a:t>
            </a:r>
          </a:p>
          <a:p>
            <a:r>
              <a:rPr lang="lt-LT" sz="2600" dirty="0"/>
              <a:t>kuriems įgyvendinti organizacija turi </a:t>
            </a:r>
            <a:r>
              <a:rPr lang="lt-LT" sz="2600" b="1" dirty="0"/>
              <a:t>ne mažiau kaip 10</a:t>
            </a:r>
            <a:br>
              <a:rPr lang="lt-LT" sz="2600" b="1" dirty="0"/>
            </a:br>
            <a:r>
              <a:rPr lang="lt-LT" sz="2600" b="1" dirty="0"/>
              <a:t>procentų </a:t>
            </a:r>
            <a:r>
              <a:rPr lang="lt-LT" sz="2600" dirty="0"/>
              <a:t>lėšų iš kitų šaltinių.</a:t>
            </a:r>
          </a:p>
        </p:txBody>
      </p:sp>
    </p:spTree>
    <p:extLst>
      <p:ext uri="{BB962C8B-B14F-4D97-AF65-F5344CB8AC3E}">
        <p14:creationId xmlns:p14="http://schemas.microsoft.com/office/powerpoint/2010/main" val="256700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Veiklos sritys: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/>
          <a:lstStyle/>
          <a:p>
            <a:pPr marL="0" indent="0">
              <a:buNone/>
            </a:pPr>
            <a:r>
              <a:rPr lang="lt-LT" sz="2400" b="1" dirty="0"/>
              <a:t>Neįgaliųjų dienos užimtumas – </a:t>
            </a:r>
            <a:r>
              <a:rPr lang="lt-LT" sz="2400" dirty="0"/>
              <a:t>(ne rečiau kaip 2 k. / sav. ir ne trumpiau kaip 4 val. / d. , o dirbant su neįgaliais vaikais iki 14 m., - ne rečiau kaip 2 k. / sav. ir ne trumpiau kaip 2 val. / d.), turi </a:t>
            </a:r>
            <a:r>
              <a:rPr lang="lt-LT" sz="2400" b="1" i="1" dirty="0"/>
              <a:t>apimti ne mažiau kaip 3 toliau</a:t>
            </a:r>
            <a:r>
              <a:rPr lang="lt-LT" sz="2400" i="1" dirty="0"/>
              <a:t> </a:t>
            </a:r>
            <a:r>
              <a:rPr lang="lt-LT" sz="2400" b="1" i="1" dirty="0"/>
              <a:t>nurodytas veiklas:</a:t>
            </a:r>
            <a:endParaRPr lang="lt-LT" sz="2400" i="1" dirty="0"/>
          </a:p>
          <a:p>
            <a:pPr marL="514350" lvl="0" indent="-514350">
              <a:buAutoNum type="arabicPeriod"/>
            </a:pPr>
            <a:r>
              <a:rPr lang="lt-LT" sz="2400" dirty="0"/>
              <a:t>savitvarka, kasdienės veiklos įgūdžių palaikymas, atkūrimas, ugdymas;</a:t>
            </a:r>
          </a:p>
          <a:p>
            <a:pPr marL="514350" lvl="0" indent="-514350">
              <a:buAutoNum type="arabicPeriod"/>
            </a:pPr>
            <a:r>
              <a:rPr lang="lt-LT" sz="2400" dirty="0"/>
              <a:t>mokymas sveikai gyventi, apsitarnauti, orientuotis ir judėti aplinkoje bei naudotis techninės pagalbos priemonėmis;</a:t>
            </a:r>
          </a:p>
          <a:p>
            <a:pPr marL="514350" lvl="0" indent="-514350">
              <a:buAutoNum type="arabicPeriod"/>
            </a:pPr>
            <a:r>
              <a:rPr lang="lt-LT" sz="2400" dirty="0"/>
              <a:t>saviraiškos ir kūrybiškumo lavinimas;</a:t>
            </a:r>
          </a:p>
          <a:p>
            <a:pPr marL="514350" lvl="0" indent="-514350">
              <a:buAutoNum type="arabicPeriod"/>
            </a:pPr>
            <a:r>
              <a:rPr lang="lt-LT" sz="2400" dirty="0"/>
              <a:t>mokymas pažinti ir valdyti ligą ar negalią, savarankiškai spręsti kasdienes problemas, pagalba sprendžiant dėl negalios kylančias emocines problemas, tenkinant bendravimo poreikį savigalbos grupėse ir užsiėmimuose.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3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Veiklos sritys: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184576"/>
          </a:xfrm>
        </p:spPr>
        <p:txBody>
          <a:bodyPr/>
          <a:lstStyle/>
          <a:p>
            <a:pPr marL="0" indent="0">
              <a:buNone/>
            </a:pPr>
            <a:r>
              <a:rPr lang="lt-LT" sz="2400" b="1" dirty="0"/>
              <a:t>Asmeninio asistento pagalba </a:t>
            </a:r>
            <a:r>
              <a:rPr lang="lt-LT" sz="2400" dirty="0"/>
              <a:t>(ne rečiau kaip 2 k. / sav. ), kuri apima:</a:t>
            </a:r>
          </a:p>
          <a:p>
            <a:pPr marL="514350" lvl="0" indent="-514350">
              <a:buAutoNum type="arabicPeriod"/>
            </a:pPr>
            <a:r>
              <a:rPr lang="lt-LT" sz="2200" dirty="0"/>
              <a:t>pagalbą neįgaliesiems lankantis užimtumo, ugdymo, sveikatos priežiūros ir kt. įstaigose (palydint, pavežant, padedant spręsti kylančias problemas);</a:t>
            </a:r>
          </a:p>
          <a:p>
            <a:pPr marL="514350" lvl="0" indent="-514350">
              <a:buAutoNum type="arabicPeriod"/>
            </a:pPr>
            <a:r>
              <a:rPr lang="lt-LT" sz="2200" dirty="0"/>
              <a:t>informacijos teikimą asmenims, turintiems klausos ir regėjimo negalią, prieinama forma ir technologijomis, kurios atitinka jų neįgalumo pobūdį;</a:t>
            </a:r>
          </a:p>
          <a:p>
            <a:pPr marL="514350" lvl="0" indent="-514350">
              <a:buAutoNum type="arabicPeriod"/>
            </a:pPr>
            <a:r>
              <a:rPr lang="lt-LT" sz="2200" dirty="0"/>
              <a:t>pagalbą sprendžiant įsidarbinimo, darbo paieškos, motyvacijos dirbti ir dalyvauti profesinėje reabilitacijoje didinimo, palaikymo darbo vietoje klausimus;</a:t>
            </a:r>
          </a:p>
          <a:p>
            <a:pPr marL="514350" lvl="0" indent="-514350">
              <a:buAutoNum type="arabicPeriod"/>
            </a:pPr>
            <a:r>
              <a:rPr lang="lt-LT" sz="2200" dirty="0"/>
              <a:t>pagalbą sprendžiant buityje kylančias problemas (mokymo sveikai gyventi, apsitarnauti, orientuotis ir judėti aplinkoje, savarankiškai spręsti kasdienes problemas) (tik asmenims, turintiems nustatytą sunkų ar vidutinį neįgalumo lygį, arba 0-40 proc. darbingumo lygį, arba didelių ar vidutinių specialiųjų poreikių lygį).</a:t>
            </a:r>
          </a:p>
          <a:p>
            <a:endParaRPr lang="lt-L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04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Veiklos sritys: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25144"/>
          </a:xfrm>
        </p:spPr>
        <p:txBody>
          <a:bodyPr/>
          <a:lstStyle/>
          <a:p>
            <a:pPr marL="0" indent="0">
              <a:buNone/>
            </a:pPr>
            <a:r>
              <a:rPr lang="lt-LT" sz="2800" b="1" dirty="0"/>
              <a:t>Neįgaliųjų užimtumas </a:t>
            </a:r>
            <a:r>
              <a:rPr lang="lt-LT" sz="2800" dirty="0"/>
              <a:t>įvairiuose amatų būreliuose ir klubuose</a:t>
            </a:r>
            <a:r>
              <a:rPr lang="lt-LT" sz="2800" b="1" dirty="0"/>
              <a:t> </a:t>
            </a:r>
            <a:r>
              <a:rPr lang="lt-LT" sz="2800" dirty="0"/>
              <a:t>(ne rečiau kaip 2 k. / sav. );</a:t>
            </a:r>
          </a:p>
          <a:p>
            <a:pPr marL="0" indent="0">
              <a:buNone/>
            </a:pPr>
            <a:r>
              <a:rPr lang="lt-LT" sz="2800" b="1" dirty="0"/>
              <a:t>Meninių gebėjimų lavinimas </a:t>
            </a:r>
            <a:r>
              <a:rPr lang="lt-LT" sz="2800" dirty="0"/>
              <a:t>(ne rečiau kaip 2 k. / sav. ) būreliuose</a:t>
            </a:r>
            <a:r>
              <a:rPr lang="lt-LT" sz="2800" dirty="0" smtClean="0"/>
              <a:t>, kolektyvuose</a:t>
            </a:r>
            <a:r>
              <a:rPr lang="lt-LT" sz="2800" dirty="0"/>
              <a:t>, klubuose;</a:t>
            </a:r>
          </a:p>
          <a:p>
            <a:pPr marL="0" indent="0">
              <a:buNone/>
            </a:pPr>
            <a:r>
              <a:rPr lang="lt-LT" sz="2800" b="1" dirty="0"/>
              <a:t>Pagalba neįgaliųjų šeimos nariams </a:t>
            </a:r>
            <a:r>
              <a:rPr lang="lt-LT" sz="2800" dirty="0" smtClean="0"/>
              <a:t>(ne </a:t>
            </a:r>
            <a:r>
              <a:rPr lang="lt-LT" sz="2800" dirty="0"/>
              <a:t>rečiau kaip 1 k. / mėn</a:t>
            </a:r>
            <a:r>
              <a:rPr lang="lt-LT" sz="2800" dirty="0" smtClean="0"/>
              <a:t>.), jeigu planuojama </a:t>
            </a:r>
            <a:r>
              <a:rPr lang="lt-LT" sz="2800" dirty="0"/>
              <a:t>vykdyti bent vieną veiklą pagal kitas veiklos sritis.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1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r>
              <a:rPr lang="lt-LT" dirty="0" smtClean="0"/>
              <a:t>Su </a:t>
            </a:r>
            <a:r>
              <a:rPr lang="lt-LT" dirty="0"/>
              <a:t>projekto paraiška privaloma pateikti šiuos dokumentus:</a:t>
            </a:r>
            <a:br>
              <a:rPr lang="lt-LT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00600"/>
          </a:xfrm>
        </p:spPr>
        <p:txBody>
          <a:bodyPr/>
          <a:lstStyle/>
          <a:p>
            <a:pPr marL="0" indent="0">
              <a:buNone/>
            </a:pPr>
            <a:r>
              <a:rPr lang="lt-LT" sz="2000" dirty="0" smtClean="0"/>
              <a:t>1. Projektą </a:t>
            </a:r>
            <a:r>
              <a:rPr lang="lt-LT" sz="2000" dirty="0"/>
              <a:t>vykdančios organizacijos (ir partnerio) asmens, turinčio teisę veikti organizacijos vardu, pasirašytą </a:t>
            </a:r>
            <a:r>
              <a:rPr lang="lt-LT" sz="2000" b="1" dirty="0"/>
              <a:t>pažymą</a:t>
            </a:r>
            <a:r>
              <a:rPr lang="lt-LT" sz="2000" dirty="0"/>
              <a:t>, kurioje nurodoma, kad:</a:t>
            </a:r>
          </a:p>
          <a:p>
            <a:pPr lvl="0"/>
            <a:r>
              <a:rPr lang="lt-LT" sz="2000" dirty="0"/>
              <a:t>organizacija nėra likviduojama;</a:t>
            </a:r>
          </a:p>
          <a:p>
            <a:pPr lvl="0"/>
            <a:r>
              <a:rPr lang="lt-LT" sz="2000" dirty="0"/>
              <a:t>neturi neįvykdytų mokesčių ar socialinio draudimo įmokų mokėjimo įsipareigojimų pagal Lietuvos Respublikos teisės aktus;</a:t>
            </a:r>
          </a:p>
          <a:p>
            <a:pPr lvl="0"/>
            <a:r>
              <a:rPr lang="lt-LT" sz="2000" dirty="0"/>
              <a:t>paraiškoje ir jos prieduose nepateikė klaidinamos informacijos;</a:t>
            </a:r>
          </a:p>
          <a:p>
            <a:pPr lvl="0"/>
            <a:r>
              <a:rPr lang="lt-LT" sz="2000" dirty="0"/>
              <a:t>nėra įsiteisėjęs teismo sprendimas, kad organizacija pažeidė kitą sutartį dėl paramos skyrimo iš Europos Sąjungos arba Lietuvos Respublikos valstybės biudžeto;</a:t>
            </a:r>
          </a:p>
          <a:p>
            <a:pPr lvl="0"/>
            <a:r>
              <a:rPr lang="lt-LT" sz="2000" dirty="0"/>
              <a:t>projekto išlaidos nedubliuoja išlaidų, finansuojamų iš kitų valstybės biudžeto programų, Europos Sąjungos, savivaldybių biudžetų ar kitų paramos lėšų;</a:t>
            </a:r>
          </a:p>
          <a:p>
            <a:pPr lvl="0"/>
            <a:r>
              <a:rPr lang="lt-LT" sz="2000" dirty="0"/>
              <a:t>projekto finansininkas turi arba buhalterio, arba auditoriaus, arba apskaitininko kvalifikaciją arba buhalterinę apskaitą tvarko buhalterines paslaugas teikianti įmonė (įstaiga) arba buhalterinės apskaitos paslaugas savarankiškai teikiantis asmuo (partneriai šios informacijos neteikia).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3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Su projekto paraiška privaloma pateikti šiuos dokumentus: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928992" cy="4968552"/>
          </a:xfrm>
        </p:spPr>
        <p:txBody>
          <a:bodyPr/>
          <a:lstStyle/>
          <a:p>
            <a:pPr marL="0" indent="0">
              <a:buNone/>
            </a:pPr>
            <a:r>
              <a:rPr lang="lt-LT" sz="2200" dirty="0" smtClean="0"/>
              <a:t>2. Projektą vykdančios organizacijos (ir partnerio) </a:t>
            </a:r>
            <a:r>
              <a:rPr lang="lt-LT" sz="2200" b="1" dirty="0" smtClean="0"/>
              <a:t>teisę naudotis </a:t>
            </a:r>
          </a:p>
          <a:p>
            <a:pPr marL="0" indent="0">
              <a:buNone/>
            </a:pPr>
            <a:r>
              <a:rPr lang="lt-LT" sz="2200" b="1" dirty="0" smtClean="0"/>
              <a:t>nekilnojamuoju turtu </a:t>
            </a:r>
            <a:r>
              <a:rPr lang="lt-LT" sz="2200" dirty="0" smtClean="0"/>
              <a:t>patvirtinančius dokumentus ar jų kopijas;</a:t>
            </a:r>
          </a:p>
          <a:p>
            <a:pPr marL="0" indent="0">
              <a:buNone/>
            </a:pPr>
            <a:r>
              <a:rPr lang="lt-LT" sz="2200" dirty="0" smtClean="0"/>
              <a:t>3. Pažymą, kurioje pateikiamas </a:t>
            </a:r>
            <a:r>
              <a:rPr lang="lt-LT" sz="2200" b="1" dirty="0" smtClean="0"/>
              <a:t>preliminarus paslaugų gavėjų sąrašas</a:t>
            </a:r>
            <a:r>
              <a:rPr lang="lt-LT" sz="2200" dirty="0" smtClean="0"/>
              <a:t>, kuriame nurodomas paslaugų gavėjo vardas, pavardė, gyvenamoji </a:t>
            </a:r>
            <a:r>
              <a:rPr lang="lt-LT" sz="2200" dirty="0" smtClean="0"/>
              <a:t>vietovė, </a:t>
            </a:r>
            <a:r>
              <a:rPr lang="lt-LT" sz="2200" dirty="0" smtClean="0"/>
              <a:t>neįgalumo lygis ar darbingumo lygis, ar nustatytas specialiųjų poreikių lygis, ar neįgaliųjų šeimos nariai;</a:t>
            </a:r>
          </a:p>
          <a:p>
            <a:pPr marL="0" indent="0">
              <a:buNone/>
            </a:pPr>
            <a:r>
              <a:rPr lang="lt-LT" sz="2200" dirty="0" smtClean="0"/>
              <a:t>4. </a:t>
            </a:r>
            <a:r>
              <a:rPr lang="lt-LT" sz="2200" b="1" dirty="0" smtClean="0"/>
              <a:t>jungtinės veiklos (partnerystės) sutarties </a:t>
            </a:r>
            <a:r>
              <a:rPr lang="lt-LT" sz="2200" dirty="0" smtClean="0"/>
              <a:t>kopiją (jeigu planuojama jungtinė veikla);</a:t>
            </a:r>
          </a:p>
          <a:p>
            <a:pPr marL="0" indent="0">
              <a:buNone/>
            </a:pPr>
            <a:r>
              <a:rPr lang="lt-LT" sz="1600" i="1" dirty="0" smtClean="0"/>
              <a:t>*Partneriui taikomi tokie pat reikalavimai kaip ir projektą teikiančiai organizacijai </a:t>
            </a:r>
          </a:p>
          <a:p>
            <a:pPr marL="0" indent="0">
              <a:buNone/>
            </a:pPr>
            <a:r>
              <a:rPr lang="lt-LT" sz="2200" dirty="0" smtClean="0"/>
              <a:t>5. projektą vykdančios organizacijos visuotinio dalininkų, narių susirinkimo protokolo ar jo išrašo </a:t>
            </a:r>
            <a:r>
              <a:rPr lang="lt-LT" sz="2200" b="1" dirty="0" smtClean="0"/>
              <a:t>dėl organizacijos vadovo išrinkimo (skyrimo) </a:t>
            </a:r>
            <a:r>
              <a:rPr lang="lt-LT" sz="2200" dirty="0" smtClean="0"/>
              <a:t>bei organizacijos praėjusių kalendorinių metų</a:t>
            </a:r>
            <a:r>
              <a:rPr lang="lt-LT" sz="2200" b="1" dirty="0" smtClean="0"/>
              <a:t> veiklos ataskaitų </a:t>
            </a:r>
          </a:p>
          <a:p>
            <a:pPr marL="0" indent="0">
              <a:buNone/>
            </a:pPr>
            <a:r>
              <a:rPr lang="lt-LT" sz="2200" dirty="0" smtClean="0"/>
              <a:t>patvirtinimo kopijas.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600" dirty="0"/>
              <a:t>Projektų </a:t>
            </a:r>
            <a:r>
              <a:rPr lang="lt-LT" sz="3600" dirty="0" smtClean="0"/>
              <a:t>paraiškas pateikti iki </a:t>
            </a:r>
            <a:r>
              <a:rPr lang="lt-LT" sz="3600" b="1" dirty="0"/>
              <a:t>2017 m. spalio 16 d. </a:t>
            </a:r>
            <a:r>
              <a:rPr lang="lt-LT" sz="3600" b="1" dirty="0" smtClean="0"/>
              <a:t>16.30 val. </a:t>
            </a:r>
            <a:r>
              <a:rPr lang="lt-LT" sz="3600" dirty="0" smtClean="0"/>
              <a:t>šia </a:t>
            </a:r>
            <a:r>
              <a:rPr lang="lt-LT" sz="3600" dirty="0"/>
              <a:t>tvarka: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53136"/>
          </a:xfrm>
        </p:spPr>
        <p:txBody>
          <a:bodyPr/>
          <a:lstStyle/>
          <a:p>
            <a:r>
              <a:rPr lang="lt-LT" sz="3400" dirty="0"/>
              <a:t>pateikiamas projekto paraiškos (užpildytas, pasirašytas, antspauduota paraiškos forma ir priedai) </a:t>
            </a:r>
            <a:r>
              <a:rPr lang="lt-LT" sz="3400" b="1" dirty="0" smtClean="0"/>
              <a:t>originalas </a:t>
            </a:r>
            <a:r>
              <a:rPr lang="lt-LT" sz="3400" dirty="0" smtClean="0"/>
              <a:t>(Socialinių paslaugų skyrius, Nemuno g. 29, Kaunas 50 kab.);</a:t>
            </a:r>
            <a:endParaRPr lang="lt-LT" sz="3400" dirty="0"/>
          </a:p>
          <a:p>
            <a:r>
              <a:rPr lang="lt-LT" sz="3400" dirty="0"/>
              <a:t>kompiuterinėje laikmenoje pateikiama </a:t>
            </a:r>
            <a:r>
              <a:rPr lang="lt-LT" sz="3400" b="1" dirty="0"/>
              <a:t>elektroninė projekto paraiškos versija </a:t>
            </a:r>
            <a:r>
              <a:rPr lang="lt-LT" sz="3400" dirty="0"/>
              <a:t>kartu su pridedamais dokumentais. Ant elektroninės laikmenos turi būti nurodytas </a:t>
            </a:r>
            <a:r>
              <a:rPr lang="lt-LT" sz="3400" b="1" dirty="0"/>
              <a:t>pareiškėjo pavadinimas.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1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1110</Words>
  <Application>Microsoft Office PowerPoint</Application>
  <PresentationFormat>Demonstracija ekrane (4:3)</PresentationFormat>
  <Paragraphs>80</Paragraphs>
  <Slides>16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16</vt:i4>
      </vt:variant>
    </vt:vector>
  </HeadingPairs>
  <TitlesOfParts>
    <vt:vector size="21" baseType="lpstr">
      <vt:lpstr>Arial</vt:lpstr>
      <vt:lpstr>Book Antiqua</vt:lpstr>
      <vt:lpstr>Calibri</vt:lpstr>
      <vt:lpstr>Times New Roman</vt:lpstr>
      <vt:lpstr>Office Theme</vt:lpstr>
      <vt:lpstr>2018 M. SOCIALINĖS REABILITACIJOS PASLAUGŲ NEĮGALIESIEMS BENDRUOMENĖJE PROJEKTŲ FINANSAVIMO KONKURSAS </vt:lpstr>
      <vt:lpstr>Konkurso teisinis reglamentavimas</vt:lpstr>
      <vt:lpstr>Prioritetai teikiami projektams:</vt:lpstr>
      <vt:lpstr>Veiklos sritys:</vt:lpstr>
      <vt:lpstr>Veiklos sritys:</vt:lpstr>
      <vt:lpstr>Veiklos sritys:</vt:lpstr>
      <vt:lpstr>Su projekto paraiška privaloma pateikti šiuos dokumentus: </vt:lpstr>
      <vt:lpstr>Su projekto paraiška privaloma pateikti šiuos dokumentus:</vt:lpstr>
      <vt:lpstr>Projektų paraiškas pateikti iki 2017 m. spalio 16 d. 16.30 val. šia tvarka:</vt:lpstr>
      <vt:lpstr>Tinkamos išlaidos:</vt:lpstr>
      <vt:lpstr>Tinkamos išlaidos:</vt:lpstr>
      <vt:lpstr>„PowerPoint“ pateiktis</vt:lpstr>
      <vt:lpstr>Atkreipti dėmesį į:</vt:lpstr>
      <vt:lpstr>Kauno miesto savivaldybėje projektų įgyvendinimo kontrolė vykdoma vadovaujantis:</vt:lpstr>
      <vt:lpstr>Kontaktai:</vt:lpstr>
      <vt:lpstr>Ačiū už dėmesį!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PAVADINIMAS</dc:title>
  <dc:creator>Skrandis</dc:creator>
  <cp:lastModifiedBy>Lina Mockienė</cp:lastModifiedBy>
  <cp:revision>116</cp:revision>
  <dcterms:created xsi:type="dcterms:W3CDTF">2015-01-20T18:56:09Z</dcterms:created>
  <dcterms:modified xsi:type="dcterms:W3CDTF">2017-10-13T06:26:00Z</dcterms:modified>
</cp:coreProperties>
</file>