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7559675" cy="10691813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79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view3D>
      <c:rotX val="15"/>
      <c:rotY val="20"/>
      <c:rAngAx val="0"/>
      <c:perspective val="0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3.3683289588801401E-3"/>
          <c:y val="1.5386007783509822E-3"/>
          <c:w val="0.84510061242344703"/>
          <c:h val="0.95592361299665141"/>
        </c:manualLayout>
      </c:layout>
      <c:bar3DChart>
        <c:barDir val="bar"/>
        <c:grouping val="clustered"/>
        <c:varyColors val="0"/>
        <c:ser>
          <c:idx val="0"/>
          <c:order val="0"/>
          <c:tx>
            <c:v>2016 m.</c:v>
          </c:tx>
          <c:spPr>
            <a:solidFill>
              <a:srgbClr val="00458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400" b="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10741</c:v>
              </c:pt>
            </c:numLit>
          </c:val>
        </c:ser>
        <c:ser>
          <c:idx val="1"/>
          <c:order val="1"/>
          <c:tx>
            <c:v>2015 m</c:v>
          </c:tx>
          <c:spPr>
            <a:solidFill>
              <a:srgbClr val="FF420E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</c:strLit>
          </c:cat>
          <c:val>
            <c:numLit>
              <c:formatCode>General</c:formatCode>
              <c:ptCount val="1"/>
              <c:pt idx="0">
                <c:v>10547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34240"/>
        <c:axId val="26232704"/>
        <c:axId val="0"/>
      </c:bar3DChart>
      <c:valAx>
        <c:axId val="26232704"/>
        <c:scaling>
          <c:orientation val="minMax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234240"/>
        <c:crosses val="autoZero"/>
        <c:crossBetween val="between"/>
      </c:valAx>
      <c:catAx>
        <c:axId val="2623424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232704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view3D>
      <c:rotX val="15"/>
      <c:rotY val="20"/>
      <c:rAngAx val="0"/>
      <c:perspective val="46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1.9933703637340979E-2"/>
          <c:y val="4.0331945394234112E-2"/>
          <c:w val="0.64562802365167526"/>
          <c:h val="0.93682543073907953"/>
        </c:manualLayout>
      </c:layout>
      <c:bar3DChart>
        <c:barDir val="col"/>
        <c:grouping val="clustered"/>
        <c:varyColors val="0"/>
        <c:ser>
          <c:idx val="0"/>
          <c:order val="0"/>
          <c:tx>
            <c:v/>
          </c:tx>
          <c:spPr>
            <a:solidFill>
              <a:srgbClr val="FF420E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D320"/>
              </a:solidFill>
              <a:ln>
                <a:noFill/>
              </a:ln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</c:spPr>
          </c:dPt>
          <c:dLbls>
            <c:numFmt formatCode="General" sourceLinked="0"/>
            <c:txPr>
              <a:bodyPr/>
              <a:lstStyle/>
              <a:p>
                <a:pPr>
                  <a:defRPr sz="1000" b="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2013 m.</c:v>
              </c:pt>
              <c:pt idx="1">
                <c:v>2014 m. </c:v>
              </c:pt>
              <c:pt idx="2">
                <c:v>2015 m. </c:v>
              </c:pt>
              <c:pt idx="3">
                <c:v>2016 m.</c:v>
              </c:pt>
            </c:strLit>
          </c:cat>
          <c:val>
            <c:numLit>
              <c:formatCode>General</c:formatCode>
              <c:ptCount val="4"/>
              <c:pt idx="0">
                <c:v>2338</c:v>
              </c:pt>
              <c:pt idx="1">
                <c:v>2255</c:v>
              </c:pt>
              <c:pt idx="2">
                <c:v>2182</c:v>
              </c:pt>
              <c:pt idx="3">
                <c:v>1779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473600"/>
        <c:axId val="26467712"/>
        <c:axId val="0"/>
      </c:bar3DChart>
      <c:valAx>
        <c:axId val="26467712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473600"/>
        <c:crosses val="autoZero"/>
        <c:crossBetween val="between"/>
      </c:valAx>
      <c:catAx>
        <c:axId val="26473600"/>
        <c:scaling>
          <c:orientation val="minMax"/>
        </c:scaling>
        <c:delete val="0"/>
        <c:axPos val="b"/>
        <c:numFmt formatCode="[$-1000427]yyyy\-mm\-dd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46771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96452248700949639"/>
          <c:y val="0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 b="1">
              <a:latin typeface="Times New Roman" pitchFamily="16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plotArea>
      <c:layout>
        <c:manualLayout>
          <c:xMode val="edge"/>
          <c:yMode val="edge"/>
          <c:x val="3.9556140551704443E-2"/>
          <c:y val="9.1934457592785887E-2"/>
          <c:w val="0.92049619481870648"/>
          <c:h val="0.85621570743078268"/>
        </c:manualLayout>
      </c:layout>
      <c:barChart>
        <c:barDir val="col"/>
        <c:grouping val="clustered"/>
        <c:varyColors val="0"/>
        <c:ser>
          <c:idx val="0"/>
          <c:order val="0"/>
          <c:tx>
            <c:v>2014 m.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6"/>
              <c:pt idx="0">
                <c:v>LR ATPK 110 str.</c:v>
              </c:pt>
              <c:pt idx="1">
                <c:v>50 str. </c:v>
              </c:pt>
              <c:pt idx="2">
                <c:v>174 str.</c:v>
              </c:pt>
              <c:pt idx="3">
                <c:v>178 str.</c:v>
              </c:pt>
              <c:pt idx="4">
                <c:v>181 str.</c:v>
              </c:pt>
              <c:pt idx="5">
                <c:v>183 str.</c:v>
              </c:pt>
            </c:strLit>
          </c:cat>
          <c:val>
            <c:numLit>
              <c:formatCode>General</c:formatCode>
              <c:ptCount val="6"/>
              <c:pt idx="0">
                <c:v>87</c:v>
              </c:pt>
              <c:pt idx="1">
                <c:v>267</c:v>
              </c:pt>
              <c:pt idx="2">
                <c:v>127</c:v>
              </c:pt>
              <c:pt idx="3">
                <c:v>696</c:v>
              </c:pt>
              <c:pt idx="4">
                <c:v>129</c:v>
              </c:pt>
              <c:pt idx="5">
                <c:v>366</c:v>
              </c:pt>
            </c:numLit>
          </c:val>
        </c:ser>
        <c:ser>
          <c:idx val="1"/>
          <c:order val="1"/>
          <c:tx>
            <c:v>2015 m.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6"/>
              <c:pt idx="0">
                <c:v>LR ATPK 110 str.</c:v>
              </c:pt>
              <c:pt idx="1">
                <c:v>50 str. </c:v>
              </c:pt>
              <c:pt idx="2">
                <c:v>174 str.</c:v>
              </c:pt>
              <c:pt idx="3">
                <c:v>178 str.</c:v>
              </c:pt>
              <c:pt idx="4">
                <c:v>181 str.</c:v>
              </c:pt>
              <c:pt idx="5">
                <c:v>183 str.</c:v>
              </c:pt>
            </c:strLit>
          </c:cat>
          <c:val>
            <c:numLit>
              <c:formatCode>General</c:formatCode>
              <c:ptCount val="6"/>
              <c:pt idx="0">
                <c:v>58</c:v>
              </c:pt>
              <c:pt idx="1">
                <c:v>470</c:v>
              </c:pt>
              <c:pt idx="2">
                <c:v>112</c:v>
              </c:pt>
              <c:pt idx="3">
                <c:v>485</c:v>
              </c:pt>
              <c:pt idx="4">
                <c:v>123</c:v>
              </c:pt>
              <c:pt idx="5">
                <c:v>280</c:v>
              </c:pt>
            </c:numLit>
          </c:val>
        </c:ser>
        <c:ser>
          <c:idx val="2"/>
          <c:order val="2"/>
          <c:tx>
            <c:v>2016 m.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6"/>
              <c:pt idx="0">
                <c:v>LR ATPK 110 str.</c:v>
              </c:pt>
              <c:pt idx="1">
                <c:v>50 str. </c:v>
              </c:pt>
              <c:pt idx="2">
                <c:v>174 str.</c:v>
              </c:pt>
              <c:pt idx="3">
                <c:v>178 str.</c:v>
              </c:pt>
              <c:pt idx="4">
                <c:v>181 str.</c:v>
              </c:pt>
              <c:pt idx="5">
                <c:v>183 str.</c:v>
              </c:pt>
            </c:strLit>
          </c:cat>
          <c:val>
            <c:numLit>
              <c:formatCode>General</c:formatCode>
              <c:ptCount val="6"/>
              <c:pt idx="0">
                <c:v>20</c:v>
              </c:pt>
              <c:pt idx="1">
                <c:v>615</c:v>
              </c:pt>
              <c:pt idx="2">
                <c:v>118</c:v>
              </c:pt>
              <c:pt idx="3">
                <c:v>303</c:v>
              </c:pt>
              <c:pt idx="4">
                <c:v>82</c:v>
              </c:pt>
              <c:pt idx="5">
                <c:v>183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550656"/>
        <c:axId val="26540672"/>
      </c:barChart>
      <c:valAx>
        <c:axId val="26540672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550656"/>
        <c:crosses val="autoZero"/>
        <c:crossBetween val="between"/>
      </c:valAx>
      <c:catAx>
        <c:axId val="26550656"/>
        <c:scaling>
          <c:orientation val="minMax"/>
        </c:scaling>
        <c:delete val="0"/>
        <c:axPos val="b"/>
        <c:numFmt formatCode="[$-1000427]yyyy\-mm\-dd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lt-LT"/>
          </a:p>
        </c:txPr>
        <c:crossAx val="26540672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865966887386"/>
          <c:y val="8.6822479809603628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plotArea>
      <c:layout>
        <c:manualLayout>
          <c:xMode val="edge"/>
          <c:yMode val="edge"/>
          <c:x val="1.6347435627587174E-2"/>
          <c:y val="1.8099045081057072E-2"/>
          <c:w val="0.85252208112132344"/>
          <c:h val="0.95980426629160798"/>
        </c:manualLayout>
      </c:layout>
      <c:barChart>
        <c:barDir val="col"/>
        <c:grouping val="clustered"/>
        <c:varyColors val="0"/>
        <c:ser>
          <c:idx val="0"/>
          <c:order val="0"/>
          <c:tx>
            <c:v>Užregistruota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sz="1000" b="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  <c:pt idx="0">
                <c:v>2012</c:v>
              </c:pt>
              <c:pt idx="1">
                <c:v>2013</c:v>
              </c:pt>
              <c:pt idx="2">
                <c:v>2014</c:v>
              </c:pt>
              <c:pt idx="3">
                <c:v>2015</c:v>
              </c:pt>
              <c:pt idx="4">
                <c:v>2016</c:v>
              </c:pt>
            </c:strLit>
          </c:cat>
          <c:val>
            <c:numLit>
              <c:formatCode>General</c:formatCode>
              <c:ptCount val="5"/>
              <c:pt idx="0">
                <c:v>985</c:v>
              </c:pt>
              <c:pt idx="1">
                <c:v>1116</c:v>
              </c:pt>
              <c:pt idx="2">
                <c:v>1183</c:v>
              </c:pt>
              <c:pt idx="3">
                <c:v>846</c:v>
              </c:pt>
              <c:pt idx="4">
                <c:v>676</c:v>
              </c:pt>
            </c:numLit>
          </c:val>
        </c:ser>
        <c:ser>
          <c:idx val="1"/>
          <c:order val="1"/>
          <c:tx>
            <c:v>Ištirta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txPr>
              <a:bodyPr/>
              <a:lstStyle/>
              <a:p>
                <a:pPr>
                  <a:defRPr sz="1000" b="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  <c:pt idx="0">
                <c:v>2012</c:v>
              </c:pt>
              <c:pt idx="1">
                <c:v>2013</c:v>
              </c:pt>
              <c:pt idx="2">
                <c:v>2014</c:v>
              </c:pt>
              <c:pt idx="3">
                <c:v>2015</c:v>
              </c:pt>
              <c:pt idx="4">
                <c:v>2016</c:v>
              </c:pt>
            </c:strLit>
          </c:cat>
          <c:val>
            <c:numLit>
              <c:formatCode>General</c:formatCode>
              <c:ptCount val="5"/>
              <c:pt idx="0">
                <c:v>438</c:v>
              </c:pt>
              <c:pt idx="1">
                <c:v>589</c:v>
              </c:pt>
              <c:pt idx="2">
                <c:v>679</c:v>
              </c:pt>
              <c:pt idx="3">
                <c:v>532</c:v>
              </c:pt>
              <c:pt idx="4">
                <c:v>355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96320"/>
        <c:axId val="26294528"/>
      </c:barChart>
      <c:valAx>
        <c:axId val="2629452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296320"/>
        <c:crosses val="autoZero"/>
        <c:crossBetween val="between"/>
      </c:valAx>
      <c:catAx>
        <c:axId val="26296320"/>
        <c:scaling>
          <c:orientation val="minMax"/>
        </c:scaling>
        <c:delete val="0"/>
        <c:axPos val="b"/>
        <c:numFmt formatCode="[$-1000427]yyyy\-mm\-dd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294528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50115765102084"/>
          <c:y val="3.9529202753719739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plotArea>
      <c:layout>
        <c:manualLayout>
          <c:xMode val="edge"/>
          <c:yMode val="edge"/>
          <c:x val="1.9905213270142177E-2"/>
          <c:y val="1.9929320180563787E-2"/>
          <c:w val="0.96018928090808009"/>
          <c:h val="0.96014135963887237"/>
        </c:manualLayout>
      </c:layout>
      <c:barChart>
        <c:barDir val="col"/>
        <c:grouping val="clustered"/>
        <c:varyColors val="0"/>
        <c:ser>
          <c:idx val="0"/>
          <c:order val="0"/>
          <c:tx>
            <c:v>Ištyrimas (proc.)</c:v>
          </c:tx>
          <c:spPr>
            <a:solidFill>
              <a:srgbClr val="579D1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Lbls>
            <c:numFmt formatCode="General" sourceLinked="0"/>
            <c:txPr>
              <a:bodyPr/>
              <a:lstStyle/>
              <a:p>
                <a:pPr>
                  <a:defRPr sz="1000" b="0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  <c:pt idx="0">
                <c:v>2012</c:v>
              </c:pt>
              <c:pt idx="1">
                <c:v>2013</c:v>
              </c:pt>
              <c:pt idx="2">
                <c:v>2014</c:v>
              </c:pt>
              <c:pt idx="3">
                <c:v>2015</c:v>
              </c:pt>
              <c:pt idx="4">
                <c:v>2016</c:v>
              </c:pt>
            </c:strLit>
          </c:cat>
          <c:val>
            <c:numLit>
              <c:formatCode>General</c:formatCode>
              <c:ptCount val="5"/>
              <c:pt idx="0">
                <c:v>44.5</c:v>
              </c:pt>
              <c:pt idx="1">
                <c:v>52.8</c:v>
              </c:pt>
              <c:pt idx="2">
                <c:v>57.4</c:v>
              </c:pt>
              <c:pt idx="3">
                <c:v>62.9</c:v>
              </c:pt>
              <c:pt idx="4">
                <c:v>52.5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318336"/>
        <c:axId val="26316800"/>
      </c:barChart>
      <c:valAx>
        <c:axId val="26316800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318336"/>
        <c:crosses val="autoZero"/>
        <c:crossBetween val="between"/>
      </c:valAx>
      <c:catAx>
        <c:axId val="26318336"/>
        <c:scaling>
          <c:orientation val="minMax"/>
        </c:scaling>
        <c:delete val="0"/>
        <c:axPos val="b"/>
        <c:numFmt formatCode="[$-1000427]yyyy\-mm\-dd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316800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1437598736176935"/>
          <c:y val="4.4178295966767013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view3D>
      <c:rotX val="15"/>
      <c:rotY val="20"/>
      <c:rAngAx val="0"/>
      <c:perspective val="46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2015 m. užregistruota</c:v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  <c:pt idx="0">
                <c:v>Sunkūs ir labai sunkūs nusikaltimai</c:v>
              </c:pt>
              <c:pt idx="1">
                <c:v>Plėšimai</c:v>
              </c:pt>
              <c:pt idx="2">
                <c:v>Viešosios tvarkos pažeidimai (284 str. 1 d.)</c:v>
              </c:pt>
              <c:pt idx="3">
                <c:v>Sukčiavimas (182 str. 1 d.)</c:v>
              </c:pt>
              <c:pt idx="4">
                <c:v>Nesunkus sveikatos sutrikdymas (138 str.) </c:v>
              </c:pt>
            </c:strLit>
          </c:cat>
          <c:val>
            <c:numLit>
              <c:formatCode>General</c:formatCode>
              <c:ptCount val="5"/>
              <c:pt idx="0">
                <c:v>2</c:v>
              </c:pt>
              <c:pt idx="1">
                <c:v>18</c:v>
              </c:pt>
              <c:pt idx="2">
                <c:v>31</c:v>
              </c:pt>
              <c:pt idx="3">
                <c:v>49</c:v>
              </c:pt>
              <c:pt idx="4">
                <c:v>31</c:v>
              </c:pt>
            </c:numLit>
          </c:val>
        </c:ser>
        <c:ser>
          <c:idx val="1"/>
          <c:order val="1"/>
          <c:tx>
            <c:v>2016 m. užregistruota</c:v>
          </c:tx>
          <c:spPr>
            <a:solidFill>
              <a:srgbClr val="3333FF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  <c:pt idx="0">
                <c:v>Sunkūs ir labai sunkūs nusikaltimai</c:v>
              </c:pt>
              <c:pt idx="1">
                <c:v>Plėšimai</c:v>
              </c:pt>
              <c:pt idx="2">
                <c:v>Viešosios tvarkos pažeidimai (284 str. 1 d.)</c:v>
              </c:pt>
              <c:pt idx="3">
                <c:v>Sukčiavimas (182 str. 1 d.)</c:v>
              </c:pt>
              <c:pt idx="4">
                <c:v>Nesunkus sveikatos sutrikdymas (138 str.) </c:v>
              </c:pt>
            </c:strLit>
          </c:cat>
          <c:val>
            <c:numLit>
              <c:formatCode>General</c:formatCode>
              <c:ptCount val="5"/>
              <c:pt idx="0">
                <c:v>9</c:v>
              </c:pt>
              <c:pt idx="1">
                <c:v>15</c:v>
              </c:pt>
              <c:pt idx="2">
                <c:v>24</c:v>
              </c:pt>
              <c:pt idx="3">
                <c:v>23</c:v>
              </c:pt>
              <c:pt idx="4">
                <c:v>14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04800"/>
        <c:axId val="26203264"/>
        <c:axId val="0"/>
      </c:bar3DChart>
      <c:valAx>
        <c:axId val="26203264"/>
        <c:scaling>
          <c:orientation val="minMax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204800"/>
        <c:crosses val="autoZero"/>
        <c:crossBetween val="between"/>
      </c:valAx>
      <c:catAx>
        <c:axId val="2620480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lt-LT"/>
          </a:p>
        </c:txPr>
        <c:crossAx val="26203264"/>
        <c:crossesAt val="0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1.5184009607960881E-2"/>
          <c:y val="0.69528692444335649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 b="1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view3D>
      <c:rotX val="15"/>
      <c:rotY val="20"/>
      <c:rAngAx val="0"/>
      <c:perspective val="46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0.2553059518286554"/>
          <c:y val="8.459739391914467E-2"/>
          <c:w val="0.73164554821000538"/>
          <c:h val="0.65125273786984439"/>
        </c:manualLayout>
      </c:layout>
      <c:bar3DChart>
        <c:barDir val="bar"/>
        <c:grouping val="clustered"/>
        <c:varyColors val="0"/>
        <c:ser>
          <c:idx val="0"/>
          <c:order val="0"/>
          <c:tx>
            <c:v>2015 m. ištirta</c:v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</c:strLit>
          </c:cat>
          <c:val>
            <c:numLit>
              <c:formatCode>General</c:formatCode>
              <c:ptCount val="5"/>
              <c:pt idx="0">
                <c:v>4</c:v>
              </c:pt>
              <c:pt idx="1">
                <c:v>7</c:v>
              </c:pt>
              <c:pt idx="2">
                <c:v>18</c:v>
              </c:pt>
              <c:pt idx="3">
                <c:v>37</c:v>
              </c:pt>
              <c:pt idx="4">
                <c:v>19</c:v>
              </c:pt>
            </c:numLit>
          </c:val>
        </c:ser>
        <c:ser>
          <c:idx val="1"/>
          <c:order val="1"/>
          <c:tx>
            <c:v>2016 m. ištirta</c:v>
          </c:tx>
          <c:spPr>
            <a:solidFill>
              <a:srgbClr val="3333FF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5"/>
            </c:strLit>
          </c:cat>
          <c:val>
            <c:numLit>
              <c:formatCode>General</c:formatCode>
              <c:ptCount val="5"/>
              <c:pt idx="0">
                <c:v>7</c:v>
              </c:pt>
              <c:pt idx="1">
                <c:v>11</c:v>
              </c:pt>
              <c:pt idx="2">
                <c:v>18</c:v>
              </c:pt>
              <c:pt idx="3">
                <c:v>20</c:v>
              </c:pt>
              <c:pt idx="4">
                <c:v>11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638208"/>
        <c:axId val="26636672"/>
        <c:axId val="0"/>
      </c:bar3DChart>
      <c:valAx>
        <c:axId val="26636672"/>
        <c:scaling>
          <c:orientation val="minMax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638208"/>
        <c:crosses val="autoZero"/>
        <c:crossBetween val="between"/>
      </c:valAx>
      <c:catAx>
        <c:axId val="26638208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100" b="1"/>
            </a:pPr>
            <a:endParaRPr lang="lt-LT"/>
          </a:p>
        </c:txPr>
        <c:crossAx val="26636672"/>
        <c:crossesAt val="0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5.6019485038274183E-2"/>
          <c:y val="0.724824405093366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 b="1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title>
      <c:tx>
        <c:rich>
          <a:bodyPr/>
          <a:lstStyle/>
          <a:p>
            <a:pPr>
              <a:defRPr sz="1300" b="0"/>
            </a:pPr>
            <a:r>
              <a:rPr lang="lt-LT"/>
              <a:t>Užregistruota</a:t>
            </a:r>
          </a:p>
        </c:rich>
      </c:tx>
      <c:layout>
        <c:manualLayout>
          <c:xMode val="edge"/>
          <c:yMode val="edge"/>
          <c:x val="0.589771940083896"/>
          <c:y val="6.1627813180608206E-2"/>
        </c:manualLayout>
      </c:layout>
      <c:overlay val="0"/>
    </c:title>
    <c:autoTitleDeleted val="0"/>
    <c:view3D>
      <c:rotX val="15"/>
      <c:rotY val="20"/>
      <c:rAngAx val="0"/>
      <c:perspective val="46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AECF00"/>
          </a:solidFill>
          <a:prstDash val="solid"/>
        </a:ln>
      </c:spPr>
    </c:sideWall>
    <c:backWall>
      <c:thickness val="0"/>
      <c:spPr>
        <a:noFill/>
        <a:ln>
          <a:solidFill>
            <a:srgbClr val="AECF00"/>
          </a:solidFill>
          <a:prstDash val="solid"/>
        </a:ln>
      </c:spPr>
    </c:backWall>
    <c:plotArea>
      <c:layout>
        <c:manualLayout>
          <c:xMode val="edge"/>
          <c:yMode val="edge"/>
          <c:x val="7.0296049424141138E-2"/>
          <c:y val="2.0892151326933936E-2"/>
          <c:w val="0.79387794017198254"/>
          <c:h val="0.91933532306203103"/>
        </c:manualLayout>
      </c:layout>
      <c:bar3DChart>
        <c:barDir val="col"/>
        <c:grouping val="clustered"/>
        <c:varyColors val="0"/>
        <c:ser>
          <c:idx val="0"/>
          <c:order val="0"/>
          <c:tx>
            <c:v>Užregistruota</c:v>
          </c:tx>
          <c:spPr>
            <a:solidFill>
              <a:srgbClr val="00458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99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D32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</c:spPr>
          </c:dPt>
          <c:dLbls>
            <c:numFmt formatCode="General" sourceLinked="0"/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2013 m.</c:v>
              </c:pt>
              <c:pt idx="1">
                <c:v>2014 m. </c:v>
              </c:pt>
              <c:pt idx="2">
                <c:v>2015 m.</c:v>
              </c:pt>
              <c:pt idx="3">
                <c:v>2016 m.</c:v>
              </c:pt>
            </c:strLit>
          </c:cat>
          <c:val>
            <c:numLit>
              <c:formatCode>General</c:formatCode>
              <c:ptCount val="4"/>
              <c:pt idx="0">
                <c:v>452</c:v>
              </c:pt>
              <c:pt idx="1">
                <c:v>519</c:v>
              </c:pt>
              <c:pt idx="2">
                <c:v>289</c:v>
              </c:pt>
              <c:pt idx="3">
                <c:v>282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741184"/>
        <c:axId val="27739648"/>
        <c:axId val="0"/>
      </c:bar3DChart>
      <c:valAx>
        <c:axId val="2773964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7741184"/>
        <c:crosses val="autoZero"/>
        <c:crossBetween val="between"/>
      </c:valAx>
      <c:catAx>
        <c:axId val="27741184"/>
        <c:scaling>
          <c:orientation val="minMax"/>
        </c:scaling>
        <c:delete val="0"/>
        <c:axPos val="b"/>
        <c:numFmt formatCode="[$-1000427]yyyy\-mm\-dd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773964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title>
      <c:tx>
        <c:rich>
          <a:bodyPr/>
          <a:lstStyle/>
          <a:p>
            <a:pPr>
              <a:defRPr sz="1300" b="0"/>
            </a:pPr>
            <a:r>
              <a:rPr lang="lt-LT"/>
              <a:t>Ištirta (%)</a:t>
            </a:r>
          </a:p>
        </c:rich>
      </c:tx>
      <c:layout>
        <c:manualLayout>
          <c:xMode val="edge"/>
          <c:yMode val="edge"/>
          <c:x val="0.74779178933098633"/>
          <c:y val="8.2356774590670326E-2"/>
        </c:manualLayout>
      </c:layout>
      <c:overlay val="0"/>
    </c:title>
    <c:autoTitleDeleted val="0"/>
    <c:view3D>
      <c:rotX val="9"/>
      <c:rotY val="27"/>
      <c:rAngAx val="0"/>
      <c:perspective val="0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0.23399774398818374"/>
          <c:y val="5.3133525040403619E-2"/>
          <c:w val="0.81926588566167913"/>
          <c:h val="0.79529987800860547"/>
        </c:manualLayout>
      </c:layout>
      <c:bar3DChart>
        <c:barDir val="col"/>
        <c:grouping val="clustered"/>
        <c:varyColors val="0"/>
        <c:ser>
          <c:idx val="0"/>
          <c:order val="0"/>
          <c:tx>
            <c:v>Ištirta  (%)</c:v>
          </c:tx>
          <c:spPr>
            <a:solidFill>
              <a:srgbClr val="004586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579D1C"/>
              </a:solidFill>
              <a:ln>
                <a:noFill/>
              </a:ln>
            </c:spPr>
          </c:dPt>
          <c:dLbls>
            <c:numFmt formatCode="General" sourceLinked="0"/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4"/>
              <c:pt idx="0">
                <c:v>2016 m.</c:v>
              </c:pt>
              <c:pt idx="1">
                <c:v>2015 m.</c:v>
              </c:pt>
              <c:pt idx="2">
                <c:v>2014 m.</c:v>
              </c:pt>
              <c:pt idx="3">
                <c:v>2013 m.</c:v>
              </c:pt>
            </c:strLit>
          </c:cat>
          <c:val>
            <c:numLit>
              <c:formatCode>General</c:formatCode>
              <c:ptCount val="4"/>
              <c:pt idx="0">
                <c:v>14.9</c:v>
              </c:pt>
              <c:pt idx="1">
                <c:v>25.4</c:v>
              </c:pt>
              <c:pt idx="2">
                <c:v>25.8</c:v>
              </c:pt>
              <c:pt idx="3">
                <c:v>25.7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781376"/>
        <c:axId val="27779840"/>
        <c:axId val="0"/>
      </c:bar3DChart>
      <c:valAx>
        <c:axId val="27779840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7781376"/>
        <c:crosses val="autoZero"/>
        <c:crossBetween val="between"/>
      </c:valAx>
      <c:catAx>
        <c:axId val="27781376"/>
        <c:scaling>
          <c:orientation val="minMax"/>
        </c:scaling>
        <c:delete val="0"/>
        <c:axPos val="b"/>
        <c:numFmt formatCode="[$-1000427]yy\-m\-d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7779840"/>
        <c:crossesAt val="0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plotArea>
      <c:layout>
        <c:manualLayout>
          <c:xMode val="edge"/>
          <c:yMode val="edge"/>
          <c:x val="4.0210977401485798E-2"/>
          <c:y val="9.4144882801196095E-2"/>
          <c:w val="0.81255914345809643"/>
          <c:h val="0.84286652090500835"/>
        </c:manualLayout>
      </c:layout>
      <c:barChart>
        <c:barDir val="col"/>
        <c:grouping val="clustered"/>
        <c:varyColors val="0"/>
        <c:ser>
          <c:idx val="0"/>
          <c:order val="0"/>
          <c:tx>
            <c:v>2013 m.</c:v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  <c:pt idx="0">
                <c:v>Užregistruota</c:v>
              </c:pt>
            </c:strLit>
          </c:cat>
          <c:val>
            <c:numLit>
              <c:formatCode>General</c:formatCode>
              <c:ptCount val="1"/>
              <c:pt idx="0">
                <c:v>191</c:v>
              </c:pt>
            </c:numLit>
          </c:val>
        </c:ser>
        <c:ser>
          <c:idx val="1"/>
          <c:order val="1"/>
          <c:tx>
            <c:v>2014 m.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  <c:pt idx="0">
                <c:v>Užregistruota</c:v>
              </c:pt>
            </c:strLit>
          </c:cat>
          <c:val>
            <c:numLit>
              <c:formatCode>General</c:formatCode>
              <c:ptCount val="1"/>
              <c:pt idx="0">
                <c:v>179</c:v>
              </c:pt>
            </c:numLit>
          </c:val>
        </c:ser>
        <c:ser>
          <c:idx val="2"/>
          <c:order val="2"/>
          <c:tx>
            <c:v>2015 m.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  <c:pt idx="0">
                <c:v>Užregistruota</c:v>
              </c:pt>
            </c:strLit>
          </c:cat>
          <c:val>
            <c:numLit>
              <c:formatCode>General</c:formatCode>
              <c:ptCount val="1"/>
              <c:pt idx="0">
                <c:v>111</c:v>
              </c:pt>
            </c:numLit>
          </c:val>
        </c:ser>
        <c:ser>
          <c:idx val="3"/>
          <c:order val="3"/>
          <c:tx>
            <c:v>2016 m.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Lit>
              <c:ptCount val="1"/>
              <c:pt idx="0">
                <c:v>Užregistruota</c:v>
              </c:pt>
            </c:strLit>
          </c:cat>
          <c:val>
            <c:numLit>
              <c:formatCode>General</c:formatCode>
              <c:ptCount val="1"/>
              <c:pt idx="0">
                <c:v>199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376064"/>
        <c:axId val="26374528"/>
      </c:barChart>
      <c:valAx>
        <c:axId val="26374528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lt-LT"/>
          </a:p>
        </c:txPr>
        <c:crossAx val="26376064"/>
        <c:crosses val="autoZero"/>
        <c:crossBetween val="between"/>
      </c:valAx>
      <c:catAx>
        <c:axId val="263760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/>
            </a:pPr>
            <a:endParaRPr lang="lt-LT"/>
          </a:p>
        </c:txPr>
        <c:crossAx val="26374528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787177717067843"/>
          <c:y val="0.3786049215995198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200" b="1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c:style val="2"/>
  <c:chart>
    <c:autoTitleDeleted val="1"/>
    <c:view3D>
      <c:rotX val="30"/>
      <c:rotY val="0"/>
      <c:rAngAx val="0"/>
      <c:perspective val="0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xMode val="edge"/>
          <c:yMode val="edge"/>
          <c:x val="1.9991253522802267E-2"/>
          <c:y val="1.9911309196234246E-2"/>
          <c:w val="0.74413832314308392"/>
          <c:h val="0.96017738160753152"/>
        </c:manualLayout>
      </c:layout>
      <c:pie3DChart>
        <c:varyColors val="1"/>
        <c:ser>
          <c:idx val="0"/>
          <c:order val="0"/>
          <c:tx>
            <c:v>Column 1</c:v>
          </c:tx>
          <c:dPt>
            <c:idx val="0"/>
            <c:bubble3D val="0"/>
            <c:spPr>
              <a:solidFill>
                <a:srgbClr val="004586"/>
              </a:solidFill>
            </c:spPr>
          </c:dPt>
          <c:dPt>
            <c:idx val="1"/>
            <c:bubble3D val="0"/>
            <c:spPr>
              <a:solidFill>
                <a:srgbClr val="FF420E"/>
              </a:solidFill>
            </c:spPr>
          </c:dPt>
          <c:dPt>
            <c:idx val="2"/>
            <c:bubble3D val="0"/>
            <c:spPr>
              <a:solidFill>
                <a:srgbClr val="FFD320"/>
              </a:solidFill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Lit>
              <c:ptCount val="3"/>
              <c:pt idx="0">
                <c:v>Vagystės</c:v>
              </c:pt>
              <c:pt idx="1">
                <c:v>Smurtas artimoje  aplinkoje</c:v>
              </c:pt>
              <c:pt idx="2">
                <c:v>Kitos nusikalstamos veikos</c:v>
              </c:pt>
            </c:strLit>
          </c:cat>
          <c:val>
            <c:numLit>
              <c:formatCode>General</c:formatCode>
              <c:ptCount val="3"/>
              <c:pt idx="0">
                <c:v>282</c:v>
              </c:pt>
              <c:pt idx="1">
                <c:v>199</c:v>
              </c:pt>
              <c:pt idx="2">
                <c:v>195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os vietos rezervavimo ženklas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Poraštės vietos rezervavimo ženklas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kaidrės numerio vietos rezervavimo ženklas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D769ED2-B4B3-4477-B7F4-CD0EA25326EB}" type="slidenum">
              <a:t>‹#›</a:t>
            </a:fld>
            <a:endParaRPr lang="lt-LT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62197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lt-LT"/>
          </a:p>
        </p:txBody>
      </p:sp>
      <p:sp>
        <p:nvSpPr>
          <p:cNvPr id="4" name="Antraštės vietos rezervavimo ženklas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lt-L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lt-LT"/>
          </a:p>
        </p:txBody>
      </p:sp>
      <p:sp>
        <p:nvSpPr>
          <p:cNvPr id="5" name="Datos vietos rezervavimo ženklas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lt-L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lt-LT"/>
          </a:p>
        </p:txBody>
      </p:sp>
      <p:sp>
        <p:nvSpPr>
          <p:cNvPr id="6" name="Poraštės vietos rezervavimo ženklas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lt-L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lt-LT"/>
          </a:p>
        </p:txBody>
      </p:sp>
      <p:sp>
        <p:nvSpPr>
          <p:cNvPr id="7" name="Skaidrės numerio vietos rezervavimo ženklas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lt-LT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A29EFFF5-6CD2-46C5-959D-94E849F62EC0}" type="slidenum"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9156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lt-LT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>
            <a:spAutoFit/>
          </a:bodyPr>
          <a:lstStyle/>
          <a:p>
            <a:endParaRPr lang="lt-L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lt-L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Pastabų vietos rezervavimo ženklas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>
            <a:spAutoFit/>
          </a:bodyPr>
          <a:lstStyle/>
          <a:p>
            <a:endParaRPr lang="lt-L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TextBox 2"/>
          <p:cNvSpPr txBox="1"/>
          <p:nvPr/>
        </p:nvSpPr>
        <p:spPr>
          <a:xfrm>
            <a:off x="685799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marL="0" marR="0" lvl="0" indent="0" rtl="0" hangingPunct="0">
              <a:spcBef>
                <a:spcPts val="448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110 STR. DEL GYV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Ū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N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Ų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LAIKYMO TAISYKLI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Ų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PA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Ž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EIDIMO, 174 NEDIDELIS 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C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HULIGANIZMAS, 177 2 PILSTUKAS, 178 STR. AL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K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O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H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OLINI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Ų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G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Ė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RIM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Ų VARTOJIMAS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VIE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Š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OSE VIETOSE IR NEBLAIVAUS ASMENS PASIRODYMAS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VIES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Š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JE VIETOJE, 181 STR. T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Ė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V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Ų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VALD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Ž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IO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S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 NEPANAUDOJIMAS, 183 STR D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Ė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L TRIUK</a:t>
            </a:r>
            <a:r>
              <a:rPr lang="lt-LT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Š</a:t>
            </a:r>
            <a:r>
              <a:rPr lang="en-US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rPr>
              <a:t>MO</a:t>
            </a:r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EC5FF81E-61F1-46F0-A1A0-085DE8102E4B}" type="slidenum">
              <a:t>9</a:t>
            </a:fld>
            <a:endParaRPr lang="lt-LT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9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80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41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3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84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11561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24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09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389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34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41624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18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21486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25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09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29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004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26427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29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39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03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3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1046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9523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38506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51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459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619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083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28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4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23878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</p:spTree>
    <p:extLst>
      <p:ext uri="{BB962C8B-B14F-4D97-AF65-F5344CB8AC3E}">
        <p14:creationId xmlns:p14="http://schemas.microsoft.com/office/powerpoint/2010/main" val="33251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28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vadinimo vietos rezervavimo ženklas 2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lt-LT" sz="440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1417"/>
        </a:spcBef>
        <a:spcAft>
          <a:spcPts val="0"/>
        </a:spcAft>
        <a:tabLst/>
        <a:defRPr lang="lt-LT" sz="320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28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vadinimo vietos rezervavimo ženklas 2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lt-LT" sz="440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rtl="0" hangingPunct="0">
        <a:spcBef>
          <a:spcPts val="1417"/>
        </a:spcBef>
        <a:spcAft>
          <a:spcPts val="0"/>
        </a:spcAft>
        <a:tabLst/>
        <a:defRPr lang="lt-LT" sz="3200" b="0" i="0" u="none" strike="noStrike" kern="1200" cap="none" spc="0" baseline="0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280" cy="68572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57200" y="1007999"/>
            <a:ext cx="8229240" cy="1144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lt-LT" sz="2000" b="1">
                <a:latin typeface="Calibri" pitchFamily="18"/>
                <a:cs typeface="Calibri" pitchFamily="2"/>
              </a:rPr>
              <a:t>Lietuvos policijos generalinio komisaro 2016-05-06 įsakymu Nr. 5-V-387  Panemunės PK įsteigtos 47 pareigybės: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None/>
            </a:pPr>
            <a:endParaRPr lang="lt-LT" sz="2000">
              <a:latin typeface="Calibri" pitchFamily="34"/>
            </a:endParaRPr>
          </a:p>
          <a:p>
            <a:pPr lvl="0" algn="l">
              <a:buNone/>
            </a:pPr>
            <a:endParaRPr lang="lt-LT" sz="2000">
              <a:latin typeface="Calibri" pitchFamily="34"/>
            </a:endParaRPr>
          </a:p>
          <a:p>
            <a:pPr lvl="0" algn="l">
              <a:buNone/>
            </a:pPr>
            <a:r>
              <a:rPr lang="lt-LT" sz="2000">
                <a:latin typeface="Calibri" pitchFamily="34"/>
              </a:rPr>
              <a:t>Veiklos skyriaus viršininkas – 1 pareigybė</a:t>
            </a:r>
          </a:p>
          <a:p>
            <a:pPr lvl="0" algn="l">
              <a:buNone/>
            </a:pPr>
            <a:r>
              <a:rPr lang="lt-LT" sz="2000">
                <a:latin typeface="Calibri" pitchFamily="34"/>
              </a:rPr>
              <a:t> Vyriausieji tyrėjai – 11 pareigybių</a:t>
            </a:r>
          </a:p>
          <a:p>
            <a:pPr lvl="0" algn="l">
              <a:buNone/>
            </a:pPr>
            <a:r>
              <a:rPr lang="lt-LT" sz="2000">
                <a:latin typeface="Calibri" pitchFamily="34"/>
              </a:rPr>
              <a:t> Vyresnieji tyrėjai – 33 pareigybės</a:t>
            </a:r>
          </a:p>
          <a:p>
            <a:pPr lvl="0" algn="l">
              <a:buNone/>
            </a:pPr>
            <a:r>
              <a:rPr lang="lt-LT" sz="2000">
                <a:latin typeface="Calibri" pitchFamily="34"/>
              </a:rPr>
              <a:t> Vyriausioji postiniai – 2 pareigybės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338760" y="864000"/>
            <a:ext cx="8229240" cy="50399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lt-LT" sz="2800"/>
              <a:t>Akcizinės prekės, išimtos iš nelegalios apyvartos</a:t>
            </a:r>
          </a:p>
        </p:txBody>
      </p:sp>
      <p:sp>
        <p:nvSpPr>
          <p:cNvPr id="3" name="Antrinis pavadinimas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/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79712" y="1767483"/>
            <a:ext cx="5256584" cy="42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32000" y="1007999"/>
            <a:ext cx="8229240" cy="1144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 sz="5400" b="1">
                <a:latin typeface="Calibri" pitchFamily="34"/>
              </a:rPr>
              <a:t>Pagerėjo darbo sąlygos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>
          <a:xfrm>
            <a:off x="410760" y="2842200"/>
            <a:ext cx="8229240" cy="33498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3294000"/>
            <a:ext cx="3671999" cy="27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69440" y="3311999"/>
            <a:ext cx="3670560" cy="275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10760" y="1224000"/>
            <a:ext cx="8229240" cy="784800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>
          <a:xfrm>
            <a:off x="457200" y="2160000"/>
            <a:ext cx="8229240" cy="34218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lt-LT" sz="2000" b="1"/>
              <a:t>                 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0240" y="3744000"/>
            <a:ext cx="3767760" cy="28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14320" y="503999"/>
            <a:ext cx="3793679" cy="284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3920" y="1949760"/>
            <a:ext cx="3461400" cy="46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57200" y="602640"/>
            <a:ext cx="8229240" cy="933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 sz="2000">
                <a:latin typeface="Calibri" pitchFamily="34"/>
              </a:rPr>
              <a:t>Pareigūnai aprūpinti planšetiniais kompiuteriais, nešiojamais kompiuteriais su spausdintuvais, mobilaus ryšio telefonais, kurie gali būti naudojami kaip vaizdo ir garso įrašymo įranga, vaizdo registratoriais automobiliuose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12000" y="1711439"/>
            <a:ext cx="3382200" cy="253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80560" y="4377600"/>
            <a:ext cx="2899440" cy="21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7959" y="1570679"/>
            <a:ext cx="2228040" cy="297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088000" y="4464000"/>
            <a:ext cx="3022200" cy="226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81160" y="907560"/>
            <a:ext cx="3781800" cy="283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9800" y="919439"/>
            <a:ext cx="3670200" cy="275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2920" y="3916080"/>
            <a:ext cx="3565080" cy="267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68000" y="3836880"/>
            <a:ext cx="3600000" cy="269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-153900" y="2097900"/>
            <a:ext cx="4686480" cy="351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77800" y="2808000"/>
            <a:ext cx="4512600" cy="3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/>
              <a:t> 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 algn="l">
              <a:buNone/>
            </a:pPr>
            <a:r>
              <a:rPr lang="lt-LT" sz="2600" b="1"/>
              <a:t> Pareigūnų darbo užmokestis vidutiniškai padidėjo 71,1 € ir šiuo metu siekia:</a:t>
            </a:r>
          </a:p>
          <a:p>
            <a:pPr lvl="0" algn="l">
              <a:buNone/>
            </a:pPr>
            <a:r>
              <a:rPr lang="lt-LT" sz="1600"/>
              <a:t/>
            </a:r>
            <a:br>
              <a:rPr lang="lt-LT" sz="1600"/>
            </a:br>
            <a:r>
              <a:rPr lang="lt-LT" sz="2200"/>
              <a:t>Pirminės grandies: 2016 gruodžio mėn.   628 Eur</a:t>
            </a:r>
          </a:p>
          <a:p>
            <a:pPr lvl="0" algn="l">
              <a:buNone/>
            </a:pPr>
            <a:r>
              <a:rPr lang="lt-LT" sz="2200"/>
              <a:t>                       2016 balandžio mėn. buvo 546 Eur</a:t>
            </a:r>
          </a:p>
          <a:p>
            <a:pPr lvl="0" algn="l">
              <a:buNone/>
            </a:pPr>
            <a:r>
              <a:rPr lang="lt-LT" sz="2200"/>
              <a:t>                              </a:t>
            </a:r>
            <a:br>
              <a:rPr lang="lt-LT" sz="2200"/>
            </a:br>
            <a:r>
              <a:rPr lang="lt-LT" sz="2200"/>
              <a:t>Vidurinės grandies: 2016 gruodžio mėn.   700 – 870 Eur</a:t>
            </a:r>
          </a:p>
          <a:p>
            <a:pPr lvl="0" algn="l">
              <a:buNone/>
            </a:pPr>
            <a:r>
              <a:rPr lang="lt-LT" sz="2200"/>
              <a:t>                      2016 balandžio mėn.  buvo  540 – 810 Eur</a:t>
            </a:r>
          </a:p>
          <a:p>
            <a:pPr lvl="0" algn="l">
              <a:buNone/>
            </a:pPr>
            <a:r>
              <a:rPr lang="lt-LT" sz="2200"/>
              <a:t>                               </a:t>
            </a: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0" y="4997160"/>
            <a:ext cx="2160000" cy="17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/>
              <a:t>Paskatinimai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 algn="just">
              <a:buNone/>
            </a:pPr>
            <a:endParaRPr lang="lt-LT" sz="2800"/>
          </a:p>
          <a:p>
            <a:pPr lvl="0" algn="just">
              <a:buNone/>
            </a:pPr>
            <a:r>
              <a:rPr lang="lt-LT" sz="2800"/>
              <a:t>Policijos generalinio komisaro ir Kauno apskrities vyriausiojo policijos komisariato viršininko teisėmis atminimo ženklais, pasižymėjimo ženklais, vardinėmis dovanomis, papildomomis atostogomis, padėkomis paskatinti </a:t>
            </a:r>
            <a:r>
              <a:rPr lang="lt-LT" b="1"/>
              <a:t>26</a:t>
            </a:r>
            <a:r>
              <a:rPr lang="lt-LT" sz="2800"/>
              <a:t> pareigūnai</a:t>
            </a:r>
          </a:p>
          <a:p>
            <a:pPr lvl="0" algn="just">
              <a:buNone/>
            </a:pPr>
            <a:endParaRPr lang="lt-LT" sz="2800"/>
          </a:p>
          <a:p>
            <a:pPr lvl="0" algn="just">
              <a:buNone/>
            </a:pPr>
            <a:r>
              <a:rPr lang="lt-LT" b="1"/>
              <a:t>12</a:t>
            </a:r>
            <a:r>
              <a:rPr lang="lt-LT" sz="2800"/>
              <a:t> – ai pareigūnų suteiktas aukštesnis nekarinis policijos pareigūno laipsnis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 sz="3600" b="1">
                <a:latin typeface="Calibri" pitchFamily="34"/>
              </a:rPr>
              <a:t>Sprendžiamos problemos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lt-LT"/>
              <a:t>Laisvos pareigybės</a:t>
            </a:r>
          </a:p>
          <a:p>
            <a:pPr lvl="0"/>
            <a:r>
              <a:rPr lang="lt-LT"/>
              <a:t>47 pareigybės – 41 dirbantis pareigūnas</a:t>
            </a:r>
          </a:p>
          <a:p>
            <a:pPr lvl="0"/>
            <a:r>
              <a:rPr lang="lt-LT"/>
              <a:t>Automobiliai</a:t>
            </a:r>
          </a:p>
          <a:p>
            <a:pPr lvl="0"/>
            <a:r>
              <a:rPr lang="lt-LT"/>
              <a:t>Kompetencijų įgijimas</a:t>
            </a:r>
          </a:p>
          <a:p>
            <a:pPr lvl="0"/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 sz="3600" b="1">
                <a:latin typeface="Calibri" pitchFamily="34"/>
              </a:rPr>
              <a:t>TIKSLAI 2017 m.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lt-LT"/>
              <a:t>Operatyvesnis reagavimas į įvykius</a:t>
            </a:r>
          </a:p>
          <a:p>
            <a:pPr lvl="0"/>
            <a:r>
              <a:rPr lang="lt-LT"/>
              <a:t>Kokybiška pagalba nukentėjusiam</a:t>
            </a:r>
          </a:p>
          <a:p>
            <a:pPr lvl="0"/>
            <a:r>
              <a:rPr lang="lt-LT"/>
              <a:t>Sunkių, labai sunkių,  nusikaltimų ištyrimas</a:t>
            </a:r>
          </a:p>
          <a:p>
            <a:pPr lvl="0"/>
            <a:r>
              <a:rPr lang="lt-LT"/>
              <a:t>Šešėlio mažinimas</a:t>
            </a:r>
          </a:p>
          <a:p>
            <a:pPr lvl="0"/>
            <a:r>
              <a:rPr lang="lt-LT"/>
              <a:t>Smurtas artimoje aplinkoje</a:t>
            </a:r>
          </a:p>
          <a:p>
            <a:pPr lvl="0"/>
            <a:r>
              <a:rPr lang="lt-LT"/>
              <a:t>Eismo saugumas</a:t>
            </a:r>
          </a:p>
          <a:p>
            <a:pPr lvl="0"/>
            <a:r>
              <a:rPr lang="lt-LT"/>
              <a:t>DVS 30%</a:t>
            </a:r>
          </a:p>
          <a:p>
            <a:pPr lvl="0"/>
            <a:endParaRPr lang="lt-L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82760" y="926280"/>
            <a:ext cx="8229240" cy="7930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 sz="2800" b="1"/>
              <a:t>Panemunės PK aptarnaujamoje teritorijoje užregistruotų įvykių skaičius</a:t>
            </a:r>
          </a:p>
        </p:txBody>
      </p:sp>
      <p:graphicFrame>
        <p:nvGraphicFramePr>
          <p:cNvPr id="3" name="Diagramos vietos rezervavimo ženklas 2"/>
          <p:cNvGraphicFramePr>
            <a:graphicFrameLocks noGrp="1"/>
          </p:cNvGraphicFramePr>
          <p:nvPr>
            <p:ph type="chart" idx="4294967295"/>
          </p:nvPr>
        </p:nvGraphicFramePr>
        <p:xfrm>
          <a:off x="457200" y="1604520"/>
          <a:ext cx="8229240" cy="397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57200" y="576000"/>
            <a:ext cx="8229240" cy="1144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lt-LT"/>
              <a:t>Pasitikėjimas policija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endParaRPr lang="lt-LT"/>
          </a:p>
          <a:p>
            <a:pPr lvl="0">
              <a:buNone/>
            </a:pPr>
            <a:endParaRPr lang="lt-LT"/>
          </a:p>
          <a:p>
            <a:pPr lvl="0" algn="just">
              <a:buNone/>
            </a:pPr>
            <a:r>
              <a:rPr lang="lt-LT" sz="4000"/>
              <a:t>Lietuvoje pasitikėjimas policija siekia 75 proc.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endParaRPr lang="lt-LT"/>
          </a:p>
          <a:p>
            <a:pPr lvl="0">
              <a:buNone/>
            </a:pPr>
            <a:endParaRPr lang="lt-LT"/>
          </a:p>
          <a:p>
            <a:pPr lvl="0">
              <a:buNone/>
            </a:pPr>
            <a:endParaRPr lang="lt-LT"/>
          </a:p>
          <a:p>
            <a:pPr lvl="0">
              <a:buNone/>
            </a:pPr>
            <a:r>
              <a:rPr lang="lt-LT"/>
              <a:t>                              Dėkoju už dėmesį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554760" y="648000"/>
            <a:ext cx="8229240" cy="1144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lt-LT" sz="3200" b="1">
                <a:latin typeface="Times New Roman" pitchFamily="18"/>
              </a:rPr>
              <a:t>Panemunės PK užregistruotų ir ištirtų nusikalstamų veikų skaičius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graphicFrame>
        <p:nvGraphicFramePr>
          <p:cNvPr id="4" name="Diagrama 3"/>
          <p:cNvGraphicFramePr/>
          <p:nvPr/>
        </p:nvGraphicFramePr>
        <p:xfrm>
          <a:off x="360000" y="2302200"/>
          <a:ext cx="5130720" cy="3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a 4"/>
          <p:cNvGraphicFramePr/>
          <p:nvPr/>
        </p:nvGraphicFramePr>
        <p:xfrm>
          <a:off x="5400000" y="1915199"/>
          <a:ext cx="3417840" cy="366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lt-LT"/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graphicFrame>
        <p:nvGraphicFramePr>
          <p:cNvPr id="4" name="Diagrama 3"/>
          <p:cNvGraphicFramePr/>
          <p:nvPr/>
        </p:nvGraphicFramePr>
        <p:xfrm>
          <a:off x="555840" y="792000"/>
          <a:ext cx="419616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a 4"/>
          <p:cNvGraphicFramePr/>
          <p:nvPr/>
        </p:nvGraphicFramePr>
        <p:xfrm>
          <a:off x="4882680" y="824400"/>
          <a:ext cx="4138200" cy="538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10760" y="648000"/>
            <a:ext cx="4125240" cy="1144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lt-LT" sz="3200" b="1">
                <a:latin typeface="Times New Roman" pitchFamily="18"/>
              </a:rPr>
              <a:t>Vagystės</a:t>
            </a:r>
          </a:p>
        </p:txBody>
      </p:sp>
      <p:sp>
        <p:nvSpPr>
          <p:cNvPr id="3" name="Teksto vietos rezervavimo ženklas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32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8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4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lt-LT" sz="2000" b="0" i="0" u="none" strike="noStrike" kern="1200" cap="none" spc="0" baseline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lt-LT"/>
          </a:p>
        </p:txBody>
      </p:sp>
      <p:graphicFrame>
        <p:nvGraphicFramePr>
          <p:cNvPr id="4" name="Diagrama 3"/>
          <p:cNvGraphicFramePr/>
          <p:nvPr/>
        </p:nvGraphicFramePr>
        <p:xfrm>
          <a:off x="360000" y="1944000"/>
          <a:ext cx="3927600" cy="446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a 4"/>
          <p:cNvGraphicFramePr/>
          <p:nvPr/>
        </p:nvGraphicFramePr>
        <p:xfrm>
          <a:off x="4470480" y="1699560"/>
          <a:ext cx="3953520" cy="5284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576000" y="288000"/>
            <a:ext cx="8208000" cy="1320840"/>
          </a:xfrm>
        </p:spPr>
        <p:txBody>
          <a:bodyPr wrap="square" lIns="91440" tIns="45720" rIns="91440" bIns="45720" anchor="t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lt-LT" sz="3200" b="1">
                <a:latin typeface="Times New Roman" pitchFamily="18"/>
                <a:ea typeface="SimSun" pitchFamily="2"/>
              </a:rPr>
              <a:t/>
            </a:r>
            <a:br>
              <a:rPr lang="lt-LT" sz="3200" b="1">
                <a:latin typeface="Times New Roman" pitchFamily="18"/>
                <a:ea typeface="SimSun" pitchFamily="2"/>
              </a:rPr>
            </a:br>
            <a:r>
              <a:rPr lang="lt-LT" sz="3200" b="1">
                <a:latin typeface="Times New Roman" pitchFamily="18"/>
                <a:ea typeface="SimSun" pitchFamily="2"/>
              </a:rPr>
              <a:t>Smurtas artimoje aplinkoje</a:t>
            </a:r>
            <a:br>
              <a:rPr lang="lt-LT" sz="3200" b="1">
                <a:latin typeface="Times New Roman" pitchFamily="18"/>
                <a:ea typeface="SimSun" pitchFamily="2"/>
              </a:rPr>
            </a:br>
            <a:r>
              <a:rPr lang="lt-LT" sz="3200" b="1">
                <a:latin typeface="Times New Roman" pitchFamily="18"/>
                <a:ea typeface="SimSun" pitchFamily="2"/>
              </a:rPr>
              <a:t>2016 m. ištirtos 177 veikos (89 %), iš jų supaprastinta tvarka – 106 (60%)</a:t>
            </a:r>
            <a:br>
              <a:rPr lang="lt-LT" sz="3200" b="1">
                <a:latin typeface="Times New Roman" pitchFamily="18"/>
                <a:ea typeface="SimSun" pitchFamily="2"/>
              </a:rPr>
            </a:br>
            <a:endParaRPr lang="lt-LT" sz="3200" b="1">
              <a:latin typeface="Times New Roman" pitchFamily="18"/>
              <a:ea typeface="SimSun" pitchFamily="2"/>
            </a:endParaRPr>
          </a:p>
        </p:txBody>
      </p:sp>
      <p:sp>
        <p:nvSpPr>
          <p:cNvPr id="3" name="Skaidrės numerio vietos rezervavimo ženklas 4"/>
          <p:cNvSpPr/>
          <p:nvPr/>
        </p:nvSpPr>
        <p:spPr>
          <a:xfrm>
            <a:off x="6445079" y="6041879"/>
            <a:ext cx="512999" cy="3653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D58B7AA2-36A0-4517-9783-FD9F8A21C2DD}" type="slidenum">
              <a:t>6</a:t>
            </a:fld>
            <a:endParaRPr lang="lt-LT" sz="1800" b="1" i="0" u="none" strike="noStrike" baseline="0">
              <a:ln>
                <a:noFill/>
              </a:ln>
              <a:latin typeface="Arial" pitchFamily="34"/>
              <a:ea typeface="Arial" pitchFamily="34"/>
              <a:cs typeface="Arial" pitchFamily="34"/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560880" y="2460240"/>
          <a:ext cx="7985519" cy="373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457200" y="799200"/>
            <a:ext cx="8229240" cy="1144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lt-LT" sz="3200" b="1">
                <a:latin typeface="Times New Roman" pitchFamily="18"/>
              </a:rPr>
              <a:t>Užregistruotos nusikalstamos veikos</a:t>
            </a:r>
          </a:p>
        </p:txBody>
      </p:sp>
      <p:graphicFrame>
        <p:nvGraphicFramePr>
          <p:cNvPr id="3" name="Diagramos vietos rezervavimo ženklas 2"/>
          <p:cNvGraphicFramePr>
            <a:graphicFrameLocks noGrp="1"/>
          </p:cNvGraphicFramePr>
          <p:nvPr>
            <p:ph type="chart" idx="4294967295"/>
          </p:nvPr>
        </p:nvGraphicFramePr>
        <p:xfrm>
          <a:off x="457200" y="1604520"/>
          <a:ext cx="8229240" cy="3977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628560" y="365040"/>
            <a:ext cx="7886879" cy="1325520"/>
          </a:xfrm>
        </p:spPr>
        <p:txBody>
          <a:bodyPr wrap="square" lIns="91440" tIns="45720" rIns="91440" bIns="45720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lt-LT" sz="2800" b="1">
                <a:latin typeface="Times New Roman" pitchFamily="18"/>
              </a:rPr>
              <a:t>Administracinės teisės pažeidimų protokolai</a:t>
            </a:r>
          </a:p>
        </p:txBody>
      </p:sp>
      <p:sp>
        <p:nvSpPr>
          <p:cNvPr id="3" name="Date Placeholder 3"/>
          <p:cNvSpPr/>
          <p:nvPr/>
        </p:nvSpPr>
        <p:spPr>
          <a:xfrm>
            <a:off x="628560" y="6356520"/>
            <a:ext cx="20574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lt-LT" sz="1800" b="1" i="0" u="none" strike="noStrike" baseline="0">
              <a:ln>
                <a:noFill/>
              </a:ln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Slide Number Placeholder 4"/>
          <p:cNvSpPr/>
          <p:nvPr/>
        </p:nvSpPr>
        <p:spPr>
          <a:xfrm>
            <a:off x="6458040" y="6356520"/>
            <a:ext cx="20574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EC4EBA9A-2FAE-4AAC-AB28-C66D70EFFF85}" type="slidenum">
              <a:t>8</a:t>
            </a:fld>
            <a:endParaRPr lang="lt-LT" sz="1800" b="1" i="0" u="none" strike="noStrike" baseline="0">
              <a:ln>
                <a:noFill/>
              </a:ln>
              <a:latin typeface="Arial" pitchFamily="34"/>
              <a:ea typeface="Arial" pitchFamily="34"/>
              <a:cs typeface="Arial" pitchFamily="34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560160" y="1544760"/>
          <a:ext cx="8036280" cy="403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 txBox="1">
            <a:spLocks noGrp="1"/>
          </p:cNvSpPr>
          <p:nvPr>
            <p:ph type="title" idx="4294967295"/>
          </p:nvPr>
        </p:nvSpPr>
        <p:spPr>
          <a:xfrm>
            <a:off x="628560" y="365040"/>
            <a:ext cx="7886879" cy="1325520"/>
          </a:xfrm>
        </p:spPr>
        <p:txBody>
          <a:bodyPr wrap="square" lIns="91440" tIns="45720" rIns="91440" bIns="45720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lt-LT" sz="3200" b="1">
                <a:latin typeface="Times New Roman" pitchFamily="18"/>
              </a:rPr>
              <a:t>Surašytų protokolų skaičius</a:t>
            </a:r>
          </a:p>
        </p:txBody>
      </p:sp>
      <p:sp>
        <p:nvSpPr>
          <p:cNvPr id="3" name="Date Placeholder 3"/>
          <p:cNvSpPr/>
          <p:nvPr/>
        </p:nvSpPr>
        <p:spPr>
          <a:xfrm>
            <a:off x="628560" y="6356520"/>
            <a:ext cx="20574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261F2B50-1543-44EA-B252-6E7C3CC35835}" type="datetime1">
              <a:rPr lang="lt-LT" sz="1800" b="1" i="0" u="none" strike="noStrike" baseline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2017.01.25</a:t>
            </a:fld>
            <a:endParaRPr lang="lt-LT" sz="1800" b="1" i="0" u="none" strike="noStrike" baseline="0">
              <a:ln>
                <a:noFill/>
              </a:ln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Slide Number Placeholder 4"/>
          <p:cNvSpPr/>
          <p:nvPr/>
        </p:nvSpPr>
        <p:spPr>
          <a:xfrm>
            <a:off x="6458040" y="6356520"/>
            <a:ext cx="205740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Arial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Arial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Arial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Arial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Arial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Arial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Arial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Arial" pitchFamily="34"/>
              <a:buChar char="•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34029746-416A-4F42-9B7A-FCE11E428A93}" type="slidenum">
              <a:t>9</a:t>
            </a:fld>
            <a:endParaRPr lang="lt-LT" sz="1800" b="1" i="0" u="none" strike="noStrike" baseline="0">
              <a:ln>
                <a:noFill/>
              </a:ln>
              <a:latin typeface="Arial" pitchFamily="34"/>
              <a:ea typeface="Arial" pitchFamily="34"/>
              <a:cs typeface="Arial" pitchFamily="34"/>
            </a:endParaRPr>
          </a:p>
        </p:txBody>
      </p:sp>
      <p:graphicFrame>
        <p:nvGraphicFramePr>
          <p:cNvPr id="5" name="Diagrama 4"/>
          <p:cNvGraphicFramePr/>
          <p:nvPr/>
        </p:nvGraphicFramePr>
        <p:xfrm>
          <a:off x="508679" y="1526760"/>
          <a:ext cx="8272440" cy="443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290</Words>
  <Application>Microsoft Office PowerPoint</Application>
  <PresentationFormat>Demonstracija ekrane (4:3)</PresentationFormat>
  <Paragraphs>59</Paragraphs>
  <Slides>21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Skaidrių pavadinimai</vt:lpstr>
      </vt:variant>
      <vt:variant>
        <vt:i4>21</vt:i4>
      </vt:variant>
    </vt:vector>
  </HeadingPairs>
  <TitlesOfParts>
    <vt:vector size="24" baseType="lpstr">
      <vt:lpstr>Blank Slide</vt:lpstr>
      <vt:lpstr>Default</vt:lpstr>
      <vt:lpstr>Default 1</vt:lpstr>
      <vt:lpstr>Lietuvos policijos generalinio komisaro 2016-05-06 įsakymu Nr. 5-V-387  Panemunės PK įsteigtos 47 pareigybės:</vt:lpstr>
      <vt:lpstr>Panemunės PK aptarnaujamoje teritorijoje užregistruotų įvykių skaičius</vt:lpstr>
      <vt:lpstr>Panemunės PK užregistruotų ir ištirtų nusikalstamų veikų skaičius</vt:lpstr>
      <vt:lpstr>PowerPoint pristatymas</vt:lpstr>
      <vt:lpstr>Vagystės</vt:lpstr>
      <vt:lpstr> Smurtas artimoje aplinkoje 2016 m. ištirtos 177 veikos (89 %), iš jų supaprastinta tvarka – 106 (60%) </vt:lpstr>
      <vt:lpstr>Užregistruotos nusikalstamos veikos</vt:lpstr>
      <vt:lpstr>Administracinės teisės pažeidimų protokolai</vt:lpstr>
      <vt:lpstr>Surašytų protokolų skaičius</vt:lpstr>
      <vt:lpstr>Akcizinės prekės, išimtos iš nelegalios apyvartos</vt:lpstr>
      <vt:lpstr>Pagerėjo darbo sąlygos</vt:lpstr>
      <vt:lpstr>PowerPoint pristatymas</vt:lpstr>
      <vt:lpstr>Pareigūnai aprūpinti planšetiniais kompiuteriais, nešiojamais kompiuteriais su spausdintuvais, mobilaus ryšio telefonais, kurie gali būti naudojami kaip vaizdo ir garso įrašymo įranga, vaizdo registratoriais automobiliuose</vt:lpstr>
      <vt:lpstr>PowerPoint pristatymas</vt:lpstr>
      <vt:lpstr>PowerPoint pristatymas</vt:lpstr>
      <vt:lpstr> </vt:lpstr>
      <vt:lpstr>Paskatinimai</vt:lpstr>
      <vt:lpstr>Sprendžiamos problemos</vt:lpstr>
      <vt:lpstr>TIKSLAI 2017 m.</vt:lpstr>
      <vt:lpstr>Pasitikėjimas policija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Nida</dc:creator>
  <cp:lastModifiedBy>Loreta Knėpienė</cp:lastModifiedBy>
  <cp:revision>66</cp:revision>
  <dcterms:created xsi:type="dcterms:W3CDTF">2015-09-14T09:25:08Z</dcterms:created>
  <dcterms:modified xsi:type="dcterms:W3CDTF">2017-01-25T09:29:12Z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Demonstracija ekrane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4</vt:r8>
  </property>
</Properties>
</file>