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 id="259" r:id="rId5"/>
    <p:sldId id="260" r:id="rId6"/>
    <p:sldId id="261" r:id="rId7"/>
    <p:sldId id="263" r:id="rId8"/>
    <p:sldId id="264" r:id="rId9"/>
    <p:sldId id="265" r:id="rId10"/>
    <p:sldId id="266" r:id="rId11"/>
    <p:sldId id="267" r:id="rId12"/>
    <p:sldId id="271" r:id="rId13"/>
    <p:sldId id="272" r:id="rId14"/>
    <p:sldId id="268" r:id="rId15"/>
    <p:sldId id="269" r:id="rId16"/>
    <p:sldId id="270" r:id="rId17"/>
    <p:sldId id="26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84"/>
    <p:restoredTop sz="94666"/>
  </p:normalViewPr>
  <p:slideViewPr>
    <p:cSldViewPr snapToGrid="0" snapToObjects="1">
      <p:cViewPr varScale="1">
        <p:scale>
          <a:sx n="69" d="100"/>
          <a:sy n="69" d="100"/>
        </p:scale>
        <p:origin x="786" y="6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B725401-3F06-7145-AC57-980E761BCAC4}"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7554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725401-3F06-7145-AC57-980E761BCAC4}"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1338842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725401-3F06-7145-AC57-980E761BCAC4}"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589622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725401-3F06-7145-AC57-980E761BCAC4}"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261080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725401-3F06-7145-AC57-980E761BCAC4}"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673965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B725401-3F06-7145-AC57-980E761BCAC4}" type="datetimeFigureOut">
              <a:rPr lang="en-US" smtClean="0"/>
              <a:t>5/4/2021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1503807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B725401-3F06-7145-AC57-980E761BCAC4}" type="datetimeFigureOut">
              <a:rPr lang="en-US" smtClean="0"/>
              <a:t>5/4/2021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757459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B725401-3F06-7145-AC57-980E761BCAC4}" type="datetimeFigureOut">
              <a:rPr lang="en-US" smtClean="0"/>
              <a:t>5/4/2021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342017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725401-3F06-7145-AC57-980E761BCAC4}" type="datetimeFigureOut">
              <a:rPr lang="en-US" smtClean="0"/>
              <a:t>5/4/2021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1624269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725401-3F06-7145-AC57-980E761BCAC4}" type="datetimeFigureOut">
              <a:rPr lang="en-US" smtClean="0"/>
              <a:t>5/4/2021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289096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725401-3F06-7145-AC57-980E761BCAC4}" type="datetimeFigureOut">
              <a:rPr lang="en-US" smtClean="0"/>
              <a:t>5/4/2021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1245101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25401-3F06-7145-AC57-980E761BCAC4}" type="datetimeFigureOut">
              <a:rPr lang="en-US" smtClean="0"/>
              <a:t>5/4/2021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1BC76C-DDF1-1F42-B0FE-CB12AC4EB4FE}" type="slidenum">
              <a:rPr lang="en-US" smtClean="0"/>
              <a:t>‹#›</a:t>
            </a:fld>
            <a:endParaRPr lang="en-US"/>
          </a:p>
        </p:txBody>
      </p:sp>
    </p:spTree>
    <p:extLst>
      <p:ext uri="{BB962C8B-B14F-4D97-AF65-F5344CB8AC3E}">
        <p14:creationId xmlns:p14="http://schemas.microsoft.com/office/powerpoint/2010/main" val="3207111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vpt.lrv.lt/uploads/vpt/documents/files/mp/organizavimas_kontrole_gaires.pdf"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vpt.lrv.lt/lt/naujienos/cvp-is-pakeitimai-susije-su-sudarytu-sutarciu-viesinimu"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https://vpt.lrv.lt/lt/naujienos/del-sutarciu-skelbimo-ir-ataskaitu-teikimo-ivykdzius-pirkima" TargetMode="External"/><Relationship Id="rId4" Type="http://schemas.openxmlformats.org/officeDocument/2006/relationships/hyperlink" Target="https://klausk.vpt.lt/hc/lt/articles/360012889140"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vpt.lrv.lt/uploads/vpt/documents/files/mp/konfidenciali_informacija.pdf"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vpt.lrv.lt/lt/naujienos/del-sutarciu-dokumentu-pasirasytu-elektroniniu-parasu-viesinimo"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143"/>
          </a:xfrm>
          <a:prstGeom prst="rect">
            <a:avLst/>
          </a:prstGeom>
        </p:spPr>
      </p:pic>
      <p:sp>
        <p:nvSpPr>
          <p:cNvPr id="2" name="Title 1"/>
          <p:cNvSpPr>
            <a:spLocks noGrp="1"/>
          </p:cNvSpPr>
          <p:nvPr>
            <p:ph type="ctrTitle"/>
          </p:nvPr>
        </p:nvSpPr>
        <p:spPr>
          <a:xfrm>
            <a:off x="1433146" y="782515"/>
            <a:ext cx="9234854" cy="923193"/>
          </a:xfrm>
        </p:spPr>
        <p:txBody>
          <a:bodyPr>
            <a:normAutofit/>
          </a:bodyPr>
          <a:lstStyle/>
          <a:p>
            <a:r>
              <a:rPr lang="lt-LT" sz="4400" b="1" dirty="0" smtClean="0">
                <a:solidFill>
                  <a:schemeClr val="accent5">
                    <a:lumMod val="75000"/>
                  </a:schemeClr>
                </a:solidFill>
                <a:latin typeface="Arial" panose="020B0604020202020204" pitchFamily="34" charset="0"/>
                <a:cs typeface="Arial" panose="020B0604020202020204" pitchFamily="34" charset="0"/>
              </a:rPr>
              <a:t>VIEŠIEJI PIRKIMAI</a:t>
            </a:r>
            <a:endParaRPr lang="en-US" sz="4400" b="1" dirty="0">
              <a:solidFill>
                <a:schemeClr val="accent5">
                  <a:lumMod val="75000"/>
                </a:schemeClr>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524000" y="4227871"/>
            <a:ext cx="9144000" cy="2375151"/>
          </a:xfrm>
        </p:spPr>
        <p:txBody>
          <a:bodyPr>
            <a:normAutofit/>
          </a:bodyPr>
          <a:lstStyle/>
          <a:p>
            <a:pPr algn="r"/>
            <a:endParaRPr lang="lt-LT" cap="small" dirty="0" smtClean="0">
              <a:solidFill>
                <a:schemeClr val="accent5">
                  <a:lumMod val="75000"/>
                </a:schemeClr>
              </a:solidFill>
              <a:latin typeface="Arial" panose="020B0604020202020204" pitchFamily="34" charset="0"/>
              <a:cs typeface="Arial" panose="020B0604020202020204" pitchFamily="34" charset="0"/>
            </a:endParaRPr>
          </a:p>
          <a:p>
            <a:pPr algn="r"/>
            <a:endParaRPr lang="lt-LT" cap="small" dirty="0">
              <a:solidFill>
                <a:schemeClr val="accent5">
                  <a:lumMod val="75000"/>
                </a:schemeClr>
              </a:solidFill>
              <a:latin typeface="Arial" panose="020B0604020202020204" pitchFamily="34" charset="0"/>
              <a:cs typeface="Arial" panose="020B0604020202020204" pitchFamily="34" charset="0"/>
            </a:endParaRPr>
          </a:p>
          <a:p>
            <a:pPr algn="r"/>
            <a:r>
              <a:rPr lang="en-US" sz="1800" cap="small" dirty="0" smtClean="0">
                <a:solidFill>
                  <a:schemeClr val="accent5">
                    <a:lumMod val="75000"/>
                  </a:schemeClr>
                </a:solidFill>
                <a:latin typeface="Arial" panose="020B0604020202020204" pitchFamily="34" charset="0"/>
                <a:cs typeface="Arial" panose="020B0604020202020204" pitchFamily="34" charset="0"/>
              </a:rPr>
              <a:t>CENTRINIO VIE</a:t>
            </a:r>
            <a:r>
              <a:rPr lang="lt-LT" sz="1800" cap="small" dirty="0" smtClean="0">
                <a:solidFill>
                  <a:schemeClr val="accent5">
                    <a:lumMod val="75000"/>
                  </a:schemeClr>
                </a:solidFill>
                <a:latin typeface="Arial" panose="020B0604020202020204" pitchFamily="34" charset="0"/>
                <a:cs typeface="Arial" panose="020B0604020202020204" pitchFamily="34" charset="0"/>
              </a:rPr>
              <a:t>ŠŲJŲ</a:t>
            </a:r>
            <a:r>
              <a:rPr lang="en-US" sz="1800" cap="small" dirty="0" smtClean="0">
                <a:solidFill>
                  <a:schemeClr val="accent5">
                    <a:lumMod val="75000"/>
                  </a:schemeClr>
                </a:solidFill>
                <a:latin typeface="Arial" panose="020B0604020202020204" pitchFamily="34" charset="0"/>
                <a:cs typeface="Arial" panose="020B0604020202020204" pitchFamily="34" charset="0"/>
              </a:rPr>
              <a:t> PIRKIM</a:t>
            </a:r>
            <a:r>
              <a:rPr lang="lt-LT" sz="1800" cap="small" dirty="0" smtClean="0">
                <a:solidFill>
                  <a:schemeClr val="accent5">
                    <a:lumMod val="75000"/>
                  </a:schemeClr>
                </a:solidFill>
                <a:latin typeface="Arial" panose="020B0604020202020204" pitchFamily="34" charset="0"/>
                <a:cs typeface="Arial" panose="020B0604020202020204" pitchFamily="34" charset="0"/>
              </a:rPr>
              <a:t>Ų</a:t>
            </a:r>
            <a:r>
              <a:rPr lang="en-US" sz="1800" cap="small" dirty="0" smtClean="0">
                <a:solidFill>
                  <a:schemeClr val="accent5">
                    <a:lumMod val="75000"/>
                  </a:schemeClr>
                </a:solidFill>
                <a:latin typeface="Arial" panose="020B0604020202020204" pitchFamily="34" charset="0"/>
                <a:cs typeface="Arial" panose="020B0604020202020204" pitchFamily="34" charset="0"/>
              </a:rPr>
              <a:t> IR KONCESI</a:t>
            </a:r>
            <a:r>
              <a:rPr lang="lt-LT" sz="1800" cap="small" dirty="0" smtClean="0">
                <a:solidFill>
                  <a:schemeClr val="accent5">
                    <a:lumMod val="75000"/>
                  </a:schemeClr>
                </a:solidFill>
                <a:latin typeface="Arial" panose="020B0604020202020204" pitchFamily="34" charset="0"/>
                <a:cs typeface="Arial" panose="020B0604020202020204" pitchFamily="34" charset="0"/>
              </a:rPr>
              <a:t>JŲ</a:t>
            </a:r>
            <a:r>
              <a:rPr lang="en-US" sz="1800" cap="small" dirty="0" smtClean="0">
                <a:solidFill>
                  <a:schemeClr val="accent5">
                    <a:lumMod val="75000"/>
                  </a:schemeClr>
                </a:solidFill>
                <a:latin typeface="Arial" panose="020B0604020202020204" pitchFamily="34" charset="0"/>
                <a:cs typeface="Arial" panose="020B0604020202020204" pitchFamily="34" charset="0"/>
              </a:rPr>
              <a:t> SKYRIAUS VED</a:t>
            </a:r>
            <a:r>
              <a:rPr lang="lt-LT" sz="1800" cap="small" dirty="0" smtClean="0">
                <a:solidFill>
                  <a:schemeClr val="accent5">
                    <a:lumMod val="75000"/>
                  </a:schemeClr>
                </a:solidFill>
                <a:latin typeface="Arial" panose="020B0604020202020204" pitchFamily="34" charset="0"/>
                <a:cs typeface="Arial" panose="020B0604020202020204" pitchFamily="34" charset="0"/>
              </a:rPr>
              <a:t>Ė</a:t>
            </a:r>
            <a:r>
              <a:rPr lang="en-US" sz="1800" cap="small" dirty="0" smtClean="0">
                <a:solidFill>
                  <a:schemeClr val="accent5">
                    <a:lumMod val="75000"/>
                  </a:schemeClr>
                </a:solidFill>
                <a:latin typeface="Arial" panose="020B0604020202020204" pitchFamily="34" charset="0"/>
                <a:cs typeface="Arial" panose="020B0604020202020204" pitchFamily="34" charset="0"/>
              </a:rPr>
              <a:t>JA</a:t>
            </a:r>
            <a:r>
              <a:rPr lang="lt-LT" sz="1800" cap="small" dirty="0" smtClean="0">
                <a:solidFill>
                  <a:schemeClr val="accent5">
                    <a:lumMod val="75000"/>
                  </a:schemeClr>
                </a:solidFill>
                <a:latin typeface="Arial" panose="020B0604020202020204" pitchFamily="34" charset="0"/>
                <a:cs typeface="Arial" panose="020B0604020202020204" pitchFamily="34" charset="0"/>
              </a:rPr>
              <a:t>                    DAIVA ČEPONIENĖ</a:t>
            </a:r>
            <a:endParaRPr lang="lt-LT" sz="1800" cap="small" dirty="0">
              <a:solidFill>
                <a:schemeClr val="accent5">
                  <a:lumMod val="75000"/>
                </a:schemeClr>
              </a:solidFill>
              <a:latin typeface="Arial" panose="020B0604020202020204" pitchFamily="34" charset="0"/>
              <a:cs typeface="Arial" panose="020B0604020202020204" pitchFamily="34" charset="0"/>
            </a:endParaRPr>
          </a:p>
          <a:p>
            <a:pPr algn="r"/>
            <a:r>
              <a:rPr lang="en-US" cap="small" dirty="0" smtClean="0">
                <a:solidFill>
                  <a:schemeClr val="accent5">
                    <a:lumMod val="75000"/>
                  </a:schemeClr>
                </a:solidFill>
                <a:latin typeface="Arial" panose="020B0604020202020204" pitchFamily="34" charset="0"/>
                <a:cs typeface="Arial" panose="020B0604020202020204" pitchFamily="34" charset="0"/>
              </a:rPr>
              <a:t>20</a:t>
            </a:r>
            <a:r>
              <a:rPr lang="lt-LT" cap="small" dirty="0" smtClean="0">
                <a:solidFill>
                  <a:schemeClr val="accent5">
                    <a:lumMod val="75000"/>
                  </a:schemeClr>
                </a:solidFill>
                <a:latin typeface="Arial" panose="020B0604020202020204" pitchFamily="34" charset="0"/>
                <a:cs typeface="Arial" panose="020B0604020202020204" pitchFamily="34" charset="0"/>
              </a:rPr>
              <a:t>21-04</a:t>
            </a:r>
            <a:r>
              <a:rPr lang="en-US" cap="small" dirty="0" smtClean="0">
                <a:solidFill>
                  <a:schemeClr val="accent5">
                    <a:lumMod val="75000"/>
                  </a:schemeClr>
                </a:solidFill>
                <a:latin typeface="Arial" panose="020B0604020202020204" pitchFamily="34" charset="0"/>
                <a:cs typeface="Arial" panose="020B0604020202020204" pitchFamily="34" charset="0"/>
              </a:rPr>
              <a:t>-</a:t>
            </a:r>
            <a:r>
              <a:rPr lang="lt-LT" cap="small" dirty="0" smtClean="0">
                <a:solidFill>
                  <a:schemeClr val="accent5">
                    <a:lumMod val="75000"/>
                  </a:schemeClr>
                </a:solidFill>
                <a:latin typeface="Arial" panose="020B0604020202020204" pitchFamily="34" charset="0"/>
                <a:cs typeface="Arial" panose="020B0604020202020204" pitchFamily="34" charset="0"/>
              </a:rPr>
              <a:t>29</a:t>
            </a:r>
            <a:endParaRPr lang="lt-LT" cap="small" dirty="0">
              <a:solidFill>
                <a:schemeClr val="accent5">
                  <a:lumMod val="75000"/>
                </a:schemeClr>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251916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sp>
        <p:nvSpPr>
          <p:cNvPr id="2" name="Title 1"/>
          <p:cNvSpPr>
            <a:spLocks noGrp="1"/>
          </p:cNvSpPr>
          <p:nvPr>
            <p:ph type="title"/>
          </p:nvPr>
        </p:nvSpPr>
        <p:spPr>
          <a:xfrm>
            <a:off x="1995854" y="624254"/>
            <a:ext cx="9357946" cy="360484"/>
          </a:xfrm>
        </p:spPr>
        <p:txBody>
          <a:bodyPr>
            <a:normAutofit fontScale="90000"/>
          </a:bodyPr>
          <a:lstStyle/>
          <a:p>
            <a:r>
              <a:rPr lang="lt-LT" b="1" dirty="0" smtClean="0"/>
              <a:t> </a:t>
            </a:r>
            <a:br>
              <a:rPr lang="lt-LT" b="1" dirty="0" smtClean="0"/>
            </a:br>
            <a:r>
              <a:rPr lang="lt-LT" b="1" dirty="0" smtClean="0"/>
              <a:t>                </a:t>
            </a:r>
            <a:br>
              <a:rPr lang="lt-LT" b="1" dirty="0" smtClean="0"/>
            </a:br>
            <a:r>
              <a:rPr lang="lt-LT" b="1" dirty="0" smtClean="0"/>
              <a:t>                    </a:t>
            </a:r>
            <a:br>
              <a:rPr lang="lt-LT" b="1" dirty="0" smtClean="0"/>
            </a:br>
            <a:r>
              <a:rPr lang="lt-LT" b="1" dirty="0" smtClean="0"/>
              <a:t>                  </a:t>
            </a:r>
            <a:br>
              <a:rPr lang="lt-LT" b="1" dirty="0" smtClean="0"/>
            </a:br>
            <a:r>
              <a:rPr lang="lt-LT" b="1" dirty="0"/>
              <a:t> </a:t>
            </a:r>
            <a:r>
              <a:rPr lang="lt-LT" b="1" dirty="0" smtClean="0"/>
              <a:t>               </a:t>
            </a:r>
            <a:r>
              <a:rPr lang="lt-LT" sz="2700" b="1" dirty="0" smtClean="0">
                <a:solidFill>
                  <a:schemeClr val="accent5">
                    <a:lumMod val="75000"/>
                  </a:schemeClr>
                </a:solidFill>
                <a:latin typeface="Arial" panose="020B0604020202020204" pitchFamily="34" charset="0"/>
                <a:cs typeface="Arial" panose="020B0604020202020204" pitchFamily="34" charset="0"/>
              </a:rPr>
              <a:t>SUTARTIES </a:t>
            </a:r>
            <a:r>
              <a:rPr lang="lt-LT" sz="2700" b="1" dirty="0">
                <a:solidFill>
                  <a:schemeClr val="accent5">
                    <a:lumMod val="75000"/>
                  </a:schemeClr>
                </a:solidFill>
                <a:latin typeface="Arial" panose="020B0604020202020204" pitchFamily="34" charset="0"/>
                <a:cs typeface="Arial" panose="020B0604020202020204" pitchFamily="34" charset="0"/>
              </a:rPr>
              <a:t>VYKDYMAS</a:t>
            </a:r>
            <a:r>
              <a:rPr lang="lt-LT" dirty="0">
                <a:solidFill>
                  <a:schemeClr val="accent5">
                    <a:lumMod val="75000"/>
                  </a:schemeClr>
                </a:solidFill>
              </a:rPr>
              <a:t/>
            </a:r>
            <a:br>
              <a:rPr lang="lt-LT" dirty="0">
                <a:solidFill>
                  <a:schemeClr val="accent5">
                    <a:lumMod val="75000"/>
                  </a:schemeClr>
                </a:solidFill>
              </a:rPr>
            </a:br>
            <a:r>
              <a:rPr lang="lt-LT" dirty="0">
                <a:solidFill>
                  <a:schemeClr val="accent5">
                    <a:lumMod val="75000"/>
                  </a:schemeClr>
                </a:solidFill>
              </a:rPr>
              <a:t/>
            </a:r>
            <a:br>
              <a:rPr lang="lt-LT" dirty="0">
                <a:solidFill>
                  <a:schemeClr val="accent5">
                    <a:lumMod val="75000"/>
                  </a:schemeClr>
                </a:solidFill>
              </a:rPr>
            </a:br>
            <a:r>
              <a:rPr lang="lt-LT" dirty="0"/>
              <a:t/>
            </a:r>
            <a:br>
              <a:rPr lang="lt-LT" dirty="0"/>
            </a:br>
            <a:r>
              <a:rPr lang="lt-LT" dirty="0" smtClean="0"/>
              <a:t/>
            </a:r>
            <a:br>
              <a:rPr lang="lt-LT" dirty="0" smtClean="0"/>
            </a:br>
            <a:endParaRPr lang="en-US" dirty="0"/>
          </a:p>
        </p:txBody>
      </p:sp>
      <p:sp>
        <p:nvSpPr>
          <p:cNvPr id="5" name="Stačiakampis 4"/>
          <p:cNvSpPr/>
          <p:nvPr/>
        </p:nvSpPr>
        <p:spPr>
          <a:xfrm>
            <a:off x="140677" y="1090247"/>
            <a:ext cx="11904785" cy="3970318"/>
          </a:xfrm>
          <a:prstGeom prst="rect">
            <a:avLst/>
          </a:prstGeom>
        </p:spPr>
        <p:txBody>
          <a:bodyPr wrap="square">
            <a:spAutoFit/>
          </a:bodyPr>
          <a:lstStyle/>
          <a:p>
            <a:pPr algn="just"/>
            <a:endParaRPr lang="lt-LT" sz="1600" dirty="0" smtClean="0">
              <a:latin typeface="Arial" panose="020B0604020202020204" pitchFamily="34" charset="0"/>
              <a:cs typeface="Arial" panose="020B0604020202020204" pitchFamily="34" charset="0"/>
            </a:endParaRPr>
          </a:p>
          <a:p>
            <a:endParaRPr lang="lt-LT" sz="1400" b="1" dirty="0" smtClean="0">
              <a:latin typeface="Arial" panose="020B0604020202020204" pitchFamily="34" charset="0"/>
              <a:cs typeface="Arial" panose="020B0604020202020204" pitchFamily="34" charset="0"/>
            </a:endParaRPr>
          </a:p>
          <a:p>
            <a:r>
              <a:rPr lang="en-US" sz="1600" b="1" dirty="0" err="1">
                <a:solidFill>
                  <a:schemeClr val="accent5">
                    <a:lumMod val="75000"/>
                  </a:schemeClr>
                </a:solidFill>
                <a:latin typeface="Arial" panose="020B0604020202020204" pitchFamily="34" charset="0"/>
                <a:cs typeface="Arial" panose="020B0604020202020204" pitchFamily="34" charset="0"/>
              </a:rPr>
              <a:t>Klausimas</a:t>
            </a:r>
            <a:r>
              <a:rPr lang="en-US" sz="1600" b="1" dirty="0">
                <a:solidFill>
                  <a:schemeClr val="accent5">
                    <a:lumMod val="75000"/>
                  </a:schemeClr>
                </a:solidFill>
                <a:latin typeface="Arial" panose="020B0604020202020204" pitchFamily="34" charset="0"/>
                <a:cs typeface="Arial" panose="020B0604020202020204" pitchFamily="34" charset="0"/>
              </a:rPr>
              <a:t>. </a:t>
            </a:r>
            <a:r>
              <a:rPr lang="lt-LT" sz="1600" dirty="0">
                <a:solidFill>
                  <a:schemeClr val="accent5">
                    <a:lumMod val="75000"/>
                  </a:schemeClr>
                </a:solidFill>
                <a:latin typeface="Arial" panose="020B0604020202020204" pitchFamily="34" charset="0"/>
                <a:cs typeface="Arial" panose="020B0604020202020204" pitchFamily="34" charset="0"/>
              </a:rPr>
              <a:t>Kiek gali nutolti bendra pirkimo suma (sutarties galiojimo laikotarpiu) nuo sutarties preliminarios vertės (sutartyje numatytas įkainis, tačiau kiekius prognozuoti sunku)?</a:t>
            </a:r>
          </a:p>
          <a:p>
            <a:endParaRPr lang="lt-LT" sz="1600" b="1" dirty="0" smtClean="0">
              <a:latin typeface="Arial" panose="020B0604020202020204" pitchFamily="34" charset="0"/>
              <a:cs typeface="Arial" panose="020B0604020202020204" pitchFamily="34" charset="0"/>
            </a:endParaRPr>
          </a:p>
          <a:p>
            <a:pPr algn="just"/>
            <a:r>
              <a:rPr lang="en-US" sz="1600" b="1" dirty="0" err="1" smtClean="0">
                <a:latin typeface="Arial" panose="020B0604020202020204" pitchFamily="34" charset="0"/>
                <a:cs typeface="Arial" panose="020B0604020202020204" pitchFamily="34" charset="0"/>
              </a:rPr>
              <a:t>Atsakymas</a:t>
            </a:r>
            <a:r>
              <a:rPr lang="en-US" sz="1600" b="1" dirty="0">
                <a:latin typeface="Arial" panose="020B0604020202020204" pitchFamily="34" charset="0"/>
                <a:cs typeface="Arial" panose="020B0604020202020204" pitchFamily="34" charset="0"/>
              </a:rPr>
              <a:t>. </a:t>
            </a:r>
            <a:r>
              <a:rPr lang="lt-LT" sz="1600" dirty="0">
                <a:latin typeface="Arial" panose="020B0604020202020204" pitchFamily="34" charset="0"/>
                <a:cs typeface="Arial" panose="020B0604020202020204" pitchFamily="34" charset="0"/>
              </a:rPr>
              <a:t>Jei teisingai suprantu, tai klausiama, </a:t>
            </a:r>
            <a:r>
              <a:rPr lang="lt-LT" sz="1600" b="1" dirty="0">
                <a:latin typeface="Arial" panose="020B0604020202020204" pitchFamily="34" charset="0"/>
                <a:cs typeface="Arial" panose="020B0604020202020204" pitchFamily="34" charset="0"/>
              </a:rPr>
              <a:t>kiek gali skirtis pradinė sutarties vertė, nurodyta sutartyje ir faktiškai nupirktų prekių, paslaugų ar darbų vertė</a:t>
            </a:r>
            <a:r>
              <a:rPr lang="lt-LT" sz="1600" dirty="0">
                <a:latin typeface="Arial" panose="020B0604020202020204" pitchFamily="34" charset="0"/>
                <a:cs typeface="Arial" panose="020B0604020202020204" pitchFamily="34" charset="0"/>
              </a:rPr>
              <a:t>. Perkant pagal </a:t>
            </a:r>
            <a:r>
              <a:rPr lang="lt-LT" sz="1600" b="1" dirty="0">
                <a:latin typeface="Arial" panose="020B0604020202020204" pitchFamily="34" charset="0"/>
                <a:cs typeface="Arial" panose="020B0604020202020204" pitchFamily="34" charset="0"/>
              </a:rPr>
              <a:t>įkainio kainodarą</a:t>
            </a:r>
            <a:r>
              <a:rPr lang="lt-LT" sz="1600" dirty="0">
                <a:latin typeface="Arial" panose="020B0604020202020204" pitchFamily="34" charset="0"/>
                <a:cs typeface="Arial" panose="020B0604020202020204" pitchFamily="34" charset="0"/>
              </a:rPr>
              <a:t>, jei sutartyje nėra prisiimti įsipareigojimai išpirkti tam tikrą dalį (proc.), tai perkama tiek, kiek reikia ir kiek leidžia sutarties vertė.</a:t>
            </a:r>
          </a:p>
          <a:p>
            <a:pPr algn="just"/>
            <a:endParaRPr lang="lt-LT" sz="1600" dirty="0" smtClean="0">
              <a:latin typeface="Arial" panose="020B0604020202020204" pitchFamily="34" charset="0"/>
              <a:cs typeface="Arial" panose="020B0604020202020204" pitchFamily="34" charset="0"/>
            </a:endParaRPr>
          </a:p>
          <a:p>
            <a:pPr algn="just"/>
            <a:r>
              <a:rPr lang="lt-LT" sz="1600" dirty="0" smtClean="0">
                <a:latin typeface="Arial" panose="020B0604020202020204" pitchFamily="34" charset="0"/>
                <a:cs typeface="Arial" panose="020B0604020202020204" pitchFamily="34" charset="0"/>
              </a:rPr>
              <a:t>Tačiau </a:t>
            </a:r>
            <a:r>
              <a:rPr lang="lt-LT" sz="1600" dirty="0">
                <a:latin typeface="Arial" panose="020B0604020202020204" pitchFamily="34" charset="0"/>
                <a:cs typeface="Arial" panose="020B0604020202020204" pitchFamily="34" charset="0"/>
              </a:rPr>
              <a:t>būna sutarčių, </a:t>
            </a:r>
            <a:r>
              <a:rPr lang="lt-LT" sz="1600" b="1" dirty="0">
                <a:latin typeface="Arial" panose="020B0604020202020204" pitchFamily="34" charset="0"/>
                <a:cs typeface="Arial" panose="020B0604020202020204" pitchFamily="34" charset="0"/>
              </a:rPr>
              <a:t>kai pačios PO prisiima įsipareigojimą išpirkti pvz. 70 proc.</a:t>
            </a:r>
            <a:r>
              <a:rPr lang="lt-LT" sz="1600" dirty="0">
                <a:latin typeface="Arial" panose="020B0604020202020204" pitchFamily="34" charset="0"/>
                <a:cs typeface="Arial" panose="020B0604020202020204" pitchFamily="34" charset="0"/>
              </a:rPr>
              <a:t> prekių arba tokios sąlygos būna nustatytos </a:t>
            </a:r>
            <a:r>
              <a:rPr lang="lt-LT" sz="1600" b="1" dirty="0">
                <a:latin typeface="Arial" panose="020B0604020202020204" pitchFamily="34" charset="0"/>
                <a:cs typeface="Arial" panose="020B0604020202020204" pitchFamily="34" charset="0"/>
              </a:rPr>
              <a:t>CPO sutartyse</a:t>
            </a:r>
            <a:r>
              <a:rPr lang="lt-LT" sz="1600" dirty="0">
                <a:latin typeface="Arial" panose="020B0604020202020204" pitchFamily="34" charset="0"/>
                <a:cs typeface="Arial" panose="020B0604020202020204" pitchFamily="34" charset="0"/>
              </a:rPr>
              <a:t>, kurių negalime pakeisti, tada jau </a:t>
            </a:r>
            <a:r>
              <a:rPr lang="lt-LT" sz="1600" u="sng" dirty="0">
                <a:latin typeface="Arial" panose="020B0604020202020204" pitchFamily="34" charset="0"/>
                <a:cs typeface="Arial" panose="020B0604020202020204" pitchFamily="34" charset="0"/>
              </a:rPr>
              <a:t>reikia laikytis šio įsipareigojimo</a:t>
            </a:r>
            <a:r>
              <a:rPr lang="lt-LT" sz="1600" dirty="0">
                <a:latin typeface="Arial" panose="020B0604020202020204" pitchFamily="34" charset="0"/>
                <a:cs typeface="Arial" panose="020B0604020202020204" pitchFamily="34" charset="0"/>
              </a:rPr>
              <a:t>, nes priešingu atveju, tiekėjas gali pritaikyti sankcijas.</a:t>
            </a:r>
          </a:p>
          <a:p>
            <a:pPr algn="just"/>
            <a:endParaRPr lang="lt-LT" sz="1600" b="1" dirty="0" smtClean="0">
              <a:latin typeface="Arial" panose="020B0604020202020204" pitchFamily="34" charset="0"/>
              <a:cs typeface="Arial" panose="020B0604020202020204" pitchFamily="34" charset="0"/>
            </a:endParaRPr>
          </a:p>
          <a:p>
            <a:pPr algn="just"/>
            <a:r>
              <a:rPr lang="lt-LT" sz="1600" b="1" dirty="0" smtClean="0">
                <a:latin typeface="Arial" panose="020B0604020202020204" pitchFamily="34" charset="0"/>
                <a:cs typeface="Arial" panose="020B0604020202020204" pitchFamily="34" charset="0"/>
              </a:rPr>
              <a:t>Perkant </a:t>
            </a:r>
            <a:r>
              <a:rPr lang="lt-LT" sz="1600" b="1" dirty="0">
                <a:latin typeface="Arial" panose="020B0604020202020204" pitchFamily="34" charset="0"/>
                <a:cs typeface="Arial" panose="020B0604020202020204" pitchFamily="34" charset="0"/>
              </a:rPr>
              <a:t>pagal fiksuotą kainą – tenka mokėti visą nustatytą kainą</a:t>
            </a:r>
            <a:r>
              <a:rPr lang="lt-LT" sz="1600" dirty="0">
                <a:latin typeface="Arial" panose="020B0604020202020204" pitchFamily="34" charset="0"/>
                <a:cs typeface="Arial" panose="020B0604020202020204" pitchFamily="34" charset="0"/>
              </a:rPr>
              <a:t>, todėl taip pirkti galima tik tada, kai tiksliai žinome reikalingus kiekius.</a:t>
            </a:r>
          </a:p>
          <a:p>
            <a:r>
              <a:rPr lang="lt-LT" sz="1400" b="1" dirty="0" smtClean="0">
                <a:latin typeface="Arial" panose="020B0604020202020204" pitchFamily="34" charset="0"/>
                <a:cs typeface="Arial" panose="020B0604020202020204" pitchFamily="34" charset="0"/>
              </a:rPr>
              <a:t> </a:t>
            </a:r>
            <a:endParaRPr lang="lt-LT"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9408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sp>
        <p:nvSpPr>
          <p:cNvPr id="2" name="Title 1"/>
          <p:cNvSpPr>
            <a:spLocks noGrp="1"/>
          </p:cNvSpPr>
          <p:nvPr>
            <p:ph type="title"/>
          </p:nvPr>
        </p:nvSpPr>
        <p:spPr>
          <a:xfrm>
            <a:off x="1995854" y="624254"/>
            <a:ext cx="9357946" cy="360484"/>
          </a:xfrm>
        </p:spPr>
        <p:txBody>
          <a:bodyPr>
            <a:normAutofit fontScale="90000"/>
          </a:bodyPr>
          <a:lstStyle/>
          <a:p>
            <a:r>
              <a:rPr lang="lt-LT" b="1" dirty="0" smtClean="0"/>
              <a:t> </a:t>
            </a:r>
            <a:br>
              <a:rPr lang="lt-LT" b="1" dirty="0" smtClean="0"/>
            </a:br>
            <a:r>
              <a:rPr lang="lt-LT" b="1" dirty="0" smtClean="0"/>
              <a:t>                </a:t>
            </a:r>
            <a:br>
              <a:rPr lang="lt-LT" b="1" dirty="0" smtClean="0"/>
            </a:br>
            <a:r>
              <a:rPr lang="lt-LT" b="1" dirty="0" smtClean="0"/>
              <a:t>                    </a:t>
            </a:r>
            <a:br>
              <a:rPr lang="lt-LT" b="1" dirty="0" smtClean="0"/>
            </a:br>
            <a:r>
              <a:rPr lang="lt-LT" b="1" dirty="0" smtClean="0"/>
              <a:t>                  </a:t>
            </a:r>
            <a:br>
              <a:rPr lang="lt-LT" b="1" dirty="0" smtClean="0"/>
            </a:br>
            <a:r>
              <a:rPr lang="lt-LT" b="1" dirty="0"/>
              <a:t> </a:t>
            </a:r>
            <a:r>
              <a:rPr lang="lt-LT" b="1" dirty="0" smtClean="0"/>
              <a:t>               </a:t>
            </a:r>
            <a:br>
              <a:rPr lang="lt-LT" b="1" dirty="0" smtClean="0"/>
            </a:br>
            <a:r>
              <a:rPr lang="lt-LT" sz="2700" b="1" dirty="0" smtClean="0">
                <a:solidFill>
                  <a:schemeClr val="accent5">
                    <a:lumMod val="75000"/>
                  </a:schemeClr>
                </a:solidFill>
                <a:latin typeface="Arial" panose="020B0604020202020204" pitchFamily="34" charset="0"/>
                <a:cs typeface="Arial" panose="020B0604020202020204" pitchFamily="34" charset="0"/>
              </a:rPr>
              <a:t>DĖL </a:t>
            </a:r>
            <a:r>
              <a:rPr lang="lt-LT" sz="2700" b="1" dirty="0">
                <a:solidFill>
                  <a:schemeClr val="accent5">
                    <a:lumMod val="75000"/>
                  </a:schemeClr>
                </a:solidFill>
                <a:latin typeface="Arial" panose="020B0604020202020204" pitchFamily="34" charset="0"/>
                <a:cs typeface="Arial" panose="020B0604020202020204" pitchFamily="34" charset="0"/>
              </a:rPr>
              <a:t>MOKINIŲ MAITINIMO PASLAUGŲ PIRKIMO</a:t>
            </a:r>
            <a:r>
              <a:rPr lang="lt-LT" dirty="0"/>
              <a:t/>
            </a:r>
            <a:br>
              <a:rPr lang="lt-LT" dirty="0"/>
            </a:br>
            <a:r>
              <a:rPr lang="lt-LT" dirty="0"/>
              <a:t/>
            </a:r>
            <a:br>
              <a:rPr lang="lt-LT" dirty="0"/>
            </a:br>
            <a:r>
              <a:rPr lang="lt-LT" dirty="0"/>
              <a:t/>
            </a:r>
            <a:br>
              <a:rPr lang="lt-LT" dirty="0"/>
            </a:br>
            <a:r>
              <a:rPr lang="lt-LT" dirty="0"/>
              <a:t/>
            </a:r>
            <a:br>
              <a:rPr lang="lt-LT" dirty="0"/>
            </a:br>
            <a:r>
              <a:rPr lang="lt-LT" dirty="0" smtClean="0"/>
              <a:t/>
            </a:r>
            <a:br>
              <a:rPr lang="lt-LT" dirty="0" smtClean="0"/>
            </a:br>
            <a:endParaRPr lang="en-US" dirty="0"/>
          </a:p>
        </p:txBody>
      </p:sp>
      <p:sp>
        <p:nvSpPr>
          <p:cNvPr id="5" name="Stačiakampis 4"/>
          <p:cNvSpPr/>
          <p:nvPr/>
        </p:nvSpPr>
        <p:spPr>
          <a:xfrm>
            <a:off x="140677" y="1090247"/>
            <a:ext cx="11904785" cy="4770537"/>
          </a:xfrm>
          <a:prstGeom prst="rect">
            <a:avLst/>
          </a:prstGeom>
        </p:spPr>
        <p:txBody>
          <a:bodyPr wrap="square">
            <a:spAutoFit/>
          </a:bodyPr>
          <a:lstStyle/>
          <a:p>
            <a:pPr algn="just"/>
            <a:endParaRPr lang="lt-LT" sz="1600" dirty="0" smtClean="0">
              <a:latin typeface="Arial" panose="020B0604020202020204" pitchFamily="34" charset="0"/>
              <a:cs typeface="Arial" panose="020B0604020202020204" pitchFamily="34" charset="0"/>
            </a:endParaRPr>
          </a:p>
          <a:p>
            <a:pPr algn="just"/>
            <a:endParaRPr lang="lt-LT" sz="1600" b="1" dirty="0" smtClean="0">
              <a:solidFill>
                <a:schemeClr val="accent5">
                  <a:lumMod val="75000"/>
                </a:schemeClr>
              </a:solidFill>
              <a:latin typeface="Arial" panose="020B0604020202020204" pitchFamily="34" charset="0"/>
              <a:cs typeface="Arial" panose="020B0604020202020204" pitchFamily="34" charset="0"/>
            </a:endParaRPr>
          </a:p>
          <a:p>
            <a:pPr algn="just"/>
            <a:r>
              <a:rPr lang="lt-LT" sz="1600" b="1" dirty="0" smtClean="0">
                <a:solidFill>
                  <a:schemeClr val="accent5">
                    <a:lumMod val="75000"/>
                  </a:schemeClr>
                </a:solidFill>
                <a:latin typeface="Arial" panose="020B0604020202020204" pitchFamily="34" charset="0"/>
                <a:cs typeface="Arial" panose="020B0604020202020204" pitchFamily="34" charset="0"/>
              </a:rPr>
              <a:t>1</a:t>
            </a:r>
            <a:r>
              <a:rPr lang="en-US" sz="1600" b="1" dirty="0" smtClean="0">
                <a:solidFill>
                  <a:schemeClr val="accent5">
                    <a:lumMod val="75000"/>
                  </a:schemeClr>
                </a:solidFill>
                <a:latin typeface="Arial" panose="020B0604020202020204" pitchFamily="34" charset="0"/>
                <a:cs typeface="Arial" panose="020B0604020202020204" pitchFamily="34" charset="0"/>
              </a:rPr>
              <a:t> </a:t>
            </a:r>
            <a:r>
              <a:rPr lang="en-US" sz="1600" b="1" dirty="0" err="1">
                <a:solidFill>
                  <a:schemeClr val="accent5">
                    <a:lumMod val="75000"/>
                  </a:schemeClr>
                </a:solidFill>
                <a:latin typeface="Arial" panose="020B0604020202020204" pitchFamily="34" charset="0"/>
                <a:cs typeface="Arial" panose="020B0604020202020204" pitchFamily="34" charset="0"/>
              </a:rPr>
              <a:t>klausimas</a:t>
            </a:r>
            <a:r>
              <a:rPr lang="en-US" sz="1600" b="1" dirty="0">
                <a:solidFill>
                  <a:schemeClr val="accent5">
                    <a:lumMod val="75000"/>
                  </a:schemeClr>
                </a:solidFill>
                <a:latin typeface="Arial" panose="020B0604020202020204" pitchFamily="34" charset="0"/>
                <a:cs typeface="Arial" panose="020B0604020202020204" pitchFamily="34" charset="0"/>
              </a:rPr>
              <a:t>.</a:t>
            </a:r>
            <a:r>
              <a:rPr lang="en-US" sz="1600" dirty="0">
                <a:solidFill>
                  <a:schemeClr val="accent5">
                    <a:lumMod val="75000"/>
                  </a:schemeClr>
                </a:solidFill>
                <a:latin typeface="Arial" panose="020B0604020202020204" pitchFamily="34" charset="0"/>
                <a:cs typeface="Arial" panose="020B0604020202020204" pitchFamily="34" charset="0"/>
              </a:rPr>
              <a:t> </a:t>
            </a:r>
            <a:r>
              <a:rPr lang="lt-LT" sz="1600" dirty="0">
                <a:solidFill>
                  <a:schemeClr val="accent5">
                    <a:lumMod val="75000"/>
                  </a:schemeClr>
                </a:solidFill>
                <a:latin typeface="Arial" panose="020B0604020202020204" pitchFamily="34" charset="0"/>
                <a:cs typeface="Arial" panose="020B0604020202020204" pitchFamily="34" charset="0"/>
              </a:rPr>
              <a:t>Kokius dokumentus prašoma pateikti potencialaus laimėtojo</a:t>
            </a:r>
            <a:r>
              <a:rPr lang="lt-LT" sz="1600" dirty="0" smtClean="0">
                <a:solidFill>
                  <a:schemeClr val="accent5">
                    <a:lumMod val="75000"/>
                  </a:schemeClr>
                </a:solidFill>
                <a:latin typeface="Arial" panose="020B0604020202020204" pitchFamily="34" charset="0"/>
                <a:cs typeface="Arial" panose="020B0604020202020204" pitchFamily="34" charset="0"/>
              </a:rPr>
              <a:t>?</a:t>
            </a:r>
            <a:r>
              <a:rPr lang="lt-LT" sz="1600" i="1" dirty="0">
                <a:solidFill>
                  <a:schemeClr val="accent5">
                    <a:lumMod val="75000"/>
                  </a:schemeClr>
                </a:solidFill>
                <a:latin typeface="Arial" panose="020B0604020202020204" pitchFamily="34" charset="0"/>
                <a:cs typeface="Arial" panose="020B0604020202020204" pitchFamily="34" charset="0"/>
              </a:rPr>
              <a:t> </a:t>
            </a:r>
            <a:endParaRPr lang="lt-LT" sz="1600" i="1" dirty="0" smtClean="0">
              <a:solidFill>
                <a:schemeClr val="accent5">
                  <a:lumMod val="75000"/>
                </a:schemeClr>
              </a:solidFill>
              <a:latin typeface="Arial" panose="020B0604020202020204" pitchFamily="34" charset="0"/>
              <a:cs typeface="Arial" panose="020B0604020202020204" pitchFamily="34" charset="0"/>
            </a:endParaRPr>
          </a:p>
          <a:p>
            <a:pPr algn="just"/>
            <a:r>
              <a:rPr lang="lt-LT" sz="1600" i="1" dirty="0" smtClean="0">
                <a:solidFill>
                  <a:schemeClr val="accent5">
                    <a:lumMod val="75000"/>
                  </a:schemeClr>
                </a:solidFill>
                <a:latin typeface="Arial" panose="020B0604020202020204" pitchFamily="34" charset="0"/>
                <a:cs typeface="Arial" panose="020B0604020202020204" pitchFamily="34" charset="0"/>
              </a:rPr>
              <a:t>Ar </a:t>
            </a:r>
            <a:r>
              <a:rPr lang="lt-LT" sz="1600" i="1" dirty="0">
                <a:solidFill>
                  <a:schemeClr val="accent5">
                    <a:lumMod val="75000"/>
                  </a:schemeClr>
                </a:solidFill>
                <a:latin typeface="Arial" panose="020B0604020202020204" pitchFamily="34" charset="0"/>
                <a:cs typeface="Arial" panose="020B0604020202020204" pitchFamily="34" charset="0"/>
              </a:rPr>
              <a:t>šiuos: </a:t>
            </a:r>
            <a:endParaRPr lang="lt-LT" sz="1600" dirty="0">
              <a:solidFill>
                <a:schemeClr val="accent5">
                  <a:lumMod val="75000"/>
                </a:schemeClr>
              </a:solidFill>
              <a:latin typeface="Arial" panose="020B0604020202020204" pitchFamily="34" charset="0"/>
              <a:cs typeface="Arial" panose="020B0604020202020204" pitchFamily="34" charset="0"/>
            </a:endParaRPr>
          </a:p>
          <a:p>
            <a:pPr lvl="0" algn="just"/>
            <a:r>
              <a:rPr lang="lt-LT" sz="1400" dirty="0">
                <a:solidFill>
                  <a:schemeClr val="accent5">
                    <a:lumMod val="75000"/>
                  </a:schemeClr>
                </a:solidFill>
                <a:latin typeface="Arial" panose="020B0604020202020204" pitchFamily="34" charset="0"/>
                <a:cs typeface="Arial" panose="020B0604020202020204" pitchFamily="34" charset="0"/>
              </a:rPr>
              <a:t>Valstybės įmonės Registrų centro Lietuvos Respublikos Vyriausybės nustatyta tvarka išduotas dokumentas, patvirtinantis jungtinius kompetentingų institucijų tvarkomus duomenis.</a:t>
            </a:r>
          </a:p>
          <a:p>
            <a:pPr lvl="0" algn="just"/>
            <a:r>
              <a:rPr lang="lt-LT" sz="1400" dirty="0">
                <a:solidFill>
                  <a:schemeClr val="accent5">
                    <a:lumMod val="75000"/>
                  </a:schemeClr>
                </a:solidFill>
                <a:latin typeface="Arial" panose="020B0604020202020204" pitchFamily="34" charset="0"/>
                <a:cs typeface="Arial" panose="020B0604020202020204" pitchFamily="34" charset="0"/>
              </a:rPr>
              <a:t>Deklaracija dėl tiekėjo atsakingų asmenų (pildoma pagal pirkimo dokumentų 6 priedą).</a:t>
            </a:r>
          </a:p>
          <a:p>
            <a:pPr lvl="0" algn="just"/>
            <a:r>
              <a:rPr lang="lt-LT" sz="1400" dirty="0">
                <a:solidFill>
                  <a:schemeClr val="accent5">
                    <a:lumMod val="75000"/>
                  </a:schemeClr>
                </a:solidFill>
                <a:latin typeface="Arial" panose="020B0604020202020204" pitchFamily="34" charset="0"/>
                <a:cs typeface="Arial" panose="020B0604020202020204" pitchFamily="34" charset="0"/>
              </a:rPr>
              <a:t>Galiojančio Maisto tvarkymo subjekto patvirtinimo pažymėjimo kopija arba Valstybinės maisto ir veterinarijos tarnybos Maisto tvarkymo subjektų registro išrašas su nurodytu maisto tvarkymo subjekto pažymėjimo numeriu, kuriame pagrindinė leidžiama ekonominės veiklos rūšis : 56.29. M  - Mokyklų užkandinių, valgyklų ir virtuvių veikla. </a:t>
            </a:r>
          </a:p>
          <a:p>
            <a:pPr lvl="0" algn="just"/>
            <a:r>
              <a:rPr lang="lt-LT" sz="1400" dirty="0">
                <a:solidFill>
                  <a:schemeClr val="accent5">
                    <a:lumMod val="75000"/>
                  </a:schemeClr>
                </a:solidFill>
                <a:latin typeface="Arial" panose="020B0604020202020204" pitchFamily="34" charset="0"/>
                <a:cs typeface="Arial" panose="020B0604020202020204" pitchFamily="34" charset="0"/>
              </a:rPr>
              <a:t>Vadovų ir paslaugas teikiančių specialistų, atsakingų už sutarties vykdymą, sąrašas pagal pridedamą formą   (7 priedas).</a:t>
            </a:r>
          </a:p>
          <a:p>
            <a:pPr algn="just"/>
            <a:r>
              <a:rPr lang="lt-LT" sz="1600" b="1" dirty="0" smtClean="0">
                <a:latin typeface="Arial" panose="020B0604020202020204" pitchFamily="34" charset="0"/>
                <a:cs typeface="Arial" panose="020B0604020202020204" pitchFamily="34" charset="0"/>
              </a:rPr>
              <a:t>Atsakymas</a:t>
            </a:r>
            <a:r>
              <a:rPr lang="lt-LT" sz="1600" b="1" dirty="0">
                <a:latin typeface="Arial" panose="020B0604020202020204" pitchFamily="34" charset="0"/>
                <a:cs typeface="Arial" panose="020B0604020202020204" pitchFamily="34" charset="0"/>
              </a:rPr>
              <a:t>.</a:t>
            </a:r>
            <a:r>
              <a:rPr lang="lt-LT" sz="1600" dirty="0">
                <a:latin typeface="Arial" panose="020B0604020202020204" pitchFamily="34" charset="0"/>
                <a:cs typeface="Arial" panose="020B0604020202020204" pitchFamily="34" charset="0"/>
              </a:rPr>
              <a:t> </a:t>
            </a:r>
            <a:r>
              <a:rPr lang="lt-LT" sz="1600" b="1" dirty="0" smtClean="0">
                <a:latin typeface="Arial" panose="020B0604020202020204" pitchFamily="34" charset="0"/>
                <a:cs typeface="Arial" panose="020B0604020202020204" pitchFamily="34" charset="0"/>
              </a:rPr>
              <a:t>Numatomo laimėtojo turi būti prašoma pateikti</a:t>
            </a:r>
            <a:r>
              <a:rPr lang="lt-LT" sz="1600" b="1" dirty="0">
                <a:latin typeface="Arial" panose="020B0604020202020204" pitchFamily="34" charset="0"/>
                <a:cs typeface="Arial" panose="020B0604020202020204" pitchFamily="34" charset="0"/>
              </a:rPr>
              <a:t> pašalinimo pagrindų nebuvimą ir tiekėjo kvalifikaciją </a:t>
            </a:r>
            <a:r>
              <a:rPr lang="lt-LT" sz="1600" b="1" dirty="0" smtClean="0">
                <a:latin typeface="Arial" panose="020B0604020202020204" pitchFamily="34" charset="0"/>
                <a:cs typeface="Arial" panose="020B0604020202020204" pitchFamily="34" charset="0"/>
              </a:rPr>
              <a:t>patvirtinančius duomenis.</a:t>
            </a:r>
            <a:r>
              <a:rPr lang="lt-LT" sz="1600" dirty="0" smtClean="0">
                <a:latin typeface="Arial" panose="020B0604020202020204" pitchFamily="34" charset="0"/>
                <a:cs typeface="Arial" panose="020B0604020202020204" pitchFamily="34" charset="0"/>
              </a:rPr>
              <a:t> Kadangi </a:t>
            </a:r>
            <a:r>
              <a:rPr lang="lt-LT" sz="1600" dirty="0">
                <a:latin typeface="Arial" panose="020B0604020202020204" pitchFamily="34" charset="0"/>
                <a:cs typeface="Arial" panose="020B0604020202020204" pitchFamily="34" charset="0"/>
              </a:rPr>
              <a:t>klausiama apie mokinių maitinimo paslaugų pirkimą, tai numatomas laimėtojas turi pateikti dokumentus, nurodytus konkurso sąlygų </a:t>
            </a:r>
            <a:r>
              <a:rPr lang="lt-LT" sz="1600" b="1" dirty="0">
                <a:latin typeface="Arial" panose="020B0604020202020204" pitchFamily="34" charset="0"/>
                <a:cs typeface="Arial" panose="020B0604020202020204" pitchFamily="34" charset="0"/>
              </a:rPr>
              <a:t>2.6</a:t>
            </a:r>
            <a:r>
              <a:rPr lang="lt-LT" sz="1600" dirty="0">
                <a:latin typeface="Arial" panose="020B0604020202020204" pitchFamily="34" charset="0"/>
                <a:cs typeface="Arial" panose="020B0604020202020204" pitchFamily="34" charset="0"/>
              </a:rPr>
              <a:t> p. lentelėje (kairėje pusėje nurodytas reikalavimas, dešinėje – jį patvirtinantis </a:t>
            </a:r>
            <a:r>
              <a:rPr lang="lt-LT" sz="1600" dirty="0" smtClean="0">
                <a:latin typeface="Arial" panose="020B0604020202020204" pitchFamily="34" charset="0"/>
                <a:cs typeface="Arial" panose="020B0604020202020204" pitchFamily="34" charset="0"/>
              </a:rPr>
              <a:t>dokumentas).</a:t>
            </a:r>
          </a:p>
          <a:p>
            <a:pPr algn="just"/>
            <a:endParaRPr lang="lt-LT" sz="1600" dirty="0">
              <a:latin typeface="Arial" panose="020B0604020202020204" pitchFamily="34" charset="0"/>
              <a:cs typeface="Arial" panose="020B0604020202020204" pitchFamily="34" charset="0"/>
            </a:endParaRPr>
          </a:p>
          <a:p>
            <a:pPr algn="just"/>
            <a:r>
              <a:rPr lang="lt-LT" sz="1600" dirty="0" smtClean="0">
                <a:latin typeface="Arial" panose="020B0604020202020204" pitchFamily="34" charset="0"/>
                <a:cs typeface="Arial" panose="020B0604020202020204" pitchFamily="34" charset="0"/>
              </a:rPr>
              <a:t>Kalbant ne apie konkretų pirkimą - tik mažos vertės pirkimo ir išimtinais atvejais neskelbiamų derybų sąlygose gali būti nereikalaujama pašalinimo pagrindų nebuvimą ir tiekėjo kvalifikaciją patvirtinančių duomenų ir dokumentų. Kituose pirkimuose jie visada turi būti nurodyti pirkimo sąlygose.</a:t>
            </a:r>
            <a:endParaRPr lang="lt-LT" sz="1600" dirty="0">
              <a:latin typeface="Arial" panose="020B0604020202020204" pitchFamily="34" charset="0"/>
              <a:cs typeface="Arial" panose="020B0604020202020204" pitchFamily="34" charset="0"/>
            </a:endParaRPr>
          </a:p>
          <a:p>
            <a:r>
              <a:rPr lang="lt-LT" sz="1400" b="1" dirty="0" smtClean="0">
                <a:latin typeface="Arial" panose="020B0604020202020204" pitchFamily="34" charset="0"/>
                <a:cs typeface="Arial" panose="020B0604020202020204" pitchFamily="34" charset="0"/>
              </a:rPr>
              <a:t> </a:t>
            </a:r>
            <a:endParaRPr lang="lt-LT"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89173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sp>
        <p:nvSpPr>
          <p:cNvPr id="2" name="Title 1"/>
          <p:cNvSpPr>
            <a:spLocks noGrp="1"/>
          </p:cNvSpPr>
          <p:nvPr>
            <p:ph type="title"/>
          </p:nvPr>
        </p:nvSpPr>
        <p:spPr>
          <a:xfrm>
            <a:off x="1995854" y="624254"/>
            <a:ext cx="9357946" cy="360484"/>
          </a:xfrm>
        </p:spPr>
        <p:txBody>
          <a:bodyPr>
            <a:normAutofit fontScale="90000"/>
          </a:bodyPr>
          <a:lstStyle/>
          <a:p>
            <a:r>
              <a:rPr lang="lt-LT" b="1" dirty="0" smtClean="0"/>
              <a:t> </a:t>
            </a:r>
            <a:br>
              <a:rPr lang="lt-LT" b="1" dirty="0" smtClean="0"/>
            </a:br>
            <a:r>
              <a:rPr lang="lt-LT" b="1" dirty="0" smtClean="0"/>
              <a:t>                </a:t>
            </a:r>
            <a:br>
              <a:rPr lang="lt-LT" b="1" dirty="0" smtClean="0"/>
            </a:br>
            <a:r>
              <a:rPr lang="lt-LT" b="1" dirty="0" smtClean="0"/>
              <a:t>                    </a:t>
            </a:r>
            <a:br>
              <a:rPr lang="lt-LT" b="1" dirty="0" smtClean="0"/>
            </a:br>
            <a:r>
              <a:rPr lang="lt-LT" b="1" dirty="0" smtClean="0"/>
              <a:t>                  </a:t>
            </a:r>
            <a:br>
              <a:rPr lang="lt-LT" b="1" dirty="0" smtClean="0"/>
            </a:br>
            <a:r>
              <a:rPr lang="lt-LT" b="1" dirty="0"/>
              <a:t> </a:t>
            </a:r>
            <a:r>
              <a:rPr lang="lt-LT" b="1" dirty="0" smtClean="0"/>
              <a:t>               </a:t>
            </a:r>
            <a:br>
              <a:rPr lang="lt-LT" b="1" dirty="0" smtClean="0"/>
            </a:br>
            <a:r>
              <a:rPr lang="lt-LT" sz="2700" b="1" dirty="0" smtClean="0">
                <a:solidFill>
                  <a:schemeClr val="accent5">
                    <a:lumMod val="75000"/>
                  </a:schemeClr>
                </a:solidFill>
                <a:latin typeface="Arial" panose="020B0604020202020204" pitchFamily="34" charset="0"/>
                <a:cs typeface="Arial" panose="020B0604020202020204" pitchFamily="34" charset="0"/>
              </a:rPr>
              <a:t>DĖL </a:t>
            </a:r>
            <a:r>
              <a:rPr lang="lt-LT" sz="2700" b="1" dirty="0">
                <a:solidFill>
                  <a:schemeClr val="accent5">
                    <a:lumMod val="75000"/>
                  </a:schemeClr>
                </a:solidFill>
                <a:latin typeface="Arial" panose="020B0604020202020204" pitchFamily="34" charset="0"/>
                <a:cs typeface="Arial" panose="020B0604020202020204" pitchFamily="34" charset="0"/>
              </a:rPr>
              <a:t>MOKINIŲ MAITINIMO PASLAUGŲ PIRKIMO</a:t>
            </a:r>
            <a:r>
              <a:rPr lang="lt-LT" dirty="0"/>
              <a:t/>
            </a:r>
            <a:br>
              <a:rPr lang="lt-LT" dirty="0"/>
            </a:br>
            <a:r>
              <a:rPr lang="lt-LT" dirty="0"/>
              <a:t/>
            </a:r>
            <a:br>
              <a:rPr lang="lt-LT" dirty="0"/>
            </a:br>
            <a:r>
              <a:rPr lang="lt-LT" dirty="0"/>
              <a:t/>
            </a:r>
            <a:br>
              <a:rPr lang="lt-LT" dirty="0"/>
            </a:br>
            <a:r>
              <a:rPr lang="lt-LT" dirty="0"/>
              <a:t/>
            </a:r>
            <a:br>
              <a:rPr lang="lt-LT" dirty="0"/>
            </a:br>
            <a:r>
              <a:rPr lang="lt-LT" dirty="0" smtClean="0"/>
              <a:t/>
            </a:r>
            <a:br>
              <a:rPr lang="lt-LT" dirty="0" smtClean="0"/>
            </a:br>
            <a:endParaRPr lang="en-US" dirty="0"/>
          </a:p>
        </p:txBody>
      </p:sp>
      <p:sp>
        <p:nvSpPr>
          <p:cNvPr id="5" name="Stačiakampis 4"/>
          <p:cNvSpPr/>
          <p:nvPr/>
        </p:nvSpPr>
        <p:spPr>
          <a:xfrm>
            <a:off x="140677" y="1090247"/>
            <a:ext cx="11904785" cy="6370975"/>
          </a:xfrm>
          <a:prstGeom prst="rect">
            <a:avLst/>
          </a:prstGeom>
        </p:spPr>
        <p:txBody>
          <a:bodyPr wrap="square">
            <a:spAutoFit/>
          </a:bodyPr>
          <a:lstStyle/>
          <a:p>
            <a:pPr algn="just"/>
            <a:endParaRPr lang="lt-LT" sz="1600" dirty="0" smtClean="0">
              <a:solidFill>
                <a:srgbClr val="002060"/>
              </a:solidFill>
              <a:latin typeface="Arial" panose="020B0604020202020204" pitchFamily="34" charset="0"/>
              <a:cs typeface="Arial" panose="020B0604020202020204" pitchFamily="34" charset="0"/>
            </a:endParaRPr>
          </a:p>
          <a:p>
            <a:pPr algn="just"/>
            <a:r>
              <a:rPr lang="lt-LT" sz="1400" b="1" dirty="0">
                <a:solidFill>
                  <a:srgbClr val="002060"/>
                </a:solidFill>
                <a:latin typeface="Arial" panose="020B0604020202020204" pitchFamily="34" charset="0"/>
                <a:cs typeface="Arial" panose="020B0604020202020204" pitchFamily="34" charset="0"/>
              </a:rPr>
              <a:t>2</a:t>
            </a:r>
            <a:r>
              <a:rPr lang="lt-LT" sz="1400" b="1" dirty="0" smtClean="0">
                <a:solidFill>
                  <a:srgbClr val="002060"/>
                </a:solidFill>
                <a:latin typeface="Arial" panose="020B0604020202020204" pitchFamily="34" charset="0"/>
                <a:cs typeface="Arial" panose="020B0604020202020204" pitchFamily="34" charset="0"/>
              </a:rPr>
              <a:t> </a:t>
            </a:r>
            <a:r>
              <a:rPr lang="lt-LT" sz="1400" b="1" dirty="0">
                <a:solidFill>
                  <a:srgbClr val="002060"/>
                </a:solidFill>
                <a:latin typeface="Arial" panose="020B0604020202020204" pitchFamily="34" charset="0"/>
                <a:cs typeface="Arial" panose="020B0604020202020204" pitchFamily="34" charset="0"/>
              </a:rPr>
              <a:t>klausimas.</a:t>
            </a:r>
            <a:r>
              <a:rPr lang="lt-LT" sz="1400" dirty="0">
                <a:solidFill>
                  <a:srgbClr val="002060"/>
                </a:solidFill>
                <a:latin typeface="Arial" panose="020B0604020202020204" pitchFamily="34" charset="0"/>
                <a:cs typeface="Arial" panose="020B0604020202020204" pitchFamily="34" charset="0"/>
              </a:rPr>
              <a:t> Ar visuomenės sveikatos biurui siunčiama technologinės kortelės, nuotraukos ir 10 teminių akcijų (ar tik technologines korteles ir foto</a:t>
            </a:r>
            <a:r>
              <a:rPr lang="lt-LT" sz="1400" dirty="0" smtClean="0">
                <a:solidFill>
                  <a:srgbClr val="002060"/>
                </a:solidFill>
                <a:latin typeface="Arial" panose="020B0604020202020204" pitchFamily="34" charset="0"/>
                <a:cs typeface="Arial" panose="020B0604020202020204" pitchFamily="34" charset="0"/>
              </a:rPr>
              <a:t>)?</a:t>
            </a:r>
          </a:p>
          <a:p>
            <a:r>
              <a:rPr lang="lt-LT" sz="1400" b="1" dirty="0" smtClean="0">
                <a:latin typeface="Arial" panose="020B0604020202020204" pitchFamily="34" charset="0"/>
                <a:cs typeface="Arial" panose="020B0604020202020204" pitchFamily="34" charset="0"/>
              </a:rPr>
              <a:t>Atsakymas</a:t>
            </a:r>
            <a:r>
              <a:rPr lang="lt-LT" sz="1400" b="1" dirty="0">
                <a:latin typeface="Arial" panose="020B0604020202020204" pitchFamily="34" charset="0"/>
                <a:cs typeface="Arial" panose="020B0604020202020204" pitchFamily="34" charset="0"/>
              </a:rPr>
              <a:t>.</a:t>
            </a:r>
            <a:r>
              <a:rPr lang="lt-LT" sz="1400" dirty="0">
                <a:latin typeface="Arial" panose="020B0604020202020204" pitchFamily="34" charset="0"/>
                <a:cs typeface="Arial" panose="020B0604020202020204" pitchFamily="34" charset="0"/>
              </a:rPr>
              <a:t> Klausimas susijęs su mokinių maitinimo pirkimo sąlygų </a:t>
            </a:r>
            <a:r>
              <a:rPr lang="lt-LT" sz="1400" b="1" dirty="0">
                <a:latin typeface="Arial" panose="020B0604020202020204" pitchFamily="34" charset="0"/>
                <a:cs typeface="Arial" panose="020B0604020202020204" pitchFamily="34" charset="0"/>
              </a:rPr>
              <a:t>pirmu ir antru</a:t>
            </a:r>
            <a:r>
              <a:rPr lang="lt-LT" sz="1400" dirty="0">
                <a:latin typeface="Arial" panose="020B0604020202020204" pitchFamily="34" charset="0"/>
                <a:cs typeface="Arial" panose="020B0604020202020204" pitchFamily="34" charset="0"/>
              </a:rPr>
              <a:t> vertinimo kriterijais, kurių vertinimas detaliai nurodytas pavyzdinių pirkimo sąlygų 7.24 p.</a:t>
            </a:r>
          </a:p>
          <a:p>
            <a:r>
              <a:rPr lang="lt-LT" sz="1400" dirty="0">
                <a:latin typeface="Arial" panose="020B0604020202020204" pitchFamily="34" charset="0"/>
                <a:cs typeface="Arial" panose="020B0604020202020204" pitchFamily="34" charset="0"/>
              </a:rPr>
              <a:t>Konkurso sąlygose nurodytas </a:t>
            </a:r>
            <a:r>
              <a:rPr lang="lt-LT" sz="1400" b="1" dirty="0" smtClean="0">
                <a:latin typeface="Arial" panose="020B0604020202020204" pitchFamily="34" charset="0"/>
                <a:cs typeface="Arial" panose="020B0604020202020204" pitchFamily="34" charset="0"/>
              </a:rPr>
              <a:t>I </a:t>
            </a:r>
            <a:r>
              <a:rPr lang="lt-LT" sz="1400" b="1" dirty="0">
                <a:latin typeface="Arial" panose="020B0604020202020204" pitchFamily="34" charset="0"/>
                <a:cs typeface="Arial" panose="020B0604020202020204" pitchFamily="34" charset="0"/>
              </a:rPr>
              <a:t>kriterijus – papildomo maitinimo – užkandžių stalo (bufeto) kokybė, patrauklumas. </a:t>
            </a:r>
            <a:r>
              <a:rPr lang="lt-LT" sz="1400" dirty="0">
                <a:latin typeface="Arial" panose="020B0604020202020204" pitchFamily="34" charset="0"/>
                <a:cs typeface="Arial" panose="020B0604020202020204" pitchFamily="34" charset="0"/>
              </a:rPr>
              <a:t>Vertinimo kriterijaus reikšmė (</a:t>
            </a:r>
            <a:r>
              <a:rPr lang="lt-LT" sz="1400" dirty="0" err="1">
                <a:latin typeface="Arial" panose="020B0604020202020204" pitchFamily="34" charset="0"/>
                <a:cs typeface="Arial" panose="020B0604020202020204" pitchFamily="34" charset="0"/>
              </a:rPr>
              <a:t>A</a:t>
            </a:r>
            <a:r>
              <a:rPr lang="lt-LT" sz="1400" baseline="-25000" dirty="0" err="1">
                <a:latin typeface="Arial" panose="020B0604020202020204" pitchFamily="34" charset="0"/>
                <a:cs typeface="Arial" panose="020B0604020202020204" pitchFamily="34" charset="0"/>
              </a:rPr>
              <a:t>p</a:t>
            </a:r>
            <a:r>
              <a:rPr lang="lt-LT" sz="1400" dirty="0">
                <a:latin typeface="Arial" panose="020B0604020202020204" pitchFamily="34" charset="0"/>
                <a:cs typeface="Arial" panose="020B0604020202020204" pitchFamily="34" charset="0"/>
              </a:rPr>
              <a:t>) apskaičiuojama kaip balų, skiriamų už tiekėjo siūlomų papildomo maitinimo (bufeto) kokybės užtikrinimo priemones, suma: </a:t>
            </a:r>
            <a:r>
              <a:rPr lang="lt-LT" sz="1400" dirty="0" err="1">
                <a:latin typeface="Arial" panose="020B0604020202020204" pitchFamily="34" charset="0"/>
                <a:cs typeface="Arial" panose="020B0604020202020204" pitchFamily="34" charset="0"/>
              </a:rPr>
              <a:t>A</a:t>
            </a:r>
            <a:r>
              <a:rPr lang="lt-LT" sz="1400" baseline="-25000" dirty="0" err="1">
                <a:latin typeface="Arial" panose="020B0604020202020204" pitchFamily="34" charset="0"/>
                <a:cs typeface="Arial" panose="020B0604020202020204" pitchFamily="34" charset="0"/>
              </a:rPr>
              <a:t>p</a:t>
            </a:r>
            <a:r>
              <a:rPr lang="lt-LT" sz="1400" i="1" dirty="0">
                <a:latin typeface="Arial" panose="020B0604020202020204" pitchFamily="34" charset="0"/>
                <a:cs typeface="Arial" panose="020B0604020202020204" pitchFamily="34" charset="0"/>
              </a:rPr>
              <a:t>= A</a:t>
            </a:r>
            <a:r>
              <a:rPr lang="lt-LT" sz="1400" i="1" baseline="-25000" dirty="0">
                <a:latin typeface="Arial" panose="020B0604020202020204" pitchFamily="34" charset="0"/>
                <a:cs typeface="Arial" panose="020B0604020202020204" pitchFamily="34" charset="0"/>
              </a:rPr>
              <a:t>1</a:t>
            </a:r>
            <a:r>
              <a:rPr lang="lt-LT" sz="1400" i="1" dirty="0">
                <a:latin typeface="Arial" panose="020B0604020202020204" pitchFamily="34" charset="0"/>
                <a:cs typeface="Arial" panose="020B0604020202020204" pitchFamily="34" charset="0"/>
              </a:rPr>
              <a:t> + A</a:t>
            </a:r>
            <a:r>
              <a:rPr lang="lt-LT" sz="1400" i="1" baseline="-25000" dirty="0">
                <a:latin typeface="Arial" panose="020B0604020202020204" pitchFamily="34" charset="0"/>
                <a:cs typeface="Arial" panose="020B0604020202020204" pitchFamily="34" charset="0"/>
              </a:rPr>
              <a:t>2</a:t>
            </a:r>
            <a:r>
              <a:rPr lang="lt-LT" sz="1400" i="1" dirty="0">
                <a:latin typeface="Arial" panose="020B0604020202020204" pitchFamily="34" charset="0"/>
                <a:cs typeface="Arial" panose="020B0604020202020204" pitchFamily="34" charset="0"/>
              </a:rPr>
              <a:t>+ A</a:t>
            </a:r>
            <a:r>
              <a:rPr lang="lt-LT" sz="1400" i="1" baseline="-25000" dirty="0">
                <a:latin typeface="Arial" panose="020B0604020202020204" pitchFamily="34" charset="0"/>
                <a:cs typeface="Arial" panose="020B0604020202020204" pitchFamily="34" charset="0"/>
              </a:rPr>
              <a:t>3</a:t>
            </a:r>
            <a:r>
              <a:rPr lang="lt-LT" sz="1400" i="1" dirty="0">
                <a:latin typeface="Arial" panose="020B0604020202020204" pitchFamily="34" charset="0"/>
                <a:cs typeface="Arial" panose="020B0604020202020204" pitchFamily="34" charset="0"/>
              </a:rPr>
              <a:t> </a:t>
            </a:r>
            <a:endParaRPr lang="lt-LT" sz="1400" dirty="0">
              <a:latin typeface="Arial" panose="020B0604020202020204" pitchFamily="34" charset="0"/>
              <a:cs typeface="Arial" panose="020B0604020202020204" pitchFamily="34" charset="0"/>
            </a:endParaRPr>
          </a:p>
          <a:p>
            <a:r>
              <a:rPr lang="lt-LT" sz="1400" i="1" dirty="0">
                <a:latin typeface="Arial" panose="020B0604020202020204" pitchFamily="34" charset="0"/>
                <a:cs typeface="Arial" panose="020B0604020202020204" pitchFamily="34" charset="0"/>
              </a:rPr>
              <a:t>Kiekvienai iš </a:t>
            </a:r>
            <a:r>
              <a:rPr lang="en-GB" sz="1400" i="1" dirty="0">
                <a:latin typeface="Arial" panose="020B0604020202020204" pitchFamily="34" charset="0"/>
                <a:cs typeface="Arial" panose="020B0604020202020204" pitchFamily="34" charset="0"/>
              </a:rPr>
              <a:t>A</a:t>
            </a:r>
            <a:r>
              <a:rPr lang="en-GB" sz="1400" i="1" baseline="-25000" dirty="0">
                <a:latin typeface="Arial" panose="020B0604020202020204" pitchFamily="34" charset="0"/>
                <a:cs typeface="Arial" panose="020B0604020202020204" pitchFamily="34" charset="0"/>
              </a:rPr>
              <a:t>1; </a:t>
            </a:r>
            <a:r>
              <a:rPr lang="en-GB" sz="1400" i="1" dirty="0">
                <a:latin typeface="Arial" panose="020B0604020202020204" pitchFamily="34" charset="0"/>
                <a:cs typeface="Arial" panose="020B0604020202020204" pitchFamily="34" charset="0"/>
              </a:rPr>
              <a:t>A</a:t>
            </a:r>
            <a:r>
              <a:rPr lang="en-GB" sz="1400" i="1" baseline="-25000" dirty="0">
                <a:latin typeface="Arial" panose="020B0604020202020204" pitchFamily="34" charset="0"/>
                <a:cs typeface="Arial" panose="020B0604020202020204" pitchFamily="34" charset="0"/>
              </a:rPr>
              <a:t>2; </a:t>
            </a:r>
            <a:r>
              <a:rPr lang="en-GB" sz="1400" i="1" dirty="0">
                <a:latin typeface="Arial" panose="020B0604020202020204" pitchFamily="34" charset="0"/>
                <a:cs typeface="Arial" panose="020B0604020202020204" pitchFamily="34" charset="0"/>
              </a:rPr>
              <a:t>A</a:t>
            </a:r>
            <a:r>
              <a:rPr lang="en-GB" sz="1400" i="1" baseline="-25000" dirty="0">
                <a:latin typeface="Arial" panose="020B0604020202020204" pitchFamily="34" charset="0"/>
                <a:cs typeface="Arial" panose="020B0604020202020204" pitchFamily="34" charset="0"/>
              </a:rPr>
              <a:t>3</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reikšmei</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nustatyti</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reikalaujama</a:t>
            </a:r>
            <a:r>
              <a:rPr lang="en-GB" sz="1400" i="1" dirty="0">
                <a:latin typeface="Arial" panose="020B0604020202020204" pitchFamily="34" charset="0"/>
                <a:cs typeface="Arial" panose="020B0604020202020204" pitchFamily="34" charset="0"/>
              </a:rPr>
              <a:t> k</a:t>
            </a:r>
            <a:r>
              <a:rPr lang="lt-LT" sz="1400" i="1" dirty="0">
                <a:latin typeface="Arial" panose="020B0604020202020204" pitchFamily="34" charset="0"/>
                <a:cs typeface="Arial" panose="020B0604020202020204" pitchFamily="34" charset="0"/>
              </a:rPr>
              <a:t>artu su pasiūlymu pateikti: </a:t>
            </a:r>
            <a:r>
              <a:rPr lang="en-GB" sz="1400" i="1" dirty="0" err="1">
                <a:latin typeface="Arial" panose="020B0604020202020204" pitchFamily="34" charset="0"/>
                <a:cs typeface="Arial" panose="020B0604020202020204" pitchFamily="34" charset="0"/>
              </a:rPr>
              <a:t>papildomo</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maitinimo</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bufeto</a:t>
            </a:r>
            <a:r>
              <a:rPr lang="en-GB" sz="1400"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patiekalų</a:t>
            </a:r>
            <a:r>
              <a:rPr lang="en-GB" sz="1400" b="1"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sąrašą</a:t>
            </a:r>
            <a:r>
              <a:rPr lang="en-GB" sz="1400" i="1" dirty="0">
                <a:latin typeface="Arial" panose="020B0604020202020204" pitchFamily="34" charset="0"/>
                <a:cs typeface="Arial" panose="020B0604020202020204" pitchFamily="34" charset="0"/>
              </a:rPr>
              <a:t> (ne </a:t>
            </a:r>
            <a:r>
              <a:rPr lang="en-GB" sz="1400" i="1" dirty="0" err="1">
                <a:latin typeface="Arial" panose="020B0604020202020204" pitchFamily="34" charset="0"/>
                <a:cs typeface="Arial" panose="020B0604020202020204" pitchFamily="34" charset="0"/>
              </a:rPr>
              <a:t>mažiau</a:t>
            </a:r>
            <a:r>
              <a:rPr lang="en-GB" sz="1400" i="1" dirty="0">
                <a:latin typeface="Arial" panose="020B0604020202020204" pitchFamily="34" charset="0"/>
                <a:cs typeface="Arial" panose="020B0604020202020204" pitchFamily="34" charset="0"/>
              </a:rPr>
              <a:t>  5 </a:t>
            </a:r>
            <a:r>
              <a:rPr lang="en-GB" sz="1400" i="1" dirty="0" err="1">
                <a:latin typeface="Arial" panose="020B0604020202020204" pitchFamily="34" charset="0"/>
                <a:cs typeface="Arial" panose="020B0604020202020204" pitchFamily="34" charset="0"/>
              </a:rPr>
              <a:t>pateikalų</a:t>
            </a:r>
            <a:r>
              <a:rPr lang="en-GB" sz="1400" i="1" dirty="0">
                <a:latin typeface="Arial" panose="020B0604020202020204" pitchFamily="34" charset="0"/>
                <a:cs typeface="Arial" panose="020B0604020202020204" pitchFamily="34" charset="0"/>
              </a:rPr>
              <a:t> ir ne </a:t>
            </a:r>
            <a:r>
              <a:rPr lang="en-GB" sz="1400" i="1" dirty="0" err="1">
                <a:latin typeface="Arial" panose="020B0604020202020204" pitchFamily="34" charset="0"/>
                <a:cs typeface="Arial" panose="020B0604020202020204" pitchFamily="34" charset="0"/>
              </a:rPr>
              <a:t>daugiau</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nei</a:t>
            </a:r>
            <a:r>
              <a:rPr lang="en-GB" sz="1400" i="1" dirty="0">
                <a:latin typeface="Arial" panose="020B0604020202020204" pitchFamily="34" charset="0"/>
                <a:cs typeface="Arial" panose="020B0604020202020204" pitchFamily="34" charset="0"/>
              </a:rPr>
              <a:t> 7 </a:t>
            </a:r>
            <a:r>
              <a:rPr lang="en-GB" sz="1400" i="1" dirty="0" err="1">
                <a:latin typeface="Arial" panose="020B0604020202020204" pitchFamily="34" charset="0"/>
                <a:cs typeface="Arial" panose="020B0604020202020204" pitchFamily="34" charset="0"/>
              </a:rPr>
              <a:t>patiekalų</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kiekvieno</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patiekalo</a:t>
            </a:r>
            <a:r>
              <a:rPr lang="en-GB" sz="1400"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technologinę</a:t>
            </a:r>
            <a:r>
              <a:rPr lang="en-GB" sz="1400" b="1"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kortelę</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kiekvieno</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patiekalo</a:t>
            </a:r>
            <a:r>
              <a:rPr lang="en-GB" sz="1400"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nuotrauką</a:t>
            </a:r>
            <a:r>
              <a:rPr lang="lt-LT" sz="1400" i="1" dirty="0">
                <a:latin typeface="Arial" panose="020B0604020202020204" pitchFamily="34" charset="0"/>
                <a:cs typeface="Arial" panose="020B0604020202020204" pitchFamily="34" charset="0"/>
              </a:rPr>
              <a:t> pagal Sąlygų </a:t>
            </a:r>
            <a:r>
              <a:rPr lang="en-GB" sz="1400" i="1" dirty="0">
                <a:latin typeface="Arial" panose="020B0604020202020204" pitchFamily="34" charset="0"/>
                <a:cs typeface="Arial" panose="020B0604020202020204" pitchFamily="34" charset="0"/>
              </a:rPr>
              <a:t>1.6.6. </a:t>
            </a:r>
            <a:r>
              <a:rPr lang="en-GB" sz="1400" i="1" dirty="0" err="1">
                <a:latin typeface="Arial" panose="020B0604020202020204" pitchFamily="34" charset="0"/>
                <a:cs typeface="Arial" panose="020B0604020202020204" pitchFamily="34" charset="0"/>
              </a:rPr>
              <a:t>punkto</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reikalavimus</a:t>
            </a:r>
            <a:r>
              <a:rPr lang="en-GB" sz="1400" i="1" dirty="0">
                <a:latin typeface="Arial" panose="020B0604020202020204" pitchFamily="34" charset="0"/>
                <a:cs typeface="Arial" panose="020B0604020202020204" pitchFamily="34" charset="0"/>
              </a:rPr>
              <a:t>.</a:t>
            </a:r>
            <a:endParaRPr lang="lt-LT" sz="1400" dirty="0">
              <a:latin typeface="Arial" panose="020B0604020202020204" pitchFamily="34" charset="0"/>
              <a:cs typeface="Arial" panose="020B0604020202020204" pitchFamily="34" charset="0"/>
            </a:endParaRPr>
          </a:p>
          <a:p>
            <a:r>
              <a:rPr lang="en-GB" sz="1400" b="1" i="1" dirty="0" err="1">
                <a:latin typeface="Arial" panose="020B0604020202020204" pitchFamily="34" charset="0"/>
                <a:cs typeface="Arial" panose="020B0604020202020204" pitchFamily="34" charset="0"/>
              </a:rPr>
              <a:t>Vertinimo</a:t>
            </a:r>
            <a:r>
              <a:rPr lang="en-GB" sz="1400" b="1"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tvarkoje</a:t>
            </a:r>
            <a:r>
              <a:rPr lang="en-GB" sz="1400" b="1"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nustatyta</a:t>
            </a:r>
            <a:r>
              <a:rPr lang="en-GB" sz="1400" b="1" i="1" dirty="0">
                <a:latin typeface="Arial" panose="020B0604020202020204" pitchFamily="34" charset="0"/>
                <a:cs typeface="Arial" panose="020B0604020202020204" pitchFamily="34" charset="0"/>
              </a:rPr>
              <a:t>: </a:t>
            </a:r>
            <a:endParaRPr lang="lt-LT" sz="1400" dirty="0">
              <a:latin typeface="Arial" panose="020B0604020202020204" pitchFamily="34" charset="0"/>
              <a:cs typeface="Arial" panose="020B0604020202020204" pitchFamily="34" charset="0"/>
            </a:endParaRPr>
          </a:p>
          <a:p>
            <a:r>
              <a:rPr lang="en-GB" sz="1400" b="1" i="1" dirty="0">
                <a:latin typeface="Arial" panose="020B0604020202020204" pitchFamily="34" charset="0"/>
                <a:cs typeface="Arial" panose="020B0604020202020204" pitchFamily="34" charset="0"/>
              </a:rPr>
              <a:t>A</a:t>
            </a:r>
            <a:r>
              <a:rPr lang="en-GB" sz="1400" b="1" i="1" baseline="-25000" dirty="0">
                <a:latin typeface="Arial" panose="020B0604020202020204" pitchFamily="34" charset="0"/>
                <a:cs typeface="Arial" panose="020B0604020202020204" pitchFamily="34" charset="0"/>
              </a:rPr>
              <a:t>1 </a:t>
            </a:r>
            <a:r>
              <a:rPr lang="en-GB" sz="1400" b="1" i="1" dirty="0">
                <a:latin typeface="Arial" panose="020B0604020202020204" pitchFamily="34" charset="0"/>
                <a:cs typeface="Arial" panose="020B0604020202020204" pitchFamily="34" charset="0"/>
              </a:rPr>
              <a:t>-</a:t>
            </a:r>
            <a:r>
              <a:rPr lang="en-GB" sz="1400" b="1" i="1" baseline="-25000" dirty="0">
                <a:latin typeface="Arial" panose="020B0604020202020204" pitchFamily="34" charset="0"/>
                <a:cs typeface="Arial" panose="020B0604020202020204" pitchFamily="34" charset="0"/>
              </a:rPr>
              <a:t> </a:t>
            </a:r>
            <a:r>
              <a:rPr lang="en-GB" sz="1400" b="1" i="1" dirty="0">
                <a:latin typeface="Arial" panose="020B0604020202020204" pitchFamily="34" charset="0"/>
                <a:cs typeface="Arial" panose="020B0604020202020204" pitchFamily="34" charset="0"/>
              </a:rPr>
              <a:t>2 </a:t>
            </a:r>
            <a:r>
              <a:rPr lang="en-GB" sz="1400" b="1" i="1" dirty="0" err="1">
                <a:latin typeface="Arial" panose="020B0604020202020204" pitchFamily="34" charset="0"/>
                <a:cs typeface="Arial" panose="020B0604020202020204" pitchFamily="34" charset="0"/>
              </a:rPr>
              <a:t>balai</a:t>
            </a:r>
            <a:r>
              <a:rPr lang="en-GB" sz="1400" b="1"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skiriami</a:t>
            </a:r>
            <a:r>
              <a:rPr lang="en-GB" sz="1400" i="1" dirty="0">
                <a:latin typeface="Arial" panose="020B0604020202020204" pitchFamily="34" charset="0"/>
                <a:cs typeface="Arial" panose="020B0604020202020204" pitchFamily="34" charset="0"/>
              </a:rPr>
              <a:t>, </a:t>
            </a:r>
            <a:r>
              <a:rPr lang="en-GB" sz="1400" b="1" dirty="0" err="1">
                <a:latin typeface="Arial" panose="020B0604020202020204" pitchFamily="34" charset="0"/>
                <a:cs typeface="Arial" panose="020B0604020202020204" pitchFamily="34" charset="0"/>
              </a:rPr>
              <a:t>jei</a:t>
            </a:r>
            <a:r>
              <a:rPr lang="en-GB" sz="1400" b="1" baseline="-25000" dirty="0">
                <a:latin typeface="Arial" panose="020B0604020202020204" pitchFamily="34" charset="0"/>
                <a:cs typeface="Arial" panose="020B0604020202020204" pitchFamily="34" charset="0"/>
              </a:rPr>
              <a:t> </a:t>
            </a:r>
            <a:r>
              <a:rPr lang="en-GB" sz="1400" b="1" dirty="0" err="1">
                <a:latin typeface="Arial" panose="020B0604020202020204" pitchFamily="34" charset="0"/>
                <a:cs typeface="Arial" panose="020B0604020202020204" pitchFamily="34" charset="0"/>
              </a:rPr>
              <a:t>tiekėjas</a:t>
            </a:r>
            <a:r>
              <a:rPr lang="en-GB" sz="1400" b="1" dirty="0">
                <a:latin typeface="Arial" panose="020B0604020202020204" pitchFamily="34" charset="0"/>
                <a:cs typeface="Arial" panose="020B0604020202020204" pitchFamily="34" charset="0"/>
              </a:rPr>
              <a:t> </a:t>
            </a:r>
            <a:r>
              <a:rPr lang="en-GB" sz="1400" b="1" dirty="0" err="1">
                <a:latin typeface="Arial" panose="020B0604020202020204" pitchFamily="34" charset="0"/>
                <a:cs typeface="Arial" panose="020B0604020202020204" pitchFamily="34" charset="0"/>
              </a:rPr>
              <a:t>pateikė</a:t>
            </a:r>
            <a:r>
              <a:rPr lang="en-GB" sz="1400" dirty="0">
                <a:latin typeface="Arial" panose="020B0604020202020204" pitchFamily="34" charset="0"/>
                <a:cs typeface="Arial" panose="020B0604020202020204" pitchFamily="34" charset="0"/>
              </a:rPr>
              <a:t> </a:t>
            </a:r>
            <a:r>
              <a:rPr lang="en-GB" sz="1400" b="1" dirty="0" err="1">
                <a:latin typeface="Arial" panose="020B0604020202020204" pitchFamily="34" charset="0"/>
                <a:cs typeface="Arial" panose="020B0604020202020204" pitchFamily="34" charset="0"/>
              </a:rPr>
              <a:t>visus</a:t>
            </a:r>
            <a:r>
              <a:rPr lang="en-GB" sz="1400" b="1" dirty="0">
                <a:latin typeface="Arial" panose="020B0604020202020204" pitchFamily="34" charset="0"/>
                <a:cs typeface="Arial" panose="020B0604020202020204" pitchFamily="34" charset="0"/>
              </a:rPr>
              <a:t> </a:t>
            </a:r>
            <a:r>
              <a:rPr lang="en-GB" sz="1400" b="1" dirty="0" err="1">
                <a:latin typeface="Arial" panose="020B0604020202020204" pitchFamily="34" charset="0"/>
                <a:cs typeface="Arial" panose="020B0604020202020204" pitchFamily="34" charset="0"/>
              </a:rPr>
              <a:t>lentelėje</a:t>
            </a:r>
            <a:r>
              <a:rPr lang="en-GB" sz="1400" dirty="0">
                <a:latin typeface="Arial" panose="020B0604020202020204" pitchFamily="34" charset="0"/>
                <a:cs typeface="Arial" panose="020B0604020202020204" pitchFamily="34" charset="0"/>
              </a:rPr>
              <a:t> </a:t>
            </a:r>
            <a:r>
              <a:rPr lang="en-GB" sz="1400" dirty="0" err="1">
                <a:latin typeface="Arial" panose="020B0604020202020204" pitchFamily="34" charset="0"/>
                <a:cs typeface="Arial" panose="020B0604020202020204" pitchFamily="34" charset="0"/>
              </a:rPr>
              <a:t>nurodytus</a:t>
            </a:r>
            <a:r>
              <a:rPr lang="en-GB" sz="1400" dirty="0">
                <a:latin typeface="Arial" panose="020B0604020202020204" pitchFamily="34" charset="0"/>
                <a:cs typeface="Arial" panose="020B0604020202020204" pitchFamily="34" charset="0"/>
              </a:rPr>
              <a:t> </a:t>
            </a:r>
            <a:r>
              <a:rPr lang="en-GB" sz="1400" dirty="0" err="1">
                <a:latin typeface="Arial" panose="020B0604020202020204" pitchFamily="34" charset="0"/>
                <a:cs typeface="Arial" panose="020B0604020202020204" pitchFamily="34" charset="0"/>
              </a:rPr>
              <a:t>dokumentus</a:t>
            </a:r>
            <a:r>
              <a:rPr lang="en-GB" sz="1400" dirty="0">
                <a:latin typeface="Arial" panose="020B0604020202020204" pitchFamily="34" charset="0"/>
                <a:cs typeface="Arial" panose="020B0604020202020204" pitchFamily="34" charset="0"/>
              </a:rPr>
              <a:t> ir </a:t>
            </a:r>
            <a:r>
              <a:rPr lang="en-GB" sz="1400" dirty="0" err="1">
                <a:latin typeface="Arial" panose="020B0604020202020204" pitchFamily="34" charset="0"/>
                <a:cs typeface="Arial" panose="020B0604020202020204" pitchFamily="34" charset="0"/>
              </a:rPr>
              <a:t>jais</a:t>
            </a:r>
            <a:r>
              <a:rPr lang="en-GB" sz="1400" dirty="0">
                <a:latin typeface="Arial" panose="020B0604020202020204" pitchFamily="34" charset="0"/>
                <a:cs typeface="Arial" panose="020B0604020202020204" pitchFamily="34" charset="0"/>
              </a:rPr>
              <a:t> </a:t>
            </a:r>
            <a:r>
              <a:rPr lang="en-GB" sz="1400" dirty="0" err="1">
                <a:latin typeface="Arial" panose="020B0604020202020204" pitchFamily="34" charset="0"/>
                <a:cs typeface="Arial" panose="020B0604020202020204" pitchFamily="34" charset="0"/>
              </a:rPr>
              <a:t>remiantis</a:t>
            </a:r>
            <a:r>
              <a:rPr lang="en-GB" sz="1400" dirty="0">
                <a:latin typeface="Arial" panose="020B0604020202020204" pitchFamily="34" charset="0"/>
                <a:cs typeface="Arial" panose="020B0604020202020204" pitchFamily="34" charset="0"/>
              </a:rPr>
              <a:t> </a:t>
            </a:r>
            <a:r>
              <a:rPr lang="en-GB" sz="1400" dirty="0" err="1">
                <a:latin typeface="Arial" panose="020B0604020202020204" pitchFamily="34" charset="0"/>
                <a:cs typeface="Arial" panose="020B0604020202020204" pitchFamily="34" charset="0"/>
              </a:rPr>
              <a:t>galima</a:t>
            </a:r>
            <a:r>
              <a:rPr lang="en-GB" sz="1400" dirty="0">
                <a:latin typeface="Arial" panose="020B0604020202020204" pitchFamily="34" charset="0"/>
                <a:cs typeface="Arial" panose="020B0604020202020204" pitchFamily="34" charset="0"/>
              </a:rPr>
              <a:t> </a:t>
            </a:r>
            <a:r>
              <a:rPr lang="en-GB" sz="1400" dirty="0" err="1">
                <a:latin typeface="Arial" panose="020B0604020202020204" pitchFamily="34" charset="0"/>
                <a:cs typeface="Arial" panose="020B0604020202020204" pitchFamily="34" charset="0"/>
              </a:rPr>
              <a:t>teigti</a:t>
            </a:r>
            <a:r>
              <a:rPr lang="en-GB" sz="1400" dirty="0">
                <a:latin typeface="Arial" panose="020B0604020202020204" pitchFamily="34" charset="0"/>
                <a:cs typeface="Arial" panose="020B0604020202020204" pitchFamily="34" charset="0"/>
              </a:rPr>
              <a:t>, </a:t>
            </a:r>
            <a:r>
              <a:rPr lang="en-GB" sz="1400" dirty="0" err="1">
                <a:latin typeface="Arial" panose="020B0604020202020204" pitchFamily="34" charset="0"/>
                <a:cs typeface="Arial" panose="020B0604020202020204" pitchFamily="34" charset="0"/>
              </a:rPr>
              <a:t>kad</a:t>
            </a:r>
            <a:r>
              <a:rPr lang="en-GB" sz="1400" dirty="0">
                <a:latin typeface="Arial" panose="020B0604020202020204" pitchFamily="34" charset="0"/>
                <a:cs typeface="Arial" panose="020B0604020202020204" pitchFamily="34" charset="0"/>
              </a:rPr>
              <a:t> </a:t>
            </a:r>
            <a:r>
              <a:rPr lang="en-GB" sz="1400" dirty="0" err="1">
                <a:latin typeface="Arial" panose="020B0604020202020204" pitchFamily="34" charset="0"/>
                <a:cs typeface="Arial" panose="020B0604020202020204" pitchFamily="34" charset="0"/>
              </a:rPr>
              <a:t>papildomas</a:t>
            </a:r>
            <a:r>
              <a:rPr lang="en-GB" sz="1400" dirty="0">
                <a:latin typeface="Arial" panose="020B0604020202020204" pitchFamily="34" charset="0"/>
                <a:cs typeface="Arial" panose="020B0604020202020204" pitchFamily="34" charset="0"/>
              </a:rPr>
              <a:t> </a:t>
            </a:r>
            <a:r>
              <a:rPr lang="en-GB" sz="1400" dirty="0" err="1">
                <a:latin typeface="Arial" panose="020B0604020202020204" pitchFamily="34" charset="0"/>
                <a:cs typeface="Arial" panose="020B0604020202020204" pitchFamily="34" charset="0"/>
              </a:rPr>
              <a:t>maitinimas</a:t>
            </a:r>
            <a:r>
              <a:rPr lang="en-GB" sz="1400" dirty="0">
                <a:latin typeface="Arial" panose="020B0604020202020204" pitchFamily="34" charset="0"/>
                <a:cs typeface="Arial" panose="020B0604020202020204" pitchFamily="34" charset="0"/>
              </a:rPr>
              <a:t> - </a:t>
            </a:r>
            <a:r>
              <a:rPr lang="en-GB" sz="1400" i="1" dirty="0" err="1">
                <a:latin typeface="Arial" panose="020B0604020202020204" pitchFamily="34" charset="0"/>
                <a:cs typeface="Arial" panose="020B0604020202020204" pitchFamily="34" charset="0"/>
              </a:rPr>
              <a:t>užkandžių</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stalas</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bufetas</a:t>
            </a:r>
            <a:r>
              <a:rPr lang="en-GB" sz="1400" i="1" dirty="0">
                <a:latin typeface="Arial" panose="020B0604020202020204" pitchFamily="34" charset="0"/>
                <a:cs typeface="Arial" panose="020B0604020202020204" pitchFamily="34" charset="0"/>
              </a:rPr>
              <a:t>) </a:t>
            </a:r>
            <a:r>
              <a:rPr lang="en-GB" sz="1400" dirty="0">
                <a:latin typeface="Arial" panose="020B0604020202020204" pitchFamily="34" charset="0"/>
                <a:cs typeface="Arial" panose="020B0604020202020204" pitchFamily="34" charset="0"/>
              </a:rPr>
              <a:t>ir jo </a:t>
            </a:r>
            <a:r>
              <a:rPr lang="en-GB" sz="1400" dirty="0" err="1">
                <a:latin typeface="Arial" panose="020B0604020202020204" pitchFamily="34" charset="0"/>
                <a:cs typeface="Arial" panose="020B0604020202020204" pitchFamily="34" charset="0"/>
              </a:rPr>
              <a:t>patiekalai</a:t>
            </a:r>
            <a:r>
              <a:rPr lang="en-GB" sz="1400" dirty="0">
                <a:latin typeface="Arial" panose="020B0604020202020204" pitchFamily="34" charset="0"/>
                <a:cs typeface="Arial" panose="020B0604020202020204" pitchFamily="34" charset="0"/>
              </a:rPr>
              <a:t> (</a:t>
            </a:r>
            <a:r>
              <a:rPr lang="en-GB" sz="1400" dirty="0" err="1">
                <a:latin typeface="Arial" panose="020B0604020202020204" pitchFamily="34" charset="0"/>
                <a:cs typeface="Arial" panose="020B0604020202020204" pitchFamily="34" charset="0"/>
              </a:rPr>
              <a:t>užkandžiai</a:t>
            </a:r>
            <a:r>
              <a:rPr lang="en-GB" sz="1400" dirty="0">
                <a:latin typeface="Arial" panose="020B0604020202020204" pitchFamily="34" charset="0"/>
                <a:cs typeface="Arial" panose="020B0604020202020204" pitchFamily="34" charset="0"/>
              </a:rPr>
              <a:t>)</a:t>
            </a:r>
            <a:r>
              <a:rPr lang="en-GB" sz="1400" i="1" dirty="0">
                <a:latin typeface="Arial" panose="020B0604020202020204" pitchFamily="34" charset="0"/>
                <a:cs typeface="Arial" panose="020B0604020202020204" pitchFamily="34" charset="0"/>
              </a:rPr>
              <a:t> </a:t>
            </a:r>
            <a:r>
              <a:rPr lang="en-GB" sz="1400" b="1" u="sng" dirty="0" err="1">
                <a:latin typeface="Arial" panose="020B0604020202020204" pitchFamily="34" charset="0"/>
                <a:cs typeface="Arial" panose="020B0604020202020204" pitchFamily="34" charset="0"/>
              </a:rPr>
              <a:t>patrauklūs</a:t>
            </a:r>
            <a:r>
              <a:rPr lang="en-GB" sz="1400" b="1" u="sng" dirty="0">
                <a:latin typeface="Arial" panose="020B0604020202020204" pitchFamily="34" charset="0"/>
                <a:cs typeface="Arial" panose="020B0604020202020204" pitchFamily="34" charset="0"/>
              </a:rPr>
              <a:t> </a:t>
            </a:r>
            <a:r>
              <a:rPr lang="en-GB" sz="1400" b="1" u="sng" dirty="0" err="1">
                <a:latin typeface="Arial" panose="020B0604020202020204" pitchFamily="34" charset="0"/>
                <a:cs typeface="Arial" panose="020B0604020202020204" pitchFamily="34" charset="0"/>
              </a:rPr>
              <a:t>tokio</a:t>
            </a:r>
            <a:r>
              <a:rPr lang="en-GB" sz="1400" b="1" u="sng" dirty="0">
                <a:latin typeface="Arial" panose="020B0604020202020204" pitchFamily="34" charset="0"/>
                <a:cs typeface="Arial" panose="020B0604020202020204" pitchFamily="34" charset="0"/>
              </a:rPr>
              <a:t> </a:t>
            </a:r>
            <a:r>
              <a:rPr lang="en-GB" sz="1400" b="1" u="sng" dirty="0" err="1">
                <a:latin typeface="Arial" panose="020B0604020202020204" pitchFamily="34" charset="0"/>
                <a:cs typeface="Arial" panose="020B0604020202020204" pitchFamily="34" charset="0"/>
              </a:rPr>
              <a:t>amžiaus</a:t>
            </a:r>
            <a:r>
              <a:rPr lang="en-GB" sz="1400" b="1" u="sng" dirty="0">
                <a:latin typeface="Arial" panose="020B0604020202020204" pitchFamily="34" charset="0"/>
                <a:cs typeface="Arial" panose="020B0604020202020204" pitchFamily="34" charset="0"/>
              </a:rPr>
              <a:t> </a:t>
            </a:r>
            <a:r>
              <a:rPr lang="en-GB" sz="1400" b="1" u="sng" dirty="0" err="1">
                <a:latin typeface="Arial" panose="020B0604020202020204" pitchFamily="34" charset="0"/>
                <a:cs typeface="Arial" panose="020B0604020202020204" pitchFamily="34" charset="0"/>
              </a:rPr>
              <a:t>vaikams</a:t>
            </a:r>
            <a:r>
              <a:rPr lang="en-GB" sz="1400" dirty="0">
                <a:latin typeface="Arial" panose="020B0604020202020204" pitchFamily="34" charset="0"/>
                <a:cs typeface="Arial" panose="020B0604020202020204" pitchFamily="34" charset="0"/>
              </a:rPr>
              <a:t>. </a:t>
            </a:r>
            <a:r>
              <a:rPr lang="en-GB" sz="1400" b="1" dirty="0" err="1">
                <a:latin typeface="Arial" panose="020B0604020202020204" pitchFamily="34" charset="0"/>
                <a:cs typeface="Arial" panose="020B0604020202020204" pitchFamily="34" charset="0"/>
              </a:rPr>
              <a:t>Vertinama</a:t>
            </a:r>
            <a:r>
              <a:rPr lang="en-GB" sz="1400" b="1" dirty="0">
                <a:latin typeface="Arial" panose="020B0604020202020204" pitchFamily="34" charset="0"/>
                <a:cs typeface="Arial" panose="020B0604020202020204" pitchFamily="34" charset="0"/>
              </a:rPr>
              <a:t> </a:t>
            </a:r>
            <a:r>
              <a:rPr lang="en-GB" sz="1400" b="1" dirty="0" err="1">
                <a:latin typeface="Arial" panose="020B0604020202020204" pitchFamily="34" charset="0"/>
                <a:cs typeface="Arial" panose="020B0604020202020204" pitchFamily="34" charset="0"/>
              </a:rPr>
              <a:t>pagal</a:t>
            </a:r>
            <a:r>
              <a:rPr lang="en-GB" sz="1400" b="1" dirty="0">
                <a:latin typeface="Arial" panose="020B0604020202020204" pitchFamily="34" charset="0"/>
                <a:cs typeface="Arial" panose="020B0604020202020204" pitchFamily="34" charset="0"/>
              </a:rPr>
              <a:t> </a:t>
            </a:r>
            <a:r>
              <a:rPr lang="en-GB" sz="1400" b="1" dirty="0" err="1">
                <a:latin typeface="Arial" panose="020B0604020202020204" pitchFamily="34" charset="0"/>
                <a:cs typeface="Arial" panose="020B0604020202020204" pitchFamily="34" charset="0"/>
              </a:rPr>
              <a:t>visus</a:t>
            </a:r>
            <a:r>
              <a:rPr lang="en-GB" sz="1400" b="1" dirty="0">
                <a:latin typeface="Arial" panose="020B0604020202020204" pitchFamily="34" charset="0"/>
                <a:cs typeface="Arial" panose="020B0604020202020204" pitchFamily="34" charset="0"/>
              </a:rPr>
              <a:t> </a:t>
            </a:r>
            <a:r>
              <a:rPr lang="en-GB" sz="1400" b="1" dirty="0" err="1">
                <a:latin typeface="Arial" panose="020B0604020202020204" pitchFamily="34" charset="0"/>
                <a:cs typeface="Arial" panose="020B0604020202020204" pitchFamily="34" charset="0"/>
              </a:rPr>
              <a:t>nurodytus</a:t>
            </a:r>
            <a:r>
              <a:rPr lang="en-GB" sz="1400" b="1" dirty="0">
                <a:latin typeface="Arial" panose="020B0604020202020204" pitchFamily="34" charset="0"/>
                <a:cs typeface="Arial" panose="020B0604020202020204" pitchFamily="34" charset="0"/>
              </a:rPr>
              <a:t> </a:t>
            </a:r>
            <a:r>
              <a:rPr lang="en-GB" sz="1400" b="1" dirty="0" err="1">
                <a:latin typeface="Arial" panose="020B0604020202020204" pitchFamily="34" charset="0"/>
                <a:cs typeface="Arial" panose="020B0604020202020204" pitchFamily="34" charset="0"/>
              </a:rPr>
              <a:t>dokumentus</a:t>
            </a:r>
            <a:r>
              <a:rPr lang="en-GB" sz="1400" b="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patiekalų</a:t>
            </a:r>
            <a:r>
              <a:rPr lang="en-GB" sz="1400" b="1" i="1" dirty="0">
                <a:latin typeface="Arial" panose="020B0604020202020204" pitchFamily="34" charset="0"/>
                <a:cs typeface="Arial" panose="020B0604020202020204" pitchFamily="34" charset="0"/>
              </a:rPr>
              <a:t> </a:t>
            </a:r>
            <a:r>
              <a:rPr lang="en-GB" sz="1400" b="1" i="1" u="sng" dirty="0" err="1">
                <a:latin typeface="Arial" panose="020B0604020202020204" pitchFamily="34" charset="0"/>
                <a:cs typeface="Arial" panose="020B0604020202020204" pitchFamily="34" charset="0"/>
              </a:rPr>
              <a:t>sąrašą</a:t>
            </a:r>
            <a:r>
              <a:rPr lang="en-GB" sz="1400" b="1" i="1" u="sng" dirty="0">
                <a:latin typeface="Arial" panose="020B0604020202020204" pitchFamily="34" charset="0"/>
                <a:cs typeface="Arial" panose="020B0604020202020204" pitchFamily="34" charset="0"/>
              </a:rPr>
              <a:t>, </a:t>
            </a:r>
            <a:r>
              <a:rPr lang="en-GB" sz="1400" b="1" i="1" u="sng" dirty="0" err="1">
                <a:latin typeface="Arial" panose="020B0604020202020204" pitchFamily="34" charset="0"/>
                <a:cs typeface="Arial" panose="020B0604020202020204" pitchFamily="34" charset="0"/>
              </a:rPr>
              <a:t>technologines</a:t>
            </a:r>
            <a:r>
              <a:rPr lang="en-GB" sz="1400" b="1" i="1" u="sng" dirty="0">
                <a:latin typeface="Arial" panose="020B0604020202020204" pitchFamily="34" charset="0"/>
                <a:cs typeface="Arial" panose="020B0604020202020204" pitchFamily="34" charset="0"/>
              </a:rPr>
              <a:t> </a:t>
            </a:r>
            <a:r>
              <a:rPr lang="en-GB" sz="1400" b="1" i="1" u="sng" dirty="0" err="1">
                <a:latin typeface="Arial" panose="020B0604020202020204" pitchFamily="34" charset="0"/>
                <a:cs typeface="Arial" panose="020B0604020202020204" pitchFamily="34" charset="0"/>
              </a:rPr>
              <a:t>korteles</a:t>
            </a:r>
            <a:r>
              <a:rPr lang="en-GB" sz="1400" b="1" i="1" u="sng" dirty="0">
                <a:latin typeface="Arial" panose="020B0604020202020204" pitchFamily="34" charset="0"/>
                <a:cs typeface="Arial" panose="020B0604020202020204" pitchFamily="34" charset="0"/>
              </a:rPr>
              <a:t>, </a:t>
            </a:r>
            <a:r>
              <a:rPr lang="en-GB" sz="1400" b="1" i="1" u="sng" dirty="0" err="1">
                <a:latin typeface="Arial" panose="020B0604020202020204" pitchFamily="34" charset="0"/>
                <a:cs typeface="Arial" panose="020B0604020202020204" pitchFamily="34" charset="0"/>
              </a:rPr>
              <a:t>nuotraukas</a:t>
            </a:r>
            <a:r>
              <a:rPr lang="en-GB" sz="1400" b="1" i="1" u="sng" dirty="0">
                <a:latin typeface="Arial" panose="020B0604020202020204" pitchFamily="34" charset="0"/>
                <a:cs typeface="Arial" panose="020B0604020202020204" pitchFamily="34" charset="0"/>
              </a:rPr>
              <a:t>).</a:t>
            </a:r>
            <a:endParaRPr lang="lt-LT" sz="1400" dirty="0">
              <a:latin typeface="Arial" panose="020B0604020202020204" pitchFamily="34" charset="0"/>
              <a:cs typeface="Arial" panose="020B0604020202020204" pitchFamily="34" charset="0"/>
            </a:endParaRPr>
          </a:p>
          <a:p>
            <a:r>
              <a:rPr lang="en-GB" sz="1400" i="1" dirty="0" err="1">
                <a:latin typeface="Arial" panose="020B0604020202020204" pitchFamily="34" charset="0"/>
                <a:cs typeface="Arial" panose="020B0604020202020204" pitchFamily="34" charset="0"/>
              </a:rPr>
              <a:t>Patrauklumą</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iš</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esmės</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gali</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nustatyti</a:t>
            </a:r>
            <a:r>
              <a:rPr lang="en-GB" sz="1400" i="1" dirty="0">
                <a:latin typeface="Arial" panose="020B0604020202020204" pitchFamily="34" charset="0"/>
                <a:cs typeface="Arial" panose="020B0604020202020204" pitchFamily="34" charset="0"/>
              </a:rPr>
              <a:t> ir </a:t>
            </a:r>
            <a:r>
              <a:rPr lang="en-GB" sz="1400" i="1" dirty="0" err="1">
                <a:latin typeface="Arial" panose="020B0604020202020204" pitchFamily="34" charset="0"/>
                <a:cs typeface="Arial" panose="020B0604020202020204" pitchFamily="34" charset="0"/>
              </a:rPr>
              <a:t>įstaigos</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specialistai</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ypač</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jei</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pasidomės</a:t>
            </a:r>
            <a:r>
              <a:rPr lang="en-GB" sz="1400" i="1" dirty="0">
                <a:latin typeface="Arial" panose="020B0604020202020204" pitchFamily="34" charset="0"/>
                <a:cs typeface="Arial" panose="020B0604020202020204" pitchFamily="34" charset="0"/>
              </a:rPr>
              <a:t> pirkimų </a:t>
            </a:r>
            <a:r>
              <a:rPr lang="en-GB" sz="1400" i="1" dirty="0" err="1">
                <a:latin typeface="Arial" panose="020B0604020202020204" pitchFamily="34" charset="0"/>
                <a:cs typeface="Arial" panose="020B0604020202020204" pitchFamily="34" charset="0"/>
              </a:rPr>
              <a:t>sąlygose</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nurodyta</a:t>
            </a:r>
            <a:r>
              <a:rPr lang="en-GB" sz="1400" i="1" dirty="0">
                <a:latin typeface="Arial" panose="020B0604020202020204" pitchFamily="34" charset="0"/>
                <a:cs typeface="Arial" panose="020B0604020202020204" pitchFamily="34" charset="0"/>
              </a:rPr>
              <a:t> SAM </a:t>
            </a:r>
            <a:r>
              <a:rPr lang="en-GB" sz="1400" i="1" dirty="0" err="1">
                <a:latin typeface="Arial" panose="020B0604020202020204" pitchFamily="34" charset="0"/>
                <a:cs typeface="Arial" panose="020B0604020202020204" pitchFamily="34" charset="0"/>
              </a:rPr>
              <a:t>informacija</a:t>
            </a:r>
            <a:r>
              <a:rPr lang="en-GB" sz="1400" i="1" dirty="0">
                <a:latin typeface="Arial" panose="020B0604020202020204" pitchFamily="34" charset="0"/>
                <a:cs typeface="Arial" panose="020B0604020202020204" pitchFamily="34" charset="0"/>
              </a:rPr>
              <a:t>. Bet </a:t>
            </a:r>
            <a:r>
              <a:rPr lang="en-GB" sz="1400" i="1" dirty="0" err="1">
                <a:latin typeface="Arial" panose="020B0604020202020204" pitchFamily="34" charset="0"/>
                <a:cs typeface="Arial" panose="020B0604020202020204" pitchFamily="34" charset="0"/>
              </a:rPr>
              <a:t>jei</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negali</a:t>
            </a:r>
            <a:r>
              <a:rPr lang="en-GB" sz="1400" i="1" dirty="0">
                <a:latin typeface="Arial" panose="020B0604020202020204" pitchFamily="34" charset="0"/>
                <a:cs typeface="Arial" panose="020B0604020202020204" pitchFamily="34" charset="0"/>
              </a:rPr>
              <a:t> – </a:t>
            </a:r>
            <a:r>
              <a:rPr lang="en-GB" sz="1400" i="1" dirty="0" err="1">
                <a:latin typeface="Arial" panose="020B0604020202020204" pitchFamily="34" charset="0"/>
                <a:cs typeface="Arial" panose="020B0604020202020204" pitchFamily="34" charset="0"/>
              </a:rPr>
              <a:t>reiktų</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kreiptis</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pagalbos</a:t>
            </a:r>
            <a:r>
              <a:rPr lang="en-GB" sz="1400" i="1" dirty="0">
                <a:latin typeface="Arial" panose="020B0604020202020204" pitchFamily="34" charset="0"/>
                <a:cs typeface="Arial" panose="020B0604020202020204" pitchFamily="34" charset="0"/>
              </a:rPr>
              <a:t> į </a:t>
            </a:r>
            <a:r>
              <a:rPr lang="en-GB" sz="1400" i="1" dirty="0" err="1">
                <a:latin typeface="Arial" panose="020B0604020202020204" pitchFamily="34" charset="0"/>
                <a:cs typeface="Arial" panose="020B0604020202020204" pitchFamily="34" charset="0"/>
              </a:rPr>
              <a:t>visuomenės</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sveikatos</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biuro</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darbuotojus</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Jiems</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turi</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pateikti</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patiekalų</a:t>
            </a:r>
            <a:r>
              <a:rPr lang="en-GB" sz="1400" i="1" dirty="0">
                <a:latin typeface="Arial" panose="020B0604020202020204" pitchFamily="34" charset="0"/>
                <a:cs typeface="Arial" panose="020B0604020202020204" pitchFamily="34" charset="0"/>
              </a:rPr>
              <a:t> </a:t>
            </a:r>
            <a:r>
              <a:rPr lang="en-GB" sz="1400" b="1" i="1" u="sng" dirty="0" err="1">
                <a:latin typeface="Arial" panose="020B0604020202020204" pitchFamily="34" charset="0"/>
                <a:cs typeface="Arial" panose="020B0604020202020204" pitchFamily="34" charset="0"/>
              </a:rPr>
              <a:t>sąrašą</a:t>
            </a:r>
            <a:r>
              <a:rPr lang="en-GB" sz="1400" b="1" i="1" u="sng" dirty="0">
                <a:latin typeface="Arial" panose="020B0604020202020204" pitchFamily="34" charset="0"/>
                <a:cs typeface="Arial" panose="020B0604020202020204" pitchFamily="34" charset="0"/>
              </a:rPr>
              <a:t>, </a:t>
            </a:r>
            <a:r>
              <a:rPr lang="en-GB" sz="1400" b="1" i="1" u="sng" dirty="0" err="1">
                <a:latin typeface="Arial" panose="020B0604020202020204" pitchFamily="34" charset="0"/>
                <a:cs typeface="Arial" panose="020B0604020202020204" pitchFamily="34" charset="0"/>
              </a:rPr>
              <a:t>technologines</a:t>
            </a:r>
            <a:r>
              <a:rPr lang="en-GB" sz="1400" b="1" i="1" u="sng" dirty="0">
                <a:latin typeface="Arial" panose="020B0604020202020204" pitchFamily="34" charset="0"/>
                <a:cs typeface="Arial" panose="020B0604020202020204" pitchFamily="34" charset="0"/>
              </a:rPr>
              <a:t> </a:t>
            </a:r>
            <a:r>
              <a:rPr lang="en-GB" sz="1400" b="1" i="1" u="sng" dirty="0" err="1">
                <a:latin typeface="Arial" panose="020B0604020202020204" pitchFamily="34" charset="0"/>
                <a:cs typeface="Arial" panose="020B0604020202020204" pitchFamily="34" charset="0"/>
              </a:rPr>
              <a:t>korteles</a:t>
            </a:r>
            <a:r>
              <a:rPr lang="en-GB" sz="1400" b="1" i="1" u="sng" dirty="0">
                <a:latin typeface="Arial" panose="020B0604020202020204" pitchFamily="34" charset="0"/>
                <a:cs typeface="Arial" panose="020B0604020202020204" pitchFamily="34" charset="0"/>
              </a:rPr>
              <a:t>, </a:t>
            </a:r>
            <a:r>
              <a:rPr lang="en-GB" sz="1400" b="1" i="1" u="sng" dirty="0" err="1">
                <a:latin typeface="Arial" panose="020B0604020202020204" pitchFamily="34" charset="0"/>
                <a:cs typeface="Arial" panose="020B0604020202020204" pitchFamily="34" charset="0"/>
              </a:rPr>
              <a:t>nuotraukas</a:t>
            </a:r>
            <a:r>
              <a:rPr lang="en-GB" sz="1400" b="1" i="1" u="sng" dirty="0">
                <a:latin typeface="Arial" panose="020B0604020202020204" pitchFamily="34" charset="0"/>
                <a:cs typeface="Arial" panose="020B0604020202020204" pitchFamily="34" charset="0"/>
              </a:rPr>
              <a:t>,</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kaip</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nurodyta</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lentelėje</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prie</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šio</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kriterijaus</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aprašymo</a:t>
            </a:r>
            <a:r>
              <a:rPr lang="en-GB" sz="1400" i="1" dirty="0">
                <a:latin typeface="Arial" panose="020B0604020202020204" pitchFamily="34" charset="0"/>
                <a:cs typeface="Arial" panose="020B0604020202020204" pitchFamily="34" charset="0"/>
              </a:rPr>
              <a:t>.</a:t>
            </a:r>
            <a:endParaRPr lang="lt-LT" sz="1400" dirty="0">
              <a:latin typeface="Arial" panose="020B0604020202020204" pitchFamily="34" charset="0"/>
              <a:cs typeface="Arial" panose="020B0604020202020204" pitchFamily="34" charset="0"/>
            </a:endParaRPr>
          </a:p>
          <a:p>
            <a:r>
              <a:rPr lang="lt-LT" sz="1400" b="1" i="1" dirty="0">
                <a:latin typeface="Arial" panose="020B0604020202020204" pitchFamily="34" charset="0"/>
                <a:cs typeface="Arial" panose="020B0604020202020204" pitchFamily="34" charset="0"/>
              </a:rPr>
              <a:t>A</a:t>
            </a:r>
            <a:r>
              <a:rPr lang="lt-LT" sz="1400" b="1" i="1" baseline="-25000" dirty="0">
                <a:latin typeface="Arial" panose="020B0604020202020204" pitchFamily="34" charset="0"/>
                <a:cs typeface="Arial" panose="020B0604020202020204" pitchFamily="34" charset="0"/>
              </a:rPr>
              <a:t>2 – </a:t>
            </a:r>
            <a:r>
              <a:rPr lang="lt-LT" sz="1400" b="1" i="1" dirty="0">
                <a:latin typeface="Arial" panose="020B0604020202020204" pitchFamily="34" charset="0"/>
                <a:cs typeface="Arial" panose="020B0604020202020204" pitchFamily="34" charset="0"/>
              </a:rPr>
              <a:t>1 balas skiriamas</a:t>
            </a:r>
            <a:r>
              <a:rPr lang="lt-LT" sz="1400" i="1" dirty="0">
                <a:latin typeface="Arial" panose="020B0604020202020204" pitchFamily="34" charset="0"/>
                <a:cs typeface="Arial" panose="020B0604020202020204" pitchFamily="34" charset="0"/>
              </a:rPr>
              <a:t>, jei </a:t>
            </a:r>
            <a:r>
              <a:rPr lang="lt-LT" sz="1400" dirty="0">
                <a:latin typeface="Arial" panose="020B0604020202020204" pitchFamily="34" charset="0"/>
                <a:cs typeface="Arial" panose="020B0604020202020204" pitchFamily="34" charset="0"/>
              </a:rPr>
              <a:t>papildomo maitinimo </a:t>
            </a:r>
            <a:r>
              <a:rPr lang="lt-LT" sz="1400" i="1" dirty="0">
                <a:latin typeface="Arial" panose="020B0604020202020204" pitchFamily="34" charset="0"/>
                <a:cs typeface="Arial" panose="020B0604020202020204" pitchFamily="34" charset="0"/>
              </a:rPr>
              <a:t>užkandžių stalo (bufetas)</a:t>
            </a:r>
            <a:r>
              <a:rPr lang="lt-LT" sz="1400" dirty="0">
                <a:latin typeface="Arial" panose="020B0604020202020204" pitchFamily="34" charset="0"/>
                <a:cs typeface="Arial" panose="020B0604020202020204" pitchFamily="34" charset="0"/>
              </a:rPr>
              <a:t> </a:t>
            </a:r>
            <a:r>
              <a:rPr lang="lt-LT" sz="1400" b="1" dirty="0">
                <a:latin typeface="Arial" panose="020B0604020202020204" pitchFamily="34" charset="0"/>
                <a:cs typeface="Arial" panose="020B0604020202020204" pitchFamily="34" charset="0"/>
              </a:rPr>
              <a:t>bent vienas patiekalas (užkandis) ruošiamas </a:t>
            </a:r>
            <a:r>
              <a:rPr lang="lt-LT" sz="1400" b="1" u="sng" dirty="0">
                <a:latin typeface="Arial" panose="020B0604020202020204" pitchFamily="34" charset="0"/>
                <a:cs typeface="Arial" panose="020B0604020202020204" pitchFamily="34" charset="0"/>
              </a:rPr>
              <a:t>iš sudėtingų angliavandenių</a:t>
            </a:r>
            <a:r>
              <a:rPr lang="lt-LT" sz="1400" dirty="0">
                <a:latin typeface="Arial" panose="020B0604020202020204" pitchFamily="34" charset="0"/>
                <a:cs typeface="Arial" panose="020B0604020202020204" pitchFamily="34" charset="0"/>
              </a:rPr>
              <a:t> (pilno grūdo miltų ir/ar rudųjų ryžių ir/ar lęšių ir/ar ankštinių daržovių). </a:t>
            </a:r>
            <a:r>
              <a:rPr lang="lt-LT" sz="1400" b="1" dirty="0">
                <a:latin typeface="Arial" panose="020B0604020202020204" pitchFamily="34" charset="0"/>
                <a:cs typeface="Arial" panose="020B0604020202020204" pitchFamily="34" charset="0"/>
              </a:rPr>
              <a:t>Vertinama pagal patiekalų technologinėse kortelėse nurodytą informaciją.</a:t>
            </a:r>
            <a:r>
              <a:rPr lang="lt-LT" sz="1400" b="1" i="1" dirty="0">
                <a:latin typeface="Arial" panose="020B0604020202020204" pitchFamily="34" charset="0"/>
                <a:cs typeface="Arial" panose="020B0604020202020204" pitchFamily="34" charset="0"/>
              </a:rPr>
              <a:t> </a:t>
            </a:r>
            <a:endParaRPr lang="lt-LT" sz="1400" dirty="0">
              <a:latin typeface="Arial" panose="020B0604020202020204" pitchFamily="34" charset="0"/>
              <a:cs typeface="Arial" panose="020B0604020202020204" pitchFamily="34" charset="0"/>
            </a:endParaRPr>
          </a:p>
          <a:p>
            <a:r>
              <a:rPr lang="en-GB" sz="1400" i="1" dirty="0" err="1">
                <a:latin typeface="Arial" panose="020B0604020202020204" pitchFamily="34" charset="0"/>
                <a:cs typeface="Arial" panose="020B0604020202020204" pitchFamily="34" charset="0"/>
              </a:rPr>
              <a:t>Kadangi</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reikia</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gebėti</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vertinti</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specialią</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informaciją</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dėl</a:t>
            </a:r>
            <a:r>
              <a:rPr lang="en-GB" sz="1400" b="1" dirty="0">
                <a:latin typeface="Arial" panose="020B0604020202020204" pitchFamily="34" charset="0"/>
                <a:cs typeface="Arial" panose="020B0604020202020204" pitchFamily="34" charset="0"/>
              </a:rPr>
              <a:t> </a:t>
            </a:r>
            <a:r>
              <a:rPr lang="lt-LT" sz="1400" i="1" dirty="0">
                <a:latin typeface="Arial" panose="020B0604020202020204" pitchFamily="34" charset="0"/>
                <a:cs typeface="Arial" panose="020B0604020202020204" pitchFamily="34" charset="0"/>
              </a:rPr>
              <a:t>sudėtingų angliavandenių</a:t>
            </a:r>
            <a:r>
              <a:rPr lang="en-GB" sz="1400" b="1"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siūloma</a:t>
            </a:r>
            <a:r>
              <a:rPr lang="en-GB" sz="1400" b="1"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kreiptis</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pagalbos</a:t>
            </a:r>
            <a:r>
              <a:rPr lang="en-GB" sz="1400" i="1" dirty="0">
                <a:latin typeface="Arial" panose="020B0604020202020204" pitchFamily="34" charset="0"/>
                <a:cs typeface="Arial" panose="020B0604020202020204" pitchFamily="34" charset="0"/>
              </a:rPr>
              <a:t> į </a:t>
            </a:r>
            <a:r>
              <a:rPr lang="en-GB" sz="1400" i="1" dirty="0" err="1">
                <a:latin typeface="Arial" panose="020B0604020202020204" pitchFamily="34" charset="0"/>
                <a:cs typeface="Arial" panose="020B0604020202020204" pitchFamily="34" charset="0"/>
              </a:rPr>
              <a:t>visuomenės</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sveikatos</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biuro</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darbuotojus</a:t>
            </a:r>
            <a:r>
              <a:rPr lang="en-GB" sz="1400"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Kaip</a:t>
            </a:r>
            <a:r>
              <a:rPr lang="en-GB" sz="1400" b="1"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numatyta</a:t>
            </a:r>
            <a:r>
              <a:rPr lang="en-GB" sz="1400" b="1"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sąlygose</a:t>
            </a:r>
            <a:r>
              <a:rPr lang="en-GB" sz="1400" b="1"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įvertinimui</a:t>
            </a:r>
            <a:r>
              <a:rPr lang="en-GB" sz="1400" b="1"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reikia</a:t>
            </a:r>
            <a:r>
              <a:rPr lang="en-GB" sz="1400" b="1"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pateikti</a:t>
            </a:r>
            <a:r>
              <a:rPr lang="en-GB" sz="1400" b="1"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technologines</a:t>
            </a:r>
            <a:r>
              <a:rPr lang="en-GB" sz="1400" b="1"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korteles</a:t>
            </a:r>
            <a:r>
              <a:rPr lang="en-GB" sz="1400" b="1" i="1" dirty="0">
                <a:latin typeface="Arial" panose="020B0604020202020204" pitchFamily="34" charset="0"/>
                <a:cs typeface="Arial" panose="020B0604020202020204" pitchFamily="34" charset="0"/>
              </a:rPr>
              <a:t>.</a:t>
            </a:r>
            <a:endParaRPr lang="lt-LT" sz="1400" dirty="0">
              <a:latin typeface="Arial" panose="020B0604020202020204" pitchFamily="34" charset="0"/>
              <a:cs typeface="Arial" panose="020B0604020202020204" pitchFamily="34" charset="0"/>
            </a:endParaRPr>
          </a:p>
          <a:p>
            <a:r>
              <a:rPr lang="lt-LT" sz="1400" b="1" i="1" dirty="0">
                <a:latin typeface="Arial" panose="020B0604020202020204" pitchFamily="34" charset="0"/>
                <a:cs typeface="Arial" panose="020B0604020202020204" pitchFamily="34" charset="0"/>
              </a:rPr>
              <a:t>A</a:t>
            </a:r>
            <a:r>
              <a:rPr lang="lt-LT" sz="1400" b="1" i="1" baseline="-25000" dirty="0">
                <a:latin typeface="Arial" panose="020B0604020202020204" pitchFamily="34" charset="0"/>
                <a:cs typeface="Arial" panose="020B0604020202020204" pitchFamily="34" charset="0"/>
              </a:rPr>
              <a:t>3 – </a:t>
            </a:r>
            <a:r>
              <a:rPr lang="lt-LT" sz="1400" b="1" i="1" dirty="0">
                <a:latin typeface="Arial" panose="020B0604020202020204" pitchFamily="34" charset="0"/>
                <a:cs typeface="Arial" panose="020B0604020202020204" pitchFamily="34" charset="0"/>
              </a:rPr>
              <a:t>1 balas skiriamas</a:t>
            </a:r>
            <a:r>
              <a:rPr lang="lt-LT" sz="1400" i="1" dirty="0">
                <a:latin typeface="Arial" panose="020B0604020202020204" pitchFamily="34" charset="0"/>
                <a:cs typeface="Arial" panose="020B0604020202020204" pitchFamily="34" charset="0"/>
              </a:rPr>
              <a:t>, jei</a:t>
            </a:r>
            <a:r>
              <a:rPr lang="lt-LT" sz="1400" b="1" dirty="0">
                <a:latin typeface="Arial" panose="020B0604020202020204" pitchFamily="34" charset="0"/>
                <a:cs typeface="Arial" panose="020B0604020202020204" pitchFamily="34" charset="0"/>
              </a:rPr>
              <a:t> </a:t>
            </a:r>
            <a:r>
              <a:rPr lang="lt-LT" sz="1400" dirty="0">
                <a:latin typeface="Arial" panose="020B0604020202020204" pitchFamily="34" charset="0"/>
                <a:cs typeface="Arial" panose="020B0604020202020204" pitchFamily="34" charset="0"/>
              </a:rPr>
              <a:t>ruošiant papildomą maitinimą užkandžių stalo (bufeto) patiekalus (užkandžius), </a:t>
            </a:r>
            <a:r>
              <a:rPr lang="lt-LT" sz="1400" b="1" u="sng" dirty="0">
                <a:latin typeface="Arial" panose="020B0604020202020204" pitchFamily="34" charset="0"/>
                <a:cs typeface="Arial" panose="020B0604020202020204" pitchFamily="34" charset="0"/>
              </a:rPr>
              <a:t>bent viename mėsos gaminyje naudojama ne mažiau nei 90 proc. mėsos.</a:t>
            </a:r>
            <a:r>
              <a:rPr lang="lt-LT" sz="1400" b="1" dirty="0">
                <a:latin typeface="Arial" panose="020B0604020202020204" pitchFamily="34" charset="0"/>
                <a:cs typeface="Arial" panose="020B0604020202020204" pitchFamily="34" charset="0"/>
              </a:rPr>
              <a:t> Vertinama pagal patiekalų technologinėse kortelėse nurodytą informaciją.</a:t>
            </a:r>
            <a:r>
              <a:rPr lang="lt-LT" sz="1400" b="1" i="1" dirty="0">
                <a:latin typeface="Arial" panose="020B0604020202020204" pitchFamily="34" charset="0"/>
                <a:cs typeface="Arial" panose="020B0604020202020204" pitchFamily="34" charset="0"/>
              </a:rPr>
              <a:t> </a:t>
            </a:r>
            <a:endParaRPr lang="lt-LT" sz="1400" dirty="0">
              <a:latin typeface="Arial" panose="020B0604020202020204" pitchFamily="34" charset="0"/>
              <a:cs typeface="Arial" panose="020B0604020202020204" pitchFamily="34" charset="0"/>
            </a:endParaRPr>
          </a:p>
          <a:p>
            <a:r>
              <a:rPr lang="en-GB" sz="1400" i="1" dirty="0" err="1">
                <a:latin typeface="Arial" panose="020B0604020202020204" pitchFamily="34" charset="0"/>
                <a:cs typeface="Arial" panose="020B0604020202020204" pitchFamily="34" charset="0"/>
              </a:rPr>
              <a:t>Kadangi</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reikia</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gebėti</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vertinti</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specialią</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informaciją</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dėl</a:t>
            </a:r>
            <a:r>
              <a:rPr lang="en-GB" sz="1400" b="1" dirty="0">
                <a:latin typeface="Arial" panose="020B0604020202020204" pitchFamily="34" charset="0"/>
                <a:cs typeface="Arial" panose="020B0604020202020204" pitchFamily="34" charset="0"/>
              </a:rPr>
              <a:t> </a:t>
            </a:r>
            <a:r>
              <a:rPr lang="lt-LT" sz="1400" i="1" dirty="0">
                <a:latin typeface="Arial" panose="020B0604020202020204" pitchFamily="34" charset="0"/>
                <a:cs typeface="Arial" panose="020B0604020202020204" pitchFamily="34" charset="0"/>
              </a:rPr>
              <a:t>gaminių sudėties</a:t>
            </a:r>
            <a:r>
              <a:rPr lang="en-GB" sz="1400" b="1"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siūlyčiau</a:t>
            </a:r>
            <a:r>
              <a:rPr lang="en-GB" sz="1400" b="1"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kreiptis</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pagalbos</a:t>
            </a:r>
            <a:r>
              <a:rPr lang="en-GB" sz="1400" i="1" dirty="0">
                <a:latin typeface="Arial" panose="020B0604020202020204" pitchFamily="34" charset="0"/>
                <a:cs typeface="Arial" panose="020B0604020202020204" pitchFamily="34" charset="0"/>
              </a:rPr>
              <a:t> į </a:t>
            </a:r>
            <a:r>
              <a:rPr lang="en-GB" sz="1400" i="1" dirty="0" err="1">
                <a:latin typeface="Arial" panose="020B0604020202020204" pitchFamily="34" charset="0"/>
                <a:cs typeface="Arial" panose="020B0604020202020204" pitchFamily="34" charset="0"/>
              </a:rPr>
              <a:t>visuomenės</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sveikatos</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biuro</a:t>
            </a:r>
            <a:r>
              <a:rPr lang="en-GB" sz="1400" i="1" dirty="0">
                <a:latin typeface="Arial" panose="020B0604020202020204" pitchFamily="34" charset="0"/>
                <a:cs typeface="Arial" panose="020B0604020202020204" pitchFamily="34" charset="0"/>
              </a:rPr>
              <a:t> </a:t>
            </a:r>
            <a:r>
              <a:rPr lang="en-GB" sz="1400" i="1" dirty="0" err="1">
                <a:latin typeface="Arial" panose="020B0604020202020204" pitchFamily="34" charset="0"/>
                <a:cs typeface="Arial" panose="020B0604020202020204" pitchFamily="34" charset="0"/>
              </a:rPr>
              <a:t>darbuotojus</a:t>
            </a:r>
            <a:r>
              <a:rPr lang="en-GB" sz="1400"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Kaip</a:t>
            </a:r>
            <a:r>
              <a:rPr lang="en-GB" sz="1400" b="1"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numatyta</a:t>
            </a:r>
            <a:r>
              <a:rPr lang="en-GB" sz="1400" b="1"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sąlygose</a:t>
            </a:r>
            <a:r>
              <a:rPr lang="en-GB" sz="1400" b="1"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įvertinimui</a:t>
            </a:r>
            <a:r>
              <a:rPr lang="en-GB" sz="1400" b="1"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reikia</a:t>
            </a:r>
            <a:r>
              <a:rPr lang="en-GB" sz="1400" b="1"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pateikti</a:t>
            </a:r>
            <a:r>
              <a:rPr lang="en-GB" sz="1400" b="1"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technologines</a:t>
            </a:r>
            <a:r>
              <a:rPr lang="en-GB" sz="1400" b="1" i="1" dirty="0">
                <a:latin typeface="Arial" panose="020B0604020202020204" pitchFamily="34" charset="0"/>
                <a:cs typeface="Arial" panose="020B0604020202020204" pitchFamily="34" charset="0"/>
              </a:rPr>
              <a:t> </a:t>
            </a:r>
            <a:r>
              <a:rPr lang="en-GB" sz="1400" b="1" i="1" dirty="0" err="1">
                <a:latin typeface="Arial" panose="020B0604020202020204" pitchFamily="34" charset="0"/>
                <a:cs typeface="Arial" panose="020B0604020202020204" pitchFamily="34" charset="0"/>
              </a:rPr>
              <a:t>korteles</a:t>
            </a:r>
            <a:r>
              <a:rPr lang="en-GB" sz="1400" b="1" i="1" dirty="0">
                <a:latin typeface="Arial" panose="020B0604020202020204" pitchFamily="34" charset="0"/>
                <a:cs typeface="Arial" panose="020B0604020202020204" pitchFamily="34" charset="0"/>
              </a:rPr>
              <a:t>.</a:t>
            </a:r>
            <a:endParaRPr lang="lt-LT" sz="1400" dirty="0">
              <a:latin typeface="Arial" panose="020B0604020202020204" pitchFamily="34" charset="0"/>
              <a:cs typeface="Arial" panose="020B0604020202020204" pitchFamily="34" charset="0"/>
            </a:endParaRPr>
          </a:p>
          <a:p>
            <a:r>
              <a:rPr lang="lt-LT" sz="1200" b="1" dirty="0">
                <a:latin typeface="Arial" panose="020B0604020202020204" pitchFamily="34" charset="0"/>
                <a:cs typeface="Arial" panose="020B0604020202020204" pitchFamily="34" charset="0"/>
              </a:rPr>
              <a:t> </a:t>
            </a:r>
            <a:endParaRPr lang="lt-LT" sz="1200" dirty="0">
              <a:latin typeface="Arial" panose="020B0604020202020204" pitchFamily="34" charset="0"/>
              <a:cs typeface="Arial" panose="020B0604020202020204" pitchFamily="34" charset="0"/>
            </a:endParaRPr>
          </a:p>
          <a:p>
            <a:pPr algn="just"/>
            <a:endParaRPr lang="lt-LT" sz="1600" b="1" dirty="0" smtClean="0">
              <a:latin typeface="Arial" panose="020B0604020202020204" pitchFamily="34" charset="0"/>
              <a:cs typeface="Arial" panose="020B0604020202020204" pitchFamily="34" charset="0"/>
            </a:endParaRPr>
          </a:p>
          <a:p>
            <a:r>
              <a:rPr lang="lt-LT" sz="1400" b="1" dirty="0" smtClean="0">
                <a:latin typeface="Arial" panose="020B0604020202020204" pitchFamily="34" charset="0"/>
                <a:cs typeface="Arial" panose="020B0604020202020204" pitchFamily="34" charset="0"/>
              </a:rPr>
              <a:t> </a:t>
            </a:r>
            <a:endParaRPr lang="lt-LT"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47310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sp>
        <p:nvSpPr>
          <p:cNvPr id="2" name="Title 1"/>
          <p:cNvSpPr>
            <a:spLocks noGrp="1"/>
          </p:cNvSpPr>
          <p:nvPr>
            <p:ph type="title"/>
          </p:nvPr>
        </p:nvSpPr>
        <p:spPr>
          <a:xfrm>
            <a:off x="1995854" y="624254"/>
            <a:ext cx="9357946" cy="360484"/>
          </a:xfrm>
        </p:spPr>
        <p:txBody>
          <a:bodyPr>
            <a:normAutofit fontScale="90000"/>
          </a:bodyPr>
          <a:lstStyle/>
          <a:p>
            <a:r>
              <a:rPr lang="lt-LT" b="1" dirty="0" smtClean="0"/>
              <a:t> </a:t>
            </a:r>
            <a:br>
              <a:rPr lang="lt-LT" b="1" dirty="0" smtClean="0"/>
            </a:br>
            <a:r>
              <a:rPr lang="lt-LT" b="1" dirty="0" smtClean="0"/>
              <a:t>                </a:t>
            </a:r>
            <a:br>
              <a:rPr lang="lt-LT" b="1" dirty="0" smtClean="0"/>
            </a:br>
            <a:r>
              <a:rPr lang="lt-LT" b="1" dirty="0" smtClean="0"/>
              <a:t>                    </a:t>
            </a:r>
            <a:br>
              <a:rPr lang="lt-LT" b="1" dirty="0" smtClean="0"/>
            </a:br>
            <a:r>
              <a:rPr lang="lt-LT" b="1" dirty="0" smtClean="0"/>
              <a:t>                  </a:t>
            </a:r>
            <a:br>
              <a:rPr lang="lt-LT" b="1" dirty="0" smtClean="0"/>
            </a:br>
            <a:r>
              <a:rPr lang="lt-LT" b="1" dirty="0"/>
              <a:t> </a:t>
            </a:r>
            <a:r>
              <a:rPr lang="lt-LT" b="1" dirty="0" smtClean="0"/>
              <a:t>               </a:t>
            </a:r>
            <a:br>
              <a:rPr lang="lt-LT" b="1" dirty="0" smtClean="0"/>
            </a:br>
            <a:r>
              <a:rPr lang="lt-LT" sz="2700" b="1" dirty="0" smtClean="0">
                <a:solidFill>
                  <a:schemeClr val="accent5">
                    <a:lumMod val="75000"/>
                  </a:schemeClr>
                </a:solidFill>
                <a:latin typeface="Arial" panose="020B0604020202020204" pitchFamily="34" charset="0"/>
                <a:cs typeface="Arial" panose="020B0604020202020204" pitchFamily="34" charset="0"/>
              </a:rPr>
              <a:t>DĖL </a:t>
            </a:r>
            <a:r>
              <a:rPr lang="lt-LT" sz="2700" b="1" dirty="0">
                <a:solidFill>
                  <a:schemeClr val="accent5">
                    <a:lumMod val="75000"/>
                  </a:schemeClr>
                </a:solidFill>
                <a:latin typeface="Arial" panose="020B0604020202020204" pitchFamily="34" charset="0"/>
                <a:cs typeface="Arial" panose="020B0604020202020204" pitchFamily="34" charset="0"/>
              </a:rPr>
              <a:t>MOKINIŲ MAITINIMO PASLAUGŲ PIRKIMO</a:t>
            </a:r>
            <a:r>
              <a:rPr lang="lt-LT" dirty="0"/>
              <a:t/>
            </a:r>
            <a:br>
              <a:rPr lang="lt-LT" dirty="0"/>
            </a:br>
            <a:r>
              <a:rPr lang="lt-LT" dirty="0"/>
              <a:t/>
            </a:r>
            <a:br>
              <a:rPr lang="lt-LT" dirty="0"/>
            </a:br>
            <a:r>
              <a:rPr lang="lt-LT" dirty="0"/>
              <a:t/>
            </a:r>
            <a:br>
              <a:rPr lang="lt-LT" dirty="0"/>
            </a:br>
            <a:r>
              <a:rPr lang="lt-LT" dirty="0"/>
              <a:t/>
            </a:r>
            <a:br>
              <a:rPr lang="lt-LT" dirty="0"/>
            </a:br>
            <a:r>
              <a:rPr lang="lt-LT" dirty="0" smtClean="0"/>
              <a:t/>
            </a:r>
            <a:br>
              <a:rPr lang="lt-LT" dirty="0" smtClean="0"/>
            </a:br>
            <a:endParaRPr lang="en-US" dirty="0"/>
          </a:p>
        </p:txBody>
      </p:sp>
      <p:sp>
        <p:nvSpPr>
          <p:cNvPr id="5" name="Stačiakampis 4"/>
          <p:cNvSpPr/>
          <p:nvPr/>
        </p:nvSpPr>
        <p:spPr>
          <a:xfrm>
            <a:off x="140677" y="1090247"/>
            <a:ext cx="11904785" cy="5601533"/>
          </a:xfrm>
          <a:prstGeom prst="rect">
            <a:avLst/>
          </a:prstGeom>
        </p:spPr>
        <p:txBody>
          <a:bodyPr wrap="square">
            <a:spAutoFit/>
          </a:bodyPr>
          <a:lstStyle/>
          <a:p>
            <a:pPr algn="just"/>
            <a:endParaRPr lang="lt-LT" sz="1600" dirty="0" smtClean="0">
              <a:latin typeface="Arial" panose="020B0604020202020204" pitchFamily="34" charset="0"/>
              <a:cs typeface="Arial" panose="020B0604020202020204" pitchFamily="34" charset="0"/>
            </a:endParaRPr>
          </a:p>
          <a:p>
            <a:r>
              <a:rPr lang="lt-LT" sz="1200" b="1" dirty="0">
                <a:latin typeface="Arial" panose="020B0604020202020204" pitchFamily="34" charset="0"/>
                <a:cs typeface="Arial" panose="020B0604020202020204" pitchFamily="34" charset="0"/>
              </a:rPr>
              <a:t> </a:t>
            </a:r>
            <a:endParaRPr lang="en-US" sz="1200" b="1" dirty="0" smtClean="0">
              <a:latin typeface="Arial" panose="020B0604020202020204" pitchFamily="34" charset="0"/>
              <a:cs typeface="Arial" panose="020B0604020202020204" pitchFamily="34" charset="0"/>
            </a:endParaRPr>
          </a:p>
          <a:p>
            <a:endParaRPr lang="en-US" sz="1200" b="1" dirty="0">
              <a:latin typeface="Arial" panose="020B0604020202020204" pitchFamily="34" charset="0"/>
              <a:cs typeface="Arial" panose="020B0604020202020204" pitchFamily="34" charset="0"/>
            </a:endParaRPr>
          </a:p>
          <a:p>
            <a:r>
              <a:rPr lang="en-US" sz="1600" b="1" i="1" dirty="0" smtClean="0">
                <a:latin typeface="Arial" panose="020B0604020202020204" pitchFamily="34" charset="0"/>
                <a:cs typeface="Arial" panose="020B0604020202020204" pitchFamily="34" charset="0"/>
              </a:rPr>
              <a:t>                       t</a:t>
            </a:r>
            <a:r>
              <a:rPr lang="lt-LT" sz="1600" b="1" i="1" dirty="0" err="1" smtClean="0">
                <a:latin typeface="Arial" panose="020B0604020202020204" pitchFamily="34" charset="0"/>
                <a:cs typeface="Arial" panose="020B0604020202020204" pitchFamily="34" charset="0"/>
              </a:rPr>
              <a:t>ęsinys</a:t>
            </a:r>
            <a:endParaRPr lang="en-US" sz="1600" b="1" i="1" dirty="0" smtClean="0">
              <a:latin typeface="Arial" panose="020B0604020202020204" pitchFamily="34" charset="0"/>
              <a:cs typeface="Arial" panose="020B0604020202020204" pitchFamily="34" charset="0"/>
            </a:endParaRPr>
          </a:p>
          <a:p>
            <a:endParaRPr lang="en-US" sz="1600" b="1" dirty="0">
              <a:latin typeface="Arial" panose="020B0604020202020204" pitchFamily="34" charset="0"/>
              <a:cs typeface="Arial" panose="020B0604020202020204" pitchFamily="34" charset="0"/>
            </a:endParaRPr>
          </a:p>
          <a:p>
            <a:endParaRPr lang="lt-LT" sz="1600" dirty="0">
              <a:latin typeface="Arial" panose="020B0604020202020204" pitchFamily="34" charset="0"/>
              <a:cs typeface="Arial" panose="020B0604020202020204" pitchFamily="34" charset="0"/>
            </a:endParaRPr>
          </a:p>
          <a:p>
            <a:r>
              <a:rPr lang="lt-LT" sz="1600" b="1" dirty="0">
                <a:latin typeface="Arial" panose="020B0604020202020204" pitchFamily="34" charset="0"/>
                <a:cs typeface="Arial" panose="020B0604020202020204" pitchFamily="34" charset="0"/>
              </a:rPr>
              <a:t>Antras kriterijus - aktyvaus dalyvavimo mokyklos, kaip švietimo įstaigos, gyvenime strategija</a:t>
            </a:r>
            <a:r>
              <a:rPr lang="lt-LT" sz="1600" b="1" dirty="0" smtClean="0">
                <a:latin typeface="Arial" panose="020B0604020202020204" pitchFamily="34" charset="0"/>
                <a:cs typeface="Arial" panose="020B0604020202020204" pitchFamily="34" charset="0"/>
              </a:rPr>
              <a:t>.</a:t>
            </a:r>
            <a:endParaRPr lang="lt-LT" sz="1600" dirty="0">
              <a:latin typeface="Arial" panose="020B0604020202020204" pitchFamily="34" charset="0"/>
              <a:cs typeface="Arial" panose="020B0604020202020204" pitchFamily="34" charset="0"/>
            </a:endParaRPr>
          </a:p>
          <a:p>
            <a:r>
              <a:rPr lang="lt-LT" sz="1600" i="1" dirty="0">
                <a:latin typeface="Arial" panose="020B0604020202020204" pitchFamily="34" charset="0"/>
                <a:cs typeface="Arial" panose="020B0604020202020204" pitchFamily="34" charset="0"/>
              </a:rPr>
              <a:t>Kartu su pasiūlymu pateikiama</a:t>
            </a:r>
            <a:r>
              <a:rPr lang="lt-LT" sz="1600" i="1" dirty="0" smtClean="0">
                <a:latin typeface="Arial" panose="020B0604020202020204" pitchFamily="34" charset="0"/>
                <a:cs typeface="Arial" panose="020B0604020202020204" pitchFamily="34" charset="0"/>
              </a:rPr>
              <a:t>:</a:t>
            </a:r>
          </a:p>
          <a:p>
            <a:r>
              <a:rPr lang="en-GB" sz="1600" i="1" dirty="0" err="1" smtClean="0">
                <a:latin typeface="Arial" panose="020B0604020202020204" pitchFamily="34" charset="0"/>
                <a:cs typeface="Arial" panose="020B0604020202020204" pitchFamily="34" charset="0"/>
              </a:rPr>
              <a:t>aktyvaus</a:t>
            </a:r>
            <a:r>
              <a:rPr lang="en-GB" sz="1600" i="1" dirty="0" smtClean="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dalyvavimo</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mokyklos</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gyvenime</a:t>
            </a:r>
            <a:r>
              <a:rPr lang="en-GB" sz="1600" i="1" dirty="0">
                <a:latin typeface="Arial" panose="020B0604020202020204" pitchFamily="34" charset="0"/>
                <a:cs typeface="Arial" panose="020B0604020202020204" pitchFamily="34" charset="0"/>
              </a:rPr>
              <a:t> </a:t>
            </a:r>
            <a:r>
              <a:rPr lang="lt-LT" sz="1600" b="1" i="1" dirty="0">
                <a:latin typeface="Arial" panose="020B0604020202020204" pitchFamily="34" charset="0"/>
                <a:cs typeface="Arial" panose="020B0604020202020204" pitchFamily="34" charset="0"/>
              </a:rPr>
              <a:t>strategija</a:t>
            </a:r>
            <a:r>
              <a:rPr lang="lt-LT" sz="1600" i="1" dirty="0">
                <a:latin typeface="Arial" panose="020B0604020202020204" pitchFamily="34" charset="0"/>
                <a:cs typeface="Arial" panose="020B0604020202020204" pitchFamily="34" charset="0"/>
              </a:rPr>
              <a:t>, </a:t>
            </a:r>
            <a:endParaRPr lang="lt-LT" sz="1600" i="1" dirty="0" smtClean="0">
              <a:latin typeface="Arial" panose="020B0604020202020204" pitchFamily="34" charset="0"/>
              <a:cs typeface="Arial" panose="020B0604020202020204" pitchFamily="34" charset="0"/>
            </a:endParaRPr>
          </a:p>
          <a:p>
            <a:r>
              <a:rPr lang="lt-LT" sz="1600" i="1" dirty="0" smtClean="0">
                <a:latin typeface="Arial" panose="020B0604020202020204" pitchFamily="34" charset="0"/>
                <a:cs typeface="Arial" panose="020B0604020202020204" pitchFamily="34" charset="0"/>
              </a:rPr>
              <a:t>ne </a:t>
            </a:r>
            <a:r>
              <a:rPr lang="lt-LT" sz="1600" i="1" dirty="0">
                <a:latin typeface="Arial" panose="020B0604020202020204" pitchFamily="34" charset="0"/>
                <a:cs typeface="Arial" panose="020B0604020202020204" pitchFamily="34" charset="0"/>
              </a:rPr>
              <a:t>mažiau kaip </a:t>
            </a:r>
            <a:r>
              <a:rPr lang="lt-LT" sz="1600" b="1" i="1" dirty="0">
                <a:latin typeface="Arial" panose="020B0604020202020204" pitchFamily="34" charset="0"/>
                <a:cs typeface="Arial" panose="020B0604020202020204" pitchFamily="34" charset="0"/>
              </a:rPr>
              <a:t>10 akcijų</a:t>
            </a:r>
            <a:r>
              <a:rPr lang="lt-LT" sz="1600" i="1" dirty="0">
                <a:latin typeface="Arial" panose="020B0604020202020204" pitchFamily="34" charset="0"/>
                <a:cs typeface="Arial" panose="020B0604020202020204" pitchFamily="34" charset="0"/>
              </a:rPr>
              <a:t> </a:t>
            </a:r>
            <a:r>
              <a:rPr lang="lt-LT" sz="1600" b="1" i="1" dirty="0">
                <a:latin typeface="Arial" panose="020B0604020202020204" pitchFamily="34" charset="0"/>
                <a:cs typeface="Arial" panose="020B0604020202020204" pitchFamily="34" charset="0"/>
              </a:rPr>
              <a:t>spalvotos vizualizacijos</a:t>
            </a:r>
            <a:r>
              <a:rPr lang="lt-LT" sz="1600" i="1" dirty="0">
                <a:latin typeface="Arial" panose="020B0604020202020204" pitchFamily="34" charset="0"/>
                <a:cs typeface="Arial" panose="020B0604020202020204" pitchFamily="34" charset="0"/>
              </a:rPr>
              <a:t>, pagal Sąlygų 1.6.</a:t>
            </a:r>
            <a:r>
              <a:rPr lang="en-GB" sz="1600" i="1" dirty="0">
                <a:latin typeface="Arial" panose="020B0604020202020204" pitchFamily="34" charset="0"/>
                <a:cs typeface="Arial" panose="020B0604020202020204" pitchFamily="34" charset="0"/>
              </a:rPr>
              <a:t>7 </a:t>
            </a:r>
            <a:r>
              <a:rPr lang="en-GB" sz="1600" i="1" dirty="0" err="1">
                <a:latin typeface="Arial" panose="020B0604020202020204" pitchFamily="34" charset="0"/>
                <a:cs typeface="Arial" panose="020B0604020202020204" pitchFamily="34" charset="0"/>
              </a:rPr>
              <a:t>punkto</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reikalavimus</a:t>
            </a:r>
            <a:r>
              <a:rPr lang="en-GB" sz="1600" i="1" dirty="0">
                <a:latin typeface="Arial" panose="020B0604020202020204" pitchFamily="34" charset="0"/>
                <a:cs typeface="Arial" panose="020B0604020202020204" pitchFamily="34" charset="0"/>
              </a:rPr>
              <a:t>.</a:t>
            </a:r>
            <a:endParaRPr lang="lt-LT" sz="1600" dirty="0">
              <a:latin typeface="Arial" panose="020B0604020202020204" pitchFamily="34" charset="0"/>
              <a:cs typeface="Arial" panose="020B0604020202020204" pitchFamily="34" charset="0"/>
            </a:endParaRPr>
          </a:p>
          <a:p>
            <a:endParaRPr lang="lt-LT" sz="1600" b="1" dirty="0" smtClean="0">
              <a:latin typeface="Arial" panose="020B0604020202020204" pitchFamily="34" charset="0"/>
              <a:cs typeface="Arial" panose="020B0604020202020204" pitchFamily="34" charset="0"/>
            </a:endParaRPr>
          </a:p>
          <a:p>
            <a:r>
              <a:rPr lang="lt-LT" sz="1600" b="1" dirty="0" smtClean="0">
                <a:latin typeface="Arial" panose="020B0604020202020204" pitchFamily="34" charset="0"/>
                <a:cs typeface="Arial" panose="020B0604020202020204" pitchFamily="34" charset="0"/>
              </a:rPr>
              <a:t>Tiekėjui </a:t>
            </a:r>
            <a:r>
              <a:rPr lang="lt-LT" sz="1600" b="1" dirty="0">
                <a:latin typeface="Arial" panose="020B0604020202020204" pitchFamily="34" charset="0"/>
                <a:cs typeface="Arial" panose="020B0604020202020204" pitchFamily="34" charset="0"/>
              </a:rPr>
              <a:t>2 balai suteikiami, jeigu:</a:t>
            </a:r>
            <a:r>
              <a:rPr lang="lt-LT" sz="1600" dirty="0">
                <a:latin typeface="Arial" panose="020B0604020202020204" pitchFamily="34" charset="0"/>
                <a:cs typeface="Arial" panose="020B0604020202020204" pitchFamily="34" charset="0"/>
              </a:rPr>
              <a:t> </a:t>
            </a:r>
            <a:endParaRPr lang="lt-LT" sz="1600" dirty="0" smtClean="0">
              <a:latin typeface="Arial" panose="020B0604020202020204" pitchFamily="34" charset="0"/>
              <a:cs typeface="Arial" panose="020B0604020202020204" pitchFamily="34" charset="0"/>
            </a:endParaRPr>
          </a:p>
          <a:p>
            <a:r>
              <a:rPr lang="lt-LT" sz="1600" dirty="0" smtClean="0">
                <a:latin typeface="Arial" panose="020B0604020202020204" pitchFamily="34" charset="0"/>
                <a:cs typeface="Arial" panose="020B0604020202020204" pitchFamily="34" charset="0"/>
              </a:rPr>
              <a:t>teminės </a:t>
            </a:r>
            <a:r>
              <a:rPr lang="lt-LT" sz="1600" dirty="0">
                <a:latin typeface="Arial" panose="020B0604020202020204" pitchFamily="34" charset="0"/>
                <a:cs typeface="Arial" panose="020B0604020202020204" pitchFamily="34" charset="0"/>
              </a:rPr>
              <a:t>akcijos bus </a:t>
            </a:r>
            <a:r>
              <a:rPr lang="lt-LT" sz="1600" b="1" dirty="0">
                <a:latin typeface="Arial" panose="020B0604020202020204" pitchFamily="34" charset="0"/>
                <a:cs typeface="Arial" panose="020B0604020202020204" pitchFamily="34" charset="0"/>
              </a:rPr>
              <a:t>detaliai aprašytos</a:t>
            </a:r>
            <a:r>
              <a:rPr lang="lt-LT" sz="1600" dirty="0">
                <a:latin typeface="Arial" panose="020B0604020202020204" pitchFamily="34" charset="0"/>
                <a:cs typeface="Arial" panose="020B0604020202020204" pitchFamily="34" charset="0"/>
              </a:rPr>
              <a:t>; </a:t>
            </a:r>
            <a:endParaRPr lang="lt-LT" sz="1600" dirty="0" smtClean="0">
              <a:latin typeface="Arial" panose="020B0604020202020204" pitchFamily="34" charset="0"/>
              <a:cs typeface="Arial" panose="020B0604020202020204" pitchFamily="34" charset="0"/>
            </a:endParaRPr>
          </a:p>
          <a:p>
            <a:r>
              <a:rPr lang="lt-LT" sz="1600" dirty="0" smtClean="0">
                <a:latin typeface="Arial" panose="020B0604020202020204" pitchFamily="34" charset="0"/>
                <a:cs typeface="Arial" panose="020B0604020202020204" pitchFamily="34" charset="0"/>
              </a:rPr>
              <a:t>nurodytos </a:t>
            </a:r>
            <a:r>
              <a:rPr lang="lt-LT" sz="1600" b="1" dirty="0">
                <a:latin typeface="Arial" panose="020B0604020202020204" pitchFamily="34" charset="0"/>
                <a:cs typeface="Arial" panose="020B0604020202020204" pitchFamily="34" charset="0"/>
              </a:rPr>
              <a:t>priežastys, kodėl teminė akcija svarbi, aktuali</a:t>
            </a:r>
            <a:r>
              <a:rPr lang="lt-LT" sz="1600" dirty="0">
                <a:latin typeface="Arial" panose="020B0604020202020204" pitchFamily="34" charset="0"/>
                <a:cs typeface="Arial" panose="020B0604020202020204" pitchFamily="34" charset="0"/>
              </a:rPr>
              <a:t>; </a:t>
            </a:r>
            <a:endParaRPr lang="lt-LT" sz="1600" dirty="0" smtClean="0">
              <a:latin typeface="Arial" panose="020B0604020202020204" pitchFamily="34" charset="0"/>
              <a:cs typeface="Arial" panose="020B0604020202020204" pitchFamily="34" charset="0"/>
            </a:endParaRPr>
          </a:p>
          <a:p>
            <a:r>
              <a:rPr lang="lt-LT" sz="1600" dirty="0" smtClean="0">
                <a:latin typeface="Arial" panose="020B0604020202020204" pitchFamily="34" charset="0"/>
                <a:cs typeface="Arial" panose="020B0604020202020204" pitchFamily="34" charset="0"/>
              </a:rPr>
              <a:t>nurodytos </a:t>
            </a:r>
            <a:r>
              <a:rPr lang="lt-LT" sz="1600" b="1" dirty="0">
                <a:latin typeface="Arial" panose="020B0604020202020204" pitchFamily="34" charset="0"/>
                <a:cs typeface="Arial" panose="020B0604020202020204" pitchFamily="34" charset="0"/>
              </a:rPr>
              <a:t>priemonės ir / ar medžiagos</a:t>
            </a:r>
            <a:r>
              <a:rPr lang="lt-LT" sz="1600" dirty="0">
                <a:latin typeface="Arial" panose="020B0604020202020204" pitchFamily="34" charset="0"/>
                <a:cs typeface="Arial" panose="020B0604020202020204" pitchFamily="34" charset="0"/>
              </a:rPr>
              <a:t>, kuriomis atitinkama tema bus įgyvendinta; </a:t>
            </a:r>
            <a:endParaRPr lang="lt-LT" sz="1600" dirty="0" smtClean="0">
              <a:latin typeface="Arial" panose="020B0604020202020204" pitchFamily="34" charset="0"/>
              <a:cs typeface="Arial" panose="020B0604020202020204" pitchFamily="34" charset="0"/>
            </a:endParaRPr>
          </a:p>
          <a:p>
            <a:r>
              <a:rPr lang="lt-LT" sz="1600" dirty="0" smtClean="0">
                <a:latin typeface="Arial" panose="020B0604020202020204" pitchFamily="34" charset="0"/>
                <a:cs typeface="Arial" panose="020B0604020202020204" pitchFamily="34" charset="0"/>
              </a:rPr>
              <a:t>pateiktos </a:t>
            </a:r>
            <a:r>
              <a:rPr lang="lt-LT" sz="1600" dirty="0">
                <a:latin typeface="Arial" panose="020B0604020202020204" pitchFamily="34" charset="0"/>
                <a:cs typeface="Arial" panose="020B0604020202020204" pitchFamily="34" charset="0"/>
              </a:rPr>
              <a:t>kiekvienai akcijai (temai) </a:t>
            </a:r>
            <a:r>
              <a:rPr lang="lt-LT" sz="1600" b="1" dirty="0">
                <a:latin typeface="Arial" panose="020B0604020202020204" pitchFamily="34" charset="0"/>
                <a:cs typeface="Arial" panose="020B0604020202020204" pitchFamily="34" charset="0"/>
              </a:rPr>
              <a:t>spalvotos vizualizacijos</a:t>
            </a:r>
            <a:r>
              <a:rPr lang="lt-LT" sz="1600" dirty="0">
                <a:latin typeface="Arial" panose="020B0604020202020204" pitchFamily="34" charset="0"/>
                <a:cs typeface="Arial" panose="020B0604020202020204" pitchFamily="34" charset="0"/>
              </a:rPr>
              <a:t> (jos turi būti kokybiškos), atvaizduojančios valgyklos patalpas kiekvienu atveju (kaip kiekviena teminė akcija atsispindės valgyklos patalpose).</a:t>
            </a:r>
          </a:p>
          <a:p>
            <a:endParaRPr lang="lt-LT" sz="1600" i="1" dirty="0" smtClean="0">
              <a:latin typeface="Arial" panose="020B0604020202020204" pitchFamily="34" charset="0"/>
              <a:cs typeface="Arial" panose="020B0604020202020204" pitchFamily="34" charset="0"/>
            </a:endParaRPr>
          </a:p>
          <a:p>
            <a:r>
              <a:rPr lang="en-GB" sz="1600" i="1" dirty="0" err="1" smtClean="0">
                <a:latin typeface="Arial" panose="020B0604020202020204" pitchFamily="34" charset="0"/>
                <a:cs typeface="Arial" panose="020B0604020202020204" pitchFamily="34" charset="0"/>
              </a:rPr>
              <a:t>Strategijos</a:t>
            </a:r>
            <a:r>
              <a:rPr lang="en-GB" sz="1600" i="1" dirty="0" smtClean="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vertinimui</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pakanka</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įstaigos</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specialistų</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vertinimo</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nes</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vertinama</a:t>
            </a:r>
            <a:r>
              <a:rPr lang="en-GB" sz="1600" i="1" dirty="0">
                <a:latin typeface="Arial" panose="020B0604020202020204" pitchFamily="34" charset="0"/>
                <a:cs typeface="Arial" panose="020B0604020202020204" pitchFamily="34" charset="0"/>
              </a:rPr>
              <a:t> tai, </a:t>
            </a:r>
            <a:r>
              <a:rPr lang="en-GB" sz="1600" i="1" dirty="0" err="1">
                <a:latin typeface="Arial" panose="020B0604020202020204" pitchFamily="34" charset="0"/>
                <a:cs typeface="Arial" panose="020B0604020202020204" pitchFamily="34" charset="0"/>
              </a:rPr>
              <a:t>kaip</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tiekėjas</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ketina</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dalyvauti</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mokyklos</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gyvenime</a:t>
            </a:r>
            <a:r>
              <a:rPr lang="en-GB" sz="1600" i="1" dirty="0">
                <a:latin typeface="Arial" panose="020B0604020202020204" pitchFamily="34" charset="0"/>
                <a:cs typeface="Arial" panose="020B0604020202020204" pitchFamily="34" charset="0"/>
              </a:rPr>
              <a:t>. </a:t>
            </a:r>
            <a:endParaRPr lang="lt-LT" sz="1600" i="1" dirty="0" smtClean="0">
              <a:latin typeface="Arial" panose="020B0604020202020204" pitchFamily="34" charset="0"/>
              <a:cs typeface="Arial" panose="020B0604020202020204" pitchFamily="34" charset="0"/>
            </a:endParaRPr>
          </a:p>
          <a:p>
            <a:endParaRPr lang="lt-LT" sz="1600" b="1" i="1" dirty="0">
              <a:latin typeface="Arial" panose="020B0604020202020204" pitchFamily="34" charset="0"/>
              <a:cs typeface="Arial" panose="020B0604020202020204" pitchFamily="34" charset="0"/>
            </a:endParaRPr>
          </a:p>
          <a:p>
            <a:r>
              <a:rPr lang="en-GB" sz="1600" b="1" i="1" dirty="0" err="1" smtClean="0">
                <a:latin typeface="Arial" panose="020B0604020202020204" pitchFamily="34" charset="0"/>
                <a:cs typeface="Arial" panose="020B0604020202020204" pitchFamily="34" charset="0"/>
              </a:rPr>
              <a:t>Sprendžiama</a:t>
            </a:r>
            <a:r>
              <a:rPr lang="en-GB" sz="1600" b="1" i="1" dirty="0" smtClean="0">
                <a:latin typeface="Arial" panose="020B0604020202020204" pitchFamily="34" charset="0"/>
                <a:cs typeface="Arial" panose="020B0604020202020204" pitchFamily="34" charset="0"/>
              </a:rPr>
              <a:t> </a:t>
            </a:r>
            <a:r>
              <a:rPr lang="en-GB" sz="1600" b="1" i="1" dirty="0" err="1">
                <a:latin typeface="Arial" panose="020B0604020202020204" pitchFamily="34" charset="0"/>
                <a:cs typeface="Arial" panose="020B0604020202020204" pitchFamily="34" charset="0"/>
              </a:rPr>
              <a:t>pagal</a:t>
            </a:r>
            <a:r>
              <a:rPr lang="en-GB" sz="1600" b="1" i="1" dirty="0">
                <a:latin typeface="Arial" panose="020B0604020202020204" pitchFamily="34" charset="0"/>
                <a:cs typeface="Arial" panose="020B0604020202020204" pitchFamily="34" charset="0"/>
              </a:rPr>
              <a:t> </a:t>
            </a:r>
            <a:r>
              <a:rPr lang="en-GB" sz="1600" b="1" i="1" dirty="0" err="1">
                <a:latin typeface="Arial" panose="020B0604020202020204" pitchFamily="34" charset="0"/>
                <a:cs typeface="Arial" panose="020B0604020202020204" pitchFamily="34" charset="0"/>
              </a:rPr>
              <a:t>vizualizacijas</a:t>
            </a:r>
            <a:r>
              <a:rPr lang="en-GB" sz="1600" b="1" i="1" dirty="0">
                <a:latin typeface="Arial" panose="020B0604020202020204" pitchFamily="34" charset="0"/>
                <a:cs typeface="Arial" panose="020B0604020202020204" pitchFamily="34" charset="0"/>
              </a:rPr>
              <a:t> </a:t>
            </a:r>
            <a:r>
              <a:rPr lang="en-GB" sz="1600" b="1" i="1" dirty="0" err="1">
                <a:latin typeface="Arial" panose="020B0604020202020204" pitchFamily="34" charset="0"/>
                <a:cs typeface="Arial" panose="020B0604020202020204" pitchFamily="34" charset="0"/>
              </a:rPr>
              <a:t>bei</a:t>
            </a:r>
            <a:r>
              <a:rPr lang="en-GB" sz="1600" b="1" i="1" dirty="0">
                <a:latin typeface="Arial" panose="020B0604020202020204" pitchFamily="34" charset="0"/>
                <a:cs typeface="Arial" panose="020B0604020202020204" pitchFamily="34" charset="0"/>
              </a:rPr>
              <a:t> </a:t>
            </a:r>
            <a:r>
              <a:rPr lang="en-GB" sz="1600" b="1" i="1" dirty="0" err="1">
                <a:latin typeface="Arial" panose="020B0604020202020204" pitchFamily="34" charset="0"/>
                <a:cs typeface="Arial" panose="020B0604020202020204" pitchFamily="34" charset="0"/>
              </a:rPr>
              <a:t>strategijos</a:t>
            </a:r>
            <a:r>
              <a:rPr lang="en-GB" sz="1600" b="1" i="1" dirty="0">
                <a:latin typeface="Arial" panose="020B0604020202020204" pitchFamily="34" charset="0"/>
                <a:cs typeface="Arial" panose="020B0604020202020204" pitchFamily="34" charset="0"/>
              </a:rPr>
              <a:t> </a:t>
            </a:r>
            <a:r>
              <a:rPr lang="en-GB" sz="1600" b="1" i="1" dirty="0" err="1">
                <a:latin typeface="Arial" panose="020B0604020202020204" pitchFamily="34" charset="0"/>
                <a:cs typeface="Arial" panose="020B0604020202020204" pitchFamily="34" charset="0"/>
              </a:rPr>
              <a:t>aprašymą</a:t>
            </a:r>
            <a:r>
              <a:rPr lang="en-GB" sz="1600" b="1" i="1" dirty="0">
                <a:latin typeface="Arial" panose="020B0604020202020204" pitchFamily="34" charset="0"/>
                <a:cs typeface="Arial" panose="020B0604020202020204" pitchFamily="34" charset="0"/>
              </a:rPr>
              <a:t>, </a:t>
            </a:r>
            <a:r>
              <a:rPr lang="en-GB" sz="1600" b="1" i="1" dirty="0" err="1">
                <a:latin typeface="Arial" panose="020B0604020202020204" pitchFamily="34" charset="0"/>
                <a:cs typeface="Arial" panose="020B0604020202020204" pitchFamily="34" charset="0"/>
              </a:rPr>
              <a:t>kaip</a:t>
            </a:r>
            <a:r>
              <a:rPr lang="en-GB" sz="1600" b="1" i="1" dirty="0">
                <a:latin typeface="Arial" panose="020B0604020202020204" pitchFamily="34" charset="0"/>
                <a:cs typeface="Arial" panose="020B0604020202020204" pitchFamily="34" charset="0"/>
              </a:rPr>
              <a:t> ir </a:t>
            </a:r>
            <a:r>
              <a:rPr lang="en-GB" sz="1600" b="1" i="1" dirty="0" err="1">
                <a:latin typeface="Arial" panose="020B0604020202020204" pitchFamily="34" charset="0"/>
                <a:cs typeface="Arial" panose="020B0604020202020204" pitchFamily="34" charset="0"/>
              </a:rPr>
              <a:t>nurodyta</a:t>
            </a:r>
            <a:r>
              <a:rPr lang="en-GB" sz="1600" b="1" i="1" dirty="0">
                <a:latin typeface="Arial" panose="020B0604020202020204" pitchFamily="34" charset="0"/>
                <a:cs typeface="Arial" panose="020B0604020202020204" pitchFamily="34" charset="0"/>
              </a:rPr>
              <a:t> </a:t>
            </a:r>
            <a:r>
              <a:rPr lang="en-GB" sz="1600" b="1" i="1" dirty="0" err="1">
                <a:latin typeface="Arial" panose="020B0604020202020204" pitchFamily="34" charset="0"/>
                <a:cs typeface="Arial" panose="020B0604020202020204" pitchFamily="34" charset="0"/>
              </a:rPr>
              <a:t>kriterijaus</a:t>
            </a:r>
            <a:r>
              <a:rPr lang="en-GB" sz="1600" b="1" i="1" dirty="0">
                <a:latin typeface="Arial" panose="020B0604020202020204" pitchFamily="34" charset="0"/>
                <a:cs typeface="Arial" panose="020B0604020202020204" pitchFamily="34" charset="0"/>
              </a:rPr>
              <a:t> </a:t>
            </a:r>
            <a:r>
              <a:rPr lang="en-GB" sz="1600" b="1" i="1" dirty="0" err="1">
                <a:latin typeface="Arial" panose="020B0604020202020204" pitchFamily="34" charset="0"/>
                <a:cs typeface="Arial" panose="020B0604020202020204" pitchFamily="34" charset="0"/>
              </a:rPr>
              <a:t>aprašyme</a:t>
            </a:r>
            <a:r>
              <a:rPr lang="en-GB" sz="1600" b="1" i="1" dirty="0">
                <a:latin typeface="Arial" panose="020B0604020202020204" pitchFamily="34" charset="0"/>
                <a:cs typeface="Arial" panose="020B0604020202020204" pitchFamily="34" charset="0"/>
              </a:rPr>
              <a:t>.</a:t>
            </a:r>
            <a:endParaRPr lang="lt-LT" sz="1600" dirty="0">
              <a:latin typeface="Arial" panose="020B0604020202020204" pitchFamily="34" charset="0"/>
              <a:cs typeface="Arial" panose="020B0604020202020204" pitchFamily="34" charset="0"/>
            </a:endParaRPr>
          </a:p>
          <a:p>
            <a:pPr algn="just"/>
            <a:endParaRPr lang="lt-LT" sz="1600" b="1" dirty="0" smtClean="0">
              <a:latin typeface="Arial" panose="020B0604020202020204" pitchFamily="34" charset="0"/>
              <a:cs typeface="Arial" panose="020B0604020202020204" pitchFamily="34" charset="0"/>
            </a:endParaRPr>
          </a:p>
          <a:p>
            <a:r>
              <a:rPr lang="lt-LT" sz="1400" b="1" dirty="0" smtClean="0">
                <a:latin typeface="Arial" panose="020B0604020202020204" pitchFamily="34" charset="0"/>
                <a:cs typeface="Arial" panose="020B0604020202020204" pitchFamily="34" charset="0"/>
              </a:rPr>
              <a:t> </a:t>
            </a:r>
            <a:endParaRPr lang="lt-LT"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12503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sp>
        <p:nvSpPr>
          <p:cNvPr id="2" name="Title 1"/>
          <p:cNvSpPr>
            <a:spLocks noGrp="1"/>
          </p:cNvSpPr>
          <p:nvPr>
            <p:ph type="title"/>
          </p:nvPr>
        </p:nvSpPr>
        <p:spPr>
          <a:xfrm>
            <a:off x="1995854" y="624253"/>
            <a:ext cx="9357946" cy="465993"/>
          </a:xfrm>
        </p:spPr>
        <p:txBody>
          <a:bodyPr>
            <a:normAutofit fontScale="90000"/>
          </a:bodyPr>
          <a:lstStyle/>
          <a:p>
            <a:r>
              <a:rPr lang="lt-LT" b="1" dirty="0" smtClean="0"/>
              <a:t> </a:t>
            </a:r>
            <a:br>
              <a:rPr lang="lt-LT" b="1" dirty="0" smtClean="0"/>
            </a:br>
            <a:r>
              <a:rPr lang="lt-LT" b="1" dirty="0" smtClean="0"/>
              <a:t>                </a:t>
            </a:r>
            <a:br>
              <a:rPr lang="lt-LT" b="1" dirty="0" smtClean="0"/>
            </a:br>
            <a:r>
              <a:rPr lang="lt-LT" b="1" dirty="0" smtClean="0"/>
              <a:t>                    </a:t>
            </a:r>
            <a:br>
              <a:rPr lang="lt-LT" b="1" dirty="0" smtClean="0"/>
            </a:br>
            <a:r>
              <a:rPr lang="lt-LT" b="1" dirty="0" smtClean="0"/>
              <a:t>                  </a:t>
            </a:r>
            <a:br>
              <a:rPr lang="lt-LT" b="1" dirty="0" smtClean="0"/>
            </a:br>
            <a:r>
              <a:rPr lang="lt-LT" b="1" dirty="0"/>
              <a:t> </a:t>
            </a:r>
            <a:r>
              <a:rPr lang="lt-LT" b="1" dirty="0" smtClean="0"/>
              <a:t>               </a:t>
            </a:r>
            <a:br>
              <a:rPr lang="lt-LT" b="1" dirty="0" smtClean="0"/>
            </a:br>
            <a:r>
              <a:rPr lang="lt-LT" b="1" dirty="0" smtClean="0"/>
              <a:t/>
            </a:r>
            <a:br>
              <a:rPr lang="lt-LT" b="1" dirty="0" smtClean="0"/>
            </a:br>
            <a:r>
              <a:rPr lang="lt-LT" b="1" dirty="0" smtClean="0"/>
              <a:t>                      </a:t>
            </a:r>
            <a:r>
              <a:rPr lang="lt-LT" sz="2700" b="1" dirty="0" smtClean="0">
                <a:solidFill>
                  <a:schemeClr val="accent5">
                    <a:lumMod val="75000"/>
                  </a:schemeClr>
                </a:solidFill>
                <a:latin typeface="Arial" panose="020B0604020202020204" pitchFamily="34" charset="0"/>
                <a:cs typeface="Arial" panose="020B0604020202020204" pitchFamily="34" charset="0"/>
              </a:rPr>
              <a:t>MAŽOS </a:t>
            </a:r>
            <a:r>
              <a:rPr lang="lt-LT" sz="2700" b="1" dirty="0">
                <a:solidFill>
                  <a:schemeClr val="accent5">
                    <a:lumMod val="75000"/>
                  </a:schemeClr>
                </a:solidFill>
                <a:latin typeface="Arial" panose="020B0604020202020204" pitchFamily="34" charset="0"/>
                <a:cs typeface="Arial" panose="020B0604020202020204" pitchFamily="34" charset="0"/>
              </a:rPr>
              <a:t>VERTĖS PIRKIMAI</a:t>
            </a:r>
            <a:r>
              <a:rPr lang="lt-LT" sz="2700" dirty="0">
                <a:solidFill>
                  <a:schemeClr val="accent5">
                    <a:lumMod val="75000"/>
                  </a:schemeClr>
                </a:solidFill>
                <a:latin typeface="Arial" panose="020B0604020202020204" pitchFamily="34" charset="0"/>
                <a:cs typeface="Arial" panose="020B0604020202020204" pitchFamily="34" charset="0"/>
              </a:rPr>
              <a:t/>
            </a:r>
            <a:br>
              <a:rPr lang="lt-LT" sz="2700" dirty="0">
                <a:solidFill>
                  <a:schemeClr val="accent5">
                    <a:lumMod val="75000"/>
                  </a:schemeClr>
                </a:solidFill>
                <a:latin typeface="Arial" panose="020B0604020202020204" pitchFamily="34" charset="0"/>
                <a:cs typeface="Arial" panose="020B0604020202020204" pitchFamily="34" charset="0"/>
              </a:rPr>
            </a:br>
            <a:r>
              <a:rPr lang="lt-LT" sz="2700" dirty="0">
                <a:solidFill>
                  <a:schemeClr val="accent5">
                    <a:lumMod val="75000"/>
                  </a:schemeClr>
                </a:solidFill>
                <a:latin typeface="Arial" panose="020B0604020202020204" pitchFamily="34" charset="0"/>
                <a:cs typeface="Arial" panose="020B0604020202020204" pitchFamily="34" charset="0"/>
              </a:rPr>
              <a:t/>
            </a:r>
            <a:br>
              <a:rPr lang="lt-LT" sz="2700" dirty="0">
                <a:solidFill>
                  <a:schemeClr val="accent5">
                    <a:lumMod val="75000"/>
                  </a:schemeClr>
                </a:solidFill>
                <a:latin typeface="Arial" panose="020B0604020202020204" pitchFamily="34" charset="0"/>
                <a:cs typeface="Arial" panose="020B0604020202020204" pitchFamily="34" charset="0"/>
              </a:rPr>
            </a:br>
            <a:r>
              <a:rPr lang="lt-LT" dirty="0"/>
              <a:t/>
            </a:r>
            <a:br>
              <a:rPr lang="lt-LT" dirty="0"/>
            </a:br>
            <a:r>
              <a:rPr lang="lt-LT" dirty="0"/>
              <a:t/>
            </a:r>
            <a:br>
              <a:rPr lang="lt-LT" dirty="0"/>
            </a:br>
            <a:r>
              <a:rPr lang="lt-LT" dirty="0"/>
              <a:t/>
            </a:r>
            <a:br>
              <a:rPr lang="lt-LT" dirty="0"/>
            </a:br>
            <a:r>
              <a:rPr lang="lt-LT" dirty="0" smtClean="0"/>
              <a:t/>
            </a:r>
            <a:br>
              <a:rPr lang="lt-LT" dirty="0" smtClean="0"/>
            </a:br>
            <a:endParaRPr lang="en-US" dirty="0"/>
          </a:p>
        </p:txBody>
      </p:sp>
      <p:sp>
        <p:nvSpPr>
          <p:cNvPr id="5" name="Stačiakampis 4"/>
          <p:cNvSpPr/>
          <p:nvPr/>
        </p:nvSpPr>
        <p:spPr>
          <a:xfrm>
            <a:off x="140677" y="1090247"/>
            <a:ext cx="11904785" cy="5909310"/>
          </a:xfrm>
          <a:prstGeom prst="rect">
            <a:avLst/>
          </a:prstGeom>
        </p:spPr>
        <p:txBody>
          <a:bodyPr wrap="square">
            <a:spAutoFit/>
          </a:bodyPr>
          <a:lstStyle/>
          <a:p>
            <a:pPr algn="just"/>
            <a:endParaRPr lang="lt-LT" sz="1600" dirty="0" smtClean="0">
              <a:latin typeface="Arial" panose="020B0604020202020204" pitchFamily="34" charset="0"/>
              <a:cs typeface="Arial" panose="020B0604020202020204" pitchFamily="34" charset="0"/>
            </a:endParaRPr>
          </a:p>
          <a:p>
            <a:pPr algn="just"/>
            <a:endParaRPr lang="lt-LT" sz="1600" b="1" dirty="0" smtClean="0">
              <a:latin typeface="Arial" panose="020B0604020202020204" pitchFamily="34" charset="0"/>
              <a:cs typeface="Arial" panose="020B0604020202020204" pitchFamily="34" charset="0"/>
            </a:endParaRPr>
          </a:p>
          <a:p>
            <a:pPr algn="just"/>
            <a:r>
              <a:rPr lang="lt-LT" sz="1600" b="1" dirty="0" smtClean="0">
                <a:solidFill>
                  <a:schemeClr val="accent5">
                    <a:lumMod val="75000"/>
                  </a:schemeClr>
                </a:solidFill>
                <a:latin typeface="Arial" panose="020B0604020202020204" pitchFamily="34" charset="0"/>
                <a:cs typeface="Arial" panose="020B0604020202020204" pitchFamily="34" charset="0"/>
              </a:rPr>
              <a:t>1 </a:t>
            </a:r>
            <a:r>
              <a:rPr lang="lt-LT" sz="1600" b="1" dirty="0">
                <a:solidFill>
                  <a:schemeClr val="accent5">
                    <a:lumMod val="75000"/>
                  </a:schemeClr>
                </a:solidFill>
                <a:latin typeface="Arial" panose="020B0604020202020204" pitchFamily="34" charset="0"/>
                <a:cs typeface="Arial" panose="020B0604020202020204" pitchFamily="34" charset="0"/>
              </a:rPr>
              <a:t>klausimas.</a:t>
            </a:r>
            <a:r>
              <a:rPr lang="lt-LT" sz="1600" dirty="0">
                <a:solidFill>
                  <a:schemeClr val="accent5">
                    <a:lumMod val="75000"/>
                  </a:schemeClr>
                </a:solidFill>
                <a:latin typeface="Arial" panose="020B0604020202020204" pitchFamily="34" charset="0"/>
                <a:cs typeface="Arial" panose="020B0604020202020204" pitchFamily="34" charset="0"/>
              </a:rPr>
              <a:t> </a:t>
            </a:r>
            <a:r>
              <a:rPr lang="lt-LT" sz="1600" b="1" dirty="0">
                <a:solidFill>
                  <a:schemeClr val="accent5">
                    <a:lumMod val="75000"/>
                  </a:schemeClr>
                </a:solidFill>
                <a:latin typeface="Arial" panose="020B0604020202020204" pitchFamily="34" charset="0"/>
                <a:cs typeface="Arial" panose="020B0604020202020204" pitchFamily="34" charset="0"/>
              </a:rPr>
              <a:t>Iki kokios pirkimo sumos </a:t>
            </a:r>
            <a:r>
              <a:rPr lang="lt-LT" sz="1600" dirty="0">
                <a:solidFill>
                  <a:schemeClr val="accent5">
                    <a:lumMod val="75000"/>
                  </a:schemeClr>
                </a:solidFill>
                <a:latin typeface="Arial" panose="020B0604020202020204" pitchFamily="34" charset="0"/>
                <a:cs typeface="Arial" panose="020B0604020202020204" pitchFamily="34" charset="0"/>
              </a:rPr>
              <a:t>rekomenduotumėte </a:t>
            </a:r>
            <a:r>
              <a:rPr lang="lt-LT" sz="1600" b="1" dirty="0">
                <a:solidFill>
                  <a:schemeClr val="accent5">
                    <a:lumMod val="75000"/>
                  </a:schemeClr>
                </a:solidFill>
                <a:latin typeface="Arial" panose="020B0604020202020204" pitchFamily="34" charset="0"/>
                <a:cs typeface="Arial" panose="020B0604020202020204" pitchFamily="34" charset="0"/>
              </a:rPr>
              <a:t>pasitvirtinti galimybę nepildyti Apklausos pažymos</a:t>
            </a:r>
            <a:r>
              <a:rPr lang="lt-LT" sz="1600" dirty="0">
                <a:solidFill>
                  <a:schemeClr val="accent5">
                    <a:lumMod val="75000"/>
                  </a:schemeClr>
                </a:solidFill>
                <a:latin typeface="Arial" panose="020B0604020202020204" pitchFamily="34" charset="0"/>
                <a:cs typeface="Arial" panose="020B0604020202020204" pitchFamily="34" charset="0"/>
              </a:rPr>
              <a:t> (trijų tiekėjų žodinė apklausa), ar tokia apklausa privaloma ir perkant už, pvz., 3 eurus (dabar pildome)?</a:t>
            </a:r>
          </a:p>
          <a:p>
            <a:pPr algn="just"/>
            <a:r>
              <a:rPr lang="lt-LT" sz="1600" dirty="0">
                <a:latin typeface="Arial" panose="020B0604020202020204" pitchFamily="34" charset="0"/>
                <a:cs typeface="Arial" panose="020B0604020202020204" pitchFamily="34" charset="0"/>
              </a:rPr>
              <a:t> </a:t>
            </a:r>
          </a:p>
          <a:p>
            <a:pPr algn="just"/>
            <a:r>
              <a:rPr lang="lt-LT" sz="1600" b="1" dirty="0">
                <a:latin typeface="Arial" panose="020B0604020202020204" pitchFamily="34" charset="0"/>
                <a:cs typeface="Arial" panose="020B0604020202020204" pitchFamily="34" charset="0"/>
              </a:rPr>
              <a:t>1 atsakymas. </a:t>
            </a:r>
            <a:r>
              <a:rPr lang="lt-LT" sz="1600" dirty="0">
                <a:latin typeface="Arial" panose="020B0604020202020204" pitchFamily="34" charset="0"/>
                <a:cs typeface="Arial" panose="020B0604020202020204" pitchFamily="34" charset="0"/>
              </a:rPr>
              <a:t>Kiekviena perkančioji organizacija, nepriklausomai nuo jos veiklos specifikos, dydžio, struktūros, darbuotojų skaičiaus ir vykdomų pirkimų apimčių, </a:t>
            </a:r>
            <a:r>
              <a:rPr lang="lt-LT" sz="1600" b="1" dirty="0">
                <a:latin typeface="Arial" panose="020B0604020202020204" pitchFamily="34" charset="0"/>
                <a:cs typeface="Arial" panose="020B0604020202020204" pitchFamily="34" charset="0"/>
              </a:rPr>
              <a:t>turi parengti ir patvirtinti viešųjų pirkimų organizavimo ir vidaus kontrolės taisykles</a:t>
            </a:r>
            <a:r>
              <a:rPr lang="lt-LT" sz="1600" dirty="0">
                <a:latin typeface="Arial" panose="020B0604020202020204" pitchFamily="34" charset="0"/>
                <a:cs typeface="Arial" panose="020B0604020202020204" pitchFamily="34" charset="0"/>
              </a:rPr>
              <a:t> (toliau – taisyklės). Jas parengti įpareigoja Mažos vertės pirkimų tvarkos aprašo 15 p. Pirkimų organizavimo tvarką perkančioji organizacija nustato vidaus dokumentuose, </a:t>
            </a:r>
            <a:r>
              <a:rPr lang="lt-LT" sz="1600" dirty="0" err="1">
                <a:latin typeface="Arial" panose="020B0604020202020204" pitchFamily="34" charset="0"/>
                <a:cs typeface="Arial" panose="020B0604020202020204" pitchFamily="34" charset="0"/>
              </a:rPr>
              <a:t>t.y</a:t>
            </a:r>
            <a:r>
              <a:rPr lang="lt-LT" sz="1600" dirty="0">
                <a:latin typeface="Arial" panose="020B0604020202020204" pitchFamily="34" charset="0"/>
                <a:cs typeface="Arial" panose="020B0604020202020204" pitchFamily="34" charset="0"/>
              </a:rPr>
              <a:t>. minėtose taisyklėse. Jose ir turi būti numatyta, ar perkant visada turi būti pildoma Apklausos pažyma, ar iki tam tikros sumos ji gali būti ir nepildoma. Pati perkančioji organizacija turi apsispręsti, kaip ji darys. Pvz. KMSA nėra numatyta, kad Apklausos pažymos galima nepildyti. </a:t>
            </a:r>
            <a:r>
              <a:rPr lang="lt-LT" sz="1600" b="1" dirty="0">
                <a:latin typeface="Arial" panose="020B0604020202020204" pitchFamily="34" charset="0"/>
                <a:cs typeface="Arial" panose="020B0604020202020204" pitchFamily="34" charset="0"/>
              </a:rPr>
              <a:t>Bet jei nusimatysite, kad pvz. įsigyjant prekes, paslaugas ar darbus jų prekybos vietoje, kai numatomos sudaryti pirkimo sutarties vertė yra mažesnė kaip </a:t>
            </a:r>
            <a:r>
              <a:rPr lang="en-US" sz="1600" b="1" dirty="0">
                <a:latin typeface="Arial" panose="020B0604020202020204" pitchFamily="34" charset="0"/>
                <a:cs typeface="Arial" panose="020B0604020202020204" pitchFamily="34" charset="0"/>
              </a:rPr>
              <a:t>100 </a:t>
            </a:r>
            <a:r>
              <a:rPr lang="lt-LT" sz="1600" b="1" dirty="0" err="1">
                <a:latin typeface="Arial" panose="020B0604020202020204" pitchFamily="34" charset="0"/>
                <a:cs typeface="Arial" panose="020B0604020202020204" pitchFamily="34" charset="0"/>
              </a:rPr>
              <a:t>Eur</a:t>
            </a:r>
            <a:r>
              <a:rPr lang="lt-LT" sz="1600" b="1" dirty="0">
                <a:latin typeface="Arial" panose="020B0604020202020204" pitchFamily="34" charset="0"/>
                <a:cs typeface="Arial" panose="020B0604020202020204" pitchFamily="34" charset="0"/>
              </a:rPr>
              <a:t> be PVM</a:t>
            </a:r>
            <a:r>
              <a:rPr lang="lt-LT" sz="1600" dirty="0">
                <a:latin typeface="Arial" panose="020B0604020202020204" pitchFamily="34" charset="0"/>
                <a:cs typeface="Arial" panose="020B0604020202020204" pitchFamily="34" charset="0"/>
              </a:rPr>
              <a:t> (ar kt.), </a:t>
            </a:r>
            <a:r>
              <a:rPr lang="lt-LT" sz="1600" b="1" u="sng" dirty="0">
                <a:latin typeface="Arial" panose="020B0604020202020204" pitchFamily="34" charset="0"/>
                <a:cs typeface="Arial" panose="020B0604020202020204" pitchFamily="34" charset="0"/>
              </a:rPr>
              <a:t>vis tiek būtina</a:t>
            </a:r>
            <a:r>
              <a:rPr lang="lt-LT" sz="1600" dirty="0">
                <a:latin typeface="Arial" panose="020B0604020202020204" pitchFamily="34" charset="0"/>
                <a:cs typeface="Arial" panose="020B0604020202020204" pitchFamily="34" charset="0"/>
              </a:rPr>
              <a:t> </a:t>
            </a:r>
            <a:r>
              <a:rPr lang="lt-LT" sz="1600" b="1" dirty="0">
                <a:latin typeface="Arial" panose="020B0604020202020204" pitchFamily="34" charset="0"/>
                <a:cs typeface="Arial" panose="020B0604020202020204" pitchFamily="34" charset="0"/>
              </a:rPr>
              <a:t>įvykusį pirkimą užregistruoti</a:t>
            </a:r>
            <a:r>
              <a:rPr lang="lt-LT" sz="1600" dirty="0">
                <a:latin typeface="Arial" panose="020B0604020202020204" pitchFamily="34" charset="0"/>
                <a:cs typeface="Arial" panose="020B0604020202020204" pitchFamily="34" charset="0"/>
              </a:rPr>
              <a:t> pirkimų registre ar žurnale, o jį pagrindžiantį dokumentą – prekių paslaugų ar darbų priėmimo-perdavimo aktą, sąskaitą faktūrą ar kitus buhalterinės apskaitos dokumentus arba pirkimo sutartį – saugoti prekių, paslaugų ir darbų pirkimų dokumentų byloje.</a:t>
            </a:r>
          </a:p>
          <a:p>
            <a:pPr algn="just"/>
            <a:r>
              <a:rPr lang="lt-LT" sz="1600" b="1" dirty="0">
                <a:latin typeface="Arial" panose="020B0604020202020204" pitchFamily="34" charset="0"/>
                <a:cs typeface="Arial" panose="020B0604020202020204" pitchFamily="34" charset="0"/>
              </a:rPr>
              <a:t>VPT parengtose Pirkimų organizavimo ir vidaus tvarkos gairėse</a:t>
            </a:r>
            <a:r>
              <a:rPr lang="lt-LT" sz="1600" dirty="0">
                <a:latin typeface="Arial" panose="020B0604020202020204" pitchFamily="34" charset="0"/>
                <a:cs typeface="Arial" panose="020B0604020202020204" pitchFamily="34" charset="0"/>
              </a:rPr>
              <a:t> yra pateiktos pavyzdinės taisyklės, kuriomis galite pasinaudoti rengdami savo taisykles, jei dar jų neturite</a:t>
            </a:r>
            <a:r>
              <a:rPr lang="lt-LT" sz="1600" dirty="0" smtClean="0">
                <a:latin typeface="Arial" panose="020B0604020202020204" pitchFamily="34" charset="0"/>
                <a:cs typeface="Arial" panose="020B0604020202020204" pitchFamily="34" charset="0"/>
              </a:rPr>
              <a:t>.</a:t>
            </a:r>
            <a:r>
              <a:rPr lang="en-US" b="1" dirty="0">
                <a:latin typeface="Arial" panose="020B0604020202020204" pitchFamily="34" charset="0"/>
                <a:cs typeface="Arial" panose="020B0604020202020204" pitchFamily="34" charset="0"/>
              </a:rPr>
              <a:t> </a:t>
            </a:r>
            <a:endParaRPr lang="lt-LT" b="1" dirty="0" smtClean="0">
              <a:latin typeface="Arial" panose="020B0604020202020204" pitchFamily="34" charset="0"/>
              <a:cs typeface="Arial" panose="020B0604020202020204" pitchFamily="34" charset="0"/>
            </a:endParaRPr>
          </a:p>
          <a:p>
            <a:pPr algn="just"/>
            <a:r>
              <a:rPr lang="en-US" b="1" dirty="0" smtClean="0">
                <a:latin typeface="Arial" panose="020B0604020202020204" pitchFamily="34" charset="0"/>
                <a:cs typeface="Arial" panose="020B0604020202020204" pitchFamily="34" charset="0"/>
              </a:rPr>
              <a:t>VPT </a:t>
            </a:r>
            <a:r>
              <a:rPr lang="en-US" b="1" dirty="0" err="1">
                <a:latin typeface="Arial" panose="020B0604020202020204" pitchFamily="34" charset="0"/>
                <a:cs typeface="Arial" panose="020B0604020202020204" pitchFamily="34" charset="0"/>
              </a:rPr>
              <a:t>rekomendacijos</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pvz</a:t>
            </a:r>
            <a:r>
              <a:rPr lang="en-US" b="1" dirty="0">
                <a:latin typeface="Arial" panose="020B0604020202020204" pitchFamily="34" charset="0"/>
                <a:cs typeface="Arial" panose="020B0604020202020204" pitchFamily="34" charset="0"/>
              </a:rPr>
              <a:t>. </a:t>
            </a:r>
            <a:r>
              <a:rPr lang="lt-LT" b="1" dirty="0" err="1">
                <a:latin typeface="Arial" panose="020B0604020202020204" pitchFamily="34" charset="0"/>
                <a:cs typeface="Arial" panose="020B0604020202020204" pitchFamily="34" charset="0"/>
              </a:rPr>
              <a:t>t</a:t>
            </a:r>
            <a:r>
              <a:rPr lang="en-US" b="1" dirty="0" err="1" smtClean="0">
                <a:latin typeface="Arial" panose="020B0604020202020204" pitchFamily="34" charset="0"/>
                <a:cs typeface="Arial" panose="020B0604020202020204" pitchFamily="34" charset="0"/>
              </a:rPr>
              <a:t>aisyklės</a:t>
            </a:r>
            <a:r>
              <a:rPr lang="lt-LT" dirty="0">
                <a:latin typeface="Arial" panose="020B0604020202020204" pitchFamily="34" charset="0"/>
                <a:cs typeface="Arial" panose="020B0604020202020204" pitchFamily="34" charset="0"/>
              </a:rPr>
              <a:t>: </a:t>
            </a:r>
          </a:p>
          <a:p>
            <a:pPr algn="just"/>
            <a:r>
              <a:rPr lang="en-US" u="sng" dirty="0">
                <a:latin typeface="Arial" panose="020B0604020202020204" pitchFamily="34" charset="0"/>
                <a:cs typeface="Arial" panose="020B0604020202020204" pitchFamily="34" charset="0"/>
                <a:hlinkClick r:id="rId3"/>
              </a:rPr>
              <a:t>https://vpt.lrv.lt/uploads/vpt/documents/files/mp/organizavimas_kontrole_gaires.pdf</a:t>
            </a:r>
            <a:endParaRPr lang="lt-LT" dirty="0">
              <a:latin typeface="Arial" panose="020B0604020202020204" pitchFamily="34" charset="0"/>
              <a:cs typeface="Arial" panose="020B0604020202020204" pitchFamily="34" charset="0"/>
            </a:endParaRPr>
          </a:p>
          <a:p>
            <a:pPr algn="just"/>
            <a:r>
              <a:rPr lang="en-US" b="1" u="sng" dirty="0" err="1">
                <a:latin typeface="Arial" panose="020B0604020202020204" pitchFamily="34" charset="0"/>
                <a:cs typeface="Arial" panose="020B0604020202020204" pitchFamily="34" charset="0"/>
              </a:rPr>
              <a:t>Taip</a:t>
            </a:r>
            <a:r>
              <a:rPr lang="lt-LT" b="1" dirty="0">
                <a:latin typeface="Arial" panose="020B0604020202020204" pitchFamily="34" charset="0"/>
                <a:cs typeface="Arial" panose="020B0604020202020204" pitchFamily="34" charset="0"/>
              </a:rPr>
              <a:t> pat</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reikia</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stengtis</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pirkimus</a:t>
            </a:r>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org</a:t>
            </a:r>
            <a:r>
              <a:rPr lang="lt-LT" b="1" dirty="0" smtClean="0">
                <a:latin typeface="Arial" panose="020B0604020202020204" pitchFamily="34" charset="0"/>
                <a:cs typeface="Arial" panose="020B0604020202020204" pitchFamily="34" charset="0"/>
              </a:rPr>
              <a:t>a</a:t>
            </a:r>
            <a:r>
              <a:rPr lang="en-US" b="1" dirty="0" err="1" smtClean="0">
                <a:latin typeface="Arial" panose="020B0604020202020204" pitchFamily="34" charset="0"/>
                <a:cs typeface="Arial" panose="020B0604020202020204" pitchFamily="34" charset="0"/>
              </a:rPr>
              <a:t>nizuoti</a:t>
            </a:r>
            <a:r>
              <a:rPr lang="en-US" b="1" dirty="0" smtClean="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taip</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kad</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atskirų</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pavienių</a:t>
            </a:r>
            <a:r>
              <a:rPr lang="en-US" b="1" dirty="0">
                <a:latin typeface="Arial" panose="020B0604020202020204" pitchFamily="34" charset="0"/>
                <a:cs typeface="Arial" panose="020B0604020202020204" pitchFamily="34" charset="0"/>
              </a:rPr>
              <a:t> pirkimų, </a:t>
            </a:r>
            <a:r>
              <a:rPr lang="en-US" b="1" dirty="0" err="1">
                <a:latin typeface="Arial" panose="020B0604020202020204" pitchFamily="34" charset="0"/>
                <a:cs typeface="Arial" panose="020B0604020202020204" pitchFamily="34" charset="0"/>
              </a:rPr>
              <a:t>ypač</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po</a:t>
            </a:r>
            <a:r>
              <a:rPr lang="en-US" b="1" dirty="0">
                <a:latin typeface="Arial" panose="020B0604020202020204" pitchFamily="34" charset="0"/>
                <a:cs typeface="Arial" panose="020B0604020202020204" pitchFamily="34" charset="0"/>
              </a:rPr>
              <a:t> </a:t>
            </a:r>
            <a:r>
              <a:rPr lang="lt-LT" b="1" dirty="0">
                <a:latin typeface="Arial" panose="020B0604020202020204" pitchFamily="34" charset="0"/>
                <a:cs typeface="Arial" panose="020B0604020202020204" pitchFamily="34" charset="0"/>
              </a:rPr>
              <a:t>3 eurus</a:t>
            </a:r>
            <a:r>
              <a:rPr lang="lt-LT" dirty="0">
                <a:latin typeface="Arial" panose="020B0604020202020204" pitchFamily="34" charset="0"/>
                <a:cs typeface="Arial" panose="020B0604020202020204" pitchFamily="34" charset="0"/>
              </a:rPr>
              <a:t>, būtų kuo mažiau. Todėl, siekiant sumažinti administracinę naštą, perkančioji organizacija turi sudaryti ilgalaikes ar metines įkainio sutartis, pagal kurias vėliau galėtų tik pateikti užsakymus.</a:t>
            </a:r>
            <a:endParaRPr lang="lt-LT" sz="1600" dirty="0">
              <a:latin typeface="Arial" panose="020B0604020202020204" pitchFamily="34" charset="0"/>
              <a:cs typeface="Arial" panose="020B0604020202020204" pitchFamily="34" charset="0"/>
            </a:endParaRPr>
          </a:p>
          <a:p>
            <a:r>
              <a:rPr lang="lt-LT" sz="1400" b="1" dirty="0" smtClean="0">
                <a:latin typeface="Arial" panose="020B0604020202020204" pitchFamily="34" charset="0"/>
                <a:cs typeface="Arial" panose="020B0604020202020204" pitchFamily="34" charset="0"/>
              </a:rPr>
              <a:t> </a:t>
            </a:r>
            <a:endParaRPr lang="lt-LT"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18365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sp>
        <p:nvSpPr>
          <p:cNvPr id="2" name="Title 1"/>
          <p:cNvSpPr>
            <a:spLocks noGrp="1"/>
          </p:cNvSpPr>
          <p:nvPr>
            <p:ph type="title"/>
          </p:nvPr>
        </p:nvSpPr>
        <p:spPr>
          <a:xfrm>
            <a:off x="1995854" y="624253"/>
            <a:ext cx="9357946" cy="465993"/>
          </a:xfrm>
        </p:spPr>
        <p:txBody>
          <a:bodyPr>
            <a:normAutofit fontScale="90000"/>
          </a:bodyPr>
          <a:lstStyle/>
          <a:p>
            <a:r>
              <a:rPr lang="lt-LT" b="1" dirty="0" smtClean="0"/>
              <a:t> </a:t>
            </a:r>
            <a:br>
              <a:rPr lang="lt-LT" b="1" dirty="0" smtClean="0"/>
            </a:br>
            <a:r>
              <a:rPr lang="lt-LT" b="1" dirty="0" smtClean="0"/>
              <a:t>                </a:t>
            </a:r>
            <a:br>
              <a:rPr lang="lt-LT" b="1" dirty="0" smtClean="0"/>
            </a:br>
            <a:r>
              <a:rPr lang="lt-LT" b="1" dirty="0" smtClean="0"/>
              <a:t>                    </a:t>
            </a:r>
            <a:br>
              <a:rPr lang="lt-LT" b="1" dirty="0" smtClean="0"/>
            </a:br>
            <a:r>
              <a:rPr lang="lt-LT" b="1" dirty="0" smtClean="0"/>
              <a:t>                  </a:t>
            </a:r>
            <a:br>
              <a:rPr lang="lt-LT" b="1" dirty="0" smtClean="0"/>
            </a:br>
            <a:r>
              <a:rPr lang="lt-LT" b="1" dirty="0"/>
              <a:t> </a:t>
            </a:r>
            <a:r>
              <a:rPr lang="lt-LT" b="1" dirty="0" smtClean="0"/>
              <a:t>               </a:t>
            </a:r>
            <a:br>
              <a:rPr lang="lt-LT" b="1" dirty="0" smtClean="0"/>
            </a:br>
            <a:r>
              <a:rPr lang="lt-LT" b="1" dirty="0" smtClean="0"/>
              <a:t/>
            </a:r>
            <a:br>
              <a:rPr lang="lt-LT" b="1" dirty="0" smtClean="0"/>
            </a:br>
            <a:r>
              <a:rPr lang="lt-LT" b="1" dirty="0" smtClean="0"/>
              <a:t>                      </a:t>
            </a:r>
            <a:r>
              <a:rPr lang="lt-LT" sz="2700" b="1" dirty="0" smtClean="0">
                <a:solidFill>
                  <a:schemeClr val="accent5">
                    <a:lumMod val="75000"/>
                  </a:schemeClr>
                </a:solidFill>
                <a:latin typeface="Arial" panose="020B0604020202020204" pitchFamily="34" charset="0"/>
                <a:cs typeface="Arial" panose="020B0604020202020204" pitchFamily="34" charset="0"/>
              </a:rPr>
              <a:t>MAŽOS </a:t>
            </a:r>
            <a:r>
              <a:rPr lang="lt-LT" sz="2700" b="1" dirty="0">
                <a:solidFill>
                  <a:schemeClr val="accent5">
                    <a:lumMod val="75000"/>
                  </a:schemeClr>
                </a:solidFill>
                <a:latin typeface="Arial" panose="020B0604020202020204" pitchFamily="34" charset="0"/>
                <a:cs typeface="Arial" panose="020B0604020202020204" pitchFamily="34" charset="0"/>
              </a:rPr>
              <a:t>VERTĖS PIRKIMAI</a:t>
            </a:r>
            <a:r>
              <a:rPr lang="lt-LT" sz="2700" dirty="0">
                <a:latin typeface="Arial" panose="020B0604020202020204" pitchFamily="34" charset="0"/>
                <a:cs typeface="Arial" panose="020B0604020202020204" pitchFamily="34" charset="0"/>
              </a:rPr>
              <a:t/>
            </a:r>
            <a:br>
              <a:rPr lang="lt-LT" sz="2700" dirty="0">
                <a:latin typeface="Arial" panose="020B0604020202020204" pitchFamily="34" charset="0"/>
                <a:cs typeface="Arial" panose="020B0604020202020204" pitchFamily="34" charset="0"/>
              </a:rPr>
            </a:br>
            <a:r>
              <a:rPr lang="lt-LT" sz="2700" dirty="0">
                <a:latin typeface="Arial" panose="020B0604020202020204" pitchFamily="34" charset="0"/>
                <a:cs typeface="Arial" panose="020B0604020202020204" pitchFamily="34" charset="0"/>
              </a:rPr>
              <a:t/>
            </a:r>
            <a:br>
              <a:rPr lang="lt-LT" sz="2700" dirty="0">
                <a:latin typeface="Arial" panose="020B0604020202020204" pitchFamily="34" charset="0"/>
                <a:cs typeface="Arial" panose="020B0604020202020204" pitchFamily="34" charset="0"/>
              </a:rPr>
            </a:br>
            <a:r>
              <a:rPr lang="lt-LT" dirty="0"/>
              <a:t/>
            </a:r>
            <a:br>
              <a:rPr lang="lt-LT" dirty="0"/>
            </a:br>
            <a:r>
              <a:rPr lang="lt-LT" dirty="0"/>
              <a:t/>
            </a:r>
            <a:br>
              <a:rPr lang="lt-LT" dirty="0"/>
            </a:br>
            <a:r>
              <a:rPr lang="lt-LT" dirty="0"/>
              <a:t/>
            </a:r>
            <a:br>
              <a:rPr lang="lt-LT" dirty="0"/>
            </a:br>
            <a:r>
              <a:rPr lang="lt-LT" dirty="0" smtClean="0"/>
              <a:t/>
            </a:r>
            <a:br>
              <a:rPr lang="lt-LT" dirty="0" smtClean="0"/>
            </a:br>
            <a:endParaRPr lang="en-US" dirty="0"/>
          </a:p>
        </p:txBody>
      </p:sp>
      <p:sp>
        <p:nvSpPr>
          <p:cNvPr id="5" name="Stačiakampis 4"/>
          <p:cNvSpPr/>
          <p:nvPr/>
        </p:nvSpPr>
        <p:spPr>
          <a:xfrm>
            <a:off x="140677" y="1090247"/>
            <a:ext cx="11904785" cy="4493538"/>
          </a:xfrm>
          <a:prstGeom prst="rect">
            <a:avLst/>
          </a:prstGeom>
        </p:spPr>
        <p:txBody>
          <a:bodyPr wrap="square">
            <a:spAutoFit/>
          </a:bodyPr>
          <a:lstStyle/>
          <a:p>
            <a:pPr algn="just"/>
            <a:endParaRPr lang="lt-LT" sz="1600" dirty="0" smtClean="0">
              <a:latin typeface="Arial" panose="020B0604020202020204" pitchFamily="34" charset="0"/>
              <a:cs typeface="Arial" panose="020B0604020202020204" pitchFamily="34" charset="0"/>
            </a:endParaRPr>
          </a:p>
          <a:p>
            <a:pPr algn="just"/>
            <a:endParaRPr lang="lt-LT" sz="1600" b="1" dirty="0" smtClean="0">
              <a:latin typeface="Arial" panose="020B0604020202020204" pitchFamily="34" charset="0"/>
              <a:cs typeface="Arial" panose="020B0604020202020204" pitchFamily="34" charset="0"/>
            </a:endParaRPr>
          </a:p>
          <a:p>
            <a:r>
              <a:rPr lang="lt-LT" sz="1600" i="1" dirty="0" smtClean="0">
                <a:latin typeface="Arial" panose="020B0604020202020204" pitchFamily="34" charset="0"/>
                <a:cs typeface="Arial" panose="020B0604020202020204" pitchFamily="34" charset="0"/>
              </a:rPr>
              <a:t>                 Skaidrės tęsinys</a:t>
            </a:r>
          </a:p>
          <a:p>
            <a:endParaRPr lang="lt-LT" sz="1600" b="1" dirty="0">
              <a:latin typeface="Arial" panose="020B0604020202020204" pitchFamily="34" charset="0"/>
              <a:cs typeface="Arial" panose="020B0604020202020204" pitchFamily="34" charset="0"/>
            </a:endParaRPr>
          </a:p>
          <a:p>
            <a:r>
              <a:rPr lang="en-US" sz="1600" b="1" dirty="0" smtClean="0">
                <a:solidFill>
                  <a:schemeClr val="accent5">
                    <a:lumMod val="75000"/>
                  </a:schemeClr>
                </a:solidFill>
                <a:latin typeface="Arial" panose="020B0604020202020204" pitchFamily="34" charset="0"/>
                <a:cs typeface="Arial" panose="020B0604020202020204" pitchFamily="34" charset="0"/>
              </a:rPr>
              <a:t>2 </a:t>
            </a:r>
            <a:r>
              <a:rPr lang="en-US" sz="1600" b="1" dirty="0" err="1">
                <a:solidFill>
                  <a:schemeClr val="accent5">
                    <a:lumMod val="75000"/>
                  </a:schemeClr>
                </a:solidFill>
                <a:latin typeface="Arial" panose="020B0604020202020204" pitchFamily="34" charset="0"/>
                <a:cs typeface="Arial" panose="020B0604020202020204" pitchFamily="34" charset="0"/>
              </a:rPr>
              <a:t>klausimas</a:t>
            </a:r>
            <a:r>
              <a:rPr lang="en-US" sz="1600" b="1" dirty="0">
                <a:solidFill>
                  <a:schemeClr val="accent5">
                    <a:lumMod val="75000"/>
                  </a:schemeClr>
                </a:solidFill>
                <a:latin typeface="Arial" panose="020B0604020202020204" pitchFamily="34" charset="0"/>
                <a:cs typeface="Arial" panose="020B0604020202020204" pitchFamily="34" charset="0"/>
              </a:rPr>
              <a:t>.</a:t>
            </a:r>
            <a:r>
              <a:rPr lang="en-US" sz="1600" dirty="0">
                <a:solidFill>
                  <a:schemeClr val="accent5">
                    <a:lumMod val="75000"/>
                  </a:schemeClr>
                </a:solidFill>
                <a:latin typeface="Arial" panose="020B0604020202020204" pitchFamily="34" charset="0"/>
                <a:cs typeface="Arial" panose="020B0604020202020204" pitchFamily="34" charset="0"/>
              </a:rPr>
              <a:t> N</a:t>
            </a:r>
            <a:r>
              <a:rPr lang="lt-LT" sz="1600" dirty="0" err="1">
                <a:solidFill>
                  <a:schemeClr val="accent5">
                    <a:lumMod val="75000"/>
                  </a:schemeClr>
                </a:solidFill>
                <a:latin typeface="Arial" panose="020B0604020202020204" pitchFamily="34" charset="0"/>
                <a:cs typeface="Arial" panose="020B0604020202020204" pitchFamily="34" charset="0"/>
              </a:rPr>
              <a:t>uo</a:t>
            </a:r>
            <a:r>
              <a:rPr lang="lt-LT" sz="1600" dirty="0">
                <a:solidFill>
                  <a:schemeClr val="accent5">
                    <a:lumMod val="75000"/>
                  </a:schemeClr>
                </a:solidFill>
                <a:latin typeface="Arial" panose="020B0604020202020204" pitchFamily="34" charset="0"/>
                <a:cs typeface="Arial" panose="020B0604020202020204" pitchFamily="34" charset="0"/>
              </a:rPr>
              <a:t> kokios pirkimo sumos </a:t>
            </a:r>
            <a:r>
              <a:rPr lang="lt-LT" sz="1600" b="1" dirty="0">
                <a:solidFill>
                  <a:schemeClr val="accent5">
                    <a:lumMod val="75000"/>
                  </a:schemeClr>
                </a:solidFill>
                <a:latin typeface="Arial" panose="020B0604020202020204" pitchFamily="34" charset="0"/>
                <a:cs typeface="Arial" panose="020B0604020202020204" pitchFamily="34" charset="0"/>
              </a:rPr>
              <a:t>privalomi komerciniai pasiūlymai raštu</a:t>
            </a:r>
            <a:r>
              <a:rPr lang="lt-LT" sz="1600" dirty="0">
                <a:solidFill>
                  <a:schemeClr val="accent5">
                    <a:lumMod val="75000"/>
                  </a:schemeClr>
                </a:solidFill>
                <a:latin typeface="Arial" panose="020B0604020202020204" pitchFamily="34" charset="0"/>
                <a:cs typeface="Arial" panose="020B0604020202020204" pitchFamily="34" charset="0"/>
              </a:rPr>
              <a:t>?</a:t>
            </a:r>
          </a:p>
          <a:p>
            <a:r>
              <a:rPr lang="lt-LT" sz="1600" dirty="0">
                <a:latin typeface="Arial" panose="020B0604020202020204" pitchFamily="34" charset="0"/>
                <a:cs typeface="Arial" panose="020B0604020202020204" pitchFamily="34" charset="0"/>
              </a:rPr>
              <a:t> </a:t>
            </a:r>
          </a:p>
          <a:p>
            <a:r>
              <a:rPr lang="en-US" sz="1600" b="1" dirty="0" err="1">
                <a:latin typeface="Arial" panose="020B0604020202020204" pitchFamily="34" charset="0"/>
                <a:cs typeface="Arial" panose="020B0604020202020204" pitchFamily="34" charset="0"/>
              </a:rPr>
              <a:t>Atsakymas</a:t>
            </a:r>
            <a:r>
              <a:rPr lang="en-US" sz="1600" b="1" dirty="0">
                <a:latin typeface="Arial" panose="020B0604020202020204" pitchFamily="34" charset="0"/>
                <a:cs typeface="Arial" panose="020B0604020202020204" pitchFamily="34" charset="0"/>
              </a:rPr>
              <a:t>.</a:t>
            </a:r>
            <a:r>
              <a:rPr lang="en-US" sz="1600" dirty="0">
                <a:latin typeface="Arial" panose="020B0604020202020204" pitchFamily="34" charset="0"/>
                <a:cs typeface="Arial" panose="020B0604020202020204" pitchFamily="34" charset="0"/>
              </a:rPr>
              <a:t> </a:t>
            </a:r>
            <a:r>
              <a:rPr lang="lt-LT" sz="1600" dirty="0">
                <a:latin typeface="Arial" panose="020B0604020202020204" pitchFamily="34" charset="0"/>
                <a:cs typeface="Arial" panose="020B0604020202020204" pitchFamily="34" charset="0"/>
              </a:rPr>
              <a:t>Remiantis Mažos vertės tvarkos aprašo </a:t>
            </a:r>
            <a:r>
              <a:rPr lang="lt-LT" sz="1600" b="1" dirty="0">
                <a:latin typeface="Arial" panose="020B0604020202020204" pitchFamily="34" charset="0"/>
                <a:cs typeface="Arial" panose="020B0604020202020204" pitchFamily="34" charset="0"/>
              </a:rPr>
              <a:t>21.1.2 p. ir 21.1.3 p.</a:t>
            </a:r>
            <a:r>
              <a:rPr lang="lt-LT" sz="1600" dirty="0">
                <a:latin typeface="Arial" panose="020B0604020202020204" pitchFamily="34" charset="0"/>
                <a:cs typeface="Arial" panose="020B0604020202020204" pitchFamily="34" charset="0"/>
              </a:rPr>
              <a:t> </a:t>
            </a:r>
            <a:r>
              <a:rPr lang="lt-LT" sz="1600" b="1" u="sng" dirty="0">
                <a:latin typeface="Arial" panose="020B0604020202020204" pitchFamily="34" charset="0"/>
                <a:cs typeface="Arial" panose="020B0604020202020204" pitchFamily="34" charset="0"/>
              </a:rPr>
              <a:t>raštu ar per CVPIS</a:t>
            </a:r>
            <a:r>
              <a:rPr lang="lt-LT" sz="1600" dirty="0">
                <a:latin typeface="Arial" panose="020B0604020202020204" pitchFamily="34" charset="0"/>
                <a:cs typeface="Arial" panose="020B0604020202020204" pitchFamily="34" charset="0"/>
              </a:rPr>
              <a:t> perkama: </a:t>
            </a:r>
          </a:p>
          <a:p>
            <a:pPr lvl="0"/>
            <a:r>
              <a:rPr lang="lt-LT" sz="1600" dirty="0">
                <a:latin typeface="Arial" panose="020B0604020202020204" pitchFamily="34" charset="0"/>
                <a:cs typeface="Arial" panose="020B0604020202020204" pitchFamily="34" charset="0"/>
              </a:rPr>
              <a:t>kai </a:t>
            </a:r>
            <a:r>
              <a:rPr lang="lt-LT" sz="1600" b="1" u="sng" dirty="0">
                <a:latin typeface="Arial" panose="020B0604020202020204" pitchFamily="34" charset="0"/>
                <a:cs typeface="Arial" panose="020B0604020202020204" pitchFamily="34" charset="0"/>
              </a:rPr>
              <a:t>mažos vertės</a:t>
            </a:r>
            <a:r>
              <a:rPr lang="lt-LT" sz="1600" u="sng" dirty="0">
                <a:latin typeface="Arial" panose="020B0604020202020204" pitchFamily="34" charset="0"/>
                <a:cs typeface="Arial" panose="020B0604020202020204" pitchFamily="34" charset="0"/>
              </a:rPr>
              <a:t> </a:t>
            </a:r>
            <a:r>
              <a:rPr lang="lt-LT" sz="1600" b="1" u="sng" dirty="0">
                <a:latin typeface="Arial" panose="020B0604020202020204" pitchFamily="34" charset="0"/>
                <a:cs typeface="Arial" panose="020B0604020202020204" pitchFamily="34" charset="0"/>
              </a:rPr>
              <a:t>pirkimo sutarties</a:t>
            </a:r>
            <a:r>
              <a:rPr lang="lt-LT" sz="1600" u="sng" dirty="0">
                <a:latin typeface="Arial" panose="020B0604020202020204" pitchFamily="34" charset="0"/>
                <a:cs typeface="Arial" panose="020B0604020202020204" pitchFamily="34" charset="0"/>
              </a:rPr>
              <a:t> vertė </a:t>
            </a:r>
            <a:r>
              <a:rPr lang="lt-LT" sz="1600" b="1" u="sng" dirty="0">
                <a:latin typeface="Arial" panose="020B0604020202020204" pitchFamily="34" charset="0"/>
                <a:cs typeface="Arial" panose="020B0604020202020204" pitchFamily="34" charset="0"/>
              </a:rPr>
              <a:t>daugiau kaip 10 000</a:t>
            </a:r>
            <a:r>
              <a:rPr lang="lt-LT" sz="1600" u="sng" dirty="0">
                <a:latin typeface="Arial" panose="020B0604020202020204" pitchFamily="34" charset="0"/>
                <a:cs typeface="Arial" panose="020B0604020202020204" pitchFamily="34" charset="0"/>
              </a:rPr>
              <a:t> </a:t>
            </a:r>
            <a:r>
              <a:rPr lang="lt-LT" sz="1600" u="sng" dirty="0" err="1">
                <a:latin typeface="Arial" panose="020B0604020202020204" pitchFamily="34" charset="0"/>
                <a:cs typeface="Arial" panose="020B0604020202020204" pitchFamily="34" charset="0"/>
              </a:rPr>
              <a:t>Eur</a:t>
            </a:r>
            <a:r>
              <a:rPr lang="lt-LT" sz="1600" u="sng" dirty="0">
                <a:latin typeface="Arial" panose="020B0604020202020204" pitchFamily="34" charset="0"/>
                <a:cs typeface="Arial" panose="020B0604020202020204" pitchFamily="34" charset="0"/>
              </a:rPr>
              <a:t> be PVM</a:t>
            </a:r>
            <a:r>
              <a:rPr lang="lt-LT" sz="1600" dirty="0">
                <a:latin typeface="Arial" panose="020B0604020202020204" pitchFamily="34" charset="0"/>
                <a:cs typeface="Arial" panose="020B0604020202020204" pitchFamily="34" charset="0"/>
              </a:rPr>
              <a:t>,  </a:t>
            </a:r>
          </a:p>
          <a:p>
            <a:r>
              <a:rPr lang="lt-LT" sz="1600" dirty="0">
                <a:latin typeface="Arial" panose="020B0604020202020204" pitchFamily="34" charset="0"/>
                <a:cs typeface="Arial" panose="020B0604020202020204" pitchFamily="34" charset="0"/>
              </a:rPr>
              <a:t>      - kai paslaugos perkamos </a:t>
            </a:r>
            <a:r>
              <a:rPr lang="lt-LT" sz="1600" b="1" u="sng" dirty="0">
                <a:latin typeface="Arial" panose="020B0604020202020204" pitchFamily="34" charset="0"/>
                <a:cs typeface="Arial" panose="020B0604020202020204" pitchFamily="34" charset="0"/>
              </a:rPr>
              <a:t>po projekto konkurso</a:t>
            </a:r>
            <a:r>
              <a:rPr lang="lt-LT" sz="1600" dirty="0">
                <a:latin typeface="Arial" panose="020B0604020202020204" pitchFamily="34" charset="0"/>
                <a:cs typeface="Arial" panose="020B0604020202020204" pitchFamily="34" charset="0"/>
              </a:rPr>
              <a:t>, apie kurį buvo skelbta CVP IS, jeigu pirkimo sutartis sudaroma pagal projekto konkurse nustatytas taisykles ir perkama iš projekto konkurso laimėtojo arba vieno iš jų. Pastaruoju atveju į apklausą kviečiami visi laimėtojai;</a:t>
            </a:r>
          </a:p>
          <a:p>
            <a:r>
              <a:rPr lang="lt-LT" sz="1600" dirty="0">
                <a:latin typeface="Arial" panose="020B0604020202020204" pitchFamily="34" charset="0"/>
                <a:cs typeface="Arial" panose="020B0604020202020204" pitchFamily="34" charset="0"/>
              </a:rPr>
              <a:t>      - jeigu perkamos prekės gaminamos </a:t>
            </a:r>
            <a:r>
              <a:rPr lang="lt-LT" sz="1600" b="1" u="sng" dirty="0">
                <a:latin typeface="Arial" panose="020B0604020202020204" pitchFamily="34" charset="0"/>
                <a:cs typeface="Arial" panose="020B0604020202020204" pitchFamily="34" charset="0"/>
              </a:rPr>
              <a:t>tik mokslinių tyrimų, eksperimentų, studijų ar eksperimentinės plėtros tikslais</a:t>
            </a:r>
            <a:r>
              <a:rPr lang="lt-LT" sz="1600" dirty="0">
                <a:latin typeface="Arial" panose="020B0604020202020204" pitchFamily="34" charset="0"/>
                <a:cs typeface="Arial" panose="020B0604020202020204" pitchFamily="34" charset="0"/>
              </a:rPr>
              <a:t> ir jeigu tokiu pirkimu nesiekiama įsigyjamų prekių masine gamyba sustiprinti komercinio pajėgumo arba padengti mokslinių tyrimų ir eksperimentinės plėtros išlaidų;</a:t>
            </a:r>
          </a:p>
          <a:p>
            <a:r>
              <a:rPr lang="lt-LT" sz="1600" dirty="0">
                <a:latin typeface="Arial" panose="020B0604020202020204" pitchFamily="34" charset="0"/>
                <a:cs typeface="Arial" panose="020B0604020202020204" pitchFamily="34" charset="0"/>
              </a:rPr>
              <a:t> </a:t>
            </a:r>
          </a:p>
          <a:p>
            <a:r>
              <a:rPr lang="lt-LT" sz="1600" b="1" dirty="0">
                <a:latin typeface="Arial" panose="020B0604020202020204" pitchFamily="34" charset="0"/>
                <a:cs typeface="Arial" panose="020B0604020202020204" pitchFamily="34" charset="0"/>
              </a:rPr>
              <a:t>Sutartis raštu turi būti</a:t>
            </a:r>
            <a:r>
              <a:rPr lang="lt-LT" sz="1600" dirty="0">
                <a:latin typeface="Arial" panose="020B0604020202020204" pitchFamily="34" charset="0"/>
                <a:cs typeface="Arial" panose="020B0604020202020204" pitchFamily="34" charset="0"/>
              </a:rPr>
              <a:t> sudaroma, kai  supaprastinto pirkimo sutarties vertė </a:t>
            </a:r>
            <a:r>
              <a:rPr lang="lt-LT" sz="1600" b="1" dirty="0">
                <a:latin typeface="Arial" panose="020B0604020202020204" pitchFamily="34" charset="0"/>
                <a:cs typeface="Arial" panose="020B0604020202020204" pitchFamily="34" charset="0"/>
              </a:rPr>
              <a:t>didesnė kaip 3 000 </a:t>
            </a:r>
            <a:r>
              <a:rPr lang="lt-LT" sz="1600" b="1" dirty="0" err="1">
                <a:latin typeface="Arial" panose="020B0604020202020204" pitchFamily="34" charset="0"/>
                <a:cs typeface="Arial" panose="020B0604020202020204" pitchFamily="34" charset="0"/>
              </a:rPr>
              <a:t>Eur</a:t>
            </a:r>
            <a:r>
              <a:rPr lang="lt-LT" sz="1600" dirty="0">
                <a:latin typeface="Arial" panose="020B0604020202020204" pitchFamily="34" charset="0"/>
                <a:cs typeface="Arial" panose="020B0604020202020204" pitchFamily="34" charset="0"/>
              </a:rPr>
              <a:t> (be PVM) ir kitais Viešųjų pirkimų įstatymo 86 straipsnio 7 dalyje nurodytais atvejais.</a:t>
            </a:r>
          </a:p>
          <a:p>
            <a:r>
              <a:rPr lang="lt-LT" sz="1400" b="1" dirty="0" smtClean="0">
                <a:latin typeface="Arial" panose="020B0604020202020204" pitchFamily="34" charset="0"/>
                <a:cs typeface="Arial" panose="020B0604020202020204" pitchFamily="34" charset="0"/>
              </a:rPr>
              <a:t> </a:t>
            </a:r>
            <a:endParaRPr lang="lt-LT"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04254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sp>
        <p:nvSpPr>
          <p:cNvPr id="2" name="Title 1"/>
          <p:cNvSpPr>
            <a:spLocks noGrp="1"/>
          </p:cNvSpPr>
          <p:nvPr>
            <p:ph type="title"/>
          </p:nvPr>
        </p:nvSpPr>
        <p:spPr>
          <a:xfrm>
            <a:off x="1995854" y="624253"/>
            <a:ext cx="9357946" cy="817685"/>
          </a:xfrm>
        </p:spPr>
        <p:txBody>
          <a:bodyPr>
            <a:normAutofit fontScale="90000"/>
          </a:bodyPr>
          <a:lstStyle/>
          <a:p>
            <a:r>
              <a:rPr lang="lt-LT" b="1" dirty="0" smtClean="0"/>
              <a:t> </a:t>
            </a:r>
            <a:br>
              <a:rPr lang="lt-LT" b="1" dirty="0" smtClean="0"/>
            </a:br>
            <a:r>
              <a:rPr lang="lt-LT" b="1" dirty="0" smtClean="0"/>
              <a:t>                </a:t>
            </a:r>
            <a:br>
              <a:rPr lang="lt-LT" b="1" dirty="0" smtClean="0"/>
            </a:br>
            <a:r>
              <a:rPr lang="lt-LT" b="1" dirty="0" smtClean="0"/>
              <a:t>                    </a:t>
            </a:r>
            <a:br>
              <a:rPr lang="lt-LT" b="1" dirty="0" smtClean="0"/>
            </a:br>
            <a:r>
              <a:rPr lang="lt-LT" b="1" dirty="0" smtClean="0"/>
              <a:t>                  </a:t>
            </a:r>
            <a:br>
              <a:rPr lang="lt-LT" b="1" dirty="0" smtClean="0"/>
            </a:br>
            <a:r>
              <a:rPr lang="lt-LT" b="1" dirty="0"/>
              <a:t> </a:t>
            </a:r>
            <a:r>
              <a:rPr lang="lt-LT" b="1" dirty="0" smtClean="0"/>
              <a:t>               </a:t>
            </a:r>
            <a:br>
              <a:rPr lang="lt-LT" b="1" dirty="0" smtClean="0"/>
            </a:br>
            <a:r>
              <a:rPr lang="lt-LT" b="1" dirty="0" smtClean="0"/>
              <a:t/>
            </a:r>
            <a:br>
              <a:rPr lang="lt-LT" b="1" dirty="0" smtClean="0"/>
            </a:br>
            <a:r>
              <a:rPr lang="lt-LT" b="1" dirty="0" smtClean="0"/>
              <a:t>                       </a:t>
            </a:r>
            <a:br>
              <a:rPr lang="lt-LT" b="1" dirty="0" smtClean="0"/>
            </a:br>
            <a:r>
              <a:rPr lang="lt-LT" b="1" dirty="0" smtClean="0"/>
              <a:t>                       </a:t>
            </a:r>
            <a:r>
              <a:rPr lang="lt-LT" sz="2700" b="1" dirty="0" smtClean="0">
                <a:solidFill>
                  <a:schemeClr val="accent5">
                    <a:lumMod val="75000"/>
                  </a:schemeClr>
                </a:solidFill>
                <a:latin typeface="Arial" panose="020B0604020202020204" pitchFamily="34" charset="0"/>
                <a:cs typeface="Arial" panose="020B0604020202020204" pitchFamily="34" charset="0"/>
              </a:rPr>
              <a:t>PIRKIMAI </a:t>
            </a:r>
            <a:r>
              <a:rPr lang="lt-LT" sz="2700" b="1" dirty="0">
                <a:solidFill>
                  <a:schemeClr val="accent5">
                    <a:lumMod val="75000"/>
                  </a:schemeClr>
                </a:solidFill>
                <a:latin typeface="Arial" panose="020B0604020202020204" pitchFamily="34" charset="0"/>
                <a:cs typeface="Arial" panose="020B0604020202020204" pitchFamily="34" charset="0"/>
              </a:rPr>
              <a:t>PER CPO</a:t>
            </a:r>
            <a:r>
              <a:rPr lang="lt-LT" sz="2700" dirty="0">
                <a:solidFill>
                  <a:schemeClr val="accent5">
                    <a:lumMod val="75000"/>
                  </a:schemeClr>
                </a:solidFill>
                <a:latin typeface="Arial" panose="020B0604020202020204" pitchFamily="34" charset="0"/>
                <a:cs typeface="Arial" panose="020B0604020202020204" pitchFamily="34" charset="0"/>
              </a:rPr>
              <a:t/>
            </a:r>
            <a:br>
              <a:rPr lang="lt-LT" sz="2700" dirty="0">
                <a:solidFill>
                  <a:schemeClr val="accent5">
                    <a:lumMod val="75000"/>
                  </a:schemeClr>
                </a:solidFill>
                <a:latin typeface="Arial" panose="020B0604020202020204" pitchFamily="34" charset="0"/>
                <a:cs typeface="Arial" panose="020B0604020202020204" pitchFamily="34" charset="0"/>
              </a:rPr>
            </a:br>
            <a:r>
              <a:rPr lang="lt-LT" sz="2700" dirty="0">
                <a:latin typeface="Arial" panose="020B0604020202020204" pitchFamily="34" charset="0"/>
                <a:cs typeface="Arial" panose="020B0604020202020204" pitchFamily="34" charset="0"/>
              </a:rPr>
              <a:t/>
            </a:r>
            <a:br>
              <a:rPr lang="lt-LT" sz="2700" dirty="0">
                <a:latin typeface="Arial" panose="020B0604020202020204" pitchFamily="34" charset="0"/>
                <a:cs typeface="Arial" panose="020B0604020202020204" pitchFamily="34" charset="0"/>
              </a:rPr>
            </a:br>
            <a:r>
              <a:rPr lang="lt-LT" sz="2700" dirty="0">
                <a:latin typeface="Arial" panose="020B0604020202020204" pitchFamily="34" charset="0"/>
                <a:cs typeface="Arial" panose="020B0604020202020204" pitchFamily="34" charset="0"/>
              </a:rPr>
              <a:t/>
            </a:r>
            <a:br>
              <a:rPr lang="lt-LT" sz="2700" dirty="0">
                <a:latin typeface="Arial" panose="020B0604020202020204" pitchFamily="34" charset="0"/>
                <a:cs typeface="Arial" panose="020B0604020202020204" pitchFamily="34" charset="0"/>
              </a:rPr>
            </a:br>
            <a:r>
              <a:rPr lang="lt-LT" dirty="0"/>
              <a:t/>
            </a:r>
            <a:br>
              <a:rPr lang="lt-LT" dirty="0"/>
            </a:br>
            <a:r>
              <a:rPr lang="lt-LT" dirty="0"/>
              <a:t/>
            </a:r>
            <a:br>
              <a:rPr lang="lt-LT" dirty="0"/>
            </a:br>
            <a:r>
              <a:rPr lang="lt-LT" dirty="0"/>
              <a:t/>
            </a:r>
            <a:br>
              <a:rPr lang="lt-LT" dirty="0"/>
            </a:br>
            <a:r>
              <a:rPr lang="lt-LT" dirty="0" smtClean="0"/>
              <a:t/>
            </a:r>
            <a:br>
              <a:rPr lang="lt-LT" dirty="0" smtClean="0"/>
            </a:br>
            <a:endParaRPr lang="en-US" dirty="0"/>
          </a:p>
        </p:txBody>
      </p:sp>
      <p:sp>
        <p:nvSpPr>
          <p:cNvPr id="5" name="Stačiakampis 4"/>
          <p:cNvSpPr/>
          <p:nvPr/>
        </p:nvSpPr>
        <p:spPr>
          <a:xfrm>
            <a:off x="140677" y="1090247"/>
            <a:ext cx="11904785" cy="4278094"/>
          </a:xfrm>
          <a:prstGeom prst="rect">
            <a:avLst/>
          </a:prstGeom>
        </p:spPr>
        <p:txBody>
          <a:bodyPr wrap="square">
            <a:spAutoFit/>
          </a:bodyPr>
          <a:lstStyle/>
          <a:p>
            <a:pPr algn="just"/>
            <a:endParaRPr lang="lt-LT" sz="1600" dirty="0" smtClean="0">
              <a:latin typeface="Arial" panose="020B0604020202020204" pitchFamily="34" charset="0"/>
              <a:cs typeface="Arial" panose="020B0604020202020204" pitchFamily="34" charset="0"/>
            </a:endParaRPr>
          </a:p>
          <a:p>
            <a:pPr algn="just"/>
            <a:endParaRPr lang="lt-LT" sz="1600" b="1" dirty="0" smtClean="0">
              <a:latin typeface="Arial" panose="020B0604020202020204" pitchFamily="34" charset="0"/>
              <a:cs typeface="Arial" panose="020B0604020202020204" pitchFamily="34" charset="0"/>
            </a:endParaRPr>
          </a:p>
          <a:p>
            <a:r>
              <a:rPr lang="lt-LT" sz="1600" i="1" dirty="0" smtClean="0">
                <a:latin typeface="Arial" panose="020B0604020202020204" pitchFamily="34" charset="0"/>
                <a:cs typeface="Arial" panose="020B0604020202020204" pitchFamily="34" charset="0"/>
              </a:rPr>
              <a:t>                 </a:t>
            </a:r>
          </a:p>
          <a:p>
            <a:endParaRPr lang="lt-LT" sz="1600" b="1" dirty="0">
              <a:latin typeface="Arial" panose="020B0604020202020204" pitchFamily="34" charset="0"/>
              <a:cs typeface="Arial" panose="020B0604020202020204" pitchFamily="34" charset="0"/>
            </a:endParaRPr>
          </a:p>
          <a:p>
            <a:pPr algn="just"/>
            <a:r>
              <a:rPr lang="lt-LT" sz="1600" b="1" dirty="0">
                <a:solidFill>
                  <a:schemeClr val="accent5">
                    <a:lumMod val="75000"/>
                  </a:schemeClr>
                </a:solidFill>
                <a:latin typeface="Arial" panose="020B0604020202020204" pitchFamily="34" charset="0"/>
                <a:cs typeface="Arial" panose="020B0604020202020204" pitchFamily="34" charset="0"/>
              </a:rPr>
              <a:t>K</a:t>
            </a:r>
            <a:r>
              <a:rPr lang="en-US" sz="1600" b="1" dirty="0" err="1">
                <a:solidFill>
                  <a:schemeClr val="accent5">
                    <a:lumMod val="75000"/>
                  </a:schemeClr>
                </a:solidFill>
                <a:latin typeface="Arial" panose="020B0604020202020204" pitchFamily="34" charset="0"/>
                <a:cs typeface="Arial" panose="020B0604020202020204" pitchFamily="34" charset="0"/>
              </a:rPr>
              <a:t>lausimas</a:t>
            </a:r>
            <a:r>
              <a:rPr lang="en-US" sz="1600" b="1" dirty="0">
                <a:solidFill>
                  <a:schemeClr val="accent5">
                    <a:lumMod val="75000"/>
                  </a:schemeClr>
                </a:solidFill>
                <a:latin typeface="Arial" panose="020B0604020202020204" pitchFamily="34" charset="0"/>
                <a:cs typeface="Arial" panose="020B0604020202020204" pitchFamily="34" charset="0"/>
              </a:rPr>
              <a:t>. </a:t>
            </a:r>
            <a:r>
              <a:rPr lang="lt-LT" sz="1600" dirty="0">
                <a:solidFill>
                  <a:schemeClr val="accent5">
                    <a:lumMod val="75000"/>
                  </a:schemeClr>
                </a:solidFill>
                <a:latin typeface="Arial" panose="020B0604020202020204" pitchFamily="34" charset="0"/>
                <a:cs typeface="Arial" panose="020B0604020202020204" pitchFamily="34" charset="0"/>
              </a:rPr>
              <a:t>Perkant paslaugas ir prekes pirmiausia turi būti perkama </a:t>
            </a:r>
            <a:r>
              <a:rPr lang="lt-LT" sz="1600" b="1" dirty="0">
                <a:solidFill>
                  <a:schemeClr val="accent5">
                    <a:lumMod val="75000"/>
                  </a:schemeClr>
                </a:solidFill>
                <a:latin typeface="Arial" panose="020B0604020202020204" pitchFamily="34" charset="0"/>
                <a:cs typeface="Arial" panose="020B0604020202020204" pitchFamily="34" charset="0"/>
              </a:rPr>
              <a:t>per centrinę perkančią organizaciją</a:t>
            </a:r>
            <a:r>
              <a:rPr lang="lt-LT" sz="1600" dirty="0">
                <a:solidFill>
                  <a:schemeClr val="accent5">
                    <a:lumMod val="75000"/>
                  </a:schemeClr>
                </a:solidFill>
                <a:latin typeface="Arial" panose="020B0604020202020204" pitchFamily="34" charset="0"/>
                <a:cs typeface="Arial" panose="020B0604020202020204" pitchFamily="34" charset="0"/>
              </a:rPr>
              <a:t>. Kaip teisingai </a:t>
            </a:r>
            <a:r>
              <a:rPr lang="lt-LT" sz="1600" dirty="0" smtClean="0">
                <a:solidFill>
                  <a:schemeClr val="accent5">
                    <a:lumMod val="75000"/>
                  </a:schemeClr>
                </a:solidFill>
                <a:latin typeface="Arial" panose="020B0604020202020204" pitchFamily="34" charset="0"/>
                <a:cs typeface="Arial" panose="020B0604020202020204" pitchFamily="34" charset="0"/>
              </a:rPr>
              <a:t>„apsirašyti</a:t>
            </a:r>
            <a:r>
              <a:rPr lang="lt-LT" sz="1600" dirty="0">
                <a:solidFill>
                  <a:schemeClr val="accent5">
                    <a:lumMod val="75000"/>
                  </a:schemeClr>
                </a:solidFill>
                <a:latin typeface="Arial" panose="020B0604020202020204" pitchFamily="34" charset="0"/>
                <a:cs typeface="Arial" panose="020B0604020202020204" pitchFamily="34" charset="0"/>
              </a:rPr>
              <a:t>“ pirkimą,  kad galėtume laisvai pasirinkti patikimą tiekėją? </a:t>
            </a:r>
          </a:p>
          <a:p>
            <a:pPr algn="just"/>
            <a:endParaRPr lang="lt-LT" sz="1600" b="1" dirty="0" smtClean="0">
              <a:latin typeface="Arial" panose="020B0604020202020204" pitchFamily="34" charset="0"/>
              <a:cs typeface="Arial" panose="020B0604020202020204" pitchFamily="34" charset="0"/>
            </a:endParaRPr>
          </a:p>
          <a:p>
            <a:pPr algn="just"/>
            <a:r>
              <a:rPr lang="en-US" sz="1600" b="1" dirty="0" err="1" smtClean="0">
                <a:latin typeface="Arial" panose="020B0604020202020204" pitchFamily="34" charset="0"/>
                <a:cs typeface="Arial" panose="020B0604020202020204" pitchFamily="34" charset="0"/>
              </a:rPr>
              <a:t>Atsakymas</a:t>
            </a:r>
            <a:r>
              <a:rPr lang="en-US" sz="1600" b="1" dirty="0">
                <a:latin typeface="Arial" panose="020B0604020202020204" pitchFamily="34" charset="0"/>
                <a:cs typeface="Arial" panose="020B0604020202020204" pitchFamily="34" charset="0"/>
              </a:rPr>
              <a:t>. </a:t>
            </a:r>
            <a:r>
              <a:rPr lang="lt-LT" sz="1600" dirty="0">
                <a:latin typeface="Arial" panose="020B0604020202020204" pitchFamily="34" charset="0"/>
                <a:cs typeface="Arial" panose="020B0604020202020204" pitchFamily="34" charset="0"/>
              </a:rPr>
              <a:t>Neaišku, kas yra „laisvai pasirinkti“. Laisvai pasirinkti galima tik jei perkama ne už biudžeto lėšas, o už asmenines. </a:t>
            </a:r>
          </a:p>
          <a:p>
            <a:pPr algn="just"/>
            <a:r>
              <a:rPr lang="lt-LT" sz="1600" dirty="0">
                <a:latin typeface="Arial" panose="020B0604020202020204" pitchFamily="34" charset="0"/>
                <a:cs typeface="Arial" panose="020B0604020202020204" pitchFamily="34" charset="0"/>
              </a:rPr>
              <a:t>Jei pvz. kalbama apie telefonų pirkimą per CPO, tai iš tiesų toje pačioje kategorijoje konkuruoja ir laikomi patikimais pvz. </a:t>
            </a:r>
            <a:r>
              <a:rPr lang="lt-LT" sz="1600" dirty="0" err="1">
                <a:latin typeface="Arial" panose="020B0604020202020204" pitchFamily="34" charset="0"/>
                <a:cs typeface="Arial" panose="020B0604020202020204" pitchFamily="34" charset="0"/>
              </a:rPr>
              <a:t>Aplle</a:t>
            </a:r>
            <a:r>
              <a:rPr lang="lt-LT" sz="1600" dirty="0">
                <a:latin typeface="Arial" panose="020B0604020202020204" pitchFamily="34" charset="0"/>
                <a:cs typeface="Arial" panose="020B0604020202020204" pitchFamily="34" charset="0"/>
              </a:rPr>
              <a:t> telefonai </a:t>
            </a:r>
            <a:r>
              <a:rPr lang="lt-LT" sz="1600" dirty="0" err="1">
                <a:latin typeface="Arial" panose="020B0604020202020204" pitchFamily="34" charset="0"/>
                <a:cs typeface="Arial" panose="020B0604020202020204" pitchFamily="34" charset="0"/>
              </a:rPr>
              <a:t>Iphone</a:t>
            </a:r>
            <a:r>
              <a:rPr lang="lt-LT" sz="1600" dirty="0">
                <a:latin typeface="Arial" panose="020B0604020202020204" pitchFamily="34" charset="0"/>
                <a:cs typeface="Arial" panose="020B0604020202020204" pitchFamily="34" charset="0"/>
              </a:rPr>
              <a:t>, ir pvz. </a:t>
            </a:r>
            <a:r>
              <a:rPr lang="lt-LT" sz="1600" dirty="0" err="1">
                <a:latin typeface="Arial" panose="020B0604020202020204" pitchFamily="34" charset="0"/>
                <a:cs typeface="Arial" panose="020B0604020202020204" pitchFamily="34" charset="0"/>
              </a:rPr>
              <a:t>Huawei</a:t>
            </a:r>
            <a:r>
              <a:rPr lang="lt-LT" sz="1600" dirty="0">
                <a:latin typeface="Arial" panose="020B0604020202020204" pitchFamily="34" charset="0"/>
                <a:cs typeface="Arial" panose="020B0604020202020204" pitchFamily="34" charset="0"/>
              </a:rPr>
              <a:t>, kurie yra ženkliai pigesni, o parametrai abiem atvejais yra iš esmės vienodi, todėl nusipirkti Apple praktiškai neįmanoma.</a:t>
            </a:r>
          </a:p>
          <a:p>
            <a:pPr algn="just"/>
            <a:endParaRPr lang="lt-LT" sz="1600" dirty="0" smtClean="0">
              <a:latin typeface="Arial" panose="020B0604020202020204" pitchFamily="34" charset="0"/>
              <a:cs typeface="Arial" panose="020B0604020202020204" pitchFamily="34" charset="0"/>
            </a:endParaRPr>
          </a:p>
          <a:p>
            <a:pPr algn="just"/>
            <a:r>
              <a:rPr lang="lt-LT" sz="1600" dirty="0" smtClean="0">
                <a:latin typeface="Arial" panose="020B0604020202020204" pitchFamily="34" charset="0"/>
                <a:cs typeface="Arial" panose="020B0604020202020204" pitchFamily="34" charset="0"/>
              </a:rPr>
              <a:t>Pirkimo techninė specifikacija turi būti rengiama vadovaujantis VPĮ 37 straipsniu. Bet </a:t>
            </a:r>
            <a:r>
              <a:rPr lang="lt-LT" sz="1600" dirty="0">
                <a:latin typeface="Arial" panose="020B0604020202020204" pitchFamily="34" charset="0"/>
                <a:cs typeface="Arial" panose="020B0604020202020204" pitchFamily="34" charset="0"/>
              </a:rPr>
              <a:t>kokiu </a:t>
            </a:r>
            <a:r>
              <a:rPr lang="lt-LT" sz="1600" b="1" dirty="0">
                <a:latin typeface="Arial" panose="020B0604020202020204" pitchFamily="34" charset="0"/>
                <a:cs typeface="Arial" panose="020B0604020202020204" pitchFamily="34" charset="0"/>
              </a:rPr>
              <a:t>atveju pirmiausia reikia išsiaiškinti, kokie pagrindiniai parametrai</a:t>
            </a:r>
            <a:r>
              <a:rPr lang="lt-LT" sz="1600" dirty="0">
                <a:latin typeface="Arial" panose="020B0604020202020204" pitchFamily="34" charset="0"/>
                <a:cs typeface="Arial" panose="020B0604020202020204" pitchFamily="34" charset="0"/>
              </a:rPr>
              <a:t>, savybės yra reikalingos. Tada reikia </a:t>
            </a:r>
            <a:r>
              <a:rPr lang="lt-LT" sz="1600" b="1" dirty="0">
                <a:latin typeface="Arial" panose="020B0604020202020204" pitchFamily="34" charset="0"/>
                <a:cs typeface="Arial" panose="020B0604020202020204" pitchFamily="34" charset="0"/>
              </a:rPr>
              <a:t>atlikti rinkos tyrimą ir išsiaiškinti, kiek  yra gamintojų, tenkinančių šiuos parametrus</a:t>
            </a:r>
            <a:r>
              <a:rPr lang="lt-LT" sz="1600" dirty="0">
                <a:latin typeface="Arial" panose="020B0604020202020204" pitchFamily="34" charset="0"/>
                <a:cs typeface="Arial" panose="020B0604020202020204" pitchFamily="34" charset="0"/>
              </a:rPr>
              <a:t>. </a:t>
            </a:r>
            <a:r>
              <a:rPr lang="lt-LT" sz="1600" dirty="0" smtClean="0">
                <a:latin typeface="Arial" panose="020B0604020202020204" pitchFamily="34" charset="0"/>
                <a:cs typeface="Arial" panose="020B0604020202020204" pitchFamily="34" charset="0"/>
              </a:rPr>
              <a:t>Reikalavimai koreguojami, </a:t>
            </a:r>
            <a:r>
              <a:rPr lang="lt-LT" sz="1600" dirty="0">
                <a:latin typeface="Arial" panose="020B0604020202020204" pitchFamily="34" charset="0"/>
                <a:cs typeface="Arial" panose="020B0604020202020204" pitchFamily="34" charset="0"/>
              </a:rPr>
              <a:t>pvz. atsisakant neesminių reikalavimų tam, kad techninė specifikacija atitiktų kuo daugiau prekių ir susidarytų konkurencija, nes tik tada pavyks racionaliai nupirkti.</a:t>
            </a:r>
          </a:p>
          <a:p>
            <a:pPr algn="just"/>
            <a:r>
              <a:rPr lang="lt-LT" sz="1600" b="1" dirty="0" smtClean="0">
                <a:latin typeface="Arial" panose="020B0604020202020204" pitchFamily="34" charset="0"/>
                <a:cs typeface="Arial" panose="020B0604020202020204" pitchFamily="34" charset="0"/>
              </a:rPr>
              <a:t> </a:t>
            </a:r>
            <a:endParaRPr lang="lt-LT"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72220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2" y="8792"/>
            <a:ext cx="12193522" cy="6858000"/>
          </a:xfrm>
        </p:spPr>
      </p:pic>
      <p:sp>
        <p:nvSpPr>
          <p:cNvPr id="2" name="Title 1"/>
          <p:cNvSpPr>
            <a:spLocks noGrp="1"/>
          </p:cNvSpPr>
          <p:nvPr>
            <p:ph type="title"/>
          </p:nvPr>
        </p:nvSpPr>
        <p:spPr>
          <a:xfrm>
            <a:off x="1090246" y="633046"/>
            <a:ext cx="9311054" cy="773723"/>
          </a:xfrm>
        </p:spPr>
        <p:txBody>
          <a:bodyPr>
            <a:normAutofit fontScale="90000"/>
          </a:bodyPr>
          <a:lstStyle/>
          <a:p>
            <a:r>
              <a:rPr lang="lt-LT" b="1" dirty="0" smtClean="0"/>
              <a:t>                                  </a:t>
            </a:r>
            <a:br>
              <a:rPr lang="lt-LT" b="1" dirty="0" smtClean="0"/>
            </a:br>
            <a:r>
              <a:rPr lang="lt-LT" b="1" dirty="0"/>
              <a:t> </a:t>
            </a:r>
            <a:r>
              <a:rPr lang="lt-LT" b="1" dirty="0" smtClean="0"/>
              <a:t>                                  </a:t>
            </a:r>
            <a:r>
              <a:rPr lang="lt-LT" sz="2700" b="1" dirty="0" smtClean="0">
                <a:solidFill>
                  <a:schemeClr val="accent5">
                    <a:lumMod val="75000"/>
                  </a:schemeClr>
                </a:solidFill>
                <a:latin typeface="Arial" panose="020B0604020202020204" pitchFamily="34" charset="0"/>
                <a:cs typeface="Arial" panose="020B0604020202020204" pitchFamily="34" charset="0"/>
              </a:rPr>
              <a:t>PABAIGAI</a:t>
            </a:r>
            <a:r>
              <a:rPr lang="lt-LT" sz="2700" dirty="0">
                <a:latin typeface="Arial" panose="020B0604020202020204" pitchFamily="34" charset="0"/>
                <a:cs typeface="Arial" panose="020B0604020202020204" pitchFamily="34" charset="0"/>
              </a:rPr>
              <a:t/>
            </a:r>
            <a:br>
              <a:rPr lang="lt-LT" sz="2700" dirty="0">
                <a:latin typeface="Arial" panose="020B0604020202020204" pitchFamily="34" charset="0"/>
                <a:cs typeface="Arial" panose="020B0604020202020204" pitchFamily="34" charset="0"/>
              </a:rPr>
            </a:br>
            <a:endParaRPr lang="en-US" sz="2700" dirty="0">
              <a:latin typeface="Arial" panose="020B0604020202020204" pitchFamily="34" charset="0"/>
              <a:cs typeface="Arial" panose="020B0604020202020204" pitchFamily="34" charset="0"/>
            </a:endParaRPr>
          </a:p>
        </p:txBody>
      </p:sp>
      <p:sp>
        <p:nvSpPr>
          <p:cNvPr id="3" name="Stačiakampis 2"/>
          <p:cNvSpPr/>
          <p:nvPr/>
        </p:nvSpPr>
        <p:spPr>
          <a:xfrm>
            <a:off x="149469" y="1477108"/>
            <a:ext cx="11913577" cy="4852610"/>
          </a:xfrm>
          <a:prstGeom prst="rect">
            <a:avLst/>
          </a:prstGeom>
        </p:spPr>
        <p:txBody>
          <a:bodyPr wrap="square">
            <a:spAutoFit/>
          </a:bodyPr>
          <a:lstStyle/>
          <a:p>
            <a:pPr algn="just">
              <a:lnSpc>
                <a:spcPct val="115000"/>
              </a:lnSpc>
              <a:spcAft>
                <a:spcPts val="1000"/>
              </a:spcAft>
            </a:pPr>
            <a:r>
              <a:rPr lang="en-US" b="1" dirty="0" err="1">
                <a:solidFill>
                  <a:schemeClr val="accent5">
                    <a:lumMod val="75000"/>
                  </a:schemeClr>
                </a:solidFill>
                <a:highlight>
                  <a:srgbClr val="C0C0C0"/>
                </a:highlight>
                <a:latin typeface="Times New Roman" panose="02020603050405020304" pitchFamily="18" charset="0"/>
                <a:ea typeface="Calibri" panose="020F0502020204030204" pitchFamily="34" charset="0"/>
                <a:cs typeface="Times New Roman" panose="02020603050405020304" pitchFamily="18" charset="0"/>
              </a:rPr>
              <a:t>Klausimas</a:t>
            </a:r>
            <a:r>
              <a:rPr lang="en-US" b="1" dirty="0">
                <a:solidFill>
                  <a:schemeClr val="accent5">
                    <a:lumMod val="75000"/>
                  </a:schemeClr>
                </a:solidFill>
                <a:highlight>
                  <a:srgbClr val="C0C0C0"/>
                </a:highlight>
                <a:latin typeface="Times New Roman" panose="02020603050405020304" pitchFamily="18" charset="0"/>
                <a:ea typeface="Calibri" panose="020F0502020204030204" pitchFamily="34" charset="0"/>
                <a:cs typeface="Times New Roman" panose="02020603050405020304" pitchFamily="18" charset="0"/>
              </a:rPr>
              <a:t>.  </a:t>
            </a:r>
            <a:r>
              <a:rPr lang="lt-LT" dirty="0">
                <a:solidFill>
                  <a:srgbClr val="002060"/>
                </a:solidFill>
                <a:highlight>
                  <a:srgbClr val="C0C0C0"/>
                </a:highlight>
                <a:latin typeface="Times New Roman" panose="02020603050405020304" pitchFamily="18" charset="0"/>
                <a:ea typeface="Calibri" panose="020F0502020204030204" pitchFamily="34" charset="0"/>
                <a:cs typeface="Times New Roman" panose="02020603050405020304" pitchFamily="18" charset="0"/>
              </a:rPr>
              <a:t>Ar nereikėtų organizuoti  savivaldybės lygmenyje centralizuotų kursų, skirtų įvairaus lygmens ugdymo įstaigų viešųjų pirkimo vykdytojams</a:t>
            </a:r>
            <a:r>
              <a:rPr lang="lt-LT" dirty="0">
                <a:solidFill>
                  <a:schemeClr val="accent5">
                    <a:lumMod val="75000"/>
                  </a:schemeClr>
                </a:solidFill>
                <a:highlight>
                  <a:srgbClr val="C0C0C0"/>
                </a:highlight>
                <a:latin typeface="Times New Roman" panose="02020603050405020304" pitchFamily="18" charset="0"/>
                <a:ea typeface="Calibri" panose="020F0502020204030204" pitchFamily="34" charset="0"/>
                <a:cs typeface="Times New Roman" panose="02020603050405020304" pitchFamily="18" charset="0"/>
              </a:rPr>
              <a:t>?</a:t>
            </a:r>
            <a:endParaRPr lang="lt-LT" sz="1600"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US" b="1" dirty="0" err="1">
                <a:latin typeface="Times New Roman" panose="02020603050405020304" pitchFamily="18" charset="0"/>
                <a:ea typeface="Calibri" panose="020F0502020204030204" pitchFamily="34" charset="0"/>
                <a:cs typeface="Times New Roman" panose="02020603050405020304" pitchFamily="18" charset="0"/>
              </a:rPr>
              <a:t>Atsakymas</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Jei</a:t>
            </a:r>
            <a:r>
              <a:rPr lang="en-US" dirty="0">
                <a:latin typeface="Times New Roman" panose="02020603050405020304" pitchFamily="18" charset="0"/>
                <a:ea typeface="Calibri" panose="020F0502020204030204" pitchFamily="34" charset="0"/>
                <a:cs typeface="Times New Roman" panose="02020603050405020304" pitchFamily="18" charset="0"/>
              </a:rPr>
              <a:t> b</a:t>
            </a:r>
            <a:r>
              <a:rPr lang="lt-LT" dirty="0" err="1">
                <a:latin typeface="Times New Roman" panose="02020603050405020304" pitchFamily="18" charset="0"/>
                <a:ea typeface="Calibri" panose="020F0502020204030204" pitchFamily="34" charset="0"/>
                <a:cs typeface="Times New Roman" panose="02020603050405020304" pitchFamily="18" charset="0"/>
              </a:rPr>
              <a:t>ūtų</a:t>
            </a:r>
            <a:r>
              <a:rPr lang="lt-LT" dirty="0">
                <a:latin typeface="Times New Roman" panose="02020603050405020304" pitchFamily="18" charset="0"/>
                <a:ea typeface="Calibri" panose="020F0502020204030204" pitchFamily="34" charset="0"/>
                <a:cs typeface="Times New Roman" panose="02020603050405020304" pitchFamily="18" charset="0"/>
              </a:rPr>
              <a:t> išreikštas konkretus poreikis, būtų galima organizuoti mokymus pagal temas, pagal pirkėjų lygį. Tai pat svarbu, kad viešiesiems pirkimams įstaigoje būtų skiriamas deramas dėmesys, kad būtų paskirti atsakingi specialistai, kurie domėtųsi, skaitytų, tobulintų žinias viešųjų pirkimų srityje.</a:t>
            </a:r>
            <a:r>
              <a:rPr lang="lt-LT" b="1" dirty="0">
                <a:latin typeface="Times New Roman" panose="02020603050405020304" pitchFamily="18" charset="0"/>
                <a:ea typeface="Calibri" panose="020F0502020204030204" pitchFamily="34" charset="0"/>
                <a:cs typeface="Times New Roman" panose="02020603050405020304" pitchFamily="18" charset="0"/>
              </a:rPr>
              <a:t> Vadovų prašome, kad informacija būtų keičiamasi Jūsų vadovaujamoje įstaigoje, </a:t>
            </a:r>
            <a:r>
              <a:rPr lang="lt-LT" dirty="0">
                <a:latin typeface="Times New Roman" panose="02020603050405020304" pitchFamily="18" charset="0"/>
                <a:ea typeface="Calibri" panose="020F0502020204030204" pitchFamily="34" charset="0"/>
                <a:cs typeface="Times New Roman" panose="02020603050405020304" pitchFamily="18" charset="0"/>
              </a:rPr>
              <a:t>nes labai dažnai </a:t>
            </a:r>
            <a:r>
              <a:rPr lang="lt-LT" dirty="0" smtClean="0">
                <a:latin typeface="Times New Roman" panose="02020603050405020304" pitchFamily="18" charset="0"/>
                <a:ea typeface="Calibri" panose="020F0502020204030204" pitchFamily="34" charset="0"/>
                <a:cs typeface="Times New Roman" panose="02020603050405020304" pitchFamily="18" charset="0"/>
              </a:rPr>
              <a:t>pasitaiko, </a:t>
            </a:r>
            <a:r>
              <a:rPr lang="lt-LT" dirty="0">
                <a:latin typeface="Times New Roman" panose="02020603050405020304" pitchFamily="18" charset="0"/>
                <a:ea typeface="Calibri" panose="020F0502020204030204" pitchFamily="34" charset="0"/>
                <a:cs typeface="Times New Roman" panose="02020603050405020304" pitchFamily="18" charset="0"/>
              </a:rPr>
              <a:t>kad nors KMSA siuntė informaciją net keletą </a:t>
            </a:r>
            <a:r>
              <a:rPr lang="lt-LT" dirty="0" smtClean="0">
                <a:latin typeface="Times New Roman" panose="02020603050405020304" pitchFamily="18" charset="0"/>
                <a:ea typeface="Calibri" panose="020F0502020204030204" pitchFamily="34" charset="0"/>
                <a:cs typeface="Times New Roman" panose="02020603050405020304" pitchFamily="18" charset="0"/>
              </a:rPr>
              <a:t>kartų įstaigoms, </a:t>
            </a:r>
            <a:r>
              <a:rPr lang="lt-LT" dirty="0">
                <a:latin typeface="Times New Roman" panose="02020603050405020304" pitchFamily="18" charset="0"/>
                <a:ea typeface="Calibri" panose="020F0502020204030204" pitchFamily="34" charset="0"/>
                <a:cs typeface="Times New Roman" panose="02020603050405020304" pitchFamily="18" charset="0"/>
              </a:rPr>
              <a:t>ji vis tiek </a:t>
            </a:r>
            <a:r>
              <a:rPr lang="lt-LT" dirty="0" smtClean="0">
                <a:latin typeface="Times New Roman" panose="02020603050405020304" pitchFamily="18" charset="0"/>
                <a:ea typeface="Calibri" panose="020F0502020204030204" pitchFamily="34" charset="0"/>
                <a:cs typeface="Times New Roman" panose="02020603050405020304" pitchFamily="18" charset="0"/>
              </a:rPr>
              <a:t>nepasiekia </a:t>
            </a:r>
            <a:r>
              <a:rPr lang="lt-LT" dirty="0">
                <a:latin typeface="Times New Roman" panose="02020603050405020304" pitchFamily="18" charset="0"/>
                <a:ea typeface="Calibri" panose="020F0502020204030204" pitchFamily="34" charset="0"/>
                <a:cs typeface="Times New Roman" panose="02020603050405020304" pitchFamily="18" charset="0"/>
              </a:rPr>
              <a:t>tiesiogiai viešuosius pirkimus </a:t>
            </a:r>
            <a:r>
              <a:rPr lang="lt-LT" dirty="0" smtClean="0">
                <a:latin typeface="Times New Roman" panose="02020603050405020304" pitchFamily="18" charset="0"/>
                <a:ea typeface="Calibri" panose="020F0502020204030204" pitchFamily="34" charset="0"/>
                <a:cs typeface="Times New Roman" panose="02020603050405020304" pitchFamily="18" charset="0"/>
              </a:rPr>
              <a:t>vykdančių specialistų, </a:t>
            </a:r>
            <a:r>
              <a:rPr lang="lt-LT" dirty="0">
                <a:latin typeface="Times New Roman" panose="02020603050405020304" pitchFamily="18" charset="0"/>
                <a:ea typeface="Calibri" panose="020F0502020204030204" pitchFamily="34" charset="0"/>
                <a:cs typeface="Times New Roman" panose="02020603050405020304" pitchFamily="18" charset="0"/>
              </a:rPr>
              <a:t>arba nurodoma, kad asmuo dirba neseniai </a:t>
            </a:r>
            <a:r>
              <a:rPr lang="lt-LT" dirty="0" smtClean="0">
                <a:latin typeface="Times New Roman" panose="02020603050405020304" pitchFamily="18" charset="0"/>
                <a:ea typeface="Calibri" panose="020F0502020204030204" pitchFamily="34" charset="0"/>
                <a:cs typeface="Times New Roman" panose="02020603050405020304" pitchFamily="18" charset="0"/>
              </a:rPr>
              <a:t>ir </a:t>
            </a:r>
            <a:r>
              <a:rPr lang="lt-LT" dirty="0">
                <a:latin typeface="Times New Roman" panose="02020603050405020304" pitchFamily="18" charset="0"/>
                <a:ea typeface="Calibri" panose="020F0502020204030204" pitchFamily="34" charset="0"/>
                <a:cs typeface="Times New Roman" panose="02020603050405020304" pitchFamily="18" charset="0"/>
              </a:rPr>
              <a:t>informacija jam neperduota.</a:t>
            </a:r>
            <a:r>
              <a:rPr lang="lt-LT" b="1" dirty="0">
                <a:latin typeface="Times New Roman" panose="02020603050405020304" pitchFamily="18" charset="0"/>
                <a:ea typeface="Calibri" panose="020F0502020204030204" pitchFamily="34" charset="0"/>
                <a:cs typeface="Times New Roman" panose="02020603050405020304" pitchFamily="18" charset="0"/>
              </a:rPr>
              <a:t> </a:t>
            </a:r>
            <a:endParaRPr lang="lt-L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lt-LT" b="1" dirty="0" smtClean="0">
                <a:latin typeface="Times New Roman" panose="02020603050405020304" pitchFamily="18" charset="0"/>
                <a:ea typeface="Calibri" panose="020F0502020204030204" pitchFamily="34" charset="0"/>
                <a:cs typeface="Times New Roman" panose="02020603050405020304" pitchFamily="18" charset="0"/>
              </a:rPr>
              <a:t>Šiuo </a:t>
            </a:r>
            <a:r>
              <a:rPr lang="lt-LT" b="1" dirty="0">
                <a:latin typeface="Times New Roman" panose="02020603050405020304" pitchFamily="18" charset="0"/>
                <a:ea typeface="Calibri" panose="020F0502020204030204" pitchFamily="34" charset="0"/>
                <a:cs typeface="Times New Roman" panose="02020603050405020304" pitchFamily="18" charset="0"/>
              </a:rPr>
              <a:t>metu </a:t>
            </a:r>
            <a:r>
              <a:rPr lang="lt-LT" b="1" dirty="0" smtClean="0">
                <a:latin typeface="Times New Roman" panose="02020603050405020304" pitchFamily="18" charset="0"/>
                <a:ea typeface="Calibri" panose="020F0502020204030204" pitchFamily="34" charset="0"/>
                <a:cs typeface="Times New Roman" panose="02020603050405020304" pitchFamily="18" charset="0"/>
              </a:rPr>
              <a:t>KMSA perka </a:t>
            </a:r>
            <a:r>
              <a:rPr lang="lt-LT" b="1" dirty="0">
                <a:latin typeface="Times New Roman" panose="02020603050405020304" pitchFamily="18" charset="0"/>
                <a:ea typeface="Calibri" panose="020F0502020204030204" pitchFamily="34" charset="0"/>
                <a:cs typeface="Times New Roman" panose="02020603050405020304" pitchFamily="18" charset="0"/>
              </a:rPr>
              <a:t>informacinę sistemą</a:t>
            </a:r>
            <a:r>
              <a:rPr lang="lt-LT" dirty="0">
                <a:latin typeface="Times New Roman" panose="02020603050405020304" pitchFamily="18" charset="0"/>
                <a:ea typeface="Calibri" panose="020F0502020204030204" pitchFamily="34" charset="0"/>
                <a:cs typeface="Times New Roman" panose="02020603050405020304" pitchFamily="18" charset="0"/>
              </a:rPr>
              <a:t> tam, kad </a:t>
            </a:r>
            <a:r>
              <a:rPr lang="lt-LT" dirty="0" smtClean="0">
                <a:latin typeface="Times New Roman" panose="02020603050405020304" pitchFamily="18" charset="0"/>
                <a:ea typeface="Calibri" panose="020F0502020204030204" pitchFamily="34" charset="0"/>
                <a:cs typeface="Times New Roman" panose="02020603050405020304" pitchFamily="18" charset="0"/>
              </a:rPr>
              <a:t>galėtų </a:t>
            </a:r>
            <a:r>
              <a:rPr lang="lt-LT" dirty="0">
                <a:latin typeface="Times New Roman" panose="02020603050405020304" pitchFamily="18" charset="0"/>
                <a:ea typeface="Calibri" panose="020F0502020204030204" pitchFamily="34" charset="0"/>
                <a:cs typeface="Times New Roman" panose="02020603050405020304" pitchFamily="18" charset="0"/>
              </a:rPr>
              <a:t>išsiaiškinti pavaldžių organizacijų pirkimo poreikius, ir svarbiausius pirkimus </a:t>
            </a:r>
            <a:r>
              <a:rPr lang="lt-LT" dirty="0" smtClean="0">
                <a:latin typeface="Times New Roman" panose="02020603050405020304" pitchFamily="18" charset="0"/>
                <a:ea typeface="Calibri" panose="020F0502020204030204" pitchFamily="34" charset="0"/>
                <a:cs typeface="Times New Roman" panose="02020603050405020304" pitchFamily="18" charset="0"/>
              </a:rPr>
              <a:t>sieks </a:t>
            </a:r>
            <a:r>
              <a:rPr lang="lt-LT" dirty="0">
                <a:latin typeface="Times New Roman" panose="02020603050405020304" pitchFamily="18" charset="0"/>
                <a:ea typeface="Calibri" panose="020F0502020204030204" pitchFamily="34" charset="0"/>
                <a:cs typeface="Times New Roman" panose="02020603050405020304" pitchFamily="18" charset="0"/>
              </a:rPr>
              <a:t>centralizuoti, todėl </a:t>
            </a:r>
            <a:r>
              <a:rPr lang="lt-LT" dirty="0" smtClean="0">
                <a:latin typeface="Times New Roman" panose="02020603050405020304" pitchFamily="18" charset="0"/>
                <a:ea typeface="Calibri" panose="020F0502020204030204" pitchFamily="34" charset="0"/>
                <a:cs typeface="Times New Roman" panose="02020603050405020304" pitchFamily="18" charset="0"/>
              </a:rPr>
              <a:t>įstaigų </a:t>
            </a:r>
            <a:r>
              <a:rPr lang="lt-LT" dirty="0">
                <a:latin typeface="Times New Roman" panose="02020603050405020304" pitchFamily="18" charset="0"/>
                <a:ea typeface="Calibri" panose="020F0502020204030204" pitchFamily="34" charset="0"/>
                <a:cs typeface="Times New Roman" panose="02020603050405020304" pitchFamily="18" charset="0"/>
              </a:rPr>
              <a:t>specialistams krūvis sumažėtų. </a:t>
            </a:r>
            <a:r>
              <a:rPr lang="lt-LT" dirty="0" smtClean="0">
                <a:latin typeface="Times New Roman" panose="02020603050405020304" pitchFamily="18" charset="0"/>
                <a:ea typeface="Calibri" panose="020F0502020204030204" pitchFamily="34" charset="0"/>
                <a:cs typeface="Times New Roman" panose="02020603050405020304" pitchFamily="18" charset="0"/>
              </a:rPr>
              <a:t>Taip pat, jei įstaigų atstovai turi įžvalgų dėl visiems ar daugeliui aktualių pirkimų, kurie gali būti centralizuoti, laukiame šios informacijos.</a:t>
            </a:r>
          </a:p>
          <a:p>
            <a:pPr algn="just">
              <a:lnSpc>
                <a:spcPct val="115000"/>
              </a:lnSpc>
              <a:spcAft>
                <a:spcPts val="1000"/>
              </a:spcAft>
            </a:pPr>
            <a:endParaRPr lang="lt-LT"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lt-LT" dirty="0" smtClean="0">
                <a:latin typeface="Times New Roman" panose="02020603050405020304" pitchFamily="18" charset="0"/>
                <a:ea typeface="Calibri" panose="020F0502020204030204" pitchFamily="34" charset="0"/>
                <a:cs typeface="Times New Roman" panose="02020603050405020304" pitchFamily="18" charset="0"/>
              </a:rPr>
              <a:t>                                                                                       </a:t>
            </a:r>
            <a:r>
              <a:rPr lang="lt-LT" sz="2400" b="1" dirty="0" smtClean="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AČIŪ UŽ DĖMESĮ </a:t>
            </a:r>
            <a:endParaRPr lang="lt-LT" sz="2400" b="1" dirty="0">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67400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2" y="0"/>
            <a:ext cx="12193522" cy="6858000"/>
          </a:xfrm>
        </p:spPr>
      </p:pic>
      <p:sp>
        <p:nvSpPr>
          <p:cNvPr id="2" name="Title 1"/>
          <p:cNvSpPr>
            <a:spLocks noGrp="1"/>
          </p:cNvSpPr>
          <p:nvPr>
            <p:ph type="title"/>
          </p:nvPr>
        </p:nvSpPr>
        <p:spPr>
          <a:xfrm>
            <a:off x="1705708" y="800100"/>
            <a:ext cx="9648092" cy="890588"/>
          </a:xfrm>
        </p:spPr>
        <p:txBody>
          <a:bodyPr>
            <a:normAutofit/>
          </a:bodyPr>
          <a:lstStyle/>
          <a:p>
            <a:r>
              <a:rPr lang="lt-LT" sz="2400" b="1" dirty="0" smtClean="0">
                <a:latin typeface="Arial" panose="020B0604020202020204" pitchFamily="34" charset="0"/>
                <a:cs typeface="Arial" panose="020B0604020202020204" pitchFamily="34" charset="0"/>
              </a:rPr>
              <a:t>                        </a:t>
            </a:r>
            <a:r>
              <a:rPr lang="lt-LT" sz="2400" b="1" dirty="0" smtClean="0">
                <a:solidFill>
                  <a:schemeClr val="accent5">
                    <a:lumMod val="75000"/>
                  </a:schemeClr>
                </a:solidFill>
                <a:latin typeface="Arial" panose="020B0604020202020204" pitchFamily="34" charset="0"/>
                <a:cs typeface="Arial" panose="020B0604020202020204" pitchFamily="34" charset="0"/>
              </a:rPr>
              <a:t>VIEŠŲJŲ </a:t>
            </a:r>
            <a:r>
              <a:rPr lang="lt-LT" sz="2400" b="1" dirty="0">
                <a:solidFill>
                  <a:schemeClr val="accent5">
                    <a:lumMod val="75000"/>
                  </a:schemeClr>
                </a:solidFill>
                <a:latin typeface="Arial" panose="020B0604020202020204" pitchFamily="34" charset="0"/>
                <a:cs typeface="Arial" panose="020B0604020202020204" pitchFamily="34" charset="0"/>
              </a:rPr>
              <a:t>PIRKIMŲ PLANAVIMAS</a:t>
            </a:r>
            <a:endParaRPr lang="lt-LT" sz="2400" dirty="0">
              <a:solidFill>
                <a:schemeClr val="accent5">
                  <a:lumMod val="75000"/>
                </a:schemeClr>
              </a:solidFill>
              <a:latin typeface="Arial" panose="020B0604020202020204" pitchFamily="34" charset="0"/>
              <a:cs typeface="Arial" panose="020B0604020202020204" pitchFamily="34" charset="0"/>
            </a:endParaRPr>
          </a:p>
        </p:txBody>
      </p:sp>
      <p:sp>
        <p:nvSpPr>
          <p:cNvPr id="5" name="Stačiakampis 4"/>
          <p:cNvSpPr/>
          <p:nvPr/>
        </p:nvSpPr>
        <p:spPr>
          <a:xfrm>
            <a:off x="131885" y="1591408"/>
            <a:ext cx="11825653" cy="5016758"/>
          </a:xfrm>
          <a:prstGeom prst="rect">
            <a:avLst/>
          </a:prstGeom>
        </p:spPr>
        <p:txBody>
          <a:bodyPr wrap="square">
            <a:spAutoFit/>
          </a:bodyPr>
          <a:lstStyle/>
          <a:p>
            <a:pPr algn="just"/>
            <a:r>
              <a:rPr lang="en-US" sz="1600" b="1" spc="10" dirty="0" err="1">
                <a:solidFill>
                  <a:srgbClr val="002060"/>
                </a:solidFill>
                <a:highlight>
                  <a:srgbClr val="C0C0C0"/>
                </a:highlight>
                <a:latin typeface="Times New Roman" panose="02020603050405020304" pitchFamily="18" charset="0"/>
                <a:ea typeface="Times New Roman" panose="02020603050405020304" pitchFamily="18" charset="0"/>
              </a:rPr>
              <a:t>Klausimas</a:t>
            </a:r>
            <a:r>
              <a:rPr lang="en-US" sz="1600" b="1" spc="10" dirty="0">
                <a:solidFill>
                  <a:srgbClr val="002060"/>
                </a:solidFill>
                <a:highlight>
                  <a:srgbClr val="C0C0C0"/>
                </a:highlight>
                <a:latin typeface="Times New Roman" panose="02020603050405020304" pitchFamily="18" charset="0"/>
                <a:ea typeface="Times New Roman" panose="02020603050405020304" pitchFamily="18" charset="0"/>
              </a:rPr>
              <a:t>.</a:t>
            </a:r>
            <a:r>
              <a:rPr lang="en-US" sz="1600" spc="10" dirty="0">
                <a:solidFill>
                  <a:srgbClr val="002060"/>
                </a:solidFill>
                <a:highlight>
                  <a:srgbClr val="C0C0C0"/>
                </a:highlight>
                <a:latin typeface="Times New Roman" panose="02020603050405020304" pitchFamily="18" charset="0"/>
                <a:ea typeface="Times New Roman" panose="02020603050405020304" pitchFamily="18" charset="0"/>
              </a:rPr>
              <a:t> </a:t>
            </a:r>
            <a:r>
              <a:rPr lang="lt-LT" sz="1600" spc="10" dirty="0">
                <a:solidFill>
                  <a:srgbClr val="002060"/>
                </a:solidFill>
                <a:highlight>
                  <a:srgbClr val="C0C0C0"/>
                </a:highlight>
                <a:latin typeface="Times New Roman" panose="02020603050405020304" pitchFamily="18" charset="0"/>
                <a:ea typeface="Times New Roman" panose="02020603050405020304" pitchFamily="18" charset="0"/>
              </a:rPr>
              <a:t>Ar </a:t>
            </a:r>
            <a:r>
              <a:rPr lang="lt-LT" sz="1600" u="sng" spc="10" dirty="0">
                <a:solidFill>
                  <a:srgbClr val="002060"/>
                </a:solidFill>
                <a:highlight>
                  <a:srgbClr val="C0C0C0"/>
                </a:highlight>
                <a:latin typeface="Times New Roman" panose="02020603050405020304" pitchFamily="18" charset="0"/>
                <a:ea typeface="Times New Roman" panose="02020603050405020304" pitchFamily="18" charset="0"/>
              </a:rPr>
              <a:t>mažos vertės</a:t>
            </a:r>
            <a:r>
              <a:rPr lang="lt-LT" sz="1600" spc="10" dirty="0">
                <a:solidFill>
                  <a:srgbClr val="002060"/>
                </a:solidFill>
                <a:highlight>
                  <a:srgbClr val="C0C0C0"/>
                </a:highlight>
                <a:latin typeface="Times New Roman" panose="02020603050405020304" pitchFamily="18" charset="0"/>
                <a:ea typeface="Times New Roman" panose="02020603050405020304" pitchFamily="18" charset="0"/>
              </a:rPr>
              <a:t> pirkimų suvestines reikia viešinti VPT puslapyje ? </a:t>
            </a:r>
            <a:endParaRPr lang="lt-LT" sz="1600" dirty="0">
              <a:solidFill>
                <a:srgbClr val="002060"/>
              </a:solidFill>
              <a:latin typeface="Times New Roman" panose="02020603050405020304" pitchFamily="18" charset="0"/>
              <a:ea typeface="Times New Roman" panose="02020603050405020304" pitchFamily="18" charset="0"/>
            </a:endParaRPr>
          </a:p>
          <a:p>
            <a:pPr algn="just"/>
            <a:r>
              <a:rPr lang="lt-LT" sz="1600" b="1" spc="10" dirty="0">
                <a:latin typeface="Times New Roman" panose="02020603050405020304" pitchFamily="18" charset="0"/>
                <a:ea typeface="Times New Roman" panose="02020603050405020304" pitchFamily="18" charset="0"/>
              </a:rPr>
              <a:t>Atsakymas</a:t>
            </a:r>
            <a:r>
              <a:rPr lang="lt-LT" sz="1600" spc="10" dirty="0">
                <a:latin typeface="Times New Roman" panose="02020603050405020304" pitchFamily="18" charset="0"/>
                <a:ea typeface="Times New Roman" panose="02020603050405020304" pitchFamily="18" charset="0"/>
              </a:rPr>
              <a:t>. Iki </a:t>
            </a:r>
            <a:r>
              <a:rPr lang="en-US" sz="1600" spc="10" dirty="0">
                <a:latin typeface="Times New Roman" panose="02020603050405020304" pitchFamily="18" charset="0"/>
                <a:ea typeface="Times New Roman" panose="02020603050405020304" pitchFamily="18" charset="0"/>
              </a:rPr>
              <a:t>2023 m. </a:t>
            </a:r>
            <a:r>
              <a:rPr lang="en-US" sz="1600" b="1" spc="10" dirty="0" err="1">
                <a:latin typeface="Times New Roman" panose="02020603050405020304" pitchFamily="18" charset="0"/>
                <a:ea typeface="Times New Roman" panose="02020603050405020304" pitchFamily="18" charset="0"/>
              </a:rPr>
              <a:t>neprivaloma</a:t>
            </a:r>
            <a:r>
              <a:rPr lang="en-US" sz="1600" spc="10" dirty="0">
                <a:latin typeface="Times New Roman" panose="02020603050405020304" pitchFamily="18" charset="0"/>
                <a:ea typeface="Times New Roman" panose="02020603050405020304" pitchFamily="18" charset="0"/>
              </a:rPr>
              <a:t> </a:t>
            </a:r>
            <a:r>
              <a:rPr lang="lt-LT" sz="1600" spc="10" dirty="0">
                <a:latin typeface="Times New Roman" panose="02020603050405020304" pitchFamily="18" charset="0"/>
                <a:ea typeface="Times New Roman" panose="02020603050405020304" pitchFamily="18" charset="0"/>
              </a:rPr>
              <a:t>neprivalo </a:t>
            </a:r>
            <a:r>
              <a:rPr lang="lt-LT" sz="1600" b="1" spc="10" dirty="0">
                <a:latin typeface="Times New Roman" panose="02020603050405020304" pitchFamily="18" charset="0"/>
                <a:ea typeface="Times New Roman" panose="02020603050405020304" pitchFamily="18" charset="0"/>
              </a:rPr>
              <a:t>viešinti mažos vertės pirkimų</a:t>
            </a:r>
            <a:r>
              <a:rPr lang="lt-LT" sz="1600" spc="10" dirty="0">
                <a:latin typeface="Times New Roman" panose="02020603050405020304" pitchFamily="18" charset="0"/>
                <a:ea typeface="Times New Roman" panose="02020603050405020304" pitchFamily="18" charset="0"/>
              </a:rPr>
              <a:t>, pirkimų suvestinėje (nebent savo vidaus dokumentuose nusistatėte griežtesnę tvarką). Bet didesnės, nei mažas vertė, pirkimai turi būti viešinami CVPIS.</a:t>
            </a:r>
            <a:endParaRPr lang="lt-LT" sz="1600" dirty="0">
              <a:latin typeface="Times New Roman" panose="02020603050405020304" pitchFamily="18" charset="0"/>
              <a:ea typeface="Times New Roman" panose="02020603050405020304" pitchFamily="18" charset="0"/>
            </a:endParaRPr>
          </a:p>
          <a:p>
            <a:pPr algn="just"/>
            <a:r>
              <a:rPr lang="lt-LT" sz="1600" b="1" spc="10" dirty="0">
                <a:latin typeface="Times New Roman" panose="02020603050405020304" pitchFamily="18" charset="0"/>
                <a:ea typeface="Times New Roman" panose="02020603050405020304" pitchFamily="18" charset="0"/>
              </a:rPr>
              <a:t>Pirkimų suvestinė</a:t>
            </a:r>
            <a:r>
              <a:rPr lang="lt-LT" sz="1600" spc="10" dirty="0">
                <a:latin typeface="Times New Roman" panose="02020603050405020304" pitchFamily="18" charset="0"/>
                <a:ea typeface="Times New Roman" panose="02020603050405020304" pitchFamily="18" charset="0"/>
              </a:rPr>
              <a:t> – perkančiosios organizacijos parengta informacija apie visus biudžetiniais metais planuojamus vykdyti pirkimus, </a:t>
            </a:r>
            <a:r>
              <a:rPr lang="lt-LT" sz="1600" b="1" spc="10" dirty="0">
                <a:latin typeface="Times New Roman" panose="02020603050405020304" pitchFamily="18" charset="0"/>
                <a:ea typeface="Times New Roman" panose="02020603050405020304" pitchFamily="18" charset="0"/>
              </a:rPr>
              <a:t>išskyrus mažos vertės pirkimus</a:t>
            </a:r>
            <a:r>
              <a:rPr lang="lt-LT" sz="1600" b="1" spc="10" dirty="0" smtClean="0">
                <a:latin typeface="Times New Roman" panose="02020603050405020304" pitchFamily="18" charset="0"/>
                <a:ea typeface="Times New Roman" panose="02020603050405020304" pitchFamily="18" charset="0"/>
              </a:rPr>
              <a:t>.</a:t>
            </a:r>
          </a:p>
          <a:p>
            <a:pPr algn="just"/>
            <a:r>
              <a:rPr lang="lt-LT" sz="1600" i="1" spc="10" dirty="0" smtClean="0">
                <a:latin typeface="Times New Roman" panose="02020603050405020304" pitchFamily="18" charset="0"/>
                <a:ea typeface="Times New Roman" panose="02020603050405020304" pitchFamily="18" charset="0"/>
              </a:rPr>
              <a:t>Suvestinėje </a:t>
            </a:r>
            <a:r>
              <a:rPr lang="lt-LT" sz="1600" i="1" spc="10" dirty="0">
                <a:latin typeface="Times New Roman" panose="02020603050405020304" pitchFamily="18" charset="0"/>
                <a:ea typeface="Times New Roman" panose="02020603050405020304" pitchFamily="18" charset="0"/>
              </a:rPr>
              <a:t>nurodoma: pirkimo objekto pavadinimas, rūšis (prekės, paslaugos ar darbai), kodas pagal Bendrąjį viešųjų pirkimų žodyną numatomas kiekis ar apimtis; /Rekomenduojama nurodyti apimtį, numatant sumą eurais be pridėtinės vertės mokesčio. Jeigu neįmanoma nurodyti tikslios pirkimo apimties arba kiekio, rekomenduojama nurodyti preliminarius kiekius ar apimtis. Matavimo vienetai turi būti nurodomi tiksliai ir aiškiai, nustatant jų trumpinius, pavyzdžiui, numatomą apimtį eurais, nurodyti trumpinį „</a:t>
            </a:r>
            <a:r>
              <a:rPr lang="lt-LT" sz="1600" i="1" spc="10" dirty="0" err="1">
                <a:latin typeface="Times New Roman" panose="02020603050405020304" pitchFamily="18" charset="0"/>
                <a:ea typeface="Times New Roman" panose="02020603050405020304" pitchFamily="18" charset="0"/>
              </a:rPr>
              <a:t>Eur</a:t>
            </a:r>
            <a:r>
              <a:rPr lang="lt-LT" sz="1600" i="1" spc="10" dirty="0">
                <a:latin typeface="Times New Roman" panose="02020603050405020304" pitchFamily="18" charset="0"/>
                <a:ea typeface="Times New Roman" panose="02020603050405020304" pitchFamily="18" charset="0"/>
              </a:rPr>
              <a:t>“; numatomą kiekį tonomis, nurodyti trumpinį „t</a:t>
            </a:r>
            <a:r>
              <a:rPr lang="lt-LT" sz="1600" i="1" spc="10" dirty="0" smtClean="0">
                <a:latin typeface="Times New Roman" panose="02020603050405020304" pitchFamily="18" charset="0"/>
                <a:ea typeface="Times New Roman" panose="02020603050405020304" pitchFamily="18" charset="0"/>
              </a:rPr>
              <a:t>“./</a:t>
            </a:r>
          </a:p>
          <a:p>
            <a:pPr algn="just"/>
            <a:r>
              <a:rPr lang="lt-LT" sz="1600" spc="10" dirty="0" smtClean="0">
                <a:latin typeface="Times New Roman" panose="02020603050405020304" pitchFamily="18" charset="0"/>
                <a:ea typeface="Times New Roman" panose="02020603050405020304" pitchFamily="18" charset="0"/>
              </a:rPr>
              <a:t>Kiek </a:t>
            </a:r>
            <a:r>
              <a:rPr lang="lt-LT" sz="1600" spc="10" dirty="0">
                <a:latin typeface="Times New Roman" panose="02020603050405020304" pitchFamily="18" charset="0"/>
                <a:ea typeface="Times New Roman" panose="02020603050405020304" pitchFamily="18" charset="0"/>
              </a:rPr>
              <a:t>konkrečiai lėšų skiriama konkrečiam pirkimui perkančioji organizacija </a:t>
            </a:r>
            <a:r>
              <a:rPr lang="lt-LT" sz="1600" b="1" spc="10" dirty="0">
                <a:latin typeface="Times New Roman" panose="02020603050405020304" pitchFamily="18" charset="0"/>
                <a:ea typeface="Times New Roman" panose="02020603050405020304" pitchFamily="18" charset="0"/>
              </a:rPr>
              <a:t>neprivalo, bet gali nurodyti. </a:t>
            </a:r>
            <a:endParaRPr lang="lt-LT" sz="1600" dirty="0">
              <a:latin typeface="Times New Roman" panose="02020603050405020304" pitchFamily="18" charset="0"/>
              <a:ea typeface="Times New Roman" panose="02020603050405020304" pitchFamily="18" charset="0"/>
            </a:endParaRPr>
          </a:p>
          <a:p>
            <a:pPr algn="just"/>
            <a:r>
              <a:rPr lang="lt-LT" sz="1600" b="1" spc="10" dirty="0">
                <a:latin typeface="Times New Roman" panose="02020603050405020304" pitchFamily="18" charset="0"/>
                <a:ea typeface="Times New Roman" panose="02020603050405020304" pitchFamily="18" charset="0"/>
              </a:rPr>
              <a:t>Pirkimų planas</a:t>
            </a:r>
            <a:r>
              <a:rPr lang="lt-LT" sz="1600" spc="10" dirty="0">
                <a:latin typeface="Times New Roman" panose="02020603050405020304" pitchFamily="18" charset="0"/>
                <a:ea typeface="Times New Roman" panose="02020603050405020304" pitchFamily="18" charset="0"/>
              </a:rPr>
              <a:t> – tai perkančiosios organizacijos parengtas ir patvirtintas einamaisiais biudžetiniais metais planuojamų vykdyti prekių, paslaugų ir darbų pirkimų sąrašas</a:t>
            </a:r>
            <a:r>
              <a:rPr lang="lt-LT" sz="1600" spc="10" dirty="0" smtClean="0">
                <a:latin typeface="Times New Roman" panose="02020603050405020304" pitchFamily="18" charset="0"/>
                <a:ea typeface="Times New Roman" panose="02020603050405020304" pitchFamily="18" charset="0"/>
              </a:rPr>
              <a:t>.</a:t>
            </a:r>
          </a:p>
          <a:p>
            <a:pPr algn="just"/>
            <a:r>
              <a:rPr lang="lt-LT" sz="1600" i="1" spc="10" dirty="0" smtClean="0">
                <a:latin typeface="Times New Roman" panose="02020603050405020304" pitchFamily="18" charset="0"/>
                <a:ea typeface="Times New Roman" panose="02020603050405020304" pitchFamily="18" charset="0"/>
              </a:rPr>
              <a:t>Plane </a:t>
            </a:r>
            <a:r>
              <a:rPr lang="lt-LT" sz="1600" i="1" spc="10" dirty="0">
                <a:latin typeface="Times New Roman" panose="02020603050405020304" pitchFamily="18" charset="0"/>
                <a:ea typeface="Times New Roman" panose="02020603050405020304" pitchFamily="18" charset="0"/>
              </a:rPr>
              <a:t>nurodoma, tokia pati informacija kaip ir suvestinėje, tačiau kadangi tai vidinis dokumentas, kuris pildomas ir koreguojamas pagal perkančiosios organizacijos vidaus dokumentuose nustatytas taisykles, jame gali būti papildomų duomenų, kurie palengvins apskaitą vykdant pirkimus, pavyzdžiui, sudarytos sutarties vertė, taip pat plane rekomenduotume nusistatyti tiek numatomą pirkimo vertę, kuri padeda nustatyti pirkimo būdą, tiek planuojamą konkretaus atskiro pirkimo vertę, jei reikia - ir kitas sumas, padėsiančias kiekvieno pirkimo atveju nustatyti kas bus laikoma per didele kaina. Pirkimų planuose planuojama pirkimo vertė turi būti nurodoma be PVM (taip pat kaip ir Suvestinėje).</a:t>
            </a:r>
            <a:endParaRPr lang="lt-LT" sz="1600" dirty="0">
              <a:latin typeface="Times New Roman" panose="02020603050405020304" pitchFamily="18" charset="0"/>
              <a:ea typeface="Times New Roman" panose="02020603050405020304" pitchFamily="18" charset="0"/>
            </a:endParaRPr>
          </a:p>
          <a:p>
            <a:pPr algn="just"/>
            <a:r>
              <a:rPr lang="lt-LT" sz="1600" b="1" spc="10" dirty="0">
                <a:latin typeface="Times New Roman" panose="02020603050405020304" pitchFamily="18" charset="0"/>
                <a:ea typeface="Times New Roman" panose="02020603050405020304" pitchFamily="18" charset="0"/>
              </a:rPr>
              <a:t>Suvestinė skelbiama CVP IS kasmet iki kovo 15 dienos.</a:t>
            </a:r>
            <a:endParaRPr lang="lt-LT"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11958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sp>
        <p:nvSpPr>
          <p:cNvPr id="2" name="Title 1"/>
          <p:cNvSpPr>
            <a:spLocks noGrp="1"/>
          </p:cNvSpPr>
          <p:nvPr>
            <p:ph type="title"/>
          </p:nvPr>
        </p:nvSpPr>
        <p:spPr>
          <a:xfrm>
            <a:off x="1459523" y="747346"/>
            <a:ext cx="9574824" cy="580292"/>
          </a:xfrm>
        </p:spPr>
        <p:txBody>
          <a:bodyPr>
            <a:normAutofit fontScale="90000"/>
          </a:bodyPr>
          <a:lstStyle/>
          <a:p>
            <a:r>
              <a:rPr lang="lt-LT" sz="2400" b="1" dirty="0" smtClean="0">
                <a:latin typeface="Arial" panose="020B0604020202020204" pitchFamily="34" charset="0"/>
                <a:cs typeface="Arial" panose="020B0604020202020204" pitchFamily="34" charset="0"/>
              </a:rPr>
              <a:t>                             </a:t>
            </a:r>
            <a:br>
              <a:rPr lang="lt-LT" sz="2400" b="1" dirty="0" smtClean="0">
                <a:latin typeface="Arial" panose="020B0604020202020204" pitchFamily="34" charset="0"/>
                <a:cs typeface="Arial" panose="020B0604020202020204" pitchFamily="34" charset="0"/>
              </a:rPr>
            </a:br>
            <a:r>
              <a:rPr lang="lt-LT" sz="2400" b="1" dirty="0">
                <a:latin typeface="Arial" panose="020B0604020202020204" pitchFamily="34" charset="0"/>
                <a:cs typeface="Arial" panose="020B0604020202020204" pitchFamily="34" charset="0"/>
              </a:rPr>
              <a:t> </a:t>
            </a:r>
            <a:r>
              <a:rPr lang="lt-LT" sz="2400" b="1" dirty="0" smtClean="0">
                <a:latin typeface="Arial" panose="020B0604020202020204" pitchFamily="34" charset="0"/>
                <a:cs typeface="Arial" panose="020B0604020202020204" pitchFamily="34" charset="0"/>
              </a:rPr>
              <a:t>                             </a:t>
            </a:r>
            <a:r>
              <a:rPr lang="lt-LT" sz="2700" b="1" dirty="0" smtClean="0">
                <a:solidFill>
                  <a:schemeClr val="accent5">
                    <a:lumMod val="75000"/>
                  </a:schemeClr>
                </a:solidFill>
                <a:latin typeface="Arial" panose="020B0604020202020204" pitchFamily="34" charset="0"/>
                <a:cs typeface="Arial" panose="020B0604020202020204" pitchFamily="34" charset="0"/>
              </a:rPr>
              <a:t>PIRKIMO </a:t>
            </a:r>
            <a:r>
              <a:rPr lang="lt-LT" sz="2700" b="1" dirty="0">
                <a:solidFill>
                  <a:schemeClr val="accent5">
                    <a:lumMod val="75000"/>
                  </a:schemeClr>
                </a:solidFill>
                <a:latin typeface="Arial" panose="020B0604020202020204" pitchFamily="34" charset="0"/>
                <a:cs typeface="Arial" panose="020B0604020202020204" pitchFamily="34" charset="0"/>
              </a:rPr>
              <a:t>VERTĖS SKAIČIAVIMAS</a:t>
            </a:r>
            <a:r>
              <a:rPr lang="lt-LT" sz="2400" dirty="0">
                <a:latin typeface="Arial" panose="020B0604020202020204" pitchFamily="34" charset="0"/>
                <a:cs typeface="Arial" panose="020B0604020202020204" pitchFamily="34" charset="0"/>
              </a:rPr>
              <a:t/>
            </a:r>
            <a:br>
              <a:rPr lang="lt-LT"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
        <p:nvSpPr>
          <p:cNvPr id="3" name="Stačiakampis 2"/>
          <p:cNvSpPr/>
          <p:nvPr/>
        </p:nvSpPr>
        <p:spPr>
          <a:xfrm>
            <a:off x="254978" y="1635369"/>
            <a:ext cx="11535508" cy="3901581"/>
          </a:xfrm>
          <a:prstGeom prst="rect">
            <a:avLst/>
          </a:prstGeom>
        </p:spPr>
        <p:txBody>
          <a:bodyPr wrap="square">
            <a:spAutoFit/>
          </a:bodyPr>
          <a:lstStyle/>
          <a:p>
            <a:pPr algn="just">
              <a:lnSpc>
                <a:spcPct val="115000"/>
              </a:lnSpc>
              <a:spcAft>
                <a:spcPts val="1000"/>
              </a:spcAft>
            </a:pPr>
            <a:r>
              <a:rPr lang="en-US" sz="1600" b="1" dirty="0" err="1">
                <a:solidFill>
                  <a:schemeClr val="accent5">
                    <a:lumMod val="75000"/>
                  </a:schemeClr>
                </a:solidFill>
                <a:highlight>
                  <a:srgbClr val="C0C0C0"/>
                </a:highlight>
                <a:latin typeface="Arial" panose="020B0604020202020204" pitchFamily="34" charset="0"/>
                <a:ea typeface="Calibri" panose="020F0502020204030204" pitchFamily="34" charset="0"/>
                <a:cs typeface="Arial" panose="020B0604020202020204" pitchFamily="34" charset="0"/>
              </a:rPr>
              <a:t>Klausimas</a:t>
            </a:r>
            <a:r>
              <a:rPr lang="en-US" sz="1600" b="1" dirty="0">
                <a:solidFill>
                  <a:schemeClr val="accent5">
                    <a:lumMod val="75000"/>
                  </a:schemeClr>
                </a:solidFill>
                <a:highlight>
                  <a:srgbClr val="C0C0C0"/>
                </a:highlight>
                <a:latin typeface="Arial" panose="020B0604020202020204" pitchFamily="34" charset="0"/>
                <a:ea typeface="Calibri" panose="020F0502020204030204" pitchFamily="34" charset="0"/>
                <a:cs typeface="Arial" panose="020B0604020202020204" pitchFamily="34" charset="0"/>
              </a:rPr>
              <a:t>. </a:t>
            </a:r>
            <a:r>
              <a:rPr lang="lt-LT" sz="1600" dirty="0">
                <a:solidFill>
                  <a:schemeClr val="accent5">
                    <a:lumMod val="75000"/>
                  </a:schemeClr>
                </a:solidFill>
                <a:highlight>
                  <a:srgbClr val="C0C0C0"/>
                </a:highlight>
                <a:latin typeface="Arial" panose="020B0604020202020204" pitchFamily="34" charset="0"/>
                <a:ea typeface="Calibri" panose="020F0502020204030204" pitchFamily="34" charset="0"/>
                <a:cs typeface="Arial" panose="020B0604020202020204" pitchFamily="34" charset="0"/>
              </a:rPr>
              <a:t>Ar tikrai privaloma skelbti atvirą konkursą CVPIS priemonėmis, kai per metus viršijama 10 tūkst. (be PVM) suma to paties BVPŽ kodo prekių,</a:t>
            </a:r>
            <a:r>
              <a:rPr lang="lt-LT" sz="16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 nors pirkimas, kuris vykdomas jau viršijus 10 tūkst. be </a:t>
            </a:r>
            <a:r>
              <a:rPr lang="en-US" sz="1600" dirty="0" smtClean="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PVM </a:t>
            </a:r>
            <a:r>
              <a:rPr lang="lt-LT" sz="1600" dirty="0" smtClean="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yra </a:t>
            </a:r>
            <a:r>
              <a:rPr lang="lt-LT" sz="16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vos keliasdešimties eurų vertės? Pvz., kovo mėn. pirkta baldų už 13 tūkst. </a:t>
            </a:r>
            <a:r>
              <a:rPr lang="en-US" sz="1600" dirty="0" smtClean="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E</a:t>
            </a:r>
            <a:r>
              <a:rPr lang="lt-LT" sz="1600" dirty="0" err="1" smtClean="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ur</a:t>
            </a:r>
            <a:r>
              <a:rPr lang="lt-LT" sz="16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 o tų pačių metų gruodžio mėnesį atsiranda </a:t>
            </a:r>
            <a:r>
              <a:rPr lang="lt-LT" sz="1600" dirty="0">
                <a:solidFill>
                  <a:schemeClr val="accent5">
                    <a:lumMod val="75000"/>
                  </a:schemeClr>
                </a:solidFill>
                <a:highlight>
                  <a:srgbClr val="C0C0C0"/>
                </a:highlight>
                <a:latin typeface="Arial" panose="020B0604020202020204" pitchFamily="34" charset="0"/>
                <a:ea typeface="Calibri" panose="020F0502020204030204" pitchFamily="34" charset="0"/>
                <a:cs typeface="Arial" panose="020B0604020202020204" pitchFamily="34" charset="0"/>
              </a:rPr>
              <a:t>neplanuotas poreikis</a:t>
            </a:r>
            <a:r>
              <a:rPr lang="lt-LT" sz="16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 įsigyti spintelę už </a:t>
            </a:r>
            <a:r>
              <a:rPr lang="lt-LT" sz="1600" dirty="0" smtClean="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a:t>
            </a:r>
            <a:r>
              <a:rPr lang="en-US" sz="1600" dirty="0" smtClean="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 </a:t>
            </a:r>
            <a:r>
              <a:rPr lang="lt-LT" sz="1600" dirty="0" smtClean="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60 </a:t>
            </a:r>
            <a:r>
              <a:rPr lang="en-US" sz="1600" dirty="0" smtClean="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E</a:t>
            </a:r>
            <a:r>
              <a:rPr lang="lt-LT" sz="1600" dirty="0" err="1" smtClean="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ur</a:t>
            </a:r>
            <a:r>
              <a:rPr lang="lt-LT" sz="16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 Esant tokiai situacijai, suspėti atlikti atvirą pirkimą </a:t>
            </a:r>
            <a:r>
              <a:rPr lang="en-US" sz="1600" dirty="0" smtClean="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CVPIS</a:t>
            </a:r>
            <a:r>
              <a:rPr lang="lt-LT" sz="1600" dirty="0" smtClean="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 </a:t>
            </a:r>
            <a:r>
              <a:rPr lang="lt-LT" sz="16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priemonėmis iki metų pabaigos yra sudėtinga, taip pat maža tikimybė, kad atsiras dalyvių pirkime, organizuojamame </a:t>
            </a:r>
            <a:r>
              <a:rPr lang="en-US" sz="1600" dirty="0" smtClean="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CVPIS</a:t>
            </a:r>
            <a:r>
              <a:rPr lang="lt-LT" sz="1600" dirty="0" smtClean="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 </a:t>
            </a:r>
            <a:r>
              <a:rPr lang="lt-LT" sz="16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priemonėmis atviro konkurso būdu, kurio preliminari vertė yra 60 </a:t>
            </a:r>
            <a:r>
              <a:rPr lang="en-US" sz="1600" dirty="0" smtClean="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E</a:t>
            </a:r>
            <a:r>
              <a:rPr lang="lt-LT" sz="1600" dirty="0" err="1" smtClean="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ur</a:t>
            </a:r>
            <a:r>
              <a:rPr lang="lt-LT" sz="16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Aft>
                <a:spcPts val="0"/>
              </a:spcAft>
            </a:pPr>
            <a:r>
              <a:rPr lang="en-US" sz="1600" b="1" dirty="0" err="1">
                <a:latin typeface="Arial" panose="020B0604020202020204" pitchFamily="34" charset="0"/>
                <a:ea typeface="Calibri" panose="020F0502020204030204" pitchFamily="34" charset="0"/>
                <a:cs typeface="Arial" panose="020B0604020202020204" pitchFamily="34" charset="0"/>
              </a:rPr>
              <a:t>Atsakymas</a:t>
            </a:r>
            <a:r>
              <a:rPr lang="en-US" sz="1600" b="1" dirty="0">
                <a:latin typeface="Arial" panose="020B0604020202020204" pitchFamily="34" charset="0"/>
                <a:ea typeface="Calibri" panose="020F0502020204030204" pitchFamily="34" charset="0"/>
                <a:cs typeface="Arial" panose="020B0604020202020204" pitchFamily="34" charset="0"/>
              </a:rPr>
              <a:t>. </a:t>
            </a:r>
            <a:r>
              <a:rPr lang="lt-LT" sz="1600" dirty="0">
                <a:latin typeface="Arial" panose="020B0604020202020204" pitchFamily="34" charset="0"/>
                <a:ea typeface="Calibri" panose="020F0502020204030204" pitchFamily="34" charset="0"/>
                <a:cs typeface="Arial" panose="020B0604020202020204" pitchFamily="34" charset="0"/>
              </a:rPr>
              <a:t> Organizuojant pirkimus svarbu </a:t>
            </a:r>
            <a:r>
              <a:rPr lang="lt-LT" sz="1600" b="1" dirty="0">
                <a:latin typeface="Arial" panose="020B0604020202020204" pitchFamily="34" charset="0"/>
                <a:ea typeface="Calibri" panose="020F0502020204030204" pitchFamily="34" charset="0"/>
                <a:cs typeface="Arial" panose="020B0604020202020204" pitchFamily="34" charset="0"/>
              </a:rPr>
              <a:t>tinkamai suplanuoti pirkimus, nes apskaičiuoti būsimo pirkimo vertę reikia pagal galimą maksimalų poreikį</a:t>
            </a:r>
            <a:r>
              <a:rPr lang="lt-LT" sz="1600" dirty="0">
                <a:latin typeface="Arial" panose="020B0604020202020204" pitchFamily="34" charset="0"/>
                <a:ea typeface="Calibri" panose="020F0502020204030204" pitchFamily="34" charset="0"/>
                <a:cs typeface="Arial" panose="020B0604020202020204" pitchFamily="34" charset="0"/>
              </a:rPr>
              <a:t>, o ne bandyti „tilpti“ į 10 tūkst. (be PVM) tam, kad vykdyti neskelbiamą pirkimą. Tokiu atveju, sudarius sutartį skelbiamos apklausos būdu, bus galima naudotis sudaryta sutartimi iki joje numatytos sumos ar kiekių ir nepritruks vienos spintelės.</a:t>
            </a:r>
          </a:p>
          <a:p>
            <a:pPr algn="just">
              <a:lnSpc>
                <a:spcPct val="115000"/>
              </a:lnSpc>
              <a:spcAft>
                <a:spcPts val="0"/>
              </a:spcAft>
            </a:pPr>
            <a:r>
              <a:rPr lang="lt-LT" sz="1600" dirty="0">
                <a:latin typeface="Arial" panose="020B0604020202020204" pitchFamily="34" charset="0"/>
                <a:ea typeface="Calibri" panose="020F0502020204030204" pitchFamily="34" charset="0"/>
                <a:cs typeface="Arial" panose="020B0604020202020204" pitchFamily="34" charset="0"/>
              </a:rPr>
              <a:t>                    Bet </a:t>
            </a:r>
            <a:r>
              <a:rPr lang="lt-LT" sz="1600" dirty="0">
                <a:solidFill>
                  <a:srgbClr val="000000"/>
                </a:solidFill>
                <a:latin typeface="Arial" panose="020B0604020202020204" pitchFamily="34" charset="0"/>
                <a:ea typeface="Calibri" panose="020F0502020204030204" pitchFamily="34" charset="0"/>
                <a:cs typeface="Arial" panose="020B0604020202020204" pitchFamily="34" charset="0"/>
              </a:rPr>
              <a:t>jeigu sudaromos dvi to paties tipo sutartys, tačiau </a:t>
            </a:r>
            <a:r>
              <a:rPr lang="lt-LT" sz="1600" b="1" dirty="0">
                <a:solidFill>
                  <a:srgbClr val="000000"/>
                </a:solidFill>
                <a:latin typeface="Arial" panose="020B0604020202020204" pitchFamily="34" charset="0"/>
                <a:ea typeface="Calibri" panose="020F0502020204030204" pitchFamily="34" charset="0"/>
                <a:cs typeface="Arial" panose="020B0604020202020204" pitchFamily="34" charset="0"/>
              </a:rPr>
              <a:t>viena iš jų yra reguliaraus pobūdžio</a:t>
            </a:r>
            <a:r>
              <a:rPr lang="lt-LT"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lt-LT" sz="1600" dirty="0" err="1">
                <a:solidFill>
                  <a:srgbClr val="000000"/>
                </a:solidFill>
                <a:latin typeface="Arial" panose="020B0604020202020204" pitchFamily="34" charset="0"/>
                <a:ea typeface="Calibri" panose="020F0502020204030204" pitchFamily="34" charset="0"/>
                <a:cs typeface="Arial" panose="020B0604020202020204" pitchFamily="34" charset="0"/>
              </a:rPr>
              <a:t>t.y</a:t>
            </a:r>
            <a:r>
              <a:rPr lang="lt-LT"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lt-LT" sz="1600" spc="10" dirty="0">
                <a:solidFill>
                  <a:srgbClr val="000000"/>
                </a:solidFill>
                <a:latin typeface="Arial" panose="020B0604020202020204" pitchFamily="34" charset="0"/>
                <a:ea typeface="Calibri" panose="020F0502020204030204" pitchFamily="34" charset="0"/>
                <a:cs typeface="Arial" panose="020B0604020202020204" pitchFamily="34" charset="0"/>
              </a:rPr>
              <a:t>nuolatiniams PO poreikiams tenkinti ar įprastinei veiklai vykdyti PO sudaroma pirkimo sutartis)</a:t>
            </a:r>
            <a:r>
              <a:rPr lang="lt-LT" sz="1600" dirty="0">
                <a:solidFill>
                  <a:srgbClr val="000000"/>
                </a:solidFill>
                <a:latin typeface="Arial" panose="020B0604020202020204" pitchFamily="34" charset="0"/>
                <a:ea typeface="Calibri" panose="020F0502020204030204" pitchFamily="34" charset="0"/>
                <a:cs typeface="Arial" panose="020B0604020202020204" pitchFamily="34" charset="0"/>
              </a:rPr>
              <a:t>, o </a:t>
            </a:r>
            <a:r>
              <a:rPr lang="lt-LT" sz="1600" b="1" dirty="0">
                <a:solidFill>
                  <a:srgbClr val="000000"/>
                </a:solidFill>
                <a:latin typeface="Arial" panose="020B0604020202020204" pitchFamily="34" charset="0"/>
                <a:ea typeface="Calibri" panose="020F0502020204030204" pitchFamily="34" charset="0"/>
                <a:cs typeface="Arial" panose="020B0604020202020204" pitchFamily="34" charset="0"/>
              </a:rPr>
              <a:t>kita nereguliaraus</a:t>
            </a:r>
            <a:r>
              <a:rPr lang="lt-LT"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lt-LT" sz="1600" b="1" dirty="0">
                <a:solidFill>
                  <a:srgbClr val="000000"/>
                </a:solidFill>
                <a:latin typeface="Arial" panose="020B0604020202020204" pitchFamily="34" charset="0"/>
                <a:ea typeface="Calibri" panose="020F0502020204030204" pitchFamily="34" charset="0"/>
                <a:cs typeface="Arial" panose="020B0604020202020204" pitchFamily="34" charset="0"/>
              </a:rPr>
              <a:t>– jų pirkimo vertė </a:t>
            </a:r>
            <a:r>
              <a:rPr lang="lt-LT" sz="1600" b="1" u="sng" dirty="0">
                <a:solidFill>
                  <a:srgbClr val="000000"/>
                </a:solidFill>
                <a:latin typeface="Arial" panose="020B0604020202020204" pitchFamily="34" charset="0"/>
                <a:ea typeface="Calibri" panose="020F0502020204030204" pitchFamily="34" charset="0"/>
                <a:cs typeface="Arial" panose="020B0604020202020204" pitchFamily="34" charset="0"/>
              </a:rPr>
              <a:t>skaičiuojama atskirai</a:t>
            </a:r>
            <a:r>
              <a:rPr lang="lt-LT" sz="1600" dirty="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lt-LT"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68370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2" y="0"/>
            <a:ext cx="12193522" cy="6858000"/>
          </a:xfrm>
        </p:spPr>
      </p:pic>
      <p:sp>
        <p:nvSpPr>
          <p:cNvPr id="2" name="Title 1"/>
          <p:cNvSpPr>
            <a:spLocks noGrp="1"/>
          </p:cNvSpPr>
          <p:nvPr>
            <p:ph type="title"/>
          </p:nvPr>
        </p:nvSpPr>
        <p:spPr>
          <a:xfrm>
            <a:off x="838200" y="668215"/>
            <a:ext cx="10515600" cy="580293"/>
          </a:xfrm>
        </p:spPr>
        <p:txBody>
          <a:bodyPr>
            <a:normAutofit/>
          </a:bodyPr>
          <a:lstStyle/>
          <a:p>
            <a:r>
              <a:rPr lang="lt-LT" sz="2400" b="1" dirty="0" smtClean="0">
                <a:latin typeface="Arial" panose="020B0604020202020204" pitchFamily="34" charset="0"/>
                <a:cs typeface="Arial" panose="020B0604020202020204" pitchFamily="34" charset="0"/>
              </a:rPr>
              <a:t>                             </a:t>
            </a:r>
            <a:r>
              <a:rPr lang="lt-LT" sz="2400" b="1" dirty="0" smtClean="0">
                <a:solidFill>
                  <a:schemeClr val="accent5">
                    <a:lumMod val="75000"/>
                  </a:schemeClr>
                </a:solidFill>
                <a:latin typeface="Arial" panose="020B0604020202020204" pitchFamily="34" charset="0"/>
                <a:cs typeface="Arial" panose="020B0604020202020204" pitchFamily="34" charset="0"/>
              </a:rPr>
              <a:t>PIRKIMO </a:t>
            </a:r>
            <a:r>
              <a:rPr lang="lt-LT" sz="2400" b="1" dirty="0">
                <a:solidFill>
                  <a:schemeClr val="accent5">
                    <a:lumMod val="75000"/>
                  </a:schemeClr>
                </a:solidFill>
                <a:latin typeface="Arial" panose="020B0604020202020204" pitchFamily="34" charset="0"/>
                <a:cs typeface="Arial" panose="020B0604020202020204" pitchFamily="34" charset="0"/>
              </a:rPr>
              <a:t>DOKUMENTŲ RENGIMAS</a:t>
            </a:r>
            <a:endParaRPr lang="lt-LT" sz="2400" dirty="0">
              <a:solidFill>
                <a:schemeClr val="accent5">
                  <a:lumMod val="75000"/>
                </a:schemeClr>
              </a:solidFill>
              <a:latin typeface="Arial" panose="020B0604020202020204" pitchFamily="34" charset="0"/>
              <a:cs typeface="Arial" panose="020B0604020202020204" pitchFamily="34" charset="0"/>
            </a:endParaRPr>
          </a:p>
        </p:txBody>
      </p:sp>
      <p:sp>
        <p:nvSpPr>
          <p:cNvPr id="3" name="Stačiakampis 2"/>
          <p:cNvSpPr/>
          <p:nvPr/>
        </p:nvSpPr>
        <p:spPr>
          <a:xfrm>
            <a:off x="404446" y="1732085"/>
            <a:ext cx="11605846" cy="4618187"/>
          </a:xfrm>
          <a:prstGeom prst="rect">
            <a:avLst/>
          </a:prstGeom>
        </p:spPr>
        <p:txBody>
          <a:bodyPr wrap="square">
            <a:spAutoFit/>
          </a:bodyPr>
          <a:lstStyle/>
          <a:p>
            <a:pPr algn="just">
              <a:lnSpc>
                <a:spcPct val="115000"/>
              </a:lnSpc>
              <a:spcAft>
                <a:spcPts val="1000"/>
              </a:spcAft>
            </a:pPr>
            <a:r>
              <a:rPr lang="lt-LT" dirty="0">
                <a:solidFill>
                  <a:srgbClr val="002060"/>
                </a:solidFill>
                <a:highlight>
                  <a:srgbClr val="C0C0C0"/>
                </a:highlight>
                <a:latin typeface="Times New Roman" panose="02020603050405020304" pitchFamily="18" charset="0"/>
                <a:ea typeface="Calibri" panose="020F0502020204030204" pitchFamily="34" charset="0"/>
                <a:cs typeface="Times New Roman" panose="02020603050405020304" pitchFamily="18" charset="0"/>
              </a:rPr>
              <a:t>K</a:t>
            </a:r>
            <a:r>
              <a:rPr lang="en-US" spc="10" dirty="0" err="1">
                <a:solidFill>
                  <a:srgbClr val="002060"/>
                </a:solidFill>
                <a:highlight>
                  <a:srgbClr val="C0C0C0"/>
                </a:highlight>
                <a:latin typeface="Times New Roman" panose="02020603050405020304" pitchFamily="18" charset="0"/>
                <a:ea typeface="Calibri" panose="020F0502020204030204" pitchFamily="34" charset="0"/>
                <a:cs typeface="Times New Roman" panose="02020603050405020304" pitchFamily="18" charset="0"/>
              </a:rPr>
              <a:t>lausimas</a:t>
            </a:r>
            <a:r>
              <a:rPr lang="lt-LT" dirty="0">
                <a:solidFill>
                  <a:srgbClr val="002060"/>
                </a:solidFill>
                <a:highlight>
                  <a:srgbClr val="C0C0C0"/>
                </a:highlight>
                <a:latin typeface="Times New Roman" panose="02020603050405020304" pitchFamily="18" charset="0"/>
                <a:ea typeface="Calibri" panose="020F0502020204030204" pitchFamily="34" charset="0"/>
                <a:cs typeface="Times New Roman" panose="02020603050405020304" pitchFamily="18" charset="0"/>
              </a:rPr>
              <a:t>. Skelbiant sutartį reikia parašyti sutarties galiojimą. Kokį terminą reikia rašyti, jei sutartyje yra sakinys „</a:t>
            </a:r>
            <a:r>
              <a:rPr lang="lt-LT" u="sng" dirty="0">
                <a:solidFill>
                  <a:srgbClr val="002060"/>
                </a:solidFill>
                <a:highlight>
                  <a:srgbClr val="C0C0C0"/>
                </a:highlight>
                <a:latin typeface="Times New Roman" panose="02020603050405020304" pitchFamily="18" charset="0"/>
                <a:ea typeface="Calibri" panose="020F0502020204030204" pitchFamily="34" charset="0"/>
                <a:cs typeface="Times New Roman" panose="02020603050405020304" pitchFamily="18" charset="0"/>
              </a:rPr>
              <a:t>iki įsipareigojimų įvykdymo</a:t>
            </a:r>
            <a:r>
              <a:rPr lang="lt-LT" dirty="0">
                <a:solidFill>
                  <a:srgbClr val="002060"/>
                </a:solidFill>
                <a:highlight>
                  <a:srgbClr val="C0C0C0"/>
                </a:highlight>
                <a:latin typeface="Times New Roman" panose="02020603050405020304" pitchFamily="18" charset="0"/>
                <a:ea typeface="Calibri" panose="020F0502020204030204" pitchFamily="34" charset="0"/>
                <a:cs typeface="Times New Roman" panose="02020603050405020304" pitchFamily="18" charset="0"/>
              </a:rPr>
              <a:t>“ ?</a:t>
            </a:r>
            <a:endParaRPr lang="lt-LT"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lt-LT" b="1" dirty="0">
                <a:latin typeface="Times New Roman" panose="02020603050405020304" pitchFamily="18" charset="0"/>
                <a:ea typeface="Calibri" panose="020F0502020204030204" pitchFamily="34" charset="0"/>
                <a:cs typeface="Times New Roman" panose="02020603050405020304" pitchFamily="18" charset="0"/>
              </a:rPr>
              <a:t>A</a:t>
            </a:r>
            <a:r>
              <a:rPr lang="lt-LT" b="1" spc="10" dirty="0">
                <a:latin typeface="Times New Roman" panose="02020603050405020304" pitchFamily="18" charset="0"/>
                <a:ea typeface="Calibri" panose="020F0502020204030204" pitchFamily="34" charset="0"/>
                <a:cs typeface="Times New Roman" panose="02020603050405020304" pitchFamily="18" charset="0"/>
              </a:rPr>
              <a:t>tsakymas.</a:t>
            </a:r>
            <a:r>
              <a:rPr lang="lt-LT" spc="10" dirty="0">
                <a:latin typeface="Times New Roman" panose="02020603050405020304" pitchFamily="18" charset="0"/>
                <a:ea typeface="Calibri" panose="020F0502020204030204" pitchFamily="34" charset="0"/>
                <a:cs typeface="Times New Roman" panose="02020603050405020304" pitchFamily="18" charset="0"/>
              </a:rPr>
              <a:t> Reikėtų jau rengiant pirkimo sąlygas, tame tarpe ir sutarties projektą, jame aiškiai nurodyti sutarties galiojimą, kad vėliau nereikėtų apie tai galvoti ar suklysti. </a:t>
            </a:r>
            <a:endParaRPr lang="lt-L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lt-LT" b="1" spc="10" dirty="0">
                <a:latin typeface="Times New Roman" panose="02020603050405020304" pitchFamily="18" charset="0"/>
                <a:ea typeface="Calibri" panose="020F0502020204030204" pitchFamily="34" charset="0"/>
                <a:cs typeface="Times New Roman" panose="02020603050405020304" pitchFamily="18" charset="0"/>
              </a:rPr>
              <a:t>Į sutarties galiojimą terminą turi būti įskaičiuojamas abiejų šalių įsipareigojimų vykdymo terminas</a:t>
            </a:r>
            <a:r>
              <a:rPr lang="lt-LT" spc="10" dirty="0">
                <a:latin typeface="Times New Roman" panose="02020603050405020304" pitchFamily="18" charset="0"/>
                <a:ea typeface="Calibri" panose="020F0502020204030204" pitchFamily="34" charset="0"/>
                <a:cs typeface="Times New Roman" panose="02020603050405020304" pitchFamily="18" charset="0"/>
              </a:rPr>
              <a:t>, </a:t>
            </a:r>
            <a:r>
              <a:rPr lang="lt-LT" spc="10" dirty="0" err="1">
                <a:latin typeface="Times New Roman" panose="02020603050405020304" pitchFamily="18" charset="0"/>
                <a:ea typeface="Calibri" panose="020F0502020204030204" pitchFamily="34" charset="0"/>
                <a:cs typeface="Times New Roman" panose="02020603050405020304" pitchFamily="18" charset="0"/>
              </a:rPr>
              <a:t>t.y</a:t>
            </a:r>
            <a:r>
              <a:rPr lang="lt-LT" spc="10" dirty="0">
                <a:latin typeface="Times New Roman" panose="02020603050405020304" pitchFamily="18" charset="0"/>
                <a:ea typeface="Calibri" panose="020F0502020204030204" pitchFamily="34" charset="0"/>
                <a:cs typeface="Times New Roman" panose="02020603050405020304" pitchFamily="18" charset="0"/>
              </a:rPr>
              <a:t>. ir prekių </a:t>
            </a:r>
            <a:r>
              <a:rPr lang="lt-LT" b="1" spc="10" dirty="0">
                <a:latin typeface="Times New Roman" panose="02020603050405020304" pitchFamily="18" charset="0"/>
                <a:ea typeface="Calibri" panose="020F0502020204030204" pitchFamily="34" charset="0"/>
                <a:cs typeface="Times New Roman" panose="02020603050405020304" pitchFamily="18" charset="0"/>
              </a:rPr>
              <a:t>pristatymo</a:t>
            </a:r>
            <a:r>
              <a:rPr lang="lt-LT" spc="10" dirty="0">
                <a:latin typeface="Times New Roman" panose="02020603050405020304" pitchFamily="18" charset="0"/>
                <a:ea typeface="Calibri" panose="020F0502020204030204" pitchFamily="34" charset="0"/>
                <a:cs typeface="Times New Roman" panose="02020603050405020304" pitchFamily="18" charset="0"/>
              </a:rPr>
              <a:t> ar paslaugų suteikimo ar darbų atlikimo </a:t>
            </a:r>
            <a:r>
              <a:rPr lang="lt-LT" b="1" spc="10" dirty="0">
                <a:latin typeface="Times New Roman" panose="02020603050405020304" pitchFamily="18" charset="0"/>
                <a:ea typeface="Calibri" panose="020F0502020204030204" pitchFamily="34" charset="0"/>
                <a:cs typeface="Times New Roman" panose="02020603050405020304" pitchFamily="18" charset="0"/>
              </a:rPr>
              <a:t>ir apmokėjimo</a:t>
            </a:r>
            <a:r>
              <a:rPr lang="lt-LT" spc="10" dirty="0">
                <a:latin typeface="Times New Roman" panose="02020603050405020304" pitchFamily="18" charset="0"/>
                <a:ea typeface="Calibri" panose="020F0502020204030204" pitchFamily="34" charset="0"/>
                <a:cs typeface="Times New Roman" panose="02020603050405020304" pitchFamily="18" charset="0"/>
              </a:rPr>
              <a:t> už tai terminai, todėl nesunku jį nurodyti tiksliai. Jei sutartyje numatomas prekių/paslaugų/darbų terminų </a:t>
            </a:r>
            <a:r>
              <a:rPr lang="lt-LT" b="1" spc="10" dirty="0">
                <a:latin typeface="Times New Roman" panose="02020603050405020304" pitchFamily="18" charset="0"/>
                <a:ea typeface="Calibri" panose="020F0502020204030204" pitchFamily="34" charset="0"/>
                <a:cs typeface="Times New Roman" panose="02020603050405020304" pitchFamily="18" charset="0"/>
              </a:rPr>
              <a:t>pratęsimas ar sustabdymas</a:t>
            </a:r>
            <a:r>
              <a:rPr lang="lt-LT" spc="10" dirty="0">
                <a:latin typeface="Times New Roman" panose="02020603050405020304" pitchFamily="18" charset="0"/>
                <a:ea typeface="Calibri" panose="020F0502020204030204" pitchFamily="34" charset="0"/>
                <a:cs typeface="Times New Roman" panose="02020603050405020304" pitchFamily="18" charset="0"/>
              </a:rPr>
              <a:t>, taip pat įskaičiuojame, nes sutartis dar neįvykdyta. </a:t>
            </a:r>
            <a:endParaRPr lang="lt-L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lt-LT" b="1" spc="10" dirty="0">
                <a:latin typeface="Times New Roman" panose="02020603050405020304" pitchFamily="18" charset="0"/>
                <a:ea typeface="Calibri" panose="020F0502020204030204" pitchFamily="34" charset="0"/>
                <a:cs typeface="Times New Roman" panose="02020603050405020304" pitchFamily="18" charset="0"/>
              </a:rPr>
              <a:t>Galima įforminti ir </a:t>
            </a:r>
            <a:r>
              <a:rPr lang="lt-LT" b="1" spc="10" dirty="0" smtClean="0">
                <a:latin typeface="Times New Roman" panose="02020603050405020304" pitchFamily="18" charset="0"/>
                <a:ea typeface="Calibri" panose="020F0502020204030204" pitchFamily="34" charset="0"/>
                <a:cs typeface="Times New Roman" panose="02020603050405020304" pitchFamily="18" charset="0"/>
              </a:rPr>
              <a:t>kitaip</a:t>
            </a:r>
            <a:r>
              <a:rPr lang="lt-LT" spc="10" dirty="0" smtClean="0">
                <a:latin typeface="Times New Roman" panose="02020603050405020304" pitchFamily="18" charset="0"/>
                <a:ea typeface="Calibri" panose="020F0502020204030204" pitchFamily="34" charset="0"/>
                <a:cs typeface="Times New Roman" panose="02020603050405020304" pitchFamily="18" charset="0"/>
              </a:rPr>
              <a:t>: </a:t>
            </a:r>
            <a:r>
              <a:rPr lang="lt-LT" spc="10" dirty="0">
                <a:latin typeface="Times New Roman" panose="02020603050405020304" pitchFamily="18" charset="0"/>
                <a:ea typeface="Calibri" panose="020F0502020204030204" pitchFamily="34" charset="0"/>
                <a:cs typeface="Times New Roman" panose="02020603050405020304" pitchFamily="18" charset="0"/>
              </a:rPr>
              <a:t>nustatomas pagrindinis įsipareigojimų/sutarties galiojimo </a:t>
            </a:r>
            <a:r>
              <a:rPr lang="lt-LT" spc="10" dirty="0" smtClean="0">
                <a:latin typeface="Times New Roman" panose="02020603050405020304" pitchFamily="18" charset="0"/>
                <a:ea typeface="Calibri" panose="020F0502020204030204" pitchFamily="34" charset="0"/>
                <a:cs typeface="Times New Roman" panose="02020603050405020304" pitchFamily="18" charset="0"/>
              </a:rPr>
              <a:t>terminas, dėl sutartyje nurodytų konkrečių priežasčių numatomas </a:t>
            </a:r>
            <a:r>
              <a:rPr lang="lt-LT" spc="10" dirty="0">
                <a:latin typeface="Times New Roman" panose="02020603050405020304" pitchFamily="18" charset="0"/>
                <a:ea typeface="Calibri" panose="020F0502020204030204" pitchFamily="34" charset="0"/>
                <a:cs typeface="Times New Roman" panose="02020603050405020304" pitchFamily="18" charset="0"/>
              </a:rPr>
              <a:t>pratęsimas, tiek tiekėjo įsipareigojimams vykdyti, tiek sutarties galiojimui </a:t>
            </a:r>
            <a:r>
              <a:rPr lang="lt-LT" spc="10" dirty="0" smtClean="0">
                <a:latin typeface="Times New Roman" panose="02020603050405020304" pitchFamily="18" charset="0"/>
                <a:ea typeface="Calibri" panose="020F0502020204030204" pitchFamily="34" charset="0"/>
                <a:cs typeface="Times New Roman" panose="02020603050405020304" pitchFamily="18" charset="0"/>
              </a:rPr>
              <a:t>pratęsti. Tačiau šiuo atveju </a:t>
            </a:r>
            <a:r>
              <a:rPr lang="lt-LT" spc="10" dirty="0">
                <a:latin typeface="Times New Roman" panose="02020603050405020304" pitchFamily="18" charset="0"/>
                <a:ea typeface="Calibri" panose="020F0502020204030204" pitchFamily="34" charset="0"/>
                <a:cs typeface="Times New Roman" panose="02020603050405020304" pitchFamily="18" charset="0"/>
              </a:rPr>
              <a:t>reikia nepamiršti tų pratęsimų įforminti kol nepasibaigė sutarties galiojimas</a:t>
            </a:r>
            <a:r>
              <a:rPr lang="lt-LT" spc="10" dirty="0" smtClean="0">
                <a:latin typeface="Times New Roman" panose="02020603050405020304" pitchFamily="18" charset="0"/>
                <a:ea typeface="Calibri" panose="020F0502020204030204" pitchFamily="34" charset="0"/>
                <a:cs typeface="Times New Roman" panose="02020603050405020304" pitchFamily="18" charset="0"/>
              </a:rPr>
              <a:t>. Antrąjį variantą paprastai siūlo ES lėšas administruojančios agentūros. </a:t>
            </a:r>
            <a:r>
              <a:rPr lang="lt-LT" spc="10" dirty="0">
                <a:latin typeface="Times New Roman" panose="02020603050405020304" pitchFamily="18" charset="0"/>
                <a:ea typeface="Calibri" panose="020F0502020204030204" pitchFamily="34" charset="0"/>
                <a:cs typeface="Times New Roman" panose="02020603050405020304" pitchFamily="18" charset="0"/>
              </a:rPr>
              <a:t>Kadangi, dažnai pasitaiko, kad sutarties kontrolę turintys užtikrinti asmenys pamiršta laiku pasirūpinti pratęsimu (užtikrinimo </a:t>
            </a:r>
            <a:r>
              <a:rPr lang="lt-LT" spc="10" dirty="0" smtClean="0">
                <a:latin typeface="Times New Roman" panose="02020603050405020304" pitchFamily="18" charset="0"/>
                <a:ea typeface="Calibri" panose="020F0502020204030204" pitchFamily="34" charset="0"/>
                <a:cs typeface="Times New Roman" panose="02020603050405020304" pitchFamily="18" charset="0"/>
              </a:rPr>
              <a:t>gavimu</a:t>
            </a:r>
            <a:r>
              <a:rPr lang="lt-LT" spc="10" dirty="0">
                <a:latin typeface="Times New Roman" panose="02020603050405020304" pitchFamily="18" charset="0"/>
                <a:ea typeface="Calibri" panose="020F0502020204030204" pitchFamily="34" charset="0"/>
                <a:cs typeface="Times New Roman" panose="02020603050405020304" pitchFamily="18" charset="0"/>
              </a:rPr>
              <a:t>), </a:t>
            </a:r>
            <a:r>
              <a:rPr lang="lt-LT" spc="10" dirty="0" smtClean="0">
                <a:latin typeface="Times New Roman" panose="02020603050405020304" pitchFamily="18" charset="0"/>
                <a:ea typeface="Calibri" panose="020F0502020204030204" pitchFamily="34" charset="0"/>
                <a:cs typeface="Times New Roman" panose="02020603050405020304" pitchFamily="18" charset="0"/>
              </a:rPr>
              <a:t>KMSA taiko ir siūlo </a:t>
            </a:r>
            <a:r>
              <a:rPr lang="lt-LT" spc="10" dirty="0">
                <a:latin typeface="Times New Roman" panose="02020603050405020304" pitchFamily="18" charset="0"/>
                <a:ea typeface="Calibri" panose="020F0502020204030204" pitchFamily="34" charset="0"/>
                <a:cs typeface="Times New Roman" panose="02020603050405020304" pitchFamily="18" charset="0"/>
              </a:rPr>
              <a:t>taikyti </a:t>
            </a:r>
            <a:r>
              <a:rPr lang="lt-LT" spc="10" dirty="0" smtClean="0">
                <a:latin typeface="Times New Roman" panose="02020603050405020304" pitchFamily="18" charset="0"/>
                <a:ea typeface="Calibri" panose="020F0502020204030204" pitchFamily="34" charset="0"/>
                <a:cs typeface="Times New Roman" panose="02020603050405020304" pitchFamily="18" charset="0"/>
              </a:rPr>
              <a:t>Jums pirmąjį </a:t>
            </a:r>
            <a:r>
              <a:rPr lang="lt-LT" spc="10" dirty="0">
                <a:latin typeface="Times New Roman" panose="02020603050405020304" pitchFamily="18" charset="0"/>
                <a:ea typeface="Calibri" panose="020F0502020204030204" pitchFamily="34" charset="0"/>
                <a:cs typeface="Times New Roman" panose="02020603050405020304" pitchFamily="18" charset="0"/>
              </a:rPr>
              <a:t>variantą.</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21672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sp>
        <p:nvSpPr>
          <p:cNvPr id="2" name="Title 1"/>
          <p:cNvSpPr>
            <a:spLocks noGrp="1"/>
          </p:cNvSpPr>
          <p:nvPr>
            <p:ph type="title"/>
          </p:nvPr>
        </p:nvSpPr>
        <p:spPr>
          <a:xfrm>
            <a:off x="1336430" y="633046"/>
            <a:ext cx="9460524" cy="650631"/>
          </a:xfrm>
        </p:spPr>
        <p:txBody>
          <a:bodyPr>
            <a:normAutofit/>
          </a:bodyPr>
          <a:lstStyle/>
          <a:p>
            <a:r>
              <a:rPr lang="lt-LT" sz="2400" b="1" dirty="0" smtClean="0">
                <a:solidFill>
                  <a:schemeClr val="accent5">
                    <a:lumMod val="75000"/>
                  </a:schemeClr>
                </a:solidFill>
                <a:latin typeface="Arial" panose="020B0604020202020204" pitchFamily="34" charset="0"/>
                <a:cs typeface="Arial" panose="020B0604020202020204" pitchFamily="34" charset="0"/>
              </a:rPr>
              <a:t>                    SUTARČIŲ</a:t>
            </a:r>
            <a:r>
              <a:rPr lang="lt-LT" sz="2400" b="1" dirty="0">
                <a:solidFill>
                  <a:schemeClr val="accent5">
                    <a:lumMod val="75000"/>
                  </a:schemeClr>
                </a:solidFill>
                <a:latin typeface="Arial" panose="020B0604020202020204" pitchFamily="34" charset="0"/>
                <a:cs typeface="Arial" panose="020B0604020202020204" pitchFamily="34" charset="0"/>
              </a:rPr>
              <a:t>, PASIŪLYMŲ VIEŠINIMAS CVPIS</a:t>
            </a:r>
            <a:endParaRPr lang="en-US" sz="2400" dirty="0">
              <a:solidFill>
                <a:schemeClr val="accent5">
                  <a:lumMod val="75000"/>
                </a:schemeClr>
              </a:solidFill>
              <a:latin typeface="Arial" panose="020B0604020202020204" pitchFamily="34" charset="0"/>
              <a:cs typeface="Arial" panose="020B0604020202020204" pitchFamily="34" charset="0"/>
            </a:endParaRPr>
          </a:p>
        </p:txBody>
      </p:sp>
      <p:sp>
        <p:nvSpPr>
          <p:cNvPr id="3" name="Stačiakampis 2"/>
          <p:cNvSpPr/>
          <p:nvPr/>
        </p:nvSpPr>
        <p:spPr>
          <a:xfrm>
            <a:off x="342901" y="1213338"/>
            <a:ext cx="11684976" cy="5755422"/>
          </a:xfrm>
          <a:prstGeom prst="rect">
            <a:avLst/>
          </a:prstGeom>
        </p:spPr>
        <p:txBody>
          <a:bodyPr wrap="square">
            <a:spAutoFit/>
          </a:bodyPr>
          <a:lstStyle/>
          <a:p>
            <a:r>
              <a:rPr lang="lt-LT" sz="1600" b="1" spc="1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K</a:t>
            </a:r>
            <a:r>
              <a:rPr lang="lt-LT" sz="1600" b="1"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lausimai.</a:t>
            </a:r>
            <a:r>
              <a:rPr lang="lt-LT" sz="16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 </a:t>
            </a:r>
          </a:p>
          <a:p>
            <a:pPr algn="just"/>
            <a:r>
              <a:rPr lang="en-US" sz="16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1. </a:t>
            </a:r>
            <a:r>
              <a:rPr lang="lt-LT" sz="16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CVP IS sutarčių posistemėje, registruojant naują sutartį, yra atsiradę naujos eilutės dėl sutarties vertės. Būdavo sutarties vertė ir viskas, o dabar yra sutarties vertė ir dar dvi eilutės – faktinė sutarties. </a:t>
            </a:r>
            <a:r>
              <a:rPr lang="lt-LT" sz="1600" dirty="0">
                <a:solidFill>
                  <a:schemeClr val="accent5">
                    <a:lumMod val="75000"/>
                  </a:schemeClr>
                </a:solidFill>
                <a:highlight>
                  <a:srgbClr val="C0C0C0"/>
                </a:highlight>
                <a:latin typeface="Arial" panose="020B0604020202020204" pitchFamily="34" charset="0"/>
                <a:ea typeface="Calibri" panose="020F0502020204030204" pitchFamily="34" charset="0"/>
                <a:cs typeface="Arial" panose="020B0604020202020204" pitchFamily="34" charset="0"/>
              </a:rPr>
              <a:t>Ar būtinai reikia parašyti faktinę sutarties įvykdymo vertę ir faktinę sutarties įvykdymo datą ?</a:t>
            </a:r>
            <a:endParaRPr lang="lt-LT" sz="16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endParaRPr>
          </a:p>
          <a:p>
            <a:pPr algn="just"/>
            <a:r>
              <a:rPr lang="lt-LT" sz="16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2. Jeigu sudaroma sutartis ir </a:t>
            </a:r>
            <a:r>
              <a:rPr lang="lt-LT" sz="1600" dirty="0">
                <a:solidFill>
                  <a:schemeClr val="accent5">
                    <a:lumMod val="75000"/>
                  </a:schemeClr>
                </a:solidFill>
                <a:highlight>
                  <a:srgbClr val="C0C0C0"/>
                </a:highlight>
                <a:latin typeface="Arial" panose="020B0604020202020204" pitchFamily="34" charset="0"/>
                <a:ea typeface="Calibri" panose="020F0502020204030204" pitchFamily="34" charset="0"/>
                <a:cs typeface="Arial" panose="020B0604020202020204" pitchFamily="34" charset="0"/>
              </a:rPr>
              <a:t>dalis paslaugų numatoma atlikti prieš naujus metus</a:t>
            </a:r>
            <a:r>
              <a:rPr lang="lt-LT" sz="16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 tuo pat apmokant kažkokią dalį pinigų, o </a:t>
            </a:r>
            <a:r>
              <a:rPr lang="lt-LT" sz="1600" dirty="0">
                <a:solidFill>
                  <a:schemeClr val="accent5">
                    <a:lumMod val="75000"/>
                  </a:schemeClr>
                </a:solidFill>
                <a:highlight>
                  <a:srgbClr val="C0C0C0"/>
                </a:highlight>
                <a:latin typeface="Arial" panose="020B0604020202020204" pitchFamily="34" charset="0"/>
                <a:ea typeface="Calibri" panose="020F0502020204030204" pitchFamily="34" charset="0"/>
                <a:cs typeface="Arial" panose="020B0604020202020204" pitchFamily="34" charset="0"/>
              </a:rPr>
              <a:t>dalis paslaugų keliasi į kitus metus</a:t>
            </a:r>
            <a:r>
              <a:rPr lang="lt-LT" sz="16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 ir likusi pinigų dalis bus apmokama kitais metais</a:t>
            </a:r>
            <a:r>
              <a:rPr lang="lt-LT" sz="1600" dirty="0">
                <a:solidFill>
                  <a:schemeClr val="accent5">
                    <a:lumMod val="75000"/>
                  </a:schemeClr>
                </a:solidFill>
                <a:highlight>
                  <a:srgbClr val="C0C0C0"/>
                </a:highlight>
                <a:latin typeface="Arial" panose="020B0604020202020204" pitchFamily="34" charset="0"/>
                <a:ea typeface="Calibri" panose="020F0502020204030204" pitchFamily="34" charset="0"/>
                <a:cs typeface="Arial" panose="020B0604020202020204" pitchFamily="34" charset="0"/>
              </a:rPr>
              <a:t>, kaip reiktų teisingai užpildyti sutarčių posistemėje formą?</a:t>
            </a:r>
            <a:endParaRPr lang="lt-LT" sz="16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endParaRPr>
          </a:p>
          <a:p>
            <a:pPr algn="just"/>
            <a:r>
              <a:rPr lang="lt-LT" sz="1600" b="1" spc="10" dirty="0">
                <a:latin typeface="Arial" panose="020B0604020202020204" pitchFamily="34" charset="0"/>
                <a:ea typeface="Calibri" panose="020F0502020204030204" pitchFamily="34" charset="0"/>
                <a:cs typeface="Arial" panose="020B0604020202020204" pitchFamily="34" charset="0"/>
              </a:rPr>
              <a:t>Atsakymas.</a:t>
            </a:r>
            <a:r>
              <a:rPr lang="lt-LT" sz="1600" spc="10" dirty="0">
                <a:latin typeface="Arial" panose="020B0604020202020204" pitchFamily="34" charset="0"/>
                <a:ea typeface="Calibri" panose="020F0502020204030204" pitchFamily="34" charset="0"/>
                <a:cs typeface="Arial" panose="020B0604020202020204" pitchFamily="34" charset="0"/>
              </a:rPr>
              <a:t> </a:t>
            </a:r>
            <a:endParaRPr lang="lt-LT" sz="1600" dirty="0">
              <a:latin typeface="Arial" panose="020B0604020202020204" pitchFamily="34" charset="0"/>
              <a:ea typeface="Calibri" panose="020F0502020204030204" pitchFamily="34" charset="0"/>
              <a:cs typeface="Arial" panose="020B0604020202020204" pitchFamily="34" charset="0"/>
            </a:endParaRPr>
          </a:p>
          <a:p>
            <a:pPr algn="just"/>
            <a:r>
              <a:rPr lang="lt-LT" sz="1600" spc="10" dirty="0">
                <a:latin typeface="Arial" panose="020B0604020202020204" pitchFamily="34" charset="0"/>
                <a:ea typeface="Calibri" panose="020F0502020204030204" pitchFamily="34" charset="0"/>
                <a:cs typeface="Arial" panose="020B0604020202020204" pitchFamily="34" charset="0"/>
              </a:rPr>
              <a:t>1. Informaciją apie faktinę sutarties įvykdymo vertę ir datą </a:t>
            </a:r>
            <a:r>
              <a:rPr lang="lt-LT" sz="1600" b="1" spc="10" dirty="0">
                <a:latin typeface="Arial" panose="020B0604020202020204" pitchFamily="34" charset="0"/>
                <a:ea typeface="Calibri" panose="020F0502020204030204" pitchFamily="34" charset="0"/>
                <a:cs typeface="Arial" panose="020B0604020202020204" pitchFamily="34" charset="0"/>
              </a:rPr>
              <a:t>rekomenduojama pildyti, tačiau tai nėra privaloma</a:t>
            </a:r>
            <a:r>
              <a:rPr lang="lt-LT" sz="1600" spc="10" dirty="0">
                <a:latin typeface="Arial" panose="020B0604020202020204" pitchFamily="34" charset="0"/>
                <a:ea typeface="Calibri" panose="020F0502020204030204" pitchFamily="34" charset="0"/>
                <a:cs typeface="Arial" panose="020B0604020202020204" pitchFamily="34" charset="0"/>
              </a:rPr>
              <a:t>. Faktinės sutarties įvykdymo vertės ir datos nurodymas CVP IS ypač aktualus tuo atveju, kai faktinė sutarties įvykdymo vertė ar data itin ženkliai skiriasi nuo numatytosios sutarties vertės ir įvykdymo datos. </a:t>
            </a:r>
            <a:endParaRPr lang="lt-LT" sz="1600" dirty="0">
              <a:latin typeface="Arial" panose="020B0604020202020204" pitchFamily="34" charset="0"/>
              <a:ea typeface="Calibri" panose="020F0502020204030204" pitchFamily="34" charset="0"/>
              <a:cs typeface="Arial" panose="020B0604020202020204" pitchFamily="34" charset="0"/>
            </a:endParaRPr>
          </a:p>
          <a:p>
            <a:r>
              <a:rPr lang="lt-LT" sz="1600" spc="10" dirty="0">
                <a:latin typeface="Arial" panose="020B0604020202020204" pitchFamily="34" charset="0"/>
                <a:ea typeface="Calibri" panose="020F0502020204030204" pitchFamily="34" charset="0"/>
                <a:cs typeface="Arial" panose="020B0604020202020204" pitchFamily="34" charset="0"/>
              </a:rPr>
              <a:t>Daugiau</a:t>
            </a:r>
            <a:r>
              <a:rPr lang="lt-LT" sz="1600" dirty="0">
                <a:latin typeface="Arial" panose="020B0604020202020204" pitchFamily="34" charset="0"/>
                <a:ea typeface="Calibri" panose="020F0502020204030204" pitchFamily="34" charset="0"/>
                <a:cs typeface="Arial" panose="020B0604020202020204" pitchFamily="34" charset="0"/>
              </a:rPr>
              <a:t> </a:t>
            </a:r>
            <a:r>
              <a:rPr lang="lt-LT" sz="1600" u="sng" spc="10" dirty="0">
                <a:solidFill>
                  <a:srgbClr val="0070C0"/>
                </a:solidFill>
                <a:latin typeface="Arial" panose="020B0604020202020204" pitchFamily="34" charset="0"/>
                <a:ea typeface="Calibri" panose="020F0502020204030204" pitchFamily="34" charset="0"/>
                <a:cs typeface="Arial" panose="020B0604020202020204" pitchFamily="34" charset="0"/>
                <a:hlinkClick r:id="rId3"/>
              </a:rPr>
              <a:t>https://</a:t>
            </a:r>
            <a:r>
              <a:rPr lang="lt-LT" sz="1600" u="sng" spc="10" dirty="0" smtClean="0">
                <a:solidFill>
                  <a:srgbClr val="0070C0"/>
                </a:solidFill>
                <a:latin typeface="Arial" panose="020B0604020202020204" pitchFamily="34" charset="0"/>
                <a:ea typeface="Calibri" panose="020F0502020204030204" pitchFamily="34" charset="0"/>
                <a:cs typeface="Arial" panose="020B0604020202020204" pitchFamily="34" charset="0"/>
                <a:hlinkClick r:id="rId3"/>
              </a:rPr>
              <a:t>vpt.lrv.lt/lt/naujienos/cvp-is-pakeitimai-susije-su-sudarytu-sutarciu-viesinimu</a:t>
            </a:r>
            <a:endParaRPr lang="lt-LT" sz="1600" u="sng" spc="10" dirty="0" smtClean="0">
              <a:solidFill>
                <a:srgbClr val="0070C0"/>
              </a:solidFill>
              <a:latin typeface="Arial" panose="020B0604020202020204" pitchFamily="34" charset="0"/>
              <a:ea typeface="Calibri" panose="020F0502020204030204" pitchFamily="34" charset="0"/>
              <a:cs typeface="Arial" panose="020B0604020202020204" pitchFamily="34" charset="0"/>
            </a:endParaRPr>
          </a:p>
          <a:p>
            <a:r>
              <a:rPr lang="lt-LT" sz="1600" dirty="0" smtClean="0">
                <a:latin typeface="Arial" panose="020B0604020202020204" pitchFamily="34" charset="0"/>
                <a:cs typeface="Arial" panose="020B0604020202020204" pitchFamily="34" charset="0"/>
              </a:rPr>
              <a:t>2</a:t>
            </a:r>
            <a:r>
              <a:rPr lang="lt-LT" sz="1600" dirty="0">
                <a:latin typeface="Arial" panose="020B0604020202020204" pitchFamily="34" charset="0"/>
                <a:cs typeface="Arial" panose="020B0604020202020204" pitchFamily="34" charset="0"/>
              </a:rPr>
              <a:t>. Informacija sutarčių posistemėje CVPIS pildoma </a:t>
            </a:r>
            <a:r>
              <a:rPr lang="lt-LT" sz="1600" b="1" dirty="0">
                <a:latin typeface="Arial" panose="020B0604020202020204" pitchFamily="34" charset="0"/>
                <a:cs typeface="Arial" panose="020B0604020202020204" pitchFamily="34" charset="0"/>
              </a:rPr>
              <a:t>kai</a:t>
            </a:r>
            <a:r>
              <a:rPr lang="lt-LT" sz="1600" dirty="0">
                <a:latin typeface="Arial" panose="020B0604020202020204" pitchFamily="34" charset="0"/>
                <a:cs typeface="Arial" panose="020B0604020202020204" pitchFamily="34" charset="0"/>
              </a:rPr>
              <a:t> </a:t>
            </a:r>
            <a:r>
              <a:rPr lang="lt-LT" sz="1600" b="1" dirty="0">
                <a:latin typeface="Arial" panose="020B0604020202020204" pitchFamily="34" charset="0"/>
                <a:cs typeface="Arial" panose="020B0604020202020204" pitchFamily="34" charset="0"/>
              </a:rPr>
              <a:t>bus suteiktos paslaugos</a:t>
            </a:r>
            <a:r>
              <a:rPr lang="lt-LT" sz="1600" dirty="0">
                <a:latin typeface="Arial" panose="020B0604020202020204" pitchFamily="34" charset="0"/>
                <a:cs typeface="Arial" panose="020B0604020202020204" pitchFamily="34" charset="0"/>
              </a:rPr>
              <a:t>, bet nebūtinai, kai baigsis sutarties galiojimas. </a:t>
            </a:r>
            <a:r>
              <a:rPr lang="lt-LT" sz="1600" b="1" dirty="0">
                <a:latin typeface="Arial" panose="020B0604020202020204" pitchFamily="34" charset="0"/>
                <a:cs typeface="Arial" panose="020B0604020202020204" pitchFamily="34" charset="0"/>
              </a:rPr>
              <a:t>Paaiškėjus faktinei sutarties įvykdymo datai ir faktinei sutarties vertei anksčiau numatyto sutarties įvykdymo termino, tokią informaciją VPT prašo pildyti iš karto</a:t>
            </a:r>
            <a:r>
              <a:rPr lang="lt-LT" sz="1600" dirty="0">
                <a:latin typeface="Arial" panose="020B0604020202020204" pitchFamily="34" charset="0"/>
                <a:cs typeface="Arial" panose="020B0604020202020204" pitchFamily="34" charset="0"/>
              </a:rPr>
              <a:t>, </a:t>
            </a:r>
            <a:r>
              <a:rPr lang="lt-LT" sz="1600" b="1" dirty="0">
                <a:latin typeface="Arial" panose="020B0604020202020204" pitchFamily="34" charset="0"/>
                <a:cs typeface="Arial" panose="020B0604020202020204" pitchFamily="34" charset="0"/>
              </a:rPr>
              <a:t>kai ji tampa žinoma</a:t>
            </a:r>
            <a:r>
              <a:rPr lang="lt-LT" sz="1600" dirty="0">
                <a:latin typeface="Arial" panose="020B0604020202020204" pitchFamily="34" charset="0"/>
                <a:cs typeface="Arial" panose="020B0604020202020204" pitchFamily="34" charset="0"/>
              </a:rPr>
              <a:t>. Suėjus numatytam sutarties įvykdymo terminui, kuris nurodytas CVP IS, neužpildžiusiam faktinės sutarties įvykdymo vertės ir datos duomenų pirkimų vykdytojui, el. paštu bus išsiųstas priminimas apie tokią galimybę.</a:t>
            </a:r>
          </a:p>
          <a:p>
            <a:r>
              <a:rPr lang="lt-LT" sz="1600" b="1" dirty="0">
                <a:latin typeface="Arial" panose="020B0604020202020204" pitchFamily="34" charset="0"/>
                <a:cs typeface="Arial" panose="020B0604020202020204" pitchFamily="34" charset="0"/>
              </a:rPr>
              <a:t>Raštu sudarytas sutartis bei raštu pateiktus laimėjusių tiekėjų pasiūlymus privaloma viešinti nepriklausomai nuo pirkimo vertės, ar viešojo pirkimo būdo,</a:t>
            </a:r>
            <a:r>
              <a:rPr lang="lt-LT" sz="1600" dirty="0">
                <a:latin typeface="Arial" panose="020B0604020202020204" pitchFamily="34" charset="0"/>
                <a:cs typeface="Arial" panose="020B0604020202020204" pitchFamily="34" charset="0"/>
              </a:rPr>
              <a:t> </a:t>
            </a:r>
            <a:r>
              <a:rPr lang="lt-LT" sz="1600" b="1" u="sng" dirty="0">
                <a:latin typeface="Arial" panose="020B0604020202020204" pitchFamily="34" charset="0"/>
                <a:cs typeface="Arial" panose="020B0604020202020204" pitchFamily="34" charset="0"/>
                <a:hlinkClick r:id="rId4"/>
              </a:rPr>
              <a:t>išskyrus tam tikras išimtis</a:t>
            </a:r>
            <a:r>
              <a:rPr lang="lt-LT" sz="1600" dirty="0">
                <a:latin typeface="Arial" panose="020B0604020202020204" pitchFamily="34" charset="0"/>
                <a:cs typeface="Arial" panose="020B0604020202020204" pitchFamily="34" charset="0"/>
              </a:rPr>
              <a:t> (pirkimo vykdymas dėl ypatingos skubos dėl aplinkybių, kurių nebuvo galima numatyti, </a:t>
            </a:r>
            <a:r>
              <a:rPr lang="lt-LT" sz="1600" b="1" dirty="0">
                <a:latin typeface="Arial" panose="020B0604020202020204" pitchFamily="34" charset="0"/>
                <a:cs typeface="Arial" panose="020B0604020202020204" pitchFamily="34" charset="0"/>
              </a:rPr>
              <a:t>nėra tarp tokių išimčių)</a:t>
            </a:r>
            <a:r>
              <a:rPr lang="lt-LT" sz="1600" dirty="0">
                <a:latin typeface="Arial" panose="020B0604020202020204" pitchFamily="34" charset="0"/>
                <a:cs typeface="Arial" panose="020B0604020202020204" pitchFamily="34" charset="0"/>
              </a:rPr>
              <a:t>. Šį reikalavimą reglamentuoja VPĮ 86 straipsnio 9  dalis.</a:t>
            </a:r>
          </a:p>
          <a:p>
            <a:r>
              <a:rPr lang="lt-LT" sz="1600" dirty="0">
                <a:latin typeface="Arial" panose="020B0604020202020204" pitchFamily="34" charset="0"/>
                <a:cs typeface="Arial" panose="020B0604020202020204" pitchFamily="34" charset="0"/>
              </a:rPr>
              <a:t>Apie sutarčių, pasiūlymų viešinimą, skelbimus ir ataskaitas </a:t>
            </a:r>
            <a:r>
              <a:rPr lang="lt-LT" sz="1600" u="sng" dirty="0">
                <a:latin typeface="Arial" panose="020B0604020202020204" pitchFamily="34" charset="0"/>
                <a:cs typeface="Arial" panose="020B0604020202020204" pitchFamily="34" charset="0"/>
                <a:hlinkClick r:id="rId5"/>
              </a:rPr>
              <a:t>https://vpt.lrv.lt/lt/naujienos/del-sutarciu-skelbimo-ir-ataskaitu-teikimo-ivykdzius-pirkima</a:t>
            </a:r>
            <a:endParaRPr lang="lt-LT" sz="1600" dirty="0">
              <a:latin typeface="Arial" panose="020B0604020202020204" pitchFamily="34" charset="0"/>
              <a:cs typeface="Arial" panose="020B0604020202020204" pitchFamily="34" charset="0"/>
            </a:endParaRPr>
          </a:p>
          <a:p>
            <a:endParaRPr lang="lt-LT"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5980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sp>
        <p:nvSpPr>
          <p:cNvPr id="2" name="Title 1"/>
          <p:cNvSpPr>
            <a:spLocks noGrp="1"/>
          </p:cNvSpPr>
          <p:nvPr>
            <p:ph type="title"/>
          </p:nvPr>
        </p:nvSpPr>
        <p:spPr>
          <a:xfrm>
            <a:off x="1995854" y="624254"/>
            <a:ext cx="9357946" cy="360484"/>
          </a:xfrm>
        </p:spPr>
        <p:txBody>
          <a:bodyPr>
            <a:normAutofit fontScale="90000"/>
          </a:bodyPr>
          <a:lstStyle/>
          <a:p>
            <a:r>
              <a:rPr lang="lt-LT" b="1" dirty="0" smtClean="0"/>
              <a:t> </a:t>
            </a:r>
            <a:br>
              <a:rPr lang="lt-LT" b="1" dirty="0" smtClean="0"/>
            </a:br>
            <a:r>
              <a:rPr lang="lt-LT" b="1" dirty="0" smtClean="0"/>
              <a:t>                </a:t>
            </a:r>
            <a:r>
              <a:rPr lang="lt-LT" sz="2700" b="1" dirty="0" smtClean="0">
                <a:solidFill>
                  <a:schemeClr val="accent5">
                    <a:lumMod val="75000"/>
                  </a:schemeClr>
                </a:solidFill>
                <a:latin typeface="Arial" panose="020B0604020202020204" pitchFamily="34" charset="0"/>
                <a:cs typeface="Arial" panose="020B0604020202020204" pitchFamily="34" charset="0"/>
              </a:rPr>
              <a:t>KONFIDENCIALUMAS</a:t>
            </a:r>
            <a:r>
              <a:rPr lang="lt-LT" dirty="0" smtClean="0">
                <a:solidFill>
                  <a:schemeClr val="accent5">
                    <a:lumMod val="75000"/>
                  </a:schemeClr>
                </a:solidFill>
              </a:rPr>
              <a:t/>
            </a:r>
            <a:br>
              <a:rPr lang="lt-LT" dirty="0" smtClean="0">
                <a:solidFill>
                  <a:schemeClr val="accent5">
                    <a:lumMod val="75000"/>
                  </a:schemeClr>
                </a:solidFill>
              </a:rPr>
            </a:br>
            <a:endParaRPr lang="en-US" dirty="0">
              <a:solidFill>
                <a:schemeClr val="accent5">
                  <a:lumMod val="75000"/>
                </a:schemeClr>
              </a:solidFill>
            </a:endParaRPr>
          </a:p>
        </p:txBody>
      </p:sp>
      <p:sp>
        <p:nvSpPr>
          <p:cNvPr id="5" name="Stačiakampis 4"/>
          <p:cNvSpPr/>
          <p:nvPr/>
        </p:nvSpPr>
        <p:spPr>
          <a:xfrm>
            <a:off x="281354" y="1494691"/>
            <a:ext cx="11764108" cy="5355312"/>
          </a:xfrm>
          <a:prstGeom prst="rect">
            <a:avLst/>
          </a:prstGeom>
        </p:spPr>
        <p:txBody>
          <a:bodyPr wrap="square">
            <a:spAutoFit/>
          </a:bodyPr>
          <a:lstStyle/>
          <a:p>
            <a:pPr algn="just">
              <a:spcAft>
                <a:spcPts val="0"/>
              </a:spcAft>
            </a:pPr>
            <a:r>
              <a:rPr lang="lt-LT" b="1" dirty="0">
                <a:solidFill>
                  <a:schemeClr val="accent5">
                    <a:lumMod val="75000"/>
                  </a:schemeClr>
                </a:solidFill>
                <a:latin typeface="Arial" panose="020B0604020202020204" pitchFamily="34" charset="0"/>
                <a:ea typeface="Calibri" panose="020F0502020204030204" pitchFamily="34" charset="0"/>
                <a:cs typeface="Times New Roman" panose="02020603050405020304" pitchFamily="18" charset="0"/>
              </a:rPr>
              <a:t>Klausimas.</a:t>
            </a:r>
            <a:r>
              <a:rPr lang="lt-LT" dirty="0">
                <a:solidFill>
                  <a:schemeClr val="accent5">
                    <a:lumMod val="75000"/>
                  </a:schemeClr>
                </a:solidFill>
                <a:latin typeface="Arial" panose="020B0604020202020204" pitchFamily="34" charset="0"/>
                <a:ea typeface="Calibri" panose="020F0502020204030204" pitchFamily="34" charset="0"/>
                <a:cs typeface="Times New Roman" panose="02020603050405020304" pitchFamily="18" charset="0"/>
              </a:rPr>
              <a:t>  Pirkimo dokumentuose nurodyta, kad tik laimėjęs pirkimą tiekėjas turi pateikti atitiktį kvalifikacijai ir pašalinimo pagrindų nebuvimą įrodančius dokumentus. Tiekėjas teikdamas pasiūlymą pateikiamų dokumentų sąraše nurodė kaip konfidencialią informaciją tik kai kuriuos dokumentus, kuriuos teikė kartu su pasiūlymu. Komisijai nustačius preliminarų laimėtoją prašoma pateikti likusius dokumentus ir tiekėjas juos pateikė, bet </a:t>
            </a:r>
            <a:r>
              <a:rPr lang="lt-LT" b="1" dirty="0">
                <a:solidFill>
                  <a:schemeClr val="accent5">
                    <a:lumMod val="75000"/>
                  </a:schemeClr>
                </a:solidFill>
                <a:latin typeface="Arial" panose="020B0604020202020204" pitchFamily="34" charset="0"/>
                <a:ea typeface="Calibri" panose="020F0502020204030204" pitchFamily="34" charset="0"/>
                <a:cs typeface="Times New Roman" panose="02020603050405020304" pitchFamily="18" charset="0"/>
              </a:rPr>
              <a:t>nenurodė kurie iš jų yra konfidencialūs</a:t>
            </a:r>
            <a:r>
              <a:rPr lang="lt-LT" dirty="0">
                <a:solidFill>
                  <a:schemeClr val="accent5">
                    <a:lumMod val="75000"/>
                  </a:schemeClr>
                </a:solidFill>
                <a:latin typeface="Arial" panose="020B0604020202020204" pitchFamily="34" charset="0"/>
                <a:ea typeface="Calibri" panose="020F0502020204030204" pitchFamily="34" charset="0"/>
                <a:cs typeface="Times New Roman" panose="02020603050405020304" pitchFamily="18" charset="0"/>
              </a:rPr>
              <a:t>. </a:t>
            </a:r>
            <a:r>
              <a:rPr lang="lt-LT" b="1" dirty="0">
                <a:solidFill>
                  <a:schemeClr val="accent5">
                    <a:lumMod val="75000"/>
                  </a:schemeClr>
                </a:solidFill>
                <a:latin typeface="Arial" panose="020B0604020202020204" pitchFamily="34" charset="0"/>
                <a:ea typeface="Calibri" panose="020F0502020204030204" pitchFamily="34" charset="0"/>
                <a:cs typeface="Times New Roman" panose="02020603050405020304" pitchFamily="18" charset="0"/>
              </a:rPr>
              <a:t>Tiekėjo pateiktuose dokumentuose nurodyti dirbančiųjų asmenų duomenys, kurių viešinimas prieštarautų asmens duomenų apsaugos nuostatoms.</a:t>
            </a:r>
            <a:r>
              <a:rPr lang="lt-LT" dirty="0">
                <a:solidFill>
                  <a:schemeClr val="accent5">
                    <a:lumMod val="75000"/>
                  </a:schemeClr>
                </a:solidFill>
                <a:latin typeface="Arial" panose="020B0604020202020204" pitchFamily="34" charset="0"/>
                <a:ea typeface="Calibri" panose="020F0502020204030204" pitchFamily="34" charset="0"/>
                <a:cs typeface="Times New Roman" panose="02020603050405020304" pitchFamily="18" charset="0"/>
              </a:rPr>
              <a:t> </a:t>
            </a:r>
            <a:r>
              <a:rPr lang="lt-LT" dirty="0">
                <a:solidFill>
                  <a:schemeClr val="accent5">
                    <a:lumMod val="75000"/>
                  </a:schemeClr>
                </a:solidFill>
                <a:highlight>
                  <a:srgbClr val="C0C0C0"/>
                </a:highlight>
                <a:latin typeface="Arial" panose="020B0604020202020204" pitchFamily="34" charset="0"/>
                <a:ea typeface="Calibri" panose="020F0502020204030204" pitchFamily="34" charset="0"/>
                <a:cs typeface="Times New Roman" panose="02020603050405020304" pitchFamily="18" charset="0"/>
              </a:rPr>
              <a:t>Ar perkančioji organizacija turi pati nuspręsti, kokie duomenys neturi būti viešinami ar prašyti tiekėjo, kad nurodytų konfidencialius dokumentus?</a:t>
            </a:r>
            <a:endParaRPr lang="lt-LT" sz="1600"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lt-LT" dirty="0">
                <a:latin typeface="Arial" panose="020B0604020202020204" pitchFamily="34" charset="0"/>
                <a:ea typeface="Calibri" panose="020F0502020204030204" pitchFamily="34" charset="0"/>
                <a:cs typeface="Times New Roman" panose="02020603050405020304" pitchFamily="18" charset="0"/>
              </a:rPr>
              <a:t> </a:t>
            </a:r>
            <a:endParaRPr lang="lt-LT" sz="16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lt-LT" b="1" dirty="0">
                <a:latin typeface="Arial" panose="020B0604020202020204" pitchFamily="34" charset="0"/>
                <a:ea typeface="Calibri" panose="020F0502020204030204" pitchFamily="34" charset="0"/>
                <a:cs typeface="Times New Roman" panose="02020603050405020304" pitchFamily="18" charset="0"/>
              </a:rPr>
              <a:t>Atsakymas.</a:t>
            </a:r>
            <a:r>
              <a:rPr lang="lt-LT" dirty="0">
                <a:latin typeface="Arial" panose="020B0604020202020204" pitchFamily="34" charset="0"/>
                <a:ea typeface="Calibri" panose="020F0502020204030204" pitchFamily="34" charset="0"/>
                <a:cs typeface="Times New Roman" panose="02020603050405020304" pitchFamily="18" charset="0"/>
              </a:rPr>
              <a:t> </a:t>
            </a:r>
            <a:r>
              <a:rPr lang="lt-LT" b="1" dirty="0">
                <a:latin typeface="Arial" panose="020B0604020202020204" pitchFamily="34" charset="0"/>
                <a:ea typeface="Calibri" panose="020F0502020204030204" pitchFamily="34" charset="0"/>
                <a:cs typeface="Times New Roman" panose="02020603050405020304" pitchFamily="18" charset="0"/>
              </a:rPr>
              <a:t>Konfidencialūs yra tokie asmens duomenys, kurie </a:t>
            </a:r>
            <a:r>
              <a:rPr lang="lt-LT" b="1" u="sng" dirty="0">
                <a:latin typeface="Arial" panose="020B0604020202020204" pitchFamily="34" charset="0"/>
                <a:ea typeface="Calibri" panose="020F0502020204030204" pitchFamily="34" charset="0"/>
                <a:cs typeface="Times New Roman" panose="02020603050405020304" pitchFamily="18" charset="0"/>
              </a:rPr>
              <a:t>nėra susiję</a:t>
            </a:r>
            <a:r>
              <a:rPr lang="lt-LT" b="1" dirty="0">
                <a:latin typeface="Arial" panose="020B0604020202020204" pitchFamily="34" charset="0"/>
                <a:ea typeface="Calibri" panose="020F0502020204030204" pitchFamily="34" charset="0"/>
                <a:cs typeface="Times New Roman" panose="02020603050405020304" pitchFamily="18" charset="0"/>
              </a:rPr>
              <a:t> su kvalifikacija (</a:t>
            </a:r>
            <a:r>
              <a:rPr lang="lt-LT" dirty="0">
                <a:latin typeface="Arial" panose="020B0604020202020204" pitchFamily="34" charset="0"/>
                <a:ea typeface="Calibri" panose="020F0502020204030204" pitchFamily="34" charset="0"/>
                <a:cs typeface="Times New Roman" panose="02020603050405020304" pitchFamily="18" charset="0"/>
              </a:rPr>
              <a:t>išsilavinimas, atestatas, vykdytos sutartys ir kt.)</a:t>
            </a:r>
            <a:r>
              <a:rPr lang="lt-LT" b="1" dirty="0">
                <a:latin typeface="Arial" panose="020B0604020202020204" pitchFamily="34" charset="0"/>
                <a:ea typeface="Calibri" panose="020F0502020204030204" pitchFamily="34" charset="0"/>
                <a:cs typeface="Times New Roman" panose="02020603050405020304" pitchFamily="18" charset="0"/>
              </a:rPr>
              <a:t> ar pan. duomenimis, reikalingais pasiūlymo vertinimui</a:t>
            </a:r>
            <a:r>
              <a:rPr lang="lt-LT" dirty="0">
                <a:latin typeface="Arial" panose="020B0604020202020204" pitchFamily="34" charset="0"/>
                <a:ea typeface="Calibri" panose="020F0502020204030204" pitchFamily="34" charset="0"/>
                <a:cs typeface="Times New Roman" panose="02020603050405020304" pitchFamily="18" charset="0"/>
              </a:rPr>
              <a:t>. </a:t>
            </a:r>
            <a:r>
              <a:rPr lang="lt-LT" b="1" u="sng" dirty="0">
                <a:latin typeface="Arial" panose="020B0604020202020204" pitchFamily="34" charset="0"/>
                <a:ea typeface="Calibri" panose="020F0502020204030204" pitchFamily="34" charset="0"/>
                <a:cs typeface="Times New Roman" panose="02020603050405020304" pitchFamily="18" charset="0"/>
              </a:rPr>
              <a:t>Konfidencialūs yra tokie duomenys, kaip asmens kodas, asmeninis telefonas ir pan.</a:t>
            </a:r>
            <a:r>
              <a:rPr lang="lt-LT" dirty="0">
                <a:latin typeface="Arial" panose="020B0604020202020204" pitchFamily="34" charset="0"/>
                <a:ea typeface="Calibri" panose="020F0502020204030204" pitchFamily="34" charset="0"/>
                <a:cs typeface="Times New Roman" panose="02020603050405020304" pitchFamily="18" charset="0"/>
              </a:rPr>
              <a:t> </a:t>
            </a:r>
            <a:r>
              <a:rPr lang="lt-LT" b="1" dirty="0">
                <a:latin typeface="Arial" panose="020B0604020202020204" pitchFamily="34" charset="0"/>
                <a:ea typeface="Calibri" panose="020F0502020204030204" pitchFamily="34" charset="0"/>
                <a:cs typeface="Times New Roman" panose="02020603050405020304" pitchFamily="18" charset="0"/>
              </a:rPr>
              <a:t>Jei tiekėjas nenurodė, kad dokumentai konfidencialūs, bet perkančioji organizacija pati vertina juos kaip konfidencialius, tai tokie duomenys </a:t>
            </a:r>
            <a:r>
              <a:rPr lang="lt-LT" b="1" u="sng" dirty="0">
                <a:latin typeface="Arial" panose="020B0604020202020204" pitchFamily="34" charset="0"/>
                <a:ea typeface="Calibri" panose="020F0502020204030204" pitchFamily="34" charset="0"/>
                <a:cs typeface="Times New Roman" panose="02020603050405020304" pitchFamily="18" charset="0"/>
              </a:rPr>
              <a:t>neturi būti viešinami</a:t>
            </a:r>
            <a:r>
              <a:rPr lang="lt-LT" u="sng" dirty="0">
                <a:latin typeface="Arial" panose="020B0604020202020204" pitchFamily="34" charset="0"/>
                <a:ea typeface="Calibri" panose="020F0502020204030204" pitchFamily="34" charset="0"/>
                <a:cs typeface="Times New Roman" panose="02020603050405020304" pitchFamily="18" charset="0"/>
              </a:rPr>
              <a:t>. </a:t>
            </a:r>
            <a:endParaRPr lang="lt-LT" sz="1600" u="sng"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lt-LT" dirty="0">
                <a:latin typeface="Arial" panose="020B0604020202020204" pitchFamily="34" charset="0"/>
                <a:ea typeface="Calibri" panose="020F0502020204030204" pitchFamily="34" charset="0"/>
                <a:cs typeface="Times New Roman" panose="02020603050405020304" pitchFamily="18" charset="0"/>
              </a:rPr>
              <a:t>VPĮ 20 straipsnio 3 dalis nustato, kad </a:t>
            </a:r>
            <a:r>
              <a:rPr lang="lt-LT" b="1" dirty="0">
                <a:latin typeface="Arial" panose="020B0604020202020204" pitchFamily="34" charset="0"/>
                <a:ea typeface="Calibri" panose="020F0502020204030204" pitchFamily="34" charset="0"/>
                <a:cs typeface="Times New Roman" panose="02020603050405020304" pitchFamily="18" charset="0"/>
              </a:rPr>
              <a:t>jeigu perkančiajai organizacijai kyla abejonių</a:t>
            </a:r>
            <a:r>
              <a:rPr lang="lt-LT" dirty="0">
                <a:latin typeface="Arial" panose="020B0604020202020204" pitchFamily="34" charset="0"/>
                <a:ea typeface="Calibri" panose="020F0502020204030204" pitchFamily="34" charset="0"/>
                <a:cs typeface="Times New Roman" panose="02020603050405020304" pitchFamily="18" charset="0"/>
              </a:rPr>
              <a:t> dėl tiekėjo pasiūlyme nurodytos informacijos konfidencialumo, </a:t>
            </a:r>
            <a:r>
              <a:rPr lang="lt-LT" b="1" dirty="0">
                <a:latin typeface="Arial" panose="020B0604020202020204" pitchFamily="34" charset="0"/>
                <a:ea typeface="Calibri" panose="020F0502020204030204" pitchFamily="34" charset="0"/>
                <a:cs typeface="Times New Roman" panose="02020603050405020304" pitchFamily="18" charset="0"/>
              </a:rPr>
              <a:t>ji privalo prašyti tiekėjo</a:t>
            </a:r>
            <a:r>
              <a:rPr lang="lt-LT" dirty="0">
                <a:latin typeface="Arial" panose="020B0604020202020204" pitchFamily="34" charset="0"/>
                <a:ea typeface="Calibri" panose="020F0502020204030204" pitchFamily="34" charset="0"/>
                <a:cs typeface="Times New Roman" panose="02020603050405020304" pitchFamily="18" charset="0"/>
              </a:rPr>
              <a:t> </a:t>
            </a:r>
            <a:r>
              <a:rPr lang="lt-LT" b="1" dirty="0">
                <a:latin typeface="Arial" panose="020B0604020202020204" pitchFamily="34" charset="0"/>
                <a:ea typeface="Calibri" panose="020F0502020204030204" pitchFamily="34" charset="0"/>
                <a:cs typeface="Times New Roman" panose="02020603050405020304" pitchFamily="18" charset="0"/>
              </a:rPr>
              <a:t>įrodyti</a:t>
            </a:r>
            <a:r>
              <a:rPr lang="lt-LT" dirty="0">
                <a:latin typeface="Arial" panose="020B0604020202020204" pitchFamily="34" charset="0"/>
                <a:ea typeface="Calibri" panose="020F0502020204030204" pitchFamily="34" charset="0"/>
                <a:cs typeface="Times New Roman" panose="02020603050405020304" pitchFamily="18" charset="0"/>
              </a:rPr>
              <a:t>, kodėl nurodyta informacija yra konfidenciali. Jeigu tiekėjas per perkančiosios organizacijos nurodytą terminą, kuris negali būti trumpesnis kaip 5 darbo dienos, nepateikia tokių įrodymų arba pateikia netinkamus </a:t>
            </a:r>
            <a:r>
              <a:rPr lang="lt-LT" dirty="0" err="1">
                <a:latin typeface="Arial" panose="020B0604020202020204" pitchFamily="34" charset="0"/>
                <a:ea typeface="Calibri" panose="020F0502020204030204" pitchFamily="34" charset="0"/>
                <a:cs typeface="Times New Roman" panose="02020603050405020304" pitchFamily="18" charset="0"/>
              </a:rPr>
              <a:t>įrodymus</a:t>
            </a:r>
            <a:r>
              <a:rPr lang="lt-LT" dirty="0">
                <a:latin typeface="Arial" panose="020B0604020202020204" pitchFamily="34" charset="0"/>
                <a:ea typeface="Calibri" panose="020F0502020204030204" pitchFamily="34" charset="0"/>
                <a:cs typeface="Times New Roman" panose="02020603050405020304" pitchFamily="18" charset="0"/>
              </a:rPr>
              <a:t>, laikoma, kad tokia informacija yra </a:t>
            </a:r>
            <a:r>
              <a:rPr lang="lt-LT" b="1" dirty="0">
                <a:latin typeface="Arial" panose="020B0604020202020204" pitchFamily="34" charset="0"/>
                <a:ea typeface="Calibri" panose="020F0502020204030204" pitchFamily="34" charset="0"/>
                <a:cs typeface="Times New Roman" panose="02020603050405020304" pitchFamily="18" charset="0"/>
              </a:rPr>
              <a:t>nekonfidenciali</a:t>
            </a:r>
            <a:r>
              <a:rPr lang="lt-LT" dirty="0">
                <a:latin typeface="Arial" panose="020B0604020202020204" pitchFamily="34" charset="0"/>
                <a:ea typeface="Calibri" panose="020F0502020204030204" pitchFamily="34" charset="0"/>
                <a:cs typeface="Times New Roman" panose="02020603050405020304" pitchFamily="18" charset="0"/>
              </a:rPr>
              <a:t>.</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16877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2" y="0"/>
            <a:ext cx="12193522" cy="6858000"/>
          </a:xfrm>
        </p:spPr>
      </p:pic>
      <p:sp>
        <p:nvSpPr>
          <p:cNvPr id="2" name="Title 1"/>
          <p:cNvSpPr>
            <a:spLocks noGrp="1"/>
          </p:cNvSpPr>
          <p:nvPr>
            <p:ph type="title"/>
          </p:nvPr>
        </p:nvSpPr>
        <p:spPr>
          <a:xfrm>
            <a:off x="1934308" y="624253"/>
            <a:ext cx="9419492" cy="659423"/>
          </a:xfrm>
        </p:spPr>
        <p:txBody>
          <a:bodyPr>
            <a:normAutofit fontScale="90000"/>
          </a:bodyPr>
          <a:lstStyle/>
          <a:p>
            <a:r>
              <a:rPr lang="lt-LT" b="1" dirty="0" smtClean="0"/>
              <a:t> </a:t>
            </a:r>
            <a:br>
              <a:rPr lang="lt-LT" b="1" dirty="0" smtClean="0"/>
            </a:br>
            <a:r>
              <a:rPr lang="lt-LT" b="1" dirty="0" smtClean="0"/>
              <a:t>                </a:t>
            </a:r>
            <a:r>
              <a:rPr lang="lt-LT" sz="2700" b="1" dirty="0" smtClean="0">
                <a:solidFill>
                  <a:schemeClr val="accent5">
                    <a:lumMod val="75000"/>
                  </a:schemeClr>
                </a:solidFill>
                <a:latin typeface="Arial" panose="020B0604020202020204" pitchFamily="34" charset="0"/>
                <a:cs typeface="Arial" panose="020B0604020202020204" pitchFamily="34" charset="0"/>
              </a:rPr>
              <a:t>KONFIDENCIALUMAS</a:t>
            </a:r>
            <a:r>
              <a:rPr lang="lt-LT" dirty="0"/>
              <a:t/>
            </a:r>
            <a:br>
              <a:rPr lang="lt-LT" dirty="0"/>
            </a:br>
            <a:r>
              <a:rPr lang="lt-LT" sz="1600" i="1" dirty="0" smtClean="0">
                <a:latin typeface="Arial" panose="020B0604020202020204" pitchFamily="34" charset="0"/>
                <a:cs typeface="Arial" panose="020B0604020202020204" pitchFamily="34" charset="0"/>
              </a:rPr>
              <a:t>skaidrės tęsinys</a:t>
            </a:r>
            <a:endParaRPr lang="en-US" sz="1600" i="1" dirty="0">
              <a:latin typeface="Arial" panose="020B0604020202020204" pitchFamily="34" charset="0"/>
              <a:cs typeface="Arial" panose="020B0604020202020204" pitchFamily="34" charset="0"/>
            </a:endParaRPr>
          </a:p>
        </p:txBody>
      </p:sp>
      <p:sp>
        <p:nvSpPr>
          <p:cNvPr id="5" name="Stačiakampis 4"/>
          <p:cNvSpPr/>
          <p:nvPr/>
        </p:nvSpPr>
        <p:spPr>
          <a:xfrm>
            <a:off x="281354" y="1494691"/>
            <a:ext cx="11764108" cy="5016758"/>
          </a:xfrm>
          <a:prstGeom prst="rect">
            <a:avLst/>
          </a:prstGeom>
        </p:spPr>
        <p:txBody>
          <a:bodyPr wrap="square">
            <a:spAutoFit/>
          </a:bodyPr>
          <a:lstStyle/>
          <a:p>
            <a:pPr algn="just"/>
            <a:endParaRPr lang="lt-LT" sz="1600" dirty="0" smtClean="0">
              <a:latin typeface="Arial" panose="020B0604020202020204" pitchFamily="34" charset="0"/>
              <a:cs typeface="Arial" panose="020B0604020202020204" pitchFamily="34" charset="0"/>
            </a:endParaRPr>
          </a:p>
          <a:p>
            <a:pPr algn="just"/>
            <a:r>
              <a:rPr lang="lt-LT" sz="1600" dirty="0" smtClean="0">
                <a:latin typeface="Arial" panose="020B0604020202020204" pitchFamily="34" charset="0"/>
                <a:cs typeface="Arial" panose="020B0604020202020204" pitchFamily="34" charset="0"/>
              </a:rPr>
              <a:t>VPĮ </a:t>
            </a:r>
            <a:r>
              <a:rPr lang="lt-LT" sz="1600" dirty="0">
                <a:latin typeface="Arial" panose="020B0604020202020204" pitchFamily="34" charset="0"/>
                <a:cs typeface="Arial" panose="020B0604020202020204" pitchFamily="34" charset="0"/>
              </a:rPr>
              <a:t>20 straipsnio 2 dalis nustato, kad </a:t>
            </a:r>
            <a:r>
              <a:rPr lang="lt-LT" sz="1600" b="1" dirty="0">
                <a:latin typeface="Arial" panose="020B0604020202020204" pitchFamily="34" charset="0"/>
                <a:cs typeface="Arial" panose="020B0604020202020204" pitchFamily="34" charset="0"/>
              </a:rPr>
              <a:t>visas tiekėjo pasiūlymas ir paraiška </a:t>
            </a:r>
            <a:r>
              <a:rPr lang="lt-LT" sz="1600" b="1" u="sng" dirty="0">
                <a:latin typeface="Arial" panose="020B0604020202020204" pitchFamily="34" charset="0"/>
                <a:cs typeface="Arial" panose="020B0604020202020204" pitchFamily="34" charset="0"/>
              </a:rPr>
              <a:t>negali būti laikomi konfidencialia informacija</a:t>
            </a:r>
            <a:r>
              <a:rPr lang="lt-LT" sz="1600" dirty="0">
                <a:latin typeface="Arial" panose="020B0604020202020204" pitchFamily="34" charset="0"/>
                <a:cs typeface="Arial" panose="020B0604020202020204" pitchFamily="34" charset="0"/>
              </a:rPr>
              <a:t>. Šiame straipsnyje </a:t>
            </a:r>
            <a:r>
              <a:rPr lang="lt-LT" sz="1600" dirty="0" smtClean="0">
                <a:latin typeface="Arial" panose="020B0604020202020204" pitchFamily="34" charset="0"/>
                <a:cs typeface="Arial" panose="020B0604020202020204" pitchFamily="34" charset="0"/>
              </a:rPr>
              <a:t>nurodoma</a:t>
            </a:r>
            <a:r>
              <a:rPr lang="lt-LT" sz="1600" dirty="0">
                <a:latin typeface="Arial" panose="020B0604020202020204" pitchFamily="34" charset="0"/>
                <a:cs typeface="Arial" panose="020B0604020202020204" pitchFamily="34" charset="0"/>
              </a:rPr>
              <a:t>, jog </a:t>
            </a:r>
            <a:r>
              <a:rPr lang="lt-LT" sz="1600" u="sng" dirty="0">
                <a:latin typeface="Arial" panose="020B0604020202020204" pitchFamily="34" charset="0"/>
                <a:cs typeface="Arial" panose="020B0604020202020204" pitchFamily="34" charset="0"/>
              </a:rPr>
              <a:t>konfidencialia negalima laikyti informacijos</a:t>
            </a:r>
            <a:r>
              <a:rPr lang="lt-LT" sz="1600" dirty="0">
                <a:latin typeface="Arial" panose="020B0604020202020204" pitchFamily="34" charset="0"/>
                <a:cs typeface="Arial" panose="020B0604020202020204" pitchFamily="34" charset="0"/>
              </a:rPr>
              <a:t>: </a:t>
            </a:r>
          </a:p>
          <a:p>
            <a:pPr algn="just"/>
            <a:r>
              <a:rPr lang="lt-LT" sz="1600" dirty="0">
                <a:latin typeface="Arial" panose="020B0604020202020204" pitchFamily="34" charset="0"/>
                <a:cs typeface="Arial" panose="020B0604020202020204" pitchFamily="34" charset="0"/>
              </a:rPr>
              <a:t>1) </a:t>
            </a:r>
            <a:r>
              <a:rPr lang="lt-LT" sz="1600" b="1" dirty="0">
                <a:latin typeface="Arial" panose="020B0604020202020204" pitchFamily="34" charset="0"/>
                <a:cs typeface="Arial" panose="020B0604020202020204" pitchFamily="34" charset="0"/>
              </a:rPr>
              <a:t>jeigu tai pažeistų įstatymus</a:t>
            </a:r>
            <a:r>
              <a:rPr lang="lt-LT" sz="1600" dirty="0">
                <a:latin typeface="Arial" panose="020B0604020202020204" pitchFamily="34" charset="0"/>
                <a:cs typeface="Arial" panose="020B0604020202020204" pitchFamily="34" charset="0"/>
              </a:rPr>
              <a:t>, nustatančius informacijos atskleidimo ar teisės gauti informaciją reikalavimus, ir šių įstatymų įgyvendinamuosius teisės aktus; </a:t>
            </a:r>
          </a:p>
          <a:p>
            <a:pPr algn="just"/>
            <a:r>
              <a:rPr lang="lt-LT" sz="1600" dirty="0">
                <a:latin typeface="Arial" panose="020B0604020202020204" pitchFamily="34" charset="0"/>
                <a:cs typeface="Arial" panose="020B0604020202020204" pitchFamily="34" charset="0"/>
              </a:rPr>
              <a:t>2) jeigu tai pažeistų VPĮ 33, 58 straipsniuose ir 86 straipsnio 9 dalyje nustatytus reikalavimus dėl </a:t>
            </a:r>
            <a:r>
              <a:rPr lang="lt-LT" sz="1600" b="1" dirty="0">
                <a:latin typeface="Arial" panose="020B0604020202020204" pitchFamily="34" charset="0"/>
                <a:cs typeface="Arial" panose="020B0604020202020204" pitchFamily="34" charset="0"/>
              </a:rPr>
              <a:t>paskelbimo apie sudarytą pirkimo sutartį</a:t>
            </a:r>
            <a:r>
              <a:rPr lang="lt-LT" sz="1600" dirty="0">
                <a:latin typeface="Arial" panose="020B0604020202020204" pitchFamily="34" charset="0"/>
                <a:cs typeface="Arial" panose="020B0604020202020204" pitchFamily="34" charset="0"/>
              </a:rPr>
              <a:t>, kandidatų ir dalyvių </a:t>
            </a:r>
            <a:r>
              <a:rPr lang="lt-LT" sz="1600" b="1" dirty="0">
                <a:latin typeface="Arial" panose="020B0604020202020204" pitchFamily="34" charset="0"/>
                <a:cs typeface="Arial" panose="020B0604020202020204" pitchFamily="34" charset="0"/>
              </a:rPr>
              <a:t>informavimo</a:t>
            </a:r>
            <a:r>
              <a:rPr lang="lt-LT" sz="1600" dirty="0">
                <a:latin typeface="Arial" panose="020B0604020202020204" pitchFamily="34" charset="0"/>
                <a:cs typeface="Arial" panose="020B0604020202020204" pitchFamily="34" charset="0"/>
              </a:rPr>
              <a:t>, </a:t>
            </a:r>
            <a:r>
              <a:rPr lang="lt-LT" sz="1600" b="1" dirty="0">
                <a:latin typeface="Arial" panose="020B0604020202020204" pitchFamily="34" charset="0"/>
                <a:cs typeface="Arial" panose="020B0604020202020204" pitchFamily="34" charset="0"/>
              </a:rPr>
              <a:t>laimėjusio dalyvio pasiūlymo, sudarytos pirkimo sutarties, preliminariosios sutarties ir šių sutarčių pakeitimų paskelbimo</a:t>
            </a:r>
            <a:r>
              <a:rPr lang="lt-LT" sz="1600" dirty="0">
                <a:latin typeface="Arial" panose="020B0604020202020204" pitchFamily="34" charset="0"/>
                <a:cs typeface="Arial" panose="020B0604020202020204" pitchFamily="34" charset="0"/>
              </a:rPr>
              <a:t>, </a:t>
            </a:r>
            <a:r>
              <a:rPr lang="lt-LT" sz="1600" b="1" u="sng" dirty="0">
                <a:latin typeface="Arial" panose="020B0604020202020204" pitchFamily="34" charset="0"/>
                <a:cs typeface="Arial" panose="020B0604020202020204" pitchFamily="34" charset="0"/>
              </a:rPr>
              <a:t>įskaitant informaciją apie pasiūlyme nurodytą prekių, paslaugų ar darbų kainą</a:t>
            </a:r>
            <a:r>
              <a:rPr lang="lt-LT" sz="1600" dirty="0">
                <a:latin typeface="Arial" panose="020B0604020202020204" pitchFamily="34" charset="0"/>
                <a:cs typeface="Arial" panose="020B0604020202020204" pitchFamily="34" charset="0"/>
              </a:rPr>
              <a:t>, išskyrus jos sudedamąsias dalis (</a:t>
            </a:r>
            <a:r>
              <a:rPr lang="lt-LT" sz="1600" i="1" dirty="0">
                <a:latin typeface="Arial" panose="020B0604020202020204" pitchFamily="34" charset="0"/>
                <a:cs typeface="Arial" panose="020B0604020202020204" pitchFamily="34" charset="0"/>
              </a:rPr>
              <a:t>atskiri pasiūlyme nurodyti įkainiai ar bendros kainos dalys nėra konfidenciali informacija. Sudedamosios įkainio ar kainos dalys suprantamos kaip savikainos sudėtinės dalys, </a:t>
            </a:r>
            <a:r>
              <a:rPr lang="lt-LT" sz="1600" i="1" dirty="0" err="1">
                <a:latin typeface="Arial" panose="020B0604020202020204" pitchFamily="34" charset="0"/>
                <a:cs typeface="Arial" panose="020B0604020202020204" pitchFamily="34" charset="0"/>
              </a:rPr>
              <a:t>t.y</a:t>
            </a:r>
            <a:r>
              <a:rPr lang="lt-LT" sz="1600" i="1" dirty="0">
                <a:latin typeface="Arial" panose="020B0604020202020204" pitchFamily="34" charset="0"/>
                <a:cs typeface="Arial" panose="020B0604020202020204" pitchFamily="34" charset="0"/>
              </a:rPr>
              <a:t>. kiek įkainyje/kainoje sudaro darbo užmokestis, medžiagos ir kt. sąnaudos</a:t>
            </a:r>
            <a:r>
              <a:rPr lang="lt-LT" sz="1600" dirty="0">
                <a:latin typeface="Arial" panose="020B0604020202020204" pitchFamily="34" charset="0"/>
                <a:cs typeface="Arial" panose="020B0604020202020204" pitchFamily="34" charset="0"/>
              </a:rPr>
              <a:t>); </a:t>
            </a:r>
          </a:p>
          <a:p>
            <a:pPr algn="just"/>
            <a:r>
              <a:rPr lang="lt-LT" sz="1600" dirty="0">
                <a:latin typeface="Arial" panose="020B0604020202020204" pitchFamily="34" charset="0"/>
                <a:cs typeface="Arial" panose="020B0604020202020204" pitchFamily="34" charset="0"/>
              </a:rPr>
              <a:t>3) pateiktos tiekėjų </a:t>
            </a:r>
            <a:r>
              <a:rPr lang="lt-LT" sz="1600" b="1" dirty="0">
                <a:latin typeface="Arial" panose="020B0604020202020204" pitchFamily="34" charset="0"/>
                <a:cs typeface="Arial" panose="020B0604020202020204" pitchFamily="34" charset="0"/>
              </a:rPr>
              <a:t>pašalinimo pagrindų nebuvimą, atitiktį kvalifikacijos reikalavimams, kokybės vadybos sistemos ir aplinkos apsaugos vadybos sistemos</a:t>
            </a:r>
            <a:r>
              <a:rPr lang="lt-LT" sz="1600" dirty="0">
                <a:latin typeface="Arial" panose="020B0604020202020204" pitchFamily="34" charset="0"/>
                <a:cs typeface="Arial" panose="020B0604020202020204" pitchFamily="34" charset="0"/>
              </a:rPr>
              <a:t> standartams patvirtinančiuose dokumentuose, išskyrus informaciją, kurią atskleidus būtų pažeisti tiekėjo įsipareigojimai pagal su trečiaisiais asmenimis sudarytas sutartis, – tuo atveju, kai ši informacija reikalinga tiekėjui jo teisėtiems interesams ginti; </a:t>
            </a:r>
          </a:p>
          <a:p>
            <a:pPr algn="just"/>
            <a:r>
              <a:rPr lang="lt-LT" sz="1600" dirty="0">
                <a:latin typeface="Arial" panose="020B0604020202020204" pitchFamily="34" charset="0"/>
                <a:cs typeface="Arial" panose="020B0604020202020204" pitchFamily="34" charset="0"/>
              </a:rPr>
              <a:t>4) </a:t>
            </a:r>
            <a:r>
              <a:rPr lang="lt-LT" sz="1600" b="1" dirty="0">
                <a:latin typeface="Arial" panose="020B0604020202020204" pitchFamily="34" charset="0"/>
                <a:cs typeface="Arial" panose="020B0604020202020204" pitchFamily="34" charset="0"/>
              </a:rPr>
              <a:t>informacija apie pasitelktus ūkio subjektus, kurių </a:t>
            </a:r>
            <a:r>
              <a:rPr lang="lt-LT" sz="1600" b="1" dirty="0" err="1">
                <a:latin typeface="Arial" panose="020B0604020202020204" pitchFamily="34" charset="0"/>
                <a:cs typeface="Arial" panose="020B0604020202020204" pitchFamily="34" charset="0"/>
              </a:rPr>
              <a:t>pajėgumais</a:t>
            </a:r>
            <a:r>
              <a:rPr lang="lt-LT" sz="1600" b="1" dirty="0">
                <a:latin typeface="Arial" panose="020B0604020202020204" pitchFamily="34" charset="0"/>
                <a:cs typeface="Arial" panose="020B0604020202020204" pitchFamily="34" charset="0"/>
              </a:rPr>
              <a:t> remiasi tiekėjas, ir subtiekėjus</a:t>
            </a:r>
            <a:r>
              <a:rPr lang="lt-LT" sz="1600" dirty="0">
                <a:latin typeface="Arial" panose="020B0604020202020204" pitchFamily="34" charset="0"/>
                <a:cs typeface="Arial" panose="020B0604020202020204" pitchFamily="34" charset="0"/>
              </a:rPr>
              <a:t> – tuo atveju, kai ši informacija reikalinga tiekėjui jo teisėtiems interesams ginti.</a:t>
            </a:r>
          </a:p>
          <a:p>
            <a:pPr algn="just"/>
            <a:r>
              <a:rPr lang="lt-LT" sz="1600" dirty="0">
                <a:latin typeface="Arial" panose="020B0604020202020204" pitchFamily="34" charset="0"/>
                <a:cs typeface="Arial" panose="020B0604020202020204" pitchFamily="34" charset="0"/>
              </a:rPr>
              <a:t>Daugiau apie konfidencialumą viešuosiuose pirkimuose:</a:t>
            </a:r>
          </a:p>
          <a:p>
            <a:pPr algn="just"/>
            <a:r>
              <a:rPr lang="lt-LT" sz="1600" u="sng" dirty="0">
                <a:latin typeface="Arial" panose="020B0604020202020204" pitchFamily="34" charset="0"/>
                <a:cs typeface="Arial" panose="020B0604020202020204" pitchFamily="34" charset="0"/>
                <a:hlinkClick r:id="rId3"/>
              </a:rPr>
              <a:t>https://vpt.lrv.lt/uploads/vpt/documents/files/mp/konfidenciali_informacija.pdf</a:t>
            </a:r>
            <a:endParaRPr lang="lt-LT" sz="1600" dirty="0">
              <a:latin typeface="Arial" panose="020B0604020202020204" pitchFamily="34" charset="0"/>
              <a:cs typeface="Arial" panose="020B0604020202020204" pitchFamily="34" charset="0"/>
            </a:endParaRPr>
          </a:p>
          <a:p>
            <a:pPr algn="just"/>
            <a:r>
              <a:rPr lang="lt-LT" sz="1600" u="sng" dirty="0">
                <a:latin typeface="Arial" panose="020B0604020202020204" pitchFamily="34" charset="0"/>
                <a:cs typeface="Arial" panose="020B0604020202020204" pitchFamily="34" charset="0"/>
                <a:hlinkClick r:id="rId4"/>
              </a:rPr>
              <a:t>https://vpt.lrv.lt/lt/naujienos/del-sutarciu-dokumentu-pasirasytu-elektroniniu-parasu-viesinimo</a:t>
            </a:r>
            <a:endParaRPr lang="lt-LT"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9208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sp>
        <p:nvSpPr>
          <p:cNvPr id="2" name="Title 1"/>
          <p:cNvSpPr>
            <a:spLocks noGrp="1"/>
          </p:cNvSpPr>
          <p:nvPr>
            <p:ph type="title"/>
          </p:nvPr>
        </p:nvSpPr>
        <p:spPr>
          <a:xfrm>
            <a:off x="1995854" y="624254"/>
            <a:ext cx="9357946" cy="360484"/>
          </a:xfrm>
        </p:spPr>
        <p:txBody>
          <a:bodyPr>
            <a:normAutofit fontScale="90000"/>
          </a:bodyPr>
          <a:lstStyle/>
          <a:p>
            <a:r>
              <a:rPr lang="lt-LT" b="1" dirty="0" smtClean="0"/>
              <a:t> </a:t>
            </a:r>
            <a:br>
              <a:rPr lang="lt-LT" b="1" dirty="0" smtClean="0"/>
            </a:br>
            <a:r>
              <a:rPr lang="lt-LT" b="1" dirty="0" smtClean="0"/>
              <a:t>                </a:t>
            </a:r>
            <a:br>
              <a:rPr lang="lt-LT" b="1" dirty="0" smtClean="0"/>
            </a:br>
            <a:r>
              <a:rPr lang="lt-LT" b="1" dirty="0" smtClean="0"/>
              <a:t>                    </a:t>
            </a:r>
            <a:r>
              <a:rPr lang="lt-LT" sz="2700" b="1" dirty="0" smtClean="0">
                <a:solidFill>
                  <a:schemeClr val="accent5">
                    <a:lumMod val="75000"/>
                  </a:schemeClr>
                </a:solidFill>
                <a:latin typeface="Arial" panose="020B0604020202020204" pitchFamily="34" charset="0"/>
                <a:cs typeface="Arial" panose="020B0604020202020204" pitchFamily="34" charset="0"/>
              </a:rPr>
              <a:t>PASIŪLYMŲ </a:t>
            </a:r>
            <a:r>
              <a:rPr lang="lt-LT" sz="2700" b="1" dirty="0">
                <a:solidFill>
                  <a:schemeClr val="accent5">
                    <a:lumMod val="75000"/>
                  </a:schemeClr>
                </a:solidFill>
                <a:latin typeface="Arial" panose="020B0604020202020204" pitchFamily="34" charset="0"/>
                <a:cs typeface="Arial" panose="020B0604020202020204" pitchFamily="34" charset="0"/>
              </a:rPr>
              <a:t>VERTINIMAS</a:t>
            </a:r>
            <a:r>
              <a:rPr lang="lt-LT" dirty="0"/>
              <a:t/>
            </a:r>
            <a:br>
              <a:rPr lang="lt-LT" dirty="0"/>
            </a:br>
            <a:r>
              <a:rPr lang="lt-LT" dirty="0" smtClean="0"/>
              <a:t/>
            </a:r>
            <a:br>
              <a:rPr lang="lt-LT" dirty="0" smtClean="0"/>
            </a:br>
            <a:endParaRPr lang="en-US" dirty="0"/>
          </a:p>
        </p:txBody>
      </p:sp>
      <p:sp>
        <p:nvSpPr>
          <p:cNvPr id="5" name="Stačiakampis 4"/>
          <p:cNvSpPr/>
          <p:nvPr/>
        </p:nvSpPr>
        <p:spPr>
          <a:xfrm>
            <a:off x="1099038" y="1090247"/>
            <a:ext cx="10946424" cy="3077766"/>
          </a:xfrm>
          <a:prstGeom prst="rect">
            <a:avLst/>
          </a:prstGeom>
          <a:ln>
            <a:solidFill>
              <a:schemeClr val="bg1">
                <a:lumMod val="75000"/>
              </a:schemeClr>
            </a:solidFill>
          </a:ln>
        </p:spPr>
        <p:txBody>
          <a:bodyPr wrap="square">
            <a:spAutoFit/>
          </a:bodyPr>
          <a:lstStyle/>
          <a:p>
            <a:pPr algn="just"/>
            <a:endParaRPr lang="lt-LT" sz="1600" dirty="0" smtClean="0">
              <a:latin typeface="Arial" panose="020B0604020202020204" pitchFamily="34" charset="0"/>
              <a:cs typeface="Arial" panose="020B0604020202020204" pitchFamily="34" charset="0"/>
            </a:endParaRPr>
          </a:p>
          <a:p>
            <a:endParaRPr lang="lt-LT" sz="1600" b="1" dirty="0" smtClean="0">
              <a:latin typeface="Arial" panose="020B0604020202020204" pitchFamily="34" charset="0"/>
              <a:cs typeface="Arial" panose="020B0604020202020204" pitchFamily="34" charset="0"/>
            </a:endParaRPr>
          </a:p>
          <a:p>
            <a:r>
              <a:rPr lang="lt-LT" sz="1600" b="1" dirty="0">
                <a:solidFill>
                  <a:schemeClr val="accent5">
                    <a:lumMod val="75000"/>
                  </a:schemeClr>
                </a:solidFill>
                <a:latin typeface="Arial" panose="020B0604020202020204" pitchFamily="34" charset="0"/>
                <a:cs typeface="Arial" panose="020B0604020202020204" pitchFamily="34" charset="0"/>
              </a:rPr>
              <a:t>Klausimas.</a:t>
            </a:r>
            <a:r>
              <a:rPr lang="lt-LT" sz="1600" dirty="0">
                <a:solidFill>
                  <a:schemeClr val="accent5">
                    <a:lumMod val="75000"/>
                  </a:schemeClr>
                </a:solidFill>
                <a:latin typeface="Arial" panose="020B0604020202020204" pitchFamily="34" charset="0"/>
                <a:cs typeface="Arial" panose="020B0604020202020204" pitchFamily="34" charset="0"/>
              </a:rPr>
              <a:t> Ar suskaičiavus svertinius vidurkius paaiškėja galimas laimėtojas? </a:t>
            </a:r>
          </a:p>
          <a:p>
            <a:endParaRPr lang="lt-LT" sz="1600" dirty="0" smtClean="0">
              <a:latin typeface="Arial" panose="020B0604020202020204" pitchFamily="34" charset="0"/>
              <a:cs typeface="Arial" panose="020B0604020202020204" pitchFamily="34" charset="0"/>
            </a:endParaRPr>
          </a:p>
          <a:p>
            <a:pPr algn="just"/>
            <a:r>
              <a:rPr lang="lt-LT" sz="1600" b="1" dirty="0" smtClean="0">
                <a:latin typeface="Arial" panose="020B0604020202020204" pitchFamily="34" charset="0"/>
                <a:cs typeface="Arial" panose="020B0604020202020204" pitchFamily="34" charset="0"/>
              </a:rPr>
              <a:t>Atsakymas</a:t>
            </a:r>
            <a:r>
              <a:rPr lang="lt-LT" sz="1600" b="1" dirty="0">
                <a:latin typeface="Arial" panose="020B0604020202020204" pitchFamily="34" charset="0"/>
                <a:cs typeface="Arial" panose="020B0604020202020204" pitchFamily="34" charset="0"/>
              </a:rPr>
              <a:t>.</a:t>
            </a:r>
            <a:r>
              <a:rPr lang="lt-LT" sz="1600" dirty="0">
                <a:latin typeface="Arial" panose="020B0604020202020204" pitchFamily="34" charset="0"/>
                <a:cs typeface="Arial" panose="020B0604020202020204" pitchFamily="34" charset="0"/>
              </a:rPr>
              <a:t> K</a:t>
            </a:r>
            <a:r>
              <a:rPr lang="lt-LT" sz="1600" dirty="0" smtClean="0">
                <a:latin typeface="Arial" panose="020B0604020202020204" pitchFamily="34" charset="0"/>
                <a:cs typeface="Arial" panose="020B0604020202020204" pitchFamily="34" charset="0"/>
              </a:rPr>
              <a:t>lausimas </a:t>
            </a:r>
            <a:r>
              <a:rPr lang="lt-LT" sz="1600" dirty="0">
                <a:latin typeface="Arial" panose="020B0604020202020204" pitchFamily="34" charset="0"/>
                <a:cs typeface="Arial" panose="020B0604020202020204" pitchFamily="34" charset="0"/>
              </a:rPr>
              <a:t>nelabai aiškus. </a:t>
            </a:r>
            <a:r>
              <a:rPr lang="lt-LT" sz="1600" b="1" dirty="0">
                <a:latin typeface="Arial" panose="020B0604020202020204" pitchFamily="34" charset="0"/>
                <a:cs typeface="Arial" panose="020B0604020202020204" pitchFamily="34" charset="0"/>
              </a:rPr>
              <a:t>Laimėtojas paprastai nustatomas</a:t>
            </a:r>
            <a:r>
              <a:rPr lang="lt-LT" sz="1600" dirty="0">
                <a:latin typeface="Arial" panose="020B0604020202020204" pitchFamily="34" charset="0"/>
                <a:cs typeface="Arial" panose="020B0604020202020204" pitchFamily="34" charset="0"/>
              </a:rPr>
              <a:t> ne suskaičiavus svertinius vidurkius, o </a:t>
            </a:r>
            <a:r>
              <a:rPr lang="lt-LT" sz="1600" b="1" dirty="0">
                <a:latin typeface="Arial" panose="020B0604020202020204" pitchFamily="34" charset="0"/>
                <a:cs typeface="Arial" panose="020B0604020202020204" pitchFamily="34" charset="0"/>
              </a:rPr>
              <a:t>pagal įkainių, padaugintų iš numatomų įsigyti kiekių arba lyginamųjų koeficientų, sumą</a:t>
            </a:r>
            <a:r>
              <a:rPr lang="lt-LT" sz="1600" dirty="0">
                <a:latin typeface="Arial" panose="020B0604020202020204" pitchFamily="34" charset="0"/>
                <a:cs typeface="Arial" panose="020B0604020202020204" pitchFamily="34" charset="0"/>
              </a:rPr>
              <a:t>. Tokia pasiūlymų vertinimo ir palyginimo tvarka turi būti nustatyta pirkimo sąlygose, jei pirkimo objektas susideda </a:t>
            </a:r>
            <a:r>
              <a:rPr lang="lt-LT" sz="1600" b="1" dirty="0">
                <a:latin typeface="Arial" panose="020B0604020202020204" pitchFamily="34" charset="0"/>
                <a:cs typeface="Arial" panose="020B0604020202020204" pitchFamily="34" charset="0"/>
              </a:rPr>
              <a:t>iš sudėtinių dalių ir numatoma pirkti skirtingus prekių ir (ar) paslaugų kiekius</a:t>
            </a:r>
            <a:r>
              <a:rPr lang="lt-LT" sz="1600" dirty="0">
                <a:latin typeface="Arial" panose="020B0604020202020204" pitchFamily="34" charset="0"/>
                <a:cs typeface="Arial" panose="020B0604020202020204" pitchFamily="34" charset="0"/>
              </a:rPr>
              <a:t>. Žinoma, laimėtojas bus išrinktas teisingai tik tada, jei nurodyti kiekiai ar svorio koeficientai bus nurodyti teisingai, </a:t>
            </a:r>
            <a:r>
              <a:rPr lang="lt-LT" sz="1600" dirty="0" err="1">
                <a:latin typeface="Arial" panose="020B0604020202020204" pitchFamily="34" charset="0"/>
                <a:cs typeface="Arial" panose="020B0604020202020204" pitchFamily="34" charset="0"/>
              </a:rPr>
              <a:t>t.y</a:t>
            </a:r>
            <a:r>
              <a:rPr lang="lt-LT" sz="1600" dirty="0">
                <a:latin typeface="Arial" panose="020B0604020202020204" pitchFamily="34" charset="0"/>
                <a:cs typeface="Arial" panose="020B0604020202020204" pitchFamily="34" charset="0"/>
              </a:rPr>
              <a:t>. jų proporcijos atitiks sutarties metu užsakomus kiekius.</a:t>
            </a:r>
          </a:p>
          <a:p>
            <a:pPr algn="just"/>
            <a:r>
              <a:rPr lang="lt-LT" sz="1600" dirty="0">
                <a:latin typeface="Arial" panose="020B0604020202020204" pitchFamily="34" charset="0"/>
                <a:cs typeface="Arial" panose="020B0604020202020204" pitchFamily="34" charset="0"/>
              </a:rPr>
              <a:t>Kai pirkimo objektas yra vienas – vertinama ir palyginama vieneto kaina/įkainis, kai pasiūlymą sudaro daugiau nei vienas </a:t>
            </a:r>
            <a:r>
              <a:rPr lang="lt-LT" sz="1600" b="1" dirty="0">
                <a:latin typeface="Arial" panose="020B0604020202020204" pitchFamily="34" charset="0"/>
                <a:cs typeface="Arial" panose="020B0604020202020204" pitchFamily="34" charset="0"/>
              </a:rPr>
              <a:t>vienarūšis komponentas</a:t>
            </a:r>
            <a:r>
              <a:rPr lang="lt-LT" sz="1600" dirty="0">
                <a:latin typeface="Arial" panose="020B0604020202020204" pitchFamily="34" charset="0"/>
                <a:cs typeface="Arial" panose="020B0604020202020204" pitchFamily="34" charset="0"/>
              </a:rPr>
              <a:t>, tačiau visų numatoma įsigyti </a:t>
            </a:r>
            <a:r>
              <a:rPr lang="lt-LT" sz="1600" b="1" dirty="0">
                <a:latin typeface="Arial" panose="020B0604020202020204" pitchFamily="34" charset="0"/>
                <a:cs typeface="Arial" panose="020B0604020202020204" pitchFamily="34" charset="0"/>
              </a:rPr>
              <a:t>po vieną ar po vienodą skaičių vienetų</a:t>
            </a:r>
            <a:r>
              <a:rPr lang="lt-LT" sz="1600" dirty="0">
                <a:latin typeface="Arial" panose="020B0604020202020204" pitchFamily="34" charset="0"/>
                <a:cs typeface="Arial" panose="020B0604020202020204" pitchFamily="34" charset="0"/>
              </a:rPr>
              <a:t>, galima vertinti </a:t>
            </a:r>
            <a:r>
              <a:rPr lang="lt-LT" sz="1600" b="1" dirty="0">
                <a:latin typeface="Arial" panose="020B0604020202020204" pitchFamily="34" charset="0"/>
                <a:cs typeface="Arial" panose="020B0604020202020204" pitchFamily="34" charset="0"/>
              </a:rPr>
              <a:t>pagal kainų/įkainių sumą</a:t>
            </a:r>
            <a:r>
              <a:rPr lang="lt-LT" sz="16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706585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sp>
        <p:nvSpPr>
          <p:cNvPr id="2" name="Title 1"/>
          <p:cNvSpPr>
            <a:spLocks noGrp="1"/>
          </p:cNvSpPr>
          <p:nvPr>
            <p:ph type="title"/>
          </p:nvPr>
        </p:nvSpPr>
        <p:spPr>
          <a:xfrm>
            <a:off x="1995854" y="624254"/>
            <a:ext cx="9357946" cy="360484"/>
          </a:xfrm>
        </p:spPr>
        <p:txBody>
          <a:bodyPr>
            <a:normAutofit fontScale="90000"/>
          </a:bodyPr>
          <a:lstStyle/>
          <a:p>
            <a:r>
              <a:rPr lang="lt-LT" b="1" dirty="0" smtClean="0"/>
              <a:t> </a:t>
            </a:r>
            <a:br>
              <a:rPr lang="lt-LT" b="1" dirty="0" smtClean="0"/>
            </a:br>
            <a:r>
              <a:rPr lang="lt-LT" b="1" dirty="0" smtClean="0"/>
              <a:t>                </a:t>
            </a:r>
            <a:br>
              <a:rPr lang="lt-LT" b="1" dirty="0" smtClean="0"/>
            </a:br>
            <a:r>
              <a:rPr lang="lt-LT" b="1" dirty="0" smtClean="0"/>
              <a:t>                    </a:t>
            </a:r>
            <a:br>
              <a:rPr lang="lt-LT" b="1" dirty="0" smtClean="0"/>
            </a:br>
            <a:r>
              <a:rPr lang="lt-LT" b="1" dirty="0" smtClean="0"/>
              <a:t>                  </a:t>
            </a:r>
            <a:r>
              <a:rPr lang="lt-LT" sz="2700" b="1" dirty="0" smtClean="0">
                <a:solidFill>
                  <a:schemeClr val="accent5">
                    <a:lumMod val="75000"/>
                  </a:schemeClr>
                </a:solidFill>
                <a:latin typeface="Arial" panose="020B0604020202020204" pitchFamily="34" charset="0"/>
                <a:cs typeface="Arial" panose="020B0604020202020204" pitchFamily="34" charset="0"/>
              </a:rPr>
              <a:t>SUTARTIES </a:t>
            </a:r>
            <a:r>
              <a:rPr lang="lt-LT" sz="2700" b="1" dirty="0">
                <a:solidFill>
                  <a:schemeClr val="accent5">
                    <a:lumMod val="75000"/>
                  </a:schemeClr>
                </a:solidFill>
                <a:latin typeface="Arial" panose="020B0604020202020204" pitchFamily="34" charset="0"/>
                <a:cs typeface="Arial" panose="020B0604020202020204" pitchFamily="34" charset="0"/>
              </a:rPr>
              <a:t>SUDARYMAS</a:t>
            </a:r>
            <a:r>
              <a:rPr lang="lt-LT" dirty="0">
                <a:solidFill>
                  <a:schemeClr val="accent5">
                    <a:lumMod val="75000"/>
                  </a:schemeClr>
                </a:solidFill>
              </a:rPr>
              <a:t/>
            </a:r>
            <a:br>
              <a:rPr lang="lt-LT" dirty="0">
                <a:solidFill>
                  <a:schemeClr val="accent5">
                    <a:lumMod val="75000"/>
                  </a:schemeClr>
                </a:solidFill>
              </a:rPr>
            </a:br>
            <a:r>
              <a:rPr lang="lt-LT" dirty="0">
                <a:solidFill>
                  <a:schemeClr val="accent5">
                    <a:lumMod val="75000"/>
                  </a:schemeClr>
                </a:solidFill>
              </a:rPr>
              <a:t/>
            </a:r>
            <a:br>
              <a:rPr lang="lt-LT" dirty="0">
                <a:solidFill>
                  <a:schemeClr val="accent5">
                    <a:lumMod val="75000"/>
                  </a:schemeClr>
                </a:solidFill>
              </a:rPr>
            </a:br>
            <a:r>
              <a:rPr lang="lt-LT" dirty="0" smtClean="0"/>
              <a:t/>
            </a:r>
            <a:br>
              <a:rPr lang="lt-LT" dirty="0" smtClean="0"/>
            </a:br>
            <a:endParaRPr lang="en-US" dirty="0"/>
          </a:p>
        </p:txBody>
      </p:sp>
      <p:sp>
        <p:nvSpPr>
          <p:cNvPr id="5" name="Stačiakampis 4"/>
          <p:cNvSpPr/>
          <p:nvPr/>
        </p:nvSpPr>
        <p:spPr>
          <a:xfrm>
            <a:off x="140677" y="1090247"/>
            <a:ext cx="11904785" cy="5909310"/>
          </a:xfrm>
          <a:prstGeom prst="rect">
            <a:avLst/>
          </a:prstGeom>
        </p:spPr>
        <p:txBody>
          <a:bodyPr wrap="square">
            <a:spAutoFit/>
          </a:bodyPr>
          <a:lstStyle/>
          <a:p>
            <a:pPr algn="just"/>
            <a:endParaRPr lang="lt-LT" sz="1600" dirty="0" smtClean="0">
              <a:latin typeface="Arial" panose="020B0604020202020204" pitchFamily="34" charset="0"/>
              <a:cs typeface="Arial" panose="020B0604020202020204" pitchFamily="34" charset="0"/>
            </a:endParaRPr>
          </a:p>
          <a:p>
            <a:endParaRPr lang="lt-LT" sz="1400" b="1" dirty="0" smtClean="0">
              <a:latin typeface="Arial" panose="020B0604020202020204" pitchFamily="34" charset="0"/>
              <a:cs typeface="Arial" panose="020B0604020202020204" pitchFamily="34" charset="0"/>
            </a:endParaRPr>
          </a:p>
          <a:p>
            <a:pPr algn="just"/>
            <a:r>
              <a:rPr lang="lt-LT" sz="1600" b="1" dirty="0" smtClean="0">
                <a:solidFill>
                  <a:schemeClr val="accent5">
                    <a:lumMod val="75000"/>
                  </a:schemeClr>
                </a:solidFill>
                <a:latin typeface="Arial" panose="020B0604020202020204" pitchFamily="34" charset="0"/>
                <a:cs typeface="Arial" panose="020B0604020202020204" pitchFamily="34" charset="0"/>
              </a:rPr>
              <a:t>Klausimas</a:t>
            </a:r>
            <a:r>
              <a:rPr lang="lt-LT" sz="1600" dirty="0">
                <a:solidFill>
                  <a:schemeClr val="accent5">
                    <a:lumMod val="75000"/>
                  </a:schemeClr>
                </a:solidFill>
                <a:latin typeface="Arial" panose="020B0604020202020204" pitchFamily="34" charset="0"/>
                <a:cs typeface="Arial" panose="020B0604020202020204" pitchFamily="34" charset="0"/>
              </a:rPr>
              <a:t>. Vykdomas supaprastintas atviras pirkimas ir pirkimo sąlygose, techninėje specifikacijoje nurodyta maksimali paslaugų apimtis, </a:t>
            </a:r>
            <a:r>
              <a:rPr lang="lt-LT" sz="1600" dirty="0" err="1">
                <a:solidFill>
                  <a:schemeClr val="accent5">
                    <a:lumMod val="75000"/>
                  </a:schemeClr>
                </a:solidFill>
                <a:latin typeface="Arial" panose="020B0604020202020204" pitchFamily="34" charset="0"/>
                <a:cs typeface="Arial" panose="020B0604020202020204" pitchFamily="34" charset="0"/>
              </a:rPr>
              <a:t>t.y</a:t>
            </a:r>
            <a:r>
              <a:rPr lang="lt-LT" sz="1600" dirty="0">
                <a:solidFill>
                  <a:schemeClr val="accent5">
                    <a:lumMod val="75000"/>
                  </a:schemeClr>
                </a:solidFill>
                <a:latin typeface="Arial" panose="020B0604020202020204" pitchFamily="34" charset="0"/>
                <a:cs typeface="Arial" panose="020B0604020202020204" pitchFamily="34" charset="0"/>
              </a:rPr>
              <a:t>. </a:t>
            </a:r>
            <a:r>
              <a:rPr lang="lt-LT" sz="1600" b="1" dirty="0">
                <a:solidFill>
                  <a:schemeClr val="accent5">
                    <a:lumMod val="75000"/>
                  </a:schemeClr>
                </a:solidFill>
                <a:latin typeface="Arial" panose="020B0604020202020204" pitchFamily="34" charset="0"/>
                <a:cs typeface="Arial" panose="020B0604020202020204" pitchFamily="34" charset="0"/>
              </a:rPr>
              <a:t>maksimalus perkamas paslaugos valandų skaičius</a:t>
            </a:r>
            <a:r>
              <a:rPr lang="lt-LT" sz="1600" dirty="0">
                <a:solidFill>
                  <a:schemeClr val="accent5">
                    <a:lumMod val="75000"/>
                  </a:schemeClr>
                </a:solidFill>
                <a:latin typeface="Arial" panose="020B0604020202020204" pitchFamily="34" charset="0"/>
                <a:cs typeface="Arial" panose="020B0604020202020204" pitchFamily="34" charset="0"/>
              </a:rPr>
              <a:t> ir pasiūlyme </a:t>
            </a:r>
            <a:r>
              <a:rPr lang="lt-LT" sz="1600" b="1" dirty="0">
                <a:solidFill>
                  <a:schemeClr val="accent5">
                    <a:lumMod val="75000"/>
                  </a:schemeClr>
                </a:solidFill>
                <a:latin typeface="Arial" panose="020B0604020202020204" pitchFamily="34" charset="0"/>
                <a:cs typeface="Arial" panose="020B0604020202020204" pitchFamily="34" charset="0"/>
              </a:rPr>
              <a:t>prašoma tiekėjo pateikti valandinį įkainį</a:t>
            </a:r>
            <a:r>
              <a:rPr lang="lt-LT" sz="1600" dirty="0">
                <a:solidFill>
                  <a:schemeClr val="accent5">
                    <a:lumMod val="75000"/>
                  </a:schemeClr>
                </a:solidFill>
                <a:latin typeface="Arial" panose="020B0604020202020204" pitchFamily="34" charset="0"/>
                <a:cs typeface="Arial" panose="020B0604020202020204" pitchFamily="34" charset="0"/>
              </a:rPr>
              <a:t>. Kadangi laikoma, kad tiekėjas teikdamas pasiūlymą susipažino su visais pirkimo dokumentais ir sutinka su pateikta informacija (nė vienas tiekėjas neprašė dokumentų patikslinti ir nepateikė klausimų), </a:t>
            </a:r>
            <a:r>
              <a:rPr lang="lt-LT" sz="1600" b="1" dirty="0">
                <a:solidFill>
                  <a:schemeClr val="accent5">
                    <a:lumMod val="75000"/>
                  </a:schemeClr>
                </a:solidFill>
                <a:latin typeface="Arial" panose="020B0604020202020204" pitchFamily="34" charset="0"/>
                <a:cs typeface="Arial" panose="020B0604020202020204" pitchFamily="34" charset="0"/>
              </a:rPr>
              <a:t>ar galima pirkimo dokumentuose techninėje specifikacijoje nurodytos informacijos neperkelti į sutartį ir sutartyje nurodyti tik paslaugos valandinį įkainį ? Ar visgi reikia labai smulkiai apsibrėžti specifikacijas sutartyje?</a:t>
            </a:r>
          </a:p>
          <a:p>
            <a:pPr algn="just"/>
            <a:r>
              <a:rPr lang="lt-LT" sz="1400" dirty="0">
                <a:latin typeface="Arial" panose="020B0604020202020204" pitchFamily="34" charset="0"/>
                <a:cs typeface="Arial" panose="020B0604020202020204" pitchFamily="34" charset="0"/>
              </a:rPr>
              <a:t> </a:t>
            </a:r>
            <a:r>
              <a:rPr lang="lt-LT" sz="1400" b="1" dirty="0" smtClean="0">
                <a:latin typeface="Arial" panose="020B0604020202020204" pitchFamily="34" charset="0"/>
                <a:cs typeface="Arial" panose="020B0604020202020204" pitchFamily="34" charset="0"/>
              </a:rPr>
              <a:t>Atsakymas</a:t>
            </a:r>
            <a:r>
              <a:rPr lang="lt-LT" sz="1400" b="1" dirty="0">
                <a:latin typeface="Arial" panose="020B0604020202020204" pitchFamily="34" charset="0"/>
                <a:cs typeface="Arial" panose="020B0604020202020204" pitchFamily="34" charset="0"/>
              </a:rPr>
              <a:t>. </a:t>
            </a:r>
            <a:r>
              <a:rPr lang="lt-LT" sz="1400" b="1" u="sng" dirty="0">
                <a:latin typeface="Arial" panose="020B0604020202020204" pitchFamily="34" charset="0"/>
                <a:cs typeface="Arial" panose="020B0604020202020204" pitchFamily="34" charset="0"/>
              </a:rPr>
              <a:t>Jei klausimas kilo, kai pirkimas jau buvo pradėtas</a:t>
            </a:r>
            <a:r>
              <a:rPr lang="lt-LT" sz="1400" b="1" dirty="0">
                <a:latin typeface="Arial" panose="020B0604020202020204" pitchFamily="34" charset="0"/>
                <a:cs typeface="Arial" panose="020B0604020202020204" pitchFamily="34" charset="0"/>
              </a:rPr>
              <a:t> – negalima</a:t>
            </a:r>
            <a:r>
              <a:rPr lang="lt-LT" sz="1400" dirty="0">
                <a:latin typeface="Arial" panose="020B0604020202020204" pitchFamily="34" charset="0"/>
                <a:cs typeface="Arial" panose="020B0604020202020204" pitchFamily="34" charset="0"/>
              </a:rPr>
              <a:t>. </a:t>
            </a:r>
            <a:r>
              <a:rPr lang="lt-LT" sz="1400" b="1" dirty="0">
                <a:latin typeface="Arial" panose="020B0604020202020204" pitchFamily="34" charset="0"/>
                <a:cs typeface="Arial" panose="020B0604020202020204" pitchFamily="34" charset="0"/>
              </a:rPr>
              <a:t>Sudarant sutartį pirkimo sąlygos nekeičiamos.</a:t>
            </a:r>
            <a:r>
              <a:rPr lang="lt-LT" sz="1400" dirty="0">
                <a:latin typeface="Arial" panose="020B0604020202020204" pitchFamily="34" charset="0"/>
                <a:cs typeface="Arial" panose="020B0604020202020204" pitchFamily="34" charset="0"/>
              </a:rPr>
              <a:t> Sutartis pasirašoma tokia, koks buvo pateiktas pirkimo sąlygų, tame tarpe ir sutarties, projektas (arba, jei jis nebuvo teikiamas, tai pagrindinės sutarties sąlygos). Informacija apie paslaugų apimtis/kiekius nėra tiesioginė techninės specifikacijos informacija, nors ir yra susijusi. Nei kiekiai, nei specifikacijos reikalavimai negali būti keičiami sudarant sutartį, jie turi būti perkelti į sutartį. Techninė specifikacija turi būti apibrėžta tiek, kiek reikia aiškiai suformuoti reikalavimus, kad perkančioji organizacija galėtų įsigyti tai ko reikia</a:t>
            </a:r>
            <a:r>
              <a:rPr lang="lt-LT" sz="1400" dirty="0" smtClean="0">
                <a:latin typeface="Arial" panose="020B0604020202020204" pitchFamily="34" charset="0"/>
                <a:cs typeface="Arial" panose="020B0604020202020204" pitchFamily="34" charset="0"/>
              </a:rPr>
              <a:t>.</a:t>
            </a:r>
            <a:r>
              <a:rPr lang="lt-LT" sz="1400" dirty="0">
                <a:latin typeface="Arial" panose="020B0604020202020204" pitchFamily="34" charset="0"/>
                <a:cs typeface="Arial" panose="020B0604020202020204" pitchFamily="34" charset="0"/>
              </a:rPr>
              <a:t> </a:t>
            </a:r>
            <a:r>
              <a:rPr lang="lt-LT" sz="1400" b="1" u="sng" dirty="0">
                <a:latin typeface="Arial" panose="020B0604020202020204" pitchFamily="34" charset="0"/>
                <a:cs typeface="Arial" panose="020B0604020202020204" pitchFamily="34" charset="0"/>
              </a:rPr>
              <a:t>VPĮ </a:t>
            </a:r>
            <a:r>
              <a:rPr lang="en-US" sz="1400" b="1" u="sng" dirty="0">
                <a:latin typeface="Arial" panose="020B0604020202020204" pitchFamily="34" charset="0"/>
                <a:cs typeface="Arial" panose="020B0604020202020204" pitchFamily="34" charset="0"/>
              </a:rPr>
              <a:t>86 </a:t>
            </a:r>
            <a:r>
              <a:rPr lang="en-US" sz="1400" b="1" u="sng" dirty="0" err="1">
                <a:latin typeface="Arial" panose="020B0604020202020204" pitchFamily="34" charset="0"/>
                <a:cs typeface="Arial" panose="020B0604020202020204" pitchFamily="34" charset="0"/>
              </a:rPr>
              <a:t>straipsnio</a:t>
            </a:r>
            <a:r>
              <a:rPr lang="en-US" sz="1400" b="1" u="sng" dirty="0">
                <a:latin typeface="Arial" panose="020B0604020202020204" pitchFamily="34" charset="0"/>
                <a:cs typeface="Arial" panose="020B0604020202020204" pitchFamily="34" charset="0"/>
              </a:rPr>
              <a:t> 3 </a:t>
            </a:r>
            <a:r>
              <a:rPr lang="en-US" sz="1400" b="1" u="sng" dirty="0" err="1">
                <a:latin typeface="Arial" panose="020B0604020202020204" pitchFamily="34" charset="0"/>
                <a:cs typeface="Arial" panose="020B0604020202020204" pitchFamily="34" charset="0"/>
              </a:rPr>
              <a:t>dalyje</a:t>
            </a:r>
            <a:r>
              <a:rPr lang="en-US" sz="1400" b="1" u="sng" dirty="0">
                <a:latin typeface="Arial" panose="020B0604020202020204" pitchFamily="34" charset="0"/>
                <a:cs typeface="Arial" panose="020B0604020202020204" pitchFamily="34" charset="0"/>
              </a:rPr>
              <a:t> </a:t>
            </a:r>
            <a:r>
              <a:rPr lang="en-US" sz="1400" b="1" u="sng" dirty="0" err="1">
                <a:latin typeface="Arial" panose="020B0604020202020204" pitchFamily="34" charset="0"/>
                <a:cs typeface="Arial" panose="020B0604020202020204" pitchFamily="34" charset="0"/>
              </a:rPr>
              <a:t>nurodyta</a:t>
            </a:r>
            <a:r>
              <a:rPr lang="en-US" sz="1400" b="1" u="sng" dirty="0">
                <a:latin typeface="Arial" panose="020B0604020202020204" pitchFamily="34" charset="0"/>
                <a:cs typeface="Arial" panose="020B0604020202020204" pitchFamily="34" charset="0"/>
              </a:rPr>
              <a:t>: </a:t>
            </a:r>
            <a:r>
              <a:rPr lang="lt-LT" sz="1400" b="1" u="sng" dirty="0">
                <a:latin typeface="Arial" panose="020B0604020202020204" pitchFamily="34" charset="0"/>
                <a:cs typeface="Arial" panose="020B0604020202020204" pitchFamily="34" charset="0"/>
              </a:rPr>
              <a:t>sudarant </a:t>
            </a:r>
            <a:r>
              <a:rPr lang="lt-LT" sz="1400" b="1" dirty="0">
                <a:latin typeface="Arial" panose="020B0604020202020204" pitchFamily="34" charset="0"/>
                <a:cs typeface="Arial" panose="020B0604020202020204" pitchFamily="34" charset="0"/>
              </a:rPr>
              <a:t>pirkimo sutartį, joje negali būti keičiama laimėjusio tiekėjo </a:t>
            </a:r>
            <a:r>
              <a:rPr lang="lt-LT" sz="1400" b="1" u="sng" dirty="0">
                <a:latin typeface="Arial" panose="020B0604020202020204" pitchFamily="34" charset="0"/>
                <a:cs typeface="Arial" panose="020B0604020202020204" pitchFamily="34" charset="0"/>
              </a:rPr>
              <a:t>pasiūlymo kaina</a:t>
            </a:r>
            <a:r>
              <a:rPr lang="lt-LT" sz="1400" b="1" dirty="0">
                <a:latin typeface="Arial" panose="020B0604020202020204" pitchFamily="34" charset="0"/>
                <a:cs typeface="Arial" panose="020B0604020202020204" pitchFamily="34" charset="0"/>
              </a:rPr>
              <a:t>, sąnaudos ir pirkimo dokumentuose nustatytos pirkimo sąlygos.</a:t>
            </a:r>
            <a:endParaRPr lang="lt-LT" sz="1400" dirty="0">
              <a:latin typeface="Arial" panose="020B0604020202020204" pitchFamily="34" charset="0"/>
              <a:cs typeface="Arial" panose="020B0604020202020204" pitchFamily="34" charset="0"/>
            </a:endParaRPr>
          </a:p>
          <a:p>
            <a:pPr algn="just"/>
            <a:r>
              <a:rPr lang="lt-LT" sz="1400" dirty="0">
                <a:latin typeface="Arial" panose="020B0604020202020204" pitchFamily="34" charset="0"/>
                <a:cs typeface="Arial" panose="020B0604020202020204" pitchFamily="34" charset="0"/>
              </a:rPr>
              <a:t> </a:t>
            </a:r>
          </a:p>
          <a:p>
            <a:pPr algn="just"/>
            <a:r>
              <a:rPr lang="lt-LT" sz="1400" b="1" u="sng" dirty="0">
                <a:latin typeface="Arial" panose="020B0604020202020204" pitchFamily="34" charset="0"/>
                <a:cs typeface="Arial" panose="020B0604020202020204" pitchFamily="34" charset="0"/>
              </a:rPr>
              <a:t>Jei klausimas kyla organizuojant  pirkimą (iki pirkimo paskelbimo)</a:t>
            </a:r>
            <a:r>
              <a:rPr lang="lt-LT" sz="1400" b="1" dirty="0">
                <a:latin typeface="Arial" panose="020B0604020202020204" pitchFamily="34" charset="0"/>
                <a:cs typeface="Arial" panose="020B0604020202020204" pitchFamily="34" charset="0"/>
              </a:rPr>
              <a:t> - galima, </a:t>
            </a:r>
            <a:r>
              <a:rPr lang="lt-LT" sz="1400" b="1" u="sng" dirty="0">
                <a:latin typeface="Arial" panose="020B0604020202020204" pitchFamily="34" charset="0"/>
                <a:cs typeface="Arial" panose="020B0604020202020204" pitchFamily="34" charset="0"/>
              </a:rPr>
              <a:t>tik kiekiai turi būti nurodomi preliminarūs</a:t>
            </a:r>
            <a:r>
              <a:rPr lang="lt-LT" sz="1400" b="1" dirty="0">
                <a:latin typeface="Arial" panose="020B0604020202020204" pitchFamily="34" charset="0"/>
                <a:cs typeface="Arial" panose="020B0604020202020204" pitchFamily="34" charset="0"/>
              </a:rPr>
              <a:t>, ne maksimalūs</a:t>
            </a:r>
            <a:r>
              <a:rPr lang="lt-LT" sz="1400" dirty="0">
                <a:latin typeface="Arial" panose="020B0604020202020204" pitchFamily="34" charset="0"/>
                <a:cs typeface="Arial" panose="020B0604020202020204" pitchFamily="34" charset="0"/>
              </a:rPr>
              <a:t>. Remiantis Kainodaros taisyklių nustatymo </a:t>
            </a:r>
            <a:r>
              <a:rPr lang="lt-LT" sz="1400" b="1" u="sng" dirty="0">
                <a:latin typeface="Arial" panose="020B0604020202020204" pitchFamily="34" charset="0"/>
                <a:cs typeface="Arial" panose="020B0604020202020204" pitchFamily="34" charset="0"/>
              </a:rPr>
              <a:t>metodikos 17.2 punktu </a:t>
            </a:r>
            <a:r>
              <a:rPr lang="lt-LT" sz="1400" dirty="0">
                <a:latin typeface="Arial" panose="020B0604020202020204" pitchFamily="34" charset="0"/>
                <a:cs typeface="Arial" panose="020B0604020202020204" pitchFamily="34" charset="0"/>
              </a:rPr>
              <a:t>galima rengti pirkimo sąlygas (sutarties projektą</a:t>
            </a:r>
            <a:r>
              <a:rPr lang="lt-LT" sz="1400" b="1" dirty="0">
                <a:latin typeface="Arial" panose="020B0604020202020204" pitchFamily="34" charset="0"/>
                <a:cs typeface="Arial" panose="020B0604020202020204" pitchFamily="34" charset="0"/>
              </a:rPr>
              <a:t>), nurodant įsigyjamų prekių ir (ar) paslaugų </a:t>
            </a:r>
            <a:r>
              <a:rPr lang="lt-LT" sz="1400" b="1" u="sng" dirty="0">
                <a:latin typeface="Arial" panose="020B0604020202020204" pitchFamily="34" charset="0"/>
                <a:cs typeface="Arial" panose="020B0604020202020204" pitchFamily="34" charset="0"/>
              </a:rPr>
              <a:t>sąrašą</a:t>
            </a:r>
            <a:r>
              <a:rPr lang="lt-LT" sz="1400" b="1" dirty="0">
                <a:latin typeface="Arial" panose="020B0604020202020204" pitchFamily="34" charset="0"/>
                <a:cs typeface="Arial" panose="020B0604020202020204" pitchFamily="34" charset="0"/>
              </a:rPr>
              <a:t> bei </a:t>
            </a:r>
            <a:r>
              <a:rPr lang="lt-LT" sz="1400" b="1" u="sng" dirty="0">
                <a:latin typeface="Arial" panose="020B0604020202020204" pitchFamily="34" charset="0"/>
                <a:cs typeface="Arial" panose="020B0604020202020204" pitchFamily="34" charset="0"/>
              </a:rPr>
              <a:t>maksimalią pirkimui skirtą lėšų sumą</a:t>
            </a:r>
            <a:r>
              <a:rPr lang="lt-LT" sz="1400" b="1" dirty="0">
                <a:latin typeface="Arial" panose="020B0604020202020204" pitchFamily="34" charset="0"/>
                <a:cs typeface="Arial" panose="020B0604020202020204" pitchFamily="34" charset="0"/>
              </a:rPr>
              <a:t>,</a:t>
            </a:r>
            <a:r>
              <a:rPr lang="lt-LT" sz="1400" dirty="0">
                <a:latin typeface="Arial" panose="020B0604020202020204" pitchFamily="34" charset="0"/>
                <a:cs typeface="Arial" panose="020B0604020202020204" pitchFamily="34" charset="0"/>
              </a:rPr>
              <a:t> </a:t>
            </a:r>
            <a:r>
              <a:rPr lang="lt-LT" sz="1400" i="1" dirty="0">
                <a:latin typeface="Arial" panose="020B0604020202020204" pitchFamily="34" charset="0"/>
                <a:cs typeface="Arial" panose="020B0604020202020204" pitchFamily="34" charset="0"/>
              </a:rPr>
              <a:t>pavyzdžiui, prekių bus perkama maksimaliai – už 15 000,00 eurų.</a:t>
            </a:r>
            <a:r>
              <a:rPr lang="lt-LT" sz="1400" dirty="0">
                <a:latin typeface="Arial" panose="020B0604020202020204" pitchFamily="34" charset="0"/>
                <a:cs typeface="Arial" panose="020B0604020202020204" pitchFamily="34" charset="0"/>
              </a:rPr>
              <a:t> Pirkimo vykdytojas turi nurodyti </a:t>
            </a:r>
            <a:r>
              <a:rPr lang="lt-LT" sz="1400" b="1" dirty="0">
                <a:latin typeface="Arial" panose="020B0604020202020204" pitchFamily="34" charset="0"/>
                <a:cs typeface="Arial" panose="020B0604020202020204" pitchFamily="34" charset="0"/>
              </a:rPr>
              <a:t>preliminarius</a:t>
            </a:r>
            <a:r>
              <a:rPr lang="lt-LT" sz="1400" dirty="0">
                <a:latin typeface="Arial" panose="020B0604020202020204" pitchFamily="34" charset="0"/>
                <a:cs typeface="Arial" panose="020B0604020202020204" pitchFamily="34" charset="0"/>
              </a:rPr>
              <a:t> lyginamuosius prekių ir (ar) paslaugų </a:t>
            </a:r>
            <a:r>
              <a:rPr lang="lt-LT" sz="1400" b="1" dirty="0">
                <a:latin typeface="Arial" panose="020B0604020202020204" pitchFamily="34" charset="0"/>
                <a:cs typeface="Arial" panose="020B0604020202020204" pitchFamily="34" charset="0"/>
              </a:rPr>
              <a:t>kiekius ar koeficientus, kurie bus naudojami tik pasiūlymų vertinime</a:t>
            </a:r>
            <a:r>
              <a:rPr lang="lt-LT" sz="1400" dirty="0">
                <a:latin typeface="Arial" panose="020B0604020202020204" pitchFamily="34" charset="0"/>
                <a:cs typeface="Arial" panose="020B0604020202020204" pitchFamily="34" charset="0"/>
              </a:rPr>
              <a:t> ir nebus laikomi maksimaliais.</a:t>
            </a:r>
          </a:p>
          <a:p>
            <a:pPr algn="just"/>
            <a:r>
              <a:rPr lang="lt-LT" sz="1400" i="1" dirty="0">
                <a:latin typeface="Arial" panose="020B0604020202020204" pitchFamily="34" charset="0"/>
                <a:cs typeface="Arial" panose="020B0604020202020204" pitchFamily="34" charset="0"/>
              </a:rPr>
              <a:t>Šį būdą rekomenduojama naudoti, </a:t>
            </a:r>
            <a:r>
              <a:rPr lang="lt-LT" sz="1400" b="1" i="1" dirty="0">
                <a:latin typeface="Arial" panose="020B0604020202020204" pitchFamily="34" charset="0"/>
                <a:cs typeface="Arial" panose="020B0604020202020204" pitchFamily="34" charset="0"/>
              </a:rPr>
              <a:t>kai pirkimo vykdytojas negali paskaičiuoti prekių kiekių ir (ar) paslaugų apimčių</a:t>
            </a:r>
            <a:r>
              <a:rPr lang="lt-LT" sz="1400" i="1" dirty="0">
                <a:latin typeface="Arial" panose="020B0604020202020204" pitchFamily="34" charset="0"/>
                <a:cs typeface="Arial" panose="020B0604020202020204" pitchFamily="34" charset="0"/>
              </a:rPr>
              <a:t>, ypač, jei jos priklauso ne nuo pirkimo vykdytojo.</a:t>
            </a:r>
            <a:endParaRPr lang="lt-LT" sz="1400" dirty="0">
              <a:latin typeface="Arial" panose="020B0604020202020204" pitchFamily="34" charset="0"/>
              <a:cs typeface="Arial" panose="020B0604020202020204" pitchFamily="34" charset="0"/>
            </a:endParaRPr>
          </a:p>
          <a:p>
            <a:pPr algn="just"/>
            <a:r>
              <a:rPr lang="lt-LT" sz="1400" dirty="0">
                <a:latin typeface="Arial" panose="020B0604020202020204" pitchFamily="34" charset="0"/>
                <a:cs typeface="Arial" panose="020B0604020202020204" pitchFamily="34" charset="0"/>
              </a:rPr>
              <a:t>Šiuo atveju </a:t>
            </a:r>
            <a:r>
              <a:rPr lang="lt-LT" sz="1400" b="1" u="sng" dirty="0">
                <a:latin typeface="Arial" panose="020B0604020202020204" pitchFamily="34" charset="0"/>
                <a:cs typeface="Arial" panose="020B0604020202020204" pitchFamily="34" charset="0"/>
              </a:rPr>
              <a:t>pradinės sutarties vertė bus lygi maksimaliai pirkimui skirtai lėšų sumai be PVM</a:t>
            </a:r>
            <a:r>
              <a:rPr lang="lt-LT" sz="1400" dirty="0">
                <a:latin typeface="Arial" panose="020B0604020202020204" pitchFamily="34" charset="0"/>
                <a:cs typeface="Arial" panose="020B0604020202020204" pitchFamily="34" charset="0"/>
              </a:rPr>
              <a:t> pirkimo dokumentuose ir sutartyje nurodytų prekių, paslaugų įsigijimui </a:t>
            </a:r>
            <a:r>
              <a:rPr lang="lt-LT" sz="1400" b="1" dirty="0">
                <a:latin typeface="Arial" panose="020B0604020202020204" pitchFamily="34" charset="0"/>
                <a:cs typeface="Arial" panose="020B0604020202020204" pitchFamily="34" charset="0"/>
              </a:rPr>
              <a:t>tiekėjo pasiūlyme nurodytais įkainiais be PVM. </a:t>
            </a:r>
            <a:r>
              <a:rPr lang="lt-LT" sz="1400" b="1" u="sng" dirty="0">
                <a:latin typeface="Arial" panose="020B0604020202020204" pitchFamily="34" charset="0"/>
                <a:cs typeface="Arial" panose="020B0604020202020204" pitchFamily="34" charset="0"/>
              </a:rPr>
              <a:t>Tada sutartyje galima nenurodyti preliminarių kiekių, tik įkainius ir maksimalią pirkimui skirtai lėšų sumai be PVM (</a:t>
            </a:r>
            <a:r>
              <a:rPr lang="lt-LT" sz="1400" b="1" u="sng" dirty="0" err="1">
                <a:latin typeface="Arial" panose="020B0604020202020204" pitchFamily="34" charset="0"/>
                <a:cs typeface="Arial" panose="020B0604020202020204" pitchFamily="34" charset="0"/>
              </a:rPr>
              <a:t>t.y</a:t>
            </a:r>
            <a:r>
              <a:rPr lang="lt-LT" sz="1400" b="1" u="sng" dirty="0">
                <a:latin typeface="Arial" panose="020B0604020202020204" pitchFamily="34" charset="0"/>
                <a:cs typeface="Arial" panose="020B0604020202020204" pitchFamily="34" charset="0"/>
              </a:rPr>
              <a:t>. pradinės sutarties vertę).</a:t>
            </a:r>
            <a:r>
              <a:rPr lang="lt-LT" sz="1400" b="1" dirty="0">
                <a:latin typeface="Arial" panose="020B0604020202020204" pitchFamily="34" charset="0"/>
                <a:cs typeface="Arial" panose="020B0604020202020204" pitchFamily="34" charset="0"/>
              </a:rPr>
              <a:t> </a:t>
            </a:r>
            <a:endParaRPr lang="lt-LT"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51350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729</TotalTime>
  <Words>4011</Words>
  <Application>Microsoft Office PowerPoint</Application>
  <PresentationFormat>Plačiaekranė</PresentationFormat>
  <Paragraphs>170</Paragraphs>
  <Slides>17</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17</vt:i4>
      </vt:variant>
    </vt:vector>
  </HeadingPairs>
  <TitlesOfParts>
    <vt:vector size="22" baseType="lpstr">
      <vt:lpstr>Arial</vt:lpstr>
      <vt:lpstr>Calibri</vt:lpstr>
      <vt:lpstr>Calibri Light</vt:lpstr>
      <vt:lpstr>Times New Roman</vt:lpstr>
      <vt:lpstr>Office Theme</vt:lpstr>
      <vt:lpstr>VIEŠIEJI PIRKIMAI</vt:lpstr>
      <vt:lpstr>                        VIEŠŲJŲ PIRKIMŲ PLANAVIMAS</vt:lpstr>
      <vt:lpstr>                                                            PIRKIMO VERTĖS SKAIČIAVIMAS </vt:lpstr>
      <vt:lpstr>                             PIRKIMO DOKUMENTŲ RENGIMAS</vt:lpstr>
      <vt:lpstr>                    SUTARČIŲ, PASIŪLYMŲ VIEŠINIMAS CVPIS</vt:lpstr>
      <vt:lpstr>                  KONFIDENCIALUMAS </vt:lpstr>
      <vt:lpstr>                  KONFIDENCIALUMAS skaidrės tęsinys</vt:lpstr>
      <vt:lpstr>                                       PASIŪLYMŲ VERTINIMAS  </vt:lpstr>
      <vt:lpstr>                                                          SUTARTIES SUDARYMAS   </vt:lpstr>
      <vt:lpstr>                                                                           SUTARTIES VYKDYMAS    </vt:lpstr>
      <vt:lpstr>                                                                            DĖL MOKINIŲ MAITINIMO PASLAUGŲ PIRKIMO     </vt:lpstr>
      <vt:lpstr>                                                                            DĖL MOKINIŲ MAITINIMO PASLAUGŲ PIRKIMO     </vt:lpstr>
      <vt:lpstr>                                                                            DĖL MOKINIŲ MAITINIMO PASLAUGŲ PIRKIMO     </vt:lpstr>
      <vt:lpstr>                                                                                                   MAŽOS VERTĖS PIRKIMAI      </vt:lpstr>
      <vt:lpstr>                                                                                                   MAŽOS VERTĖS PIRKIMAI      </vt:lpstr>
      <vt:lpstr>                                                                                                                            PIRKIMAI PER CPO       </vt:lpstr>
      <vt:lpstr>                                                                      PABAIGAI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Jolanta Ganusauskienė</cp:lastModifiedBy>
  <cp:revision>100</cp:revision>
  <dcterms:created xsi:type="dcterms:W3CDTF">2019-11-25T17:02:43Z</dcterms:created>
  <dcterms:modified xsi:type="dcterms:W3CDTF">2021-05-04T04:21:29Z</dcterms:modified>
</cp:coreProperties>
</file>