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73" r:id="rId3"/>
    <p:sldId id="272" r:id="rId4"/>
    <p:sldId id="260" r:id="rId5"/>
    <p:sldId id="268" r:id="rId6"/>
    <p:sldId id="263" r:id="rId7"/>
    <p:sldId id="270" r:id="rId8"/>
    <p:sldId id="275" r:id="rId9"/>
    <p:sldId id="271" r:id="rId10"/>
    <p:sldId id="274" r:id="rId11"/>
    <p:sldId id="265" r:id="rId12"/>
    <p:sldId id="276" r:id="rId13"/>
    <p:sldId id="261" r:id="rId14"/>
    <p:sldId id="264" r:id="rId15"/>
    <p:sldId id="267" r:id="rId16"/>
    <p:sldId id="27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l01.kaunas.lt\ramumar\Auditas\2026\audito%20rekomendacij&#371;%20diagram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301599211694406"/>
          <c:y val="8.6491879775041275E-2"/>
          <c:w val="0.31396810616812965"/>
          <c:h val="0.7604204116360916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96B-4256-9DB5-8182623080F7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96B-4256-9DB5-8182623080F7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96B-4256-9DB5-8182623080F7}"/>
              </c:ext>
            </c:extLst>
          </c:dPt>
          <c:dLbls>
            <c:dLbl>
              <c:idx val="2"/>
              <c:layout>
                <c:manualLayout>
                  <c:x val="-1.5887612211504646E-2"/>
                  <c:y val="0.1320161112689988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96B-4256-9DB5-8182623080F7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Lapas1!$E$5:$E$7</c:f>
              <c:strCache>
                <c:ptCount val="3"/>
                <c:pt idx="0">
                  <c:v>didelis</c:v>
                </c:pt>
                <c:pt idx="1">
                  <c:v>vidutinis</c:v>
                </c:pt>
                <c:pt idx="2">
                  <c:v>mažas</c:v>
                </c:pt>
              </c:strCache>
            </c:strRef>
          </c:cat>
          <c:val>
            <c:numRef>
              <c:f>Lapas1!$F$5:$F$7</c:f>
              <c:numCache>
                <c:formatCode>General</c:formatCode>
                <c:ptCount val="3"/>
                <c:pt idx="0">
                  <c:v>13</c:v>
                </c:pt>
                <c:pt idx="1">
                  <c:v>33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6B-4256-9DB5-8182623080F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unas.lt/svietimas/asitarimu-ir-konferenciju-pranesimai/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2025 m. audito </a:t>
            </a:r>
            <a:br>
              <a:rPr lang="lt-LT" dirty="0" smtClean="0"/>
            </a:br>
            <a:r>
              <a:rPr lang="lt-LT" dirty="0" smtClean="0"/>
              <a:t>išvados ir rekomendacijos </a:t>
            </a:r>
            <a:br>
              <a:rPr lang="lt-LT" dirty="0" smtClean="0"/>
            </a:br>
            <a:r>
              <a:rPr lang="lt-LT" dirty="0" smtClean="0"/>
              <a:t>bendrojo </a:t>
            </a:r>
            <a:r>
              <a:rPr lang="lt-LT" dirty="0"/>
              <a:t>ugdymo </a:t>
            </a:r>
            <a:r>
              <a:rPr lang="lt-LT" dirty="0" smtClean="0"/>
              <a:t>mokyklose</a:t>
            </a:r>
            <a:endParaRPr lang="lt-LT" dirty="0"/>
          </a:p>
        </p:txBody>
      </p:sp>
      <p:sp>
        <p:nvSpPr>
          <p:cNvPr id="6" name="Antrinis pavadinimas 5"/>
          <p:cNvSpPr>
            <a:spLocks noGrp="1"/>
          </p:cNvSpPr>
          <p:nvPr>
            <p:ph type="subTitle" idx="1"/>
          </p:nvPr>
        </p:nvSpPr>
        <p:spPr>
          <a:xfrm>
            <a:off x="848360" y="4647501"/>
            <a:ext cx="10347960" cy="890560"/>
          </a:xfrm>
        </p:spPr>
        <p:txBody>
          <a:bodyPr/>
          <a:lstStyle/>
          <a:p>
            <a:r>
              <a:rPr lang="lt-LT" dirty="0" smtClean="0"/>
              <a:t>Švietimo skyriaus vyriausioji specialistė </a:t>
            </a:r>
          </a:p>
          <a:p>
            <a:r>
              <a:rPr lang="lt-LT" dirty="0" smtClean="0"/>
              <a:t>Ramunė Martinkienė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0138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647470" y="1085851"/>
            <a:ext cx="11060998" cy="45670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Nustatyta</a:t>
            </a:r>
            <a:r>
              <a:rPr lang="lt-LT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kad neužtikrintas saugus vaikų žaidimo aikštelių naudojimas, trūksta statinių techninės priežiūros </a:t>
            </a: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įrašų;</a:t>
            </a:r>
          </a:p>
          <a:p>
            <a:pPr marL="0" indent="0">
              <a:buNone/>
            </a:pP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nustatyti </a:t>
            </a:r>
            <a:r>
              <a:rPr lang="lt-LT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signalizacijos kodo naudojimo </a:t>
            </a: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pažeidimai; </a:t>
            </a:r>
          </a:p>
          <a:p>
            <a:pPr lvl="0"/>
            <a:r>
              <a:rPr lang="lt-LT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Imtis </a:t>
            </a:r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veiksmų, siekiant užtikrinti saugų vaikų žaidimo aikštelių įrenginių naudojimą.</a:t>
            </a:r>
          </a:p>
          <a:p>
            <a:pPr lvl="0"/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 statinių nuolatinių stebėjimų ir priežiūros atlikimą.</a:t>
            </a:r>
          </a:p>
          <a:p>
            <a:pPr lvl="0"/>
            <a:r>
              <a:rPr lang="lt-LT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Imtis </a:t>
            </a:r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priemonių, kad įstaigos patalpos ir jose esantis turtas būtų tinkamai saugomas nuo neteisėtų veikų</a:t>
            </a:r>
            <a:r>
              <a:rPr lang="lt-LT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lt-LT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/>
              <a:t>Saugumas ir kontrolė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66720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622303" y="1573636"/>
            <a:ext cx="11060998" cy="2822196"/>
          </a:xfrm>
        </p:spPr>
        <p:txBody>
          <a:bodyPr/>
          <a:lstStyle/>
          <a:p>
            <a:endParaRPr lang="lt-LT" dirty="0" smtClean="0"/>
          </a:p>
          <a:p>
            <a:endParaRPr lang="lt-LT" dirty="0"/>
          </a:p>
          <a:p>
            <a:r>
              <a:rPr lang="lt-LT" dirty="0" smtClean="0"/>
              <a:t>Darbo užmokesčio – panaudotos pagal paskirtį;</a:t>
            </a:r>
          </a:p>
          <a:p>
            <a:r>
              <a:rPr lang="lt-LT" dirty="0" smtClean="0"/>
              <a:t>Paprastojo remonto prekių ar paslaugų įsigijimui – panaudotos pagal paskirtį;</a:t>
            </a:r>
          </a:p>
          <a:p>
            <a:r>
              <a:rPr lang="lt-LT" dirty="0" smtClean="0"/>
              <a:t>Prekių ar paslaugų įsigijimui - panaudotos pagal paskirtį</a:t>
            </a:r>
          </a:p>
          <a:p>
            <a:pPr marL="0" indent="0" algn="ctr">
              <a:buNone/>
            </a:pPr>
            <a:r>
              <a:rPr lang="lt-LT" b="1" dirty="0" smtClean="0"/>
              <a:t>visose įstaigose.</a:t>
            </a:r>
            <a:endParaRPr lang="lt-LT" sz="2000" b="1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 smtClean="0"/>
              <a:t>Lėšų panaudojimas</a:t>
            </a:r>
            <a:endParaRPr lang="lt-LT" b="1" dirty="0"/>
          </a:p>
        </p:txBody>
      </p:sp>
    </p:spTree>
    <p:extLst>
      <p:ext uri="{BB962C8B-B14F-4D97-AF65-F5344CB8AC3E}">
        <p14:creationId xmlns:p14="http://schemas.microsoft.com/office/powerpoint/2010/main" val="377669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518415" y="1359309"/>
            <a:ext cx="11060998" cy="456702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lt-LT" dirty="0" smtClean="0"/>
              <a:t>Rasta </a:t>
            </a:r>
            <a:r>
              <a:rPr lang="lt-LT" dirty="0"/>
              <a:t>neatitikimų sudarant trumpalaikes nuomos </a:t>
            </a:r>
            <a:r>
              <a:rPr lang="lt-LT" dirty="0" smtClean="0"/>
              <a:t>sutartis (2018 m. ir 2025 m.); </a:t>
            </a:r>
          </a:p>
          <a:p>
            <a:pPr marL="0" lvl="0" indent="0">
              <a:buNone/>
            </a:pPr>
            <a:r>
              <a:rPr lang="lt-LT" dirty="0" smtClean="0"/>
              <a:t>nesilaikyta </a:t>
            </a:r>
            <a:r>
              <a:rPr lang="lt-LT" dirty="0"/>
              <a:t>apmokėjimo tvarkos </a:t>
            </a:r>
            <a:r>
              <a:rPr lang="lt-LT" dirty="0" smtClean="0"/>
              <a:t>reikalavimų </a:t>
            </a:r>
            <a:r>
              <a:rPr lang="lt-L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(pvz. trumpalaikės nuomos sutartys sudarytos nesumokėjus visos sumos, buvo teikiamos dalinės sąskaitos); </a:t>
            </a:r>
          </a:p>
          <a:p>
            <a:pPr marL="0" lvl="0" indent="0">
              <a:buNone/>
            </a:pPr>
            <a:r>
              <a:rPr lang="lt-LT" dirty="0" smtClean="0"/>
              <a:t>neužtikrinta </a:t>
            </a:r>
            <a:r>
              <a:rPr lang="lt-LT" dirty="0"/>
              <a:t>tinkama dokumentų, susijusių su maitinimo organizavimu ir viešaisiais pirkimais, kontrolė bei </a:t>
            </a:r>
            <a:r>
              <a:rPr lang="lt-LT" dirty="0" smtClean="0"/>
              <a:t>apskaita. </a:t>
            </a:r>
          </a:p>
          <a:p>
            <a:pPr lvl="0"/>
            <a:r>
              <a:rPr lang="lt-LT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 trumpalaikės nuomos sutarčių sudarymą ir vykdymą vadovaujantis teisės aktų </a:t>
            </a:r>
            <a:r>
              <a:rPr lang="lt-LT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reikalavimais.</a:t>
            </a:r>
            <a:endParaRPr lang="lt-LT" sz="1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Užtikrinti, kad su </a:t>
            </a:r>
            <a:r>
              <a:rPr lang="lt-LT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sutarčių </a:t>
            </a:r>
            <a:r>
              <a:rPr lang="lt-LT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kontrole ir viešaisiais pirkimais susiję dokumentai būtų apskaitomi teisės aktų nustatyta </a:t>
            </a:r>
            <a:r>
              <a:rPr lang="lt-LT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tvarka.</a:t>
            </a:r>
            <a:endParaRPr lang="lt-LT" sz="1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 viešųjų pirkimų inicijavimo ir vykdymo procedūras VIPIS </a:t>
            </a:r>
            <a:r>
              <a:rPr lang="lt-LT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modulyje.</a:t>
            </a:r>
            <a:endParaRPr lang="lt-LT" sz="1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 viešųjų pirkimų dokumentų (sutarčių ir laimėjusių pasiūlymų) viešinimą nustatyta tvarka ir </a:t>
            </a:r>
            <a:r>
              <a:rPr lang="lt-LT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terminais.</a:t>
            </a:r>
            <a:endParaRPr lang="lt-LT" sz="1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Užtikrinti, kad sudaromų viešųjų pirkimų sutarčių turinys atitiktų Viešųjų pirkimų įstatymo </a:t>
            </a:r>
            <a:r>
              <a:rPr lang="lt-LT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reikalavimus.</a:t>
            </a:r>
            <a:endParaRPr lang="lt-LT" sz="1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Imtis priemonių valdyti riziką, susijusią su tiekėjų sutartinių įsipareigojimų tinkamu </a:t>
            </a:r>
            <a:r>
              <a:rPr lang="lt-LT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vykdymu.</a:t>
            </a:r>
            <a:endParaRPr lang="lt-LT" sz="1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Nustatyti papildomas vidaus kontrolės priemones, susijusias su viešųjų pirkimų procedūrų organizavimu ir </a:t>
            </a:r>
            <a:r>
              <a:rPr lang="lt-LT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vykdymu.</a:t>
            </a:r>
            <a:endParaRPr lang="lt-LT" sz="1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 tinkamą įstaigos sutarčių viešinimą CVP </a:t>
            </a:r>
            <a:r>
              <a:rPr lang="lt-LT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IS.</a:t>
            </a:r>
            <a:endParaRPr lang="lt-LT" sz="1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lt-LT" sz="1100" i="1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/>
              <a:t>Sutarčių </a:t>
            </a:r>
            <a:r>
              <a:rPr lang="lt-LT" b="1" dirty="0" smtClean="0"/>
              <a:t>valdymas. VIPIS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1030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Nustatyta</a:t>
            </a:r>
            <a:r>
              <a:rPr lang="lt-LT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kad sutarties reikalavimai nebuvo </a:t>
            </a: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vykdomi (</a:t>
            </a:r>
            <a:r>
              <a:rPr lang="lt-LT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pvz. valgiaraščiai, papildomas maitinimas – kontrolė nevykdoma)</a:t>
            </a:r>
          </a:p>
          <a:p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nebuvo </a:t>
            </a:r>
            <a:r>
              <a:rPr lang="lt-LT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taikomos atsakomybės priemonės tiekėjui už įsipareigojimų nevykdymą, o vaikai ir personalas maitinami už </a:t>
            </a: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mažesnę/didesnę </a:t>
            </a:r>
            <a:r>
              <a:rPr lang="lt-LT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sumą nei </a:t>
            </a: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numatyta.</a:t>
            </a:r>
            <a:endParaRPr lang="lt-LT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Spręsti dėl naujo maitinimo paslaugų viešojo pirkimo </a:t>
            </a:r>
            <a:r>
              <a:rPr lang="lt-LT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organizavimo.</a:t>
            </a:r>
            <a:endParaRPr lang="lt-LT" sz="32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Užtikrinti, kad maitinimo paslaugų sutartis (susitarimai) būtų viešinami LR viešųjų pirkimų įstatyme nustatytais </a:t>
            </a:r>
            <a:r>
              <a:rPr lang="lt-LT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terminais.</a:t>
            </a:r>
            <a:endParaRPr lang="lt-LT" sz="32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Sukurti ir įgyvendinti maitinimo paslaugų viešojo pirkimo sutarties vykdymo vidaus kontrolės </a:t>
            </a:r>
            <a:r>
              <a:rPr lang="lt-LT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priemones.</a:t>
            </a:r>
            <a:endParaRPr lang="lt-LT" sz="32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Užtikrinti, kad maitinimo paslaugų teikėjui būtų taikomos sutartyje nustatytos </a:t>
            </a:r>
            <a:r>
              <a:rPr lang="lt-LT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atsakomybės.</a:t>
            </a:r>
            <a:endParaRPr lang="lt-LT" sz="32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Imtis priemonių, kad vaikai bei personalas būtų maitinami už Savivaldybės tarybos sprendimais patvirtintą </a:t>
            </a:r>
            <a:r>
              <a:rPr lang="lt-LT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sumą.</a:t>
            </a:r>
            <a:endParaRPr lang="lt-LT" sz="32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Numatyti ir įgyvendinti maitinimo paslaugų viešojo pirkimo sutarties vykdymo vidaus kontrolės </a:t>
            </a:r>
            <a:r>
              <a:rPr lang="lt-LT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priemones.</a:t>
            </a:r>
            <a:endParaRPr lang="lt-LT" sz="32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lt-LT" dirty="0" smtClean="0"/>
          </a:p>
          <a:p>
            <a:endParaRPr lang="lt-LT" sz="800" i="1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Sutarčių valdymas. Maitinimo paslaugos</a:t>
            </a:r>
            <a:r>
              <a:rPr lang="lt-LT" dirty="0" smtClean="0"/>
              <a:t>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0495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metais Maitinimo sutarčių vykdymo kontrolės auditas atliktas 8 įstaigose. </a:t>
            </a:r>
          </a:p>
          <a:p>
            <a:pPr marL="0" indent="0">
              <a:buNone/>
            </a:pPr>
            <a:r>
              <a:rPr lang="lt-LT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 įstaigose </a:t>
            </a:r>
            <a:r>
              <a:rPr lang="lt-LT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kontrolė </a:t>
            </a:r>
            <a:r>
              <a:rPr lang="lt-LT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įvertinta </a:t>
            </a:r>
            <a:r>
              <a:rPr lang="lt-LT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silpnai, </a:t>
            </a:r>
            <a:r>
              <a:rPr lang="lt-LT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vienoje - patenkinamai</a:t>
            </a:r>
            <a:r>
              <a:rPr lang="lt-LT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r>
              <a:rPr lang="lt-LT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Audito rezultatų aptarimas skaidrių formate Kauno miesto savivaldybės švietimo puslapyje:</a:t>
            </a:r>
          </a:p>
          <a:p>
            <a:pPr marL="0" indent="0">
              <a:buNone/>
            </a:pPr>
            <a:r>
              <a:rPr lang="lt-L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https://www.kaunas.lt/svietimas/asitarimu-ir-konferenciju-pranesimai</a:t>
            </a:r>
            <a:r>
              <a:rPr lang="lt-LT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/</a:t>
            </a:r>
            <a:r>
              <a:rPr lang="lt-LT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lt-LT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Sutarčių valdymas. Maitinimo paslaugos</a:t>
            </a:r>
            <a:r>
              <a:rPr lang="lt-L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114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AČIŪ </a:t>
            </a:r>
            <a:endParaRPr lang="lt-LT" dirty="0"/>
          </a:p>
        </p:txBody>
      </p:sp>
      <p:sp>
        <p:nvSpPr>
          <p:cNvPr id="5" name="Antrinis pavadinima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5174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Audito rekomendacijų pasiskirstymas</a:t>
            </a:r>
            <a:endParaRPr lang="lt-LT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46899914"/>
              </p:ext>
            </p:extLst>
          </p:nvPr>
        </p:nvGraphicFramePr>
        <p:xfrm>
          <a:off x="787866" y="1577131"/>
          <a:ext cx="5181600" cy="4261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urinio vietos rezervavimo ženklas 1"/>
          <p:cNvSpPr>
            <a:spLocks noGrp="1"/>
          </p:cNvSpPr>
          <p:nvPr>
            <p:ph sz="half" idx="2"/>
          </p:nvPr>
        </p:nvSpPr>
        <p:spPr>
          <a:xfrm>
            <a:off x="6124139" y="2340528"/>
            <a:ext cx="5181600" cy="2491532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Auditas atliktas 4 mokyklose:</a:t>
            </a:r>
          </a:p>
          <a:p>
            <a:r>
              <a:rPr lang="lt-LT" dirty="0" smtClean="0"/>
              <a:t>3 įvertintos gerai </a:t>
            </a:r>
          </a:p>
          <a:p>
            <a:pPr marL="0" indent="0">
              <a:buNone/>
            </a:pPr>
            <a:r>
              <a:rPr lang="lt-LT" dirty="0" smtClean="0"/>
              <a:t>( 8, 8 ir 9 rekomendacijos);</a:t>
            </a:r>
          </a:p>
          <a:p>
            <a:r>
              <a:rPr lang="lt-LT" dirty="0" smtClean="0"/>
              <a:t>1 patenkinamai </a:t>
            </a:r>
          </a:p>
          <a:p>
            <a:pPr marL="0" indent="0">
              <a:buNone/>
            </a:pPr>
            <a:r>
              <a:rPr lang="lt-LT" dirty="0" smtClean="0"/>
              <a:t>(22 rekomendacijos).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7348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Nustatyta</a:t>
            </a:r>
            <a:r>
              <a:rPr lang="lt-L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kad </a:t>
            </a: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statybos darbai nebuvo atlikti laiku, o turto </a:t>
            </a:r>
            <a:r>
              <a:rPr lang="lt-L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vertė nebuvo tinkamai </a:t>
            </a: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padidinta (50 proc. įstaigų), </a:t>
            </a:r>
          </a:p>
          <a:p>
            <a:pPr marL="0" indent="0">
              <a:buNone/>
            </a:pPr>
            <a:r>
              <a:rPr lang="lt-L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lt-L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vz. įstaiga faktiškai naudojasi naujai suremontuotais turto vienetais, t. y. šaligatvio, virtuvės remonto darbai atlikti, tačiau įstaiga dar neatliko su statybos užbaigimu susijusių procedūrų ir nepadidino turto verčių. </a:t>
            </a:r>
          </a:p>
          <a:p>
            <a:pPr marL="0" indent="0">
              <a:buNone/>
            </a:pP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Nenaudojamas </a:t>
            </a:r>
            <a:r>
              <a:rPr lang="lt-L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turtas nebuvo </a:t>
            </a: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nurašytas</a:t>
            </a: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0" indent="0">
              <a:buNone/>
            </a:pPr>
            <a:r>
              <a:rPr lang="lt-L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pvz. 30 kompiuterių už 19,61 tūkst. </a:t>
            </a:r>
            <a:r>
              <a:rPr lang="lt-L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lt-L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., kurie yra nenaudojami ir moraliai pasenę, todėl įstaigos pateikta informacija apie ilgalaikį turtą yra neteisinga.</a:t>
            </a:r>
          </a:p>
          <a:p>
            <a:pPr marL="0" indent="0">
              <a:buNone/>
            </a:pP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Neapdraustas turtas.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avadinimas 3"/>
          <p:cNvSpPr>
            <a:spLocks noGrp="1"/>
          </p:cNvSpPr>
          <p:nvPr>
            <p:ph type="title"/>
          </p:nvPr>
        </p:nvSpPr>
        <p:spPr>
          <a:xfrm>
            <a:off x="546802" y="222690"/>
            <a:ext cx="11060999" cy="810152"/>
          </a:xfrm>
        </p:spPr>
        <p:txBody>
          <a:bodyPr/>
          <a:lstStyle/>
          <a:p>
            <a:pPr algn="ctr"/>
            <a:r>
              <a:rPr lang="lt-LT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Turto </a:t>
            </a:r>
            <a:r>
              <a:rPr lang="lt-LT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valdymas </a:t>
            </a:r>
            <a:endParaRPr lang="lt-LT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8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lt-LT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Organizuoti atliktų užbaigtų darbų apskaitymo/įtraukimo į pastato(-ų) savikainą procedūras.</a:t>
            </a:r>
          </a:p>
          <a:p>
            <a:pPr lvl="0"/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Spręsti klausimą dėl nenaudojamo turto nurašymo.</a:t>
            </a:r>
          </a:p>
          <a:p>
            <a:pPr lvl="0"/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Įvertinti galimybę apdrausti patikėjimo teise valdomą turtą</a:t>
            </a:r>
            <a:r>
              <a:rPr lang="lt-LT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lt-LT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Imtis priemonių, kad įstaigos patalpos ir jose esantis turtas būtų tinkamai saugomas nuo neteisėtų veikų.</a:t>
            </a:r>
            <a:endParaRPr lang="lt-LT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lt-LT" sz="32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lt-LT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Rekomendacijos </a:t>
            </a:r>
            <a:endParaRPr lang="lt-LT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11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546802" y="1179444"/>
            <a:ext cx="11060998" cy="4835380"/>
          </a:xfrm>
        </p:spPr>
        <p:txBody>
          <a:bodyPr>
            <a:noAutofit/>
          </a:bodyPr>
          <a:lstStyle/>
          <a:p>
            <a:pPr marL="0" indent="-514350" algn="just">
              <a:buAutoNum type="arabicPeriod"/>
            </a:pP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Įstaigoje </a:t>
            </a:r>
            <a:r>
              <a:rPr lang="lt-L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suformuotas nepakankamas specialistų etatų skaičius (pagalbos mokiniui, meninio ugdymo, mokinio </a:t>
            </a: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padėjėjų) arba etatai patvirtinti anksčiau nei tam pritarė Administracijos direktorius;</a:t>
            </a:r>
          </a:p>
          <a:p>
            <a:pPr marL="0" indent="0" algn="just">
              <a:buNone/>
            </a:pP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Nustatyti galimo nepotizmo </a:t>
            </a:r>
            <a:r>
              <a:rPr lang="lt-L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požymiai ir trūkumai </a:t>
            </a: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privačių interesų </a:t>
            </a:r>
            <a:r>
              <a:rPr lang="lt-L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deklaravimo </a:t>
            </a: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srityje;</a:t>
            </a:r>
          </a:p>
          <a:p>
            <a:pPr marL="0" indent="0" algn="just">
              <a:buNone/>
            </a:pP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Nustatyti </a:t>
            </a:r>
            <a:r>
              <a:rPr lang="lt-L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vidaus kontrolės trūkumai žmogiškųjų išteklių </a:t>
            </a: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srityje; </a:t>
            </a:r>
          </a:p>
          <a:p>
            <a:pPr marL="0" indent="0" algn="just">
              <a:buNone/>
            </a:pPr>
            <a:r>
              <a:rPr lang="lt-L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pvz. </a:t>
            </a:r>
            <a:r>
              <a:rPr lang="lt-L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dubliuojasi darbuotojų darbo laikas, ne visi pedagogai turi reikiamą </a:t>
            </a:r>
            <a:r>
              <a:rPr lang="lt-L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kvalifikaciją (pavaduojantis darbuotojas turi turėti tinkamą pedagoginį išsilavinimą)</a:t>
            </a:r>
          </a:p>
          <a:p>
            <a:pPr marL="0" indent="0" algn="just">
              <a:buNone/>
            </a:pPr>
            <a:r>
              <a:rPr lang="lt-LT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Pavedimai laikinai atlikti kito darbuotojo pareigybei nustatytas funkcijas nustatomi raštu, kartu pagrindžiamas išmokų skyrimas.</a:t>
            </a:r>
            <a:endParaRPr lang="lt-LT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lt-LT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lt-LT" sz="2000" dirty="0" smtClean="0"/>
          </a:p>
          <a:p>
            <a:pPr lvl="0"/>
            <a:endParaRPr lang="lt-LT" sz="2000" i="1" dirty="0"/>
          </a:p>
          <a:p>
            <a:endParaRPr lang="lt-LT" sz="2000" i="1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>
          <a:xfrm>
            <a:off x="0" y="262447"/>
            <a:ext cx="11060999" cy="810152"/>
          </a:xfrm>
        </p:spPr>
        <p:txBody>
          <a:bodyPr/>
          <a:lstStyle/>
          <a:p>
            <a:pPr algn="ctr"/>
            <a:r>
              <a:rPr lang="lt-LT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Žmogiškieji ištekliai</a:t>
            </a:r>
            <a:endParaRPr lang="lt-LT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09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533550" y="1355035"/>
            <a:ext cx="11060998" cy="4567023"/>
          </a:xfrm>
        </p:spPr>
        <p:txBody>
          <a:bodyPr>
            <a:normAutofit/>
          </a:bodyPr>
          <a:lstStyle/>
          <a:p>
            <a:pPr lvl="0"/>
            <a:r>
              <a:rPr lang="lt-LT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 pakankamą pagalbos mokiniui specialistų, meninio ugdymo mokytojų ir mokinio padėjėjų etatų skaičių, atsižvelgiant į normatyvus, ir vykdyti trūkstamų darbuotojų </a:t>
            </a:r>
            <a:r>
              <a:rPr lang="lt-LT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paieškas, surengti </a:t>
            </a:r>
            <a:r>
              <a:rPr lang="lt-LT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konkursą direktoriaus pavaduotojo ugdymui pareigoms užimti.</a:t>
            </a:r>
          </a:p>
          <a:p>
            <a:pPr lvl="0"/>
            <a:r>
              <a:rPr lang="lt-LT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Papildyti Darbo tvarkos taisykles ir Asmens duomenų tvarkymo taisykles dėl teisėto darbo su vaikais kodo tikrinimo.</a:t>
            </a:r>
          </a:p>
          <a:p>
            <a:pPr lvl="0"/>
            <a:r>
              <a:rPr lang="lt-LT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Užtikrinti, kad darbuotojų darbo laiko grafikuose nesidubliuotų keliose pareigose dirbančių darbuotojų darbo laikas.</a:t>
            </a:r>
          </a:p>
          <a:p>
            <a:pPr lvl="0"/>
            <a:r>
              <a:rPr lang="lt-LT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Užtikrinti, kad įstaigoje dirbantys pedagogai turėtų reikalingą išsilavinimą ir kvalifikaciją.</a:t>
            </a:r>
          </a:p>
          <a:p>
            <a:pPr lvl="0"/>
            <a:r>
              <a:rPr lang="lt-LT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Užtikrinti, kad dalyko mokytoją </a:t>
            </a:r>
            <a:r>
              <a:rPr lang="lt-LT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vaduotų </a:t>
            </a:r>
            <a:r>
              <a:rPr lang="lt-LT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mokytojas, turintis atitinkamą kvalifikaciją.</a:t>
            </a:r>
            <a:endParaRPr lang="lt-LT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>
          <a:xfrm>
            <a:off x="374523" y="275699"/>
            <a:ext cx="11060999" cy="810152"/>
          </a:xfrm>
        </p:spPr>
        <p:txBody>
          <a:bodyPr/>
          <a:lstStyle/>
          <a:p>
            <a:pPr algn="ctr"/>
            <a:r>
              <a:rPr lang="lt-LT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Rekomendacijos </a:t>
            </a:r>
            <a:endParaRPr lang="lt-LT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1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613914" y="1447798"/>
            <a:ext cx="11060998" cy="4567023"/>
          </a:xfrm>
        </p:spPr>
        <p:txBody>
          <a:bodyPr/>
          <a:lstStyle/>
          <a:p>
            <a:pPr marL="0" indent="0" algn="ctr">
              <a:buNone/>
            </a:pPr>
            <a:endParaRPr lang="lt-LT" dirty="0" smtClean="0"/>
          </a:p>
          <a:p>
            <a:pPr marL="0" indent="0" algn="ctr">
              <a:buNone/>
            </a:pPr>
            <a:r>
              <a:rPr lang="lt-LT" dirty="0" smtClean="0"/>
              <a:t>2018 m. po vidaus audito ataskaitos projekto pateikimo deklaravo privačius interesus iki pateikiant galutinę ataskaitą. </a:t>
            </a:r>
            <a:endParaRPr lang="lt-LT" dirty="0"/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endParaRPr lang="lt-LT" dirty="0"/>
          </a:p>
          <a:p>
            <a:pPr marL="0" indent="0" algn="ctr">
              <a:buNone/>
            </a:pPr>
            <a:r>
              <a:rPr lang="lt-LT" dirty="0" smtClean="0"/>
              <a:t>2025 m. imtis realių veiksmų dėl interesų konflikto valdymo bei galimo interesų konflikto.</a:t>
            </a:r>
            <a:endParaRPr lang="lt-LT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 smtClean="0"/>
              <a:t>Privatūs interesai</a:t>
            </a:r>
            <a:endParaRPr lang="lt-LT" b="1" dirty="0"/>
          </a:p>
        </p:txBody>
      </p:sp>
      <p:sp>
        <p:nvSpPr>
          <p:cNvPr id="4" name="Rodyklė žemyn 3"/>
          <p:cNvSpPr/>
          <p:nvPr/>
        </p:nvSpPr>
        <p:spPr>
          <a:xfrm>
            <a:off x="5834984" y="3070370"/>
            <a:ext cx="484632" cy="11996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1412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497254" y="1099103"/>
            <a:ext cx="11060998" cy="456702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lt-LT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Dokumentai, susiję su mokinių priėmimu, neregistruoti DVS „Kontora“ (75 proc. audituotų įstaigų),</a:t>
            </a:r>
          </a:p>
          <a:p>
            <a:pPr marL="0" indent="0" algn="just">
              <a:buNone/>
            </a:pPr>
            <a:r>
              <a:rPr lang="lt-L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lt-L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vz. tėvų prašymai ir prioritetus pagrindžiantys dokumentai.</a:t>
            </a:r>
          </a:p>
          <a:p>
            <a:pPr marL="0" indent="0" algn="just">
              <a:buNone/>
            </a:pPr>
            <a:endParaRPr lang="lt-LT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Mokymosi sutartys nepasirašytos DVS „Kontora“ priemonėmis. </a:t>
            </a:r>
          </a:p>
          <a:p>
            <a:pPr marL="0" indent="0" algn="just">
              <a:buNone/>
            </a:pPr>
            <a:endParaRPr lang="lt-LT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Įstaigoje pildomi dokumentai neįtraukti į Dokumentacijos planą, </a:t>
            </a:r>
          </a:p>
          <a:p>
            <a:pPr marL="0" indent="0" algn="just">
              <a:buNone/>
            </a:pPr>
            <a:r>
              <a:rPr lang="lt-L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pvz. „Teisėto darbo su vaikais kodo patikrinimo žurnalas“.</a:t>
            </a:r>
            <a:endParaRPr lang="lt-L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>
          <a:xfrm>
            <a:off x="497253" y="288951"/>
            <a:ext cx="11060999" cy="810152"/>
          </a:xfrm>
        </p:spPr>
        <p:txBody>
          <a:bodyPr/>
          <a:lstStyle/>
          <a:p>
            <a:pPr algn="ctr"/>
            <a:r>
              <a:rPr lang="lt-LT" dirty="0" smtClean="0"/>
              <a:t>	</a:t>
            </a:r>
            <a:r>
              <a:rPr lang="lt-LT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Dokumentų valdymas</a:t>
            </a:r>
            <a:endParaRPr lang="lt-LT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68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907529" y="1447799"/>
            <a:ext cx="11060998" cy="4567023"/>
          </a:xfrm>
        </p:spPr>
        <p:txBody>
          <a:bodyPr/>
          <a:lstStyle/>
          <a:p>
            <a:pPr marL="0" indent="0">
              <a:buNone/>
            </a:pPr>
            <a:endParaRPr lang="lt-LT" dirty="0" smtClean="0"/>
          </a:p>
          <a:p>
            <a:pPr marL="0" indent="0" algn="ctr">
              <a:buNone/>
            </a:pPr>
            <a:r>
              <a:rPr lang="lt-LT" dirty="0"/>
              <a:t>Užtikrinti, kad klasių komplektų skaičius bei mokinių skaičius klasėse būtų formuojamas laikantis teisės aktų nustatytų reikalavimų (2018 m.).</a:t>
            </a:r>
          </a:p>
          <a:p>
            <a:pPr marL="0" indent="0" algn="ctr">
              <a:buNone/>
            </a:pPr>
            <a:endParaRPr lang="lt-LT" dirty="0"/>
          </a:p>
          <a:p>
            <a:pPr marL="0" indent="0" algn="ctr">
              <a:buNone/>
            </a:pPr>
            <a:endParaRPr lang="lt-LT" dirty="0" smtClean="0"/>
          </a:p>
          <a:p>
            <a:pPr marL="0" indent="0" algn="ctr">
              <a:buNone/>
            </a:pPr>
            <a:endParaRPr lang="lt-LT" dirty="0"/>
          </a:p>
          <a:p>
            <a:pPr marL="0" indent="0" algn="ctr">
              <a:buNone/>
            </a:pPr>
            <a:r>
              <a:rPr lang="lt-LT" dirty="0" smtClean="0"/>
              <a:t>Užtikrinti </a:t>
            </a:r>
            <a:r>
              <a:rPr lang="lt-LT" dirty="0"/>
              <a:t>Savivaldybės tarybos sprendimo dėl mokinių skaičiaus įstaigoje vykdymą (2025 m.).</a:t>
            </a:r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Mokinių skaičius</a:t>
            </a:r>
            <a:endParaRPr lang="lt-LT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odyklė žemyn 3"/>
          <p:cNvSpPr/>
          <p:nvPr/>
        </p:nvSpPr>
        <p:spPr>
          <a:xfrm>
            <a:off x="6262823" y="2902590"/>
            <a:ext cx="484632" cy="8287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2145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</TotalTime>
  <Words>926</Words>
  <Application>Microsoft Office PowerPoint</Application>
  <PresentationFormat>Plačiaekranė</PresentationFormat>
  <Paragraphs>101</Paragraphs>
  <Slides>15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15</vt:i4>
      </vt:variant>
    </vt:vector>
  </HeadingPairs>
  <TitlesOfParts>
    <vt:vector size="21" baseType="lpstr">
      <vt:lpstr>Arial</vt:lpstr>
      <vt:lpstr>Calibri</vt:lpstr>
      <vt:lpstr>Open Sans</vt:lpstr>
      <vt:lpstr>Open Sans ExtraBold</vt:lpstr>
      <vt:lpstr>Office Theme</vt:lpstr>
      <vt:lpstr>1_Office Theme</vt:lpstr>
      <vt:lpstr>2025 m. audito  išvados ir rekomendacijos  bendrojo ugdymo mokyklose</vt:lpstr>
      <vt:lpstr>Audito rekomendacijų pasiskirstymas</vt:lpstr>
      <vt:lpstr>Turto valdymas </vt:lpstr>
      <vt:lpstr>Rekomendacijos </vt:lpstr>
      <vt:lpstr>Žmogiškieji ištekliai</vt:lpstr>
      <vt:lpstr>Rekomendacijos </vt:lpstr>
      <vt:lpstr>Privatūs interesai</vt:lpstr>
      <vt:lpstr> Dokumentų valdymas</vt:lpstr>
      <vt:lpstr>Mokinių skaičius</vt:lpstr>
      <vt:lpstr>Saugumas ir kontrolė</vt:lpstr>
      <vt:lpstr>Lėšų panaudojimas</vt:lpstr>
      <vt:lpstr>Sutarčių valdymas. VIPIS</vt:lpstr>
      <vt:lpstr>Sutarčių valdymas. Maitinimo paslaugos.</vt:lpstr>
      <vt:lpstr>Sutarčių valdymas. Maitinimo paslaugos.</vt:lpstr>
      <vt:lpstr>AČIŪ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Ramunė Martinkienė</cp:lastModifiedBy>
  <cp:revision>89</cp:revision>
  <dcterms:created xsi:type="dcterms:W3CDTF">2023-01-16T12:10:31Z</dcterms:created>
  <dcterms:modified xsi:type="dcterms:W3CDTF">2026-03-12T06:59:05Z</dcterms:modified>
</cp:coreProperties>
</file>