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80" r:id="rId17"/>
    <p:sldId id="282" r:id="rId18"/>
    <p:sldId id="279" r:id="rId19"/>
    <p:sldId id="278" r:id="rId20"/>
    <p:sldId id="277" r:id="rId21"/>
    <p:sldId id="276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3" r:id="rId32"/>
    <p:sldId id="269" r:id="rId33"/>
    <p:sldId id="270" r:id="rId34"/>
    <p:sldId id="271" r:id="rId35"/>
    <p:sldId id="272" r:id="rId3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B80A0F-BAF5-44C5-9F1A-86CA218EAF4A}" type="datetimeFigureOut">
              <a:rPr lang="lt-LT" smtClean="0"/>
              <a:t>2018-08-24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0DE371-196D-4829-8926-95A68D5B4C5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lt-LT" sz="40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lt-LT" sz="40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r>
              <a:rPr lang="lt-LT" sz="40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lt-LT" sz="40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r>
              <a:rPr lang="lt-LT" sz="40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lt-LT" sz="40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r>
              <a:rPr lang="lt-LT" sz="40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lt-LT" sz="40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r>
              <a:rPr lang="lt-LT" sz="40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r>
              <a:rPr lang="lt-LT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lt-LT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endParaRPr lang="lt-LT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772400" cy="1199704"/>
          </a:xfrm>
        </p:spPr>
        <p:txBody>
          <a:bodyPr>
            <a:noAutofit/>
          </a:bodyPr>
          <a:lstStyle/>
          <a:p>
            <a:r>
              <a:rPr lang="lt-LT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Švietimo skyrius</a:t>
            </a:r>
          </a:p>
          <a:p>
            <a:r>
              <a:rPr lang="lt-LT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2018.08.29.</a:t>
            </a:r>
          </a:p>
          <a:p>
            <a:r>
              <a:rPr lang="lt-LT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Kaunas</a:t>
            </a:r>
            <a:endParaRPr lang="lt-LT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7400" dirty="0" smtClean="0">
                <a:latin typeface="Arial Black" panose="020B0A04020102020204" pitchFamily="34" charset="0"/>
              </a:rPr>
              <a:t>Vystyti </a:t>
            </a:r>
            <a:r>
              <a:rPr lang="lt-LT" sz="7400" dirty="0">
                <a:latin typeface="Arial Black" panose="020B0A04020102020204" pitchFamily="34" charset="0"/>
              </a:rPr>
              <a:t>bendrojo lavinimo ir neformalaus ugdymo įstaigų bendradarbiavimą, organizuojant neformalaus ugdymo veiklas mokyklose, ypač pakraščio, sudėtingo socialinio konteksto mokyklose, pagal </a:t>
            </a:r>
            <a:r>
              <a:rPr lang="lt-LT" sz="7400" i="1" dirty="0">
                <a:latin typeface="Arial Black" panose="020B0A04020102020204" pitchFamily="34" charset="0"/>
              </a:rPr>
              <a:t>klasės be sienų</a:t>
            </a:r>
            <a:r>
              <a:rPr lang="lt-LT" sz="7400" dirty="0">
                <a:latin typeface="Arial Black" panose="020B0A04020102020204" pitchFamily="34" charset="0"/>
              </a:rPr>
              <a:t>, institucinio atvirumo principą</a:t>
            </a:r>
            <a:r>
              <a:rPr lang="lt-LT" sz="7400" dirty="0" smtClean="0">
                <a:latin typeface="Arial Black" panose="020B0A04020102020204" pitchFamily="34" charset="0"/>
              </a:rPr>
              <a:t>.</a:t>
            </a:r>
            <a:endParaRPr lang="lt-LT" sz="74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600" dirty="0" smtClean="0">
                <a:latin typeface="Arial Black" panose="020B0A04020102020204" pitchFamily="34" charset="0"/>
              </a:rPr>
              <a:t>Suteikti </a:t>
            </a:r>
            <a:r>
              <a:rPr lang="lt-LT" sz="2600" dirty="0">
                <a:latin typeface="Arial Black" panose="020B0A04020102020204" pitchFamily="34" charset="0"/>
              </a:rPr>
              <a:t>vaikams pilnavertį ir įvairiapusį poilsį vasaros metu, pasiūlant kuo platesnio pobūdžio </a:t>
            </a:r>
            <a:r>
              <a:rPr lang="lt-LT" sz="2600" dirty="0" smtClean="0">
                <a:latin typeface="Arial Black" panose="020B0A04020102020204" pitchFamily="34" charset="0"/>
              </a:rPr>
              <a:t>veiklas vasaros </a:t>
            </a:r>
            <a:r>
              <a:rPr lang="lt-LT" sz="2600" dirty="0">
                <a:latin typeface="Arial Black" panose="020B0A04020102020204" pitchFamily="34" charset="0"/>
              </a:rPr>
              <a:t>metu, </a:t>
            </a:r>
            <a:endParaRPr lang="lt-LT" sz="2600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600" dirty="0" smtClean="0">
                <a:latin typeface="Arial Black" panose="020B0A04020102020204" pitchFamily="34" charset="0"/>
              </a:rPr>
              <a:t>  už </a:t>
            </a:r>
            <a:r>
              <a:rPr lang="lt-LT" sz="2600" dirty="0">
                <a:latin typeface="Arial Black" panose="020B0A04020102020204" pitchFamily="34" charset="0"/>
              </a:rPr>
              <a:t>tėvams </a:t>
            </a:r>
            <a:endParaRPr lang="lt-LT" sz="2600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600" dirty="0" smtClean="0">
                <a:latin typeface="Arial Black" panose="020B0A04020102020204" pitchFamily="34" charset="0"/>
              </a:rPr>
              <a:t>  priimtinas </a:t>
            </a:r>
            <a:r>
              <a:rPr lang="lt-LT" sz="2600" dirty="0">
                <a:latin typeface="Arial Black" panose="020B0A04020102020204" pitchFamily="34" charset="0"/>
              </a:rPr>
              <a:t>kainas.</a:t>
            </a: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Vaizdo rezultatas pagal uÅ¾klausÄ âvaiko ugdymas mokyklojeâ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350246" cy="312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5500" dirty="0" smtClean="0">
                <a:latin typeface="Arial Black" panose="020B0A04020102020204" pitchFamily="34" charset="0"/>
              </a:rPr>
              <a:t>Kaunas </a:t>
            </a:r>
            <a:r>
              <a:rPr lang="lt-LT" sz="5500" dirty="0">
                <a:latin typeface="Arial Black" panose="020B0A04020102020204" pitchFamily="34" charset="0"/>
              </a:rPr>
              <a:t>turi būti konkurencingas ugdymo pasiekimais didžiųjų miestų kontekste pagal brandos, PUPP, standartizuotų testų </a:t>
            </a:r>
            <a:r>
              <a:rPr lang="lt-LT" sz="5500" dirty="0" smtClean="0">
                <a:latin typeface="Arial Black" panose="020B0A04020102020204" pitchFamily="34" charset="0"/>
              </a:rPr>
              <a:t>rezultatus, tuo labiau, kad mokslo metai bus dar ilgesni.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5500" dirty="0">
                <a:latin typeface="Arial Black" panose="020B0A04020102020204" pitchFamily="34" charset="0"/>
              </a:rPr>
              <a:t>Sumažinti atotrūkį tarp atskirų mokyklų, ypatingai atkreipiant dėmesį į įstaigas, nepasiekiančias ne tik miesto, bet ir Lietuvos vidurkio.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42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320480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endParaRPr lang="lt-LT" sz="3200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800" dirty="0" smtClean="0">
                <a:latin typeface="Arial Black" panose="020B0A04020102020204" pitchFamily="34" charset="0"/>
              </a:rPr>
              <a:t>Mokinių </a:t>
            </a:r>
            <a:r>
              <a:rPr lang="lt-LT" sz="8800" dirty="0">
                <a:latin typeface="Arial Black" panose="020B0A04020102020204" pitchFamily="34" charset="0"/>
              </a:rPr>
              <a:t>pasiekimai vertinami, atsižvelgiant ne vien į apibrėžtus, programinius ugdymo tikslus, bet ir į individualias kiekvieno mokinio išgales bei ypatybes, siekiant nuolatinės asmeninės pažangos mokiniui tinkamu būdu ir tempu, netrikdomos mokinio pasiekimų lygio klasėje ar mokinių grupėje </a:t>
            </a:r>
            <a:r>
              <a:rPr lang="lt-LT" sz="8800" dirty="0" smtClean="0">
                <a:latin typeface="Arial Black" panose="020B0A04020102020204" pitchFamily="34" charset="0"/>
              </a:rPr>
              <a:t>įvertinimų.</a:t>
            </a:r>
            <a:endParaRPr lang="lt-LT" sz="8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32500" lnSpcReduction="20000"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7400" dirty="0">
                <a:latin typeface="Arial Black" panose="020B0A04020102020204" pitchFamily="34" charset="0"/>
              </a:rPr>
              <a:t>Atsižvelgiant į išorės audito duomenis turime pagerinti pamokos kokybės vertinimą, organizuodami geras pamokas. </a:t>
            </a:r>
            <a:endParaRPr lang="lt-LT" sz="74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7400" dirty="0">
                <a:latin typeface="Arial Black" panose="020B0A04020102020204" pitchFamily="34" charset="0"/>
              </a:rPr>
              <a:t>S</a:t>
            </a:r>
            <a:r>
              <a:rPr lang="lt-LT" sz="7400" dirty="0" smtClean="0">
                <a:latin typeface="Arial Black" panose="020B0A04020102020204" pitchFamily="34" charset="0"/>
              </a:rPr>
              <a:t>iekti</a:t>
            </a:r>
            <a:r>
              <a:rPr lang="lt-LT" sz="7400" dirty="0">
                <a:latin typeface="Arial Black" panose="020B0A04020102020204" pitchFamily="34" charset="0"/>
              </a:rPr>
              <a:t>, kad Pilietinė </a:t>
            </a:r>
            <a:r>
              <a:rPr lang="lt-LT" sz="7400" dirty="0" smtClean="0">
                <a:latin typeface="Arial Black" panose="020B0A04020102020204" pitchFamily="34" charset="0"/>
              </a:rPr>
              <a:t>veikla, Ugdymas </a:t>
            </a:r>
            <a:r>
              <a:rPr lang="lt-LT" sz="7400" dirty="0">
                <a:latin typeface="Arial Black" panose="020B0A04020102020204" pitchFamily="34" charset="0"/>
              </a:rPr>
              <a:t>karjerai, valandos bendruomenei būtų panaudojamos efektyviai, </a:t>
            </a:r>
            <a:r>
              <a:rPr lang="lt-LT" sz="7400" dirty="0" smtClean="0">
                <a:latin typeface="Arial Black" panose="020B0A04020102020204" pitchFamily="34" charset="0"/>
              </a:rPr>
              <a:t>rezultatyviai.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32500" lnSpcReduction="20000"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200" dirty="0" err="1" smtClean="0">
                <a:latin typeface="Arial Black" panose="020B0A04020102020204" pitchFamily="34" charset="0"/>
              </a:rPr>
              <a:t>Įveiklinti</a:t>
            </a:r>
            <a:r>
              <a:rPr lang="lt-LT" sz="6200" dirty="0" smtClean="0">
                <a:latin typeface="Arial Black" panose="020B0A04020102020204" pitchFamily="34" charset="0"/>
              </a:rPr>
              <a:t> </a:t>
            </a:r>
            <a:r>
              <a:rPr lang="lt-LT" sz="6200" dirty="0">
                <a:latin typeface="Arial Black" panose="020B0A04020102020204" pitchFamily="34" charset="0"/>
              </a:rPr>
              <a:t>į</a:t>
            </a:r>
            <a:r>
              <a:rPr lang="lt-LT" sz="6200" dirty="0" smtClean="0">
                <a:latin typeface="Arial Black" panose="020B0A04020102020204" pitchFamily="34" charset="0"/>
              </a:rPr>
              <a:t>staigoms </a:t>
            </a:r>
            <a:r>
              <a:rPr lang="lt-LT" sz="6200" dirty="0">
                <a:latin typeface="Arial Black" panose="020B0A04020102020204" pitchFamily="34" charset="0"/>
              </a:rPr>
              <a:t>skirtas mokymo priemones, </a:t>
            </a:r>
            <a:r>
              <a:rPr lang="lt-LT" sz="6200" dirty="0" smtClean="0">
                <a:latin typeface="Arial Black" panose="020B0A04020102020204" pitchFamily="34" charset="0"/>
              </a:rPr>
              <a:t>išmaniąsias klases. 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200" dirty="0" smtClean="0">
                <a:latin typeface="Arial Black" panose="020B0A04020102020204" pitchFamily="34" charset="0"/>
              </a:rPr>
              <a:t>Pasiekti</a:t>
            </a:r>
            <a:r>
              <a:rPr lang="lt-LT" sz="6200" dirty="0">
                <a:latin typeface="Arial Black" panose="020B0A04020102020204" pitchFamily="34" charset="0"/>
              </a:rPr>
              <a:t>, kad kiekvienos mokyklos ugdymo planas taptų Mokyklos PIN </a:t>
            </a:r>
            <a:r>
              <a:rPr lang="lt-LT" sz="6200" dirty="0" smtClean="0">
                <a:latin typeface="Arial Black" panose="020B0A04020102020204" pitchFamily="34" charset="0"/>
              </a:rPr>
              <a:t>KODU.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200" dirty="0">
                <a:latin typeface="Arial Black" panose="020B0A04020102020204" pitchFamily="34" charset="0"/>
              </a:rPr>
              <a:t>PIN </a:t>
            </a:r>
            <a:r>
              <a:rPr lang="lt-LT" sz="6200" dirty="0" smtClean="0">
                <a:latin typeface="Arial Black" panose="020B0A04020102020204" pitchFamily="34" charset="0"/>
              </a:rPr>
              <a:t>KODAS parodytų </a:t>
            </a:r>
            <a:r>
              <a:rPr lang="lt-LT" sz="6200" dirty="0">
                <a:latin typeface="Arial Black" panose="020B0A04020102020204" pitchFamily="34" charset="0"/>
              </a:rPr>
              <a:t>mokinių pasiekimų gerinimo ir mokymosi pagalbos teikimo sistemą, apimančią socialinę pilietinę veiklą, ugdymą karjerai, veiklą bendruomenei. 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Džiugu</a:t>
            </a:r>
            <a:r>
              <a:rPr lang="lt-LT" sz="2200" dirty="0">
                <a:solidFill>
                  <a:srgbClr val="0000FF"/>
                </a:solidFill>
                <a:latin typeface="Arial Black" panose="020B0A04020102020204" pitchFamily="34" charset="0"/>
              </a:rPr>
              <a:t>, kad turime mokyklų, kurios reprezentuoja </a:t>
            </a:r>
            <a:endParaRPr lang="lt-LT" sz="22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2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lt-LT" sz="2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Kauną </a:t>
            </a:r>
            <a:r>
              <a:rPr lang="lt-LT" sz="2200" dirty="0">
                <a:solidFill>
                  <a:srgbClr val="0000FF"/>
                </a:solidFill>
                <a:latin typeface="Arial Black" panose="020B0A04020102020204" pitchFamily="34" charset="0"/>
              </a:rPr>
              <a:t>kokybiška </a:t>
            </a:r>
            <a:endParaRPr lang="lt-LT" sz="22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2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lt-LT" sz="2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veikla</a:t>
            </a:r>
            <a:r>
              <a:rPr lang="lt-LT" sz="2200" dirty="0">
                <a:solidFill>
                  <a:srgbClr val="0000FF"/>
                </a:solidFill>
                <a:latin typeface="Arial Black" panose="020B0A04020102020204" pitchFamily="34" charset="0"/>
              </a:rPr>
              <a:t>. </a:t>
            </a:r>
            <a:endParaRPr lang="lt-LT" sz="22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lt-LT" sz="800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57592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Vaizdo rezultatas pagal uÅ¾klausÄ âlaimingi vaikai mokyklojeâ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Mokyklos</a:t>
            </a:r>
            <a:r>
              <a:rPr lang="lt-LT" sz="2400" dirty="0">
                <a:latin typeface="Arial Black" panose="020B0A04020102020204" pitchFamily="34" charset="0"/>
              </a:rPr>
              <a:t>, kuriose vadyba tikrai stipri (įvertintos aukščiausiu </a:t>
            </a:r>
            <a:r>
              <a:rPr lang="lt-LT" sz="2400" dirty="0" smtClean="0">
                <a:latin typeface="Arial Black" panose="020B0A04020102020204" pitchFamily="34" charset="0"/>
              </a:rPr>
              <a:t>lygiu-4, Lietuvoje </a:t>
            </a:r>
            <a:r>
              <a:rPr lang="lt-LT" sz="2400" dirty="0">
                <a:latin typeface="Arial Black" panose="020B0A04020102020204" pitchFamily="34" charset="0"/>
              </a:rPr>
              <a:t>yra 16 tokių mokyklų</a:t>
            </a:r>
            <a:r>
              <a:rPr lang="lt-LT" sz="2400" dirty="0" smtClean="0">
                <a:latin typeface="Arial Black" panose="020B0A04020102020204" pitchFamily="34" charset="0"/>
              </a:rPr>
              <a:t>):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„Saulės“ gimnazija.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Petrašiūnų progimnazija.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Panemunės pradinė mokykla.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lt-LT" sz="80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600" dirty="0" smtClean="0">
                <a:latin typeface="Arial Black" panose="020B0A04020102020204" pitchFamily="34" charset="0"/>
              </a:rPr>
              <a:t>Mokyklos</a:t>
            </a:r>
            <a:r>
              <a:rPr lang="lt-LT" sz="2600" dirty="0">
                <a:latin typeface="Arial Black" panose="020B0A04020102020204" pitchFamily="34" charset="0"/>
              </a:rPr>
              <a:t>, kuriose itin stipri ne tik vadyba, bet ir </a:t>
            </a:r>
            <a:r>
              <a:rPr lang="lt-LT" sz="2600" dirty="0" err="1" smtClean="0">
                <a:latin typeface="Arial Black" panose="020B0A04020102020204" pitchFamily="34" charset="0"/>
              </a:rPr>
              <a:t>ugdymo(si</a:t>
            </a:r>
            <a:r>
              <a:rPr lang="lt-LT" sz="2600" dirty="0" smtClean="0">
                <a:latin typeface="Arial Black" panose="020B0A04020102020204" pitchFamily="34" charset="0"/>
              </a:rPr>
              <a:t>) procesas </a:t>
            </a: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600" dirty="0" smtClean="0">
                <a:latin typeface="Arial Black" panose="020B0A04020102020204" pitchFamily="34" charset="0"/>
              </a:rPr>
              <a:t>  (</a:t>
            </a:r>
            <a:r>
              <a:rPr lang="lt-LT" sz="2600" dirty="0">
                <a:latin typeface="Arial Black" panose="020B0A04020102020204" pitchFamily="34" charset="0"/>
              </a:rPr>
              <a:t>abi sritys įvertintos aukščiausiu </a:t>
            </a:r>
            <a:r>
              <a:rPr lang="lt-LT" sz="2600" dirty="0" smtClean="0">
                <a:latin typeface="Arial Black" panose="020B0A04020102020204" pitchFamily="34" charset="0"/>
              </a:rPr>
              <a:t>lygiu-4,    </a:t>
            </a: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600" dirty="0">
                <a:latin typeface="Arial Black" panose="020B0A04020102020204" pitchFamily="34" charset="0"/>
              </a:rPr>
              <a:t> </a:t>
            </a:r>
            <a:r>
              <a:rPr lang="lt-LT" sz="2600" dirty="0" smtClean="0">
                <a:latin typeface="Arial Black" panose="020B0A04020102020204" pitchFamily="34" charset="0"/>
              </a:rPr>
              <a:t> Lietuvoje </a:t>
            </a:r>
            <a:r>
              <a:rPr lang="lt-LT" sz="2600" dirty="0">
                <a:latin typeface="Arial Black" panose="020B0A04020102020204" pitchFamily="34" charset="0"/>
              </a:rPr>
              <a:t>yra 5 tokios </a:t>
            </a:r>
            <a:r>
              <a:rPr lang="lt-LT" sz="2600" dirty="0" smtClean="0">
                <a:latin typeface="Arial Black" panose="020B0A04020102020204" pitchFamily="34" charset="0"/>
              </a:rPr>
              <a:t>mokyklos):</a:t>
            </a:r>
            <a:endParaRPr lang="lt-LT" sz="2600" dirty="0">
              <a:latin typeface="Arial Black" panose="020B0A04020102020204" pitchFamily="34" charset="0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lt-LT" sz="2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</a:t>
            </a:r>
            <a:r>
              <a:rPr lang="lt-LT" sz="2600" i="1" dirty="0">
                <a:solidFill>
                  <a:srgbClr val="002060"/>
                </a:solidFill>
                <a:latin typeface="Arial Black" panose="020B0A04020102020204" pitchFamily="34" charset="0"/>
              </a:rPr>
              <a:t>Petrašiūnų </a:t>
            </a:r>
            <a:r>
              <a:rPr lang="lt-LT" sz="2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progimnazija.</a:t>
            </a:r>
            <a:endParaRPr lang="lt-LT" sz="2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lt-LT" sz="2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</a:t>
            </a:r>
            <a:r>
              <a:rPr lang="lt-LT" sz="2600" i="1" dirty="0">
                <a:solidFill>
                  <a:srgbClr val="002060"/>
                </a:solidFill>
                <a:latin typeface="Arial Black" panose="020B0A04020102020204" pitchFamily="34" charset="0"/>
              </a:rPr>
              <a:t>Panemunės pradinė </a:t>
            </a:r>
            <a:r>
              <a:rPr lang="lt-LT" sz="2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mokykla.</a:t>
            </a:r>
          </a:p>
          <a:p>
            <a:pPr marL="109728" indent="0" fontAlgn="base">
              <a:lnSpc>
                <a:spcPct val="120000"/>
              </a:lnSpc>
              <a:buNone/>
            </a:pPr>
            <a:endParaRPr lang="lt-LT" sz="6200" i="1" dirty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lt-LT" sz="80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400" dirty="0">
                <a:latin typeface="Arial Black" panose="020B0A04020102020204" pitchFamily="34" charset="0"/>
              </a:rPr>
              <a:t>Mokyklos, kuriose itin stipri ne tik vadyba, bet ir asmenybės augimas </a:t>
            </a:r>
            <a:endParaRPr lang="lt-LT" sz="2400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400" dirty="0" smtClean="0">
                <a:latin typeface="Arial Black" panose="020B0A04020102020204" pitchFamily="34" charset="0"/>
              </a:rPr>
              <a:t>  (</a:t>
            </a:r>
            <a:r>
              <a:rPr lang="lt-LT" sz="2400" dirty="0">
                <a:latin typeface="Arial Black" panose="020B0A04020102020204" pitchFamily="34" charset="0"/>
              </a:rPr>
              <a:t>abi sritys įvertintos aukščiausiu </a:t>
            </a:r>
            <a:r>
              <a:rPr lang="lt-LT" sz="2400" dirty="0" smtClean="0">
                <a:latin typeface="Arial Black" panose="020B0A04020102020204" pitchFamily="34" charset="0"/>
              </a:rPr>
              <a:t>lygiu-4,     </a:t>
            </a: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400" dirty="0">
                <a:latin typeface="Arial Black" panose="020B0A04020102020204" pitchFamily="34" charset="0"/>
              </a:rPr>
              <a:t> </a:t>
            </a:r>
            <a:r>
              <a:rPr lang="lt-LT" sz="2400" dirty="0" smtClean="0">
                <a:latin typeface="Arial Black" panose="020B0A04020102020204" pitchFamily="34" charset="0"/>
              </a:rPr>
              <a:t> Lietuvoje </a:t>
            </a:r>
            <a:r>
              <a:rPr lang="lt-LT" sz="2400" dirty="0">
                <a:latin typeface="Arial Black" panose="020B0A04020102020204" pitchFamily="34" charset="0"/>
              </a:rPr>
              <a:t>yra 9 tokios mokyklų</a:t>
            </a:r>
            <a:r>
              <a:rPr lang="lt-LT" sz="2400" dirty="0" smtClean="0">
                <a:latin typeface="Arial Black" panose="020B0A04020102020204" pitchFamily="34" charset="0"/>
              </a:rPr>
              <a:t>):</a:t>
            </a:r>
            <a:endParaRPr lang="lt-LT" sz="24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</a:t>
            </a:r>
            <a:r>
              <a:rPr lang="lt-LT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„Saulės“ </a:t>
            </a: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gimnazija.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</a:t>
            </a:r>
            <a:r>
              <a:rPr lang="lt-LT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Panemunės pradinė </a:t>
            </a:r>
            <a:r>
              <a:rPr lang="lt-LT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mokykla.</a:t>
            </a:r>
            <a:endParaRPr lang="lt-LT" sz="80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748883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Reaguodami į vaiko teisių apsaugos kontekstą, turime pagerinti miesto, atskirų mokyklų mikroklimato, patyčių, </a:t>
            </a:r>
            <a:endParaRPr lang="lt-LT" sz="2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lt-L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smurto</a:t>
            </a:r>
            <a:r>
              <a:rPr lang="lt-LT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, vaikų </a:t>
            </a:r>
            <a:endParaRPr lang="lt-LT" sz="2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lt-L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savijautos rodiklius.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</a:t>
            </a:r>
            <a:r>
              <a:rPr lang="lt-LT" sz="32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2018/2019 </a:t>
            </a:r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m</a:t>
            </a:r>
            <a:r>
              <a:rPr lang="lt-LT" sz="32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. m</a:t>
            </a:r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. </a:t>
            </a:r>
            <a:endParaRPr lang="lt-LT" sz="3200" i="1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Vaizdo rezultatas pagal uÅ¾klausÄ âVAIKO UGDYMASâ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02433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6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2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Kauno Juozo Grušo meno gimnazija </a:t>
            </a: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200" dirty="0" smtClean="0">
                <a:latin typeface="Arial Black" panose="020B0A04020102020204" pitchFamily="34" charset="0"/>
              </a:rPr>
              <a:t>   rezultatų ir vadybos srityje įvertinta aukščiausiu      </a:t>
            </a: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200" dirty="0" smtClean="0">
                <a:latin typeface="Arial Black" panose="020B0A04020102020204" pitchFamily="34" charset="0"/>
              </a:rPr>
              <a:t>   lygiu-4.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lt-LT" sz="2200" dirty="0" smtClean="0">
                <a:latin typeface="Arial Black" panose="020B0A04020102020204" pitchFamily="34" charset="0"/>
              </a:rPr>
              <a:t>Pagal naują metodiką 2017 metais Lietuvoje buvo įvertintos 68 mokyklos ir tik 6 iš jų - aukščiausiu lygiu.</a:t>
            </a: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000" b="1" dirty="0" smtClean="0">
                <a:latin typeface="Arial Black" panose="020B0A04020102020204" pitchFamily="34" charset="0"/>
              </a:rPr>
              <a:t>Projektas </a:t>
            </a:r>
            <a:r>
              <a:rPr lang="lt-LT" sz="8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„Informatika </a:t>
            </a:r>
            <a:r>
              <a:rPr lang="lt-LT" sz="8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pradiniame </a:t>
            </a:r>
            <a:r>
              <a:rPr lang="lt-LT" sz="8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ugdyme“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7200" b="1" dirty="0" smtClean="0">
                <a:latin typeface="Arial Black" panose="020B0A04020102020204" pitchFamily="34" charset="0"/>
              </a:rPr>
              <a:t>Dalyvauja </a:t>
            </a:r>
            <a:r>
              <a:rPr lang="lt-LT" sz="7200" b="1" dirty="0">
                <a:latin typeface="Arial Black" panose="020B0A04020102020204" pitchFamily="34" charset="0"/>
              </a:rPr>
              <a:t>11 bendrojo ugdymo mokyklų: </a:t>
            </a:r>
            <a:endParaRPr lang="lt-LT" sz="7200" b="1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lt-LT" sz="7200" b="1" dirty="0" smtClean="0">
                <a:latin typeface="Arial Black" panose="020B0A04020102020204" pitchFamily="34" charset="0"/>
              </a:rPr>
              <a:t>Kauno </a:t>
            </a:r>
            <a:r>
              <a:rPr lang="lt-LT" sz="7200" b="1" dirty="0">
                <a:latin typeface="Arial Black" panose="020B0A04020102020204" pitchFamily="34" charset="0"/>
              </a:rPr>
              <a:t>mokykla-darželis „Šviesa“, Kauno </a:t>
            </a:r>
            <a:r>
              <a:rPr lang="lt-LT" sz="7200" b="1" dirty="0" err="1">
                <a:latin typeface="Arial Black" panose="020B0A04020102020204" pitchFamily="34" charset="0"/>
              </a:rPr>
              <a:t>Montesori</a:t>
            </a:r>
            <a:r>
              <a:rPr lang="lt-LT" sz="7200" b="1" dirty="0">
                <a:latin typeface="Arial Black" panose="020B0A04020102020204" pitchFamily="34" charset="0"/>
              </a:rPr>
              <a:t> mokykla-darželis „Žiburėlis“, Kauno Dainavos progimnazija, Kauno Jurgio Dobkevičiaus progimnazija, Kauno Petrašiūnų progimnazija, Kauno Pilėnų progimnazija, Kauno Senamiesčio progimnazija, Kauno Š</a:t>
            </a:r>
            <a:r>
              <a:rPr lang="lt-LT" sz="7200" b="1" dirty="0" smtClean="0">
                <a:latin typeface="Arial Black" panose="020B0A04020102020204" pitchFamily="34" charset="0"/>
              </a:rPr>
              <a:t>v</a:t>
            </a:r>
            <a:r>
              <a:rPr lang="lt-LT" sz="7200" b="1" dirty="0">
                <a:latin typeface="Arial Black" panose="020B0A04020102020204" pitchFamily="34" charset="0"/>
              </a:rPr>
              <a:t>. Kazimiero progimnazija, </a:t>
            </a:r>
            <a:r>
              <a:rPr lang="lt-LT" sz="7200" b="1" dirty="0" smtClean="0">
                <a:latin typeface="Arial Black" panose="020B0A04020102020204" pitchFamily="34" charset="0"/>
              </a:rPr>
              <a:t>Kauno </a:t>
            </a:r>
            <a:r>
              <a:rPr lang="lt-LT" sz="7200" b="1" dirty="0">
                <a:latin typeface="Arial Black" panose="020B0A04020102020204" pitchFamily="34" charset="0"/>
              </a:rPr>
              <a:t>Tado Ivanausko progimnazija, Kauno Šančių mokykla-daugiafunkcis centras, Kauno „Vyturio“ </a:t>
            </a:r>
            <a:r>
              <a:rPr lang="lt-LT" sz="7200" b="1" dirty="0" smtClean="0">
                <a:latin typeface="Arial Black" panose="020B0A04020102020204" pitchFamily="34" charset="0"/>
              </a:rPr>
              <a:t>gimnazija</a:t>
            </a:r>
            <a:r>
              <a:rPr lang="lt-LT" sz="7200" dirty="0" smtClean="0">
                <a:latin typeface="Arial Black" panose="020B0A04020102020204" pitchFamily="34" charset="0"/>
              </a:rPr>
              <a:t>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4200" b="1" dirty="0" smtClean="0">
                <a:latin typeface="Arial Black" panose="020B0A04020102020204" pitchFamily="34" charset="0"/>
              </a:rPr>
              <a:t>Projektas </a:t>
            </a:r>
            <a:r>
              <a:rPr lang="lt-LT" sz="42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„Integralus </a:t>
            </a:r>
            <a:r>
              <a:rPr lang="lt-LT" sz="42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gamtamokslinio ugdymo programos 5-8 klasėms </a:t>
            </a:r>
            <a:r>
              <a:rPr lang="lt-LT" sz="42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išbandymas“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3300" b="1" dirty="0" smtClean="0">
                <a:latin typeface="Arial Black" panose="020B0A04020102020204" pitchFamily="34" charset="0"/>
              </a:rPr>
              <a:t>Dalyvauja </a:t>
            </a:r>
            <a:r>
              <a:rPr lang="lt-LT" sz="3300" b="1" dirty="0">
                <a:latin typeface="Arial Black" panose="020B0A04020102020204" pitchFamily="34" charset="0"/>
              </a:rPr>
              <a:t>9 mokyklos: </a:t>
            </a:r>
            <a:endParaRPr lang="lt-LT" sz="33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3300" b="1" dirty="0" smtClean="0">
                <a:latin typeface="Arial Black" panose="020B0A04020102020204" pitchFamily="34" charset="0"/>
              </a:rPr>
              <a:t>2017/2018 </a:t>
            </a:r>
            <a:r>
              <a:rPr lang="lt-LT" sz="3300" b="1" dirty="0">
                <a:latin typeface="Arial Black" panose="020B0A04020102020204" pitchFamily="34" charset="0"/>
              </a:rPr>
              <a:t>m. m. </a:t>
            </a:r>
            <a:r>
              <a:rPr lang="lt-LT" sz="3300" b="1" dirty="0" smtClean="0">
                <a:latin typeface="Arial Black" panose="020B0A04020102020204" pitchFamily="34" charset="0"/>
              </a:rPr>
              <a:t>dalyvavo Kauno </a:t>
            </a:r>
            <a:r>
              <a:rPr lang="lt-LT" sz="3300" b="1" dirty="0">
                <a:latin typeface="Arial Black" panose="020B0A04020102020204" pitchFamily="34" charset="0"/>
              </a:rPr>
              <a:t>Jono ir Petro Vileišių mokykla ir Kauno Jurgio Dobkevičiaus </a:t>
            </a:r>
            <a:r>
              <a:rPr lang="lt-LT" sz="3300" b="1" dirty="0" smtClean="0">
                <a:latin typeface="Arial Black" panose="020B0A04020102020204" pitchFamily="34" charset="0"/>
              </a:rPr>
              <a:t>progimnazija; 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lt-LT" sz="3300" b="1" dirty="0" smtClean="0">
                <a:latin typeface="Arial Black" panose="020B0A04020102020204" pitchFamily="34" charset="0"/>
              </a:rPr>
              <a:t>2018/2019 </a:t>
            </a:r>
            <a:r>
              <a:rPr lang="lt-LT" sz="3300" b="1" dirty="0">
                <a:latin typeface="Arial Black" panose="020B0A04020102020204" pitchFamily="34" charset="0"/>
              </a:rPr>
              <a:t>m. m. prisijungė dar 7 mokyklos: Kauno Gedimino sporto ir </a:t>
            </a:r>
            <a:r>
              <a:rPr lang="lt-LT" sz="3300" b="1" dirty="0" err="1">
                <a:latin typeface="Arial Black" panose="020B0A04020102020204" pitchFamily="34" charset="0"/>
              </a:rPr>
              <a:t>sveikatinimo</a:t>
            </a:r>
            <a:r>
              <a:rPr lang="lt-LT" sz="3300" b="1" dirty="0">
                <a:latin typeface="Arial Black" panose="020B0A04020102020204" pitchFamily="34" charset="0"/>
              </a:rPr>
              <a:t> gimnazija, Kauno Kazio Griniaus progimnazija, Kauno </a:t>
            </a:r>
            <a:r>
              <a:rPr lang="lt-LT" sz="3300" b="1" dirty="0" err="1">
                <a:latin typeface="Arial Black" panose="020B0A04020102020204" pitchFamily="34" charset="0"/>
              </a:rPr>
              <a:t>Milikonių</a:t>
            </a:r>
            <a:r>
              <a:rPr lang="lt-LT" sz="3300" b="1" dirty="0">
                <a:latin typeface="Arial Black" panose="020B0A04020102020204" pitchFamily="34" charset="0"/>
              </a:rPr>
              <a:t> progimnazija, Kauno Palemono gimnazija, </a:t>
            </a:r>
            <a:endParaRPr lang="lt-LT" sz="3300" b="1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lt-LT" sz="3300" b="1" dirty="0">
                <a:latin typeface="Arial Black" panose="020B0A04020102020204" pitchFamily="34" charset="0"/>
              </a:rPr>
              <a:t> </a:t>
            </a:r>
            <a:r>
              <a:rPr lang="lt-LT" sz="3300" b="1" dirty="0" smtClean="0">
                <a:latin typeface="Arial Black" panose="020B0A04020102020204" pitchFamily="34" charset="0"/>
              </a:rPr>
              <a:t>   Kauno </a:t>
            </a:r>
            <a:r>
              <a:rPr lang="lt-LT" sz="3300" b="1" dirty="0">
                <a:latin typeface="Arial Black" panose="020B0A04020102020204" pitchFamily="34" charset="0"/>
              </a:rPr>
              <a:t>Pilėnų progimnazija, Kauno Simono Daukanto progimnazija, </a:t>
            </a:r>
            <a:r>
              <a:rPr lang="lt-LT" sz="3300" b="1" dirty="0" smtClean="0">
                <a:latin typeface="Arial Black" panose="020B0A04020102020204" pitchFamily="34" charset="0"/>
              </a:rPr>
              <a:t> </a:t>
            </a:r>
          </a:p>
          <a:p>
            <a:pPr marL="109728" indent="0" fontAlgn="base">
              <a:lnSpc>
                <a:spcPct val="170000"/>
              </a:lnSpc>
              <a:buNone/>
            </a:pPr>
            <a:r>
              <a:rPr lang="lt-LT" sz="3300" b="1" dirty="0">
                <a:latin typeface="Arial Black" panose="020B0A04020102020204" pitchFamily="34" charset="0"/>
              </a:rPr>
              <a:t> </a:t>
            </a:r>
            <a:r>
              <a:rPr lang="lt-LT" sz="3300" b="1" dirty="0" smtClean="0">
                <a:latin typeface="Arial Black" panose="020B0A04020102020204" pitchFamily="34" charset="0"/>
              </a:rPr>
              <a:t>   Kauno </a:t>
            </a:r>
            <a:r>
              <a:rPr lang="lt-LT" sz="3300" b="1" dirty="0">
                <a:latin typeface="Arial Black" panose="020B0A04020102020204" pitchFamily="34" charset="0"/>
              </a:rPr>
              <a:t>Tado Ivanausko progimnazija.</a:t>
            </a:r>
            <a:endParaRPr lang="lt-LT" sz="3300" dirty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lt-LT" sz="72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lt-LT" sz="2000" b="1" dirty="0" smtClean="0">
                <a:latin typeface="Arial Black" panose="020B0A04020102020204" pitchFamily="34" charset="0"/>
              </a:rPr>
              <a:t>ES finansuojamas projektas 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„Ikimokyklinio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ir bendrojo ugdymo mokyklų veiklos tobulinimas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“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Dalyvauja </a:t>
            </a:r>
            <a:r>
              <a:rPr lang="lt-LT" sz="1800" b="1" dirty="0">
                <a:latin typeface="Arial Black" panose="020B0A04020102020204" pitchFamily="34" charset="0"/>
              </a:rPr>
              <a:t>6 mokyklos (pritraukta 371 358,63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):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Kovo 11-osios gimnazija (51 452,72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),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Aleksandro Puškino gimnazija (43 654,84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),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„Varpelio“ pradinė mokykla (45 409,58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),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Jono ir Petro Vileišių mokykla (92 400,00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),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Senamiesčio progimnazija (92 400,00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), </a:t>
            </a:r>
            <a:endParaRPr lang="lt-LT" sz="1800" b="1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„Šilo“ pradinė mokykla (46 041,47 </a:t>
            </a:r>
            <a:r>
              <a:rPr lang="lt-LT" sz="1800" b="1" dirty="0" err="1">
                <a:latin typeface="Arial Black" panose="020B0A04020102020204" pitchFamily="34" charset="0"/>
              </a:rPr>
              <a:t>Eur</a:t>
            </a:r>
            <a:r>
              <a:rPr lang="lt-LT" sz="1800" b="1" dirty="0">
                <a:latin typeface="Arial Black" panose="020B0A04020102020204" pitchFamily="34" charset="0"/>
              </a:rPr>
              <a:t>).</a:t>
            </a:r>
            <a:endParaRPr lang="lt-LT" sz="1800" dirty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lt-LT" sz="72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Kauno m. savivaldybės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„Jaunųjų ambasadorių“ 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programa</a:t>
            </a:r>
            <a:r>
              <a:rPr lang="lt-LT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 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lt-LT" sz="2000" b="1" dirty="0" smtClean="0">
                <a:latin typeface="Arial Black" panose="020B0A04020102020204" pitchFamily="34" charset="0"/>
              </a:rPr>
              <a:t>Programos </a:t>
            </a:r>
            <a:r>
              <a:rPr lang="lt-LT" sz="2000" b="1" dirty="0">
                <a:latin typeface="Arial Black" panose="020B0A04020102020204" pitchFamily="34" charset="0"/>
              </a:rPr>
              <a:t>tikslas </a:t>
            </a:r>
            <a:r>
              <a:rPr lang="lt-LT" sz="2000" b="1" dirty="0" smtClean="0">
                <a:latin typeface="Arial Black" panose="020B0A04020102020204" pitchFamily="34" charset="0"/>
              </a:rPr>
              <a:t>- </a:t>
            </a:r>
            <a:r>
              <a:rPr lang="lt-LT" sz="2000" b="1" dirty="0">
                <a:latin typeface="Arial Black" panose="020B0A04020102020204" pitchFamily="34" charset="0"/>
              </a:rPr>
              <a:t>skatinti bendrojo ugdymo mokyklų bendradarbiavimą su miestais </a:t>
            </a:r>
            <a:r>
              <a:rPr lang="lt-LT" sz="2000" b="1" dirty="0" smtClean="0">
                <a:latin typeface="Arial Black" panose="020B0A04020102020204" pitchFamily="34" charset="0"/>
              </a:rPr>
              <a:t>partneriais kitose šalyse (tam skiriamos lėšos).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Dalyvauja: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Bernardo Brazdžionio mokykla </a:t>
            </a:r>
          </a:p>
          <a:p>
            <a:pPr marL="109728" indent="0" fontAlgn="base">
              <a:buNone/>
            </a:pPr>
            <a:r>
              <a:rPr lang="lt-LT" sz="1800" b="1" dirty="0" smtClean="0">
                <a:latin typeface="Arial Black" panose="020B0A04020102020204" pitchFamily="34" charset="0"/>
              </a:rPr>
              <a:t>         (</a:t>
            </a:r>
            <a:r>
              <a:rPr lang="lt-LT" sz="1800" b="1" dirty="0">
                <a:latin typeface="Arial Black" panose="020B0A04020102020204" pitchFamily="34" charset="0"/>
              </a:rPr>
              <a:t>mainų programa su Ryga, </a:t>
            </a:r>
            <a:r>
              <a:rPr lang="lt-LT" sz="1800" b="1" dirty="0" smtClean="0">
                <a:latin typeface="Arial Black" panose="020B0A04020102020204" pitchFamily="34" charset="0"/>
              </a:rPr>
              <a:t>Latvija).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Panemunės pradinė </a:t>
            </a:r>
            <a:r>
              <a:rPr lang="lt-LT" sz="1800" b="1" dirty="0" smtClean="0">
                <a:latin typeface="Arial Black" panose="020B0A04020102020204" pitchFamily="34" charset="0"/>
              </a:rPr>
              <a:t>mokykla </a:t>
            </a:r>
          </a:p>
          <a:p>
            <a:pPr marL="109728" indent="0" fontAlgn="base">
              <a:buNone/>
            </a:pPr>
            <a:r>
              <a:rPr lang="lt-LT" sz="1800" b="1" dirty="0">
                <a:latin typeface="Arial Black" panose="020B0A04020102020204" pitchFamily="34" charset="0"/>
              </a:rPr>
              <a:t> </a:t>
            </a:r>
            <a:r>
              <a:rPr lang="lt-LT" sz="1800" b="1" dirty="0" smtClean="0">
                <a:latin typeface="Arial Black" panose="020B0A04020102020204" pitchFamily="34" charset="0"/>
              </a:rPr>
              <a:t>        (bendradarbiavimas </a:t>
            </a:r>
            <a:r>
              <a:rPr lang="lt-LT" sz="1800" b="1" dirty="0">
                <a:latin typeface="Arial Black" panose="020B0A04020102020204" pitchFamily="34" charset="0"/>
              </a:rPr>
              <a:t>su </a:t>
            </a:r>
            <a:r>
              <a:rPr lang="lt-LT" sz="1800" b="1" dirty="0" err="1">
                <a:latin typeface="Arial Black" panose="020B0A04020102020204" pitchFamily="34" charset="0"/>
              </a:rPr>
              <a:t>Hiracuka</a:t>
            </a:r>
            <a:r>
              <a:rPr lang="lt-LT" sz="1800" b="1" dirty="0">
                <a:latin typeface="Arial Black" panose="020B0A04020102020204" pitchFamily="34" charset="0"/>
              </a:rPr>
              <a:t>, </a:t>
            </a:r>
            <a:r>
              <a:rPr lang="lt-LT" sz="1800" b="1" dirty="0" smtClean="0">
                <a:latin typeface="Arial Black" panose="020B0A04020102020204" pitchFamily="34" charset="0"/>
              </a:rPr>
              <a:t>Japonija).</a:t>
            </a:r>
            <a:endParaRPr lang="lt-LT" sz="18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Projektas LL3</a:t>
            </a:r>
            <a:r>
              <a:rPr lang="lt-LT" sz="2000" b="1" i="1" dirty="0" smtClean="0">
                <a:latin typeface="Arial Black" panose="020B0A04020102020204" pitchFamily="34" charset="0"/>
              </a:rPr>
              <a:t> </a:t>
            </a:r>
            <a:r>
              <a:rPr lang="lt-LT" sz="2000" b="1" dirty="0" smtClean="0">
                <a:latin typeface="Arial Black" panose="020B0A04020102020204" pitchFamily="34" charset="0"/>
              </a:rPr>
              <a:t>- skirtas </a:t>
            </a:r>
            <a:r>
              <a:rPr lang="lt-LT" sz="2000" b="1" dirty="0">
                <a:latin typeface="Arial Black" panose="020B0A04020102020204" pitchFamily="34" charset="0"/>
              </a:rPr>
              <a:t>mokinių mokymosi pasiekimams gerinti ir jų mokymosi pažangai </a:t>
            </a:r>
            <a:r>
              <a:rPr lang="lt-LT" sz="2000" b="1" dirty="0" smtClean="0">
                <a:latin typeface="Arial Black" panose="020B0A04020102020204" pitchFamily="34" charset="0"/>
              </a:rPr>
              <a:t>užtikrinti, o </a:t>
            </a:r>
            <a:r>
              <a:rPr lang="lt-LT" sz="2000" b="1" dirty="0">
                <a:latin typeface="Arial Black" panose="020B0A04020102020204" pitchFamily="34" charset="0"/>
              </a:rPr>
              <a:t>tai tiesiogiai priklauso nuo mokytojo, todėl projektas </a:t>
            </a: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000" b="1" dirty="0" smtClean="0">
                <a:latin typeface="Arial Black" panose="020B0A04020102020204" pitchFamily="34" charset="0"/>
              </a:rPr>
              <a:t>   skiriamas </a:t>
            </a:r>
            <a:r>
              <a:rPr lang="lt-LT" sz="2000" b="1" i="1" dirty="0">
                <a:latin typeface="Arial Black" panose="020B0A04020102020204" pitchFamily="34" charset="0"/>
              </a:rPr>
              <a:t>mokytojų </a:t>
            </a:r>
            <a:endParaRPr lang="lt-LT" sz="2000" b="1" i="1" dirty="0" smtClean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000" b="1" i="1" dirty="0" smtClean="0">
                <a:latin typeface="Arial Black" panose="020B0A04020102020204" pitchFamily="34" charset="0"/>
              </a:rPr>
              <a:t>   motyvacijai bei </a:t>
            </a: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000" b="1" i="1" dirty="0" smtClean="0">
                <a:latin typeface="Arial Black" panose="020B0A04020102020204" pitchFamily="34" charset="0"/>
              </a:rPr>
              <a:t>   kompetencijų </a:t>
            </a: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000" b="1" i="1" dirty="0">
                <a:latin typeface="Arial Black" panose="020B0A04020102020204" pitchFamily="34" charset="0"/>
              </a:rPr>
              <a:t> </a:t>
            </a:r>
            <a:r>
              <a:rPr lang="lt-LT" sz="2000" b="1" i="1" dirty="0" smtClean="0">
                <a:latin typeface="Arial Black" panose="020B0A04020102020204" pitchFamily="34" charset="0"/>
              </a:rPr>
              <a:t>  stiprinimui.</a:t>
            </a:r>
            <a:endParaRPr lang="lt-LT" sz="2000" i="1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SusijÄs vaizd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536951" cy="290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6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396044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Mokyklų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edukacinių erdvių 2018 metų 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konkursas</a:t>
            </a:r>
            <a:r>
              <a:rPr lang="lt-LT" sz="2000" b="1" dirty="0" smtClean="0"/>
              <a:t>.</a:t>
            </a:r>
            <a:endParaRPr lang="lt-LT" sz="2000" b="1" dirty="0"/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dirty="0" smtClean="0">
                <a:latin typeface="Arial Black" panose="020B0A04020102020204" pitchFamily="34" charset="0"/>
              </a:rPr>
              <a:t>Dalyvavo </a:t>
            </a:r>
            <a:r>
              <a:rPr lang="lt-LT" sz="1800" dirty="0">
                <a:latin typeface="Arial Black" panose="020B0A04020102020204" pitchFamily="34" charset="0"/>
              </a:rPr>
              <a:t>12 Kauno švietimo </a:t>
            </a:r>
            <a:r>
              <a:rPr lang="lt-LT" sz="1800" dirty="0" smtClean="0">
                <a:latin typeface="Arial Black" panose="020B0A04020102020204" pitchFamily="34" charset="0"/>
              </a:rPr>
              <a:t>įstaigų.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dirty="0" smtClean="0">
                <a:latin typeface="Arial Black" panose="020B0A04020102020204" pitchFamily="34" charset="0"/>
              </a:rPr>
              <a:t>5 </a:t>
            </a:r>
            <a:r>
              <a:rPr lang="lt-LT" sz="1800" dirty="0">
                <a:latin typeface="Arial Black" panose="020B0A04020102020204" pitchFamily="34" charset="0"/>
              </a:rPr>
              <a:t>savivaldybės lygmens konkurso nugalėtojai pristatyti vertinti nacionaliniu </a:t>
            </a:r>
            <a:r>
              <a:rPr lang="lt-LT" sz="1800" dirty="0" smtClean="0">
                <a:latin typeface="Arial Black" panose="020B0A04020102020204" pitchFamily="34" charset="0"/>
              </a:rPr>
              <a:t>lygmeniu: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dirty="0" smtClean="0">
                <a:latin typeface="Arial Black" panose="020B0A04020102020204" pitchFamily="34" charset="0"/>
              </a:rPr>
              <a:t>Kauno </a:t>
            </a:r>
            <a:r>
              <a:rPr lang="lt-LT" sz="1800" dirty="0" err="1">
                <a:latin typeface="Arial Black" panose="020B0A04020102020204" pitchFamily="34" charset="0"/>
              </a:rPr>
              <a:t>Valdorfo</a:t>
            </a:r>
            <a:r>
              <a:rPr lang="lt-LT" sz="1800" dirty="0">
                <a:latin typeface="Arial Black" panose="020B0A04020102020204" pitchFamily="34" charset="0"/>
              </a:rPr>
              <a:t> darželis „</a:t>
            </a:r>
            <a:r>
              <a:rPr lang="lt-LT" sz="1800" dirty="0" smtClean="0">
                <a:latin typeface="Arial Black" panose="020B0A04020102020204" pitchFamily="34" charset="0"/>
              </a:rPr>
              <a:t>Šaltinėlis“  ir </a:t>
            </a:r>
            <a:r>
              <a:rPr lang="lt-LT" sz="1800" dirty="0">
                <a:latin typeface="Arial Black" panose="020B0A04020102020204" pitchFamily="34" charset="0"/>
              </a:rPr>
              <a:t>Kauno Panemunės pradinė mokykla (A </a:t>
            </a:r>
            <a:r>
              <a:rPr lang="lt-LT" sz="1800" dirty="0" smtClean="0">
                <a:latin typeface="Arial Black" panose="020B0A04020102020204" pitchFamily="34" charset="0"/>
              </a:rPr>
              <a:t>kategorija)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dirty="0" smtClean="0">
                <a:latin typeface="Arial Black" panose="020B0A04020102020204" pitchFamily="34" charset="0"/>
              </a:rPr>
              <a:t>Kauno </a:t>
            </a:r>
            <a:r>
              <a:rPr lang="lt-LT" sz="1800" dirty="0">
                <a:latin typeface="Arial Black" panose="020B0A04020102020204" pitchFamily="34" charset="0"/>
              </a:rPr>
              <a:t>lopšeliai-darželiai „Aviliukas“  </a:t>
            </a:r>
            <a:r>
              <a:rPr lang="lt-LT" sz="1800" dirty="0" smtClean="0">
                <a:latin typeface="Arial Black" panose="020B0A04020102020204" pitchFamily="34" charset="0"/>
              </a:rPr>
              <a:t>ir „Žvangutis“, bei Kauno </a:t>
            </a:r>
            <a:r>
              <a:rPr lang="lt-LT" sz="1800" dirty="0">
                <a:latin typeface="Arial Black" panose="020B0A04020102020204" pitchFamily="34" charset="0"/>
              </a:rPr>
              <a:t>technikos profesinio mokymo centras (B kategorija</a:t>
            </a:r>
            <a:r>
              <a:rPr lang="lt-LT" sz="1800" dirty="0" smtClean="0">
                <a:latin typeface="Arial Black" panose="020B0A04020102020204" pitchFamily="34" charset="0"/>
              </a:rPr>
              <a:t>)</a:t>
            </a:r>
            <a:endParaRPr lang="lt-LT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204864"/>
            <a:ext cx="7848872" cy="396044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000" b="1" dirty="0" smtClean="0">
                <a:latin typeface="Arial Black" panose="020B0A04020102020204" pitchFamily="34" charset="0"/>
              </a:rPr>
              <a:t>Trys </a:t>
            </a:r>
            <a:r>
              <a:rPr lang="lt-LT" sz="2000" b="1" dirty="0">
                <a:latin typeface="Arial Black" panose="020B0A04020102020204" pitchFamily="34" charset="0"/>
              </a:rPr>
              <a:t>Kauno miesto bendrojo ugdymo mokyklos dalyvauja 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„Valstybės investicijų 2018-2020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metų programos 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projekte“</a:t>
            </a:r>
            <a:r>
              <a:rPr lang="lt-LT" sz="2000" b="1" dirty="0" smtClean="0">
                <a:latin typeface="Arial Black" panose="020B0A04020102020204" pitchFamily="34" charset="0"/>
              </a:rPr>
              <a:t> </a:t>
            </a:r>
            <a:endParaRPr lang="lt-LT" sz="20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>
                <a:latin typeface="Arial Black" panose="020B0A04020102020204" pitchFamily="34" charset="0"/>
              </a:rPr>
              <a:t>Kauno technologijos universiteto </a:t>
            </a:r>
            <a:r>
              <a:rPr lang="lt-LT" sz="1800" b="1" dirty="0" smtClean="0">
                <a:latin typeface="Arial Black" panose="020B0A04020102020204" pitchFamily="34" charset="0"/>
              </a:rPr>
              <a:t>inžinerijos licėjus.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Maironio </a:t>
            </a:r>
            <a:r>
              <a:rPr lang="lt-LT" sz="1800" b="1" dirty="0" smtClean="0">
                <a:latin typeface="Arial Black" panose="020B0A04020102020204" pitchFamily="34" charset="0"/>
              </a:rPr>
              <a:t>gimnazija.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Tado Ivanausko progimnazija</a:t>
            </a:r>
            <a:r>
              <a:rPr lang="lt-LT" sz="1800" b="1" dirty="0" smtClean="0">
                <a:latin typeface="Arial Black" panose="020B0A04020102020204" pitchFamily="34" charset="0"/>
              </a:rPr>
              <a:t>.</a:t>
            </a:r>
            <a:endParaRPr lang="lt-LT" sz="1800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204864"/>
            <a:ext cx="8064896" cy="396044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000" b="1" dirty="0" smtClean="0">
                <a:latin typeface="Arial Black" panose="020B0A04020102020204" pitchFamily="34" charset="0"/>
              </a:rPr>
              <a:t>Trys </a:t>
            </a:r>
            <a:r>
              <a:rPr lang="lt-LT" sz="2000" b="1" dirty="0">
                <a:latin typeface="Arial Black" panose="020B0A04020102020204" pitchFamily="34" charset="0"/>
              </a:rPr>
              <a:t>Kauno miesto bendrojo ugdymo mokyklos dalyvauja LR Švietimo ir mokslo ministerijos įgyvendinamoje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„Švietimo įstaigų modernizavimo programoje</a:t>
            </a:r>
            <a:r>
              <a:rPr lang="lt-LT" sz="20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“</a:t>
            </a:r>
            <a:endParaRPr lang="lt-LT" sz="20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>
                <a:latin typeface="Arial Black" panose="020B0A04020102020204" pitchFamily="34" charset="0"/>
              </a:rPr>
              <a:t>Prezidento Valdo Adamkaus </a:t>
            </a:r>
            <a:r>
              <a:rPr lang="lt-LT" sz="1800" b="1" dirty="0" smtClean="0">
                <a:latin typeface="Arial Black" panose="020B0A04020102020204" pitchFamily="34" charset="0"/>
              </a:rPr>
              <a:t>gimnazija.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Jono Jablonskio </a:t>
            </a:r>
            <a:r>
              <a:rPr lang="lt-LT" sz="1800" b="1" dirty="0" smtClean="0">
                <a:latin typeface="Arial Black" panose="020B0A04020102020204" pitchFamily="34" charset="0"/>
              </a:rPr>
              <a:t>gimnazija.</a:t>
            </a:r>
            <a:endParaRPr lang="lt-LT" sz="18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800" b="1" dirty="0" smtClean="0">
                <a:latin typeface="Arial Black" panose="020B0A04020102020204" pitchFamily="34" charset="0"/>
              </a:rPr>
              <a:t>Kauno </a:t>
            </a:r>
            <a:r>
              <a:rPr lang="lt-LT" sz="1800" b="1" dirty="0">
                <a:latin typeface="Arial Black" panose="020B0A04020102020204" pitchFamily="34" charset="0"/>
              </a:rPr>
              <a:t>technologijos universiteto inžinerijos licėjus</a:t>
            </a:r>
            <a:r>
              <a:rPr lang="lt-LT" sz="1800" b="1" dirty="0" smtClean="0">
                <a:latin typeface="Arial Black" panose="020B0A04020102020204" pitchFamily="34" charset="0"/>
              </a:rPr>
              <a:t>.</a:t>
            </a:r>
            <a:endParaRPr lang="lt-LT" sz="1800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7560840" cy="396044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000" b="1" dirty="0" smtClean="0">
                <a:latin typeface="Arial Black" panose="020B0A04020102020204" pitchFamily="34" charset="0"/>
              </a:rPr>
              <a:t>ES </a:t>
            </a:r>
            <a:r>
              <a:rPr lang="lt-LT" sz="2000" b="1" dirty="0">
                <a:latin typeface="Arial Black" panose="020B0A04020102020204" pitchFamily="34" charset="0"/>
              </a:rPr>
              <a:t>paramos projektas </a:t>
            </a:r>
            <a:r>
              <a:rPr lang="lt-LT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„Mokyklų aprūpinimas gamtos ir technologinių mokslų priemonėmis“ </a:t>
            </a:r>
            <a:endParaRPr lang="lt-LT" sz="2000" b="1" i="1" dirty="0">
              <a:latin typeface="Arial Black" panose="020B0A04020102020204" pitchFamily="34" charset="0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lt-LT" sz="2000" b="1" dirty="0" smtClean="0">
                <a:latin typeface="Arial Black" panose="020B0A04020102020204" pitchFamily="34" charset="0"/>
              </a:rPr>
              <a:t>Dalyvauja 52 Kauno mokyklos </a:t>
            </a: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000" b="1" dirty="0">
                <a:latin typeface="Arial Black" panose="020B0A04020102020204" pitchFamily="34" charset="0"/>
              </a:rPr>
              <a:t> </a:t>
            </a:r>
            <a:r>
              <a:rPr lang="lt-LT" sz="2000" b="1" dirty="0" smtClean="0">
                <a:latin typeface="Arial Black" panose="020B0A04020102020204" pitchFamily="34" charset="0"/>
              </a:rPr>
              <a:t>  (160 </a:t>
            </a:r>
            <a:r>
              <a:rPr lang="lt-LT" sz="2000" b="1" dirty="0">
                <a:latin typeface="Arial Black" panose="020B0A04020102020204" pitchFamily="34" charset="0"/>
              </a:rPr>
              <a:t>338,31 </a:t>
            </a:r>
            <a:r>
              <a:rPr lang="lt-LT" sz="2000" b="1" dirty="0" err="1" smtClean="0">
                <a:latin typeface="Arial Black" panose="020B0A04020102020204" pitchFamily="34" charset="0"/>
              </a:rPr>
              <a:t>Eur</a:t>
            </a:r>
            <a:r>
              <a:rPr lang="lt-LT" sz="2000" b="1" dirty="0" smtClean="0">
                <a:latin typeface="Arial Black" panose="020B0A04020102020204" pitchFamily="34" charset="0"/>
              </a:rPr>
              <a:t>)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lt-LT" sz="2000" b="1" dirty="0">
              <a:latin typeface="Arial Black" panose="020B0A04020102020204" pitchFamily="34" charset="0"/>
            </a:endParaRPr>
          </a:p>
          <a:p>
            <a:pPr marL="109728" indent="0" fontAlgn="base">
              <a:lnSpc>
                <a:spcPct val="120000"/>
              </a:lnSpc>
              <a:buNone/>
            </a:pPr>
            <a:r>
              <a:rPr lang="lt-LT" sz="2000" dirty="0" smtClean="0">
                <a:latin typeface="Arial Black" panose="020B0A04020102020204" pitchFamily="34" charset="0"/>
              </a:rPr>
              <a:t> </a:t>
            </a:r>
            <a:endParaRPr lang="lt-LT" sz="2000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SusijÄs vaizd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/>
          <a:stretch/>
        </p:blipFill>
        <p:spPr bwMode="auto">
          <a:xfrm>
            <a:off x="3707904" y="3284984"/>
            <a:ext cx="5040560" cy="322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0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Siekti </a:t>
            </a:r>
            <a:r>
              <a:rPr lang="lt-LT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patyčių ir smurto prevencijos programų, žalingų įpročių prevencijos projektų, pagalbos specialistų ir mokytojų bendradarbiavimo sinergijos, savalaikiai identifikuojant mokymosi </a:t>
            </a:r>
            <a:r>
              <a:rPr lang="lt-LT" sz="8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sunkumus ir </a:t>
            </a:r>
            <a:r>
              <a:rPr lang="lt-LT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parengiant pagalbos planą VGK, efektyviai įgyvendinant ugdymo planų nuostatas dėl konsultacijų, sąlygų paruošti pamokas mokykloje.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96855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1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Akcentuotinos </a:t>
            </a:r>
            <a:r>
              <a:rPr lang="lt-LT" sz="1800" b="1" dirty="0">
                <a:solidFill>
                  <a:srgbClr val="0000FF"/>
                </a:solidFill>
                <a:latin typeface="Arial Black" panose="020B0A04020102020204" pitchFamily="34" charset="0"/>
              </a:rPr>
              <a:t>kvalifikacijos tobulinimo </a:t>
            </a:r>
            <a:r>
              <a:rPr lang="lt-LT" sz="1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programos.</a:t>
            </a:r>
            <a:endParaRPr lang="lt-LT" sz="18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>
                <a:latin typeface="Arial Black" panose="020B0A04020102020204" pitchFamily="34" charset="0"/>
              </a:rPr>
              <a:t>Kauno pedagogų kvalifikacijos centro veikla vykdant </a:t>
            </a:r>
            <a:r>
              <a:rPr lang="lt-LT" sz="1600" b="1" dirty="0" smtClean="0">
                <a:latin typeface="Arial Black" panose="020B0A04020102020204" pitchFamily="34" charset="0"/>
              </a:rPr>
              <a:t>Kauno </a:t>
            </a:r>
            <a:r>
              <a:rPr lang="lt-LT" sz="1600" b="1" dirty="0">
                <a:latin typeface="Arial Black" panose="020B0A04020102020204" pitchFamily="34" charset="0"/>
              </a:rPr>
              <a:t>miesto savivaldybės inicijuotą programą </a:t>
            </a:r>
            <a:r>
              <a:rPr lang="lt-LT" sz="1600" b="1" dirty="0" smtClean="0">
                <a:latin typeface="Arial Black" panose="020B0A04020102020204" pitchFamily="34" charset="0"/>
              </a:rPr>
              <a:t>„</a:t>
            </a:r>
            <a:r>
              <a:rPr lang="lt-LT" sz="1600" b="1" dirty="0">
                <a:latin typeface="Arial Black" panose="020B0A04020102020204" pitchFamily="34" charset="0"/>
              </a:rPr>
              <a:t>Kompetentingi </a:t>
            </a:r>
            <a:r>
              <a:rPr lang="lt-LT" sz="1600" b="1" dirty="0" smtClean="0">
                <a:latin typeface="Arial Black" panose="020B0A04020102020204" pitchFamily="34" charset="0"/>
              </a:rPr>
              <a:t>darbuotojai-gera </a:t>
            </a:r>
            <a:r>
              <a:rPr lang="lt-LT" sz="1600" b="1" dirty="0">
                <a:latin typeface="Arial Black" panose="020B0A04020102020204" pitchFamily="34" charset="0"/>
              </a:rPr>
              <a:t>mokykla“ (</a:t>
            </a:r>
            <a:r>
              <a:rPr lang="lt-LT" sz="1600" b="1" dirty="0" smtClean="0">
                <a:latin typeface="Arial Black" panose="020B0A04020102020204" pitchFamily="34" charset="0"/>
              </a:rPr>
              <a:t>2018-2020 m).</a:t>
            </a:r>
            <a:endParaRPr lang="lt-LT" sz="16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 smtClean="0">
                <a:latin typeface="Arial Black" panose="020B0A04020102020204" pitchFamily="34" charset="0"/>
              </a:rPr>
              <a:t>Kompetencijų </a:t>
            </a:r>
            <a:r>
              <a:rPr lang="lt-LT" sz="1600" b="1" dirty="0">
                <a:latin typeface="Arial Black" panose="020B0A04020102020204" pitchFamily="34" charset="0"/>
              </a:rPr>
              <a:t>tobulinimo kursai „Pretendentų į švietimo įstaigų vadovus kompetencijų </a:t>
            </a:r>
            <a:r>
              <a:rPr lang="lt-LT" sz="1600" b="1" dirty="0" smtClean="0">
                <a:latin typeface="Arial Black" panose="020B0A04020102020204" pitchFamily="34" charset="0"/>
              </a:rPr>
              <a:t>ugdymasis“ (40 </a:t>
            </a:r>
            <a:r>
              <a:rPr lang="lt-LT" sz="1600" b="1" dirty="0">
                <a:latin typeface="Arial Black" panose="020B0A04020102020204" pitchFamily="34" charset="0"/>
              </a:rPr>
              <a:t>val</a:t>
            </a:r>
            <a:r>
              <a:rPr lang="lt-LT" sz="1600" b="1" dirty="0" smtClean="0">
                <a:latin typeface="Arial Black" panose="020B0A04020102020204" pitchFamily="34" charset="0"/>
              </a:rPr>
              <a:t>.).</a:t>
            </a:r>
            <a:endParaRPr lang="lt-LT" sz="16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 smtClean="0">
                <a:latin typeface="Arial Black" panose="020B0A04020102020204" pitchFamily="34" charset="0"/>
              </a:rPr>
              <a:t>Programa </a:t>
            </a:r>
            <a:r>
              <a:rPr lang="lt-LT" sz="1600" b="1" dirty="0">
                <a:latin typeface="Arial Black" panose="020B0A04020102020204" pitchFamily="34" charset="0"/>
              </a:rPr>
              <a:t>„Lyderystė: į rezultatus orientuotas vadovavimas“ (200 val</a:t>
            </a:r>
            <a:r>
              <a:rPr lang="lt-LT" sz="1600" b="1" dirty="0" smtClean="0">
                <a:latin typeface="Arial Black" panose="020B0A04020102020204" pitchFamily="34" charset="0"/>
              </a:rPr>
              <a:t>.).</a:t>
            </a:r>
            <a:endParaRPr lang="lt-LT" sz="16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 smtClean="0">
                <a:latin typeface="Arial Black" panose="020B0A04020102020204" pitchFamily="34" charset="0"/>
              </a:rPr>
              <a:t>Užsienio </a:t>
            </a:r>
            <a:r>
              <a:rPr lang="lt-LT" sz="1600" b="1" dirty="0">
                <a:latin typeface="Arial Black" panose="020B0A04020102020204" pitchFamily="34" charset="0"/>
              </a:rPr>
              <a:t>kalbų (anglų, vokiečių) B1/B2 lygio kursai pretendentams į švietimo įstaigų vadovus (48 val</a:t>
            </a:r>
            <a:r>
              <a:rPr lang="lt-LT" sz="1600" b="1" dirty="0" smtClean="0">
                <a:latin typeface="Arial Black" panose="020B0A04020102020204" pitchFamily="34" charset="0"/>
              </a:rPr>
              <a:t>.).</a:t>
            </a:r>
            <a:endParaRPr lang="lt-LT" sz="16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 smtClean="0">
                <a:latin typeface="Arial Black" panose="020B0A04020102020204" pitchFamily="34" charset="0"/>
              </a:rPr>
              <a:t>„</a:t>
            </a:r>
            <a:r>
              <a:rPr lang="lt-LT" sz="1600" b="1" dirty="0">
                <a:latin typeface="Arial Black" panose="020B0A04020102020204" pitchFamily="34" charset="0"/>
              </a:rPr>
              <a:t>Mokytojo padėjėjo rengimo programa“ (107 val</a:t>
            </a:r>
            <a:r>
              <a:rPr lang="lt-LT" sz="1600" b="1" dirty="0" smtClean="0">
                <a:latin typeface="Arial Black" panose="020B0A04020102020204" pitchFamily="34" charset="0"/>
              </a:rPr>
              <a:t>.).</a:t>
            </a:r>
            <a:endParaRPr lang="lt-LT" sz="1600" dirty="0">
              <a:latin typeface="Arial Black" panose="020B0A04020102020204" pitchFamily="34" charset="0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t-LT" sz="1600" b="1" dirty="0" smtClean="0">
                <a:latin typeface="Arial Black" panose="020B0A04020102020204" pitchFamily="34" charset="0"/>
              </a:rPr>
              <a:t>Vadovų </a:t>
            </a:r>
            <a:r>
              <a:rPr lang="lt-LT" sz="1600" b="1" dirty="0">
                <a:latin typeface="Arial Black" panose="020B0A04020102020204" pitchFamily="34" charset="0"/>
              </a:rPr>
              <a:t>rezervo duomenų bazė, parengta kartu su Kauno </a:t>
            </a:r>
            <a:r>
              <a:rPr lang="lt-LT" sz="1600" b="1" dirty="0" smtClean="0">
                <a:latin typeface="Arial Black" panose="020B0A04020102020204" pitchFamily="34" charset="0"/>
              </a:rPr>
              <a:t>miesto savivaldybės </a:t>
            </a:r>
            <a:r>
              <a:rPr lang="lt-LT" sz="1600" b="1" dirty="0">
                <a:latin typeface="Arial Black" panose="020B0A04020102020204" pitchFamily="34" charset="0"/>
              </a:rPr>
              <a:t>administracijos Švietimo skyriumi</a:t>
            </a:r>
            <a:r>
              <a:rPr lang="lt-LT" sz="1600" b="1" dirty="0" smtClean="0">
                <a:latin typeface="Arial Black" panose="020B0A04020102020204" pitchFamily="34" charset="0"/>
              </a:rPr>
              <a:t>.</a:t>
            </a:r>
            <a:endParaRPr lang="lt-LT" sz="1600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 descr="Vaizdo rezultatas pagal uÅ¾klausÄ âGERA MOKYKLAâ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556792"/>
            <a:ext cx="9145016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33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000" dirty="0" smtClean="0">
                <a:latin typeface="Arial Black" panose="020B0A04020102020204" pitchFamily="34" charset="0"/>
              </a:rPr>
              <a:t>Mieste </a:t>
            </a:r>
            <a:r>
              <a:rPr lang="lt-LT" sz="8000" dirty="0">
                <a:latin typeface="Arial Black" panose="020B0A04020102020204" pitchFamily="34" charset="0"/>
              </a:rPr>
              <a:t>plečiantis verslo investicijoms didėja poreikis dvikalbiam ugdymui, </a:t>
            </a:r>
            <a:r>
              <a:rPr lang="lt-LT" sz="8000" dirty="0" err="1" smtClean="0">
                <a:latin typeface="Arial Black" panose="020B0A04020102020204" pitchFamily="34" charset="0"/>
              </a:rPr>
              <a:t>bakalaureatui</a:t>
            </a:r>
            <a:r>
              <a:rPr lang="lt-LT" sz="8000" dirty="0" smtClean="0">
                <a:latin typeface="Arial Black" panose="020B0A04020102020204" pitchFamily="34" charset="0"/>
              </a:rPr>
              <a:t>, užsieniečių </a:t>
            </a:r>
            <a:r>
              <a:rPr lang="lt-LT" sz="8000" dirty="0">
                <a:latin typeface="Arial Black" panose="020B0A04020102020204" pitchFamily="34" charset="0"/>
              </a:rPr>
              <a:t>integracijai. P</a:t>
            </a:r>
            <a:r>
              <a:rPr lang="lt-LT" sz="8000" dirty="0" smtClean="0">
                <a:latin typeface="Arial Black" panose="020B0A04020102020204" pitchFamily="34" charset="0"/>
              </a:rPr>
              <a:t>rivalome rezultatyviai reaguoti iš </a:t>
            </a:r>
            <a:r>
              <a:rPr lang="lt-LT" sz="8000" dirty="0">
                <a:latin typeface="Arial Black" panose="020B0A04020102020204" pitchFamily="34" charset="0"/>
              </a:rPr>
              <a:t>šiuos vis </a:t>
            </a:r>
            <a:r>
              <a:rPr lang="lt-LT" sz="8000" dirty="0" smtClean="0">
                <a:latin typeface="Arial Black" panose="020B0A04020102020204" pitchFamily="34" charset="0"/>
              </a:rPr>
              <a:t>aktualesnius klausimus.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000" dirty="0">
                <a:latin typeface="Arial Black" panose="020B0A04020102020204" pitchFamily="34" charset="0"/>
              </a:rPr>
              <a:t>D</a:t>
            </a:r>
            <a:r>
              <a:rPr lang="lt-LT" sz="8000" dirty="0" smtClean="0">
                <a:latin typeface="Arial Black" panose="020B0A04020102020204" pitchFamily="34" charset="0"/>
              </a:rPr>
              <a:t>idinti </a:t>
            </a:r>
            <a:r>
              <a:rPr lang="lt-LT" sz="8000" dirty="0">
                <a:latin typeface="Arial Black" panose="020B0A04020102020204" pitchFamily="34" charset="0"/>
              </a:rPr>
              <a:t>ikimokyklinio ugdymo prieinamumą, </a:t>
            </a:r>
            <a:r>
              <a:rPr lang="lt-LT" sz="8000" dirty="0" smtClean="0">
                <a:latin typeface="Arial Black" panose="020B0A04020102020204" pitchFamily="34" charset="0"/>
              </a:rPr>
              <a:t>ypatingai </a:t>
            </a:r>
            <a:r>
              <a:rPr lang="lt-LT" sz="8000" dirty="0" err="1">
                <a:latin typeface="Arial Black" panose="020B0A04020102020204" pitchFamily="34" charset="0"/>
              </a:rPr>
              <a:t>lopšelinio</a:t>
            </a:r>
            <a:r>
              <a:rPr lang="lt-LT" sz="8000" dirty="0">
                <a:latin typeface="Arial Black" panose="020B0A04020102020204" pitchFamily="34" charset="0"/>
              </a:rPr>
              <a:t> </a:t>
            </a:r>
            <a:r>
              <a:rPr lang="lt-LT" sz="8000" dirty="0" smtClean="0">
                <a:latin typeface="Arial Black" panose="020B0A04020102020204" pitchFamily="34" charset="0"/>
              </a:rPr>
              <a:t>amžiaus vaikams, </a:t>
            </a:r>
            <a:r>
              <a:rPr lang="lt-LT" sz="8000" dirty="0">
                <a:latin typeface="Arial Black" panose="020B0A04020102020204" pitchFamily="34" charset="0"/>
              </a:rPr>
              <a:t>atskiruose </a:t>
            </a:r>
            <a:r>
              <a:rPr lang="lt-LT" sz="8000" dirty="0" smtClean="0">
                <a:latin typeface="Arial Black" panose="020B0A04020102020204" pitchFamily="34" charset="0"/>
              </a:rPr>
              <a:t>mikrorajonuose. </a:t>
            </a:r>
            <a:endParaRPr lang="lt-LT" sz="80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814090"/>
            <a:ext cx="777686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Naujame </a:t>
            </a:r>
            <a:r>
              <a:rPr lang="lt-LT" sz="2400" dirty="0">
                <a:latin typeface="Arial Black" panose="020B0A04020102020204" pitchFamily="34" charset="0"/>
              </a:rPr>
              <a:t>tinklo tvarkymo </a:t>
            </a:r>
            <a:r>
              <a:rPr lang="lt-LT" sz="2400" dirty="0" smtClean="0">
                <a:latin typeface="Arial Black" panose="020B0A04020102020204" pitchFamily="34" charset="0"/>
              </a:rPr>
              <a:t>taisyklių, </a:t>
            </a:r>
            <a:r>
              <a:rPr lang="lt-LT" sz="2400" dirty="0">
                <a:latin typeface="Arial Black" panose="020B0A04020102020204" pitchFamily="34" charset="0"/>
              </a:rPr>
              <a:t>etatinio apmokėjimo </a:t>
            </a:r>
            <a:r>
              <a:rPr lang="lt-LT" sz="2400" dirty="0" smtClean="0">
                <a:latin typeface="Arial Black" panose="020B0A04020102020204" pitchFamily="34" charset="0"/>
              </a:rPr>
              <a:t>kontekste - </a:t>
            </a:r>
            <a:r>
              <a:rPr lang="lt-LT" sz="2400" dirty="0">
                <a:latin typeface="Arial Black" panose="020B0A04020102020204" pitchFamily="34" charset="0"/>
              </a:rPr>
              <a:t>pagal nustatytus </a:t>
            </a:r>
            <a:r>
              <a:rPr lang="lt-LT" sz="2400" dirty="0" smtClean="0">
                <a:latin typeface="Arial Black" panose="020B0A04020102020204" pitchFamily="34" charset="0"/>
              </a:rPr>
              <a:t>kriterijus apsispręsti </a:t>
            </a:r>
            <a:r>
              <a:rPr lang="lt-LT" sz="2400" dirty="0">
                <a:latin typeface="Arial Black" panose="020B0A04020102020204" pitchFamily="34" charset="0"/>
              </a:rPr>
              <a:t>dėl tinklo korekcijų, ikimokyklinio ugdymo, </a:t>
            </a:r>
            <a:r>
              <a:rPr lang="lt-LT" sz="2400" dirty="0" smtClean="0">
                <a:latin typeface="Arial Black" panose="020B0A04020102020204" pitchFamily="34" charset="0"/>
              </a:rPr>
              <a:t>neformalaus ir</a:t>
            </a:r>
            <a:r>
              <a:rPr lang="lt-LT" sz="2400" dirty="0">
                <a:latin typeface="Arial Black" panose="020B0A04020102020204" pitchFamily="34" charset="0"/>
              </a:rPr>
              <a:t> </a:t>
            </a:r>
            <a:r>
              <a:rPr lang="lt-LT" sz="2400" dirty="0" smtClean="0">
                <a:latin typeface="Arial Black" panose="020B0A04020102020204" pitchFamily="34" charset="0"/>
              </a:rPr>
              <a:t>bendrojo lavinimo mokyklų perspektyvos.</a:t>
            </a:r>
            <a:endParaRPr lang="lt-LT" sz="3600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lt-LT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Vaizdo rezultatas pagal uÅ¾klausÄ âVAIKO UGDYMASâ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5"/>
            <a:ext cx="7632848" cy="360040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Parengti </a:t>
            </a:r>
            <a:r>
              <a:rPr lang="lt-LT" sz="2400" dirty="0">
                <a:latin typeface="Arial Black" panose="020B0A04020102020204" pitchFamily="34" charset="0"/>
              </a:rPr>
              <a:t>įstaigų finansavimo modelius savivaldybės mastu. </a:t>
            </a:r>
            <a:endParaRPr lang="lt-LT" sz="2400" dirty="0" smtClean="0">
              <a:latin typeface="Arial Black" panose="020B0A04020102020204" pitchFamily="34" charset="0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Mokykloms </a:t>
            </a:r>
            <a:r>
              <a:rPr lang="lt-LT" sz="2400" dirty="0">
                <a:latin typeface="Arial Black" panose="020B0A04020102020204" pitchFamily="34" charset="0"/>
              </a:rPr>
              <a:t>susitvarkyti su nauja finansavimo </a:t>
            </a:r>
            <a:r>
              <a:rPr lang="lt-LT" sz="2400" dirty="0" smtClean="0">
                <a:latin typeface="Arial Black" panose="020B0A04020102020204" pitchFamily="34" charset="0"/>
              </a:rPr>
              <a:t>tvarka.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Įdiegti </a:t>
            </a:r>
            <a:r>
              <a:rPr lang="lt-LT" sz="2400" dirty="0">
                <a:latin typeface="Arial Black" panose="020B0A04020102020204" pitchFamily="34" charset="0"/>
              </a:rPr>
              <a:t>etatinį darbo </a:t>
            </a:r>
            <a:r>
              <a:rPr lang="lt-LT" sz="2400" dirty="0" smtClean="0">
                <a:latin typeface="Arial Black" panose="020B0A04020102020204" pitchFamily="34" charset="0"/>
              </a:rPr>
              <a:t>apmokėjimą.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Realizuoti </a:t>
            </a:r>
            <a:r>
              <a:rPr lang="lt-LT" sz="2400" dirty="0">
                <a:latin typeface="Arial Black" panose="020B0A04020102020204" pitchFamily="34" charset="0"/>
              </a:rPr>
              <a:t>vadovų darbo apmokėjimo </a:t>
            </a:r>
            <a:r>
              <a:rPr lang="lt-LT" sz="2400" dirty="0" smtClean="0">
                <a:latin typeface="Arial Black" panose="020B0A04020102020204" pitchFamily="34" charset="0"/>
              </a:rPr>
              <a:t>tvarką.</a:t>
            </a:r>
            <a:endParaRPr lang="lt-LT" sz="2400" dirty="0">
              <a:latin typeface="Arial Black" panose="020B0A040201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7632848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Sutvarkyti </a:t>
            </a:r>
            <a:r>
              <a:rPr lang="lt-LT" sz="2400" dirty="0" err="1">
                <a:latin typeface="Arial Black" panose="020B0A04020102020204" pitchFamily="34" charset="0"/>
              </a:rPr>
              <a:t>nekontakto</a:t>
            </a:r>
            <a:r>
              <a:rPr lang="lt-LT" sz="2400" dirty="0">
                <a:latin typeface="Arial Black" panose="020B0A04020102020204" pitchFamily="34" charset="0"/>
              </a:rPr>
              <a:t> planavimą ir apskaitą </a:t>
            </a:r>
            <a:r>
              <a:rPr lang="lt-LT" sz="2400" dirty="0" smtClean="0">
                <a:latin typeface="Arial Black" panose="020B0A04020102020204" pitchFamily="34" charset="0"/>
              </a:rPr>
              <a:t>Įstaigose.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rial Black" panose="020B0A04020102020204" pitchFamily="34" charset="0"/>
              </a:rPr>
              <a:t>Realizuoti </a:t>
            </a:r>
            <a:r>
              <a:rPr lang="lt-LT" sz="2400" dirty="0">
                <a:latin typeface="Arial Black" panose="020B0A04020102020204" pitchFamily="34" charset="0"/>
              </a:rPr>
              <a:t>projektines </a:t>
            </a:r>
            <a:r>
              <a:rPr lang="lt-LT" sz="2400" dirty="0" smtClean="0">
                <a:latin typeface="Arial Black" panose="020B0A04020102020204" pitchFamily="34" charset="0"/>
              </a:rPr>
              <a:t>veiklas.</a:t>
            </a:r>
          </a:p>
          <a:p>
            <a:pPr marL="109728" indent="0" fontAlgn="base">
              <a:lnSpc>
                <a:spcPct val="150000"/>
              </a:lnSpc>
              <a:buNone/>
            </a:pPr>
            <a:endParaRPr lang="lt-LT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800" b="1" i="1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Gerų mokslo metų !</a:t>
            </a:r>
            <a:endParaRPr lang="lt-LT" sz="2800" b="1" i="1" dirty="0" smtClean="0">
              <a:solidFill>
                <a:srgbClr val="00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endParaRPr lang="lt-LT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lt-LT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AČIŪ </a:t>
            </a:r>
            <a:r>
              <a:rPr lang="lt-LT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UŽ DĖMESĮ !</a:t>
            </a:r>
          </a:p>
          <a:p>
            <a:pPr marL="109728" indent="0">
              <a:lnSpc>
                <a:spcPct val="170000"/>
              </a:lnSpc>
              <a:buNone/>
            </a:pPr>
            <a:endParaRPr lang="lt-LT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SusijÄs vaizd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98218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7776864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5000" dirty="0" smtClean="0">
                <a:latin typeface="Arial Black" panose="020B0A04020102020204" pitchFamily="34" charset="0"/>
              </a:rPr>
              <a:t>Veikti </a:t>
            </a:r>
            <a:r>
              <a:rPr lang="lt-LT" sz="5000" dirty="0">
                <a:latin typeface="Arial Black" panose="020B0A04020102020204" pitchFamily="34" charset="0"/>
              </a:rPr>
              <a:t>pagal švietimo pagalbos Kauno miesto bendrojo ugdymo mokyklose teikimo algoritmus, leidžiančius operatyviai ir efektyviai reaguoti į susidariusią situaciją pasikeitusioje vaiko teisių apsaugos struktūroje</a:t>
            </a:r>
            <a:r>
              <a:rPr lang="lt-LT" sz="5000" dirty="0" smtClean="0">
                <a:latin typeface="Arial Black" panose="020B0A04020102020204" pitchFamily="34" charset="0"/>
              </a:rPr>
              <a:t>.</a:t>
            </a:r>
            <a:endParaRPr lang="lt-LT" sz="51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200" dirty="0" smtClean="0">
                <a:latin typeface="Arial Black" panose="020B0A04020102020204" pitchFamily="34" charset="0"/>
              </a:rPr>
              <a:t>Išnaudojant </a:t>
            </a:r>
            <a:r>
              <a:rPr lang="lt-LT" sz="6200" dirty="0">
                <a:latin typeface="Arial Black" panose="020B0A04020102020204" pitchFamily="34" charset="0"/>
              </a:rPr>
              <a:t>tai, kad Kauno pedagoginė psichologinė tarnyba įgijo modernias </a:t>
            </a:r>
            <a:r>
              <a:rPr lang="lt-LT" sz="6200" dirty="0" err="1">
                <a:latin typeface="Arial Black" panose="020B0A04020102020204" pitchFamily="34" charset="0"/>
              </a:rPr>
              <a:t>neurotechnologines</a:t>
            </a:r>
            <a:r>
              <a:rPr lang="lt-LT" sz="6200" dirty="0">
                <a:latin typeface="Arial Black" panose="020B0A04020102020204" pitchFamily="34" charset="0"/>
              </a:rPr>
              <a:t> priemones nerimo, dėmesio ir kalbos sutrikimų įvertinimui bei korekcijai, apmokyti </a:t>
            </a:r>
            <a:r>
              <a:rPr lang="lt-LT" sz="6200" dirty="0" smtClean="0">
                <a:latin typeface="Arial Black" panose="020B0A04020102020204" pitchFamily="34" charset="0"/>
              </a:rPr>
              <a:t>specialistai </a:t>
            </a:r>
            <a:r>
              <a:rPr lang="lt-LT" sz="6200" dirty="0">
                <a:latin typeface="Arial Black" panose="020B0A04020102020204" pitchFamily="34" charset="0"/>
              </a:rPr>
              <a:t>naudoti šią įrangą pagalbos procese. </a:t>
            </a: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8000" dirty="0" smtClean="0">
                <a:latin typeface="Arial Black" panose="020B0A04020102020204" pitchFamily="34" charset="0"/>
              </a:rPr>
              <a:t>Didinti </a:t>
            </a:r>
            <a:r>
              <a:rPr lang="lt-LT" sz="8000" dirty="0">
                <a:latin typeface="Arial Black" panose="020B0A04020102020204" pitchFamily="34" charset="0"/>
              </a:rPr>
              <a:t>Tarnybos SUP vertinimo komandų ir ugdymo įstaigų VGK vykdomų susitikimų-konsultacijų dėl švietimo pagalbos mokiniams, turintiems didelių ir vidutinių specialiųjų ugdymosi poreikių, </a:t>
            </a:r>
            <a:r>
              <a:rPr lang="lt-LT" sz="8000" dirty="0" smtClean="0">
                <a:latin typeface="Arial Black" panose="020B0A04020102020204" pitchFamily="34" charset="0"/>
              </a:rPr>
              <a:t>veiksmingumą.</a:t>
            </a:r>
            <a:endParaRPr lang="lt-LT" sz="8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60000"/>
              </a:lnSpc>
              <a:buNone/>
            </a:pPr>
            <a:endParaRPr lang="lt-LT" sz="5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000" dirty="0" smtClean="0">
                <a:latin typeface="Arial Black" panose="020B0A04020102020204" pitchFamily="34" charset="0"/>
              </a:rPr>
              <a:t>Įdiegti  </a:t>
            </a:r>
            <a:r>
              <a:rPr lang="lt-LT" sz="6000" dirty="0">
                <a:latin typeface="Arial Black" panose="020B0A04020102020204" pitchFamily="34" charset="0"/>
              </a:rPr>
              <a:t>visos dienos mokyklos modelį, pirmiausia </a:t>
            </a:r>
            <a:r>
              <a:rPr lang="lt-LT" sz="6000" dirty="0" smtClean="0">
                <a:latin typeface="Arial Black" panose="020B0A04020102020204" pitchFamily="34" charset="0"/>
              </a:rPr>
              <a:t>devyniose Kauno pilotinėse </a:t>
            </a:r>
            <a:r>
              <a:rPr lang="lt-LT" sz="6000" dirty="0">
                <a:latin typeface="Arial Black" panose="020B0A04020102020204" pitchFamily="34" charset="0"/>
              </a:rPr>
              <a:t>mokyklose, taip pat gerosios patirties pagrindu, plėsti šio modelio diegimą</a:t>
            </a:r>
            <a:r>
              <a:rPr lang="lt-LT" sz="6000" dirty="0" smtClean="0">
                <a:latin typeface="Arial Black" panose="020B0A04020102020204" pitchFamily="34" charset="0"/>
              </a:rPr>
              <a:t>.</a:t>
            </a:r>
            <a:endParaRPr lang="lt-LT" sz="6000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6000" dirty="0" smtClean="0">
                <a:latin typeface="Arial Black" panose="020B0A04020102020204" pitchFamily="34" charset="0"/>
              </a:rPr>
              <a:t>Įdiegti </a:t>
            </a:r>
            <a:r>
              <a:rPr lang="lt-LT" sz="6000" dirty="0">
                <a:latin typeface="Arial Black" panose="020B0A04020102020204" pitchFamily="34" charset="0"/>
              </a:rPr>
              <a:t>švediško stalo, sveiko maisto modelius naujos higienos normos kontekste</a:t>
            </a:r>
            <a:r>
              <a:rPr lang="lt-LT" sz="6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lt-LT" sz="6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</a:t>
            </a:r>
            <a:r>
              <a:rPr lang="lt-LT" sz="320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ugdymo kokybei </a:t>
            </a:r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/>
          </a:p>
        </p:txBody>
      </p:sp>
      <p:pic>
        <p:nvPicPr>
          <p:cNvPr id="4" name="Content Placeholder 3" descr="SusijÄs vaiz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16824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8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7848872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7400" dirty="0" smtClean="0">
                <a:latin typeface="Arial Black" panose="020B0A04020102020204" pitchFamily="34" charset="0"/>
              </a:rPr>
              <a:t>Realizuoti </a:t>
            </a:r>
            <a:r>
              <a:rPr lang="lt-LT" sz="7400" dirty="0">
                <a:latin typeface="Arial Black" panose="020B0A04020102020204" pitchFamily="34" charset="0"/>
              </a:rPr>
              <a:t>sveikatos stiprinimo projektus ir priemones nacionalinių programų, miesto projektų kontekste, panaudojant atnaujintų sporto aikštynų, lauko teritorijų, atnaujintų edukacinių aplinkų erdves</a:t>
            </a:r>
            <a:r>
              <a:rPr lang="lt-LT" sz="7400" dirty="0" smtClean="0"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lt-LT" sz="7400" dirty="0" smtClean="0">
                <a:latin typeface="Arial Black" panose="020B0A04020102020204" pitchFamily="34" charset="0"/>
              </a:rPr>
              <a:t>Išlaikyti </a:t>
            </a:r>
            <a:r>
              <a:rPr lang="lt-LT" sz="7400" dirty="0">
                <a:latin typeface="Arial Black" panose="020B0A04020102020204" pitchFamily="34" charset="0"/>
              </a:rPr>
              <a:t>NVŠ lėšų panaudojimo apimtis</a:t>
            </a:r>
            <a:r>
              <a:rPr lang="lt-LT" sz="7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lt-LT" sz="7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lt-LT" sz="320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Veiklos kryptys ugdymo kokybei užtikrinti 2018/2019 m. m. </a:t>
            </a:r>
            <a:endParaRPr lang="lt-L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1607</Words>
  <Application>Microsoft Office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    Veiklos kryptys ugdymo kokybei užtikrinti 2018/2019 m. m. 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  <vt:lpstr>Veiklos kryptys ugdymo kokybei užtikrinti 2018/2019 m. m.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2019 m. m. svarbiausieji darbai</dc:title>
  <dc:creator>Jurgita Marcinkevičienė</dc:creator>
  <cp:lastModifiedBy>Jurgita Marcinkevičienė</cp:lastModifiedBy>
  <cp:revision>44</cp:revision>
  <dcterms:created xsi:type="dcterms:W3CDTF">2018-08-23T06:30:50Z</dcterms:created>
  <dcterms:modified xsi:type="dcterms:W3CDTF">2018-08-24T08:19:56Z</dcterms:modified>
</cp:coreProperties>
</file>