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59" r:id="rId2"/>
  </p:sldMasterIdLst>
  <p:sldIdLst>
    <p:sldId id="257" r:id="rId3"/>
    <p:sldId id="261" r:id="rId4"/>
    <p:sldId id="260" r:id="rId5"/>
    <p:sldId id="262" r:id="rId6"/>
    <p:sldId id="263" r:id="rId7"/>
    <p:sldId id="265" r:id="rId8"/>
    <p:sldId id="264" r:id="rId9"/>
    <p:sldId id="266" r:id="rId10"/>
    <p:sldId id="267" r:id="rId11"/>
    <p:sldId id="270" r:id="rId12"/>
    <p:sldId id="268" r:id="rId13"/>
    <p:sldId id="271" r:id="rId14"/>
    <p:sldId id="269" r:id="rId15"/>
    <p:sldId id="272" r:id="rId16"/>
    <p:sldId id="273" r:id="rId17"/>
    <p:sldId id="274" r:id="rId18"/>
    <p:sldId id="275" r:id="rId19"/>
    <p:sldId id="276" r:id="rId20"/>
    <p:sldId id="277" r:id="rId21"/>
    <p:sldId id="259" r:id="rId2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8" autoAdjust="0"/>
    <p:restoredTop sz="94660"/>
  </p:normalViewPr>
  <p:slideViewPr>
    <p:cSldViewPr snapToGrid="0">
      <p:cViewPr varScale="1">
        <p:scale>
          <a:sx n="75" d="100"/>
          <a:sy n="75" d="100"/>
        </p:scale>
        <p:origin x="324" y="4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tableStyles" Target="tableStyles.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viewProps" Target="view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presProps" Target="presProp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s>
</file>

<file path=ppt/diagrams/colors1.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5BC74DC9-4E4B-438A-9F5A-44DFCED06ACF}" type="doc">
      <dgm:prSet loTypeId="urn:microsoft.com/office/officeart/2005/8/layout/process4" loCatId="process" qsTypeId="urn:microsoft.com/office/officeart/2005/8/quickstyle/simple2" qsCatId="simple" csTypeId="urn:microsoft.com/office/officeart/2005/8/colors/accent2_2" csCatId="accent2"/>
      <dgm:spPr/>
      <dgm:t>
        <a:bodyPr/>
        <a:lstStyle/>
        <a:p>
          <a:endParaRPr lang="en-US"/>
        </a:p>
      </dgm:t>
    </dgm:pt>
    <dgm:pt modelId="{C718073D-0F51-42DB-9B02-71D2F40898AE}">
      <dgm:prSet custT="1"/>
      <dgm:spPr/>
      <dgm:t>
        <a:bodyPr/>
        <a:lstStyle/>
        <a:p>
          <a:pPr algn="ctr"/>
          <a:r>
            <a:rPr lang="lt-LT" sz="2000" dirty="0">
              <a:solidFill>
                <a:schemeClr val="accent1"/>
              </a:solidFill>
              <a:latin typeface="Arial" panose="020B0604020202020204" pitchFamily="34" charset="0"/>
              <a:cs typeface="Arial" panose="020B0604020202020204" pitchFamily="34" charset="0"/>
            </a:rPr>
            <a:t>1) pirkimo planavimas, kuris apima pirkimo poreikio identifikavimą, pirkimo planavimą, biudžeto klausimus, reikalavimų nustatymą ir procedūrų parinkimą; </a:t>
          </a:r>
          <a:endParaRPr lang="en-US" sz="2000" dirty="0">
            <a:solidFill>
              <a:schemeClr val="accent1"/>
            </a:solidFill>
            <a:latin typeface="Arial" panose="020B0604020202020204" pitchFamily="34" charset="0"/>
            <a:cs typeface="Arial" panose="020B0604020202020204" pitchFamily="34" charset="0"/>
          </a:endParaRPr>
        </a:p>
      </dgm:t>
    </dgm:pt>
    <dgm:pt modelId="{7CB374D0-4C7E-4F8F-84F7-A481A9A15F76}" type="parTrans" cxnId="{3AC80B07-30DF-48B7-B64B-7C3A4BA2A7C2}">
      <dgm:prSet/>
      <dgm:spPr/>
      <dgm:t>
        <a:bodyPr/>
        <a:lstStyle/>
        <a:p>
          <a:endParaRPr lang="en-US"/>
        </a:p>
      </dgm:t>
    </dgm:pt>
    <dgm:pt modelId="{3ED34EF8-5723-4E6A-A46F-6839DFB2A964}" type="sibTrans" cxnId="{3AC80B07-30DF-48B7-B64B-7C3A4BA2A7C2}">
      <dgm:prSet/>
      <dgm:spPr/>
      <dgm:t>
        <a:bodyPr/>
        <a:lstStyle/>
        <a:p>
          <a:endParaRPr lang="en-US"/>
        </a:p>
      </dgm:t>
    </dgm:pt>
    <dgm:pt modelId="{9237CF0A-F882-4D04-BC1F-C1D28A8B5EFD}">
      <dgm:prSet custT="1"/>
      <dgm:spPr/>
      <dgm:t>
        <a:bodyPr/>
        <a:lstStyle/>
        <a:p>
          <a:r>
            <a:rPr lang="lt-LT" sz="2000" dirty="0">
              <a:solidFill>
                <a:schemeClr val="accent1"/>
              </a:solidFill>
              <a:latin typeface="Arial" panose="020B0604020202020204" pitchFamily="34" charset="0"/>
              <a:cs typeface="Arial" panose="020B0604020202020204" pitchFamily="34" charset="0"/>
            </a:rPr>
            <a:t>2) viešojo pirkimo procedūrų organizavimas ir atlikimas, </a:t>
          </a:r>
          <a:r>
            <a:rPr lang="lt-LT" sz="2000" dirty="0">
              <a:solidFill>
                <a:schemeClr val="accent4">
                  <a:lumMod val="60000"/>
                  <a:lumOff val="40000"/>
                </a:schemeClr>
              </a:solidFill>
              <a:latin typeface="Arial" panose="020B0604020202020204" pitchFamily="34" charset="0"/>
              <a:cs typeface="Arial" panose="020B0604020202020204" pitchFamily="34" charset="0"/>
            </a:rPr>
            <a:t>viešojo pirkimo-pardavimo sutarties sudarymas; </a:t>
          </a:r>
          <a:endParaRPr lang="en-US" sz="2000" dirty="0">
            <a:solidFill>
              <a:schemeClr val="accent4">
                <a:lumMod val="60000"/>
                <a:lumOff val="40000"/>
              </a:schemeClr>
            </a:solidFill>
            <a:latin typeface="Arial" panose="020B0604020202020204" pitchFamily="34" charset="0"/>
            <a:cs typeface="Arial" panose="020B0604020202020204" pitchFamily="34" charset="0"/>
          </a:endParaRPr>
        </a:p>
      </dgm:t>
    </dgm:pt>
    <dgm:pt modelId="{1AC55246-0970-4C22-9544-B99D416081E7}" type="parTrans" cxnId="{5A94858C-873E-4A79-AE8D-DEE48D987A14}">
      <dgm:prSet/>
      <dgm:spPr/>
      <dgm:t>
        <a:bodyPr/>
        <a:lstStyle/>
        <a:p>
          <a:endParaRPr lang="en-US"/>
        </a:p>
      </dgm:t>
    </dgm:pt>
    <dgm:pt modelId="{9CF00413-B9F8-48CE-B44C-A1F538EE4426}" type="sibTrans" cxnId="{5A94858C-873E-4A79-AE8D-DEE48D987A14}">
      <dgm:prSet/>
      <dgm:spPr/>
      <dgm:t>
        <a:bodyPr/>
        <a:lstStyle/>
        <a:p>
          <a:endParaRPr lang="en-US"/>
        </a:p>
      </dgm:t>
    </dgm:pt>
    <dgm:pt modelId="{D378662D-EC7F-4DC0-855E-D7D1D4ACAEB1}">
      <dgm:prSet custT="1"/>
      <dgm:spPr/>
      <dgm:t>
        <a:bodyPr/>
        <a:lstStyle/>
        <a:p>
          <a:r>
            <a:rPr lang="lt-LT" sz="2000" dirty="0">
              <a:solidFill>
                <a:schemeClr val="accent4">
                  <a:lumMod val="60000"/>
                  <a:lumOff val="40000"/>
                </a:schemeClr>
              </a:solidFill>
              <a:latin typeface="Arial" panose="020B0604020202020204" pitchFamily="34" charset="0"/>
              <a:cs typeface="Arial" panose="020B0604020202020204" pitchFamily="34" charset="0"/>
            </a:rPr>
            <a:t>3) etapas po pirkimo, įskaitant viešojo pirkimo-pardavimo sutarties įgyvendinimą, užsakymus ir mokėjimus.</a:t>
          </a:r>
          <a:endParaRPr lang="en-US" sz="2000" dirty="0">
            <a:solidFill>
              <a:schemeClr val="accent4">
                <a:lumMod val="60000"/>
                <a:lumOff val="40000"/>
              </a:schemeClr>
            </a:solidFill>
            <a:latin typeface="Arial" panose="020B0604020202020204" pitchFamily="34" charset="0"/>
            <a:cs typeface="Arial" panose="020B0604020202020204" pitchFamily="34" charset="0"/>
          </a:endParaRPr>
        </a:p>
      </dgm:t>
    </dgm:pt>
    <dgm:pt modelId="{9F4A2623-F66B-448F-9FA0-45EE44275259}" type="parTrans" cxnId="{25FCBFFF-3CAC-4A23-9BC9-EB2DAE3E29D8}">
      <dgm:prSet/>
      <dgm:spPr/>
      <dgm:t>
        <a:bodyPr/>
        <a:lstStyle/>
        <a:p>
          <a:endParaRPr lang="en-US"/>
        </a:p>
      </dgm:t>
    </dgm:pt>
    <dgm:pt modelId="{D65D8CB3-FC68-4216-AB43-1689B47C0A13}" type="sibTrans" cxnId="{25FCBFFF-3CAC-4A23-9BC9-EB2DAE3E29D8}">
      <dgm:prSet/>
      <dgm:spPr/>
      <dgm:t>
        <a:bodyPr/>
        <a:lstStyle/>
        <a:p>
          <a:endParaRPr lang="en-US"/>
        </a:p>
      </dgm:t>
    </dgm:pt>
    <dgm:pt modelId="{A1A0FAEC-BD29-4D9C-8474-D94F116C3175}" type="pres">
      <dgm:prSet presAssocID="{5BC74DC9-4E4B-438A-9F5A-44DFCED06ACF}" presName="Name0" presStyleCnt="0">
        <dgm:presLayoutVars>
          <dgm:dir/>
          <dgm:animLvl val="lvl"/>
          <dgm:resizeHandles val="exact"/>
        </dgm:presLayoutVars>
      </dgm:prSet>
      <dgm:spPr/>
    </dgm:pt>
    <dgm:pt modelId="{26315069-336F-4EA7-9ECF-8F46DEACF696}" type="pres">
      <dgm:prSet presAssocID="{D378662D-EC7F-4DC0-855E-D7D1D4ACAEB1}" presName="boxAndChildren" presStyleCnt="0"/>
      <dgm:spPr/>
    </dgm:pt>
    <dgm:pt modelId="{6BD22D03-8B42-4263-B110-75F9AC2FE6CF}" type="pres">
      <dgm:prSet presAssocID="{D378662D-EC7F-4DC0-855E-D7D1D4ACAEB1}" presName="parentTextBox" presStyleLbl="node1" presStyleIdx="0" presStyleCnt="3"/>
      <dgm:spPr/>
    </dgm:pt>
    <dgm:pt modelId="{B69C995F-D967-4D32-B237-079211BD1DB4}" type="pres">
      <dgm:prSet presAssocID="{9CF00413-B9F8-48CE-B44C-A1F538EE4426}" presName="sp" presStyleCnt="0"/>
      <dgm:spPr/>
    </dgm:pt>
    <dgm:pt modelId="{912A0FE3-B011-4436-B872-7B7A0EE5E163}" type="pres">
      <dgm:prSet presAssocID="{9237CF0A-F882-4D04-BC1F-C1D28A8B5EFD}" presName="arrowAndChildren" presStyleCnt="0"/>
      <dgm:spPr/>
    </dgm:pt>
    <dgm:pt modelId="{0500A7FA-B4EF-445E-9D43-E01173647002}" type="pres">
      <dgm:prSet presAssocID="{9237CF0A-F882-4D04-BC1F-C1D28A8B5EFD}" presName="parentTextArrow" presStyleLbl="node1" presStyleIdx="1" presStyleCnt="3"/>
      <dgm:spPr/>
    </dgm:pt>
    <dgm:pt modelId="{FF0F3B28-019D-4F1B-AB9A-960CDC5258C9}" type="pres">
      <dgm:prSet presAssocID="{3ED34EF8-5723-4E6A-A46F-6839DFB2A964}" presName="sp" presStyleCnt="0"/>
      <dgm:spPr/>
    </dgm:pt>
    <dgm:pt modelId="{BFE2E6B0-E042-4231-97FC-93A07C7A9F2C}" type="pres">
      <dgm:prSet presAssocID="{C718073D-0F51-42DB-9B02-71D2F40898AE}" presName="arrowAndChildren" presStyleCnt="0"/>
      <dgm:spPr/>
    </dgm:pt>
    <dgm:pt modelId="{DF55D408-8B0A-4C80-801D-A0026F2BA312}" type="pres">
      <dgm:prSet presAssocID="{C718073D-0F51-42DB-9B02-71D2F40898AE}" presName="parentTextArrow" presStyleLbl="node1" presStyleIdx="2" presStyleCnt="3"/>
      <dgm:spPr/>
    </dgm:pt>
  </dgm:ptLst>
  <dgm:cxnLst>
    <dgm:cxn modelId="{3AC80B07-30DF-48B7-B64B-7C3A4BA2A7C2}" srcId="{5BC74DC9-4E4B-438A-9F5A-44DFCED06ACF}" destId="{C718073D-0F51-42DB-9B02-71D2F40898AE}" srcOrd="0" destOrd="0" parTransId="{7CB374D0-4C7E-4F8F-84F7-A481A9A15F76}" sibTransId="{3ED34EF8-5723-4E6A-A46F-6839DFB2A964}"/>
    <dgm:cxn modelId="{5A94858C-873E-4A79-AE8D-DEE48D987A14}" srcId="{5BC74DC9-4E4B-438A-9F5A-44DFCED06ACF}" destId="{9237CF0A-F882-4D04-BC1F-C1D28A8B5EFD}" srcOrd="1" destOrd="0" parTransId="{1AC55246-0970-4C22-9544-B99D416081E7}" sibTransId="{9CF00413-B9F8-48CE-B44C-A1F538EE4426}"/>
    <dgm:cxn modelId="{3E464E91-58A7-4FC6-9180-DFA8D24777BC}" type="presOf" srcId="{D378662D-EC7F-4DC0-855E-D7D1D4ACAEB1}" destId="{6BD22D03-8B42-4263-B110-75F9AC2FE6CF}" srcOrd="0" destOrd="0" presId="urn:microsoft.com/office/officeart/2005/8/layout/process4"/>
    <dgm:cxn modelId="{D5C4C9AD-AC67-4E5D-A84A-D948FD051445}" type="presOf" srcId="{9237CF0A-F882-4D04-BC1F-C1D28A8B5EFD}" destId="{0500A7FA-B4EF-445E-9D43-E01173647002}" srcOrd="0" destOrd="0" presId="urn:microsoft.com/office/officeart/2005/8/layout/process4"/>
    <dgm:cxn modelId="{E6B852D7-F789-487C-90C5-958D9C335A1E}" type="presOf" srcId="{C718073D-0F51-42DB-9B02-71D2F40898AE}" destId="{DF55D408-8B0A-4C80-801D-A0026F2BA312}" srcOrd="0" destOrd="0" presId="urn:microsoft.com/office/officeart/2005/8/layout/process4"/>
    <dgm:cxn modelId="{29DD8EEF-4602-4B01-B449-BA866DB52D7F}" type="presOf" srcId="{5BC74DC9-4E4B-438A-9F5A-44DFCED06ACF}" destId="{A1A0FAEC-BD29-4D9C-8474-D94F116C3175}" srcOrd="0" destOrd="0" presId="urn:microsoft.com/office/officeart/2005/8/layout/process4"/>
    <dgm:cxn modelId="{25FCBFFF-3CAC-4A23-9BC9-EB2DAE3E29D8}" srcId="{5BC74DC9-4E4B-438A-9F5A-44DFCED06ACF}" destId="{D378662D-EC7F-4DC0-855E-D7D1D4ACAEB1}" srcOrd="2" destOrd="0" parTransId="{9F4A2623-F66B-448F-9FA0-45EE44275259}" sibTransId="{D65D8CB3-FC68-4216-AB43-1689B47C0A13}"/>
    <dgm:cxn modelId="{C977F2A0-8CFD-4238-9F6C-A9FFFF195FCB}" type="presParOf" srcId="{A1A0FAEC-BD29-4D9C-8474-D94F116C3175}" destId="{26315069-336F-4EA7-9ECF-8F46DEACF696}" srcOrd="0" destOrd="0" presId="urn:microsoft.com/office/officeart/2005/8/layout/process4"/>
    <dgm:cxn modelId="{6565E79E-0591-4B13-A144-88A5F59DDFCC}" type="presParOf" srcId="{26315069-336F-4EA7-9ECF-8F46DEACF696}" destId="{6BD22D03-8B42-4263-B110-75F9AC2FE6CF}" srcOrd="0" destOrd="0" presId="urn:microsoft.com/office/officeart/2005/8/layout/process4"/>
    <dgm:cxn modelId="{2899A3F1-E094-465E-A56D-F9B7591FE4F2}" type="presParOf" srcId="{A1A0FAEC-BD29-4D9C-8474-D94F116C3175}" destId="{B69C995F-D967-4D32-B237-079211BD1DB4}" srcOrd="1" destOrd="0" presId="urn:microsoft.com/office/officeart/2005/8/layout/process4"/>
    <dgm:cxn modelId="{AAB32D39-097B-4115-9FAE-9144E93F0692}" type="presParOf" srcId="{A1A0FAEC-BD29-4D9C-8474-D94F116C3175}" destId="{912A0FE3-B011-4436-B872-7B7A0EE5E163}" srcOrd="2" destOrd="0" presId="urn:microsoft.com/office/officeart/2005/8/layout/process4"/>
    <dgm:cxn modelId="{D2279B97-F0CA-423B-A5E2-3C83BEEC12EB}" type="presParOf" srcId="{912A0FE3-B011-4436-B872-7B7A0EE5E163}" destId="{0500A7FA-B4EF-445E-9D43-E01173647002}" srcOrd="0" destOrd="0" presId="urn:microsoft.com/office/officeart/2005/8/layout/process4"/>
    <dgm:cxn modelId="{B653C02E-839F-44EE-B951-4F4DA92590D9}" type="presParOf" srcId="{A1A0FAEC-BD29-4D9C-8474-D94F116C3175}" destId="{FF0F3B28-019D-4F1B-AB9A-960CDC5258C9}" srcOrd="3" destOrd="0" presId="urn:microsoft.com/office/officeart/2005/8/layout/process4"/>
    <dgm:cxn modelId="{7DA5F22B-12E3-4CF7-BC77-60E751EA0EC4}" type="presParOf" srcId="{A1A0FAEC-BD29-4D9C-8474-D94F116C3175}" destId="{BFE2E6B0-E042-4231-97FC-93A07C7A9F2C}" srcOrd="4" destOrd="0" presId="urn:microsoft.com/office/officeart/2005/8/layout/process4"/>
    <dgm:cxn modelId="{B6F25C31-0538-4890-85AA-88DAACE0DFD1}" type="presParOf" srcId="{BFE2E6B0-E042-4231-97FC-93A07C7A9F2C}" destId="{DF55D408-8B0A-4C80-801D-A0026F2BA312}" srcOrd="0" destOrd="0" presId="urn:microsoft.com/office/officeart/2005/8/layout/process4"/>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BD22D03-8B42-4263-B110-75F9AC2FE6CF}">
      <dsp:nvSpPr>
        <dsp:cNvPr id="0" name=""/>
        <dsp:cNvSpPr/>
      </dsp:nvSpPr>
      <dsp:spPr>
        <a:xfrm>
          <a:off x="0" y="3059186"/>
          <a:ext cx="8661399" cy="1004093"/>
        </a:xfrm>
        <a:prstGeom prst="rect">
          <a:avLst/>
        </a:prstGeom>
        <a:solidFill>
          <a:schemeClr val="accent2">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142240" tIns="142240" rIns="142240" bIns="142240" numCol="1" spcCol="1270" anchor="ctr" anchorCtr="0">
          <a:noAutofit/>
        </a:bodyPr>
        <a:lstStyle/>
        <a:p>
          <a:pPr marL="0" lvl="0" indent="0" algn="ctr" defTabSz="889000">
            <a:lnSpc>
              <a:spcPct val="90000"/>
            </a:lnSpc>
            <a:spcBef>
              <a:spcPct val="0"/>
            </a:spcBef>
            <a:spcAft>
              <a:spcPct val="35000"/>
            </a:spcAft>
            <a:buNone/>
          </a:pPr>
          <a:r>
            <a:rPr lang="lt-LT" sz="2000" kern="1200" dirty="0">
              <a:solidFill>
                <a:schemeClr val="accent4">
                  <a:lumMod val="60000"/>
                  <a:lumOff val="40000"/>
                </a:schemeClr>
              </a:solidFill>
              <a:latin typeface="Arial" panose="020B0604020202020204" pitchFamily="34" charset="0"/>
              <a:cs typeface="Arial" panose="020B0604020202020204" pitchFamily="34" charset="0"/>
            </a:rPr>
            <a:t>3) etapas po pirkimo, įskaitant viešojo pirkimo-pardavimo sutarties įgyvendinimą, užsakymus ir mokėjimus.</a:t>
          </a:r>
          <a:endParaRPr lang="en-US" sz="2000" kern="1200" dirty="0">
            <a:solidFill>
              <a:schemeClr val="accent4">
                <a:lumMod val="60000"/>
                <a:lumOff val="40000"/>
              </a:schemeClr>
            </a:solidFill>
            <a:latin typeface="Arial" panose="020B0604020202020204" pitchFamily="34" charset="0"/>
            <a:cs typeface="Arial" panose="020B0604020202020204" pitchFamily="34" charset="0"/>
          </a:endParaRPr>
        </a:p>
      </dsp:txBody>
      <dsp:txXfrm>
        <a:off x="0" y="3059186"/>
        <a:ext cx="8661399" cy="1004093"/>
      </dsp:txXfrm>
    </dsp:sp>
    <dsp:sp modelId="{0500A7FA-B4EF-445E-9D43-E01173647002}">
      <dsp:nvSpPr>
        <dsp:cNvPr id="0" name=""/>
        <dsp:cNvSpPr/>
      </dsp:nvSpPr>
      <dsp:spPr>
        <a:xfrm rot="10800000">
          <a:off x="0" y="1529952"/>
          <a:ext cx="8661399" cy="1544295"/>
        </a:xfrm>
        <a:prstGeom prst="upArrowCallout">
          <a:avLst/>
        </a:prstGeom>
        <a:solidFill>
          <a:schemeClr val="accent2">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142240" tIns="142240" rIns="142240" bIns="142240" numCol="1" spcCol="1270" anchor="ctr" anchorCtr="0">
          <a:noAutofit/>
        </a:bodyPr>
        <a:lstStyle/>
        <a:p>
          <a:pPr marL="0" lvl="0" indent="0" algn="ctr" defTabSz="889000">
            <a:lnSpc>
              <a:spcPct val="90000"/>
            </a:lnSpc>
            <a:spcBef>
              <a:spcPct val="0"/>
            </a:spcBef>
            <a:spcAft>
              <a:spcPct val="35000"/>
            </a:spcAft>
            <a:buNone/>
          </a:pPr>
          <a:r>
            <a:rPr lang="lt-LT" sz="2000" kern="1200" dirty="0">
              <a:solidFill>
                <a:schemeClr val="accent1"/>
              </a:solidFill>
              <a:latin typeface="Arial" panose="020B0604020202020204" pitchFamily="34" charset="0"/>
              <a:cs typeface="Arial" panose="020B0604020202020204" pitchFamily="34" charset="0"/>
            </a:rPr>
            <a:t>2) viešojo pirkimo procedūrų organizavimas ir atlikimas, </a:t>
          </a:r>
          <a:r>
            <a:rPr lang="lt-LT" sz="2000" kern="1200" dirty="0">
              <a:solidFill>
                <a:schemeClr val="accent4">
                  <a:lumMod val="60000"/>
                  <a:lumOff val="40000"/>
                </a:schemeClr>
              </a:solidFill>
              <a:latin typeface="Arial" panose="020B0604020202020204" pitchFamily="34" charset="0"/>
              <a:cs typeface="Arial" panose="020B0604020202020204" pitchFamily="34" charset="0"/>
            </a:rPr>
            <a:t>viešojo pirkimo-pardavimo sutarties sudarymas; </a:t>
          </a:r>
          <a:endParaRPr lang="en-US" sz="2000" kern="1200" dirty="0">
            <a:solidFill>
              <a:schemeClr val="accent4">
                <a:lumMod val="60000"/>
                <a:lumOff val="40000"/>
              </a:schemeClr>
            </a:solidFill>
            <a:latin typeface="Arial" panose="020B0604020202020204" pitchFamily="34" charset="0"/>
            <a:cs typeface="Arial" panose="020B0604020202020204" pitchFamily="34" charset="0"/>
          </a:endParaRPr>
        </a:p>
      </dsp:txBody>
      <dsp:txXfrm rot="10800000">
        <a:off x="0" y="1529952"/>
        <a:ext cx="8661399" cy="1003437"/>
      </dsp:txXfrm>
    </dsp:sp>
    <dsp:sp modelId="{DF55D408-8B0A-4C80-801D-A0026F2BA312}">
      <dsp:nvSpPr>
        <dsp:cNvPr id="0" name=""/>
        <dsp:cNvSpPr/>
      </dsp:nvSpPr>
      <dsp:spPr>
        <a:xfrm rot="10800000">
          <a:off x="0" y="718"/>
          <a:ext cx="8661399" cy="1544295"/>
        </a:xfrm>
        <a:prstGeom prst="upArrowCallout">
          <a:avLst/>
        </a:prstGeom>
        <a:solidFill>
          <a:schemeClr val="accent2">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142240" tIns="142240" rIns="142240" bIns="142240" numCol="1" spcCol="1270" anchor="ctr" anchorCtr="0">
          <a:noAutofit/>
        </a:bodyPr>
        <a:lstStyle/>
        <a:p>
          <a:pPr marL="0" lvl="0" indent="0" algn="ctr" defTabSz="889000">
            <a:lnSpc>
              <a:spcPct val="90000"/>
            </a:lnSpc>
            <a:spcBef>
              <a:spcPct val="0"/>
            </a:spcBef>
            <a:spcAft>
              <a:spcPct val="35000"/>
            </a:spcAft>
            <a:buNone/>
          </a:pPr>
          <a:r>
            <a:rPr lang="lt-LT" sz="2000" kern="1200" dirty="0">
              <a:solidFill>
                <a:schemeClr val="accent1"/>
              </a:solidFill>
              <a:latin typeface="Arial" panose="020B0604020202020204" pitchFamily="34" charset="0"/>
              <a:cs typeface="Arial" panose="020B0604020202020204" pitchFamily="34" charset="0"/>
            </a:rPr>
            <a:t>1) pirkimo planavimas, kuris apima pirkimo poreikio identifikavimą, pirkimo planavimą, biudžeto klausimus, reikalavimų nustatymą ir procedūrų parinkimą; </a:t>
          </a:r>
          <a:endParaRPr lang="en-US" sz="2000" kern="1200" dirty="0">
            <a:solidFill>
              <a:schemeClr val="accent1"/>
            </a:solidFill>
            <a:latin typeface="Arial" panose="020B0604020202020204" pitchFamily="34" charset="0"/>
            <a:cs typeface="Arial" panose="020B0604020202020204" pitchFamily="34" charset="0"/>
          </a:endParaRPr>
        </a:p>
      </dsp:txBody>
      <dsp:txXfrm rot="10800000">
        <a:off x="0" y="718"/>
        <a:ext cx="8661399" cy="1003437"/>
      </dsp:txXfrm>
    </dsp:sp>
  </dsp:spTree>
</dsp:drawing>
</file>

<file path=ppt/diagrams/layout1.xml><?xml version="1.0" encoding="utf-8"?>
<dgm:layoutDef xmlns:dgm="http://schemas.openxmlformats.org/drawingml/2006/diagram" xmlns:a="http://schemas.openxmlformats.org/drawingml/2006/main" uniqueId="urn:microsoft.com/office/officeart/2005/8/layout/process4">
  <dgm:title val=""/>
  <dgm:desc val=""/>
  <dgm:catLst>
    <dgm:cat type="process" pri="16000"/>
    <dgm:cat type="list" pri="20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lin">
      <dgm:param type="linDir" val="fromB"/>
    </dgm:alg>
    <dgm:shape xmlns:r="http://schemas.openxmlformats.org/officeDocument/2006/relationships" r:blip="">
      <dgm:adjLst/>
    </dgm:shape>
    <dgm:presOf/>
    <dgm:constrLst>
      <dgm:constr type="h" for="ch" forName="boxAndChildren" refType="h"/>
      <dgm:constr type="h" for="ch" forName="arrowAndChildren" refType="h" refFor="ch" refForName="boxAndChildren" op="equ" fact="1.538"/>
      <dgm:constr type="w" for="ch" forName="arrowAndChildren" refType="w"/>
      <dgm:constr type="w" for="ch" forName="boxAndChildren" refType="w"/>
      <dgm:constr type="h" for="ch" forName="sp" refType="h" fact="-0.015"/>
      <dgm:constr type="primFontSz" for="des" forName="parentTextBox" val="65"/>
      <dgm:constr type="primFontSz" for="des" forName="parentTextArrow" refType="primFontSz" refFor="des" refForName="parentTextBox" op="equ"/>
      <dgm:constr type="primFontSz" for="des" forName="childTextArrow" val="65"/>
      <dgm:constr type="primFontSz" for="des" forName="childTextBox" refType="primFontSz" refFor="des" refForName="childTextArrow" op="equ"/>
    </dgm:constrLst>
    <dgm:ruleLst/>
    <dgm:forEach name="Name1" axis="ch" ptType="node" st="-1" step="-1">
      <dgm:choose name="Name2">
        <dgm:if name="Name3" axis="self" ptType="node" func="revPos" op="equ" val="1">
          <dgm:layoutNode name="boxAndChildren">
            <dgm:alg type="composite"/>
            <dgm:shape xmlns:r="http://schemas.openxmlformats.org/officeDocument/2006/relationships" r:blip="">
              <dgm:adjLst/>
            </dgm:shape>
            <dgm:presOf/>
            <dgm:choose name="Name4">
              <dgm:if name="Name5" axis="ch" ptType="node" func="cnt" op="gte" val="1">
                <dgm:constrLst>
                  <dgm:constr type="w" for="ch" forName="parentTextBox" refType="w"/>
                  <dgm:constr type="h" for="ch" forName="parentTextBox" refType="h" fact="0.54"/>
                  <dgm:constr type="t" for="ch" forName="parentTextBox"/>
                  <dgm:constr type="w" for="ch" forName="entireBox" refType="w"/>
                  <dgm:constr type="h" for="ch" forName="entireBox" refType="h"/>
                  <dgm:constr type="w" for="ch" forName="descendantBox" refType="w"/>
                  <dgm:constr type="b" for="ch" forName="descendantBox" refType="h" fact="0.98"/>
                  <dgm:constr type="h" for="ch" forName="descendantBox" refType="h" fact="0.46"/>
                </dgm:constrLst>
              </dgm:if>
              <dgm:else name="Name6">
                <dgm:constrLst>
                  <dgm:constr type="w" for="ch" forName="parentTextBox" refType="w"/>
                  <dgm:constr type="h" for="ch" forName="parentTextBox" refType="h"/>
                </dgm:constrLst>
              </dgm:else>
            </dgm:choose>
            <dgm:ruleLst/>
            <dgm:layoutNode name="parentTextBox">
              <dgm:alg type="tx"/>
              <dgm:choose name="Name7">
                <dgm:if name="Name8" axis="ch" ptType="node" func="cnt" op="gte" val="1">
                  <dgm:shape xmlns:r="http://schemas.openxmlformats.org/officeDocument/2006/relationships" type="rect" r:blip="" zOrderOff="1" hideGeom="1">
                    <dgm:adjLst/>
                  </dgm:shape>
                </dgm:if>
                <dgm:else name="Name9">
                  <dgm:shape xmlns:r="http://schemas.openxmlformats.org/officeDocument/2006/relationships" type="rect" r:blip="">
                    <dgm:adjLst/>
                  </dgm:shape>
                </dgm:else>
              </dgm:choose>
              <dgm:presOf axis="self"/>
              <dgm:constrLst/>
              <dgm:ruleLst>
                <dgm:rule type="primFontSz" val="5" fact="NaN" max="NaN"/>
              </dgm:ruleLst>
            </dgm:layoutNode>
            <dgm:choose name="Name10">
              <dgm:if name="Name11" axis="ch" ptType="node" func="cnt" op="gte" val="1">
                <dgm:layoutNode name="entireBox">
                  <dgm:alg type="sp"/>
                  <dgm:shape xmlns:r="http://schemas.openxmlformats.org/officeDocument/2006/relationships" type="rect" r:blip="">
                    <dgm:adjLst/>
                  </dgm:shape>
                  <dgm:presOf axis="self"/>
                  <dgm:constrLst/>
                  <dgm:ruleLst/>
                </dgm:layoutNode>
                <dgm:layoutNode name="descendantBox" styleLbl="fgAccFollowNode1">
                  <dgm:choose name="Name12">
                    <dgm:if name="Name13" func="var" arg="dir" op="equ" val="norm">
                      <dgm:alg type="lin"/>
                    </dgm:if>
                    <dgm:else name="Name14">
                      <dgm:alg type="lin">
                        <dgm:param type="linDir" val="fromR"/>
                      </dgm:alg>
                    </dgm:else>
                  </dgm:choose>
                  <dgm:shape xmlns:r="http://schemas.openxmlformats.org/officeDocument/2006/relationships" r:blip="">
                    <dgm:adjLst/>
                  </dgm:shape>
                  <dgm:presOf/>
                  <dgm:constrLst>
                    <dgm:constr type="w" for="ch" forName="childTextBox" refType="w"/>
                    <dgm:constr type="h" for="ch" forName="childTextBox" refType="h"/>
                  </dgm:constrLst>
                  <dgm:ruleLst/>
                  <dgm:forEach name="Name15" axis="ch" ptType="node">
                    <dgm:layoutNode name="childTextBox"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16"/>
            </dgm:choose>
          </dgm:layoutNode>
        </dgm:if>
        <dgm:else name="Name17">
          <dgm:layoutNode name="arrowAndChildren">
            <dgm:alg type="composite"/>
            <dgm:shape xmlns:r="http://schemas.openxmlformats.org/officeDocument/2006/relationships" r:blip="">
              <dgm:adjLst/>
            </dgm:shape>
            <dgm:presOf/>
            <dgm:choose name="Name18">
              <dgm:if name="Name19" axis="ch" ptType="node" func="cnt" op="gte" val="1">
                <dgm:constrLst>
                  <dgm:constr type="w" for="ch" forName="parentTextArrow" refType="w"/>
                  <dgm:constr type="t" for="ch" forName="parentTextArrow"/>
                  <dgm:constr type="h" for="ch" forName="parentTextArrow" refType="h" fact="0.351"/>
                  <dgm:constr type="w" for="ch" forName="arrow" refType="w"/>
                  <dgm:constr type="h" for="ch" forName="arrow" refType="h"/>
                  <dgm:constr type="w" for="ch" forName="descendantArrow" refType="w"/>
                  <dgm:constr type="b" for="ch" forName="descendantArrow" refType="h" fact="0.65"/>
                  <dgm:constr type="h" for="ch" forName="descendantArrow" refType="h" fact="0.299"/>
                </dgm:constrLst>
              </dgm:if>
              <dgm:else name="Name20">
                <dgm:constrLst>
                  <dgm:constr type="w" for="ch" forName="parentTextArrow" refType="w"/>
                  <dgm:constr type="h" for="ch" forName="parentTextArrow" refType="h"/>
                </dgm:constrLst>
              </dgm:else>
            </dgm:choose>
            <dgm:ruleLst/>
            <dgm:layoutNode name="parentTextArrow">
              <dgm:alg type="tx"/>
              <dgm:choose name="Name21">
                <dgm:if name="Name22" axis="ch" ptType="node" func="cnt" op="gte" val="1">
                  <dgm:shape xmlns:r="http://schemas.openxmlformats.org/officeDocument/2006/relationships" type="rect" r:blip="" zOrderOff="1" hideGeom="1">
                    <dgm:adjLst/>
                  </dgm:shape>
                </dgm:if>
                <dgm:else name="Name23">
                  <dgm:shape xmlns:r="http://schemas.openxmlformats.org/officeDocument/2006/relationships" rot="180" type="upArrowCallout" r:blip="">
                    <dgm:adjLst/>
                  </dgm:shape>
                </dgm:else>
              </dgm:choose>
              <dgm:presOf axis="self"/>
              <dgm:constrLst/>
              <dgm:ruleLst>
                <dgm:rule type="primFontSz" val="5" fact="NaN" max="NaN"/>
              </dgm:ruleLst>
            </dgm:layoutNode>
            <dgm:choose name="Name24">
              <dgm:if name="Name25" axis="ch" ptType="node" func="cnt" op="gte" val="1">
                <dgm:layoutNode name="arrow">
                  <dgm:alg type="sp"/>
                  <dgm:shape xmlns:r="http://schemas.openxmlformats.org/officeDocument/2006/relationships" rot="180" type="upArrowCallout" r:blip="">
                    <dgm:adjLst/>
                  </dgm:shape>
                  <dgm:presOf axis="self"/>
                  <dgm:constrLst/>
                  <dgm:ruleLst/>
                </dgm:layoutNode>
                <dgm:layoutNode name="descendantArrow">
                  <dgm:choose name="Name26">
                    <dgm:if name="Name27" func="var" arg="dir" op="equ" val="norm">
                      <dgm:alg type="lin"/>
                    </dgm:if>
                    <dgm:else name="Name28">
                      <dgm:alg type="lin">
                        <dgm:param type="linDir" val="fromR"/>
                      </dgm:alg>
                    </dgm:else>
                  </dgm:choose>
                  <dgm:shape xmlns:r="http://schemas.openxmlformats.org/officeDocument/2006/relationships" r:blip="">
                    <dgm:adjLst/>
                  </dgm:shape>
                  <dgm:presOf/>
                  <dgm:constrLst>
                    <dgm:constr type="w" for="ch" forName="childTextArrow" refType="w"/>
                    <dgm:constr type="h" for="ch" forName="childTextArrow" refType="h"/>
                  </dgm:constrLst>
                  <dgm:ruleLst/>
                  <dgm:forEach name="Name29" axis="ch" ptType="node">
                    <dgm:layoutNode name="childTextArrow"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30"/>
            </dgm:choose>
          </dgm:layoutNode>
        </dgm:else>
      </dgm:choose>
      <dgm:forEach name="Name31" axis="precedSib" ptType="sibTrans" st="-1" cnt="1">
        <dgm:layoutNode name="sp">
          <dgm:alg type="sp"/>
          <dgm:shape xmlns:r="http://schemas.openxmlformats.org/officeDocument/2006/relationships" r:blip="">
            <dgm:adjLst/>
          </dgm:shape>
          <dgm:presOf axis="sel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bg>
      <p:bgRef idx="1001">
        <a:schemeClr val="bg2"/>
      </p:bgRef>
    </p:bg>
    <p:spTree>
      <p:nvGrpSpPr>
        <p:cNvPr id="1" name=""/>
        <p:cNvGrpSpPr/>
        <p:nvPr/>
      </p:nvGrpSpPr>
      <p:grpSpPr>
        <a:xfrm>
          <a:off x="0" y="0"/>
          <a:ext cx="0" cy="0"/>
          <a:chOff x="0" y="0"/>
          <a:chExt cx="0" cy="0"/>
        </a:xfrm>
      </p:grpSpPr>
      <p:pic>
        <p:nvPicPr>
          <p:cNvPr id="6" name="Picture 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475966" y="2064106"/>
            <a:ext cx="7240069" cy="2729789"/>
          </a:xfrm>
          <a:prstGeom prst="rect">
            <a:avLst/>
          </a:prstGeom>
        </p:spPr>
      </p:pic>
    </p:spTree>
    <p:extLst>
      <p:ext uri="{BB962C8B-B14F-4D97-AF65-F5344CB8AC3E}">
        <p14:creationId xmlns:p14="http://schemas.microsoft.com/office/powerpoint/2010/main" val="4269498471"/>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p:txBody>
          <a:bodyPr/>
          <a:lstStyle/>
          <a:p>
            <a:endParaRPr lang="en-US" dirty="0"/>
          </a:p>
        </p:txBody>
      </p:sp>
    </p:spTree>
    <p:extLst>
      <p:ext uri="{BB962C8B-B14F-4D97-AF65-F5344CB8AC3E}">
        <p14:creationId xmlns:p14="http://schemas.microsoft.com/office/powerpoint/2010/main" val="198916636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6" name="Footer Placeholder 5"/>
          <p:cNvSpPr>
            <a:spLocks noGrp="1"/>
          </p:cNvSpPr>
          <p:nvPr>
            <p:ph type="ftr" sz="quarter" idx="11"/>
          </p:nvPr>
        </p:nvSpPr>
        <p:spPr/>
        <p:txBody>
          <a:bodyPr/>
          <a:lstStyle/>
          <a:p>
            <a:endParaRPr lang="en-US"/>
          </a:p>
        </p:txBody>
      </p:sp>
      <p:sp>
        <p:nvSpPr>
          <p:cNvPr id="2" name="Title 1"/>
          <p:cNvSpPr>
            <a:spLocks noGrp="1"/>
          </p:cNvSpPr>
          <p:nvPr>
            <p:ph type="title"/>
          </p:nvPr>
        </p:nvSpPr>
        <p:spPr>
          <a:xfrm>
            <a:off x="839788" y="457200"/>
            <a:ext cx="3932237" cy="1166813"/>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Tree>
    <p:extLst>
      <p:ext uri="{BB962C8B-B14F-4D97-AF65-F5344CB8AC3E}">
        <p14:creationId xmlns:p14="http://schemas.microsoft.com/office/powerpoint/2010/main" val="184398693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138238"/>
          </a:xfrm>
        </p:spPr>
        <p:txBody>
          <a:bodyPr anchor="b"/>
          <a:lstStyle>
            <a:lvl1pPr>
              <a:defRPr sz="3200"/>
            </a:lvl1pPr>
          </a:lstStyle>
          <a:p>
            <a:r>
              <a:rPr lang="en-US"/>
              <a:t>Click to edit Master title style</a:t>
            </a:r>
            <a:endParaRPr lang="en-US" dirty="0"/>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Tree>
    <p:extLst>
      <p:ext uri="{BB962C8B-B14F-4D97-AF65-F5344CB8AC3E}">
        <p14:creationId xmlns:p14="http://schemas.microsoft.com/office/powerpoint/2010/main" val="303089597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userDrawn="1">
  <p:cSld name="5_Title Slide">
    <p:bg>
      <p:bgPr>
        <a:solidFill>
          <a:schemeClr val="accent2"/>
        </a:solidFill>
        <a:effectLst/>
      </p:bgPr>
    </p:bg>
    <p:spTree>
      <p:nvGrpSpPr>
        <p:cNvPr id="1" name=""/>
        <p:cNvGrpSpPr/>
        <p:nvPr/>
      </p:nvGrpSpPr>
      <p:grpSpPr>
        <a:xfrm>
          <a:off x="0" y="0"/>
          <a:ext cx="0" cy="0"/>
          <a:chOff x="0" y="0"/>
          <a:chExt cx="0" cy="0"/>
        </a:xfrm>
      </p:grpSpPr>
      <p:pic>
        <p:nvPicPr>
          <p:cNvPr id="6" name="Picture 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475966" y="2064106"/>
            <a:ext cx="7240069" cy="2729789"/>
          </a:xfrm>
          <a:prstGeom prst="rect">
            <a:avLst/>
          </a:prstGeom>
        </p:spPr>
      </p:pic>
    </p:spTree>
    <p:extLst>
      <p:ext uri="{BB962C8B-B14F-4D97-AF65-F5344CB8AC3E}">
        <p14:creationId xmlns:p14="http://schemas.microsoft.com/office/powerpoint/2010/main" val="3943214871"/>
      </p:ext>
    </p:extLst>
  </p:cSld>
  <p:clrMapOvr>
    <a:overrideClrMapping bg1="dk1" tx1="lt1" bg2="dk2" tx2="lt2" accent1="accent1" accent2="accent2" accent3="accent3" accent4="accent4" accent5="accent5" accent6="accent6" hlink="hlink" folHlink="folHlink"/>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userDrawn="1">
  <p:cSld name="4_Title Slide">
    <p:bg>
      <p:bgRef idx="1001">
        <a:schemeClr val="bg2"/>
      </p:bgRef>
    </p:bg>
    <p:spTree>
      <p:nvGrpSpPr>
        <p:cNvPr id="1" name=""/>
        <p:cNvGrpSpPr/>
        <p:nvPr/>
      </p:nvGrpSpPr>
      <p:grpSpPr>
        <a:xfrm>
          <a:off x="0" y="0"/>
          <a:ext cx="0" cy="0"/>
          <a:chOff x="0" y="0"/>
          <a:chExt cx="0" cy="0"/>
        </a:xfrm>
      </p:grpSpPr>
      <p:pic>
        <p:nvPicPr>
          <p:cNvPr id="6" name="Picture 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475966" y="2064106"/>
            <a:ext cx="7240069" cy="2729789"/>
          </a:xfrm>
          <a:prstGeom prst="rect">
            <a:avLst/>
          </a:prstGeom>
        </p:spPr>
      </p:pic>
    </p:spTree>
    <p:extLst>
      <p:ext uri="{BB962C8B-B14F-4D97-AF65-F5344CB8AC3E}">
        <p14:creationId xmlns:p14="http://schemas.microsoft.com/office/powerpoint/2010/main" val="1061071962"/>
      </p:ext>
    </p:extLst>
  </p:cSld>
  <p:clrMapOvr>
    <a:overrideClrMapping bg1="dk1" tx1="lt1" bg2="dk2" tx2="lt2" accent1="accent1" accent2="accent2" accent3="accent3" accent4="accent4" accent5="accent5" accent6="accent6" hlink="hlink" folHlink="folHlink"/>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2" name="Title 1"/>
          <p:cNvSpPr>
            <a:spLocks noGrp="1"/>
          </p:cNvSpPr>
          <p:nvPr>
            <p:ph type="ctrTitle"/>
          </p:nvPr>
        </p:nvSpPr>
        <p:spPr>
          <a:xfrm>
            <a:off x="848360" y="1122363"/>
            <a:ext cx="10347960" cy="2306637"/>
          </a:xfrm>
        </p:spPr>
        <p:txBody>
          <a:bodyPr anchor="b">
            <a:normAutofit/>
          </a:bodyPr>
          <a:lstStyle>
            <a:lvl1pPr algn="ctr">
              <a:defRPr sz="4800"/>
            </a:lvl1pPr>
          </a:lstStyle>
          <a:p>
            <a:r>
              <a:rPr lang="en-US" dirty="0"/>
              <a:t>Click to edit Master title style</a:t>
            </a:r>
          </a:p>
        </p:txBody>
      </p:sp>
      <p:sp>
        <p:nvSpPr>
          <p:cNvPr id="3" name="Subtitle 2"/>
          <p:cNvSpPr>
            <a:spLocks noGrp="1"/>
          </p:cNvSpPr>
          <p:nvPr>
            <p:ph type="subTitle" idx="1"/>
          </p:nvPr>
        </p:nvSpPr>
        <p:spPr>
          <a:xfrm>
            <a:off x="848360" y="3964268"/>
            <a:ext cx="10347960" cy="1573793"/>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pic>
        <p:nvPicPr>
          <p:cNvPr id="4" name="Picture 3"/>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5699772" y="5984037"/>
            <a:ext cx="792456" cy="607342"/>
          </a:xfrm>
          <a:prstGeom prst="rect">
            <a:avLst/>
          </a:prstGeom>
        </p:spPr>
      </p:pic>
    </p:spTree>
    <p:extLst>
      <p:ext uri="{BB962C8B-B14F-4D97-AF65-F5344CB8AC3E}">
        <p14:creationId xmlns:p14="http://schemas.microsoft.com/office/powerpoint/2010/main" val="2013713185"/>
      </p:ext>
    </p:extLst>
  </p:cSld>
  <p:clrMapOvr>
    <a:overrideClrMapping bg1="dk1" tx1="lt1" bg2="dk2" tx2="lt2" accent1="accent1" accent2="accent2" accent3="accent3" accent4="accent4" accent5="accent5" accent6="accent6" hlink="hlink" folHlink="folHlink"/>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type="title" preserve="1">
  <p:cSld name="1_Title Slide">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848360" y="1122363"/>
            <a:ext cx="10347960" cy="2306637"/>
          </a:xfrm>
        </p:spPr>
        <p:txBody>
          <a:bodyPr anchor="b">
            <a:normAutofit/>
          </a:bodyPr>
          <a:lstStyle>
            <a:lvl1pPr algn="ctr">
              <a:defRPr sz="4800"/>
            </a:lvl1pPr>
          </a:lstStyle>
          <a:p>
            <a:r>
              <a:rPr lang="en-US" dirty="0"/>
              <a:t>Click to edit Master title style</a:t>
            </a:r>
          </a:p>
        </p:txBody>
      </p:sp>
      <p:sp>
        <p:nvSpPr>
          <p:cNvPr id="3" name="Subtitle 2"/>
          <p:cNvSpPr>
            <a:spLocks noGrp="1"/>
          </p:cNvSpPr>
          <p:nvPr>
            <p:ph type="subTitle" idx="1"/>
          </p:nvPr>
        </p:nvSpPr>
        <p:spPr>
          <a:xfrm>
            <a:off x="848360" y="3964268"/>
            <a:ext cx="10347960" cy="1573793"/>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pic>
        <p:nvPicPr>
          <p:cNvPr id="4" name="Picture 3"/>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5699772" y="5984037"/>
            <a:ext cx="792456" cy="607342"/>
          </a:xfrm>
          <a:prstGeom prst="rect">
            <a:avLst/>
          </a:prstGeom>
        </p:spPr>
      </p:pic>
    </p:spTree>
    <p:extLst>
      <p:ext uri="{BB962C8B-B14F-4D97-AF65-F5344CB8AC3E}">
        <p14:creationId xmlns:p14="http://schemas.microsoft.com/office/powerpoint/2010/main" val="3356114596"/>
      </p:ext>
    </p:extLst>
  </p:cSld>
  <p:clrMapOvr>
    <a:overrideClrMapping bg1="dk1" tx1="lt1" bg2="dk2" tx2="lt2" accent1="accent1" accent2="accent2" accent3="accent3" accent4="accent4" accent5="accent5" accent6="accent6" hlink="hlink" folHlink="folHlink"/>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Title 6"/>
          <p:cNvSpPr>
            <a:spLocks noGrp="1"/>
          </p:cNvSpPr>
          <p:nvPr>
            <p:ph type="title"/>
          </p:nvPr>
        </p:nvSpPr>
        <p:spPr/>
        <p:txBody>
          <a:bodyPr/>
          <a:lstStyle/>
          <a:p>
            <a:r>
              <a:rPr lang="en-US" dirty="0"/>
              <a:t>Click to edit Master title style</a:t>
            </a:r>
          </a:p>
        </p:txBody>
      </p:sp>
      <p:sp>
        <p:nvSpPr>
          <p:cNvPr id="12" name="Footer Placeholder 11"/>
          <p:cNvSpPr>
            <a:spLocks noGrp="1"/>
          </p:cNvSpPr>
          <p:nvPr>
            <p:ph type="ftr" sz="quarter" idx="11"/>
          </p:nvPr>
        </p:nvSpPr>
        <p:spPr>
          <a:xfrm>
            <a:off x="1291188" y="6437559"/>
            <a:ext cx="10191200" cy="283915"/>
          </a:xfrm>
        </p:spPr>
        <p:txBody>
          <a:bodyPr/>
          <a:lstStyle/>
          <a:p>
            <a:endParaRPr lang="en-US" dirty="0"/>
          </a:p>
        </p:txBody>
      </p:sp>
    </p:spTree>
    <p:extLst>
      <p:ext uri="{BB962C8B-B14F-4D97-AF65-F5344CB8AC3E}">
        <p14:creationId xmlns:p14="http://schemas.microsoft.com/office/powerpoint/2010/main" val="59695761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514475" y="642938"/>
            <a:ext cx="9129714" cy="2786062"/>
          </a:xfrm>
        </p:spPr>
        <p:txBody>
          <a:bodyPr anchor="b">
            <a:normAutofit/>
          </a:bodyPr>
          <a:lstStyle>
            <a:lvl1pPr algn="ctr">
              <a:defRPr sz="5400"/>
            </a:lvl1pPr>
          </a:lstStyle>
          <a:p>
            <a:r>
              <a:rPr lang="en-US" dirty="0"/>
              <a:t>Click to edit Master title style</a:t>
            </a:r>
          </a:p>
        </p:txBody>
      </p:sp>
      <p:sp>
        <p:nvSpPr>
          <p:cNvPr id="3" name="Text Placeholder 2"/>
          <p:cNvSpPr>
            <a:spLocks noGrp="1"/>
          </p:cNvSpPr>
          <p:nvPr>
            <p:ph type="body" idx="1"/>
          </p:nvPr>
        </p:nvSpPr>
        <p:spPr>
          <a:xfrm>
            <a:off x="831850" y="3894138"/>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5" name="Footer Placeholder 4"/>
          <p:cNvSpPr>
            <a:spLocks noGrp="1"/>
          </p:cNvSpPr>
          <p:nvPr>
            <p:ph type="ftr" sz="quarter" idx="11"/>
          </p:nvPr>
        </p:nvSpPr>
        <p:spPr/>
        <p:txBody>
          <a:bodyPr/>
          <a:lstStyle/>
          <a:p>
            <a:endParaRPr lang="en-US" dirty="0"/>
          </a:p>
        </p:txBody>
      </p:sp>
    </p:spTree>
    <p:extLst>
      <p:ext uri="{BB962C8B-B14F-4D97-AF65-F5344CB8AC3E}">
        <p14:creationId xmlns:p14="http://schemas.microsoft.com/office/powerpoint/2010/main" val="119262824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6" name="Footer Placeholder 5"/>
          <p:cNvSpPr>
            <a:spLocks noGrp="1"/>
          </p:cNvSpPr>
          <p:nvPr>
            <p:ph type="ftr" sz="quarter" idx="11"/>
          </p:nvPr>
        </p:nvSpPr>
        <p:spPr/>
        <p:txBody>
          <a:bodyPr/>
          <a:lstStyle/>
          <a:p>
            <a:endParaRPr lang="en-US" dirty="0"/>
          </a:p>
        </p:txBody>
      </p:sp>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30940018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3_Title Slide">
    <p:bg>
      <p:bgPr>
        <a:solidFill>
          <a:schemeClr val="accent2"/>
        </a:solidFill>
        <a:effectLst/>
      </p:bgPr>
    </p:bg>
    <p:spTree>
      <p:nvGrpSpPr>
        <p:cNvPr id="1" name=""/>
        <p:cNvGrpSpPr/>
        <p:nvPr/>
      </p:nvGrpSpPr>
      <p:grpSpPr>
        <a:xfrm>
          <a:off x="0" y="0"/>
          <a:ext cx="0" cy="0"/>
          <a:chOff x="0" y="0"/>
          <a:chExt cx="0" cy="0"/>
        </a:xfrm>
      </p:grpSpPr>
      <p:pic>
        <p:nvPicPr>
          <p:cNvPr id="6" name="Picture 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475966" y="2064106"/>
            <a:ext cx="7240069" cy="2729789"/>
          </a:xfrm>
          <a:prstGeom prst="rect">
            <a:avLst/>
          </a:prstGeom>
        </p:spPr>
      </p:pic>
    </p:spTree>
    <p:extLst>
      <p:ext uri="{BB962C8B-B14F-4D97-AF65-F5344CB8AC3E}">
        <p14:creationId xmlns:p14="http://schemas.microsoft.com/office/powerpoint/2010/main" val="3307000913"/>
      </p:ext>
    </p:extLst>
  </p:cSld>
  <p:clrMapOvr>
    <a:overrideClrMapping bg1="dk1" tx1="lt1" bg2="dk2" tx2="lt2" accent1="accent1" accent2="accent2" accent3="accent3" accent4="accent4" accent5="accent5" accent6="accent6" hlink="hlink" folHlink="folHlink"/>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8" name="Footer Placeholder 7"/>
          <p:cNvSpPr>
            <a:spLocks noGrp="1"/>
          </p:cNvSpPr>
          <p:nvPr>
            <p:ph type="ftr" sz="quarter" idx="11"/>
          </p:nvPr>
        </p:nvSpPr>
        <p:spPr/>
        <p:txBody>
          <a:bodyPr/>
          <a:lstStyle/>
          <a:p>
            <a:endParaRPr lang="en-US" dirty="0"/>
          </a:p>
        </p:txBody>
      </p:sp>
      <p:sp>
        <p:nvSpPr>
          <p:cNvPr id="2" name="Title 1"/>
          <p:cNvSpPr>
            <a:spLocks noGrp="1"/>
          </p:cNvSpPr>
          <p:nvPr>
            <p:ph type="title"/>
          </p:nvPr>
        </p:nvSpPr>
        <p:spPr>
          <a:xfrm>
            <a:off x="533400" y="365126"/>
            <a:ext cx="10821988" cy="823078"/>
          </a:xfrm>
        </p:spPr>
        <p:txBody>
          <a:bodyPr/>
          <a:lstStyle/>
          <a:p>
            <a:r>
              <a:rPr lang="en-US" dirty="0"/>
              <a:t>Click to edit Master title style</a:t>
            </a:r>
          </a:p>
        </p:txBody>
      </p:sp>
      <p:sp>
        <p:nvSpPr>
          <p:cNvPr id="3" name="Text Placeholder 2"/>
          <p:cNvSpPr>
            <a:spLocks noGrp="1"/>
          </p:cNvSpPr>
          <p:nvPr>
            <p:ph type="body" idx="1"/>
          </p:nvPr>
        </p:nvSpPr>
        <p:spPr>
          <a:xfrm>
            <a:off x="533400" y="1681163"/>
            <a:ext cx="5464175"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Edit Master text styles</a:t>
            </a:r>
          </a:p>
        </p:txBody>
      </p:sp>
      <p:sp>
        <p:nvSpPr>
          <p:cNvPr id="4" name="Content Placeholder 3"/>
          <p:cNvSpPr>
            <a:spLocks noGrp="1"/>
          </p:cNvSpPr>
          <p:nvPr>
            <p:ph sz="half" idx="2"/>
          </p:nvPr>
        </p:nvSpPr>
        <p:spPr>
          <a:xfrm>
            <a:off x="533400" y="2505075"/>
            <a:ext cx="5464175"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41766413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4" name="Footer Placeholder 3"/>
          <p:cNvSpPr>
            <a:spLocks noGrp="1"/>
          </p:cNvSpPr>
          <p:nvPr>
            <p:ph type="ftr" sz="quarter" idx="11"/>
          </p:nvPr>
        </p:nvSpPr>
        <p:spPr/>
        <p:txBody>
          <a:bodyPr/>
          <a:lstStyle/>
          <a:p>
            <a:endParaRPr lang="en-US" dirty="0"/>
          </a:p>
        </p:txBody>
      </p:sp>
      <p:sp>
        <p:nvSpPr>
          <p:cNvPr id="2" name="Title 1"/>
          <p:cNvSpPr>
            <a:spLocks noGrp="1"/>
          </p:cNvSpPr>
          <p:nvPr>
            <p:ph type="title"/>
          </p:nvPr>
        </p:nvSpPr>
        <p:spPr>
          <a:xfrm>
            <a:off x="546801" y="275699"/>
            <a:ext cx="11060999" cy="917670"/>
          </a:xfrm>
        </p:spPr>
        <p:txBody>
          <a:bodyPr/>
          <a:lstStyle/>
          <a:p>
            <a:r>
              <a:rPr lang="en-US" dirty="0"/>
              <a:t>Click to edit Master title style</a:t>
            </a:r>
          </a:p>
        </p:txBody>
      </p:sp>
    </p:spTree>
    <p:extLst>
      <p:ext uri="{BB962C8B-B14F-4D97-AF65-F5344CB8AC3E}">
        <p14:creationId xmlns:p14="http://schemas.microsoft.com/office/powerpoint/2010/main" val="428321855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p:txBody>
          <a:bodyPr/>
          <a:lstStyle/>
          <a:p>
            <a:endParaRPr lang="en-US" dirty="0"/>
          </a:p>
        </p:txBody>
      </p:sp>
    </p:spTree>
    <p:extLst>
      <p:ext uri="{BB962C8B-B14F-4D97-AF65-F5344CB8AC3E}">
        <p14:creationId xmlns:p14="http://schemas.microsoft.com/office/powerpoint/2010/main" val="342787811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6" name="Footer Placeholder 5"/>
          <p:cNvSpPr>
            <a:spLocks noGrp="1"/>
          </p:cNvSpPr>
          <p:nvPr>
            <p:ph type="ftr" sz="quarter" idx="11"/>
          </p:nvPr>
        </p:nvSpPr>
        <p:spPr/>
        <p:txBody>
          <a:bodyPr/>
          <a:lstStyle/>
          <a:p>
            <a:endParaRPr lang="en-US"/>
          </a:p>
        </p:txBody>
      </p:sp>
      <p:sp>
        <p:nvSpPr>
          <p:cNvPr id="2" name="Title 1"/>
          <p:cNvSpPr>
            <a:spLocks noGrp="1"/>
          </p:cNvSpPr>
          <p:nvPr>
            <p:ph type="title"/>
          </p:nvPr>
        </p:nvSpPr>
        <p:spPr>
          <a:xfrm>
            <a:off x="839788" y="457200"/>
            <a:ext cx="3932237" cy="1166813"/>
          </a:xfrm>
        </p:spPr>
        <p:txBody>
          <a:bodyPr anchor="b"/>
          <a:lstStyle>
            <a:lvl1pPr>
              <a:defRPr sz="3200"/>
            </a:lvl1pPr>
          </a:lstStyle>
          <a:p>
            <a:r>
              <a:rPr lang="en-US" dirty="0"/>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Tree>
    <p:extLst>
      <p:ext uri="{BB962C8B-B14F-4D97-AF65-F5344CB8AC3E}">
        <p14:creationId xmlns:p14="http://schemas.microsoft.com/office/powerpoint/2010/main" val="3012933244"/>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138238"/>
          </a:xfrm>
        </p:spPr>
        <p:txBody>
          <a:bodyPr anchor="b"/>
          <a:lstStyle>
            <a:lvl1pPr>
              <a:defRPr sz="3200"/>
            </a:lvl1pPr>
          </a:lstStyle>
          <a:p>
            <a:r>
              <a:rPr lang="en-US" dirty="0"/>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Tree>
    <p:extLst>
      <p:ext uri="{BB962C8B-B14F-4D97-AF65-F5344CB8AC3E}">
        <p14:creationId xmlns:p14="http://schemas.microsoft.com/office/powerpoint/2010/main" val="305695343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title" preserve="1">
  <p:cSld name="2_Title Slide">
    <p:bg>
      <p:bgRef idx="1001">
        <a:schemeClr val="bg2"/>
      </p:bgRef>
    </p:bg>
    <p:spTree>
      <p:nvGrpSpPr>
        <p:cNvPr id="1" name=""/>
        <p:cNvGrpSpPr/>
        <p:nvPr/>
      </p:nvGrpSpPr>
      <p:grpSpPr>
        <a:xfrm>
          <a:off x="0" y="0"/>
          <a:ext cx="0" cy="0"/>
          <a:chOff x="0" y="0"/>
          <a:chExt cx="0" cy="0"/>
        </a:xfrm>
      </p:grpSpPr>
      <p:sp>
        <p:nvSpPr>
          <p:cNvPr id="2" name="Title 1"/>
          <p:cNvSpPr>
            <a:spLocks noGrp="1"/>
          </p:cNvSpPr>
          <p:nvPr>
            <p:ph type="ctrTitle"/>
          </p:nvPr>
        </p:nvSpPr>
        <p:spPr>
          <a:xfrm>
            <a:off x="848360" y="1122363"/>
            <a:ext cx="10347960" cy="2306637"/>
          </a:xfrm>
        </p:spPr>
        <p:txBody>
          <a:bodyPr anchor="b">
            <a:normAutofit/>
          </a:bodyPr>
          <a:lstStyle>
            <a:lvl1pPr algn="ctr">
              <a:defRPr sz="4800"/>
            </a:lvl1pPr>
          </a:lstStyle>
          <a:p>
            <a:r>
              <a:rPr lang="en-US"/>
              <a:t>Click to edit Master title style</a:t>
            </a:r>
            <a:endParaRPr lang="en-US" dirty="0"/>
          </a:p>
        </p:txBody>
      </p:sp>
      <p:sp>
        <p:nvSpPr>
          <p:cNvPr id="3" name="Subtitle 2"/>
          <p:cNvSpPr>
            <a:spLocks noGrp="1"/>
          </p:cNvSpPr>
          <p:nvPr>
            <p:ph type="subTitle" idx="1"/>
          </p:nvPr>
        </p:nvSpPr>
        <p:spPr>
          <a:xfrm>
            <a:off x="848360" y="3964268"/>
            <a:ext cx="10347960" cy="1573793"/>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pic>
        <p:nvPicPr>
          <p:cNvPr id="4" name="Picture 3"/>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5699772" y="5984037"/>
            <a:ext cx="792456" cy="607342"/>
          </a:xfrm>
          <a:prstGeom prst="rect">
            <a:avLst/>
          </a:prstGeom>
        </p:spPr>
      </p:pic>
    </p:spTree>
    <p:extLst>
      <p:ext uri="{BB962C8B-B14F-4D97-AF65-F5344CB8AC3E}">
        <p14:creationId xmlns:p14="http://schemas.microsoft.com/office/powerpoint/2010/main" val="1417868204"/>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itle" preserve="1">
  <p:cSld name="1_Title Slide">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848360" y="1122363"/>
            <a:ext cx="10347960" cy="2306637"/>
          </a:xfrm>
        </p:spPr>
        <p:txBody>
          <a:bodyPr anchor="b">
            <a:normAutofit/>
          </a:bodyPr>
          <a:lstStyle>
            <a:lvl1pPr algn="ctr">
              <a:defRPr sz="4800"/>
            </a:lvl1pPr>
          </a:lstStyle>
          <a:p>
            <a:r>
              <a:rPr lang="en-US"/>
              <a:t>Click to edit Master title style</a:t>
            </a:r>
            <a:endParaRPr lang="en-US" dirty="0"/>
          </a:p>
        </p:txBody>
      </p:sp>
      <p:sp>
        <p:nvSpPr>
          <p:cNvPr id="3" name="Subtitle 2"/>
          <p:cNvSpPr>
            <a:spLocks noGrp="1"/>
          </p:cNvSpPr>
          <p:nvPr>
            <p:ph type="subTitle" idx="1"/>
          </p:nvPr>
        </p:nvSpPr>
        <p:spPr>
          <a:xfrm>
            <a:off x="848360" y="3964268"/>
            <a:ext cx="10347960" cy="1573793"/>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pic>
        <p:nvPicPr>
          <p:cNvPr id="4" name="Picture 3"/>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5699772" y="5984037"/>
            <a:ext cx="792456" cy="607342"/>
          </a:xfrm>
          <a:prstGeom prst="rect">
            <a:avLst/>
          </a:prstGeom>
        </p:spPr>
      </p:pic>
    </p:spTree>
    <p:extLst>
      <p:ext uri="{BB962C8B-B14F-4D97-AF65-F5344CB8AC3E}">
        <p14:creationId xmlns:p14="http://schemas.microsoft.com/office/powerpoint/2010/main" val="1904023711"/>
      </p:ext>
    </p:extLst>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Title 6"/>
          <p:cNvSpPr>
            <a:spLocks noGrp="1"/>
          </p:cNvSpPr>
          <p:nvPr>
            <p:ph type="title"/>
          </p:nvPr>
        </p:nvSpPr>
        <p:spPr/>
        <p:txBody>
          <a:bodyPr/>
          <a:lstStyle/>
          <a:p>
            <a:r>
              <a:rPr lang="en-US"/>
              <a:t>Click to edit Master title style</a:t>
            </a:r>
            <a:endParaRPr lang="en-US" dirty="0"/>
          </a:p>
        </p:txBody>
      </p:sp>
      <p:sp>
        <p:nvSpPr>
          <p:cNvPr id="12" name="Footer Placeholder 11"/>
          <p:cNvSpPr>
            <a:spLocks noGrp="1"/>
          </p:cNvSpPr>
          <p:nvPr>
            <p:ph type="ftr" sz="quarter" idx="11"/>
          </p:nvPr>
        </p:nvSpPr>
        <p:spPr>
          <a:xfrm>
            <a:off x="1291188" y="6437559"/>
            <a:ext cx="10191200" cy="283915"/>
          </a:xfrm>
        </p:spPr>
        <p:txBody>
          <a:bodyPr/>
          <a:lstStyle/>
          <a:p>
            <a:endParaRPr lang="en-US" dirty="0"/>
          </a:p>
        </p:txBody>
      </p:sp>
    </p:spTree>
    <p:extLst>
      <p:ext uri="{BB962C8B-B14F-4D97-AF65-F5344CB8AC3E}">
        <p14:creationId xmlns:p14="http://schemas.microsoft.com/office/powerpoint/2010/main" val="148671900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514475" y="642938"/>
            <a:ext cx="9129714" cy="2786062"/>
          </a:xfrm>
        </p:spPr>
        <p:txBody>
          <a:bodyPr anchor="b">
            <a:normAutofit/>
          </a:bodyPr>
          <a:lstStyle>
            <a:lvl1pPr algn="ctr">
              <a:defRPr sz="5400"/>
            </a:lvl1pPr>
          </a:lstStyle>
          <a:p>
            <a:r>
              <a:rPr lang="en-US"/>
              <a:t>Click to edit Master title style</a:t>
            </a:r>
            <a:endParaRPr lang="en-US" dirty="0"/>
          </a:p>
        </p:txBody>
      </p:sp>
      <p:sp>
        <p:nvSpPr>
          <p:cNvPr id="3" name="Text Placeholder 2"/>
          <p:cNvSpPr>
            <a:spLocks noGrp="1"/>
          </p:cNvSpPr>
          <p:nvPr>
            <p:ph type="body" idx="1"/>
          </p:nvPr>
        </p:nvSpPr>
        <p:spPr>
          <a:xfrm>
            <a:off x="831850" y="3894138"/>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5" name="Footer Placeholder 4"/>
          <p:cNvSpPr>
            <a:spLocks noGrp="1"/>
          </p:cNvSpPr>
          <p:nvPr>
            <p:ph type="ftr" sz="quarter" idx="11"/>
          </p:nvPr>
        </p:nvSpPr>
        <p:spPr/>
        <p:txBody>
          <a:bodyPr/>
          <a:lstStyle/>
          <a:p>
            <a:endParaRPr lang="en-US" dirty="0"/>
          </a:p>
        </p:txBody>
      </p:sp>
    </p:spTree>
    <p:extLst>
      <p:ext uri="{BB962C8B-B14F-4D97-AF65-F5344CB8AC3E}">
        <p14:creationId xmlns:p14="http://schemas.microsoft.com/office/powerpoint/2010/main" val="1020320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6" name="Footer Placeholder 5"/>
          <p:cNvSpPr>
            <a:spLocks noGrp="1"/>
          </p:cNvSpPr>
          <p:nvPr>
            <p:ph type="ftr" sz="quarter" idx="11"/>
          </p:nvPr>
        </p:nvSpPr>
        <p:spPr/>
        <p:txBody>
          <a:bodyPr/>
          <a:lstStyle/>
          <a:p>
            <a:endParaRPr lang="en-US" dirty="0"/>
          </a:p>
        </p:txBody>
      </p:sp>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41604032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8" name="Footer Placeholder 7"/>
          <p:cNvSpPr>
            <a:spLocks noGrp="1"/>
          </p:cNvSpPr>
          <p:nvPr>
            <p:ph type="ftr" sz="quarter" idx="11"/>
          </p:nvPr>
        </p:nvSpPr>
        <p:spPr/>
        <p:txBody>
          <a:bodyPr/>
          <a:lstStyle/>
          <a:p>
            <a:endParaRPr lang="en-US" dirty="0"/>
          </a:p>
        </p:txBody>
      </p:sp>
      <p:sp>
        <p:nvSpPr>
          <p:cNvPr id="2" name="Title 1"/>
          <p:cNvSpPr>
            <a:spLocks noGrp="1"/>
          </p:cNvSpPr>
          <p:nvPr>
            <p:ph type="title"/>
          </p:nvPr>
        </p:nvSpPr>
        <p:spPr>
          <a:xfrm>
            <a:off x="533400" y="365126"/>
            <a:ext cx="10821988" cy="823078"/>
          </a:xfrm>
        </p:spPr>
        <p:txBody>
          <a:bodyPr/>
          <a:lstStyle/>
          <a:p>
            <a:r>
              <a:rPr lang="en-US"/>
              <a:t>Click to edit Master title style</a:t>
            </a:r>
            <a:endParaRPr lang="en-US" dirty="0"/>
          </a:p>
        </p:txBody>
      </p:sp>
      <p:sp>
        <p:nvSpPr>
          <p:cNvPr id="3" name="Text Placeholder 2"/>
          <p:cNvSpPr>
            <a:spLocks noGrp="1"/>
          </p:cNvSpPr>
          <p:nvPr>
            <p:ph type="body" idx="1"/>
          </p:nvPr>
        </p:nvSpPr>
        <p:spPr>
          <a:xfrm>
            <a:off x="533400" y="1681163"/>
            <a:ext cx="5464175"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533400" y="2505075"/>
            <a:ext cx="5464175"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8311251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4" name="Footer Placeholder 3"/>
          <p:cNvSpPr>
            <a:spLocks noGrp="1"/>
          </p:cNvSpPr>
          <p:nvPr>
            <p:ph type="ftr" sz="quarter" idx="11"/>
          </p:nvPr>
        </p:nvSpPr>
        <p:spPr/>
        <p:txBody>
          <a:bodyPr/>
          <a:lstStyle/>
          <a:p>
            <a:endParaRPr lang="en-US" dirty="0"/>
          </a:p>
        </p:txBody>
      </p:sp>
      <p:sp>
        <p:nvSpPr>
          <p:cNvPr id="2" name="Title 1"/>
          <p:cNvSpPr>
            <a:spLocks noGrp="1"/>
          </p:cNvSpPr>
          <p:nvPr>
            <p:ph type="title"/>
          </p:nvPr>
        </p:nvSpPr>
        <p:spPr>
          <a:xfrm>
            <a:off x="546801" y="275699"/>
            <a:ext cx="11060999" cy="917670"/>
          </a:xfrm>
        </p:spPr>
        <p:txBody>
          <a:bodyPr/>
          <a:lstStyle/>
          <a:p>
            <a:r>
              <a:rPr lang="en-US"/>
              <a:t>Click to edit Master title style</a:t>
            </a:r>
            <a:endParaRPr lang="en-US" dirty="0"/>
          </a:p>
        </p:txBody>
      </p:sp>
    </p:spTree>
    <p:extLst>
      <p:ext uri="{BB962C8B-B14F-4D97-AF65-F5344CB8AC3E}">
        <p14:creationId xmlns:p14="http://schemas.microsoft.com/office/powerpoint/2010/main" val="30738466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theme" Target="../theme/theme2.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userDrawn="1"/>
        </p:nvSpPr>
        <p:spPr>
          <a:xfrm>
            <a:off x="0" y="6111317"/>
            <a:ext cx="12192000" cy="746683"/>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546801" y="275699"/>
            <a:ext cx="11060999" cy="810152"/>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546802" y="1447800"/>
            <a:ext cx="11060998" cy="4567023"/>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p:cNvSpPr>
            <a:spLocks noGrp="1"/>
          </p:cNvSpPr>
          <p:nvPr>
            <p:ph type="ftr" sz="quarter" idx="3"/>
          </p:nvPr>
        </p:nvSpPr>
        <p:spPr>
          <a:xfrm>
            <a:off x="1446508" y="6307811"/>
            <a:ext cx="10161292" cy="351294"/>
          </a:xfrm>
          <a:prstGeom prst="rect">
            <a:avLst/>
          </a:prstGeom>
        </p:spPr>
        <p:txBody>
          <a:bodyPr vert="horz" lIns="91440" tIns="45720" rIns="91440" bIns="45720" rtlCol="0" anchor="b"/>
          <a:lstStyle>
            <a:lvl1pPr algn="l">
              <a:defRPr sz="1400" b="1">
                <a:solidFill>
                  <a:schemeClr val="bg1"/>
                </a:solidFill>
              </a:defRPr>
            </a:lvl1pPr>
          </a:lstStyle>
          <a:p>
            <a:endParaRPr lang="en-US" dirty="0"/>
          </a:p>
        </p:txBody>
      </p:sp>
      <p:pic>
        <p:nvPicPr>
          <p:cNvPr id="9" name="Picture 8"/>
          <p:cNvPicPr>
            <a:picLocks noChangeAspect="1"/>
          </p:cNvPicPr>
          <p:nvPr userDrawn="1"/>
        </p:nvPicPr>
        <p:blipFill>
          <a:blip r:embed="rId14" cstate="print">
            <a:extLst>
              <a:ext uri="{28A0092B-C50C-407E-A947-70E740481C1C}">
                <a14:useLocalDpi xmlns:a14="http://schemas.microsoft.com/office/drawing/2010/main" val="0"/>
              </a:ext>
            </a:extLst>
          </a:blip>
          <a:stretch>
            <a:fillRect/>
          </a:stretch>
        </p:blipFill>
        <p:spPr>
          <a:xfrm>
            <a:off x="523068" y="6276815"/>
            <a:ext cx="539745" cy="413663"/>
          </a:xfrm>
          <a:prstGeom prst="rect">
            <a:avLst/>
          </a:prstGeom>
        </p:spPr>
      </p:pic>
    </p:spTree>
    <p:extLst>
      <p:ext uri="{BB962C8B-B14F-4D97-AF65-F5344CB8AC3E}">
        <p14:creationId xmlns:p14="http://schemas.microsoft.com/office/powerpoint/2010/main" val="3207733751"/>
      </p:ext>
    </p:extLst>
  </p:cSld>
  <p:clrMap bg1="lt1" tx1="dk1" bg2="lt2" tx2="dk2" accent1="accent1" accent2="accent2" accent3="accent3" accent4="accent4" accent5="accent5" accent6="accent6" hlink="hlink" folHlink="folHlink"/>
  <p:sldLayoutIdLst>
    <p:sldLayoutId id="2147483649" r:id="rId1"/>
    <p:sldLayoutId id="2147483671" r:id="rId2"/>
    <p:sldLayoutId id="2147483670" r:id="rId3"/>
    <p:sldLayoutId id="2147483658" r:id="rId4"/>
    <p:sldLayoutId id="2147483650" r:id="rId5"/>
    <p:sldLayoutId id="2147483651" r:id="rId6"/>
    <p:sldLayoutId id="2147483652" r:id="rId7"/>
    <p:sldLayoutId id="2147483653" r:id="rId8"/>
    <p:sldLayoutId id="2147483654" r:id="rId9"/>
    <p:sldLayoutId id="2147483655" r:id="rId10"/>
    <p:sldLayoutId id="2147483656" r:id="rId11"/>
    <p:sldLayoutId id="2147483657" r:id="rId12"/>
  </p:sldLayoutIdLst>
  <p:txStyles>
    <p:titleStyle>
      <a:lvl1pPr algn="l" defTabSz="914400" rtl="0" eaLnBrk="1" latinLnBrk="0" hangingPunct="1">
        <a:lnSpc>
          <a:spcPct val="90000"/>
        </a:lnSpc>
        <a:spcBef>
          <a:spcPct val="0"/>
        </a:spcBef>
        <a:buNone/>
        <a:defRPr sz="36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tx1"/>
          </a:solidFill>
          <a:latin typeface="+mn-lt"/>
          <a:ea typeface="+mn-ea"/>
          <a:cs typeface="+mn-cs"/>
        </a:defRPr>
      </a:lvl1pPr>
      <a:lvl2pPr marL="514350" indent="-227013"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858838"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258888"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1598613"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336" userDrawn="1">
          <p15:clr>
            <a:srgbClr val="F26B43"/>
          </p15:clr>
        </p15:guide>
        <p15:guide id="3" pos="7312" userDrawn="1">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p:cNvSpPr/>
          <p:nvPr userDrawn="1"/>
        </p:nvSpPr>
        <p:spPr>
          <a:xfrm>
            <a:off x="0" y="6111317"/>
            <a:ext cx="12192000" cy="746683"/>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546801" y="275699"/>
            <a:ext cx="11060999" cy="810152"/>
          </a:xfrm>
          <a:prstGeom prst="rect">
            <a:avLst/>
          </a:prstGeom>
        </p:spPr>
        <p:txBody>
          <a:bodyPr vert="horz" lIns="91440" tIns="45720" rIns="91440" bIns="45720" rtlCol="0" anchor="b">
            <a:normAutofit/>
          </a:bodyPr>
          <a:lstStyle/>
          <a:p>
            <a:r>
              <a:rPr lang="en-US" dirty="0"/>
              <a:t>Click to edit Master title style</a:t>
            </a:r>
          </a:p>
        </p:txBody>
      </p:sp>
      <p:sp>
        <p:nvSpPr>
          <p:cNvPr id="3" name="Text Placeholder 2"/>
          <p:cNvSpPr>
            <a:spLocks noGrp="1"/>
          </p:cNvSpPr>
          <p:nvPr>
            <p:ph type="body" idx="1"/>
          </p:nvPr>
        </p:nvSpPr>
        <p:spPr>
          <a:xfrm>
            <a:off x="546802" y="1447800"/>
            <a:ext cx="11060998" cy="4567023"/>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p:cNvSpPr>
            <a:spLocks noGrp="1"/>
          </p:cNvSpPr>
          <p:nvPr>
            <p:ph type="ftr" sz="quarter" idx="3"/>
          </p:nvPr>
        </p:nvSpPr>
        <p:spPr>
          <a:xfrm>
            <a:off x="1446508" y="6307811"/>
            <a:ext cx="10161292" cy="351294"/>
          </a:xfrm>
          <a:prstGeom prst="rect">
            <a:avLst/>
          </a:prstGeom>
        </p:spPr>
        <p:txBody>
          <a:bodyPr vert="horz" lIns="91440" tIns="45720" rIns="91440" bIns="45720" rtlCol="0" anchor="b"/>
          <a:lstStyle>
            <a:lvl1pPr algn="l">
              <a:defRPr sz="1400" b="1">
                <a:solidFill>
                  <a:schemeClr val="bg1"/>
                </a:solidFill>
              </a:defRPr>
            </a:lvl1pPr>
          </a:lstStyle>
          <a:p>
            <a:endParaRPr lang="en-US" dirty="0"/>
          </a:p>
        </p:txBody>
      </p:sp>
      <p:pic>
        <p:nvPicPr>
          <p:cNvPr id="9" name="Picture 8"/>
          <p:cNvPicPr>
            <a:picLocks noChangeAspect="1"/>
          </p:cNvPicPr>
          <p:nvPr userDrawn="1"/>
        </p:nvPicPr>
        <p:blipFill>
          <a:blip r:embed="rId14" cstate="print">
            <a:extLst>
              <a:ext uri="{28A0092B-C50C-407E-A947-70E740481C1C}">
                <a14:useLocalDpi xmlns:a14="http://schemas.microsoft.com/office/drawing/2010/main" val="0"/>
              </a:ext>
            </a:extLst>
          </a:blip>
          <a:stretch>
            <a:fillRect/>
          </a:stretch>
        </p:blipFill>
        <p:spPr>
          <a:xfrm>
            <a:off x="523068" y="6276815"/>
            <a:ext cx="539745" cy="413663"/>
          </a:xfrm>
          <a:prstGeom prst="rect">
            <a:avLst/>
          </a:prstGeom>
        </p:spPr>
      </p:pic>
    </p:spTree>
    <p:extLst>
      <p:ext uri="{BB962C8B-B14F-4D97-AF65-F5344CB8AC3E}">
        <p14:creationId xmlns:p14="http://schemas.microsoft.com/office/powerpoint/2010/main" val="924238309"/>
      </p:ext>
    </p:extLst>
  </p:cSld>
  <p:clrMap bg1="lt1" tx1="dk1" bg2="lt2" tx2="dk2" accent1="accent1" accent2="accent2" accent3="accent3" accent4="accent4" accent5="accent5" accent6="accent6" hlink="hlink" folHlink="folHlink"/>
  <p:sldLayoutIdLst>
    <p:sldLayoutId id="2147483673" r:id="rId1"/>
    <p:sldLayoutId id="2147483672" r:id="rId2"/>
    <p:sldLayoutId id="2147483660" r:id="rId3"/>
    <p:sldLayoutId id="2147483661" r:id="rId4"/>
    <p:sldLayoutId id="2147483662" r:id="rId5"/>
    <p:sldLayoutId id="2147483663" r:id="rId6"/>
    <p:sldLayoutId id="2147483664" r:id="rId7"/>
    <p:sldLayoutId id="2147483665" r:id="rId8"/>
    <p:sldLayoutId id="2147483666" r:id="rId9"/>
    <p:sldLayoutId id="2147483667" r:id="rId10"/>
    <p:sldLayoutId id="2147483668" r:id="rId11"/>
    <p:sldLayoutId id="2147483669" r:id="rId12"/>
  </p:sldLayoutIdLst>
  <p:txStyles>
    <p:titleStyle>
      <a:lvl1pPr algn="l" defTabSz="914400" rtl="0" eaLnBrk="1" latinLnBrk="0" hangingPunct="1">
        <a:lnSpc>
          <a:spcPct val="90000"/>
        </a:lnSpc>
        <a:spcBef>
          <a:spcPct val="0"/>
        </a:spcBef>
        <a:buNone/>
        <a:defRPr sz="36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tx1"/>
          </a:solidFill>
          <a:latin typeface="+mn-lt"/>
          <a:ea typeface="+mn-ea"/>
          <a:cs typeface="+mn-cs"/>
        </a:defRPr>
      </a:lvl1pPr>
      <a:lvl2pPr marL="514350" indent="-227013"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858838"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258888"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1598613"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p15:clr>
            <a:srgbClr val="F26B43"/>
          </p15:clr>
        </p15:guide>
        <p15:guide id="2" pos="336">
          <p15:clr>
            <a:srgbClr val="F26B43"/>
          </p15:clr>
        </p15:guide>
        <p15:guide id="3" pos="7312">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hyperlink" Target="https://vpt.lrv.lt/lt/naujienos-3/del-netinkamo-pasiulymo-ir-sutarties-ivykdymo-uztikrinimo-viesuju-pirkimu-pazeidimai-ir-finansines-korekcijos-En7/" TargetMode="External"/><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2" Type="http://schemas.openxmlformats.org/officeDocument/2006/relationships/hyperlink" Target="https://osp.stat.gov.lt/kainu-indeksai-pokyciai-ir-kainos" TargetMode="External"/><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3" Type="http://schemas.openxmlformats.org/officeDocument/2006/relationships/image" Target="../media/image27.svg"/><Relationship Id="rId2" Type="http://schemas.openxmlformats.org/officeDocument/2006/relationships/image" Target="../media/image26.png"/><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8.xml.rels><?xml version="1.0" encoding="UTF-8" standalone="yes"?>
<Relationships xmlns="http://schemas.openxmlformats.org/package/2006/relationships"><Relationship Id="rId3" Type="http://schemas.openxmlformats.org/officeDocument/2006/relationships/image" Target="../media/image29.svg"/><Relationship Id="rId2" Type="http://schemas.openxmlformats.org/officeDocument/2006/relationships/image" Target="../media/image28.png"/><Relationship Id="rId1" Type="http://schemas.openxmlformats.org/officeDocument/2006/relationships/slideLayout" Target="../slideLayouts/slideLayout5.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8" Type="http://schemas.openxmlformats.org/officeDocument/2006/relationships/image" Target="../media/image10.png"/><Relationship Id="rId3" Type="http://schemas.openxmlformats.org/officeDocument/2006/relationships/image" Target="../media/image5.svg"/><Relationship Id="rId7" Type="http://schemas.openxmlformats.org/officeDocument/2006/relationships/image" Target="../media/image9.svg"/><Relationship Id="rId2" Type="http://schemas.openxmlformats.org/officeDocument/2006/relationships/image" Target="../media/image4.png"/><Relationship Id="rId1" Type="http://schemas.openxmlformats.org/officeDocument/2006/relationships/slideLayout" Target="../slideLayouts/slideLayout10.xml"/><Relationship Id="rId6" Type="http://schemas.openxmlformats.org/officeDocument/2006/relationships/image" Target="../media/image8.png"/><Relationship Id="rId5" Type="http://schemas.openxmlformats.org/officeDocument/2006/relationships/image" Target="../media/image7.svg"/><Relationship Id="rId4" Type="http://schemas.openxmlformats.org/officeDocument/2006/relationships/image" Target="../media/image6.png"/><Relationship Id="rId9" Type="http://schemas.openxmlformats.org/officeDocument/2006/relationships/image" Target="../media/image11.svg"/></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3.xml.rels><?xml version="1.0" encoding="UTF-8" standalone="yes"?>
<Relationships xmlns="http://schemas.openxmlformats.org/package/2006/relationships"><Relationship Id="rId8" Type="http://schemas.microsoft.com/office/2007/relationships/diagramDrawing" Target="../diagrams/drawing1.xml"/><Relationship Id="rId3" Type="http://schemas.openxmlformats.org/officeDocument/2006/relationships/image" Target="../media/image13.svg"/><Relationship Id="rId7" Type="http://schemas.openxmlformats.org/officeDocument/2006/relationships/diagramColors" Target="../diagrams/colors1.xml"/><Relationship Id="rId2" Type="http://schemas.openxmlformats.org/officeDocument/2006/relationships/image" Target="../media/image12.png"/><Relationship Id="rId1" Type="http://schemas.openxmlformats.org/officeDocument/2006/relationships/slideLayout" Target="../slideLayouts/slideLayout7.xml"/><Relationship Id="rId6" Type="http://schemas.openxmlformats.org/officeDocument/2006/relationships/diagramQuickStyle" Target="../diagrams/quickStyle1.xml"/><Relationship Id="rId5" Type="http://schemas.openxmlformats.org/officeDocument/2006/relationships/diagramLayout" Target="../diagrams/layout1.xml"/><Relationship Id="rId4" Type="http://schemas.openxmlformats.org/officeDocument/2006/relationships/diagramData" Target="../diagrams/data1.xml"/></Relationships>
</file>

<file path=ppt/slides/_rels/slide4.xml.rels><?xml version="1.0" encoding="UTF-8" standalone="yes"?>
<Relationships xmlns="http://schemas.openxmlformats.org/package/2006/relationships"><Relationship Id="rId3" Type="http://schemas.openxmlformats.org/officeDocument/2006/relationships/image" Target="../media/image15.svg"/><Relationship Id="rId2" Type="http://schemas.openxmlformats.org/officeDocument/2006/relationships/image" Target="../media/image14.png"/><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3" Type="http://schemas.openxmlformats.org/officeDocument/2006/relationships/image" Target="../media/image17.svg"/><Relationship Id="rId2" Type="http://schemas.openxmlformats.org/officeDocument/2006/relationships/image" Target="../media/image16.png"/><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3" Type="http://schemas.openxmlformats.org/officeDocument/2006/relationships/image" Target="../media/image19.svg"/><Relationship Id="rId7" Type="http://schemas.openxmlformats.org/officeDocument/2006/relationships/image" Target="../media/image23.svg"/><Relationship Id="rId2" Type="http://schemas.openxmlformats.org/officeDocument/2006/relationships/image" Target="../media/image18.png"/><Relationship Id="rId1" Type="http://schemas.openxmlformats.org/officeDocument/2006/relationships/slideLayout" Target="../slideLayouts/slideLayout9.xml"/><Relationship Id="rId6" Type="http://schemas.openxmlformats.org/officeDocument/2006/relationships/image" Target="../media/image22.png"/><Relationship Id="rId5" Type="http://schemas.openxmlformats.org/officeDocument/2006/relationships/image" Target="../media/image21.svg"/><Relationship Id="rId4" Type="http://schemas.openxmlformats.org/officeDocument/2006/relationships/image" Target="../media/image20.png"/></Relationships>
</file>

<file path=ppt/slides/_rels/slide9.xml.rels><?xml version="1.0" encoding="UTF-8" standalone="yes"?>
<Relationships xmlns="http://schemas.openxmlformats.org/package/2006/relationships"><Relationship Id="rId3" Type="http://schemas.openxmlformats.org/officeDocument/2006/relationships/image" Target="../media/image25.svg"/><Relationship Id="rId2" Type="http://schemas.openxmlformats.org/officeDocument/2006/relationships/image" Target="../media/image24.png"/><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04307000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urinio vietos rezervavimo ženklas 1">
            <a:extLst>
              <a:ext uri="{FF2B5EF4-FFF2-40B4-BE49-F238E27FC236}">
                <a16:creationId xmlns:a16="http://schemas.microsoft.com/office/drawing/2014/main" id="{B4B8D652-2FB0-0232-4E19-F2671645F91D}"/>
              </a:ext>
            </a:extLst>
          </p:cNvPr>
          <p:cNvSpPr>
            <a:spLocks noGrp="1"/>
          </p:cNvSpPr>
          <p:nvPr>
            <p:ph idx="1"/>
          </p:nvPr>
        </p:nvSpPr>
        <p:spPr>
          <a:xfrm>
            <a:off x="0" y="397934"/>
            <a:ext cx="12192000" cy="5616890"/>
          </a:xfrm>
        </p:spPr>
        <p:txBody>
          <a:bodyPr>
            <a:normAutofit fontScale="25000" lnSpcReduction="20000"/>
          </a:bodyPr>
          <a:lstStyle/>
          <a:p>
            <a:pPr algn="just">
              <a:lnSpc>
                <a:spcPct val="115000"/>
              </a:lnSpc>
              <a:spcBef>
                <a:spcPts val="0"/>
              </a:spcBef>
            </a:pPr>
            <a:r>
              <a:rPr lang="lt-LT" sz="6400" dirty="0">
                <a:solidFill>
                  <a:srgbClr val="000000"/>
                </a:solidFill>
                <a:latin typeface="Arial" panose="020B0604020202020204" pitchFamily="34" charset="0"/>
                <a:ea typeface="Times New Roman" panose="02020603050405020304" pitchFamily="18" charset="0"/>
                <a:cs typeface="Arial" panose="020B0604020202020204" pitchFamily="34" charset="0"/>
              </a:rPr>
              <a:t>VPĮ 42 str. nurodyta, kad PO </a:t>
            </a:r>
            <a:r>
              <a:rPr lang="lt-LT" sz="6400" dirty="0">
                <a:solidFill>
                  <a:srgbClr val="C00000"/>
                </a:solidFill>
                <a:effectLst/>
                <a:latin typeface="Arial" panose="020B0604020202020204" pitchFamily="34" charset="0"/>
                <a:ea typeface="Times New Roman" panose="02020603050405020304" pitchFamily="18" charset="0"/>
                <a:cs typeface="Arial" panose="020B0604020202020204" pitchFamily="34" charset="0"/>
              </a:rPr>
              <a:t>privalo pareikalauti</a:t>
            </a:r>
            <a:r>
              <a:rPr lang="lt-LT" sz="64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kad pirkimo sutarties įvykdymas būtų užtikrinamas CK 6.70 str. nustatytais prievolių įvykdymo užtikrinimo būdais </a:t>
            </a:r>
            <a:r>
              <a:rPr lang="lt-LT" sz="6400" i="1"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(banko ar kredito įstaigos garantas, draudimo bendrovės laidavimas, turto įkeitimas (hipoteka), piniginis įnašas, netesybos)</a:t>
            </a:r>
            <a:r>
              <a:rPr lang="lt-LT" sz="64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p>
          <a:p>
            <a:pPr marL="0" indent="0" algn="just">
              <a:lnSpc>
                <a:spcPct val="115000"/>
              </a:lnSpc>
              <a:spcBef>
                <a:spcPts val="0"/>
              </a:spcBef>
              <a:buNone/>
            </a:pPr>
            <a:endParaRPr lang="lt-LT" sz="6400" kern="100" dirty="0">
              <a:effectLst/>
              <a:latin typeface="Arial" panose="020B0604020202020204" pitchFamily="34" charset="0"/>
              <a:ea typeface="Aptos" panose="020B0004020202020204" pitchFamily="34" charset="0"/>
              <a:cs typeface="Arial" panose="020B0604020202020204" pitchFamily="34" charset="0"/>
            </a:endParaRPr>
          </a:p>
          <a:p>
            <a:pPr algn="just">
              <a:lnSpc>
                <a:spcPct val="115000"/>
              </a:lnSpc>
              <a:spcBef>
                <a:spcPts val="0"/>
              </a:spcBef>
            </a:pPr>
            <a:r>
              <a:rPr lang="lt-LT" sz="6400" kern="100" dirty="0">
                <a:effectLst/>
                <a:latin typeface="Arial" panose="020B0604020202020204" pitchFamily="34" charset="0"/>
                <a:ea typeface="Aptos" panose="020B0004020202020204" pitchFamily="34" charset="0"/>
                <a:cs typeface="Arial" panose="020B0604020202020204" pitchFamily="34" charset="0"/>
              </a:rPr>
              <a:t>Jeigu </a:t>
            </a:r>
            <a:r>
              <a:rPr lang="lt-LT" sz="6400" kern="100" dirty="0">
                <a:solidFill>
                  <a:srgbClr val="C00000"/>
                </a:solidFill>
                <a:effectLst/>
                <a:latin typeface="Arial" panose="020B0604020202020204" pitchFamily="34" charset="0"/>
                <a:ea typeface="Aptos" panose="020B0004020202020204" pitchFamily="34" charset="0"/>
                <a:cs typeface="Arial" panose="020B0604020202020204" pitchFamily="34" charset="0"/>
              </a:rPr>
              <a:t>tiekėjas nepateikia tinkamo pirkimo sutarties įvykdymo užtikrinimą patvirtinančio dokumento</a:t>
            </a:r>
            <a:r>
              <a:rPr lang="lt-LT" sz="6400" kern="100" dirty="0">
                <a:effectLst/>
                <a:latin typeface="Arial" panose="020B0604020202020204" pitchFamily="34" charset="0"/>
                <a:ea typeface="Aptos" panose="020B0004020202020204" pitchFamily="34" charset="0"/>
                <a:cs typeface="Arial" panose="020B0604020202020204" pitchFamily="34" charset="0"/>
              </a:rPr>
              <a:t>, PO turi siūlyti sudaryti sutartį tiekėjui, kurio pasiūlymas pagal nustatytą pasiūlymų eilę yra pirmas po tiekėjo, </a:t>
            </a:r>
            <a:r>
              <a:rPr lang="lt-LT" sz="6400" kern="100" dirty="0">
                <a:solidFill>
                  <a:srgbClr val="C00000"/>
                </a:solidFill>
                <a:effectLst/>
                <a:latin typeface="Arial" panose="020B0604020202020204" pitchFamily="34" charset="0"/>
                <a:ea typeface="Aptos" panose="020B0004020202020204" pitchFamily="34" charset="0"/>
                <a:cs typeface="Arial" panose="020B0604020202020204" pitchFamily="34" charset="0"/>
              </a:rPr>
              <a:t>atsisakiusio sudaryti pirkimo sutartį. </a:t>
            </a:r>
          </a:p>
          <a:p>
            <a:pPr marL="0" indent="0" algn="just">
              <a:lnSpc>
                <a:spcPct val="115000"/>
              </a:lnSpc>
              <a:spcBef>
                <a:spcPts val="0"/>
              </a:spcBef>
              <a:buNone/>
            </a:pPr>
            <a:endParaRPr lang="lt-LT" sz="6400" kern="100" dirty="0">
              <a:latin typeface="Arial" panose="020B0604020202020204" pitchFamily="34" charset="0"/>
              <a:ea typeface="Aptos" panose="020B0004020202020204" pitchFamily="34" charset="0"/>
              <a:cs typeface="Arial" panose="020B0604020202020204" pitchFamily="34" charset="0"/>
            </a:endParaRPr>
          </a:p>
          <a:p>
            <a:pPr algn="just">
              <a:lnSpc>
                <a:spcPct val="115000"/>
              </a:lnSpc>
              <a:spcBef>
                <a:spcPts val="0"/>
              </a:spcBef>
            </a:pPr>
            <a:r>
              <a:rPr lang="lt-LT" sz="6400" kern="100" dirty="0">
                <a:effectLst/>
                <a:latin typeface="Arial" panose="020B0604020202020204" pitchFamily="34" charset="0"/>
                <a:ea typeface="Aptos" panose="020B0004020202020204" pitchFamily="34" charset="0"/>
                <a:cs typeface="Arial" panose="020B0604020202020204" pitchFamily="34" charset="0"/>
              </a:rPr>
              <a:t>Tokiu atveju </a:t>
            </a:r>
            <a:r>
              <a:rPr lang="lt-LT" sz="6400" b="1" kern="100" dirty="0">
                <a:solidFill>
                  <a:srgbClr val="C00000"/>
                </a:solidFill>
                <a:effectLst/>
                <a:latin typeface="Arial" panose="020B0604020202020204" pitchFamily="34" charset="0"/>
                <a:ea typeface="Aptos" panose="020B0004020202020204" pitchFamily="34" charset="0"/>
                <a:cs typeface="Arial" panose="020B0604020202020204" pitchFamily="34" charset="0"/>
              </a:rPr>
              <a:t>sutartis neįsigalioja </a:t>
            </a:r>
            <a:r>
              <a:rPr lang="lt-LT" sz="6400" kern="100" dirty="0">
                <a:effectLst/>
                <a:latin typeface="Arial" panose="020B0604020202020204" pitchFamily="34" charset="0"/>
                <a:ea typeface="Aptos" panose="020B0004020202020204" pitchFamily="34" charset="0"/>
                <a:cs typeface="Arial" panose="020B0604020202020204" pitchFamily="34" charset="0"/>
              </a:rPr>
              <a:t>(</a:t>
            </a:r>
            <a:r>
              <a:rPr lang="lt-LT" sz="6400" i="1" kern="100" dirty="0">
                <a:effectLst/>
                <a:latin typeface="Arial" panose="020B0604020202020204" pitchFamily="34" charset="0"/>
                <a:ea typeface="Aptos" panose="020B0004020202020204" pitchFamily="34" charset="0"/>
                <a:cs typeface="Arial" panose="020B0604020202020204" pitchFamily="34" charset="0"/>
              </a:rPr>
              <a:t>net ir tuo atveju, jei tiekėjas sutartį pasirašo</a:t>
            </a:r>
            <a:r>
              <a:rPr lang="lt-LT" sz="6400" kern="100" dirty="0">
                <a:effectLst/>
                <a:latin typeface="Arial" panose="020B0604020202020204" pitchFamily="34" charset="0"/>
                <a:ea typeface="Aptos" panose="020B0004020202020204" pitchFamily="34" charset="0"/>
                <a:cs typeface="Arial" panose="020B0604020202020204" pitchFamily="34" charset="0"/>
              </a:rPr>
              <a:t>),</a:t>
            </a:r>
            <a:r>
              <a:rPr lang="lt-LT" sz="6400" b="1" kern="100" dirty="0">
                <a:effectLst/>
                <a:latin typeface="Arial" panose="020B0604020202020204" pitchFamily="34" charset="0"/>
                <a:ea typeface="Aptos" panose="020B0004020202020204" pitchFamily="34" charset="0"/>
                <a:cs typeface="Arial" panose="020B0604020202020204" pitchFamily="34" charset="0"/>
              </a:rPr>
              <a:t> </a:t>
            </a:r>
            <a:r>
              <a:rPr lang="lt-LT" sz="6400" b="1" kern="100" dirty="0">
                <a:solidFill>
                  <a:srgbClr val="C00000"/>
                </a:solidFill>
                <a:effectLst/>
                <a:latin typeface="Arial" panose="020B0604020202020204" pitchFamily="34" charset="0"/>
                <a:ea typeface="Aptos" panose="020B0004020202020204" pitchFamily="34" charset="0"/>
                <a:cs typeface="Arial" panose="020B0604020202020204" pitchFamily="34" charset="0"/>
              </a:rPr>
              <a:t>o pirkimo procedūros laikomos neužbaigtomis </a:t>
            </a:r>
            <a:r>
              <a:rPr lang="lt-LT" sz="6400" kern="100" dirty="0">
                <a:effectLst/>
                <a:latin typeface="Arial" panose="020B0604020202020204" pitchFamily="34" charset="0"/>
                <a:ea typeface="Aptos" panose="020B0004020202020204" pitchFamily="34" charset="0"/>
                <a:cs typeface="Arial" panose="020B0604020202020204" pitchFamily="34" charset="0"/>
              </a:rPr>
              <a:t>(</a:t>
            </a:r>
            <a:r>
              <a:rPr lang="lt-LT" sz="6400" i="1" kern="100" dirty="0">
                <a:effectLst/>
                <a:latin typeface="Arial" panose="020B0604020202020204" pitchFamily="34" charset="0"/>
                <a:ea typeface="Aptos" panose="020B0004020202020204" pitchFamily="34" charset="0"/>
                <a:cs typeface="Arial" panose="020B0604020202020204" pitchFamily="34" charset="0"/>
              </a:rPr>
              <a:t>VPĮ 29 str. 2 d. 1 p.: „Pirkimo &lt;...&gt; procedūros baigiasi, kai: 1) sudaroma pirkimo sutartis ir pateikiamas sutarties įvykdymo užtikrinimas &lt;...&gt;“). </a:t>
            </a:r>
            <a:r>
              <a:rPr lang="lt-LT" sz="6400" kern="100" dirty="0">
                <a:effectLst/>
                <a:latin typeface="Arial" panose="020B0604020202020204" pitchFamily="34" charset="0"/>
                <a:ea typeface="Aptos" panose="020B0004020202020204" pitchFamily="34" charset="0"/>
                <a:cs typeface="Arial" panose="020B0604020202020204" pitchFamily="34" charset="0"/>
              </a:rPr>
              <a:t>Jei pasiūlymų eilėje kitų pasiūlymų nėra – pirkimas laikomas neįvykusiu.</a:t>
            </a:r>
          </a:p>
          <a:p>
            <a:pPr marL="0" indent="0" algn="just">
              <a:lnSpc>
                <a:spcPct val="115000"/>
              </a:lnSpc>
              <a:spcBef>
                <a:spcPts val="0"/>
              </a:spcBef>
              <a:buNone/>
            </a:pPr>
            <a:endParaRPr lang="lt-LT" sz="6400" kern="100" dirty="0">
              <a:effectLst/>
              <a:latin typeface="Arial" panose="020B0604020202020204" pitchFamily="34" charset="0"/>
              <a:ea typeface="Aptos" panose="020B0004020202020204" pitchFamily="34" charset="0"/>
              <a:cs typeface="Arial" panose="020B0604020202020204" pitchFamily="34" charset="0"/>
            </a:endParaRPr>
          </a:p>
          <a:p>
            <a:pPr algn="just">
              <a:lnSpc>
                <a:spcPct val="115000"/>
              </a:lnSpc>
              <a:spcBef>
                <a:spcPts val="0"/>
              </a:spcBef>
            </a:pPr>
            <a:r>
              <a:rPr lang="lt-LT" sz="6400" b="1" kern="100" dirty="0">
                <a:effectLst/>
                <a:latin typeface="Arial" panose="020B0604020202020204" pitchFamily="34" charset="0"/>
                <a:ea typeface="Aptos" panose="020B0004020202020204" pitchFamily="34" charset="0"/>
                <a:cs typeface="Arial" panose="020B0604020202020204" pitchFamily="34" charset="0"/>
              </a:rPr>
              <a:t>Todėl privaloma sutarties įvykdymo užtikrinimą iš tiekėjo pareikalauti ir gauti. </a:t>
            </a:r>
          </a:p>
          <a:p>
            <a:pPr marL="0" indent="0" algn="just">
              <a:lnSpc>
                <a:spcPct val="115000"/>
              </a:lnSpc>
              <a:spcBef>
                <a:spcPts val="0"/>
              </a:spcBef>
              <a:buNone/>
            </a:pPr>
            <a:r>
              <a:rPr lang="lt-LT" sz="4900" kern="100" dirty="0">
                <a:effectLst/>
                <a:latin typeface="Arial" panose="020B0604020202020204" pitchFamily="34" charset="0"/>
                <a:ea typeface="Aptos" panose="020B0004020202020204" pitchFamily="34" charset="0"/>
                <a:cs typeface="Arial" panose="020B0604020202020204" pitchFamily="34" charset="0"/>
              </a:rPr>
              <a:t> </a:t>
            </a:r>
          </a:p>
          <a:p>
            <a:pPr marL="685800" algn="just">
              <a:lnSpc>
                <a:spcPct val="115000"/>
              </a:lnSpc>
              <a:spcBef>
                <a:spcPts val="0"/>
              </a:spcBef>
            </a:pPr>
            <a:r>
              <a:rPr lang="lt-LT" sz="6400" b="1" kern="100" dirty="0">
                <a:solidFill>
                  <a:schemeClr val="accent1"/>
                </a:solidFill>
                <a:effectLst/>
                <a:latin typeface="Arial" panose="020B0604020202020204" pitchFamily="34" charset="0"/>
                <a:ea typeface="Aptos" panose="020B0004020202020204" pitchFamily="34" charset="0"/>
                <a:cs typeface="Arial" panose="020B0604020202020204" pitchFamily="34" charset="0"/>
              </a:rPr>
              <a:t>Tikrinant sutarties įvykdymo užtikrinimo dokumentą, tikrinami šie duomenys</a:t>
            </a:r>
            <a:r>
              <a:rPr lang="lt-LT" sz="6400" kern="100" dirty="0">
                <a:solidFill>
                  <a:schemeClr val="accent1"/>
                </a:solidFill>
                <a:effectLst/>
                <a:latin typeface="Arial" panose="020B0604020202020204" pitchFamily="34" charset="0"/>
                <a:ea typeface="Aptos" panose="020B0004020202020204" pitchFamily="34" charset="0"/>
                <a:cs typeface="Arial" panose="020B0604020202020204" pitchFamily="34" charset="0"/>
              </a:rPr>
              <a:t>:</a:t>
            </a:r>
          </a:p>
          <a:p>
            <a:pPr marL="457200" indent="0" algn="just">
              <a:lnSpc>
                <a:spcPct val="115000"/>
              </a:lnSpc>
              <a:spcBef>
                <a:spcPts val="0"/>
              </a:spcBef>
              <a:buNone/>
            </a:pPr>
            <a:r>
              <a:rPr lang="lt-LT" sz="5600" kern="100" dirty="0">
                <a:solidFill>
                  <a:srgbClr val="000000"/>
                </a:solidFill>
                <a:effectLst/>
                <a:latin typeface="Arial" panose="020B0604020202020204" pitchFamily="34" charset="0"/>
                <a:ea typeface="Aptos" panose="020B0004020202020204" pitchFamily="34" charset="0"/>
                <a:cs typeface="Arial" panose="020B0604020202020204" pitchFamily="34" charset="0"/>
              </a:rPr>
              <a:t>• </a:t>
            </a:r>
            <a:r>
              <a:rPr lang="lt-LT" sz="6400" kern="100" dirty="0">
                <a:solidFill>
                  <a:schemeClr val="accent1"/>
                </a:solidFill>
                <a:effectLst/>
                <a:latin typeface="Arial" panose="020B0604020202020204" pitchFamily="34" charset="0"/>
                <a:ea typeface="Aptos" panose="020B0004020202020204" pitchFamily="34" charset="0"/>
                <a:cs typeface="Arial" panose="020B0604020202020204" pitchFamily="34" charset="0"/>
              </a:rPr>
              <a:t>ar užtikrinimo esminės sąlygos atitinka sutarties ir PD reikalavimus. Pvz. CPO sutarties 11.1 p. nurodyta, kad turi būti teikiamas banko garantas arba draudimo bendrovės laidavimas su polisu, </a:t>
            </a:r>
            <a:r>
              <a:rPr lang="lt-LT" sz="6400" i="1" kern="100" dirty="0">
                <a:solidFill>
                  <a:schemeClr val="accent1"/>
                </a:solidFill>
                <a:effectLst/>
                <a:latin typeface="Arial" panose="020B0604020202020204" pitchFamily="34" charset="0"/>
                <a:ea typeface="Aptos" panose="020B0004020202020204" pitchFamily="34" charset="0"/>
                <a:cs typeface="Arial" panose="020B0604020202020204" pitchFamily="34" charset="0"/>
              </a:rPr>
              <a:t>o ne finansinė garantija, kurią nori pateikti tiekėjas</a:t>
            </a:r>
            <a:r>
              <a:rPr lang="lt-LT" sz="6400" kern="100" dirty="0">
                <a:solidFill>
                  <a:schemeClr val="accent1"/>
                </a:solidFill>
                <a:effectLst/>
                <a:latin typeface="Arial" panose="020B0604020202020204" pitchFamily="34" charset="0"/>
                <a:ea typeface="Aptos" panose="020B0004020202020204" pitchFamily="34" charset="0"/>
                <a:cs typeface="Arial" panose="020B0604020202020204" pitchFamily="34" charset="0"/>
              </a:rPr>
              <a:t>.</a:t>
            </a:r>
          </a:p>
          <a:p>
            <a:pPr marL="685800" algn="just">
              <a:lnSpc>
                <a:spcPct val="115000"/>
              </a:lnSpc>
              <a:spcBef>
                <a:spcPts val="0"/>
              </a:spcBef>
            </a:pPr>
            <a:r>
              <a:rPr lang="lt-LT" sz="6400" kern="100" dirty="0">
                <a:solidFill>
                  <a:schemeClr val="accent1"/>
                </a:solidFill>
                <a:effectLst/>
                <a:latin typeface="Arial" panose="020B0604020202020204" pitchFamily="34" charset="0"/>
                <a:ea typeface="Aptos" panose="020B0004020202020204" pitchFamily="34" charset="0"/>
                <a:cs typeface="Arial" panose="020B0604020202020204" pitchFamily="34" charset="0"/>
              </a:rPr>
              <a:t>ar garantuotojas patikimas (turi teisę versti garantavimo veikla), </a:t>
            </a:r>
          </a:p>
          <a:p>
            <a:pPr marL="685800" algn="just">
              <a:lnSpc>
                <a:spcPct val="115000"/>
              </a:lnSpc>
              <a:spcBef>
                <a:spcPts val="0"/>
              </a:spcBef>
            </a:pPr>
            <a:r>
              <a:rPr lang="lt-LT" sz="6400" kern="100" dirty="0">
                <a:solidFill>
                  <a:schemeClr val="accent1"/>
                </a:solidFill>
                <a:effectLst/>
                <a:latin typeface="Arial" panose="020B0604020202020204" pitchFamily="34" charset="0"/>
                <a:ea typeface="Aptos" panose="020B0004020202020204" pitchFamily="34" charset="0"/>
                <a:cs typeface="Arial" panose="020B0604020202020204" pitchFamily="34" charset="0"/>
              </a:rPr>
              <a:t>ar tinkamas sutarties įvykdymo užtikrinimo galiojimo terminas (</a:t>
            </a:r>
            <a:r>
              <a:rPr lang="lt-LT" sz="6400" i="1" kern="100" dirty="0">
                <a:solidFill>
                  <a:schemeClr val="accent1"/>
                </a:solidFill>
                <a:effectLst/>
                <a:latin typeface="Arial" panose="020B0604020202020204" pitchFamily="34" charset="0"/>
                <a:ea typeface="Aptos" panose="020B0004020202020204" pitchFamily="34" charset="0"/>
                <a:cs typeface="Arial" panose="020B0604020202020204" pitchFamily="34" charset="0"/>
              </a:rPr>
              <a:t>jis nurodomas pačiame garante</a:t>
            </a:r>
            <a:r>
              <a:rPr lang="lt-LT" sz="6400" kern="100" dirty="0">
                <a:solidFill>
                  <a:schemeClr val="accent1"/>
                </a:solidFill>
                <a:effectLst/>
                <a:latin typeface="Arial" panose="020B0604020202020204" pitchFamily="34" charset="0"/>
                <a:ea typeface="Aptos" panose="020B0004020202020204" pitchFamily="34" charset="0"/>
                <a:cs typeface="Arial" panose="020B0604020202020204" pitchFamily="34" charset="0"/>
              </a:rPr>
              <a:t>);</a:t>
            </a:r>
          </a:p>
          <a:p>
            <a:pPr marL="685800" algn="just">
              <a:lnSpc>
                <a:spcPct val="115000"/>
              </a:lnSpc>
              <a:spcBef>
                <a:spcPts val="0"/>
              </a:spcBef>
            </a:pPr>
            <a:r>
              <a:rPr lang="lt-LT" sz="6400" kern="100" dirty="0">
                <a:solidFill>
                  <a:schemeClr val="accent1"/>
                </a:solidFill>
                <a:effectLst/>
                <a:latin typeface="Arial" panose="020B0604020202020204" pitchFamily="34" charset="0"/>
                <a:ea typeface="Aptos" panose="020B0004020202020204" pitchFamily="34" charset="0"/>
                <a:cs typeface="Arial" panose="020B0604020202020204" pitchFamily="34" charset="0"/>
              </a:rPr>
              <a:t>ar sutarties įvykdymo užtikrinimo vertė atitinka sutarties ir PD reikalavimus;</a:t>
            </a:r>
          </a:p>
          <a:p>
            <a:pPr marL="685800" algn="just">
              <a:lnSpc>
                <a:spcPct val="115000"/>
              </a:lnSpc>
              <a:spcBef>
                <a:spcPts val="0"/>
              </a:spcBef>
            </a:pPr>
            <a:r>
              <a:rPr lang="lt-LT" sz="6400" kern="100" dirty="0">
                <a:solidFill>
                  <a:schemeClr val="accent1"/>
                </a:solidFill>
                <a:effectLst/>
                <a:latin typeface="Arial" panose="020B0604020202020204" pitchFamily="34" charset="0"/>
                <a:ea typeface="Aptos" panose="020B0004020202020204" pitchFamily="34" charset="0"/>
                <a:cs typeface="Arial" panose="020B0604020202020204" pitchFamily="34" charset="0"/>
              </a:rPr>
              <a:t>ar sutarties įvykdymo užtikrinimo apmokėtas (</a:t>
            </a:r>
            <a:r>
              <a:rPr lang="lt-LT" sz="6400" i="1" kern="100" dirty="0">
                <a:solidFill>
                  <a:schemeClr val="accent1"/>
                </a:solidFill>
                <a:effectLst/>
                <a:latin typeface="Arial" panose="020B0604020202020204" pitchFamily="34" charset="0"/>
                <a:ea typeface="Aptos" panose="020B0004020202020204" pitchFamily="34" charset="0"/>
                <a:cs typeface="Arial" panose="020B0604020202020204" pitchFamily="34" charset="0"/>
              </a:rPr>
              <a:t>apmokėjimo dokumentas turi būti susietas su pačiu garantu, jo </a:t>
            </a:r>
            <a:r>
              <a:rPr lang="lt-LT" sz="6400" i="1" kern="100" dirty="0" err="1">
                <a:solidFill>
                  <a:schemeClr val="accent1"/>
                </a:solidFill>
                <a:effectLst/>
                <a:latin typeface="Arial" panose="020B0604020202020204" pitchFamily="34" charset="0"/>
                <a:ea typeface="Aptos" panose="020B0004020202020204" pitchFamily="34" charset="0"/>
                <a:cs typeface="Arial" panose="020B0604020202020204" pitchFamily="34" charset="0"/>
              </a:rPr>
              <a:t>reg</a:t>
            </a:r>
            <a:r>
              <a:rPr lang="lt-LT" sz="6400" i="1" kern="100" dirty="0">
                <a:solidFill>
                  <a:schemeClr val="accent1"/>
                </a:solidFill>
                <a:effectLst/>
                <a:latin typeface="Arial" panose="020B0604020202020204" pitchFamily="34" charset="0"/>
                <a:ea typeface="Aptos" panose="020B0004020202020204" pitchFamily="34" charset="0"/>
                <a:cs typeface="Arial" panose="020B0604020202020204" pitchFamily="34" charset="0"/>
              </a:rPr>
              <a:t> </a:t>
            </a:r>
            <a:r>
              <a:rPr lang="lt-LT" sz="6400" i="1" kern="100" dirty="0" err="1">
                <a:solidFill>
                  <a:schemeClr val="accent1"/>
                </a:solidFill>
                <a:effectLst/>
                <a:latin typeface="Arial" panose="020B0604020202020204" pitchFamily="34" charset="0"/>
                <a:ea typeface="Aptos" panose="020B0004020202020204" pitchFamily="34" charset="0"/>
                <a:cs typeface="Arial" panose="020B0604020202020204" pitchFamily="34" charset="0"/>
              </a:rPr>
              <a:t>nr.</a:t>
            </a:r>
            <a:r>
              <a:rPr lang="lt-LT" sz="6400" i="1" kern="100" dirty="0">
                <a:solidFill>
                  <a:schemeClr val="accent1"/>
                </a:solidFill>
                <a:effectLst/>
                <a:latin typeface="Arial" panose="020B0604020202020204" pitchFamily="34" charset="0"/>
                <a:ea typeface="Aptos" panose="020B0004020202020204" pitchFamily="34" charset="0"/>
                <a:cs typeface="Arial" panose="020B0604020202020204" pitchFamily="34" charset="0"/>
              </a:rPr>
              <a:t>), </a:t>
            </a:r>
          </a:p>
          <a:p>
            <a:pPr marL="685800" algn="just">
              <a:lnSpc>
                <a:spcPct val="115000"/>
              </a:lnSpc>
              <a:spcBef>
                <a:spcPts val="0"/>
              </a:spcBef>
            </a:pPr>
            <a:r>
              <a:rPr lang="lt-LT" sz="6400" kern="100" dirty="0">
                <a:solidFill>
                  <a:schemeClr val="accent1"/>
                </a:solidFill>
                <a:effectLst/>
                <a:latin typeface="Arial" panose="020B0604020202020204" pitchFamily="34" charset="0"/>
                <a:ea typeface="Aptos" panose="020B0004020202020204" pitchFamily="34" charset="0"/>
                <a:cs typeface="Arial" panose="020B0604020202020204" pitchFamily="34" charset="0"/>
              </a:rPr>
              <a:t>ar prie laidavimo rašto yra pateiktas ir pasirašytas draudimo liudijimas (polisas).</a:t>
            </a:r>
          </a:p>
          <a:p>
            <a:pPr indent="0" algn="just">
              <a:lnSpc>
                <a:spcPct val="115000"/>
              </a:lnSpc>
              <a:spcBef>
                <a:spcPts val="0"/>
              </a:spcBef>
              <a:buNone/>
            </a:pPr>
            <a:r>
              <a:rPr lang="lt-LT" sz="6400" b="1" kern="100" dirty="0">
                <a:solidFill>
                  <a:srgbClr val="000000"/>
                </a:solidFill>
                <a:effectLst/>
                <a:latin typeface="Arial" panose="020B0604020202020204" pitchFamily="34" charset="0"/>
                <a:ea typeface="Aptos" panose="020B0004020202020204" pitchFamily="34" charset="0"/>
                <a:cs typeface="Arial" panose="020B0604020202020204" pitchFamily="34" charset="0"/>
              </a:rPr>
              <a:t>Sutarties įvykdymo užtikrinimą</a:t>
            </a:r>
            <a:r>
              <a:rPr lang="lt-LT" sz="6400" b="1" kern="100" dirty="0">
                <a:effectLst/>
                <a:latin typeface="Arial" panose="020B0604020202020204" pitchFamily="34" charset="0"/>
                <a:ea typeface="Aptos" panose="020B0004020202020204" pitchFamily="34" charset="0"/>
                <a:cs typeface="Arial" panose="020B0604020202020204" pitchFamily="34" charset="0"/>
              </a:rPr>
              <a:t> (laidavimą) išdavęs subjektas </a:t>
            </a:r>
            <a:r>
              <a:rPr lang="lt-LT" sz="6400" b="1" kern="100" dirty="0">
                <a:solidFill>
                  <a:srgbClr val="C00000"/>
                </a:solidFill>
                <a:effectLst/>
                <a:latin typeface="Arial" panose="020B0604020202020204" pitchFamily="34" charset="0"/>
                <a:ea typeface="Aptos" panose="020B0004020202020204" pitchFamily="34" charset="0"/>
                <a:cs typeface="Arial" panose="020B0604020202020204" pitchFamily="34" charset="0"/>
              </a:rPr>
              <a:t>tikrinamas LB </a:t>
            </a:r>
            <a:r>
              <a:rPr lang="lt-LT" sz="6400" b="1" kern="100" dirty="0">
                <a:effectLst/>
                <a:latin typeface="Arial" panose="020B0604020202020204" pitchFamily="34" charset="0"/>
                <a:ea typeface="Aptos" panose="020B0004020202020204" pitchFamily="34" charset="0"/>
                <a:cs typeface="Arial" panose="020B0604020202020204" pitchFamily="34" charset="0"/>
              </a:rPr>
              <a:t>https://www.lb.lt/lt/finansu-rinku-dalyviai?ff=1</a:t>
            </a:r>
            <a:endParaRPr lang="lt-LT" sz="6400" kern="100" dirty="0">
              <a:effectLst/>
              <a:latin typeface="Arial" panose="020B0604020202020204" pitchFamily="34" charset="0"/>
              <a:ea typeface="Aptos" panose="020B0004020202020204" pitchFamily="34" charset="0"/>
              <a:cs typeface="Arial" panose="020B0604020202020204" pitchFamily="34" charset="0"/>
            </a:endParaRPr>
          </a:p>
          <a:p>
            <a:pPr indent="0" algn="just">
              <a:lnSpc>
                <a:spcPct val="150000"/>
              </a:lnSpc>
              <a:spcBef>
                <a:spcPts val="0"/>
              </a:spcBef>
              <a:buNone/>
            </a:pPr>
            <a:r>
              <a:rPr lang="lt-LT" sz="6400" b="1" kern="100" dirty="0">
                <a:effectLst/>
                <a:latin typeface="Arial" panose="020B0604020202020204" pitchFamily="34" charset="0"/>
                <a:ea typeface="Calibri" panose="020F0502020204030204" pitchFamily="34" charset="0"/>
                <a:cs typeface="Arial" panose="020B0604020202020204" pitchFamily="34" charset="0"/>
              </a:rPr>
              <a:t>Apie sutarties įvykdymo užtikrinimus (garantus) </a:t>
            </a:r>
            <a:r>
              <a:rPr lang="lt-LT" sz="6400" b="1" kern="100" dirty="0">
                <a:solidFill>
                  <a:srgbClr val="C00000"/>
                </a:solidFill>
                <a:effectLst/>
                <a:latin typeface="Arial" panose="020B0604020202020204" pitchFamily="34" charset="0"/>
                <a:ea typeface="Calibri" panose="020F0502020204030204" pitchFamily="34" charset="0"/>
                <a:cs typeface="Arial" panose="020B0604020202020204" pitchFamily="34" charset="0"/>
              </a:rPr>
              <a:t>konsultuoja VPT</a:t>
            </a:r>
            <a:r>
              <a:rPr lang="lt-LT" sz="6400" b="1" kern="100" dirty="0">
                <a:effectLst/>
                <a:latin typeface="Arial" panose="020B0604020202020204" pitchFamily="34" charset="0"/>
                <a:ea typeface="Calibri" panose="020F0502020204030204" pitchFamily="34" charset="0"/>
                <a:cs typeface="Arial" panose="020B0604020202020204" pitchFamily="34" charset="0"/>
              </a:rPr>
              <a:t>: </a:t>
            </a:r>
            <a:r>
              <a:rPr lang="lt-LT" sz="6400" u="sng" kern="100" dirty="0">
                <a:solidFill>
                  <a:srgbClr val="467886"/>
                </a:solidFill>
                <a:effectLst/>
                <a:latin typeface="Arial" panose="020B0604020202020204" pitchFamily="34" charset="0"/>
                <a:ea typeface="Calibri" panose="020F0502020204030204" pitchFamily="34" charset="0"/>
                <a:cs typeface="Arial" panose="020B0604020202020204" pitchFamily="34" charset="0"/>
                <a:hlinkClick r:id="rId2"/>
              </a:rPr>
              <a:t>https://vpt.lrv.lt/lt/naujienos-3/del-netinkamo-pasiulymo-ir-sutarties-ivykdymo-uztikrinimo-viesuju-pirkimu-pazeidimai-ir-finansines-korekcijos-En7/</a:t>
            </a:r>
            <a:endParaRPr lang="lt-LT" sz="6400" kern="100" dirty="0">
              <a:effectLst/>
              <a:latin typeface="Arial" panose="020B0604020202020204" pitchFamily="34" charset="0"/>
              <a:ea typeface="Aptos" panose="020B0004020202020204" pitchFamily="34" charset="0"/>
              <a:cs typeface="Arial" panose="020B0604020202020204" pitchFamily="34" charset="0"/>
            </a:endParaRPr>
          </a:p>
          <a:p>
            <a:endParaRPr lang="lt-LT" dirty="0"/>
          </a:p>
        </p:txBody>
      </p:sp>
      <p:sp>
        <p:nvSpPr>
          <p:cNvPr id="3" name="Pavadinimas 2">
            <a:extLst>
              <a:ext uri="{FF2B5EF4-FFF2-40B4-BE49-F238E27FC236}">
                <a16:creationId xmlns:a16="http://schemas.microsoft.com/office/drawing/2014/main" id="{65D12AE7-3900-D90E-91B1-26ABE7D92FE5}"/>
              </a:ext>
            </a:extLst>
          </p:cNvPr>
          <p:cNvSpPr>
            <a:spLocks noGrp="1"/>
          </p:cNvSpPr>
          <p:nvPr>
            <p:ph type="title"/>
          </p:nvPr>
        </p:nvSpPr>
        <p:spPr>
          <a:xfrm>
            <a:off x="546801" y="76913"/>
            <a:ext cx="11024205" cy="401651"/>
          </a:xfrm>
        </p:spPr>
        <p:txBody>
          <a:bodyPr>
            <a:normAutofit fontScale="90000"/>
          </a:bodyPr>
          <a:lstStyle/>
          <a:p>
            <a:pPr algn="ctr"/>
            <a:r>
              <a:rPr lang="lt-LT" sz="2400" b="1" kern="100" dirty="0">
                <a:solidFill>
                  <a:schemeClr val="accent1"/>
                </a:solidFill>
                <a:effectLst/>
                <a:latin typeface="Arial" panose="020B0604020202020204" pitchFamily="34" charset="0"/>
                <a:ea typeface="Aptos" panose="020B0004020202020204" pitchFamily="34" charset="0"/>
                <a:cs typeface="Arial" panose="020B0604020202020204" pitchFamily="34" charset="0"/>
              </a:rPr>
              <a:t>PIRKIMO SUTARTIES ĮVYKDYMO UŽTIKRINIMAS</a:t>
            </a:r>
            <a:endParaRPr lang="lt-LT" sz="2400" b="1" dirty="0">
              <a:solidFill>
                <a:schemeClr val="accent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04375303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urinio vietos rezervavimo ženklas 1">
            <a:extLst>
              <a:ext uri="{FF2B5EF4-FFF2-40B4-BE49-F238E27FC236}">
                <a16:creationId xmlns:a16="http://schemas.microsoft.com/office/drawing/2014/main" id="{FB14B02C-676A-F79F-F41B-0FE577893BE4}"/>
              </a:ext>
            </a:extLst>
          </p:cNvPr>
          <p:cNvSpPr>
            <a:spLocks noGrp="1"/>
          </p:cNvSpPr>
          <p:nvPr>
            <p:ph idx="1"/>
          </p:nvPr>
        </p:nvSpPr>
        <p:spPr>
          <a:xfrm>
            <a:off x="546802" y="668867"/>
            <a:ext cx="11060998" cy="5125183"/>
          </a:xfrm>
        </p:spPr>
        <p:txBody>
          <a:bodyPr>
            <a:normAutofit fontScale="85000" lnSpcReduction="10000"/>
          </a:bodyPr>
          <a:lstStyle/>
          <a:p>
            <a:pPr marL="0" indent="0" algn="just">
              <a:lnSpc>
                <a:spcPct val="115000"/>
              </a:lnSpc>
              <a:spcAft>
                <a:spcPts val="800"/>
              </a:spcAft>
              <a:buNone/>
            </a:pPr>
            <a:endParaRPr lang="lt-LT" sz="1800" kern="100" dirty="0">
              <a:effectLst/>
              <a:latin typeface="Aptos" panose="020B0004020202020204" pitchFamily="34" charset="0"/>
              <a:ea typeface="Aptos" panose="020B0004020202020204" pitchFamily="34" charset="0"/>
              <a:cs typeface="Times New Roman" panose="02020603050405020304" pitchFamily="18" charset="0"/>
            </a:endParaRPr>
          </a:p>
          <a:p>
            <a:pPr marL="0" indent="0" algn="just">
              <a:lnSpc>
                <a:spcPct val="115000"/>
              </a:lnSpc>
              <a:spcAft>
                <a:spcPts val="800"/>
              </a:spcAft>
              <a:buNone/>
            </a:pPr>
            <a:r>
              <a:rPr lang="lt-LT" sz="2300" b="1" kern="100" dirty="0">
                <a:effectLst/>
                <a:latin typeface="Arial" panose="020B0604020202020204" pitchFamily="34" charset="0"/>
                <a:ea typeface="Aptos" panose="020B0004020202020204" pitchFamily="34" charset="0"/>
                <a:cs typeface="Arial" panose="020B0604020202020204" pitchFamily="34" charset="0"/>
              </a:rPr>
              <a:t>Asmuo, atsakingas už pirkimo sutarties vykdymą:</a:t>
            </a:r>
          </a:p>
          <a:p>
            <a:pPr algn="just">
              <a:lnSpc>
                <a:spcPct val="115000"/>
              </a:lnSpc>
              <a:spcAft>
                <a:spcPts val="800"/>
              </a:spcAft>
              <a:buFontTx/>
              <a:buChar char="-"/>
            </a:pPr>
            <a:r>
              <a:rPr lang="lt-LT" sz="1900" kern="100" dirty="0">
                <a:solidFill>
                  <a:srgbClr val="000000"/>
                </a:solidFill>
                <a:effectLst/>
                <a:latin typeface="Arial" panose="020B0604020202020204" pitchFamily="34" charset="0"/>
                <a:ea typeface="Aptos" panose="020B0004020202020204" pitchFamily="34" charset="0"/>
                <a:cs typeface="Arial" panose="020B0604020202020204" pitchFamily="34" charset="0"/>
              </a:rPr>
              <a:t>atlieka prekių, paslaugų ir darbų atitikties sutartyse numatytiems kiekybiniams ir kokybiniams reikalavimams stebėseną;</a:t>
            </a:r>
          </a:p>
          <a:p>
            <a:pPr algn="just">
              <a:lnSpc>
                <a:spcPct val="115000"/>
              </a:lnSpc>
              <a:spcAft>
                <a:spcPts val="800"/>
              </a:spcAft>
              <a:buFontTx/>
              <a:buChar char="-"/>
            </a:pPr>
            <a:r>
              <a:rPr lang="lt-LT" sz="1900" dirty="0">
                <a:solidFill>
                  <a:srgbClr val="000000"/>
                </a:solidFill>
                <a:effectLst/>
                <a:latin typeface="Arial" panose="020B0604020202020204" pitchFamily="34" charset="0"/>
                <a:ea typeface="Calibri" panose="020F0502020204030204" pitchFamily="34" charset="0"/>
                <a:cs typeface="Arial" panose="020B0604020202020204" pitchFamily="34" charset="0"/>
              </a:rPr>
              <a:t>kontroliuoja, kad nebūtų užsakoma prekių, paslaugų  ir (ar) darbų </a:t>
            </a:r>
            <a:r>
              <a:rPr lang="lt-LT" sz="1900" dirty="0">
                <a:solidFill>
                  <a:srgbClr val="C00000"/>
                </a:solidFill>
                <a:effectLst/>
                <a:latin typeface="Arial" panose="020B0604020202020204" pitchFamily="34" charset="0"/>
                <a:ea typeface="Calibri" panose="020F0502020204030204" pitchFamily="34" charset="0"/>
                <a:cs typeface="Arial" panose="020B0604020202020204" pitchFamily="34" charset="0"/>
              </a:rPr>
              <a:t>didesni kiekiai, jei sutartyje nurodyti fiksuoti ar maksimalūs kiekiai</a:t>
            </a:r>
            <a:r>
              <a:rPr lang="lt-LT" sz="1900" dirty="0">
                <a:solidFill>
                  <a:srgbClr val="000000"/>
                </a:solidFill>
                <a:effectLst/>
                <a:latin typeface="Arial" panose="020B0604020202020204" pitchFamily="34" charset="0"/>
                <a:ea typeface="Calibri" panose="020F0502020204030204" pitchFamily="34" charset="0"/>
                <a:cs typeface="Arial" panose="020B0604020202020204" pitchFamily="34" charset="0"/>
              </a:rPr>
              <a:t>, ir tuo būdu viršyta sutarties kaina. Jei sutartyje nurodyti </a:t>
            </a:r>
            <a:r>
              <a:rPr lang="lt-LT" sz="1900" dirty="0">
                <a:solidFill>
                  <a:srgbClr val="C00000"/>
                </a:solidFill>
                <a:effectLst/>
                <a:latin typeface="Arial" panose="020B0604020202020204" pitchFamily="34" charset="0"/>
                <a:ea typeface="Calibri" panose="020F0502020204030204" pitchFamily="34" charset="0"/>
                <a:cs typeface="Arial" panose="020B0604020202020204" pitchFamily="34" charset="0"/>
              </a:rPr>
              <a:t>preliminarūs kiekiai, kontroliuojama, kad nebūtų viršyta sutarties vertė</a:t>
            </a:r>
            <a:r>
              <a:rPr lang="lt-LT" sz="1900" dirty="0">
                <a:solidFill>
                  <a:srgbClr val="000000"/>
                </a:solidFill>
                <a:effectLst/>
                <a:latin typeface="Arial" panose="020B0604020202020204" pitchFamily="34" charset="0"/>
                <a:ea typeface="Calibri" panose="020F0502020204030204" pitchFamily="34" charset="0"/>
                <a:cs typeface="Arial" panose="020B0604020202020204" pitchFamily="34" charset="0"/>
              </a:rPr>
              <a:t>;</a:t>
            </a:r>
            <a:endParaRPr lang="lt-LT" sz="1900" dirty="0">
              <a:solidFill>
                <a:srgbClr val="000000"/>
              </a:solidFill>
              <a:latin typeface="Arial" panose="020B0604020202020204" pitchFamily="34" charset="0"/>
              <a:ea typeface="Calibri" panose="020F0502020204030204" pitchFamily="34" charset="0"/>
              <a:cs typeface="Arial" panose="020B0604020202020204" pitchFamily="34" charset="0"/>
            </a:endParaRPr>
          </a:p>
          <a:p>
            <a:pPr algn="just">
              <a:lnSpc>
                <a:spcPct val="115000"/>
              </a:lnSpc>
              <a:spcAft>
                <a:spcPts val="800"/>
              </a:spcAft>
              <a:buFontTx/>
              <a:buChar char="-"/>
            </a:pPr>
            <a:r>
              <a:rPr lang="lt-LT" sz="1900" kern="100" dirty="0">
                <a:solidFill>
                  <a:srgbClr val="000000"/>
                </a:solidFill>
                <a:effectLst/>
                <a:latin typeface="Arial" panose="020B0604020202020204" pitchFamily="34" charset="0"/>
                <a:ea typeface="Aptos" panose="020B0004020202020204" pitchFamily="34" charset="0"/>
                <a:cs typeface="Arial" panose="020B0604020202020204" pitchFamily="34" charset="0"/>
              </a:rPr>
              <a:t>nustačius, kad PO nėra naudinga pratęsti galiojančią sutartį, arba, kad sutarties vertė baigiama išnaudoti arba sutarties galiojimas baigiasi, </a:t>
            </a:r>
            <a:r>
              <a:rPr lang="lt-LT" sz="1900" kern="100" dirty="0">
                <a:solidFill>
                  <a:srgbClr val="C00000"/>
                </a:solidFill>
                <a:effectLst/>
                <a:latin typeface="Arial" panose="020B0604020202020204" pitchFamily="34" charset="0"/>
                <a:ea typeface="Aptos" panose="020B0004020202020204" pitchFamily="34" charset="0"/>
                <a:cs typeface="Arial" panose="020B0604020202020204" pitchFamily="34" charset="0"/>
              </a:rPr>
              <a:t>planuoja / organizuoja naują pirkimą</a:t>
            </a:r>
            <a:r>
              <a:rPr lang="lt-LT" sz="1900" kern="100" dirty="0">
                <a:solidFill>
                  <a:srgbClr val="000000"/>
                </a:solidFill>
                <a:effectLst/>
                <a:latin typeface="Arial" panose="020B0604020202020204" pitchFamily="34" charset="0"/>
                <a:ea typeface="Aptos" panose="020B0004020202020204" pitchFamily="34" charset="0"/>
                <a:cs typeface="Arial" panose="020B0604020202020204" pitchFamily="34" charset="0"/>
              </a:rPr>
              <a:t>, inicijuoja jo įtraukimą į pirkimų planą;</a:t>
            </a:r>
            <a:endParaRPr lang="lt-LT" sz="1900" kern="100" dirty="0">
              <a:solidFill>
                <a:srgbClr val="000000"/>
              </a:solidFill>
              <a:latin typeface="Arial" panose="020B0604020202020204" pitchFamily="34" charset="0"/>
              <a:ea typeface="Aptos" panose="020B0004020202020204" pitchFamily="34" charset="0"/>
              <a:cs typeface="Arial" panose="020B0604020202020204" pitchFamily="34" charset="0"/>
            </a:endParaRPr>
          </a:p>
          <a:p>
            <a:pPr algn="just">
              <a:lnSpc>
                <a:spcPct val="115000"/>
              </a:lnSpc>
              <a:spcAft>
                <a:spcPts val="800"/>
              </a:spcAft>
              <a:buFontTx/>
              <a:buChar char="-"/>
            </a:pPr>
            <a:r>
              <a:rPr lang="lt-LT" sz="1900" dirty="0">
                <a:effectLst/>
                <a:latin typeface="Arial" panose="020B0604020202020204" pitchFamily="34" charset="0"/>
                <a:ea typeface="Calibri" panose="020F0502020204030204" pitchFamily="34" charset="0"/>
                <a:cs typeface="Arial" panose="020B0604020202020204" pitchFamily="34" charset="0"/>
              </a:rPr>
              <a:t>jeigu sutartyje numatyta sutarties kainos perskaičiavimo tvarka, nustačius, kad sutarties kainą tikslinga perskaičiuoti, sutartyje nustatytais terminais ir tvarka, kai sutarties kaina gali būti perskaičiuojama, siūlo PO vadovui perskaičiuoti kainas ir rengia su šiuo klausimu susijusius raštus, susitarimą;</a:t>
            </a:r>
          </a:p>
          <a:p>
            <a:pPr marL="0" indent="0" algn="just">
              <a:lnSpc>
                <a:spcPct val="115000"/>
              </a:lnSpc>
              <a:buNone/>
              <a:tabLst>
                <a:tab pos="800100" algn="l"/>
                <a:tab pos="900430" algn="l"/>
              </a:tabLst>
            </a:pPr>
            <a:r>
              <a:rPr lang="lt-LT" sz="2300" b="1" dirty="0">
                <a:solidFill>
                  <a:srgbClr val="0E2841"/>
                </a:solidFill>
                <a:effectLst/>
                <a:latin typeface="Arial" panose="020B0604020202020204" pitchFamily="34" charset="0"/>
                <a:ea typeface="Calibri" panose="020F0502020204030204" pitchFamily="34" charset="0"/>
                <a:cs typeface="Arial" panose="020B0604020202020204" pitchFamily="34" charset="0"/>
              </a:rPr>
              <a:t>Kiekių ir (ar) vertės kontrolei naudojama VIPIS, VALGA, kitos priemonės (pvz. </a:t>
            </a:r>
            <a:r>
              <a:rPr lang="lt-LT" sz="2300" b="1" dirty="0" err="1">
                <a:solidFill>
                  <a:srgbClr val="0E2841"/>
                </a:solidFill>
                <a:effectLst/>
                <a:latin typeface="Arial" panose="020B0604020202020204" pitchFamily="34" charset="0"/>
                <a:ea typeface="Calibri" panose="020F0502020204030204" pitchFamily="34" charset="0"/>
                <a:cs typeface="Arial" panose="020B0604020202020204" pitchFamily="34" charset="0"/>
              </a:rPr>
              <a:t>excel</a:t>
            </a:r>
            <a:r>
              <a:rPr lang="lt-LT" sz="2300" b="1" dirty="0">
                <a:solidFill>
                  <a:srgbClr val="0E2841"/>
                </a:solidFill>
                <a:effectLst/>
                <a:latin typeface="Arial" panose="020B0604020202020204" pitchFamily="34" charset="0"/>
                <a:ea typeface="Calibri" panose="020F0502020204030204" pitchFamily="34" charset="0"/>
                <a:cs typeface="Arial" panose="020B0604020202020204" pitchFamily="34" charset="0"/>
              </a:rPr>
              <a:t>).</a:t>
            </a:r>
            <a:endParaRPr lang="lt-LT" sz="2300" dirty="0">
              <a:solidFill>
                <a:srgbClr val="000000"/>
              </a:solidFill>
              <a:effectLst/>
              <a:latin typeface="Arial" panose="020B0604020202020204" pitchFamily="34" charset="0"/>
              <a:ea typeface="Calibri" panose="020F0502020204030204" pitchFamily="34" charset="0"/>
              <a:cs typeface="Arial" panose="020B0604020202020204" pitchFamily="34" charset="0"/>
            </a:endParaRPr>
          </a:p>
          <a:p>
            <a:pPr algn="just">
              <a:lnSpc>
                <a:spcPct val="115000"/>
              </a:lnSpc>
              <a:buFontTx/>
              <a:buChar char="-"/>
              <a:tabLst>
                <a:tab pos="800100" algn="l"/>
                <a:tab pos="900430" algn="l"/>
              </a:tabLst>
            </a:pPr>
            <a:endParaRPr lang="lt-LT" sz="2300" dirty="0">
              <a:solidFill>
                <a:srgbClr val="000000"/>
              </a:solidFill>
              <a:effectLst/>
              <a:latin typeface="Arial" panose="020B0604020202020204" pitchFamily="34" charset="0"/>
              <a:ea typeface="Calibri" panose="020F0502020204030204" pitchFamily="34" charset="0"/>
              <a:cs typeface="Arial" panose="020B0604020202020204" pitchFamily="34" charset="0"/>
            </a:endParaRPr>
          </a:p>
          <a:p>
            <a:endParaRPr lang="lt-LT" dirty="0"/>
          </a:p>
        </p:txBody>
      </p:sp>
      <p:sp>
        <p:nvSpPr>
          <p:cNvPr id="3" name="Pavadinimas 2">
            <a:extLst>
              <a:ext uri="{FF2B5EF4-FFF2-40B4-BE49-F238E27FC236}">
                <a16:creationId xmlns:a16="http://schemas.microsoft.com/office/drawing/2014/main" id="{2210A8F2-DD22-FCAC-C292-BC80A7F05FC8}"/>
              </a:ext>
            </a:extLst>
          </p:cNvPr>
          <p:cNvSpPr>
            <a:spLocks noGrp="1"/>
          </p:cNvSpPr>
          <p:nvPr>
            <p:ph type="title"/>
          </p:nvPr>
        </p:nvSpPr>
        <p:spPr>
          <a:xfrm>
            <a:off x="546801" y="128187"/>
            <a:ext cx="11060999" cy="540680"/>
          </a:xfrm>
        </p:spPr>
        <p:txBody>
          <a:bodyPr>
            <a:normAutofit fontScale="90000"/>
          </a:bodyPr>
          <a:lstStyle/>
          <a:p>
            <a:pPr algn="ctr"/>
            <a:br>
              <a:rPr lang="lt-LT" sz="3600" kern="100" dirty="0">
                <a:effectLst/>
                <a:latin typeface="Aptos" panose="020B0004020202020204" pitchFamily="34" charset="0"/>
                <a:ea typeface="Aptos" panose="020B0004020202020204" pitchFamily="34" charset="0"/>
                <a:cs typeface="Times New Roman" panose="02020603050405020304" pitchFamily="18" charset="0"/>
              </a:rPr>
            </a:br>
            <a:r>
              <a:rPr lang="lt-LT" sz="2400" b="1" kern="100" dirty="0">
                <a:solidFill>
                  <a:schemeClr val="accent1"/>
                </a:solidFill>
                <a:effectLst/>
                <a:latin typeface="Arial" panose="020B0604020202020204" pitchFamily="34" charset="0"/>
                <a:ea typeface="Aptos" panose="020B0004020202020204" pitchFamily="34" charset="0"/>
                <a:cs typeface="Arial" panose="020B0604020202020204" pitchFamily="34" charset="0"/>
              </a:rPr>
              <a:t>KIEKIAI IR KAINODAROS TAISYKLĖS</a:t>
            </a:r>
            <a:endParaRPr lang="lt-LT" sz="2400" b="1" dirty="0">
              <a:solidFill>
                <a:schemeClr val="accent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55707502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urinio vietos rezervavimo ženklas 1">
            <a:extLst>
              <a:ext uri="{FF2B5EF4-FFF2-40B4-BE49-F238E27FC236}">
                <a16:creationId xmlns:a16="http://schemas.microsoft.com/office/drawing/2014/main" id="{E3BF913F-0183-45B3-C7FC-593D10F87254}"/>
              </a:ext>
            </a:extLst>
          </p:cNvPr>
          <p:cNvSpPr>
            <a:spLocks noGrp="1"/>
          </p:cNvSpPr>
          <p:nvPr>
            <p:ph idx="1"/>
          </p:nvPr>
        </p:nvSpPr>
        <p:spPr/>
        <p:txBody>
          <a:bodyPr>
            <a:noAutofit/>
          </a:bodyPr>
          <a:lstStyle/>
          <a:p>
            <a:pPr algn="just">
              <a:lnSpc>
                <a:spcPct val="115000"/>
              </a:lnSpc>
              <a:spcBef>
                <a:spcPts val="0"/>
              </a:spcBef>
            </a:pPr>
            <a:r>
              <a:rPr lang="lt-LT" sz="1800" kern="100" dirty="0">
                <a:effectLst/>
                <a:latin typeface="Arial" panose="020B0604020202020204" pitchFamily="34" charset="0"/>
                <a:ea typeface="Aptos" panose="020B0004020202020204" pitchFamily="34" charset="0"/>
                <a:cs typeface="Arial" panose="020B0604020202020204" pitchFamily="34" charset="0"/>
              </a:rPr>
              <a:t>Pagal Europos Sąjungos Teisingumo Teismo (ESTT) ir Lietuvos Aukščiausiojo Teismo (LAT) nuosekliai formuojamą praktiką, </a:t>
            </a:r>
            <a:r>
              <a:rPr lang="lt-LT" sz="1800" b="1" kern="100" dirty="0">
                <a:solidFill>
                  <a:srgbClr val="C00000"/>
                </a:solidFill>
                <a:effectLst/>
                <a:latin typeface="Arial" panose="020B0604020202020204" pitchFamily="34" charset="0"/>
                <a:ea typeface="Aptos" panose="020B0004020202020204" pitchFamily="34" charset="0"/>
                <a:cs typeface="Arial" panose="020B0604020202020204" pitchFamily="34" charset="0"/>
              </a:rPr>
              <a:t>racionalų lėšų panaudojimą užtikrina ne tik laimėtojo parinkimas, bet ir kruopštus bei dėmesingas viešojo pirkimo sutarties vykdymas ir jo priežiūra</a:t>
            </a:r>
            <a:r>
              <a:rPr lang="lt-LT" sz="1800" b="1" kern="100" dirty="0">
                <a:effectLst/>
                <a:latin typeface="Arial" panose="020B0604020202020204" pitchFamily="34" charset="0"/>
                <a:ea typeface="Aptos" panose="020B0004020202020204" pitchFamily="34" charset="0"/>
                <a:cs typeface="Arial" panose="020B0604020202020204" pitchFamily="34" charset="0"/>
              </a:rPr>
              <a:t> </a:t>
            </a:r>
            <a:r>
              <a:rPr lang="lt-LT" sz="1400" i="1" kern="100" dirty="0">
                <a:effectLst/>
                <a:latin typeface="Arial" panose="020B0604020202020204" pitchFamily="34" charset="0"/>
                <a:ea typeface="Aptos" panose="020B0004020202020204" pitchFamily="34" charset="0"/>
                <a:cs typeface="Arial" panose="020B0604020202020204" pitchFamily="34" charset="0"/>
              </a:rPr>
              <a:t>(Pvz.: ESTT 2010-04-13 sprendimas byloje Nr. C-91/08 </a:t>
            </a:r>
            <a:r>
              <a:rPr lang="lt-LT" sz="1400" i="1" kern="100" dirty="0" err="1">
                <a:effectLst/>
                <a:latin typeface="Arial" panose="020B0604020202020204" pitchFamily="34" charset="0"/>
                <a:ea typeface="Aptos" panose="020B0004020202020204" pitchFamily="34" charset="0"/>
                <a:cs typeface="Arial" panose="020B0604020202020204" pitchFamily="34" charset="0"/>
              </a:rPr>
              <a:t>Wall</a:t>
            </a:r>
            <a:r>
              <a:rPr lang="lt-LT" sz="1400" i="1" kern="100" dirty="0">
                <a:effectLst/>
                <a:latin typeface="Arial" panose="020B0604020202020204" pitchFamily="34" charset="0"/>
                <a:ea typeface="Aptos" panose="020B0004020202020204" pitchFamily="34" charset="0"/>
                <a:cs typeface="Arial" panose="020B0604020202020204" pitchFamily="34" charset="0"/>
              </a:rPr>
              <a:t> AG prieš Frankfurto miestą; LAT 2018-05-03 nutartis Nr. e3K-3-178-378/2018; LAT 2020-07-03 nutartis Nr. e3K-3-220-969/2020)</a:t>
            </a:r>
            <a:r>
              <a:rPr lang="lt-LT" sz="1800" kern="100" dirty="0">
                <a:effectLst/>
                <a:latin typeface="Arial" panose="020B0604020202020204" pitchFamily="34" charset="0"/>
                <a:ea typeface="Aptos" panose="020B0004020202020204" pitchFamily="34" charset="0"/>
                <a:cs typeface="Arial" panose="020B0604020202020204" pitchFamily="34" charset="0"/>
              </a:rPr>
              <a:t>.</a:t>
            </a:r>
          </a:p>
          <a:p>
            <a:pPr algn="just">
              <a:lnSpc>
                <a:spcPct val="115000"/>
              </a:lnSpc>
              <a:spcBef>
                <a:spcPts val="0"/>
              </a:spcBef>
            </a:pPr>
            <a:r>
              <a:rPr lang="lt-LT" sz="1800" kern="100" dirty="0">
                <a:effectLst/>
                <a:latin typeface="Arial" panose="020B0604020202020204" pitchFamily="34" charset="0"/>
                <a:ea typeface="Aptos" panose="020B0004020202020204" pitchFamily="34" charset="0"/>
                <a:cs typeface="Arial" panose="020B0604020202020204" pitchFamily="34" charset="0"/>
              </a:rPr>
              <a:t>Tais atvejais, </a:t>
            </a:r>
            <a:r>
              <a:rPr lang="lt-LT" sz="1800" b="1" kern="100" dirty="0">
                <a:effectLst/>
                <a:latin typeface="Arial" panose="020B0604020202020204" pitchFamily="34" charset="0"/>
                <a:ea typeface="Aptos" panose="020B0004020202020204" pitchFamily="34" charset="0"/>
                <a:cs typeface="Arial" panose="020B0604020202020204" pitchFamily="34" charset="0"/>
              </a:rPr>
              <a:t>kai tiekėjas išrenkamas pirkimo laimėtoju dėl tam tikro savo turimo pranašumo, </a:t>
            </a:r>
            <a:r>
              <a:rPr lang="lt-LT" sz="1800" b="1" kern="100" dirty="0">
                <a:solidFill>
                  <a:srgbClr val="C00000"/>
                </a:solidFill>
                <a:effectLst/>
                <a:latin typeface="Arial" panose="020B0604020202020204" pitchFamily="34" charset="0"/>
                <a:ea typeface="Aptos" panose="020B0004020202020204" pitchFamily="34" charset="0"/>
                <a:cs typeface="Arial" panose="020B0604020202020204" pitchFamily="34" charset="0"/>
              </a:rPr>
              <a:t>šis pranašumas turi būti materializuojamas (naudojamas, taikomas) ir vykdant viešojo pirkimo sutartį</a:t>
            </a:r>
            <a:r>
              <a:rPr lang="lt-LT" sz="1800" kern="100" dirty="0">
                <a:solidFill>
                  <a:srgbClr val="C00000"/>
                </a:solidFill>
                <a:effectLst/>
                <a:latin typeface="Arial" panose="020B0604020202020204" pitchFamily="34" charset="0"/>
                <a:ea typeface="Aptos" panose="020B0004020202020204" pitchFamily="34" charset="0"/>
                <a:cs typeface="Arial" panose="020B0604020202020204" pitchFamily="34" charset="0"/>
              </a:rPr>
              <a:t>,</a:t>
            </a:r>
            <a:r>
              <a:rPr lang="lt-LT" sz="1800" kern="100" dirty="0">
                <a:effectLst/>
                <a:latin typeface="Arial" panose="020B0604020202020204" pitchFamily="34" charset="0"/>
                <a:ea typeface="Aptos" panose="020B0004020202020204" pitchFamily="34" charset="0"/>
                <a:cs typeface="Arial" panose="020B0604020202020204" pitchFamily="34" charset="0"/>
              </a:rPr>
              <a:t> nes priešingu atveju kyla esminio sutarties pakeitimo grėsmė. Tai reiškia, kad jei tiekėjas pripažintas laimėtoju dėl to, kad jo pasiūlymas geriau už kitų pirkimo dalyvių atitiko EN reikalavimus, toks jo pranašumas turi tiesiogiai atsispindėti vykdant viešojo pirkimo sutartį.</a:t>
            </a:r>
          </a:p>
          <a:p>
            <a:pPr algn="just">
              <a:lnSpc>
                <a:spcPct val="115000"/>
              </a:lnSpc>
              <a:spcBef>
                <a:spcPts val="0"/>
              </a:spcBef>
            </a:pPr>
            <a:endParaRPr lang="lt-LT" sz="1800" kern="100" dirty="0">
              <a:effectLst/>
              <a:latin typeface="Arial" panose="020B0604020202020204" pitchFamily="34" charset="0"/>
              <a:ea typeface="Aptos" panose="020B0004020202020204" pitchFamily="34" charset="0"/>
              <a:cs typeface="Arial" panose="020B0604020202020204" pitchFamily="34" charset="0"/>
            </a:endParaRPr>
          </a:p>
          <a:p>
            <a:pPr>
              <a:spcBef>
                <a:spcPts val="0"/>
              </a:spcBef>
            </a:pPr>
            <a:r>
              <a:rPr lang="lt-LT" sz="1800" dirty="0">
                <a:solidFill>
                  <a:schemeClr val="accent1"/>
                </a:solidFill>
                <a:latin typeface="Arial" panose="020B0604020202020204" pitchFamily="34" charset="0"/>
                <a:cs typeface="Arial" panose="020B0604020202020204" pitchFamily="34" charset="0"/>
              </a:rPr>
              <a:t>Nesilaikant šio principo, ne tik kad </a:t>
            </a:r>
            <a:r>
              <a:rPr lang="lt-LT" sz="1800" dirty="0">
                <a:solidFill>
                  <a:srgbClr val="C00000"/>
                </a:solidFill>
                <a:latin typeface="Arial" panose="020B0604020202020204" pitchFamily="34" charset="0"/>
                <a:cs typeface="Arial" panose="020B0604020202020204" pitchFamily="34" charset="0"/>
              </a:rPr>
              <a:t>netinkamai vykdoma sutartis</a:t>
            </a:r>
            <a:r>
              <a:rPr lang="lt-LT" sz="1800" dirty="0">
                <a:solidFill>
                  <a:schemeClr val="accent1"/>
                </a:solidFill>
                <a:latin typeface="Arial" panose="020B0604020202020204" pitchFamily="34" charset="0"/>
                <a:cs typeface="Arial" panose="020B0604020202020204" pitchFamily="34" charset="0"/>
              </a:rPr>
              <a:t>, tačiau</a:t>
            </a:r>
            <a:r>
              <a:rPr lang="lt-LT" sz="1800" dirty="0">
                <a:solidFill>
                  <a:schemeClr val="accent1"/>
                </a:solidFill>
                <a:effectLst/>
                <a:latin typeface="Arial" panose="020B0604020202020204" pitchFamily="34" charset="0"/>
                <a:ea typeface="Calibri" panose="020F0502020204030204" pitchFamily="34" charset="0"/>
                <a:cs typeface="Arial" panose="020B0604020202020204" pitchFamily="34" charset="0"/>
              </a:rPr>
              <a:t> kyla grėsmė pažeisti VPĮ </a:t>
            </a:r>
            <a:r>
              <a:rPr lang="lt-LT" sz="1800" dirty="0">
                <a:solidFill>
                  <a:schemeClr val="accent1"/>
                </a:solidFill>
                <a:effectLst/>
                <a:latin typeface="Arial" panose="020B0604020202020204" pitchFamily="34" charset="0"/>
                <a:ea typeface="Times New Roman" panose="02020603050405020304" pitchFamily="18" charset="0"/>
                <a:cs typeface="Arial" panose="020B0604020202020204" pitchFamily="34" charset="0"/>
              </a:rPr>
              <a:t>17 straipsnio 1 dalyje nustatytus </a:t>
            </a:r>
            <a:r>
              <a:rPr lang="lt-LT" sz="1800" dirty="0">
                <a:solidFill>
                  <a:srgbClr val="C00000"/>
                </a:solidFill>
                <a:effectLst/>
                <a:latin typeface="Arial" panose="020B0604020202020204" pitchFamily="34" charset="0"/>
                <a:ea typeface="Times New Roman" panose="02020603050405020304" pitchFamily="18" charset="0"/>
                <a:cs typeface="Arial" panose="020B0604020202020204" pitchFamily="34" charset="0"/>
              </a:rPr>
              <a:t>skaidrumo, lygiateisiškumo principus</a:t>
            </a:r>
            <a:r>
              <a:rPr lang="lt-LT" sz="1800" dirty="0">
                <a:solidFill>
                  <a:schemeClr val="accent1"/>
                </a:solidFill>
                <a:effectLst/>
                <a:latin typeface="Arial" panose="020B0604020202020204" pitchFamily="34" charset="0"/>
                <a:ea typeface="Times New Roman" panose="02020603050405020304" pitchFamily="18" charset="0"/>
                <a:cs typeface="Arial" panose="020B0604020202020204" pitchFamily="34" charset="0"/>
              </a:rPr>
              <a:t>, o taip pat suformuoti ydingą, uždarą ratą, kai tiekėjai siūlo neįgyvendinamus pasiūlymus tam, kad laimėtų pirkimus, o PO juos priima, sumoka už tai, ir kadangi netikrina jų įgyvendinimo, negauna kokybiško rezultato</a:t>
            </a:r>
            <a:r>
              <a:rPr lang="lt-LT" sz="1800" dirty="0">
                <a:solidFill>
                  <a:srgbClr val="00B050"/>
                </a:solidFill>
                <a:effectLst/>
                <a:latin typeface="Arial" panose="020B0604020202020204" pitchFamily="34" charset="0"/>
                <a:ea typeface="Times New Roman" panose="02020603050405020304" pitchFamily="18" charset="0"/>
                <a:cs typeface="Arial" panose="020B0604020202020204" pitchFamily="34" charset="0"/>
              </a:rPr>
              <a:t>. </a:t>
            </a:r>
            <a:endParaRPr lang="lt-LT" sz="1800" dirty="0">
              <a:solidFill>
                <a:srgbClr val="00B050"/>
              </a:solidFill>
              <a:latin typeface="Arial" panose="020B0604020202020204" pitchFamily="34" charset="0"/>
              <a:cs typeface="Arial" panose="020B0604020202020204" pitchFamily="34" charset="0"/>
            </a:endParaRPr>
          </a:p>
        </p:txBody>
      </p:sp>
      <p:sp>
        <p:nvSpPr>
          <p:cNvPr id="3" name="Pavadinimas 2">
            <a:extLst>
              <a:ext uri="{FF2B5EF4-FFF2-40B4-BE49-F238E27FC236}">
                <a16:creationId xmlns:a16="http://schemas.microsoft.com/office/drawing/2014/main" id="{5B1DEDB0-0662-4AA4-5A77-A8DE74A49650}"/>
              </a:ext>
            </a:extLst>
          </p:cNvPr>
          <p:cNvSpPr>
            <a:spLocks noGrp="1"/>
          </p:cNvSpPr>
          <p:nvPr>
            <p:ph type="title"/>
          </p:nvPr>
        </p:nvSpPr>
        <p:spPr>
          <a:xfrm>
            <a:off x="546801" y="275698"/>
            <a:ext cx="11060999" cy="724159"/>
          </a:xfrm>
        </p:spPr>
        <p:txBody>
          <a:bodyPr>
            <a:noAutofit/>
          </a:bodyPr>
          <a:lstStyle/>
          <a:p>
            <a:pPr algn="ctr"/>
            <a:r>
              <a:rPr lang="lt-LT" sz="2400" b="1" kern="100" dirty="0">
                <a:solidFill>
                  <a:schemeClr val="accent1"/>
                </a:solidFill>
                <a:effectLst/>
                <a:latin typeface="Arial" panose="020B0604020202020204" pitchFamily="34" charset="0"/>
                <a:ea typeface="Aptos" panose="020B0004020202020204" pitchFamily="34" charset="0"/>
                <a:cs typeface="Arial" panose="020B0604020202020204" pitchFamily="34" charset="0"/>
              </a:rPr>
              <a:t>EKONOMINIO NAUDINGUMO VERTINIMO KRITERIJAI VYKDANT SUTARTĮ (KUO IR KODĖL TAI SVARBU)</a:t>
            </a:r>
            <a:endParaRPr lang="lt-LT" sz="2400" b="1" dirty="0">
              <a:solidFill>
                <a:schemeClr val="accent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59118744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urinio vietos rezervavimo ženklas 1">
            <a:extLst>
              <a:ext uri="{FF2B5EF4-FFF2-40B4-BE49-F238E27FC236}">
                <a16:creationId xmlns:a16="http://schemas.microsoft.com/office/drawing/2014/main" id="{79F93BFE-B8FA-2BAF-138B-B5F66F8F42DC}"/>
              </a:ext>
            </a:extLst>
          </p:cNvPr>
          <p:cNvSpPr>
            <a:spLocks noGrp="1"/>
          </p:cNvSpPr>
          <p:nvPr>
            <p:ph idx="1"/>
          </p:nvPr>
        </p:nvSpPr>
        <p:spPr>
          <a:xfrm>
            <a:off x="546802" y="843178"/>
            <a:ext cx="11060998" cy="5171646"/>
          </a:xfrm>
        </p:spPr>
        <p:txBody>
          <a:bodyPr>
            <a:normAutofit/>
          </a:bodyPr>
          <a:lstStyle/>
          <a:p>
            <a:pPr indent="0">
              <a:lnSpc>
                <a:spcPct val="115000"/>
              </a:lnSpc>
              <a:spcBef>
                <a:spcPts val="0"/>
              </a:spcBef>
              <a:buNone/>
            </a:pPr>
            <a:r>
              <a:rPr lang="lt-LT" sz="1800" kern="100" dirty="0">
                <a:solidFill>
                  <a:srgbClr val="C00000"/>
                </a:solidFill>
                <a:effectLst/>
                <a:latin typeface="Arial" panose="020B0604020202020204" pitchFamily="34" charset="0"/>
                <a:ea typeface="Aptos" panose="020B0004020202020204" pitchFamily="34" charset="0"/>
                <a:cs typeface="Arial" panose="020B0604020202020204" pitchFamily="34" charset="0"/>
              </a:rPr>
              <a:t>Pavyzdys</a:t>
            </a:r>
            <a:r>
              <a:rPr lang="lt-LT" sz="1800" kern="100" dirty="0">
                <a:solidFill>
                  <a:srgbClr val="C00000"/>
                </a:solidFill>
                <a:latin typeface="Arial" panose="020B0604020202020204" pitchFamily="34" charset="0"/>
                <a:ea typeface="Aptos" panose="020B0004020202020204" pitchFamily="34" charset="0"/>
                <a:cs typeface="Arial" panose="020B0604020202020204" pitchFamily="34" charset="0"/>
              </a:rPr>
              <a:t>, naudojant</a:t>
            </a:r>
            <a:r>
              <a:rPr lang="lt-LT" sz="1800" kern="100" dirty="0">
                <a:solidFill>
                  <a:srgbClr val="C00000"/>
                </a:solidFill>
                <a:effectLst/>
                <a:latin typeface="Arial" panose="020B0604020202020204" pitchFamily="34" charset="0"/>
                <a:ea typeface="Aptos" panose="020B0004020202020204" pitchFamily="34" charset="0"/>
                <a:cs typeface="Arial" panose="020B0604020202020204" pitchFamily="34" charset="0"/>
              </a:rPr>
              <a:t> CPO LT paslaugų pirkimo sutartį. </a:t>
            </a:r>
          </a:p>
          <a:p>
            <a:pPr marL="457200" algn="just">
              <a:lnSpc>
                <a:spcPct val="115000"/>
              </a:lnSpc>
              <a:spcBef>
                <a:spcPts val="0"/>
              </a:spcBef>
            </a:pPr>
            <a:r>
              <a:rPr lang="lt-LT" sz="1800" kern="100" dirty="0">
                <a:effectLst/>
                <a:latin typeface="Arial" panose="020B0604020202020204" pitchFamily="34" charset="0"/>
                <a:ea typeface="Aptos" panose="020B0004020202020204" pitchFamily="34" charset="0"/>
                <a:cs typeface="Arial" panose="020B0604020202020204" pitchFamily="34" charset="0"/>
              </a:rPr>
              <a:t>Susitarimą dėl kainų keitimo galima sudaryti tik laikantis sutarties sąlygų. Joje nurodyta kada, kiek ir kaip indeksuojama kaina. </a:t>
            </a:r>
          </a:p>
          <a:p>
            <a:pPr marL="457200" algn="just">
              <a:lnSpc>
                <a:spcPct val="115000"/>
              </a:lnSpc>
              <a:spcBef>
                <a:spcPts val="0"/>
              </a:spcBef>
            </a:pPr>
            <a:r>
              <a:rPr lang="lt-LT" sz="1800" kern="100" dirty="0">
                <a:effectLst/>
                <a:latin typeface="Arial" panose="020B0604020202020204" pitchFamily="34" charset="0"/>
                <a:ea typeface="Aptos" panose="020B0004020202020204" pitchFamily="34" charset="0"/>
                <a:cs typeface="Arial" panose="020B0604020202020204" pitchFamily="34" charset="0"/>
              </a:rPr>
              <a:t>CPO sutarties 4.8.3.1 p. nurodyta, kad indeksuojama ne anksčiau kaip </a:t>
            </a:r>
            <a:r>
              <a:rPr lang="lt-LT" sz="1800" kern="100" dirty="0">
                <a:effectLst/>
                <a:highlight>
                  <a:srgbClr val="FFFF00"/>
                </a:highlight>
                <a:latin typeface="Arial" panose="020B0604020202020204" pitchFamily="34" charset="0"/>
                <a:ea typeface="Aptos" panose="020B0004020202020204" pitchFamily="34" charset="0"/>
                <a:cs typeface="Arial" panose="020B0604020202020204" pitchFamily="34" charset="0"/>
              </a:rPr>
              <a:t>po 3 mėn</a:t>
            </a:r>
            <a:r>
              <a:rPr lang="lt-LT" sz="1800" kern="100" dirty="0">
                <a:effectLst/>
                <a:latin typeface="Arial" panose="020B0604020202020204" pitchFamily="34" charset="0"/>
                <a:ea typeface="Aptos" panose="020B0004020202020204" pitchFamily="34" charset="0"/>
                <a:cs typeface="Arial" panose="020B0604020202020204" pitchFamily="34" charset="0"/>
              </a:rPr>
              <a:t>. nuo sutarties sudarymo, jei sutartyje nurodytu būdu apskaičiuotas </a:t>
            </a:r>
            <a:r>
              <a:rPr lang="lt-LT" sz="1800" kern="100" dirty="0">
                <a:effectLst/>
                <a:highlight>
                  <a:srgbClr val="FFFF00"/>
                </a:highlight>
                <a:latin typeface="Arial" panose="020B0604020202020204" pitchFamily="34" charset="0"/>
                <a:ea typeface="Aptos" panose="020B0004020202020204" pitchFamily="34" charset="0"/>
                <a:cs typeface="Arial" panose="020B0604020202020204" pitchFamily="34" charset="0"/>
              </a:rPr>
              <a:t>indekso pokytis viršys 5 proc.</a:t>
            </a:r>
            <a:endParaRPr lang="lt-LT" sz="1800" kern="100" dirty="0">
              <a:effectLst/>
              <a:latin typeface="Arial" panose="020B0604020202020204" pitchFamily="34" charset="0"/>
              <a:ea typeface="Aptos" panose="020B0004020202020204" pitchFamily="34" charset="0"/>
              <a:cs typeface="Arial" panose="020B0604020202020204" pitchFamily="34" charset="0"/>
            </a:endParaRPr>
          </a:p>
          <a:p>
            <a:pPr marL="457200" algn="just">
              <a:lnSpc>
                <a:spcPct val="115000"/>
              </a:lnSpc>
              <a:spcBef>
                <a:spcPts val="0"/>
              </a:spcBef>
            </a:pPr>
            <a:r>
              <a:rPr lang="lt-LT" sz="1800" kern="100" dirty="0">
                <a:effectLst/>
                <a:highlight>
                  <a:srgbClr val="FFFF00"/>
                </a:highlight>
                <a:latin typeface="Arial" panose="020B0604020202020204" pitchFamily="34" charset="0"/>
                <a:ea typeface="Aptos" panose="020B0004020202020204" pitchFamily="34" charset="0"/>
                <a:cs typeface="Arial" panose="020B0604020202020204" pitchFamily="34" charset="0"/>
              </a:rPr>
              <a:t>Jei tokios sąlygos yra</a:t>
            </a:r>
            <a:r>
              <a:rPr lang="lt-LT" sz="1800" kern="100" dirty="0">
                <a:effectLst/>
                <a:latin typeface="Arial" panose="020B0604020202020204" pitchFamily="34" charset="0"/>
                <a:ea typeface="Aptos" panose="020B0004020202020204" pitchFamily="34" charset="0"/>
                <a:cs typeface="Arial" panose="020B0604020202020204" pitchFamily="34" charset="0"/>
              </a:rPr>
              <a:t>, tada pagal sutartyje nurodytą formulę apskaičiuojamas koeficientas (proc.), iš kurio padauginami įkainiai ir sudaromas susitarimas, kuriam įsigaliojus, taikomi didesni įkainiai.</a:t>
            </a:r>
          </a:p>
          <a:p>
            <a:pPr marL="457200" algn="just">
              <a:lnSpc>
                <a:spcPct val="115000"/>
              </a:lnSpc>
              <a:spcBef>
                <a:spcPts val="0"/>
              </a:spcBef>
            </a:pPr>
            <a:r>
              <a:rPr lang="lt-LT" sz="1800" kern="100" dirty="0">
                <a:effectLst/>
                <a:latin typeface="Arial" panose="020B0604020202020204" pitchFamily="34" charset="0"/>
                <a:ea typeface="Aptos" panose="020B0004020202020204" pitchFamily="34" charset="0"/>
                <a:cs typeface="Arial" panose="020B0604020202020204" pitchFamily="34" charset="0"/>
              </a:rPr>
              <a:t>Indeksų reikšmių dydis yra skelbiamas viešai </a:t>
            </a:r>
            <a:r>
              <a:rPr lang="lt-LT" sz="1800" kern="100" dirty="0">
                <a:effectLst/>
                <a:latin typeface="Arial" panose="020B0604020202020204" pitchFamily="34" charset="0"/>
                <a:ea typeface="Aptos" panose="020B0004020202020204" pitchFamily="34" charset="0"/>
                <a:cs typeface="Arial" panose="020B0604020202020204" pitchFamily="34" charset="0"/>
                <a:hlinkClick r:id="rId2"/>
              </a:rPr>
              <a:t>https://osp.stat.gov.lt/kainu-indeksai-pokyciai-ir-kainos</a:t>
            </a:r>
            <a:r>
              <a:rPr lang="lt-LT" sz="1800" kern="100" dirty="0">
                <a:effectLst/>
                <a:latin typeface="Arial" panose="020B0604020202020204" pitchFamily="34" charset="0"/>
                <a:ea typeface="Aptos" panose="020B0004020202020204" pitchFamily="34" charset="0"/>
                <a:cs typeface="Arial" panose="020B0604020202020204" pitchFamily="34" charset="0"/>
              </a:rPr>
              <a:t> arba galima gauti pažymas iš Valstybės duomenų agentūros. </a:t>
            </a:r>
          </a:p>
          <a:p>
            <a:pPr marL="457200" algn="just">
              <a:lnSpc>
                <a:spcPct val="115000"/>
              </a:lnSpc>
              <a:spcBef>
                <a:spcPts val="0"/>
              </a:spcBef>
            </a:pPr>
            <a:r>
              <a:rPr lang="lt-LT" sz="1800" i="1" kern="100" dirty="0">
                <a:latin typeface="Arial" panose="020B0604020202020204" pitchFamily="34" charset="0"/>
                <a:ea typeface="Aptos" panose="020B0004020202020204" pitchFamily="34" charset="0"/>
                <a:cs typeface="Arial" panose="020B0604020202020204" pitchFamily="34" charset="0"/>
              </a:rPr>
              <a:t>Perskaičiavimo p</a:t>
            </a:r>
            <a:r>
              <a:rPr lang="lt-LT" sz="1800" i="1" kern="100" dirty="0">
                <a:effectLst/>
                <a:latin typeface="Arial" panose="020B0604020202020204" pitchFamily="34" charset="0"/>
                <a:ea typeface="Aptos" panose="020B0004020202020204" pitchFamily="34" charset="0"/>
                <a:cs typeface="Arial" panose="020B0604020202020204" pitchFamily="34" charset="0"/>
              </a:rPr>
              <a:t>vz.:</a:t>
            </a:r>
          </a:p>
          <a:p>
            <a:pPr indent="0" algn="just">
              <a:lnSpc>
                <a:spcPct val="115000"/>
              </a:lnSpc>
              <a:spcBef>
                <a:spcPts val="0"/>
              </a:spcBef>
              <a:buNone/>
            </a:pPr>
            <a:r>
              <a:rPr lang="lt-LT" sz="1800" i="1" kern="100" dirty="0">
                <a:effectLst/>
                <a:latin typeface="Arial" panose="020B0604020202020204" pitchFamily="34" charset="0"/>
                <a:ea typeface="Aptos" panose="020B0004020202020204" pitchFamily="34" charset="0"/>
                <a:cs typeface="Arial" panose="020B0604020202020204" pitchFamily="34" charset="0"/>
              </a:rPr>
              <a:t>Tiekėjas kreipėsi dėl perskaičiavimo 2025-09-22.</a:t>
            </a:r>
          </a:p>
          <a:p>
            <a:pPr indent="0" algn="just">
              <a:lnSpc>
                <a:spcPct val="115000"/>
              </a:lnSpc>
              <a:spcBef>
                <a:spcPts val="0"/>
              </a:spcBef>
              <a:buNone/>
            </a:pPr>
            <a:r>
              <a:rPr lang="lt-LT" sz="1800" i="1" kern="100" dirty="0">
                <a:effectLst/>
                <a:latin typeface="Arial" panose="020B0604020202020204" pitchFamily="34" charset="0"/>
                <a:ea typeface="Aptos" panose="020B0004020202020204" pitchFamily="34" charset="0"/>
                <a:cs typeface="Arial" panose="020B0604020202020204" pitchFamily="34" charset="0"/>
              </a:rPr>
              <a:t>Paskutinis (naujausias) skelbiamas indeksas – 2025-08 – </a:t>
            </a:r>
            <a:r>
              <a:rPr lang="lt-LT" sz="1800" i="1" kern="100" dirty="0">
                <a:effectLst/>
                <a:highlight>
                  <a:srgbClr val="FFFF00"/>
                </a:highlight>
                <a:latin typeface="Arial" panose="020B0604020202020204" pitchFamily="34" charset="0"/>
                <a:ea typeface="Aptos" panose="020B0004020202020204" pitchFamily="34" charset="0"/>
                <a:cs typeface="Arial" panose="020B0604020202020204" pitchFamily="34" charset="0"/>
              </a:rPr>
              <a:t>233,8057.</a:t>
            </a:r>
            <a:endParaRPr lang="lt-LT" sz="1800" i="1" kern="100" dirty="0">
              <a:effectLst/>
              <a:latin typeface="Arial" panose="020B0604020202020204" pitchFamily="34" charset="0"/>
              <a:ea typeface="Aptos" panose="020B0004020202020204" pitchFamily="34" charset="0"/>
              <a:cs typeface="Arial" panose="020B0604020202020204" pitchFamily="34" charset="0"/>
            </a:endParaRPr>
          </a:p>
          <a:p>
            <a:pPr indent="0" algn="just">
              <a:lnSpc>
                <a:spcPct val="115000"/>
              </a:lnSpc>
              <a:spcBef>
                <a:spcPts val="0"/>
              </a:spcBef>
              <a:buNone/>
            </a:pPr>
            <a:r>
              <a:rPr lang="lt-LT" sz="1800" i="1" kern="100" dirty="0">
                <a:effectLst/>
                <a:latin typeface="Arial" panose="020B0604020202020204" pitchFamily="34" charset="0"/>
                <a:ea typeface="Aptos" panose="020B0004020202020204" pitchFamily="34" charset="0"/>
                <a:cs typeface="Arial" panose="020B0604020202020204" pitchFamily="34" charset="0"/>
              </a:rPr>
              <a:t>Pradinis indeksas pagal sutartį – to mėnesio indeksas, kada sudaryta sutartis, pvz. 2024-08, tai </a:t>
            </a:r>
            <a:r>
              <a:rPr lang="lt-LT" sz="1800" i="1" kern="100" dirty="0" err="1">
                <a:effectLst/>
                <a:latin typeface="Arial" panose="020B0604020202020204" pitchFamily="34" charset="0"/>
                <a:ea typeface="Aptos" panose="020B0004020202020204" pitchFamily="34" charset="0"/>
                <a:cs typeface="Arial" panose="020B0604020202020204" pitchFamily="34" charset="0"/>
              </a:rPr>
              <a:t>ind</a:t>
            </a:r>
            <a:r>
              <a:rPr lang="lt-LT" sz="1800" i="1" kern="100" dirty="0">
                <a:effectLst/>
                <a:latin typeface="Arial" panose="020B0604020202020204" pitchFamily="34" charset="0"/>
                <a:ea typeface="Aptos" panose="020B0004020202020204" pitchFamily="34" charset="0"/>
                <a:cs typeface="Arial" panose="020B0604020202020204" pitchFamily="34" charset="0"/>
              </a:rPr>
              <a:t>. – </a:t>
            </a:r>
            <a:r>
              <a:rPr lang="lt-LT" sz="1800" i="1" kern="100" dirty="0">
                <a:effectLst/>
                <a:highlight>
                  <a:srgbClr val="FFFF00"/>
                </a:highlight>
                <a:latin typeface="Arial" panose="020B0604020202020204" pitchFamily="34" charset="0"/>
                <a:ea typeface="Aptos" panose="020B0004020202020204" pitchFamily="34" charset="0"/>
                <a:cs typeface="Arial" panose="020B0604020202020204" pitchFamily="34" charset="0"/>
              </a:rPr>
              <a:t>220,3868</a:t>
            </a:r>
            <a:r>
              <a:rPr lang="lt-LT" sz="1800" i="1" kern="100" dirty="0">
                <a:effectLst/>
                <a:latin typeface="Arial" panose="020B0604020202020204" pitchFamily="34" charset="0"/>
                <a:ea typeface="Aptos" panose="020B0004020202020204" pitchFamily="34" charset="0"/>
                <a:cs typeface="Arial" panose="020B0604020202020204" pitchFamily="34" charset="0"/>
              </a:rPr>
              <a:t>.</a:t>
            </a:r>
          </a:p>
          <a:p>
            <a:pPr marL="457200" algn="just">
              <a:lnSpc>
                <a:spcPct val="115000"/>
              </a:lnSpc>
              <a:spcBef>
                <a:spcPts val="0"/>
              </a:spcBef>
            </a:pPr>
            <a:r>
              <a:rPr lang="lt-LT" sz="1800" i="1" kern="100" dirty="0">
                <a:effectLst/>
                <a:latin typeface="Arial" panose="020B0604020202020204" pitchFamily="34" charset="0"/>
                <a:ea typeface="Aptos" panose="020B0004020202020204" pitchFamily="34" charset="0"/>
                <a:cs typeface="Arial" panose="020B0604020202020204" pitchFamily="34" charset="0"/>
              </a:rPr>
              <a:t>k= </a:t>
            </a:r>
            <a:r>
              <a:rPr lang="lt-LT" sz="1800" i="1" kern="100" dirty="0" err="1">
                <a:effectLst/>
                <a:latin typeface="Arial" panose="020B0604020202020204" pitchFamily="34" charset="0"/>
                <a:ea typeface="Aptos" panose="020B0004020202020204" pitchFamily="34" charset="0"/>
                <a:cs typeface="Arial" panose="020B0604020202020204" pitchFamily="34" charset="0"/>
              </a:rPr>
              <a:t>ind</a:t>
            </a:r>
            <a:r>
              <a:rPr lang="lt-LT" sz="1800" i="1" kern="100" dirty="0">
                <a:effectLst/>
                <a:latin typeface="Arial" panose="020B0604020202020204" pitchFamily="34" charset="0"/>
                <a:ea typeface="Aptos" panose="020B0004020202020204" pitchFamily="34" charset="0"/>
                <a:cs typeface="Arial" panose="020B0604020202020204" pitchFamily="34" charset="0"/>
              </a:rPr>
              <a:t> (naujausias)/</a:t>
            </a:r>
            <a:r>
              <a:rPr lang="lt-LT" sz="1800" i="1" kern="100" dirty="0" err="1">
                <a:effectLst/>
                <a:latin typeface="Arial" panose="020B0604020202020204" pitchFamily="34" charset="0"/>
                <a:ea typeface="Aptos" panose="020B0004020202020204" pitchFamily="34" charset="0"/>
                <a:cs typeface="Arial" panose="020B0604020202020204" pitchFamily="34" charset="0"/>
              </a:rPr>
              <a:t>ind</a:t>
            </a:r>
            <a:r>
              <a:rPr lang="lt-LT" sz="1800" i="1" kern="100" dirty="0">
                <a:effectLst/>
                <a:latin typeface="Arial" panose="020B0604020202020204" pitchFamily="34" charset="0"/>
                <a:ea typeface="Aptos" panose="020B0004020202020204" pitchFamily="34" charset="0"/>
                <a:cs typeface="Arial" panose="020B0604020202020204" pitchFamily="34" charset="0"/>
              </a:rPr>
              <a:t> (pradžia) x 100 – 100 (proc.)</a:t>
            </a:r>
          </a:p>
          <a:p>
            <a:pPr marL="457200" algn="just">
              <a:lnSpc>
                <a:spcPct val="115000"/>
              </a:lnSpc>
              <a:spcBef>
                <a:spcPts val="0"/>
              </a:spcBef>
            </a:pPr>
            <a:r>
              <a:rPr lang="lt-LT" sz="1800" i="1" kern="100" dirty="0">
                <a:effectLst/>
                <a:latin typeface="Arial" panose="020B0604020202020204" pitchFamily="34" charset="0"/>
                <a:ea typeface="Aptos" panose="020B0004020202020204" pitchFamily="34" charset="0"/>
                <a:cs typeface="Arial" panose="020B0604020202020204" pitchFamily="34" charset="0"/>
              </a:rPr>
              <a:t>k=6,08 proc.</a:t>
            </a:r>
          </a:p>
          <a:p>
            <a:endParaRPr lang="lt-LT" dirty="0"/>
          </a:p>
        </p:txBody>
      </p:sp>
      <p:sp>
        <p:nvSpPr>
          <p:cNvPr id="3" name="Pavadinimas 2">
            <a:extLst>
              <a:ext uri="{FF2B5EF4-FFF2-40B4-BE49-F238E27FC236}">
                <a16:creationId xmlns:a16="http://schemas.microsoft.com/office/drawing/2014/main" id="{D8506579-FC02-D049-02F1-2FB76E2E3BA8}"/>
              </a:ext>
            </a:extLst>
          </p:cNvPr>
          <p:cNvSpPr>
            <a:spLocks noGrp="1"/>
          </p:cNvSpPr>
          <p:nvPr>
            <p:ph type="title"/>
          </p:nvPr>
        </p:nvSpPr>
        <p:spPr>
          <a:xfrm>
            <a:off x="256375" y="438101"/>
            <a:ext cx="11735986" cy="405076"/>
          </a:xfrm>
        </p:spPr>
        <p:txBody>
          <a:bodyPr>
            <a:normAutofit fontScale="90000"/>
          </a:bodyPr>
          <a:lstStyle/>
          <a:p>
            <a:pPr algn="ctr"/>
            <a:br>
              <a:rPr lang="lt-LT" sz="3600" kern="100" dirty="0">
                <a:effectLst/>
                <a:latin typeface="Aptos" panose="020B0004020202020204" pitchFamily="34" charset="0"/>
                <a:ea typeface="Aptos" panose="020B0004020202020204" pitchFamily="34" charset="0"/>
                <a:cs typeface="Times New Roman" panose="02020603050405020304" pitchFamily="18" charset="0"/>
              </a:rPr>
            </a:br>
            <a:br>
              <a:rPr lang="lt-LT" sz="3600" kern="100" dirty="0">
                <a:effectLst/>
                <a:latin typeface="Aptos" panose="020B0004020202020204" pitchFamily="34" charset="0"/>
                <a:ea typeface="Aptos" panose="020B0004020202020204" pitchFamily="34" charset="0"/>
                <a:cs typeface="Times New Roman" panose="02020603050405020304" pitchFamily="18" charset="0"/>
              </a:rPr>
            </a:br>
            <a:br>
              <a:rPr lang="lt-LT" sz="3600" kern="100" dirty="0">
                <a:effectLst/>
                <a:latin typeface="Aptos" panose="020B0004020202020204" pitchFamily="34" charset="0"/>
                <a:ea typeface="Aptos" panose="020B0004020202020204" pitchFamily="34" charset="0"/>
                <a:cs typeface="Times New Roman" panose="02020603050405020304" pitchFamily="18" charset="0"/>
              </a:rPr>
            </a:br>
            <a:br>
              <a:rPr lang="lt-LT" sz="3600" kern="100" dirty="0">
                <a:effectLst/>
                <a:latin typeface="Aptos" panose="020B0004020202020204" pitchFamily="34" charset="0"/>
                <a:ea typeface="Aptos" panose="020B0004020202020204" pitchFamily="34" charset="0"/>
                <a:cs typeface="Times New Roman" panose="02020603050405020304" pitchFamily="18" charset="0"/>
              </a:rPr>
            </a:br>
            <a:br>
              <a:rPr lang="lt-LT" sz="3600" kern="100" dirty="0">
                <a:effectLst/>
                <a:latin typeface="Aptos" panose="020B0004020202020204" pitchFamily="34" charset="0"/>
                <a:ea typeface="Aptos" panose="020B0004020202020204" pitchFamily="34" charset="0"/>
                <a:cs typeface="Times New Roman" panose="02020603050405020304" pitchFamily="18" charset="0"/>
              </a:rPr>
            </a:br>
            <a:br>
              <a:rPr lang="lt-LT" sz="3600" kern="100" dirty="0">
                <a:effectLst/>
                <a:latin typeface="Aptos" panose="020B0004020202020204" pitchFamily="34" charset="0"/>
                <a:ea typeface="Aptos" panose="020B0004020202020204" pitchFamily="34" charset="0"/>
                <a:cs typeface="Times New Roman" panose="02020603050405020304" pitchFamily="18" charset="0"/>
              </a:rPr>
            </a:br>
            <a:br>
              <a:rPr lang="lt-LT" sz="3600" kern="100" dirty="0">
                <a:effectLst/>
                <a:latin typeface="Aptos" panose="020B0004020202020204" pitchFamily="34" charset="0"/>
                <a:ea typeface="Aptos" panose="020B0004020202020204" pitchFamily="34" charset="0"/>
                <a:cs typeface="Times New Roman" panose="02020603050405020304" pitchFamily="18" charset="0"/>
              </a:rPr>
            </a:br>
            <a:r>
              <a:rPr lang="lt-LT" sz="2700" b="1" kern="100" dirty="0">
                <a:solidFill>
                  <a:schemeClr val="accent1"/>
                </a:solidFill>
                <a:effectLst/>
                <a:latin typeface="Aptos" panose="020B0004020202020204" pitchFamily="34" charset="0"/>
                <a:ea typeface="Aptos" panose="020B0004020202020204" pitchFamily="34" charset="0"/>
                <a:cs typeface="Times New Roman" panose="02020603050405020304" pitchFamily="18" charset="0"/>
              </a:rPr>
              <a:t>SUTARTIES PERŽIŪROS SĄLYGOS – SUTARTIES ĮKAINIŲ, KAINOS INDEKSAVIMAS</a:t>
            </a:r>
            <a:endParaRPr lang="lt-LT" sz="2700" b="1" dirty="0">
              <a:solidFill>
                <a:schemeClr val="accent1"/>
              </a:solidFill>
            </a:endParaRPr>
          </a:p>
        </p:txBody>
      </p:sp>
    </p:spTree>
    <p:extLst>
      <p:ext uri="{BB962C8B-B14F-4D97-AF65-F5344CB8AC3E}">
        <p14:creationId xmlns:p14="http://schemas.microsoft.com/office/powerpoint/2010/main" val="420498683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urinio vietos rezervavimo ženklas 1">
            <a:extLst>
              <a:ext uri="{FF2B5EF4-FFF2-40B4-BE49-F238E27FC236}">
                <a16:creationId xmlns:a16="http://schemas.microsoft.com/office/drawing/2014/main" id="{7F7A5D49-B1B9-C487-4D2C-0CC18E9BD633}"/>
              </a:ext>
            </a:extLst>
          </p:cNvPr>
          <p:cNvSpPr>
            <a:spLocks noGrp="1"/>
          </p:cNvSpPr>
          <p:nvPr>
            <p:ph idx="1"/>
          </p:nvPr>
        </p:nvSpPr>
        <p:spPr>
          <a:xfrm>
            <a:off x="546802" y="803305"/>
            <a:ext cx="11060998" cy="5324029"/>
          </a:xfrm>
        </p:spPr>
        <p:txBody>
          <a:bodyPr>
            <a:normAutofit fontScale="62500" lnSpcReduction="20000"/>
          </a:bodyPr>
          <a:lstStyle/>
          <a:p>
            <a:pPr marL="0" indent="0" algn="just">
              <a:lnSpc>
                <a:spcPct val="115000"/>
              </a:lnSpc>
              <a:spcBef>
                <a:spcPts val="0"/>
              </a:spcBef>
              <a:buNone/>
            </a:pPr>
            <a:r>
              <a:rPr lang="lt-LT" sz="3300" kern="100" dirty="0">
                <a:solidFill>
                  <a:schemeClr val="accent1"/>
                </a:solidFill>
                <a:effectLst/>
                <a:latin typeface="Arial" panose="020B0604020202020204" pitchFamily="34" charset="0"/>
                <a:ea typeface="Aptos" panose="020B0004020202020204" pitchFamily="34" charset="0"/>
                <a:cs typeface="Arial" panose="020B0604020202020204" pitchFamily="34" charset="0"/>
              </a:rPr>
              <a:t>Sutarties įvykdymas gali būti užtikrinamas ir:</a:t>
            </a:r>
          </a:p>
          <a:p>
            <a:pPr marL="0" indent="0" algn="just">
              <a:lnSpc>
                <a:spcPct val="115000"/>
              </a:lnSpc>
              <a:spcBef>
                <a:spcPts val="0"/>
              </a:spcBef>
              <a:buNone/>
            </a:pPr>
            <a:endParaRPr lang="lt-LT" sz="2600" kern="100" dirty="0">
              <a:latin typeface="Arial" panose="020B0604020202020204" pitchFamily="34" charset="0"/>
              <a:ea typeface="Aptos" panose="020B0004020202020204" pitchFamily="34" charset="0"/>
              <a:cs typeface="Arial" panose="020B0604020202020204" pitchFamily="34" charset="0"/>
            </a:endParaRPr>
          </a:p>
          <a:p>
            <a:pPr marL="0" indent="0" algn="just">
              <a:lnSpc>
                <a:spcPct val="115000"/>
              </a:lnSpc>
              <a:spcBef>
                <a:spcPts val="0"/>
              </a:spcBef>
              <a:buNone/>
            </a:pPr>
            <a:r>
              <a:rPr lang="lt-LT" sz="2900" kern="100" dirty="0">
                <a:solidFill>
                  <a:srgbClr val="C00000"/>
                </a:solidFill>
                <a:effectLst/>
                <a:latin typeface="Arial" panose="020B0604020202020204" pitchFamily="34" charset="0"/>
                <a:ea typeface="Aptos" panose="020B0004020202020204" pitchFamily="34" charset="0"/>
                <a:cs typeface="Arial" panose="020B0604020202020204" pitchFamily="34" charset="0"/>
              </a:rPr>
              <a:t>DELSPINIGIAIS</a:t>
            </a:r>
            <a:endParaRPr lang="lt-LT" sz="2600" kern="100" dirty="0">
              <a:solidFill>
                <a:srgbClr val="C00000"/>
              </a:solidFill>
              <a:effectLst/>
              <a:latin typeface="Arial" panose="020B0604020202020204" pitchFamily="34" charset="0"/>
              <a:ea typeface="Aptos" panose="020B0004020202020204" pitchFamily="34" charset="0"/>
              <a:cs typeface="Arial" panose="020B0604020202020204" pitchFamily="34" charset="0"/>
            </a:endParaRPr>
          </a:p>
          <a:p>
            <a:pPr algn="just">
              <a:lnSpc>
                <a:spcPct val="115000"/>
              </a:lnSpc>
              <a:spcBef>
                <a:spcPts val="0"/>
              </a:spcBef>
            </a:pPr>
            <a:r>
              <a:rPr lang="lt-LT" sz="2900" kern="100" dirty="0">
                <a:effectLst/>
                <a:latin typeface="Arial" panose="020B0604020202020204" pitchFamily="34" charset="0"/>
                <a:ea typeface="Aptos" panose="020B0004020202020204" pitchFamily="34" charset="0"/>
                <a:cs typeface="Arial" panose="020B0604020202020204" pitchFamily="34" charset="0"/>
              </a:rPr>
              <a:t>1) delspinigiai nustatomi už prievolės įvykdymą ne laiku, todėl jie skaičiuojami nuo praleisto termino;</a:t>
            </a:r>
          </a:p>
          <a:p>
            <a:pPr algn="just">
              <a:lnSpc>
                <a:spcPct val="115000"/>
              </a:lnSpc>
              <a:spcBef>
                <a:spcPts val="0"/>
              </a:spcBef>
            </a:pPr>
            <a:r>
              <a:rPr lang="lt-LT" sz="2900" kern="100" dirty="0">
                <a:effectLst/>
                <a:latin typeface="Arial" panose="020B0604020202020204" pitchFamily="34" charset="0"/>
                <a:ea typeface="Aptos" panose="020B0004020202020204" pitchFamily="34" charset="0"/>
                <a:cs typeface="Arial" panose="020B0604020202020204" pitchFamily="34" charset="0"/>
              </a:rPr>
              <a:t>2) delspinigiai pasižymi tęstinumu. Jie skaičiuojami per visą prievolės neįvykdymo laikotarpį;</a:t>
            </a:r>
          </a:p>
          <a:p>
            <a:pPr algn="just">
              <a:lnSpc>
                <a:spcPct val="115000"/>
              </a:lnSpc>
              <a:spcBef>
                <a:spcPts val="0"/>
              </a:spcBef>
            </a:pPr>
            <a:r>
              <a:rPr lang="lt-LT" sz="2900" kern="100" dirty="0">
                <a:effectLst/>
                <a:latin typeface="Arial" panose="020B0604020202020204" pitchFamily="34" charset="0"/>
                <a:ea typeface="Aptos" panose="020B0004020202020204" pitchFamily="34" charset="0"/>
                <a:cs typeface="Arial" panose="020B0604020202020204" pitchFamily="34" charset="0"/>
              </a:rPr>
              <a:t>3) delspinigių paprastai nustatoma tam tikras procentas </a:t>
            </a:r>
            <a:r>
              <a:rPr lang="lt-LT" sz="2900" i="1" kern="100" dirty="0">
                <a:effectLst/>
                <a:latin typeface="Arial" panose="020B0604020202020204" pitchFamily="34" charset="0"/>
                <a:ea typeface="Aptos" panose="020B0004020202020204" pitchFamily="34" charset="0"/>
                <a:cs typeface="Arial" panose="020B0604020202020204" pitchFamily="34" charset="0"/>
              </a:rPr>
              <a:t>(0,02 – 0,05 proc.);</a:t>
            </a:r>
          </a:p>
          <a:p>
            <a:pPr algn="just">
              <a:lnSpc>
                <a:spcPct val="115000"/>
              </a:lnSpc>
              <a:spcBef>
                <a:spcPts val="0"/>
              </a:spcBef>
            </a:pPr>
            <a:r>
              <a:rPr lang="lt-LT" sz="2900" kern="100" dirty="0">
                <a:effectLst/>
                <a:latin typeface="Arial" panose="020B0604020202020204" pitchFamily="34" charset="0"/>
                <a:ea typeface="Aptos" panose="020B0004020202020204" pitchFamily="34" charset="0"/>
                <a:cs typeface="Arial" panose="020B0604020202020204" pitchFamily="34" charset="0"/>
              </a:rPr>
              <a:t>Delspinigiai skaičiuojami nuo vėluojamų pristatyti prekių ar vėluojamų pristatyti prekių / suteikti paslaugų / atlikti darbų kainos, o ne bendros sutarties vertės (</a:t>
            </a:r>
            <a:r>
              <a:rPr lang="lt-LT" sz="2900" i="1" kern="100" dirty="0">
                <a:effectLst/>
                <a:latin typeface="Arial" panose="020B0604020202020204" pitchFamily="34" charset="0"/>
                <a:ea typeface="Aptos" panose="020B0004020202020204" pitchFamily="34" charset="0"/>
                <a:cs typeface="Arial" panose="020B0604020202020204" pitchFamily="34" charset="0"/>
              </a:rPr>
              <a:t>išskyrus atvejus, jei nurodyta kitaip</a:t>
            </a:r>
            <a:r>
              <a:rPr lang="lt-LT" sz="2900" kern="100" dirty="0">
                <a:effectLst/>
                <a:latin typeface="Arial" panose="020B0604020202020204" pitchFamily="34" charset="0"/>
                <a:ea typeface="Aptos" panose="020B0004020202020204" pitchFamily="34" charset="0"/>
                <a:cs typeface="Arial" panose="020B0604020202020204" pitchFamily="34" charset="0"/>
              </a:rPr>
              <a:t>).</a:t>
            </a:r>
          </a:p>
          <a:p>
            <a:pPr marL="0" indent="0" algn="just">
              <a:lnSpc>
                <a:spcPct val="115000"/>
              </a:lnSpc>
              <a:spcAft>
                <a:spcPts val="800"/>
              </a:spcAft>
              <a:buNone/>
            </a:pPr>
            <a:r>
              <a:rPr lang="lt-LT" sz="2900" kern="100" dirty="0">
                <a:solidFill>
                  <a:srgbClr val="C00000"/>
                </a:solidFill>
                <a:effectLst/>
                <a:latin typeface="Arial" panose="020B0604020202020204" pitchFamily="34" charset="0"/>
                <a:ea typeface="Aptos" panose="020B0004020202020204" pitchFamily="34" charset="0"/>
                <a:cs typeface="Arial" panose="020B0604020202020204" pitchFamily="34" charset="0"/>
              </a:rPr>
              <a:t>BAUDA</a:t>
            </a:r>
          </a:p>
          <a:p>
            <a:pPr marL="342900" lvl="0" indent="-342900" algn="just">
              <a:lnSpc>
                <a:spcPct val="115000"/>
              </a:lnSpc>
              <a:spcBef>
                <a:spcPts val="0"/>
              </a:spcBef>
              <a:buFont typeface="Arial" panose="020B0604020202020204" pitchFamily="34" charset="0"/>
              <a:buChar char="•"/>
              <a:tabLst>
                <a:tab pos="457200" algn="l"/>
              </a:tabLst>
            </a:pPr>
            <a:r>
              <a:rPr lang="lt-LT" sz="2900" kern="100" dirty="0">
                <a:effectLst/>
                <a:latin typeface="Arial" panose="020B0604020202020204" pitchFamily="34" charset="0"/>
                <a:ea typeface="Aptos" panose="020B0004020202020204" pitchFamily="34" charset="0"/>
                <a:cs typeface="Arial" panose="020B0604020202020204" pitchFamily="34" charset="0"/>
              </a:rPr>
              <a:t>Konkreti suma arba procentinis dydis nuo tam tikros sumos.</a:t>
            </a:r>
          </a:p>
          <a:p>
            <a:pPr marL="342900" lvl="0" indent="-342900" algn="just">
              <a:lnSpc>
                <a:spcPct val="115000"/>
              </a:lnSpc>
              <a:spcBef>
                <a:spcPts val="0"/>
              </a:spcBef>
              <a:buFont typeface="Arial" panose="020B0604020202020204" pitchFamily="34" charset="0"/>
              <a:buChar char="•"/>
              <a:tabLst>
                <a:tab pos="457200" algn="l"/>
              </a:tabLst>
            </a:pPr>
            <a:r>
              <a:rPr lang="lt-LT" sz="2900" kern="100" dirty="0">
                <a:effectLst/>
                <a:latin typeface="Arial" panose="020B0604020202020204" pitchFamily="34" charset="0"/>
                <a:ea typeface="Aptos" panose="020B0004020202020204" pitchFamily="34" charset="0"/>
                <a:cs typeface="Arial" panose="020B0604020202020204" pitchFamily="34" charset="0"/>
              </a:rPr>
              <a:t>Paprastai vienkartinė (už vieną pažeidimą vieną kartą).</a:t>
            </a:r>
          </a:p>
          <a:p>
            <a:pPr marL="0" lvl="0" indent="0" algn="just">
              <a:lnSpc>
                <a:spcPct val="115000"/>
              </a:lnSpc>
              <a:spcAft>
                <a:spcPts val="800"/>
              </a:spcAft>
              <a:buNone/>
              <a:tabLst>
                <a:tab pos="457200" algn="l"/>
              </a:tabLst>
            </a:pPr>
            <a:r>
              <a:rPr lang="lt-LT" sz="2600" i="1" kern="100" dirty="0">
                <a:solidFill>
                  <a:srgbClr val="C00000"/>
                </a:solidFill>
                <a:effectLst/>
                <a:latin typeface="Arial" panose="020B0604020202020204" pitchFamily="34" charset="0"/>
                <a:ea typeface="Aptos" panose="020B0004020202020204" pitchFamily="34" charset="0"/>
                <a:cs typeface="Arial" panose="020B0604020202020204" pitchFamily="34" charset="0"/>
              </a:rPr>
              <a:t>Pavyzdžiui: Maisto produktų pagrindinės sutarties </a:t>
            </a:r>
            <a:r>
              <a:rPr lang="lt-LT" sz="2600" i="1" dirty="0">
                <a:solidFill>
                  <a:srgbClr val="C00000"/>
                </a:solidFill>
                <a:latin typeface="Arial" panose="020B0604020202020204" pitchFamily="34" charset="0"/>
                <a:cs typeface="Arial" panose="020B0604020202020204" pitchFamily="34" charset="0"/>
              </a:rPr>
              <a:t>37 p. nurodyta</a:t>
            </a:r>
            <a:r>
              <a:rPr lang="lt-LT" sz="2600" dirty="0">
                <a:solidFill>
                  <a:schemeClr val="accent1"/>
                </a:solidFill>
                <a:latin typeface="Arial" panose="020B0604020202020204" pitchFamily="34" charset="0"/>
                <a:cs typeface="Arial" panose="020B0604020202020204" pitchFamily="34" charset="0"/>
              </a:rPr>
              <a:t>: Tiekėjui 1 kartą nepristačius Prekių užsakyme nurodytų Prekių ar pristačius jas pavėluotai (pavėlavus jas pristatyti 4 valandas ir daugiau), ar pristačius Sutarties reikalavimų neatitinkančias Prekes, Tiekėjas, Įstaigai pareikalavus, moka 80 eurų baudą ir sumoka už Prekes, įsigytas iš trečiųjų asmenų, vadovaujantis Sutarties 33.4 papunkčiu. </a:t>
            </a:r>
          </a:p>
          <a:p>
            <a:pPr marL="0" lvl="0" indent="0" algn="just">
              <a:lnSpc>
                <a:spcPct val="115000"/>
              </a:lnSpc>
              <a:spcAft>
                <a:spcPts val="800"/>
              </a:spcAft>
              <a:buNone/>
              <a:tabLst>
                <a:tab pos="457200" algn="l"/>
              </a:tabLst>
            </a:pPr>
            <a:r>
              <a:rPr lang="lt-LT" sz="2600" dirty="0">
                <a:solidFill>
                  <a:schemeClr val="accent1"/>
                </a:solidFill>
                <a:latin typeface="Arial" panose="020B0604020202020204" pitchFamily="34" charset="0"/>
                <a:cs typeface="Arial" panose="020B0604020202020204" pitchFamily="34" charset="0"/>
              </a:rPr>
              <a:t>Tiekėjui 2 kartus nepristačius užsakyme nurodytų Prekių ar pristačius jas pavėluotai (pavėlavus jas pristatyti 4 valandas ir daugiau), ar pristačius neatitinkančias Sutarties reikalavimų Prekes, Tiekėjas moka Įstaigai 100 eurų baudą ir sumoka už Prekes, įsigytas iš trečiųjų asmenų, vadovaujantis Sutarties 33.4 papunkčiu.</a:t>
            </a:r>
            <a:endParaRPr lang="lt-LT" sz="2600" kern="100" dirty="0">
              <a:solidFill>
                <a:schemeClr val="accent1"/>
              </a:solidFill>
              <a:effectLst/>
              <a:latin typeface="Arial" panose="020B0604020202020204" pitchFamily="34" charset="0"/>
              <a:ea typeface="Aptos" panose="020B0004020202020204" pitchFamily="34" charset="0"/>
              <a:cs typeface="Arial" panose="020B0604020202020204" pitchFamily="34" charset="0"/>
            </a:endParaRPr>
          </a:p>
          <a:p>
            <a:endParaRPr lang="lt-LT" dirty="0"/>
          </a:p>
        </p:txBody>
      </p:sp>
      <p:sp>
        <p:nvSpPr>
          <p:cNvPr id="3" name="Pavadinimas 2">
            <a:extLst>
              <a:ext uri="{FF2B5EF4-FFF2-40B4-BE49-F238E27FC236}">
                <a16:creationId xmlns:a16="http://schemas.microsoft.com/office/drawing/2014/main" id="{81929CE3-7F2D-B9F1-E38A-9066E2AAD9E1}"/>
              </a:ext>
            </a:extLst>
          </p:cNvPr>
          <p:cNvSpPr>
            <a:spLocks noGrp="1"/>
          </p:cNvSpPr>
          <p:nvPr>
            <p:ph type="title"/>
          </p:nvPr>
        </p:nvSpPr>
        <p:spPr>
          <a:xfrm>
            <a:off x="864301" y="224899"/>
            <a:ext cx="10425999" cy="407965"/>
          </a:xfrm>
        </p:spPr>
        <p:txBody>
          <a:bodyPr>
            <a:noAutofit/>
          </a:bodyPr>
          <a:lstStyle/>
          <a:p>
            <a:pPr algn="ctr"/>
            <a:r>
              <a:rPr lang="lt-LT" sz="2400" b="1" dirty="0">
                <a:solidFill>
                  <a:schemeClr val="accent1"/>
                </a:solidFill>
                <a:latin typeface="Arial" panose="020B0604020202020204" pitchFamily="34" charset="0"/>
                <a:cs typeface="Arial" panose="020B0604020202020204" pitchFamily="34" charset="0"/>
              </a:rPr>
              <a:t>SANKCIJOS</a:t>
            </a:r>
          </a:p>
        </p:txBody>
      </p:sp>
      <p:pic>
        <p:nvPicPr>
          <p:cNvPr id="4" name="Turinio vietos rezervavimo ženklas 53" descr="Coins with solid fill">
            <a:extLst>
              <a:ext uri="{FF2B5EF4-FFF2-40B4-BE49-F238E27FC236}">
                <a16:creationId xmlns:a16="http://schemas.microsoft.com/office/drawing/2014/main" id="{F4A6BCBF-E432-A6FD-9C8D-167B86F9E9E1}"/>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6790267" y="632864"/>
            <a:ext cx="1261532" cy="958869"/>
          </a:xfrm>
          <a:prstGeom prst="rect">
            <a:avLst/>
          </a:prstGeom>
        </p:spPr>
      </p:pic>
    </p:spTree>
    <p:extLst>
      <p:ext uri="{BB962C8B-B14F-4D97-AF65-F5344CB8AC3E}">
        <p14:creationId xmlns:p14="http://schemas.microsoft.com/office/powerpoint/2010/main" val="249399113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urinio vietos rezervavimo ženklas 1">
            <a:extLst>
              <a:ext uri="{FF2B5EF4-FFF2-40B4-BE49-F238E27FC236}">
                <a16:creationId xmlns:a16="http://schemas.microsoft.com/office/drawing/2014/main" id="{2EC7EFB0-57E3-2387-F5F0-0D85ABC85964}"/>
              </a:ext>
            </a:extLst>
          </p:cNvPr>
          <p:cNvSpPr>
            <a:spLocks noGrp="1"/>
          </p:cNvSpPr>
          <p:nvPr>
            <p:ph idx="1"/>
          </p:nvPr>
        </p:nvSpPr>
        <p:spPr>
          <a:xfrm>
            <a:off x="546802" y="760576"/>
            <a:ext cx="11060998" cy="5254247"/>
          </a:xfrm>
        </p:spPr>
        <p:txBody>
          <a:bodyPr>
            <a:normAutofit fontScale="85000" lnSpcReduction="10000"/>
          </a:bodyPr>
          <a:lstStyle/>
          <a:p>
            <a:pPr marL="0" indent="0">
              <a:lnSpc>
                <a:spcPct val="115000"/>
              </a:lnSpc>
              <a:spcAft>
                <a:spcPts val="800"/>
              </a:spcAft>
              <a:buNone/>
            </a:pPr>
            <a:r>
              <a:rPr lang="lt-LT" sz="2100" b="1" kern="100" dirty="0">
                <a:solidFill>
                  <a:schemeClr val="accent1"/>
                </a:solidFill>
                <a:effectLst/>
                <a:latin typeface="Arial" panose="020B0604020202020204" pitchFamily="34" charset="0"/>
                <a:ea typeface="Aptos" panose="020B0004020202020204" pitchFamily="34" charset="0"/>
                <a:cs typeface="Arial" panose="020B0604020202020204" pitchFamily="34" charset="0"/>
              </a:rPr>
              <a:t>VPĮ 89 straipsnyje numatyta teisė keisti sutartį šiais atvejais:</a:t>
            </a:r>
          </a:p>
          <a:p>
            <a:pPr algn="just">
              <a:lnSpc>
                <a:spcPct val="115000"/>
              </a:lnSpc>
              <a:spcAft>
                <a:spcPts val="800"/>
              </a:spcAft>
            </a:pPr>
            <a:r>
              <a:rPr lang="lt-LT" sz="2100" b="1" kern="100" dirty="0">
                <a:solidFill>
                  <a:schemeClr val="accent1"/>
                </a:solidFill>
                <a:effectLst/>
                <a:latin typeface="Arial" panose="020B0604020202020204" pitchFamily="34" charset="0"/>
                <a:ea typeface="Aptos" panose="020B0004020202020204" pitchFamily="34" charset="0"/>
                <a:cs typeface="Arial" panose="020B0604020202020204" pitchFamily="34" charset="0"/>
              </a:rPr>
              <a:t>Iš anksto numatyti pakeitimai </a:t>
            </a:r>
            <a:r>
              <a:rPr lang="lt-LT" sz="2100" kern="100" dirty="0">
                <a:effectLst/>
                <a:latin typeface="Arial" panose="020B0604020202020204" pitchFamily="34" charset="0"/>
                <a:ea typeface="Aptos" panose="020B0004020202020204" pitchFamily="34" charset="0"/>
                <a:cs typeface="Arial" panose="020B0604020202020204" pitchFamily="34" charset="0"/>
              </a:rPr>
              <a:t>(</a:t>
            </a:r>
            <a:r>
              <a:rPr lang="lt-LT" sz="2100" i="1" kern="100" dirty="0">
                <a:effectLst/>
                <a:latin typeface="Arial" panose="020B0604020202020204" pitchFamily="34" charset="0"/>
                <a:ea typeface="Aptos" panose="020B0004020202020204" pitchFamily="34" charset="0"/>
                <a:cs typeface="Arial" panose="020B0604020202020204" pitchFamily="34" charset="0"/>
              </a:rPr>
              <a:t>kurie aiškiai ir nedviprasmiškai nurodyti sutartyje (turi būti nurodyta galimų pakeitimų ar pasirinkimo galimybių apimtis, pobūdis ir aplinkybės, kuriomis tai gali būti atliekama);</a:t>
            </a:r>
            <a:endParaRPr lang="lt-LT" sz="2100" kern="100" dirty="0">
              <a:effectLst/>
              <a:latin typeface="Arial" panose="020B0604020202020204" pitchFamily="34" charset="0"/>
              <a:ea typeface="Aptos" panose="020B0004020202020204" pitchFamily="34" charset="0"/>
              <a:cs typeface="Arial" panose="020B0604020202020204" pitchFamily="34" charset="0"/>
            </a:endParaRPr>
          </a:p>
          <a:p>
            <a:pPr algn="just">
              <a:lnSpc>
                <a:spcPct val="115000"/>
              </a:lnSpc>
              <a:spcAft>
                <a:spcPts val="800"/>
              </a:spcAft>
            </a:pPr>
            <a:r>
              <a:rPr lang="lt-LT" sz="2100" b="1" kern="100" dirty="0">
                <a:solidFill>
                  <a:schemeClr val="accent1"/>
                </a:solidFill>
                <a:effectLst/>
                <a:latin typeface="Arial" panose="020B0604020202020204" pitchFamily="34" charset="0"/>
                <a:ea typeface="Aptos" panose="020B0004020202020204" pitchFamily="34" charset="0"/>
                <a:cs typeface="Arial" panose="020B0604020202020204" pitchFamily="34" charset="0"/>
              </a:rPr>
              <a:t>Papildomi pirkimai iš to paties tiekėjo </a:t>
            </a:r>
            <a:r>
              <a:rPr lang="lt-LT" sz="2100" kern="100" dirty="0">
                <a:effectLst/>
                <a:latin typeface="Arial" panose="020B0604020202020204" pitchFamily="34" charset="0"/>
                <a:ea typeface="Aptos" panose="020B0004020202020204" pitchFamily="34" charset="0"/>
                <a:cs typeface="Arial" panose="020B0604020202020204" pitchFamily="34" charset="0"/>
              </a:rPr>
              <a:t>(</a:t>
            </a:r>
            <a:r>
              <a:rPr lang="lt-LT" sz="2100" i="1" kern="100" dirty="0">
                <a:effectLst/>
                <a:latin typeface="Arial" panose="020B0604020202020204" pitchFamily="34" charset="0"/>
                <a:ea typeface="Aptos" panose="020B0004020202020204" pitchFamily="34" charset="0"/>
                <a:cs typeface="Arial" panose="020B0604020202020204" pitchFamily="34" charset="0"/>
              </a:rPr>
              <a:t>jei tiekėjo pakeitimas negalimas dėl techninių ar ekonominių priežasčių, pvz. dėl įrangos nepakeičiamumo, sąveikumo užtikrinimo);</a:t>
            </a:r>
          </a:p>
          <a:p>
            <a:pPr algn="just">
              <a:lnSpc>
                <a:spcPct val="115000"/>
              </a:lnSpc>
              <a:spcAft>
                <a:spcPts val="800"/>
              </a:spcAft>
            </a:pPr>
            <a:r>
              <a:rPr lang="lt-LT" sz="2100" b="1" kern="100" dirty="0">
                <a:solidFill>
                  <a:schemeClr val="accent1"/>
                </a:solidFill>
                <a:effectLst/>
                <a:latin typeface="Arial" panose="020B0604020202020204" pitchFamily="34" charset="0"/>
                <a:ea typeface="Aptos" panose="020B0004020202020204" pitchFamily="34" charset="0"/>
                <a:cs typeface="Arial" panose="020B0604020202020204" pitchFamily="34" charset="0"/>
              </a:rPr>
              <a:t>Dėl aplinkybių, kurių protinga organizacija negalėjo numatyti</a:t>
            </a:r>
            <a:r>
              <a:rPr lang="lt-LT" sz="2100" kern="100" dirty="0">
                <a:effectLst/>
                <a:latin typeface="Arial" panose="020B0604020202020204" pitchFamily="34" charset="0"/>
                <a:ea typeface="Aptos" panose="020B0004020202020204" pitchFamily="34" charset="0"/>
                <a:cs typeface="Arial" panose="020B0604020202020204" pitchFamily="34" charset="0"/>
              </a:rPr>
              <a:t> (</a:t>
            </a:r>
            <a:r>
              <a:rPr lang="lt-LT" sz="2100" i="1" kern="100" dirty="0">
                <a:effectLst/>
                <a:latin typeface="Arial" panose="020B0604020202020204" pitchFamily="34" charset="0"/>
                <a:ea typeface="Aptos" panose="020B0004020202020204" pitchFamily="34" charset="0"/>
                <a:cs typeface="Arial" panose="020B0604020202020204" pitchFamily="34" charset="0"/>
              </a:rPr>
              <a:t>pvz. statybos metu reikia keisti įrenginius, kurie numatyti projekte, tačiau negaminami);  </a:t>
            </a:r>
          </a:p>
          <a:p>
            <a:pPr algn="just">
              <a:lnSpc>
                <a:spcPct val="115000"/>
              </a:lnSpc>
              <a:spcAft>
                <a:spcPts val="800"/>
              </a:spcAft>
            </a:pPr>
            <a:r>
              <a:rPr lang="lt-LT" sz="2100" b="1" kern="100" dirty="0">
                <a:solidFill>
                  <a:schemeClr val="accent1"/>
                </a:solidFill>
                <a:effectLst/>
                <a:latin typeface="Arial" panose="020B0604020202020204" pitchFamily="34" charset="0"/>
                <a:ea typeface="Aptos" panose="020B0004020202020204" pitchFamily="34" charset="0"/>
                <a:cs typeface="Arial" panose="020B0604020202020204" pitchFamily="34" charset="0"/>
              </a:rPr>
              <a:t>Sutarties šalies keitimas</a:t>
            </a:r>
            <a:r>
              <a:rPr lang="lt-LT" sz="2100" kern="100" dirty="0">
                <a:solidFill>
                  <a:schemeClr val="accent1"/>
                </a:solidFill>
                <a:effectLst/>
                <a:latin typeface="Arial" panose="020B0604020202020204" pitchFamily="34" charset="0"/>
                <a:ea typeface="Aptos" panose="020B0004020202020204" pitchFamily="34" charset="0"/>
                <a:cs typeface="Arial" panose="020B0604020202020204" pitchFamily="34" charset="0"/>
              </a:rPr>
              <a:t> </a:t>
            </a:r>
            <a:r>
              <a:rPr lang="lt-LT" sz="2100" i="1" kern="100" dirty="0">
                <a:effectLst/>
                <a:latin typeface="Arial" panose="020B0604020202020204" pitchFamily="34" charset="0"/>
                <a:ea typeface="Aptos" panose="020B0004020202020204" pitchFamily="34" charset="0"/>
                <a:cs typeface="Arial" panose="020B0604020202020204" pitchFamily="34" charset="0"/>
              </a:rPr>
              <a:t>(jei pvz. tiekėjas reorganizuojamas, bankrutuoja, o jo teises ir pareigas perima naujas tiekėjas, atitinkantis pirkimo kvalifikacijos reikalavimus)</a:t>
            </a:r>
          </a:p>
          <a:p>
            <a:pPr algn="just">
              <a:lnSpc>
                <a:spcPct val="115000"/>
              </a:lnSpc>
              <a:spcAft>
                <a:spcPts val="800"/>
              </a:spcAft>
            </a:pPr>
            <a:r>
              <a:rPr lang="lt-LT" sz="2100" b="1" kern="100" dirty="0">
                <a:solidFill>
                  <a:schemeClr val="accent1"/>
                </a:solidFill>
                <a:effectLst/>
                <a:latin typeface="Arial" panose="020B0604020202020204" pitchFamily="34" charset="0"/>
                <a:ea typeface="Aptos" panose="020B0004020202020204" pitchFamily="34" charset="0"/>
                <a:cs typeface="Arial" panose="020B0604020202020204" pitchFamily="34" charset="0"/>
              </a:rPr>
              <a:t>Smulkūs pakeitimai </a:t>
            </a:r>
            <a:r>
              <a:rPr lang="lt-LT" sz="2100" kern="100" dirty="0">
                <a:effectLst/>
                <a:latin typeface="Arial" panose="020B0604020202020204" pitchFamily="34" charset="0"/>
                <a:ea typeface="Aptos" panose="020B0004020202020204" pitchFamily="34" charset="0"/>
                <a:cs typeface="Arial" panose="020B0604020202020204" pitchFamily="34" charset="0"/>
              </a:rPr>
              <a:t>(</a:t>
            </a:r>
            <a:r>
              <a:rPr lang="lt-LT" sz="2100" i="1" kern="100" dirty="0">
                <a:effectLst/>
                <a:latin typeface="Arial" panose="020B0604020202020204" pitchFamily="34" charset="0"/>
                <a:ea typeface="Aptos" panose="020B0004020202020204" pitchFamily="34" charset="0"/>
                <a:cs typeface="Arial" panose="020B0604020202020204" pitchFamily="34" charset="0"/>
              </a:rPr>
              <a:t>prekės, paslaugos – neviršijant 10 proc., darbai – 15 proc.);</a:t>
            </a:r>
          </a:p>
          <a:p>
            <a:pPr marL="0" indent="0" algn="just">
              <a:lnSpc>
                <a:spcPct val="115000"/>
              </a:lnSpc>
              <a:spcAft>
                <a:spcPts val="800"/>
              </a:spcAft>
              <a:buNone/>
            </a:pPr>
            <a:r>
              <a:rPr lang="lt-LT" sz="2100" kern="100" dirty="0">
                <a:solidFill>
                  <a:srgbClr val="C00000"/>
                </a:solidFill>
                <a:effectLst/>
                <a:latin typeface="Arial" panose="020B0604020202020204" pitchFamily="34" charset="0"/>
                <a:ea typeface="Aptos" panose="020B0004020202020204" pitchFamily="34" charset="0"/>
                <a:cs typeface="Arial" panose="020B0604020202020204" pitchFamily="34" charset="0"/>
              </a:rPr>
              <a:t>Raštu sudaryta sutartis gali būti pakeista tik raštu</a:t>
            </a:r>
            <a:r>
              <a:rPr lang="lt-LT" sz="2100" kern="100" dirty="0">
                <a:effectLst/>
                <a:latin typeface="Arial" panose="020B0604020202020204" pitchFamily="34" charset="0"/>
                <a:ea typeface="Aptos" panose="020B0004020202020204" pitchFamily="34" charset="0"/>
                <a:cs typeface="Arial" panose="020B0604020202020204" pitchFamily="34" charset="0"/>
              </a:rPr>
              <a:t> (CK 6.192 str. 4 d.) – abiejų šalių sutarimu. </a:t>
            </a:r>
          </a:p>
          <a:p>
            <a:pPr marL="0" indent="0" algn="just">
              <a:lnSpc>
                <a:spcPct val="115000"/>
              </a:lnSpc>
              <a:spcAft>
                <a:spcPts val="800"/>
              </a:spcAft>
              <a:buNone/>
            </a:pPr>
            <a:r>
              <a:rPr lang="lt-LT" sz="2100" kern="100" dirty="0">
                <a:solidFill>
                  <a:srgbClr val="C00000"/>
                </a:solidFill>
                <a:effectLst/>
                <a:latin typeface="Arial" panose="020B0604020202020204" pitchFamily="34" charset="0"/>
                <a:ea typeface="Aptos" panose="020B0004020202020204" pitchFamily="34" charset="0"/>
                <a:cs typeface="Arial" panose="020B0604020202020204" pitchFamily="34" charset="0"/>
              </a:rPr>
              <a:t>Raštu sudarytos sutarties rašytiniai pakeitimai yra viešinami CVP IS.</a:t>
            </a:r>
          </a:p>
          <a:p>
            <a:endParaRPr lang="lt-LT" dirty="0"/>
          </a:p>
        </p:txBody>
      </p:sp>
      <p:sp>
        <p:nvSpPr>
          <p:cNvPr id="3" name="Pavadinimas 2">
            <a:extLst>
              <a:ext uri="{FF2B5EF4-FFF2-40B4-BE49-F238E27FC236}">
                <a16:creationId xmlns:a16="http://schemas.microsoft.com/office/drawing/2014/main" id="{E1EF8062-2798-8895-1F0B-7C0630FD53B3}"/>
              </a:ext>
            </a:extLst>
          </p:cNvPr>
          <p:cNvSpPr>
            <a:spLocks noGrp="1"/>
          </p:cNvSpPr>
          <p:nvPr>
            <p:ph type="title"/>
          </p:nvPr>
        </p:nvSpPr>
        <p:spPr>
          <a:xfrm>
            <a:off x="546801" y="275699"/>
            <a:ext cx="11060999" cy="484877"/>
          </a:xfrm>
        </p:spPr>
        <p:txBody>
          <a:bodyPr>
            <a:normAutofit/>
          </a:bodyPr>
          <a:lstStyle/>
          <a:p>
            <a:pPr algn="ctr"/>
            <a:r>
              <a:rPr lang="lt-LT" sz="2400" b="1" kern="100" dirty="0">
                <a:solidFill>
                  <a:schemeClr val="accent1"/>
                </a:solidFill>
                <a:effectLst/>
                <a:latin typeface="Arial" panose="020B0604020202020204" pitchFamily="34" charset="0"/>
                <a:ea typeface="Aptos" panose="020B0004020202020204" pitchFamily="34" charset="0"/>
                <a:cs typeface="Arial" panose="020B0604020202020204" pitchFamily="34" charset="0"/>
              </a:rPr>
              <a:t>SUTARTIS </a:t>
            </a:r>
            <a:r>
              <a:rPr lang="lt-LT" sz="2400" b="1" u="sng" kern="100" dirty="0">
                <a:solidFill>
                  <a:schemeClr val="accent1"/>
                </a:solidFill>
                <a:effectLst/>
                <a:latin typeface="Arial" panose="020B0604020202020204" pitchFamily="34" charset="0"/>
                <a:ea typeface="Aptos" panose="020B0004020202020204" pitchFamily="34" charset="0"/>
                <a:cs typeface="Arial" panose="020B0604020202020204" pitchFamily="34" charset="0"/>
              </a:rPr>
              <a:t>GALI</a:t>
            </a:r>
            <a:r>
              <a:rPr lang="lt-LT" sz="2400" b="1" kern="100" dirty="0">
                <a:solidFill>
                  <a:schemeClr val="accent1"/>
                </a:solidFill>
                <a:effectLst/>
                <a:latin typeface="Arial" panose="020B0604020202020204" pitchFamily="34" charset="0"/>
                <a:ea typeface="Aptos" panose="020B0004020202020204" pitchFamily="34" charset="0"/>
                <a:cs typeface="Arial" panose="020B0604020202020204" pitchFamily="34" charset="0"/>
              </a:rPr>
              <a:t> BŪTI KEIČIAMA NEATLIEKANT NAUJO PIRKIMO</a:t>
            </a:r>
            <a:endParaRPr lang="lt-LT" sz="2400" b="1" dirty="0">
              <a:solidFill>
                <a:schemeClr val="accent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99808656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urinio vietos rezervavimo ženklas 1">
            <a:extLst>
              <a:ext uri="{FF2B5EF4-FFF2-40B4-BE49-F238E27FC236}">
                <a16:creationId xmlns:a16="http://schemas.microsoft.com/office/drawing/2014/main" id="{BB38D716-DF72-112A-67F5-E49AF20B0433}"/>
              </a:ext>
            </a:extLst>
          </p:cNvPr>
          <p:cNvSpPr>
            <a:spLocks noGrp="1"/>
          </p:cNvSpPr>
          <p:nvPr>
            <p:ph idx="1"/>
          </p:nvPr>
        </p:nvSpPr>
        <p:spPr>
          <a:xfrm>
            <a:off x="565501" y="1524712"/>
            <a:ext cx="11060998" cy="4567023"/>
          </a:xfrm>
        </p:spPr>
        <p:txBody>
          <a:bodyPr>
            <a:normAutofit/>
          </a:bodyPr>
          <a:lstStyle/>
          <a:p>
            <a:pPr marL="0" indent="0">
              <a:lnSpc>
                <a:spcPct val="115000"/>
              </a:lnSpc>
              <a:spcAft>
                <a:spcPts val="800"/>
              </a:spcAft>
              <a:buNone/>
            </a:pPr>
            <a:r>
              <a:rPr lang="lt-LT" sz="2000" b="1" kern="100" dirty="0">
                <a:solidFill>
                  <a:schemeClr val="accent1"/>
                </a:solidFill>
                <a:effectLst/>
                <a:latin typeface="Arial" panose="020B0604020202020204" pitchFamily="34" charset="0"/>
                <a:ea typeface="Aptos" panose="020B0004020202020204" pitchFamily="34" charset="0"/>
                <a:cs typeface="Arial" panose="020B0604020202020204" pitchFamily="34" charset="0"/>
              </a:rPr>
              <a:t>Esminiai sutarties pakeitimai: </a:t>
            </a:r>
          </a:p>
          <a:p>
            <a:pPr>
              <a:lnSpc>
                <a:spcPct val="115000"/>
              </a:lnSpc>
              <a:spcAft>
                <a:spcPts val="800"/>
              </a:spcAft>
            </a:pPr>
            <a:r>
              <a:rPr lang="lt-LT" sz="2000" kern="100" dirty="0">
                <a:effectLst/>
                <a:latin typeface="Arial" panose="020B0604020202020204" pitchFamily="34" charset="0"/>
                <a:ea typeface="Aptos" panose="020B0004020202020204" pitchFamily="34" charset="0"/>
                <a:cs typeface="Arial" panose="020B0604020202020204" pitchFamily="34" charset="0"/>
              </a:rPr>
              <a:t>Nustatoma </a:t>
            </a:r>
            <a:r>
              <a:rPr lang="lt-LT" sz="2000" kern="100" dirty="0">
                <a:solidFill>
                  <a:schemeClr val="accent1"/>
                </a:solidFill>
                <a:effectLst/>
                <a:latin typeface="Arial" panose="020B0604020202020204" pitchFamily="34" charset="0"/>
                <a:ea typeface="Aptos" panose="020B0004020202020204" pitchFamily="34" charset="0"/>
                <a:cs typeface="Arial" panose="020B0604020202020204" pitchFamily="34" charset="0"/>
              </a:rPr>
              <a:t>nauja sąlyga</a:t>
            </a:r>
            <a:r>
              <a:rPr lang="lt-LT" sz="2000" kern="100" dirty="0">
                <a:effectLst/>
                <a:latin typeface="Arial" panose="020B0604020202020204" pitchFamily="34" charset="0"/>
                <a:ea typeface="Aptos" panose="020B0004020202020204" pitchFamily="34" charset="0"/>
                <a:cs typeface="Arial" panose="020B0604020202020204" pitchFamily="34" charset="0"/>
              </a:rPr>
              <a:t>, kuri būtų suteikusi galimybę dalyvauti kitiems, nei dalyvavo, konkurso dalyviams arba nugalėtoju pripažinti kito nei pasirinktasis dalyvio pasiūlymą.</a:t>
            </a:r>
          </a:p>
          <a:p>
            <a:pPr>
              <a:lnSpc>
                <a:spcPct val="115000"/>
              </a:lnSpc>
              <a:spcAft>
                <a:spcPts val="800"/>
              </a:spcAft>
            </a:pPr>
            <a:r>
              <a:rPr lang="lt-LT" sz="2000" kern="100" dirty="0">
                <a:effectLst/>
                <a:latin typeface="Arial" panose="020B0604020202020204" pitchFamily="34" charset="0"/>
                <a:ea typeface="Aptos" panose="020B0004020202020204" pitchFamily="34" charset="0"/>
                <a:cs typeface="Arial" panose="020B0604020202020204" pitchFamily="34" charset="0"/>
              </a:rPr>
              <a:t>Pakeitimu ženkliai </a:t>
            </a:r>
            <a:r>
              <a:rPr lang="lt-LT" sz="2000" kern="100" dirty="0">
                <a:solidFill>
                  <a:schemeClr val="accent1"/>
                </a:solidFill>
                <a:effectLst/>
                <a:latin typeface="Arial" panose="020B0604020202020204" pitchFamily="34" charset="0"/>
                <a:ea typeface="Aptos" panose="020B0004020202020204" pitchFamily="34" charset="0"/>
                <a:cs typeface="Arial" panose="020B0604020202020204" pitchFamily="34" charset="0"/>
              </a:rPr>
              <a:t>išplečiama sutarties apimtis</a:t>
            </a:r>
            <a:r>
              <a:rPr lang="lt-LT" sz="2000" kern="100" dirty="0">
                <a:effectLst/>
                <a:latin typeface="Arial" panose="020B0604020202020204" pitchFamily="34" charset="0"/>
                <a:ea typeface="Aptos" panose="020B0004020202020204" pitchFamily="34" charset="0"/>
                <a:cs typeface="Arial" panose="020B0604020202020204" pitchFamily="34" charset="0"/>
              </a:rPr>
              <a:t>.</a:t>
            </a:r>
          </a:p>
          <a:p>
            <a:pPr>
              <a:lnSpc>
                <a:spcPct val="115000"/>
              </a:lnSpc>
              <a:spcAft>
                <a:spcPts val="800"/>
              </a:spcAft>
            </a:pPr>
            <a:r>
              <a:rPr lang="lt-LT" sz="2000" kern="100" dirty="0">
                <a:effectLst/>
                <a:latin typeface="Arial" panose="020B0604020202020204" pitchFamily="34" charset="0"/>
                <a:ea typeface="Aptos" panose="020B0004020202020204" pitchFamily="34" charset="0"/>
                <a:cs typeface="Arial" panose="020B0604020202020204" pitchFamily="34" charset="0"/>
              </a:rPr>
              <a:t>Pakeitimu </a:t>
            </a:r>
            <a:r>
              <a:rPr lang="lt-LT" sz="2000" kern="100" dirty="0">
                <a:solidFill>
                  <a:schemeClr val="accent1"/>
                </a:solidFill>
                <a:effectLst/>
                <a:latin typeface="Arial" panose="020B0604020202020204" pitchFamily="34" charset="0"/>
                <a:ea typeface="Aptos" panose="020B0004020202020204" pitchFamily="34" charset="0"/>
                <a:cs typeface="Arial" panose="020B0604020202020204" pitchFamily="34" charset="0"/>
              </a:rPr>
              <a:t>keičiasi ekonominė sutarties pusiausvyra tiekėjo naudai </a:t>
            </a:r>
            <a:r>
              <a:rPr lang="lt-LT" sz="2000" kern="100" dirty="0">
                <a:effectLst/>
                <a:latin typeface="Arial" panose="020B0604020202020204" pitchFamily="34" charset="0"/>
                <a:ea typeface="Aptos" panose="020B0004020202020204" pitchFamily="34" charset="0"/>
                <a:cs typeface="Arial" panose="020B0604020202020204" pitchFamily="34" charset="0"/>
              </a:rPr>
              <a:t>taip, kaip nebuvo numatyta pradinės sutarties sąlygose.</a:t>
            </a:r>
          </a:p>
          <a:p>
            <a:pPr>
              <a:lnSpc>
                <a:spcPct val="115000"/>
              </a:lnSpc>
              <a:spcAft>
                <a:spcPts val="800"/>
              </a:spcAft>
            </a:pPr>
            <a:r>
              <a:rPr lang="lt-LT" sz="2000" kern="100" dirty="0">
                <a:effectLst/>
                <a:latin typeface="Arial" panose="020B0604020202020204" pitchFamily="34" charset="0"/>
                <a:ea typeface="Aptos" panose="020B0004020202020204" pitchFamily="34" charset="0"/>
                <a:cs typeface="Arial" panose="020B0604020202020204" pitchFamily="34" charset="0"/>
              </a:rPr>
              <a:t>Keičiamas sutartį vykdantis tiekėjas </a:t>
            </a:r>
            <a:r>
              <a:rPr lang="lt-LT" sz="2000" kern="100" dirty="0">
                <a:solidFill>
                  <a:schemeClr val="accent1"/>
                </a:solidFill>
                <a:effectLst/>
                <a:latin typeface="Arial" panose="020B0604020202020204" pitchFamily="34" charset="0"/>
                <a:ea typeface="Aptos" panose="020B0004020202020204" pitchFamily="34" charset="0"/>
                <a:cs typeface="Arial" panose="020B0604020202020204" pitchFamily="34" charset="0"/>
              </a:rPr>
              <a:t>dėl kitų priežasčių, nei numatyta VPĮ 89 str. 4 d.</a:t>
            </a:r>
          </a:p>
          <a:p>
            <a:pPr marL="0" indent="0" algn="just">
              <a:buNone/>
            </a:pPr>
            <a:r>
              <a:rPr lang="lt-LT" sz="1600" i="1" dirty="0">
                <a:solidFill>
                  <a:srgbClr val="C00000"/>
                </a:solidFill>
                <a:latin typeface="Arial" panose="020B0604020202020204" pitchFamily="34" charset="0"/>
                <a:cs typeface="Arial" panose="020B0604020202020204" pitchFamily="34" charset="0"/>
              </a:rPr>
              <a:t>Pvz. sutartyje nustatyta, kad prekių pristatymo terminas </a:t>
            </a:r>
            <a:r>
              <a:rPr lang="lt-LT" sz="1600" i="1" dirty="0">
                <a:solidFill>
                  <a:srgbClr val="C00000"/>
                </a:solidFill>
                <a:highlight>
                  <a:srgbClr val="00FFFF"/>
                </a:highlight>
                <a:latin typeface="Arial" panose="020B0604020202020204" pitchFamily="34" charset="0"/>
                <a:cs typeface="Arial" panose="020B0604020202020204" pitchFamily="34" charset="0"/>
              </a:rPr>
              <a:t>yra 3 mėn. </a:t>
            </a:r>
            <a:r>
              <a:rPr lang="lt-LT" sz="1600" i="1" dirty="0">
                <a:solidFill>
                  <a:srgbClr val="C00000"/>
                </a:solidFill>
                <a:latin typeface="Arial" panose="020B0604020202020204" pitchFamily="34" charset="0"/>
                <a:cs typeface="Arial" panose="020B0604020202020204" pitchFamily="34" charset="0"/>
              </a:rPr>
              <a:t>(pratęsimo galimybė nenumatyta). Sutarties vykdymo metu prekės </a:t>
            </a:r>
            <a:r>
              <a:rPr lang="lt-LT" sz="1600" i="1" dirty="0">
                <a:solidFill>
                  <a:srgbClr val="C00000"/>
                </a:solidFill>
                <a:highlight>
                  <a:srgbClr val="00FFFF"/>
                </a:highlight>
                <a:latin typeface="Arial" panose="020B0604020202020204" pitchFamily="34" charset="0"/>
                <a:cs typeface="Arial" panose="020B0604020202020204" pitchFamily="34" charset="0"/>
              </a:rPr>
              <a:t>pristatymo termino pratęsimas būtų laikomas esminiu sutarties pakeitimu</a:t>
            </a:r>
            <a:r>
              <a:rPr lang="lt-LT" sz="1600" i="1" dirty="0">
                <a:solidFill>
                  <a:srgbClr val="C00000"/>
                </a:solidFill>
                <a:latin typeface="Arial" panose="020B0604020202020204" pitchFamily="34" charset="0"/>
                <a:cs typeface="Arial" panose="020B0604020202020204" pitchFamily="34" charset="0"/>
              </a:rPr>
              <a:t>, kadangi pirkimo metu nustatytas trumpas prekių pristatymo terminas galėjo nulemti mažesnį pirkime dalyvaujančių tiekėjų skaičių, todėl negalėtų būti atliekamas.</a:t>
            </a:r>
          </a:p>
        </p:txBody>
      </p:sp>
      <p:sp>
        <p:nvSpPr>
          <p:cNvPr id="3" name="Pavadinimas 2">
            <a:extLst>
              <a:ext uri="{FF2B5EF4-FFF2-40B4-BE49-F238E27FC236}">
                <a16:creationId xmlns:a16="http://schemas.microsoft.com/office/drawing/2014/main" id="{8C3974AF-C5FE-B692-CE0F-0F64DE7BEDA8}"/>
              </a:ext>
            </a:extLst>
          </p:cNvPr>
          <p:cNvSpPr>
            <a:spLocks noGrp="1"/>
          </p:cNvSpPr>
          <p:nvPr>
            <p:ph type="title"/>
          </p:nvPr>
        </p:nvSpPr>
        <p:spPr/>
        <p:txBody>
          <a:bodyPr>
            <a:normAutofit fontScale="90000"/>
          </a:bodyPr>
          <a:lstStyle/>
          <a:p>
            <a:pPr algn="just"/>
            <a:r>
              <a:rPr lang="lt-LT" sz="2700" b="1" kern="100" dirty="0">
                <a:solidFill>
                  <a:schemeClr val="accent1"/>
                </a:solidFill>
                <a:effectLst/>
                <a:latin typeface="Arial" panose="020B0604020202020204" pitchFamily="34" charset="0"/>
                <a:ea typeface="Aptos" panose="020B0004020202020204" pitchFamily="34" charset="0"/>
                <a:cs typeface="Arial" panose="020B0604020202020204" pitchFamily="34" charset="0"/>
              </a:rPr>
              <a:t>JEI SUTARTIES PAKEITIMAI PRISKIRIAMI ESMINIAMS PAKEITIMAMS – TURI BŪTI ATLIEKAMA NAUJA PIRKIMO PROCEDŪRA </a:t>
            </a:r>
            <a:endParaRPr lang="lt-LT" dirty="0">
              <a:solidFill>
                <a:schemeClr val="accent1"/>
              </a:solidFill>
            </a:endParaRPr>
          </a:p>
        </p:txBody>
      </p:sp>
    </p:spTree>
    <p:extLst>
      <p:ext uri="{BB962C8B-B14F-4D97-AF65-F5344CB8AC3E}">
        <p14:creationId xmlns:p14="http://schemas.microsoft.com/office/powerpoint/2010/main" val="326415030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urinio vietos rezervavimo ženklas 1">
            <a:extLst>
              <a:ext uri="{FF2B5EF4-FFF2-40B4-BE49-F238E27FC236}">
                <a16:creationId xmlns:a16="http://schemas.microsoft.com/office/drawing/2014/main" id="{6AE033AC-6B92-024A-2650-AF99E08EE91F}"/>
              </a:ext>
            </a:extLst>
          </p:cNvPr>
          <p:cNvSpPr>
            <a:spLocks noGrp="1"/>
          </p:cNvSpPr>
          <p:nvPr>
            <p:ph idx="1"/>
          </p:nvPr>
        </p:nvSpPr>
        <p:spPr/>
        <p:txBody>
          <a:bodyPr>
            <a:normAutofit lnSpcReduction="10000"/>
          </a:bodyPr>
          <a:lstStyle/>
          <a:p>
            <a:pPr algn="just">
              <a:lnSpc>
                <a:spcPct val="115000"/>
              </a:lnSpc>
              <a:spcAft>
                <a:spcPts val="800"/>
              </a:spcAft>
            </a:pPr>
            <a:r>
              <a:rPr lang="lt-LT" sz="1800" kern="100" dirty="0">
                <a:effectLst/>
                <a:latin typeface="Arial" panose="020B0604020202020204" pitchFamily="34" charset="0"/>
                <a:ea typeface="Aptos" panose="020B0004020202020204" pitchFamily="34" charset="0"/>
                <a:cs typeface="Arial" panose="020B0604020202020204" pitchFamily="34" charset="0"/>
              </a:rPr>
              <a:t>PO gali nutraukti sutartį, </a:t>
            </a:r>
            <a:r>
              <a:rPr lang="lt-LT" sz="1800" kern="100" dirty="0">
                <a:solidFill>
                  <a:srgbClr val="C00000"/>
                </a:solidFill>
                <a:effectLst/>
                <a:latin typeface="Arial" panose="020B0604020202020204" pitchFamily="34" charset="0"/>
                <a:ea typeface="Aptos" panose="020B0004020202020204" pitchFamily="34" charset="0"/>
                <a:cs typeface="Arial" panose="020B0604020202020204" pitchFamily="34" charset="0"/>
              </a:rPr>
              <a:t>jeigu tiekėjas sutarties neįvykdo ar netinkamai įvykdo </a:t>
            </a:r>
            <a:r>
              <a:rPr lang="lt-LT" sz="1800" kern="100" dirty="0">
                <a:effectLst/>
                <a:latin typeface="Arial" panose="020B0604020202020204" pitchFamily="34" charset="0"/>
                <a:ea typeface="Aptos" panose="020B0004020202020204" pitchFamily="34" charset="0"/>
                <a:cs typeface="Arial" panose="020B0604020202020204" pitchFamily="34" charset="0"/>
              </a:rPr>
              <a:t>ir tai yra </a:t>
            </a:r>
            <a:r>
              <a:rPr lang="lt-LT" sz="1800" kern="100" dirty="0">
                <a:solidFill>
                  <a:srgbClr val="C00000"/>
                </a:solidFill>
                <a:effectLst/>
                <a:latin typeface="Arial" panose="020B0604020202020204" pitchFamily="34" charset="0"/>
                <a:ea typeface="Aptos" panose="020B0004020202020204" pitchFamily="34" charset="0"/>
                <a:cs typeface="Arial" panose="020B0604020202020204" pitchFamily="34" charset="0"/>
              </a:rPr>
              <a:t>esminis sutarties pažeidimas</a:t>
            </a:r>
            <a:r>
              <a:rPr lang="lt-LT" sz="1800" kern="100" dirty="0">
                <a:effectLst/>
                <a:latin typeface="Arial" panose="020B0604020202020204" pitchFamily="34" charset="0"/>
                <a:ea typeface="Aptos" panose="020B0004020202020204" pitchFamily="34" charset="0"/>
                <a:cs typeface="Arial" panose="020B0604020202020204" pitchFamily="34" charset="0"/>
              </a:rPr>
              <a:t>, nurodytas sutartyje arba pagal CK 6.217 str.</a:t>
            </a:r>
          </a:p>
          <a:p>
            <a:pPr marR="86360" algn="just">
              <a:lnSpc>
                <a:spcPct val="115000"/>
              </a:lnSpc>
              <a:spcAft>
                <a:spcPts val="800"/>
              </a:spcAft>
            </a:pPr>
            <a:r>
              <a:rPr lang="lt-LT" sz="1800" kern="100" dirty="0">
                <a:effectLst/>
                <a:latin typeface="Arial" panose="020B0604020202020204" pitchFamily="34" charset="0"/>
                <a:ea typeface="Aptos" panose="020B0004020202020204" pitchFamily="34" charset="0"/>
                <a:cs typeface="Arial" panose="020B0604020202020204" pitchFamily="34" charset="0"/>
              </a:rPr>
              <a:t>Nustačius, kad paslaugos, prekės, darbai vykdomi pažeidžiant </a:t>
            </a:r>
            <a:r>
              <a:rPr lang="lt-LT" sz="1800" kern="100" dirty="0">
                <a:effectLst/>
                <a:latin typeface="Arial" panose="020B0604020202020204" pitchFamily="34" charset="0"/>
                <a:ea typeface="Calibri" panose="020F0502020204030204" pitchFamily="34" charset="0"/>
                <a:cs typeface="Arial" panose="020B0604020202020204" pitchFamily="34" charset="0"/>
              </a:rPr>
              <a:t>sutartyje nustatytus reikalavimus, tiekėjui </a:t>
            </a:r>
            <a:r>
              <a:rPr lang="lt-LT" sz="1800" u="sng" kern="100" dirty="0">
                <a:solidFill>
                  <a:srgbClr val="C00000"/>
                </a:solidFill>
                <a:effectLst/>
                <a:latin typeface="Arial" panose="020B0604020202020204" pitchFamily="34" charset="0"/>
                <a:ea typeface="Calibri" panose="020F0502020204030204" pitchFamily="34" charset="0"/>
                <a:cs typeface="Arial" panose="020B0604020202020204" pitchFamily="34" charset="0"/>
              </a:rPr>
              <a:t>turi būti </a:t>
            </a:r>
            <a:r>
              <a:rPr lang="lt-LT" sz="1800" kern="100" dirty="0">
                <a:solidFill>
                  <a:srgbClr val="C00000"/>
                </a:solidFill>
                <a:effectLst/>
                <a:latin typeface="Arial" panose="020B0604020202020204" pitchFamily="34" charset="0"/>
                <a:ea typeface="Calibri" panose="020F0502020204030204" pitchFamily="34" charset="0"/>
                <a:cs typeface="Arial" panose="020B0604020202020204" pitchFamily="34" charset="0"/>
              </a:rPr>
              <a:t>taikomos sutartyje numatytos sankcijos</a:t>
            </a:r>
            <a:r>
              <a:rPr lang="lt-LT" sz="1800" kern="100" dirty="0">
                <a:effectLst/>
                <a:latin typeface="Arial" panose="020B0604020202020204" pitchFamily="34" charset="0"/>
                <a:ea typeface="Calibri" panose="020F0502020204030204" pitchFamily="34" charset="0"/>
                <a:cs typeface="Arial" panose="020B0604020202020204" pitchFamily="34" charset="0"/>
              </a:rPr>
              <a:t>. </a:t>
            </a:r>
            <a:endParaRPr lang="lt-LT" sz="1800" kern="100" dirty="0">
              <a:effectLst/>
              <a:latin typeface="Arial" panose="020B0604020202020204" pitchFamily="34" charset="0"/>
              <a:ea typeface="Aptos" panose="020B0004020202020204" pitchFamily="34" charset="0"/>
              <a:cs typeface="Arial" panose="020B0604020202020204" pitchFamily="34" charset="0"/>
            </a:endParaRPr>
          </a:p>
          <a:p>
            <a:pPr marR="86360" algn="just">
              <a:lnSpc>
                <a:spcPct val="115000"/>
              </a:lnSpc>
              <a:spcAft>
                <a:spcPts val="800"/>
              </a:spcAft>
            </a:pPr>
            <a:r>
              <a:rPr lang="lt-LT" sz="1800" kern="100" dirty="0">
                <a:effectLst/>
                <a:latin typeface="Arial" panose="020B0604020202020204" pitchFamily="34" charset="0"/>
                <a:ea typeface="Calibri" panose="020F0502020204030204" pitchFamily="34" charset="0"/>
                <a:cs typeface="Arial" panose="020B0604020202020204" pitchFamily="34" charset="0"/>
              </a:rPr>
              <a:t>Vadovaujantis </a:t>
            </a:r>
            <a:r>
              <a:rPr lang="lt-LT" sz="1800" kern="100" dirty="0">
                <a:effectLst/>
                <a:latin typeface="Arial" panose="020B0604020202020204" pitchFamily="34" charset="0"/>
                <a:ea typeface="Aptos" panose="020B0004020202020204" pitchFamily="34" charset="0"/>
                <a:cs typeface="Arial" panose="020B0604020202020204" pitchFamily="34" charset="0"/>
              </a:rPr>
              <a:t>VPĮ 91 str. reikalavimais, </a:t>
            </a:r>
            <a:r>
              <a:rPr lang="lt-LT" sz="1800" kern="100" dirty="0">
                <a:solidFill>
                  <a:srgbClr val="C00000"/>
                </a:solidFill>
                <a:effectLst/>
                <a:latin typeface="Arial" panose="020B0604020202020204" pitchFamily="34" charset="0"/>
                <a:ea typeface="Aptos" panose="020B0004020202020204" pitchFamily="34" charset="0"/>
                <a:cs typeface="Arial" panose="020B0604020202020204" pitchFamily="34" charset="0"/>
              </a:rPr>
              <a:t>i</a:t>
            </a:r>
            <a:r>
              <a:rPr lang="lt-LT" sz="1800" kern="100" dirty="0">
                <a:solidFill>
                  <a:srgbClr val="C00000"/>
                </a:solidFill>
                <a:effectLst/>
                <a:latin typeface="Arial" panose="020B0604020202020204" pitchFamily="34" charset="0"/>
                <a:ea typeface="Calibri" panose="020F0502020204030204" pitchFamily="34" charset="0"/>
                <a:cs typeface="Arial" panose="020B0604020202020204" pitchFamily="34" charset="0"/>
              </a:rPr>
              <a:t>nformacija apie tiekėjus, kurie sutartyse nustatytas esmines sąlygas vykdė su dideliais arba nuolatiniais trūkumais </a:t>
            </a:r>
            <a:r>
              <a:rPr lang="lt-LT" sz="1800" kern="100" dirty="0">
                <a:effectLst/>
                <a:latin typeface="Arial" panose="020B0604020202020204" pitchFamily="34" charset="0"/>
                <a:ea typeface="Calibri" panose="020F0502020204030204" pitchFamily="34" charset="0"/>
                <a:cs typeface="Arial" panose="020B0604020202020204" pitchFamily="34" charset="0"/>
              </a:rPr>
              <a:t>ir dėl to jiems pritaikytos sutartyse nustatytos sankcijos, </a:t>
            </a:r>
            <a:r>
              <a:rPr lang="lt-LT" sz="1800" u="sng" kern="100" dirty="0">
                <a:solidFill>
                  <a:srgbClr val="C00000"/>
                </a:solidFill>
                <a:effectLst/>
                <a:latin typeface="Arial" panose="020B0604020202020204" pitchFamily="34" charset="0"/>
                <a:ea typeface="Calibri" panose="020F0502020204030204" pitchFamily="34" charset="0"/>
                <a:cs typeface="Arial" panose="020B0604020202020204" pitchFamily="34" charset="0"/>
              </a:rPr>
              <a:t>turi būti paskelbiama CVP IS</a:t>
            </a:r>
            <a:r>
              <a:rPr lang="lt-LT" sz="1800" kern="100" dirty="0">
                <a:effectLst/>
                <a:latin typeface="Arial" panose="020B0604020202020204" pitchFamily="34" charset="0"/>
                <a:ea typeface="Calibri" panose="020F0502020204030204" pitchFamily="34" charset="0"/>
                <a:cs typeface="Arial" panose="020B0604020202020204" pitchFamily="34" charset="0"/>
              </a:rPr>
              <a:t>. </a:t>
            </a:r>
            <a:endParaRPr lang="lt-LT" sz="1800" kern="100" dirty="0">
              <a:effectLst/>
              <a:latin typeface="Arial" panose="020B0604020202020204" pitchFamily="34" charset="0"/>
              <a:ea typeface="Aptos" panose="020B0004020202020204" pitchFamily="34" charset="0"/>
              <a:cs typeface="Arial" panose="020B0604020202020204" pitchFamily="34" charset="0"/>
            </a:endParaRPr>
          </a:p>
          <a:p>
            <a:pPr marR="86360" algn="just">
              <a:lnSpc>
                <a:spcPct val="115000"/>
              </a:lnSpc>
              <a:spcAft>
                <a:spcPts val="800"/>
              </a:spcAft>
            </a:pPr>
            <a:r>
              <a:rPr lang="lt-LT" sz="1800" kern="100" dirty="0">
                <a:solidFill>
                  <a:srgbClr val="C00000"/>
                </a:solidFill>
                <a:effectLst/>
                <a:latin typeface="Arial" panose="020B0604020202020204" pitchFamily="34" charset="0"/>
                <a:ea typeface="Aptos" panose="020B0004020202020204" pitchFamily="34" charset="0"/>
                <a:cs typeface="Arial" panose="020B0604020202020204" pitchFamily="34" charset="0"/>
              </a:rPr>
              <a:t>VPĮ 91 str. nuostatos nesuteikia PO </a:t>
            </a:r>
            <a:r>
              <a:rPr lang="lt-LT" sz="1800" kern="100" dirty="0" err="1">
                <a:solidFill>
                  <a:srgbClr val="C00000"/>
                </a:solidFill>
                <a:effectLst/>
                <a:latin typeface="Arial" panose="020B0604020202020204" pitchFamily="34" charset="0"/>
                <a:ea typeface="Aptos" panose="020B0004020202020204" pitchFamily="34" charset="0"/>
                <a:cs typeface="Arial" panose="020B0604020202020204" pitchFamily="34" charset="0"/>
              </a:rPr>
              <a:t>diskrecijos</a:t>
            </a:r>
            <a:r>
              <a:rPr lang="lt-LT" sz="1800" kern="100" dirty="0">
                <a:solidFill>
                  <a:srgbClr val="C00000"/>
                </a:solidFill>
                <a:effectLst/>
                <a:latin typeface="Arial" panose="020B0604020202020204" pitchFamily="34" charset="0"/>
                <a:ea typeface="Aptos" panose="020B0004020202020204" pitchFamily="34" charset="0"/>
                <a:cs typeface="Arial" panose="020B0604020202020204" pitchFamily="34" charset="0"/>
              </a:rPr>
              <a:t> teisės</a:t>
            </a:r>
            <a:r>
              <a:rPr lang="lt-LT" sz="1800" kern="100" dirty="0">
                <a:effectLst/>
                <a:latin typeface="Arial" panose="020B0604020202020204" pitchFamily="34" charset="0"/>
                <a:ea typeface="Aptos" panose="020B0004020202020204" pitchFamily="34" charset="0"/>
                <a:cs typeface="Arial" panose="020B0604020202020204" pitchFamily="34" charset="0"/>
              </a:rPr>
              <a:t>, kai sprendžiamas klausimas dėl tiekėjų įtraukimo į Nepatikimų tiekėjų sąrašą, jeigu PO priėmė sprendimą, kad tiekėjas netinkamai vykdė viešojo pirkimo sutartį ir jam dėl to pritaikė sankciją.  </a:t>
            </a:r>
          </a:p>
          <a:p>
            <a:pPr marR="86360" algn="just">
              <a:lnSpc>
                <a:spcPct val="115000"/>
              </a:lnSpc>
              <a:spcAft>
                <a:spcPts val="800"/>
              </a:spcAft>
            </a:pPr>
            <a:r>
              <a:rPr lang="lt-LT" sz="1800" kern="100" dirty="0">
                <a:effectLst/>
                <a:latin typeface="Arial" panose="020B0604020202020204" pitchFamily="34" charset="0"/>
                <a:ea typeface="Aptos" panose="020B0004020202020204" pitchFamily="34" charset="0"/>
                <a:cs typeface="Arial" panose="020B0604020202020204" pitchFamily="34" charset="0"/>
              </a:rPr>
              <a:t>Tiekėjas </a:t>
            </a:r>
            <a:r>
              <a:rPr lang="lt-LT" sz="1800" u="sng" kern="100" dirty="0">
                <a:solidFill>
                  <a:srgbClr val="C00000"/>
                </a:solidFill>
                <a:effectLst/>
                <a:latin typeface="Arial" panose="020B0604020202020204" pitchFamily="34" charset="0"/>
                <a:ea typeface="Aptos" panose="020B0004020202020204" pitchFamily="34" charset="0"/>
                <a:cs typeface="Arial" panose="020B0604020202020204" pitchFamily="34" charset="0"/>
              </a:rPr>
              <a:t>turi būti </a:t>
            </a:r>
            <a:r>
              <a:rPr lang="lt-LT" sz="1800" kern="100" dirty="0">
                <a:effectLst/>
                <a:latin typeface="Arial" panose="020B0604020202020204" pitchFamily="34" charset="0"/>
                <a:ea typeface="Aptos" panose="020B0004020202020204" pitchFamily="34" charset="0"/>
                <a:cs typeface="Arial" panose="020B0604020202020204" pitchFamily="34" charset="0"/>
              </a:rPr>
              <a:t>įtraukiamas į </a:t>
            </a:r>
            <a:r>
              <a:rPr lang="lt-LT" sz="1800" kern="100" dirty="0">
                <a:solidFill>
                  <a:srgbClr val="C00000"/>
                </a:solidFill>
                <a:effectLst/>
                <a:latin typeface="Arial" panose="020B0604020202020204" pitchFamily="34" charset="0"/>
                <a:ea typeface="Aptos" panose="020B0004020202020204" pitchFamily="34" charset="0"/>
                <a:cs typeface="Arial" panose="020B0604020202020204" pitchFamily="34" charset="0"/>
              </a:rPr>
              <a:t>Nepatikimų tiekėjų sąrašą.</a:t>
            </a:r>
          </a:p>
          <a:p>
            <a:endParaRPr lang="lt-LT" dirty="0"/>
          </a:p>
        </p:txBody>
      </p:sp>
      <p:sp>
        <p:nvSpPr>
          <p:cNvPr id="3" name="Pavadinimas 2">
            <a:extLst>
              <a:ext uri="{FF2B5EF4-FFF2-40B4-BE49-F238E27FC236}">
                <a16:creationId xmlns:a16="http://schemas.microsoft.com/office/drawing/2014/main" id="{5E865531-FCC9-BBEC-57FE-D6F4EB19ADBD}"/>
              </a:ext>
            </a:extLst>
          </p:cNvPr>
          <p:cNvSpPr>
            <a:spLocks noGrp="1"/>
          </p:cNvSpPr>
          <p:nvPr>
            <p:ph type="title"/>
          </p:nvPr>
        </p:nvSpPr>
        <p:spPr>
          <a:xfrm>
            <a:off x="546801" y="275699"/>
            <a:ext cx="11060999" cy="567478"/>
          </a:xfrm>
        </p:spPr>
        <p:txBody>
          <a:bodyPr>
            <a:normAutofit/>
          </a:bodyPr>
          <a:lstStyle/>
          <a:p>
            <a:pPr algn="ctr"/>
            <a:r>
              <a:rPr lang="lt-LT" sz="2400" b="1" kern="100" dirty="0">
                <a:solidFill>
                  <a:srgbClr val="C00000"/>
                </a:solidFill>
                <a:effectLst/>
                <a:latin typeface="Arial" panose="020B0604020202020204" pitchFamily="34" charset="0"/>
                <a:ea typeface="Aptos" panose="020B0004020202020204" pitchFamily="34" charset="0"/>
                <a:cs typeface="Arial" panose="020B0604020202020204" pitchFamily="34" charset="0"/>
              </a:rPr>
              <a:t>SUTARTIES NUTRAUKIMAS </a:t>
            </a:r>
            <a:r>
              <a:rPr lang="lt-LT" sz="2400" b="1" kern="100" dirty="0">
                <a:solidFill>
                  <a:schemeClr val="accent1"/>
                </a:solidFill>
                <a:effectLst/>
                <a:latin typeface="Arial" panose="020B0604020202020204" pitchFamily="34" charset="0"/>
                <a:ea typeface="Aptos" panose="020B0004020202020204" pitchFamily="34" charset="0"/>
                <a:cs typeface="Arial" panose="020B0604020202020204" pitchFamily="34" charset="0"/>
              </a:rPr>
              <a:t>- KRAŠTUTINĖ PRIEMONĖ</a:t>
            </a:r>
            <a:endParaRPr lang="lt-LT" sz="2400" b="1" dirty="0">
              <a:solidFill>
                <a:schemeClr val="accent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48617538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urinio vietos rezervavimo ženklas 1">
            <a:extLst>
              <a:ext uri="{FF2B5EF4-FFF2-40B4-BE49-F238E27FC236}">
                <a16:creationId xmlns:a16="http://schemas.microsoft.com/office/drawing/2014/main" id="{E114D5E9-8D02-7238-21A5-B5FD03BD3137}"/>
              </a:ext>
            </a:extLst>
          </p:cNvPr>
          <p:cNvSpPr>
            <a:spLocks noGrp="1"/>
          </p:cNvSpPr>
          <p:nvPr>
            <p:ph idx="1"/>
          </p:nvPr>
        </p:nvSpPr>
        <p:spPr>
          <a:xfrm>
            <a:off x="546802" y="914400"/>
            <a:ext cx="11060998" cy="5100423"/>
          </a:xfrm>
        </p:spPr>
        <p:txBody>
          <a:bodyPr>
            <a:normAutofit fontScale="62500" lnSpcReduction="20000"/>
          </a:bodyPr>
          <a:lstStyle/>
          <a:p>
            <a:pPr algn="just">
              <a:lnSpc>
                <a:spcPct val="115000"/>
              </a:lnSpc>
              <a:spcBef>
                <a:spcPts val="0"/>
              </a:spcBef>
            </a:pPr>
            <a:r>
              <a:rPr lang="lt-LT" sz="2900" kern="100" dirty="0">
                <a:effectLst/>
                <a:latin typeface="Arial" panose="020B0604020202020204" pitchFamily="34" charset="0"/>
                <a:ea typeface="Aptos" panose="020B0004020202020204" pitchFamily="34" charset="0"/>
                <a:cs typeface="Arial" panose="020B0604020202020204" pitchFamily="34" charset="0"/>
              </a:rPr>
              <a:t>Tai „mechanizmas“, kai tiekėjui, padariusiam esminį sutarties pažeidimą, dėl kurio su juo buvo nutraukta sutartis arba PO laikė, kad ji buvo vykdyta su nuolatiniais pažeidimais, leidžiama pasitaisyti, panaudojant </a:t>
            </a:r>
            <a:r>
              <a:rPr lang="lt-LT" sz="2900" dirty="0">
                <a:latin typeface="Arial" panose="020B0604020202020204" pitchFamily="34" charset="0"/>
                <a:cs typeface="Arial" panose="020B0604020202020204" pitchFamily="34" charset="0"/>
              </a:rPr>
              <a:t>priemones neigiamai padėčiai ištaisyti.</a:t>
            </a:r>
          </a:p>
          <a:p>
            <a:pPr marL="0" indent="0" algn="just">
              <a:lnSpc>
                <a:spcPct val="115000"/>
              </a:lnSpc>
              <a:spcBef>
                <a:spcPts val="0"/>
              </a:spcBef>
              <a:buNone/>
            </a:pPr>
            <a:endParaRPr lang="lt-LT" sz="2300" kern="100" dirty="0">
              <a:effectLst/>
              <a:latin typeface="Arial" panose="020B0604020202020204" pitchFamily="34" charset="0"/>
              <a:ea typeface="Aptos" panose="020B0004020202020204" pitchFamily="34" charset="0"/>
              <a:cs typeface="Arial" panose="020B0604020202020204" pitchFamily="34" charset="0"/>
            </a:endParaRPr>
          </a:p>
          <a:p>
            <a:pPr algn="just">
              <a:lnSpc>
                <a:spcPct val="115000"/>
              </a:lnSpc>
              <a:spcBef>
                <a:spcPts val="0"/>
              </a:spcBef>
            </a:pPr>
            <a:r>
              <a:rPr lang="lt-LT" sz="2900" dirty="0">
                <a:latin typeface="Arial" panose="020B0604020202020204" pitchFamily="34" charset="0"/>
                <a:cs typeface="Arial" panose="020B0604020202020204" pitchFamily="34" charset="0"/>
              </a:rPr>
              <a:t>VPĮ 46 str. 10 d. numato sąlygas, kurioms esant tiekėją vėl galima laikyti patikimu ir nešalinti jo iš naujo pirkimo:</a:t>
            </a:r>
          </a:p>
          <a:p>
            <a:pPr marL="0" indent="0" algn="just">
              <a:lnSpc>
                <a:spcPct val="115000"/>
              </a:lnSpc>
              <a:spcBef>
                <a:spcPts val="0"/>
              </a:spcBef>
              <a:buNone/>
            </a:pPr>
            <a:endParaRPr lang="lt-LT" sz="2900" dirty="0">
              <a:solidFill>
                <a:schemeClr val="accent1"/>
              </a:solidFill>
              <a:latin typeface="Arial" panose="020B0604020202020204" pitchFamily="34" charset="0"/>
              <a:cs typeface="Arial" panose="020B0604020202020204" pitchFamily="34" charset="0"/>
            </a:endParaRPr>
          </a:p>
          <a:p>
            <a:pPr marL="0" indent="0" algn="just">
              <a:lnSpc>
                <a:spcPct val="115000"/>
              </a:lnSpc>
              <a:spcBef>
                <a:spcPts val="0"/>
              </a:spcBef>
              <a:buNone/>
            </a:pPr>
            <a:r>
              <a:rPr lang="lt-LT" sz="2900" dirty="0">
                <a:solidFill>
                  <a:schemeClr val="accent1"/>
                </a:solidFill>
                <a:latin typeface="Arial" panose="020B0604020202020204" pitchFamily="34" charset="0"/>
                <a:cs typeface="Arial" panose="020B0604020202020204" pitchFamily="34" charset="0"/>
              </a:rPr>
              <a:t>1. Tiekėjas pateikė PO informaciją apie tai, kad ėmėsi šių priemonių: </a:t>
            </a:r>
          </a:p>
          <a:p>
            <a:pPr marL="0" indent="0" algn="just">
              <a:lnSpc>
                <a:spcPct val="115000"/>
              </a:lnSpc>
              <a:spcBef>
                <a:spcPts val="0"/>
              </a:spcBef>
              <a:buNone/>
            </a:pPr>
            <a:endParaRPr lang="lt-LT" sz="2300" dirty="0">
              <a:latin typeface="Arial" panose="020B0604020202020204" pitchFamily="34" charset="0"/>
              <a:cs typeface="Arial" panose="020B0604020202020204" pitchFamily="34" charset="0"/>
            </a:endParaRPr>
          </a:p>
          <a:p>
            <a:pPr marL="0" indent="0" algn="just">
              <a:lnSpc>
                <a:spcPct val="115000"/>
              </a:lnSpc>
              <a:spcBef>
                <a:spcPts val="0"/>
              </a:spcBef>
              <a:buNone/>
            </a:pPr>
            <a:r>
              <a:rPr lang="lt-LT" dirty="0">
                <a:latin typeface="Arial" panose="020B0604020202020204" pitchFamily="34" charset="0"/>
                <a:cs typeface="Arial" panose="020B0604020202020204" pitchFamily="34" charset="0"/>
              </a:rPr>
              <a:t>a) </a:t>
            </a:r>
            <a:r>
              <a:rPr lang="lt-LT" b="1" dirty="0">
                <a:latin typeface="Arial" panose="020B0604020202020204" pitchFamily="34" charset="0"/>
                <a:cs typeface="Arial" panose="020B0604020202020204" pitchFamily="34" charset="0"/>
              </a:rPr>
              <a:t>savanoriškai atlygino žalą</a:t>
            </a:r>
            <a:r>
              <a:rPr lang="lt-LT" dirty="0">
                <a:latin typeface="Arial" panose="020B0604020202020204" pitchFamily="34" charset="0"/>
                <a:cs typeface="Arial" panose="020B0604020202020204" pitchFamily="34" charset="0"/>
              </a:rPr>
              <a:t>, padarytą dėl pažeidimo </a:t>
            </a:r>
            <a:r>
              <a:rPr lang="lt-LT" i="1" dirty="0">
                <a:latin typeface="Arial" panose="020B0604020202020204" pitchFamily="34" charset="0"/>
                <a:cs typeface="Arial" panose="020B0604020202020204" pitchFamily="34" charset="0"/>
              </a:rPr>
              <a:t>(PO turėtų gauti dokumentus, iš kurių būtų galima nustatyti abi aplinkybes</a:t>
            </a:r>
            <a:r>
              <a:rPr lang="lt-LT" dirty="0">
                <a:latin typeface="Arial" panose="020B0604020202020204" pitchFamily="34" charset="0"/>
                <a:cs typeface="Arial" panose="020B0604020202020204" pitchFamily="34" charset="0"/>
              </a:rPr>
              <a:t>: </a:t>
            </a:r>
            <a:r>
              <a:rPr lang="lt-LT" i="1" dirty="0">
                <a:latin typeface="Arial" panose="020B0604020202020204" pitchFamily="34" charset="0"/>
                <a:cs typeface="Arial" panose="020B0604020202020204" pitchFamily="34" charset="0"/>
              </a:rPr>
              <a:t>žala yra visiškai atlyginta ir žala yra atlyginta savanoriškai) ir </a:t>
            </a:r>
          </a:p>
          <a:p>
            <a:pPr marL="0" indent="0" algn="just">
              <a:lnSpc>
                <a:spcPct val="115000"/>
              </a:lnSpc>
              <a:spcBef>
                <a:spcPts val="0"/>
              </a:spcBef>
              <a:buNone/>
            </a:pPr>
            <a:r>
              <a:rPr lang="lt-LT" dirty="0">
                <a:latin typeface="Arial" panose="020B0604020202020204" pitchFamily="34" charset="0"/>
                <a:cs typeface="Arial" panose="020B0604020202020204" pitchFamily="34" charset="0"/>
              </a:rPr>
              <a:t>b) </a:t>
            </a:r>
            <a:r>
              <a:rPr lang="lt-LT" b="1" dirty="0">
                <a:latin typeface="Arial" panose="020B0604020202020204" pitchFamily="34" charset="0"/>
                <a:cs typeface="Arial" panose="020B0604020202020204" pitchFamily="34" charset="0"/>
              </a:rPr>
              <a:t>bendradarbiavo</a:t>
            </a:r>
            <a:r>
              <a:rPr lang="lt-LT" dirty="0">
                <a:latin typeface="Arial" panose="020B0604020202020204" pitchFamily="34" charset="0"/>
                <a:cs typeface="Arial" panose="020B0604020202020204" pitchFamily="34" charset="0"/>
              </a:rPr>
              <a:t>, aktyviai teikė pagalbą ar ėmėsi kitų priemonių, padedančių ištirti, išaiškinti jo padarytą nusikalstamą veiką ar pažeidimą ir</a:t>
            </a:r>
          </a:p>
          <a:p>
            <a:pPr marL="0" indent="0" algn="just">
              <a:lnSpc>
                <a:spcPct val="115000"/>
              </a:lnSpc>
              <a:spcBef>
                <a:spcPts val="0"/>
              </a:spcBef>
              <a:buNone/>
            </a:pPr>
            <a:r>
              <a:rPr lang="lt-LT" dirty="0">
                <a:latin typeface="Arial" panose="020B0604020202020204" pitchFamily="34" charset="0"/>
                <a:cs typeface="Arial" panose="020B0604020202020204" pitchFamily="34" charset="0"/>
              </a:rPr>
              <a:t>c) </a:t>
            </a:r>
            <a:r>
              <a:rPr lang="lt-LT" b="1" dirty="0">
                <a:latin typeface="Arial" panose="020B0604020202020204" pitchFamily="34" charset="0"/>
                <a:cs typeface="Arial" panose="020B0604020202020204" pitchFamily="34" charset="0"/>
              </a:rPr>
              <a:t>ėmėsi techninių, organizacinių, personalo valdymo priemonių</a:t>
            </a:r>
            <a:r>
              <a:rPr lang="lt-LT" dirty="0">
                <a:latin typeface="Arial" panose="020B0604020202020204" pitchFamily="34" charset="0"/>
                <a:cs typeface="Arial" panose="020B0604020202020204" pitchFamily="34" charset="0"/>
              </a:rPr>
              <a:t>, skirtų tolesnių nusikalstamų veikų ar pažeidimų prevencijai. </a:t>
            </a:r>
          </a:p>
          <a:p>
            <a:pPr marL="0" indent="0" algn="just">
              <a:lnSpc>
                <a:spcPct val="115000"/>
              </a:lnSpc>
              <a:spcBef>
                <a:spcPts val="0"/>
              </a:spcBef>
              <a:buNone/>
            </a:pPr>
            <a:endParaRPr lang="lt-LT" sz="2300" dirty="0">
              <a:latin typeface="Arial" panose="020B0604020202020204" pitchFamily="34" charset="0"/>
              <a:cs typeface="Arial" panose="020B0604020202020204" pitchFamily="34" charset="0"/>
            </a:endParaRPr>
          </a:p>
          <a:p>
            <a:pPr marL="0" indent="0" algn="just">
              <a:lnSpc>
                <a:spcPct val="115000"/>
              </a:lnSpc>
              <a:spcBef>
                <a:spcPts val="0"/>
              </a:spcBef>
              <a:buNone/>
            </a:pPr>
            <a:r>
              <a:rPr lang="lt-LT" sz="2900" dirty="0">
                <a:solidFill>
                  <a:schemeClr val="accent1"/>
                </a:solidFill>
                <a:latin typeface="Arial" panose="020B0604020202020204" pitchFamily="34" charset="0"/>
                <a:cs typeface="Arial" panose="020B0604020202020204" pitchFamily="34" charset="0"/>
              </a:rPr>
              <a:t>2. Pirkimo vykdytojas, įvertinęs tiekėjo pateiktą informaciją, </a:t>
            </a:r>
            <a:r>
              <a:rPr lang="lt-LT" sz="2900" b="1" dirty="0">
                <a:solidFill>
                  <a:schemeClr val="accent1"/>
                </a:solidFill>
                <a:latin typeface="Arial" panose="020B0604020202020204" pitchFamily="34" charset="0"/>
                <a:cs typeface="Arial" panose="020B0604020202020204" pitchFamily="34" charset="0"/>
              </a:rPr>
              <a:t>priėmė motyvuotą sprendimą</a:t>
            </a:r>
            <a:r>
              <a:rPr lang="lt-LT" sz="2900" dirty="0">
                <a:solidFill>
                  <a:schemeClr val="accent1"/>
                </a:solidFill>
                <a:latin typeface="Arial" panose="020B0604020202020204" pitchFamily="34" charset="0"/>
                <a:cs typeface="Arial" panose="020B0604020202020204" pitchFamily="34" charset="0"/>
              </a:rPr>
              <a:t>, kad priemonės, kurių ėmėsi tiekėjas, </a:t>
            </a:r>
            <a:r>
              <a:rPr lang="lt-LT" sz="2900" b="1" dirty="0">
                <a:solidFill>
                  <a:schemeClr val="accent1"/>
                </a:solidFill>
                <a:latin typeface="Arial" panose="020B0604020202020204" pitchFamily="34" charset="0"/>
                <a:cs typeface="Arial" panose="020B0604020202020204" pitchFamily="34" charset="0"/>
              </a:rPr>
              <a:t>siekdamas įrodyti savo patikimumą, yra pakankamos.</a:t>
            </a:r>
          </a:p>
          <a:p>
            <a:pPr marL="0" indent="0" algn="just">
              <a:lnSpc>
                <a:spcPct val="115000"/>
              </a:lnSpc>
              <a:spcBef>
                <a:spcPts val="0"/>
              </a:spcBef>
              <a:buNone/>
            </a:pPr>
            <a:endParaRPr lang="lt-LT" sz="2300" kern="100" dirty="0">
              <a:effectLst/>
              <a:latin typeface="Arial" panose="020B0604020202020204" pitchFamily="34" charset="0"/>
              <a:ea typeface="Aptos" panose="020B0004020202020204" pitchFamily="34" charset="0"/>
              <a:cs typeface="Arial" panose="020B0604020202020204" pitchFamily="34" charset="0"/>
            </a:endParaRPr>
          </a:p>
          <a:p>
            <a:pPr marL="0" indent="0" algn="just">
              <a:lnSpc>
                <a:spcPct val="115000"/>
              </a:lnSpc>
              <a:spcBef>
                <a:spcPts val="0"/>
              </a:spcBef>
              <a:buNone/>
            </a:pPr>
            <a:r>
              <a:rPr lang="lt-LT" sz="2600" kern="100" dirty="0">
                <a:effectLst/>
                <a:latin typeface="Arial" panose="020B0604020202020204" pitchFamily="34" charset="0"/>
                <a:ea typeface="Aptos" panose="020B0004020202020204" pitchFamily="34" charset="0"/>
                <a:cs typeface="Arial" panose="020B0604020202020204" pitchFamily="34" charset="0"/>
              </a:rPr>
              <a:t>Daugiau informacijos Procedūrų vadove </a:t>
            </a:r>
            <a:r>
              <a:rPr lang="lt-LT" sz="2600" u="sng" kern="100" dirty="0">
                <a:solidFill>
                  <a:srgbClr val="467886"/>
                </a:solidFill>
                <a:effectLst/>
                <a:latin typeface="Arial" panose="020B0604020202020204" pitchFamily="34" charset="0"/>
                <a:ea typeface="Aptos" panose="020B0004020202020204" pitchFamily="34" charset="0"/>
                <a:cs typeface="Arial" panose="020B0604020202020204" pitchFamily="34" charset="0"/>
              </a:rPr>
              <a:t>https://vpt.lrv.lt/public/canonical/1734960273/18656/Proceduru_vadovas_2024-12-23%20finalinis.pdf  </a:t>
            </a:r>
            <a:r>
              <a:rPr lang="lt-LT" sz="2600" kern="100" dirty="0">
                <a:effectLst/>
                <a:latin typeface="Arial" panose="020B0604020202020204" pitchFamily="34" charset="0"/>
                <a:ea typeface="Aptos" panose="020B0004020202020204" pitchFamily="34" charset="0"/>
                <a:cs typeface="Arial" panose="020B0604020202020204" pitchFamily="34" charset="0"/>
              </a:rPr>
              <a:t>(3 punktas).</a:t>
            </a:r>
          </a:p>
          <a:p>
            <a:endParaRPr lang="lt-LT" dirty="0"/>
          </a:p>
        </p:txBody>
      </p:sp>
      <p:sp>
        <p:nvSpPr>
          <p:cNvPr id="3" name="Pavadinimas 2">
            <a:extLst>
              <a:ext uri="{FF2B5EF4-FFF2-40B4-BE49-F238E27FC236}">
                <a16:creationId xmlns:a16="http://schemas.microsoft.com/office/drawing/2014/main" id="{7EC363BD-AF18-F587-A79F-580B3B253110}"/>
              </a:ext>
            </a:extLst>
          </p:cNvPr>
          <p:cNvSpPr>
            <a:spLocks noGrp="1"/>
          </p:cNvSpPr>
          <p:nvPr>
            <p:ph type="title"/>
          </p:nvPr>
        </p:nvSpPr>
        <p:spPr>
          <a:xfrm>
            <a:off x="546801" y="275699"/>
            <a:ext cx="11060999" cy="484877"/>
          </a:xfrm>
        </p:spPr>
        <p:txBody>
          <a:bodyPr>
            <a:normAutofit/>
          </a:bodyPr>
          <a:lstStyle/>
          <a:p>
            <a:pPr algn="ctr"/>
            <a:r>
              <a:rPr lang="lt-LT" sz="2400" b="1" kern="100" dirty="0">
                <a:solidFill>
                  <a:schemeClr val="accent1"/>
                </a:solidFill>
                <a:effectLst/>
                <a:latin typeface="Arial" panose="020B0604020202020204" pitchFamily="34" charset="0"/>
                <a:ea typeface="Aptos" panose="020B0004020202020204" pitchFamily="34" charset="0"/>
                <a:cs typeface="Arial" panose="020B0604020202020204" pitchFamily="34" charset="0"/>
              </a:rPr>
              <a:t>TIEKĖJŲ „APSIVALYMAS“</a:t>
            </a:r>
            <a:endParaRPr lang="lt-LT" sz="2400" b="1" dirty="0">
              <a:solidFill>
                <a:schemeClr val="accent1"/>
              </a:solidFill>
              <a:latin typeface="Arial" panose="020B0604020202020204" pitchFamily="34" charset="0"/>
              <a:cs typeface="Arial" panose="020B0604020202020204" pitchFamily="34" charset="0"/>
            </a:endParaRPr>
          </a:p>
        </p:txBody>
      </p:sp>
      <p:pic>
        <p:nvPicPr>
          <p:cNvPr id="4" name="Turinio vietos rezervavimo ženklas 57" descr="Bubbles outline">
            <a:extLst>
              <a:ext uri="{FF2B5EF4-FFF2-40B4-BE49-F238E27FC236}">
                <a16:creationId xmlns:a16="http://schemas.microsoft.com/office/drawing/2014/main" id="{D363E0F6-AB03-E57C-2E85-D75C70D4126A}"/>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8219016" y="0"/>
            <a:ext cx="914400" cy="914400"/>
          </a:xfrm>
          <a:prstGeom prst="rect">
            <a:avLst/>
          </a:prstGeom>
        </p:spPr>
      </p:pic>
    </p:spTree>
    <p:extLst>
      <p:ext uri="{BB962C8B-B14F-4D97-AF65-F5344CB8AC3E}">
        <p14:creationId xmlns:p14="http://schemas.microsoft.com/office/powerpoint/2010/main" val="130548186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urinio vietos rezervavimo ženklas 1">
            <a:extLst>
              <a:ext uri="{FF2B5EF4-FFF2-40B4-BE49-F238E27FC236}">
                <a16:creationId xmlns:a16="http://schemas.microsoft.com/office/drawing/2014/main" id="{4C9E53F4-6F96-F3FE-F844-A15A0FE3E212}"/>
              </a:ext>
            </a:extLst>
          </p:cNvPr>
          <p:cNvSpPr>
            <a:spLocks noGrp="1"/>
          </p:cNvSpPr>
          <p:nvPr>
            <p:ph idx="1"/>
          </p:nvPr>
        </p:nvSpPr>
        <p:spPr>
          <a:xfrm>
            <a:off x="546802" y="743484"/>
            <a:ext cx="11060998" cy="5271339"/>
          </a:xfrm>
        </p:spPr>
        <p:txBody>
          <a:bodyPr>
            <a:normAutofit fontScale="70000" lnSpcReduction="20000"/>
          </a:bodyPr>
          <a:lstStyle/>
          <a:p>
            <a:pPr marL="342900" lvl="0" indent="-342900" algn="just">
              <a:lnSpc>
                <a:spcPct val="115000"/>
              </a:lnSpc>
              <a:spcAft>
                <a:spcPts val="800"/>
              </a:spcAft>
              <a:buFont typeface="Arial" panose="020B0604020202020204" pitchFamily="34" charset="0"/>
              <a:buChar char="•"/>
              <a:tabLst>
                <a:tab pos="457200" algn="l"/>
              </a:tabLst>
            </a:pPr>
            <a:r>
              <a:rPr lang="lt-LT" sz="2100" kern="100" dirty="0">
                <a:effectLst/>
                <a:latin typeface="Arial" panose="020B0604020202020204" pitchFamily="34" charset="0"/>
                <a:ea typeface="Aptos" panose="020B0004020202020204" pitchFamily="34" charset="0"/>
                <a:cs typeface="Arial" panose="020B0604020202020204" pitchFamily="34" charset="0"/>
              </a:rPr>
              <a:t>Perkant per CPO ir nustatant norimas sutarties sąlygas, </a:t>
            </a:r>
            <a:r>
              <a:rPr lang="lt-LT" sz="2100" kern="100" dirty="0">
                <a:solidFill>
                  <a:schemeClr val="accent1"/>
                </a:solidFill>
                <a:effectLst/>
                <a:latin typeface="Arial" panose="020B0604020202020204" pitchFamily="34" charset="0"/>
                <a:ea typeface="Aptos" panose="020B0004020202020204" pitchFamily="34" charset="0"/>
                <a:cs typeface="Arial" panose="020B0604020202020204" pitchFamily="34" charset="0"/>
              </a:rPr>
              <a:t>įvertinti ne tik realią EN kriterijų ekonominę naudą, bet ir galinčias kilti rizikas sutarties vykdymo metu;</a:t>
            </a:r>
          </a:p>
          <a:p>
            <a:pPr marL="342900" lvl="0" indent="-342900" algn="just">
              <a:lnSpc>
                <a:spcPct val="115000"/>
              </a:lnSpc>
              <a:spcAft>
                <a:spcPts val="800"/>
              </a:spcAft>
              <a:buFont typeface="Arial" panose="020B0604020202020204" pitchFamily="34" charset="0"/>
              <a:buChar char="•"/>
              <a:tabLst>
                <a:tab pos="457200" algn="l"/>
              </a:tabLst>
            </a:pPr>
            <a:r>
              <a:rPr lang="lt-LT" sz="2100" kern="100" dirty="0">
                <a:effectLst/>
                <a:latin typeface="Arial" panose="020B0604020202020204" pitchFamily="34" charset="0"/>
                <a:ea typeface="Aptos" panose="020B0004020202020204" pitchFamily="34" charset="0"/>
                <a:cs typeface="Arial" panose="020B0604020202020204" pitchFamily="34" charset="0"/>
              </a:rPr>
              <a:t>kiekvienai sutarčiai </a:t>
            </a:r>
            <a:r>
              <a:rPr lang="lt-LT" sz="2100" kern="100" dirty="0">
                <a:solidFill>
                  <a:schemeClr val="accent1"/>
                </a:solidFill>
                <a:effectLst/>
                <a:latin typeface="Arial" panose="020B0604020202020204" pitchFamily="34" charset="0"/>
                <a:ea typeface="Aptos" panose="020B0004020202020204" pitchFamily="34" charset="0"/>
                <a:cs typeface="Arial" panose="020B0604020202020204" pitchFamily="34" charset="0"/>
              </a:rPr>
              <a:t>paskirti atsakingą asmenį </a:t>
            </a:r>
            <a:r>
              <a:rPr lang="lt-LT" sz="2100" kern="100" dirty="0">
                <a:effectLst/>
                <a:latin typeface="Arial" panose="020B0604020202020204" pitchFamily="34" charset="0"/>
                <a:ea typeface="Aptos" panose="020B0004020202020204" pitchFamily="34" charset="0"/>
                <a:cs typeface="Arial" panose="020B0604020202020204" pitchFamily="34" charset="0"/>
              </a:rPr>
              <a:t>(-</a:t>
            </a:r>
            <a:r>
              <a:rPr lang="lt-LT" sz="2100" kern="100" dirty="0" err="1">
                <a:effectLst/>
                <a:latin typeface="Arial" panose="020B0604020202020204" pitchFamily="34" charset="0"/>
                <a:ea typeface="Aptos" panose="020B0004020202020204" pitchFamily="34" charset="0"/>
                <a:cs typeface="Arial" panose="020B0604020202020204" pitchFamily="34" charset="0"/>
              </a:rPr>
              <a:t>is</a:t>
            </a:r>
            <a:r>
              <a:rPr lang="lt-LT" sz="2100" kern="100" dirty="0">
                <a:effectLst/>
                <a:latin typeface="Arial" panose="020B0604020202020204" pitchFamily="34" charset="0"/>
                <a:ea typeface="Aptos" panose="020B0004020202020204" pitchFamily="34" charset="0"/>
                <a:cs typeface="Arial" panose="020B0604020202020204" pitchFamily="34" charset="0"/>
              </a:rPr>
              <a:t>), įsitikinti, kad jis žino savo funkcijas ir atsakomybę;</a:t>
            </a:r>
          </a:p>
          <a:p>
            <a:pPr marL="342900" lvl="0" indent="-342900" algn="just">
              <a:lnSpc>
                <a:spcPct val="115000"/>
              </a:lnSpc>
              <a:buFont typeface="Arial" panose="020B0604020202020204" pitchFamily="34" charset="0"/>
              <a:buChar char="•"/>
              <a:tabLst>
                <a:tab pos="457200" algn="l"/>
              </a:tabLst>
            </a:pPr>
            <a:r>
              <a:rPr lang="lt-LT" sz="2100" kern="100" dirty="0">
                <a:effectLst/>
                <a:latin typeface="Arial" panose="020B0604020202020204" pitchFamily="34" charset="0"/>
                <a:ea typeface="Aptos" panose="020B0004020202020204" pitchFamily="34" charset="0"/>
                <a:cs typeface="Arial" panose="020B0604020202020204" pitchFamily="34" charset="0"/>
              </a:rPr>
              <a:t>sutarties kontrolei </a:t>
            </a:r>
            <a:r>
              <a:rPr lang="lt-LT" sz="2100" kern="100" dirty="0">
                <a:solidFill>
                  <a:schemeClr val="accent1"/>
                </a:solidFill>
                <a:effectLst/>
                <a:latin typeface="Arial" panose="020B0604020202020204" pitchFamily="34" charset="0"/>
                <a:ea typeface="Aptos" panose="020B0004020202020204" pitchFamily="34" charset="0"/>
                <a:cs typeface="Arial" panose="020B0604020202020204" pitchFamily="34" charset="0"/>
              </a:rPr>
              <a:t>naudoti DVS, VIPIS </a:t>
            </a:r>
            <a:r>
              <a:rPr lang="lt-LT" sz="2100" kern="100" dirty="0">
                <a:effectLst/>
                <a:latin typeface="Arial" panose="020B0604020202020204" pitchFamily="34" charset="0"/>
                <a:ea typeface="Aptos" panose="020B0004020202020204" pitchFamily="34" charset="0"/>
                <a:cs typeface="Arial" panose="020B0604020202020204" pitchFamily="34" charset="0"/>
              </a:rPr>
              <a:t>(</a:t>
            </a:r>
            <a:r>
              <a:rPr lang="lt-LT" sz="2100" i="1" kern="100" dirty="0">
                <a:effectLst/>
                <a:latin typeface="Arial" panose="020B0604020202020204" pitchFamily="34" charset="0"/>
                <a:ea typeface="Aptos" panose="020B0004020202020204" pitchFamily="34" charset="0"/>
                <a:cs typeface="Arial" panose="020B0604020202020204" pitchFamily="34" charset="0"/>
              </a:rPr>
              <a:t>dėl vertės, sutarties galiojimo, naujo pirkimo inicijavimo</a:t>
            </a:r>
            <a:r>
              <a:rPr lang="lt-LT" sz="2100" kern="100" dirty="0">
                <a:effectLst/>
                <a:latin typeface="Arial" panose="020B0604020202020204" pitchFamily="34" charset="0"/>
                <a:ea typeface="Aptos" panose="020B0004020202020204" pitchFamily="34" charset="0"/>
                <a:cs typeface="Arial" panose="020B0604020202020204" pitchFamily="34" charset="0"/>
              </a:rPr>
              <a:t>), kt.;</a:t>
            </a:r>
          </a:p>
          <a:p>
            <a:pPr marL="342900" lvl="0" indent="-342900" algn="just">
              <a:lnSpc>
                <a:spcPct val="115000"/>
              </a:lnSpc>
              <a:buFont typeface="Arial" panose="020B0604020202020204" pitchFamily="34" charset="0"/>
              <a:buChar char="•"/>
              <a:tabLst>
                <a:tab pos="457200" algn="l"/>
              </a:tabLst>
            </a:pPr>
            <a:r>
              <a:rPr lang="lt-LT" sz="2100" kern="100" dirty="0">
                <a:solidFill>
                  <a:schemeClr val="accent1"/>
                </a:solidFill>
                <a:effectLst/>
                <a:latin typeface="Arial" panose="020B0604020202020204" pitchFamily="34" charset="0"/>
                <a:ea typeface="Aptos" panose="020B0004020202020204" pitchFamily="34" charset="0"/>
                <a:cs typeface="Arial" panose="020B0604020202020204" pitchFamily="34" charset="0"/>
              </a:rPr>
              <a:t>komunikuoti tarpusavyje</a:t>
            </a:r>
            <a:r>
              <a:rPr lang="lt-LT" sz="2100" kern="100" dirty="0">
                <a:solidFill>
                  <a:schemeClr val="accent1"/>
                </a:solidFill>
                <a:latin typeface="Arial" panose="020B0604020202020204" pitchFamily="34" charset="0"/>
                <a:ea typeface="Aptos" panose="020B0004020202020204" pitchFamily="34" charset="0"/>
                <a:cs typeface="Arial" panose="020B0604020202020204" pitchFamily="34" charset="0"/>
              </a:rPr>
              <a:t>:</a:t>
            </a:r>
            <a:r>
              <a:rPr lang="lt-LT" sz="2100" kern="100" dirty="0">
                <a:effectLst/>
                <a:latin typeface="Arial" panose="020B0604020202020204" pitchFamily="34" charset="0"/>
                <a:ea typeface="Aptos" panose="020B0004020202020204" pitchFamily="34" charset="0"/>
                <a:cs typeface="Arial" panose="020B0604020202020204" pitchFamily="34" charset="0"/>
              </a:rPr>
              <a:t> specialistai turi perduoti aktualią informaciją vienas kitam, pasikeitus specialistams – turi būti perduodami darbai, užtikrinamas jų tęstinumas;</a:t>
            </a:r>
          </a:p>
          <a:p>
            <a:pPr marL="342900" lvl="0" indent="-342900" algn="just">
              <a:lnSpc>
                <a:spcPct val="115000"/>
              </a:lnSpc>
              <a:buFont typeface="Arial" panose="020B0604020202020204" pitchFamily="34" charset="0"/>
              <a:buChar char="•"/>
              <a:tabLst>
                <a:tab pos="457200" algn="l"/>
              </a:tabLst>
            </a:pPr>
            <a:r>
              <a:rPr lang="lt-LT" sz="2100" kern="100" dirty="0">
                <a:effectLst/>
                <a:latin typeface="Arial" panose="020B0604020202020204" pitchFamily="34" charset="0"/>
                <a:ea typeface="Aptos" panose="020B0004020202020204" pitchFamily="34" charset="0"/>
                <a:cs typeface="Arial" panose="020B0604020202020204" pitchFamily="34" charset="0"/>
              </a:rPr>
              <a:t>naudojamuose darbo įrankiuose (darbo kalendorius, VIPIS, Outlook) </a:t>
            </a:r>
            <a:r>
              <a:rPr lang="lt-LT" sz="2100" kern="100" dirty="0">
                <a:solidFill>
                  <a:schemeClr val="accent1"/>
                </a:solidFill>
                <a:effectLst/>
                <a:latin typeface="Arial" panose="020B0604020202020204" pitchFamily="34" charset="0"/>
                <a:ea typeface="Aptos" panose="020B0004020202020204" pitchFamily="34" charset="0"/>
                <a:cs typeface="Arial" panose="020B0604020202020204" pitchFamily="34" charset="0"/>
              </a:rPr>
              <a:t>fiksuoti</a:t>
            </a:r>
            <a:r>
              <a:rPr lang="lt-LT" sz="2100" kern="100" dirty="0">
                <a:effectLst/>
                <a:latin typeface="Arial" panose="020B0604020202020204" pitchFamily="34" charset="0"/>
                <a:ea typeface="Aptos" panose="020B0004020202020204" pitchFamily="34" charset="0"/>
                <a:cs typeface="Arial" panose="020B0604020202020204" pitchFamily="34" charset="0"/>
              </a:rPr>
              <a:t> sutarčių pabaigos, naujo pirkimo inicijavimo, garantinių terminų, įsipareigojimų </a:t>
            </a:r>
            <a:r>
              <a:rPr lang="lt-LT" sz="2100" kern="100" dirty="0">
                <a:solidFill>
                  <a:schemeClr val="accent1"/>
                </a:solidFill>
                <a:effectLst/>
                <a:latin typeface="Arial" panose="020B0604020202020204" pitchFamily="34" charset="0"/>
                <a:ea typeface="Aptos" panose="020B0004020202020204" pitchFamily="34" charset="0"/>
                <a:cs typeface="Arial" panose="020B0604020202020204" pitchFamily="34" charset="0"/>
              </a:rPr>
              <a:t>terminų datas. Laikytis sutartyje nustatytų terminų;</a:t>
            </a:r>
          </a:p>
          <a:p>
            <a:pPr marL="342900" lvl="0" indent="-342900" algn="just">
              <a:lnSpc>
                <a:spcPct val="115000"/>
              </a:lnSpc>
              <a:spcAft>
                <a:spcPts val="800"/>
              </a:spcAft>
              <a:buFont typeface="Arial" panose="020B0604020202020204" pitchFamily="34" charset="0"/>
              <a:buChar char="•"/>
              <a:tabLst>
                <a:tab pos="457200" algn="l"/>
              </a:tabLst>
            </a:pPr>
            <a:r>
              <a:rPr lang="lt-LT" sz="2100" kern="100" dirty="0">
                <a:solidFill>
                  <a:schemeClr val="accent1"/>
                </a:solidFill>
                <a:effectLst/>
                <a:latin typeface="Arial" panose="020B0604020202020204" pitchFamily="34" charset="0"/>
                <a:ea typeface="Aptos" panose="020B0004020202020204" pitchFamily="34" charset="0"/>
                <a:cs typeface="Arial" panose="020B0604020202020204" pitchFamily="34" charset="0"/>
              </a:rPr>
              <a:t>mokyti darbuotojus </a:t>
            </a:r>
            <a:r>
              <a:rPr lang="lt-LT" sz="2100" kern="100" dirty="0">
                <a:effectLst/>
                <a:latin typeface="Arial" panose="020B0604020202020204" pitchFamily="34" charset="0"/>
                <a:ea typeface="Aptos" panose="020B0004020202020204" pitchFamily="34" charset="0"/>
                <a:cs typeface="Arial" panose="020B0604020202020204" pitchFamily="34" charset="0"/>
              </a:rPr>
              <a:t>sutarčių kontrolės temomis. Užtikrinti naujų darbuotojų supažindinimą su aktualiais tvarkų aprašais, darbo su IS aprašais, apmokyti dirbti su IS;  </a:t>
            </a:r>
          </a:p>
          <a:p>
            <a:pPr marL="342900" lvl="0" indent="-342900" algn="just">
              <a:lnSpc>
                <a:spcPct val="115000"/>
              </a:lnSpc>
              <a:spcAft>
                <a:spcPts val="800"/>
              </a:spcAft>
              <a:buFont typeface="Arial" panose="020B0604020202020204" pitchFamily="34" charset="0"/>
              <a:buChar char="•"/>
              <a:tabLst>
                <a:tab pos="457200" algn="l"/>
              </a:tabLst>
            </a:pPr>
            <a:r>
              <a:rPr lang="lt-LT" sz="2100" kern="100" dirty="0">
                <a:solidFill>
                  <a:schemeClr val="accent1"/>
                </a:solidFill>
                <a:effectLst/>
                <a:latin typeface="Arial" panose="020B0604020202020204" pitchFamily="34" charset="0"/>
                <a:ea typeface="Aptos" panose="020B0004020202020204" pitchFamily="34" charset="0"/>
                <a:cs typeface="Arial" panose="020B0604020202020204" pitchFamily="34" charset="0"/>
              </a:rPr>
              <a:t>tikrinti</a:t>
            </a:r>
            <a:r>
              <a:rPr lang="lt-LT" sz="2100" kern="100" dirty="0">
                <a:effectLst/>
                <a:latin typeface="Arial" panose="020B0604020202020204" pitchFamily="34" charset="0"/>
                <a:ea typeface="Aptos" panose="020B0004020202020204" pitchFamily="34" charset="0"/>
                <a:cs typeface="Arial" panose="020B0604020202020204" pitchFamily="34" charset="0"/>
              </a:rPr>
              <a:t> </a:t>
            </a:r>
            <a:r>
              <a:rPr lang="lt-LT" sz="2100" kern="100" dirty="0">
                <a:solidFill>
                  <a:schemeClr val="accent1"/>
                </a:solidFill>
                <a:effectLst/>
                <a:latin typeface="Arial" panose="020B0604020202020204" pitchFamily="34" charset="0"/>
                <a:ea typeface="Aptos" panose="020B0004020202020204" pitchFamily="34" charset="0"/>
                <a:cs typeface="Arial" panose="020B0604020202020204" pitchFamily="34" charset="0"/>
              </a:rPr>
              <a:t>gaunamų prekių, paslaugų, darbų kokybę,</a:t>
            </a:r>
            <a:r>
              <a:rPr lang="lt-LT" sz="2100" kern="100" dirty="0">
                <a:effectLst/>
                <a:latin typeface="Arial" panose="020B0604020202020204" pitchFamily="34" charset="0"/>
                <a:ea typeface="Aptos" panose="020B0004020202020204" pitchFamily="34" charset="0"/>
                <a:cs typeface="Arial" panose="020B0604020202020204" pitchFamily="34" charset="0"/>
              </a:rPr>
              <a:t> </a:t>
            </a:r>
            <a:r>
              <a:rPr lang="lt-LT" sz="2100" kern="100" dirty="0">
                <a:solidFill>
                  <a:schemeClr val="accent1"/>
                </a:solidFill>
                <a:effectLst/>
                <a:latin typeface="Arial" panose="020B0604020202020204" pitchFamily="34" charset="0"/>
                <a:ea typeface="Aptos" panose="020B0004020202020204" pitchFamily="34" charset="0"/>
                <a:cs typeface="Arial" panose="020B0604020202020204" pitchFamily="34" charset="0"/>
              </a:rPr>
              <a:t>terminų laikymąsi</a:t>
            </a:r>
            <a:r>
              <a:rPr lang="lt-LT" sz="2100" kern="100" dirty="0">
                <a:effectLst/>
                <a:latin typeface="Arial" panose="020B0604020202020204" pitchFamily="34" charset="0"/>
                <a:ea typeface="Aptos" panose="020B0004020202020204" pitchFamily="34" charset="0"/>
                <a:cs typeface="Arial" panose="020B0604020202020204" pitchFamily="34" charset="0"/>
              </a:rPr>
              <a:t>, jei trūksta kompetencijos – konsultuotis su CPO, KMSA CPO specialistais. </a:t>
            </a:r>
            <a:r>
              <a:rPr lang="lt-LT" sz="2100" kern="100" dirty="0">
                <a:latin typeface="Arial" panose="020B0604020202020204" pitchFamily="34" charset="0"/>
                <a:ea typeface="Aptos" panose="020B0004020202020204" pitchFamily="34" charset="0"/>
                <a:cs typeface="Arial" panose="020B0604020202020204" pitchFamily="34" charset="0"/>
              </a:rPr>
              <a:t>Organizuojant naują pirkimą, tobulinti jo sąlygas, atsižvelgiant į ankstesnės sutarties trūkumus</a:t>
            </a:r>
            <a:r>
              <a:rPr lang="lt-LT" sz="2100" kern="100" dirty="0">
                <a:effectLst/>
                <a:latin typeface="Arial" panose="020B0604020202020204" pitchFamily="34" charset="0"/>
                <a:ea typeface="Aptos" panose="020B0004020202020204" pitchFamily="34" charset="0"/>
                <a:cs typeface="Arial" panose="020B0604020202020204" pitchFamily="34" charset="0"/>
              </a:rPr>
              <a:t>;</a:t>
            </a:r>
          </a:p>
          <a:p>
            <a:pPr marL="342900" lvl="0" indent="-342900" algn="just">
              <a:lnSpc>
                <a:spcPct val="115000"/>
              </a:lnSpc>
              <a:spcAft>
                <a:spcPts val="800"/>
              </a:spcAft>
              <a:buFont typeface="Arial" panose="020B0604020202020204" pitchFamily="34" charset="0"/>
              <a:buChar char="•"/>
              <a:tabLst>
                <a:tab pos="457200" algn="l"/>
              </a:tabLst>
            </a:pPr>
            <a:r>
              <a:rPr lang="lt-LT" sz="2100" kern="100" dirty="0">
                <a:solidFill>
                  <a:schemeClr val="accent1"/>
                </a:solidFill>
                <a:effectLst/>
                <a:latin typeface="Arial" panose="020B0604020202020204" pitchFamily="34" charset="0"/>
                <a:ea typeface="Aptos" panose="020B0004020202020204" pitchFamily="34" charset="0"/>
                <a:cs typeface="Arial" panose="020B0604020202020204" pitchFamily="34" charset="0"/>
              </a:rPr>
              <a:t>fiksuoti sutarties vykdymo pažeidimus </a:t>
            </a:r>
            <a:r>
              <a:rPr lang="lt-LT" sz="2100" kern="100" dirty="0">
                <a:effectLst/>
                <a:latin typeface="Arial" panose="020B0604020202020204" pitchFamily="34" charset="0"/>
                <a:ea typeface="Aptos" panose="020B0004020202020204" pitchFamily="34" charset="0"/>
                <a:cs typeface="Arial" panose="020B0604020202020204" pitchFamily="34" charset="0"/>
              </a:rPr>
              <a:t>(raštai tiekėjams, saugoti tekėjų raštus, pretenzijos, protokolai, fotofiksacija ir t.t.);</a:t>
            </a:r>
          </a:p>
          <a:p>
            <a:pPr marL="342900" lvl="0" indent="-342900" algn="just">
              <a:lnSpc>
                <a:spcPct val="115000"/>
              </a:lnSpc>
              <a:spcAft>
                <a:spcPts val="800"/>
              </a:spcAft>
              <a:buFont typeface="Arial" panose="020B0604020202020204" pitchFamily="34" charset="0"/>
              <a:buChar char="•"/>
              <a:tabLst>
                <a:tab pos="457200" algn="l"/>
              </a:tabLst>
            </a:pPr>
            <a:r>
              <a:rPr lang="lt-LT" sz="2100" kern="100" dirty="0">
                <a:solidFill>
                  <a:schemeClr val="accent1"/>
                </a:solidFill>
                <a:effectLst/>
                <a:latin typeface="Arial" panose="020B0604020202020204" pitchFamily="34" charset="0"/>
                <a:ea typeface="Aptos" panose="020B0004020202020204" pitchFamily="34" charset="0"/>
                <a:cs typeface="Arial" panose="020B0604020202020204" pitchFamily="34" charset="0"/>
              </a:rPr>
              <a:t>taikyti netesybas </a:t>
            </a:r>
            <a:r>
              <a:rPr lang="lt-LT" sz="2100" kern="100" dirty="0">
                <a:effectLst/>
                <a:latin typeface="Arial" panose="020B0604020202020204" pitchFamily="34" charset="0"/>
                <a:ea typeface="Aptos" panose="020B0004020202020204" pitchFamily="34" charset="0"/>
                <a:cs typeface="Arial" panose="020B0604020202020204" pitchFamily="34" charset="0"/>
              </a:rPr>
              <a:t>sutartyse apibrėžta tvarka, jei reikia - konsultuotis su teisininkais;</a:t>
            </a:r>
          </a:p>
          <a:p>
            <a:pPr marL="342900" lvl="0" indent="-342900" algn="just">
              <a:lnSpc>
                <a:spcPct val="115000"/>
              </a:lnSpc>
              <a:spcAft>
                <a:spcPts val="800"/>
              </a:spcAft>
              <a:buFont typeface="Arial" panose="020B0604020202020204" pitchFamily="34" charset="0"/>
              <a:buChar char="•"/>
              <a:tabLst>
                <a:tab pos="457200" algn="l"/>
              </a:tabLst>
            </a:pPr>
            <a:r>
              <a:rPr lang="lt-LT" sz="2300" b="0" i="0" dirty="0">
                <a:solidFill>
                  <a:schemeClr val="accent1"/>
                </a:solidFill>
                <a:effectLst/>
                <a:latin typeface="Arial" panose="020B0604020202020204" pitchFamily="34" charset="0"/>
                <a:cs typeface="Arial" panose="020B0604020202020204" pitchFamily="34" charset="0"/>
              </a:rPr>
              <a:t>suprasti,</a:t>
            </a:r>
            <a:r>
              <a:rPr lang="lt-LT" sz="2300" b="0" i="0" dirty="0">
                <a:effectLst/>
                <a:latin typeface="Arial" panose="020B0604020202020204" pitchFamily="34" charset="0"/>
                <a:cs typeface="Arial" panose="020B0604020202020204" pitchFamily="34" charset="0"/>
              </a:rPr>
              <a:t> kad sutarčių vykdymas yra PO, kuriai ta sutartis reikalinga, atsakomybė. </a:t>
            </a:r>
            <a:endParaRPr lang="lt-LT" sz="2300" dirty="0">
              <a:latin typeface="Arial" panose="020B0604020202020204" pitchFamily="34" charset="0"/>
              <a:cs typeface="Arial" panose="020B0604020202020204" pitchFamily="34" charset="0"/>
            </a:endParaRPr>
          </a:p>
        </p:txBody>
      </p:sp>
      <p:sp>
        <p:nvSpPr>
          <p:cNvPr id="3" name="Pavadinimas 2">
            <a:extLst>
              <a:ext uri="{FF2B5EF4-FFF2-40B4-BE49-F238E27FC236}">
                <a16:creationId xmlns:a16="http://schemas.microsoft.com/office/drawing/2014/main" id="{B358AEC6-1469-CD83-9F7E-96328C8E6634}"/>
              </a:ext>
            </a:extLst>
          </p:cNvPr>
          <p:cNvSpPr>
            <a:spLocks noGrp="1"/>
          </p:cNvSpPr>
          <p:nvPr>
            <p:ph type="title"/>
          </p:nvPr>
        </p:nvSpPr>
        <p:spPr>
          <a:xfrm>
            <a:off x="546801" y="275699"/>
            <a:ext cx="11060999" cy="467785"/>
          </a:xfrm>
        </p:spPr>
        <p:txBody>
          <a:bodyPr>
            <a:normAutofit/>
          </a:bodyPr>
          <a:lstStyle/>
          <a:p>
            <a:pPr algn="ctr"/>
            <a:r>
              <a:rPr lang="lt-LT" sz="2400" b="1" kern="100" dirty="0">
                <a:solidFill>
                  <a:schemeClr val="accent1"/>
                </a:solidFill>
                <a:effectLst/>
                <a:latin typeface="Arial" panose="020B0604020202020204" pitchFamily="34" charset="0"/>
                <a:ea typeface="Aptos" panose="020B0004020202020204" pitchFamily="34" charset="0"/>
                <a:cs typeface="Arial" panose="020B0604020202020204" pitchFamily="34" charset="0"/>
              </a:rPr>
              <a:t>REKOMENDACIJOS, SIŪLYMAI </a:t>
            </a:r>
            <a:endParaRPr lang="lt-LT" sz="2400" b="1" dirty="0">
              <a:solidFill>
                <a:schemeClr val="accent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8919015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67E36FE8-575B-679C-D9FF-E5DCED4A3A07}"/>
              </a:ext>
            </a:extLst>
          </p:cNvPr>
          <p:cNvSpPr txBox="1"/>
          <p:nvPr/>
        </p:nvSpPr>
        <p:spPr>
          <a:xfrm>
            <a:off x="1666429" y="546931"/>
            <a:ext cx="8759439" cy="2308324"/>
          </a:xfrm>
          <a:prstGeom prst="rect">
            <a:avLst/>
          </a:prstGeom>
          <a:noFill/>
        </p:spPr>
        <p:txBody>
          <a:bodyPr wrap="square">
            <a:spAutoFit/>
          </a:bodyPr>
          <a:lstStyle/>
          <a:p>
            <a:pPr algn="ctr"/>
            <a:r>
              <a:rPr lang="lt-LT" sz="4800" b="1" dirty="0">
                <a:solidFill>
                  <a:srgbClr val="0070C0"/>
                </a:solidFill>
                <a:latin typeface="Arial" panose="020B0604020202020204" pitchFamily="34" charset="0"/>
                <a:cs typeface="Arial" panose="020B0604020202020204" pitchFamily="34" charset="0"/>
              </a:rPr>
              <a:t>VIEŠŲJŲ PIRKIMŲ SUTARČIŲ VYKDYMO KONTROLĖ</a:t>
            </a:r>
            <a:endParaRPr lang="lt-LT" sz="4800" dirty="0"/>
          </a:p>
        </p:txBody>
      </p:sp>
      <p:sp>
        <p:nvSpPr>
          <p:cNvPr id="4" name="TextBox 3">
            <a:extLst>
              <a:ext uri="{FF2B5EF4-FFF2-40B4-BE49-F238E27FC236}">
                <a16:creationId xmlns:a16="http://schemas.microsoft.com/office/drawing/2014/main" id="{CBCD7F9F-5F09-3CA3-C64F-E3EDDE1416A4}"/>
              </a:ext>
            </a:extLst>
          </p:cNvPr>
          <p:cNvSpPr txBox="1"/>
          <p:nvPr/>
        </p:nvSpPr>
        <p:spPr>
          <a:xfrm>
            <a:off x="1546789" y="3717421"/>
            <a:ext cx="10058400" cy="1569660"/>
          </a:xfrm>
          <a:prstGeom prst="rect">
            <a:avLst/>
          </a:prstGeom>
          <a:noFill/>
        </p:spPr>
        <p:txBody>
          <a:bodyPr wrap="square" rtlCol="0">
            <a:spAutoFit/>
          </a:bodyPr>
          <a:lstStyle/>
          <a:p>
            <a:pPr algn="r"/>
            <a:r>
              <a:rPr lang="lt-LT" sz="2400" cap="small" dirty="0">
                <a:solidFill>
                  <a:srgbClr val="0070C0"/>
                </a:solidFill>
                <a:latin typeface="Arial" panose="020B0604020202020204" pitchFamily="34" charset="0"/>
                <a:cs typeface="Arial" panose="020B0604020202020204" pitchFamily="34" charset="0"/>
              </a:rPr>
              <a:t>Daiva Čeponienė, </a:t>
            </a:r>
          </a:p>
          <a:p>
            <a:pPr algn="r"/>
            <a:r>
              <a:rPr lang="lt-LT" sz="2400" cap="small" dirty="0">
                <a:solidFill>
                  <a:srgbClr val="0070C0"/>
                </a:solidFill>
                <a:latin typeface="Arial" panose="020B0604020202020204" pitchFamily="34" charset="0"/>
                <a:cs typeface="Arial" panose="020B0604020202020204" pitchFamily="34" charset="0"/>
              </a:rPr>
              <a:t>Centrinio viešųjų pirkimų ir </a:t>
            </a:r>
          </a:p>
          <a:p>
            <a:pPr algn="r"/>
            <a:r>
              <a:rPr lang="lt-LT" sz="2400" cap="small" dirty="0">
                <a:solidFill>
                  <a:srgbClr val="0070C0"/>
                </a:solidFill>
                <a:latin typeface="Arial" panose="020B0604020202020204" pitchFamily="34" charset="0"/>
                <a:cs typeface="Arial" panose="020B0604020202020204" pitchFamily="34" charset="0"/>
              </a:rPr>
              <a:t>koncesijų skyriaus vedėja</a:t>
            </a:r>
          </a:p>
          <a:p>
            <a:pPr algn="r"/>
            <a:r>
              <a:rPr lang="en-US" sz="2400" cap="small" dirty="0">
                <a:solidFill>
                  <a:srgbClr val="0070C0"/>
                </a:solidFill>
                <a:latin typeface="Arial" panose="020B0604020202020204" pitchFamily="34" charset="0"/>
                <a:cs typeface="Arial" panose="020B0604020202020204" pitchFamily="34" charset="0"/>
              </a:rPr>
              <a:t>20</a:t>
            </a:r>
            <a:r>
              <a:rPr lang="lt-LT" sz="2400" cap="small" dirty="0">
                <a:solidFill>
                  <a:srgbClr val="0070C0"/>
                </a:solidFill>
                <a:latin typeface="Arial" panose="020B0604020202020204" pitchFamily="34" charset="0"/>
                <a:cs typeface="Arial" panose="020B0604020202020204" pitchFamily="34" charset="0"/>
              </a:rPr>
              <a:t>25-09-24</a:t>
            </a:r>
          </a:p>
        </p:txBody>
      </p:sp>
      <p:pic>
        <p:nvPicPr>
          <p:cNvPr id="2" name="Turinio vietos rezervavimo ženklas 4" descr="Alterations &amp; Tailoring with solid fill">
            <a:extLst>
              <a:ext uri="{FF2B5EF4-FFF2-40B4-BE49-F238E27FC236}">
                <a16:creationId xmlns:a16="http://schemas.microsoft.com/office/drawing/2014/main" id="{07F0D8EB-A7FB-49B6-53FB-4D502DFF1E30}"/>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318068" y="1752601"/>
            <a:ext cx="1790160" cy="1964820"/>
          </a:xfrm>
          <a:prstGeom prst="rect">
            <a:avLst/>
          </a:prstGeom>
        </p:spPr>
      </p:pic>
      <p:pic>
        <p:nvPicPr>
          <p:cNvPr id="5" name="Turinio vietos rezervavimo ženklas 8" descr="Abacus with solid fill">
            <a:extLst>
              <a:ext uri="{FF2B5EF4-FFF2-40B4-BE49-F238E27FC236}">
                <a16:creationId xmlns:a16="http://schemas.microsoft.com/office/drawing/2014/main" id="{1920C40D-FD33-91E5-688E-2238B571B707}"/>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626468" y="3717421"/>
            <a:ext cx="1790161" cy="2191140"/>
          </a:xfrm>
          <a:prstGeom prst="rect">
            <a:avLst/>
          </a:prstGeom>
        </p:spPr>
      </p:pic>
      <p:pic>
        <p:nvPicPr>
          <p:cNvPr id="6" name="Turinio vietos rezervavimo ženklas 12" descr="Alarm Ringing outline">
            <a:extLst>
              <a:ext uri="{FF2B5EF4-FFF2-40B4-BE49-F238E27FC236}">
                <a16:creationId xmlns:a16="http://schemas.microsoft.com/office/drawing/2014/main" id="{48828D40-B129-0F1E-CD83-C6FF7262090B}"/>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2497668" y="3095941"/>
            <a:ext cx="1863904" cy="1859990"/>
          </a:xfrm>
          <a:prstGeom prst="rect">
            <a:avLst/>
          </a:prstGeom>
        </p:spPr>
      </p:pic>
      <p:pic>
        <p:nvPicPr>
          <p:cNvPr id="7" name="Turinio vietos rezervavimo ženklas 16" descr="Shopping cart with solid fill">
            <a:extLst>
              <a:ext uri="{FF2B5EF4-FFF2-40B4-BE49-F238E27FC236}">
                <a16:creationId xmlns:a16="http://schemas.microsoft.com/office/drawing/2014/main" id="{D5BCF12E-6A38-0892-4917-DE3BC1E8C56D}"/>
              </a:ext>
            </a:extLst>
          </p:cNvPr>
          <p:cNvPicPr>
            <a:picLocks noChangeAspect="1"/>
          </p:cNvPicPr>
          <p:nvPr/>
        </p:nvPicPr>
        <p:blipFill>
          <a:blip r:embed="rId8">
            <a:extLst>
              <a:ext uri="{96DAC541-7B7A-43D3-8B79-37D633B846F1}">
                <asvg:svgBlip xmlns:asvg="http://schemas.microsoft.com/office/drawing/2016/SVG/main" r:embed="rId9"/>
              </a:ext>
            </a:extLst>
          </a:blip>
          <a:stretch>
            <a:fillRect/>
          </a:stretch>
        </p:blipFill>
        <p:spPr>
          <a:xfrm>
            <a:off x="4669972" y="3963089"/>
            <a:ext cx="2002971" cy="1945472"/>
          </a:xfrm>
          <a:prstGeom prst="rect">
            <a:avLst/>
          </a:prstGeom>
        </p:spPr>
      </p:pic>
    </p:spTree>
    <p:extLst>
      <p:ext uri="{BB962C8B-B14F-4D97-AF65-F5344CB8AC3E}">
        <p14:creationId xmlns:p14="http://schemas.microsoft.com/office/powerpoint/2010/main" val="396678793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4D52244C-726A-FDF6-6607-4C9DDBEF3980}"/>
              </a:ext>
            </a:extLst>
          </p:cNvPr>
          <p:cNvSpPr txBox="1"/>
          <p:nvPr/>
        </p:nvSpPr>
        <p:spPr>
          <a:xfrm>
            <a:off x="3733800" y="2110811"/>
            <a:ext cx="7050993" cy="707886"/>
          </a:xfrm>
          <a:prstGeom prst="rect">
            <a:avLst/>
          </a:prstGeom>
          <a:noFill/>
        </p:spPr>
        <p:txBody>
          <a:bodyPr wrap="square" rtlCol="0">
            <a:spAutoFit/>
          </a:bodyPr>
          <a:lstStyle/>
          <a:p>
            <a:r>
              <a:rPr lang="lt-LT" sz="4000" b="1" dirty="0">
                <a:solidFill>
                  <a:schemeClr val="accent1"/>
                </a:solidFill>
                <a:latin typeface="Arial" panose="020B0604020202020204" pitchFamily="34" charset="0"/>
                <a:cs typeface="Arial" panose="020B0604020202020204" pitchFamily="34" charset="0"/>
              </a:rPr>
              <a:t>AČIŪ UŽ DĖMESĮ</a:t>
            </a:r>
          </a:p>
        </p:txBody>
      </p:sp>
    </p:spTree>
    <p:extLst>
      <p:ext uri="{BB962C8B-B14F-4D97-AF65-F5344CB8AC3E}">
        <p14:creationId xmlns:p14="http://schemas.microsoft.com/office/powerpoint/2010/main" val="276657908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546801" y="275699"/>
            <a:ext cx="11060999" cy="810152"/>
          </a:xfrm>
        </p:spPr>
        <p:txBody>
          <a:bodyPr anchor="b">
            <a:normAutofit fontScale="90000"/>
          </a:bodyPr>
          <a:lstStyle/>
          <a:p>
            <a:pPr algn="ctr"/>
            <a:br>
              <a:rPr lang="lt-LT" sz="1700" kern="100" dirty="0">
                <a:effectLst/>
              </a:rPr>
            </a:br>
            <a:br>
              <a:rPr lang="lt-LT" sz="2700" kern="100" dirty="0">
                <a:effectLst/>
                <a:latin typeface="Arial" panose="020B0604020202020204" pitchFamily="34" charset="0"/>
                <a:cs typeface="Arial" panose="020B0604020202020204" pitchFamily="34" charset="0"/>
              </a:rPr>
            </a:br>
            <a:r>
              <a:rPr lang="lt-LT" sz="2700" b="1" kern="100" dirty="0">
                <a:solidFill>
                  <a:schemeClr val="accent1"/>
                </a:solidFill>
                <a:effectLst/>
                <a:latin typeface="Arial" panose="020B0604020202020204" pitchFamily="34" charset="0"/>
                <a:cs typeface="Arial" panose="020B0604020202020204" pitchFamily="34" charset="0"/>
              </a:rPr>
              <a:t>VIEŠOJO PIRKIMO ĮGYVENDINIMO ETAPAI </a:t>
            </a:r>
            <a:endParaRPr lang="en-US" sz="2700" b="1" dirty="0">
              <a:solidFill>
                <a:schemeClr val="accent1"/>
              </a:solidFill>
              <a:latin typeface="Arial" panose="020B0604020202020204" pitchFamily="34" charset="0"/>
              <a:cs typeface="Arial" panose="020B0604020202020204" pitchFamily="34" charset="0"/>
            </a:endParaRPr>
          </a:p>
        </p:txBody>
      </p:sp>
      <p:pic>
        <p:nvPicPr>
          <p:cNvPr id="6" name="Turinio vietos rezervavimo ženklas 5" descr="Good Inventory outline">
            <a:extLst>
              <a:ext uri="{FF2B5EF4-FFF2-40B4-BE49-F238E27FC236}">
                <a16:creationId xmlns:a16="http://schemas.microsoft.com/office/drawing/2014/main" id="{86CE546E-0340-56E0-AD84-549A0C35A9FB}"/>
              </a:ext>
            </a:extLst>
          </p:cNvPr>
          <p:cNvPicPr>
            <a:picLocks noGrp="1" noChangeAspect="1"/>
          </p:cNvPicPr>
          <p:nvPr>
            <p:ph sz="half" idx="2"/>
          </p:nvPr>
        </p:nvPicPr>
        <p:blipFill>
          <a:blip r:embed="rId2">
            <a:extLst>
              <a:ext uri="{96DAC541-7B7A-43D3-8B79-37D633B846F1}">
                <asvg:svgBlip xmlns:asvg="http://schemas.microsoft.com/office/drawing/2016/SVG/main" r:embed="rId3"/>
              </a:ext>
            </a:extLst>
          </a:blip>
          <a:stretch>
            <a:fillRect/>
          </a:stretch>
        </p:blipFill>
        <p:spPr>
          <a:xfrm flipH="1">
            <a:off x="9084730" y="1397001"/>
            <a:ext cx="3107269" cy="4063998"/>
          </a:xfrm>
        </p:spPr>
      </p:pic>
      <p:graphicFrame>
        <p:nvGraphicFramePr>
          <p:cNvPr id="5" name="Content Placeholder 1">
            <a:extLst>
              <a:ext uri="{FF2B5EF4-FFF2-40B4-BE49-F238E27FC236}">
                <a16:creationId xmlns:a16="http://schemas.microsoft.com/office/drawing/2014/main" id="{7FC35228-D260-D2ED-2558-A793AC09185A}"/>
              </a:ext>
            </a:extLst>
          </p:cNvPr>
          <p:cNvGraphicFramePr>
            <a:graphicFrameLocks noGrp="1"/>
          </p:cNvGraphicFramePr>
          <p:nvPr>
            <p:ph sz="half" idx="1"/>
            <p:extLst>
              <p:ext uri="{D42A27DB-BD31-4B8C-83A1-F6EECF244321}">
                <p14:modId xmlns:p14="http://schemas.microsoft.com/office/powerpoint/2010/main" val="407083355"/>
              </p:ext>
            </p:extLst>
          </p:nvPr>
        </p:nvGraphicFramePr>
        <p:xfrm>
          <a:off x="423333" y="1397001"/>
          <a:ext cx="8661399" cy="4063998"/>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extLst>
      <p:ext uri="{BB962C8B-B14F-4D97-AF65-F5344CB8AC3E}">
        <p14:creationId xmlns:p14="http://schemas.microsoft.com/office/powerpoint/2010/main" val="9098857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urinio vietos rezervavimo ženklas 1">
            <a:extLst>
              <a:ext uri="{FF2B5EF4-FFF2-40B4-BE49-F238E27FC236}">
                <a16:creationId xmlns:a16="http://schemas.microsoft.com/office/drawing/2014/main" id="{936FDE37-78D8-2AA1-1BEB-B2E657C84757}"/>
              </a:ext>
            </a:extLst>
          </p:cNvPr>
          <p:cNvSpPr>
            <a:spLocks noGrp="1"/>
          </p:cNvSpPr>
          <p:nvPr>
            <p:ph idx="1"/>
          </p:nvPr>
        </p:nvSpPr>
        <p:spPr>
          <a:xfrm>
            <a:off x="93133" y="914400"/>
            <a:ext cx="12098867" cy="5100423"/>
          </a:xfrm>
        </p:spPr>
        <p:txBody>
          <a:bodyPr>
            <a:normAutofit fontScale="92500" lnSpcReduction="10000"/>
          </a:bodyPr>
          <a:lstStyle/>
          <a:p>
            <a:pPr algn="just">
              <a:lnSpc>
                <a:spcPct val="115000"/>
              </a:lnSpc>
              <a:spcAft>
                <a:spcPts val="800"/>
              </a:spcAft>
            </a:pPr>
            <a:r>
              <a:rPr lang="lt-LT" sz="2000" kern="100" dirty="0">
                <a:effectLst/>
                <a:latin typeface="Arial" panose="020B0604020202020204" pitchFamily="34" charset="0"/>
                <a:ea typeface="Aptos" panose="020B0004020202020204" pitchFamily="34" charset="0"/>
                <a:cs typeface="Arial" panose="020B0604020202020204" pitchFamily="34" charset="0"/>
              </a:rPr>
              <a:t>Sutartis turi būti šalių </a:t>
            </a:r>
            <a:r>
              <a:rPr lang="lt-LT" sz="2000" kern="100" dirty="0">
                <a:solidFill>
                  <a:srgbClr val="00B050"/>
                </a:solidFill>
                <a:effectLst/>
                <a:latin typeface="Arial" panose="020B0604020202020204" pitchFamily="34" charset="0"/>
                <a:ea typeface="Aptos" panose="020B0004020202020204" pitchFamily="34" charset="0"/>
                <a:cs typeface="Arial" panose="020B0604020202020204" pitchFamily="34" charset="0"/>
              </a:rPr>
              <a:t>pasirašyta</a:t>
            </a:r>
            <a:r>
              <a:rPr lang="lt-LT" sz="2000" kern="100" dirty="0">
                <a:effectLst/>
                <a:latin typeface="Arial" panose="020B0604020202020204" pitchFamily="34" charset="0"/>
                <a:ea typeface="Aptos" panose="020B0004020202020204" pitchFamily="34" charset="0"/>
                <a:cs typeface="Arial" panose="020B0604020202020204" pitchFamily="34" charset="0"/>
              </a:rPr>
              <a:t> </a:t>
            </a:r>
            <a:r>
              <a:rPr lang="lt-LT" sz="2000" kern="100" dirty="0">
                <a:solidFill>
                  <a:srgbClr val="00B050"/>
                </a:solidFill>
                <a:effectLst/>
                <a:latin typeface="Arial" panose="020B0604020202020204" pitchFamily="34" charset="0"/>
                <a:ea typeface="Aptos" panose="020B0004020202020204" pitchFamily="34" charset="0"/>
                <a:cs typeface="Arial" panose="020B0604020202020204" pitchFamily="34" charset="0"/>
              </a:rPr>
              <a:t>per CPO LT, KMSA CPO ar pirkimo organizatoriaus nurodytą terminą.</a:t>
            </a:r>
            <a:r>
              <a:rPr lang="lt-LT" sz="2000" kern="100" dirty="0">
                <a:effectLst/>
                <a:latin typeface="Arial" panose="020B0604020202020204" pitchFamily="34" charset="0"/>
                <a:ea typeface="Aptos" panose="020B0004020202020204" pitchFamily="34" charset="0"/>
                <a:cs typeface="Arial" panose="020B0604020202020204" pitchFamily="34" charset="0"/>
              </a:rPr>
              <a:t> Jei laimėtojas nustatytu terminu nepasirašo sutarties, laikoma, kad jis atsisakė sudaryti sutartį ir </a:t>
            </a:r>
            <a:r>
              <a:rPr lang="lt-LT" sz="2000" kern="100" dirty="0">
                <a:latin typeface="Arial" panose="020B0604020202020204" pitchFamily="34" charset="0"/>
                <a:ea typeface="Aptos" panose="020B0004020202020204" pitchFamily="34" charset="0"/>
                <a:cs typeface="Arial" panose="020B0604020202020204" pitchFamily="34" charset="0"/>
              </a:rPr>
              <a:t>turi būti </a:t>
            </a:r>
            <a:r>
              <a:rPr lang="lt-LT" sz="2000" kern="100" dirty="0">
                <a:effectLst/>
                <a:latin typeface="Arial" panose="020B0604020202020204" pitchFamily="34" charset="0"/>
                <a:ea typeface="Aptos" panose="020B0004020202020204" pitchFamily="34" charset="0"/>
                <a:cs typeface="Arial" panose="020B0604020202020204" pitchFamily="34" charset="0"/>
              </a:rPr>
              <a:t>kviečiamas sekantis pasiūlymų eilėje esantis tiekėjas (jei yra);</a:t>
            </a:r>
          </a:p>
          <a:p>
            <a:pPr algn="just">
              <a:lnSpc>
                <a:spcPct val="115000"/>
              </a:lnSpc>
              <a:spcAft>
                <a:spcPts val="800"/>
              </a:spcAft>
            </a:pPr>
            <a:r>
              <a:rPr lang="lt-LT" sz="2000" kern="100" dirty="0">
                <a:effectLst/>
                <a:latin typeface="Arial" panose="020B0604020202020204" pitchFamily="34" charset="0"/>
                <a:ea typeface="Aptos" panose="020B0004020202020204" pitchFamily="34" charset="0"/>
                <a:cs typeface="Arial" panose="020B0604020202020204" pitchFamily="34" charset="0"/>
              </a:rPr>
              <a:t>Sutartis turi būti </a:t>
            </a:r>
            <a:r>
              <a:rPr lang="lt-LT" sz="2000" kern="100" dirty="0">
                <a:solidFill>
                  <a:srgbClr val="00B050"/>
                </a:solidFill>
                <a:effectLst/>
                <a:latin typeface="Arial" panose="020B0604020202020204" pitchFamily="34" charset="0"/>
                <a:ea typeface="Aptos" panose="020B0004020202020204" pitchFamily="34" charset="0"/>
                <a:cs typeface="Arial" panose="020B0604020202020204" pitchFamily="34" charset="0"/>
              </a:rPr>
              <a:t>sudaroma</a:t>
            </a:r>
            <a:r>
              <a:rPr lang="lt-LT" sz="2000" kern="100" dirty="0">
                <a:effectLst/>
                <a:latin typeface="Arial" panose="020B0604020202020204" pitchFamily="34" charset="0"/>
                <a:ea typeface="Aptos" panose="020B0004020202020204" pitchFamily="34" charset="0"/>
                <a:cs typeface="Arial" panose="020B0604020202020204" pitchFamily="34" charset="0"/>
              </a:rPr>
              <a:t> </a:t>
            </a:r>
            <a:r>
              <a:rPr lang="lt-LT" sz="2000" kern="100" dirty="0">
                <a:solidFill>
                  <a:srgbClr val="00B050"/>
                </a:solidFill>
                <a:effectLst/>
                <a:latin typeface="Arial" panose="020B0604020202020204" pitchFamily="34" charset="0"/>
                <a:ea typeface="Aptos" panose="020B0004020202020204" pitchFamily="34" charset="0"/>
                <a:cs typeface="Arial" panose="020B0604020202020204" pitchFamily="34" charset="0"/>
              </a:rPr>
              <a:t>nekeičiant pirkimo metu nustatytų sąlygų</a:t>
            </a:r>
            <a:r>
              <a:rPr lang="lt-LT" sz="2000" kern="100" dirty="0">
                <a:effectLst/>
                <a:latin typeface="Arial" panose="020B0604020202020204" pitchFamily="34" charset="0"/>
                <a:ea typeface="Aptos" panose="020B0004020202020204" pitchFamily="34" charset="0"/>
                <a:cs typeface="Arial" panose="020B0604020202020204" pitchFamily="34" charset="0"/>
              </a:rPr>
              <a:t>, </a:t>
            </a:r>
            <a:r>
              <a:rPr lang="lt-LT" sz="2000" kern="100" dirty="0">
                <a:solidFill>
                  <a:srgbClr val="00B050"/>
                </a:solidFill>
                <a:effectLst/>
                <a:latin typeface="Arial" panose="020B0604020202020204" pitchFamily="34" charset="0"/>
                <a:ea typeface="Aptos" panose="020B0004020202020204" pitchFamily="34" charset="0"/>
                <a:cs typeface="Arial" panose="020B0604020202020204" pitchFamily="34" charset="0"/>
              </a:rPr>
              <a:t>joje teisingai nurodant laimėtojo pasiūlymo duomenis: </a:t>
            </a:r>
            <a:r>
              <a:rPr lang="lt-LT" sz="2000" kern="100" dirty="0">
                <a:effectLst/>
                <a:latin typeface="Arial" panose="020B0604020202020204" pitchFamily="34" charset="0"/>
                <a:ea typeface="Aptos" panose="020B0004020202020204" pitchFamily="34" charset="0"/>
                <a:cs typeface="Arial" panose="020B0604020202020204" pitchFamily="34" charset="0"/>
              </a:rPr>
              <a:t>kainas, </a:t>
            </a:r>
            <a:r>
              <a:rPr lang="en-US" sz="2000" kern="100" dirty="0" err="1">
                <a:effectLst/>
                <a:latin typeface="Arial" panose="020B0604020202020204" pitchFamily="34" charset="0"/>
                <a:ea typeface="Aptos" panose="020B0004020202020204" pitchFamily="34" charset="0"/>
                <a:cs typeface="Arial" panose="020B0604020202020204" pitchFamily="34" charset="0"/>
              </a:rPr>
              <a:t>ekonominio</a:t>
            </a:r>
            <a:r>
              <a:rPr lang="en-US" sz="2000" kern="100" dirty="0">
                <a:effectLst/>
                <a:latin typeface="Arial" panose="020B0604020202020204" pitchFamily="34" charset="0"/>
                <a:ea typeface="Aptos" panose="020B0004020202020204" pitchFamily="34" charset="0"/>
                <a:cs typeface="Arial" panose="020B0604020202020204" pitchFamily="34" charset="0"/>
              </a:rPr>
              <a:t> </a:t>
            </a:r>
            <a:r>
              <a:rPr lang="en-US" sz="2000" kern="100" dirty="0" err="1">
                <a:effectLst/>
                <a:latin typeface="Arial" panose="020B0604020202020204" pitchFamily="34" charset="0"/>
                <a:ea typeface="Aptos" panose="020B0004020202020204" pitchFamily="34" charset="0"/>
                <a:cs typeface="Arial" panose="020B0604020202020204" pitchFamily="34" charset="0"/>
              </a:rPr>
              <a:t>naudingumo</a:t>
            </a:r>
            <a:r>
              <a:rPr lang="en-US" sz="2000" kern="100" dirty="0">
                <a:effectLst/>
                <a:latin typeface="Arial" panose="020B0604020202020204" pitchFamily="34" charset="0"/>
                <a:ea typeface="Aptos" panose="020B0004020202020204" pitchFamily="34" charset="0"/>
                <a:cs typeface="Arial" panose="020B0604020202020204" pitchFamily="34" charset="0"/>
              </a:rPr>
              <a:t> (</a:t>
            </a:r>
            <a:r>
              <a:rPr lang="lt-LT" sz="2000" kern="100" dirty="0">
                <a:effectLst/>
                <a:latin typeface="Arial" panose="020B0604020202020204" pitchFamily="34" charset="0"/>
                <a:ea typeface="Aptos" panose="020B0004020202020204" pitchFamily="34" charset="0"/>
                <a:cs typeface="Arial" panose="020B0604020202020204" pitchFamily="34" charset="0"/>
              </a:rPr>
              <a:t>EN</a:t>
            </a:r>
            <a:r>
              <a:rPr lang="en-US" sz="2000" kern="100" dirty="0">
                <a:effectLst/>
                <a:latin typeface="Arial" panose="020B0604020202020204" pitchFamily="34" charset="0"/>
                <a:ea typeface="Aptos" panose="020B0004020202020204" pitchFamily="34" charset="0"/>
                <a:cs typeface="Arial" panose="020B0604020202020204" pitchFamily="34" charset="0"/>
              </a:rPr>
              <a:t>)</a:t>
            </a:r>
            <a:r>
              <a:rPr lang="lt-LT" sz="2000" kern="100" dirty="0">
                <a:effectLst/>
                <a:latin typeface="Arial" panose="020B0604020202020204" pitchFamily="34" charset="0"/>
                <a:ea typeface="Aptos" panose="020B0004020202020204" pitchFamily="34" charset="0"/>
                <a:cs typeface="Arial" panose="020B0604020202020204" pitchFamily="34" charset="0"/>
              </a:rPr>
              <a:t> kriterijus, laimėtojo nurodytus pasiūlymo techninius duomenis (techninę specifikaciją), siūlomų prekių identifikavimo duomenis</a:t>
            </a:r>
            <a:r>
              <a:rPr lang="en-US" sz="2000" kern="100" dirty="0">
                <a:effectLst/>
                <a:latin typeface="Arial" panose="020B0604020202020204" pitchFamily="34" charset="0"/>
                <a:ea typeface="Aptos" panose="020B0004020202020204" pitchFamily="34" charset="0"/>
                <a:cs typeface="Arial" panose="020B0604020202020204" pitchFamily="34" charset="0"/>
              </a:rPr>
              <a:t> (</a:t>
            </a:r>
            <a:r>
              <a:rPr lang="en-US" sz="2000" kern="100" dirty="0" err="1">
                <a:effectLst/>
                <a:latin typeface="Arial" panose="020B0604020202020204" pitchFamily="34" charset="0"/>
                <a:ea typeface="Aptos" panose="020B0004020202020204" pitchFamily="34" charset="0"/>
                <a:cs typeface="Arial" panose="020B0604020202020204" pitchFamily="34" charset="0"/>
              </a:rPr>
              <a:t>prek</a:t>
            </a:r>
            <a:r>
              <a:rPr lang="lt-LT" sz="2000" kern="100" dirty="0">
                <a:effectLst/>
                <a:latin typeface="Arial" panose="020B0604020202020204" pitchFamily="34" charset="0"/>
                <a:ea typeface="Aptos" panose="020B0004020202020204" pitchFamily="34" charset="0"/>
                <a:cs typeface="Arial" panose="020B0604020202020204" pitchFamily="34" charset="0"/>
              </a:rPr>
              <a:t>ė</a:t>
            </a:r>
            <a:r>
              <a:rPr lang="en-US" sz="2000" kern="100" dirty="0">
                <a:effectLst/>
                <a:latin typeface="Arial" panose="020B0604020202020204" pitchFamily="34" charset="0"/>
                <a:ea typeface="Aptos" panose="020B0004020202020204" pitchFamily="34" charset="0"/>
                <a:cs typeface="Arial" panose="020B0604020202020204" pitchFamily="34" charset="0"/>
              </a:rPr>
              <a:t>s </a:t>
            </a:r>
            <a:r>
              <a:rPr lang="en-US" sz="2000" kern="100" dirty="0" err="1">
                <a:effectLst/>
                <a:latin typeface="Arial" panose="020B0604020202020204" pitchFamily="34" charset="0"/>
                <a:ea typeface="Aptos" panose="020B0004020202020204" pitchFamily="34" charset="0"/>
                <a:cs typeface="Arial" panose="020B0604020202020204" pitchFamily="34" charset="0"/>
              </a:rPr>
              <a:t>modelis</a:t>
            </a:r>
            <a:r>
              <a:rPr lang="en-US" sz="2000" kern="100" dirty="0">
                <a:effectLst/>
                <a:latin typeface="Arial" panose="020B0604020202020204" pitchFamily="34" charset="0"/>
                <a:ea typeface="Aptos" panose="020B0004020202020204" pitchFamily="34" charset="0"/>
                <a:cs typeface="Arial" panose="020B0604020202020204" pitchFamily="34" charset="0"/>
              </a:rPr>
              <a:t>, </a:t>
            </a:r>
            <a:r>
              <a:rPr lang="en-US" sz="2000" kern="100" dirty="0" err="1">
                <a:effectLst/>
                <a:latin typeface="Arial" panose="020B0604020202020204" pitchFamily="34" charset="0"/>
                <a:ea typeface="Aptos" panose="020B0004020202020204" pitchFamily="34" charset="0"/>
                <a:cs typeface="Arial" panose="020B0604020202020204" pitchFamily="34" charset="0"/>
              </a:rPr>
              <a:t>gamintojas</a:t>
            </a:r>
            <a:r>
              <a:rPr lang="en-US" sz="2000" kern="100" dirty="0">
                <a:effectLst/>
                <a:latin typeface="Arial" panose="020B0604020202020204" pitchFamily="34" charset="0"/>
                <a:ea typeface="Aptos" panose="020B0004020202020204" pitchFamily="34" charset="0"/>
                <a:cs typeface="Arial" panose="020B0604020202020204" pitchFamily="34" charset="0"/>
              </a:rPr>
              <a:t>)</a:t>
            </a:r>
            <a:r>
              <a:rPr lang="lt-LT" sz="2000" kern="100" dirty="0">
                <a:effectLst/>
                <a:latin typeface="Arial" panose="020B0604020202020204" pitchFamily="34" charset="0"/>
                <a:ea typeface="Aptos" panose="020B0004020202020204" pitchFamily="34" charset="0"/>
                <a:cs typeface="Arial" panose="020B0604020202020204" pitchFamily="34" charset="0"/>
              </a:rPr>
              <a:t>, ūkio subjektus, kuriais tiekėjas remiasi, pagrindinius už sutarties vykdymą atsakingus specialistus, kurių kvalifikacija buvo tikrinama pirkimo metu ir kt.;</a:t>
            </a:r>
          </a:p>
          <a:p>
            <a:pPr algn="just">
              <a:lnSpc>
                <a:spcPct val="115000"/>
              </a:lnSpc>
              <a:spcAft>
                <a:spcPts val="800"/>
              </a:spcAft>
            </a:pPr>
            <a:r>
              <a:rPr lang="lt-LT" sz="2000" kern="100" dirty="0">
                <a:solidFill>
                  <a:srgbClr val="00B050"/>
                </a:solidFill>
                <a:effectLst/>
                <a:latin typeface="Arial" panose="020B0604020202020204" pitchFamily="34" charset="0"/>
                <a:ea typeface="Aptos" panose="020B0004020202020204" pitchFamily="34" charset="0"/>
                <a:cs typeface="Arial" panose="020B0604020202020204" pitchFamily="34" charset="0"/>
              </a:rPr>
              <a:t>Sutartis įsigalioja</a:t>
            </a:r>
            <a:r>
              <a:rPr lang="lt-LT" sz="2000" kern="100" dirty="0">
                <a:solidFill>
                  <a:srgbClr val="00B050"/>
                </a:solidFill>
                <a:latin typeface="Arial" panose="020B0604020202020204" pitchFamily="34" charset="0"/>
                <a:ea typeface="Aptos" panose="020B0004020202020204" pitchFamily="34" charset="0"/>
                <a:cs typeface="Arial" panose="020B0604020202020204" pitchFamily="34" charset="0"/>
              </a:rPr>
              <a:t>:</a:t>
            </a:r>
            <a:r>
              <a:rPr lang="lt-LT" sz="2000" kern="100" dirty="0">
                <a:solidFill>
                  <a:srgbClr val="00B050"/>
                </a:solidFill>
                <a:effectLst/>
                <a:latin typeface="Arial" panose="020B0604020202020204" pitchFamily="34" charset="0"/>
                <a:ea typeface="Aptos" panose="020B0004020202020204" pitchFamily="34" charset="0"/>
                <a:cs typeface="Arial" panose="020B0604020202020204" pitchFamily="34" charset="0"/>
              </a:rPr>
              <a:t> </a:t>
            </a:r>
          </a:p>
          <a:p>
            <a:pPr marL="0" indent="0" algn="just">
              <a:lnSpc>
                <a:spcPct val="115000"/>
              </a:lnSpc>
              <a:spcAft>
                <a:spcPts val="800"/>
              </a:spcAft>
              <a:buNone/>
            </a:pPr>
            <a:r>
              <a:rPr lang="lt-LT" sz="2000" kern="100" dirty="0">
                <a:solidFill>
                  <a:srgbClr val="00B050"/>
                </a:solidFill>
                <a:effectLst/>
                <a:latin typeface="Arial" panose="020B0604020202020204" pitchFamily="34" charset="0"/>
                <a:ea typeface="Aptos" panose="020B0004020202020204" pitchFamily="34" charset="0"/>
                <a:cs typeface="Arial" panose="020B0604020202020204" pitchFamily="34" charset="0"/>
              </a:rPr>
              <a:t> (i) abiem šalims ją pasirašius </a:t>
            </a:r>
            <a:r>
              <a:rPr lang="lt-LT" sz="2000" kern="100" dirty="0">
                <a:effectLst/>
                <a:latin typeface="Arial" panose="020B0604020202020204" pitchFamily="34" charset="0"/>
                <a:ea typeface="Aptos" panose="020B0004020202020204" pitchFamily="34" charset="0"/>
                <a:cs typeface="Arial" panose="020B0604020202020204" pitchFamily="34" charset="0"/>
              </a:rPr>
              <a:t>arba </a:t>
            </a:r>
          </a:p>
          <a:p>
            <a:pPr marL="0" indent="0" algn="just">
              <a:lnSpc>
                <a:spcPct val="115000"/>
              </a:lnSpc>
              <a:spcAft>
                <a:spcPts val="800"/>
              </a:spcAft>
              <a:buNone/>
            </a:pPr>
            <a:r>
              <a:rPr lang="lt-LT" sz="2000" kern="100" dirty="0">
                <a:effectLst/>
                <a:latin typeface="Arial" panose="020B0604020202020204" pitchFamily="34" charset="0"/>
                <a:ea typeface="Aptos" panose="020B0004020202020204" pitchFamily="34" charset="0"/>
                <a:cs typeface="Arial" panose="020B0604020202020204" pitchFamily="34" charset="0"/>
              </a:rPr>
              <a:t> </a:t>
            </a:r>
            <a:r>
              <a:rPr lang="lt-LT" sz="2000" kern="100" dirty="0">
                <a:solidFill>
                  <a:srgbClr val="00B050"/>
                </a:solidFill>
                <a:effectLst/>
                <a:latin typeface="Arial" panose="020B0604020202020204" pitchFamily="34" charset="0"/>
                <a:ea typeface="Aptos" panose="020B0004020202020204" pitchFamily="34" charset="0"/>
                <a:cs typeface="Arial" panose="020B0604020202020204" pitchFamily="34" charset="0"/>
              </a:rPr>
              <a:t>(ii) abiem šalims ją pasirašius ir laimėtojui sutartyje nustatyta tvarka pateikus sutarties įvykdymo užtikrinimą</a:t>
            </a:r>
            <a:r>
              <a:rPr lang="lt-LT" sz="2000" kern="100" dirty="0">
                <a:effectLst/>
                <a:latin typeface="Arial" panose="020B0604020202020204" pitchFamily="34" charset="0"/>
                <a:ea typeface="Aptos" panose="020B0004020202020204" pitchFamily="34" charset="0"/>
                <a:cs typeface="Arial" panose="020B0604020202020204" pitchFamily="34" charset="0"/>
              </a:rPr>
              <a:t>, </a:t>
            </a:r>
            <a:r>
              <a:rPr lang="lt-LT" sz="2000" kern="100" dirty="0">
                <a:solidFill>
                  <a:srgbClr val="00B050"/>
                </a:solidFill>
                <a:effectLst/>
                <a:latin typeface="Arial" panose="020B0604020202020204" pitchFamily="34" charset="0"/>
                <a:ea typeface="Aptos" panose="020B0004020202020204" pitchFamily="34" charset="0"/>
                <a:cs typeface="Arial" panose="020B0604020202020204" pitchFamily="34" charset="0"/>
              </a:rPr>
              <a:t>atitinkantį sutartyje (pirkimo sąlygose) nurodytus reikalavimus (</a:t>
            </a:r>
            <a:r>
              <a:rPr lang="lt-LT" sz="2000" i="1" kern="100" dirty="0">
                <a:effectLst/>
                <a:latin typeface="Arial" panose="020B0604020202020204" pitchFamily="34" charset="0"/>
                <a:ea typeface="Aptos" panose="020B0004020202020204" pitchFamily="34" charset="0"/>
                <a:cs typeface="Arial" panose="020B0604020202020204" pitchFamily="34" charset="0"/>
              </a:rPr>
              <a:t>jei pirkimo sąlygose buvo reikalauta</a:t>
            </a:r>
            <a:r>
              <a:rPr lang="lt-LT" sz="2000" kern="100" dirty="0">
                <a:effectLst/>
                <a:latin typeface="Arial" panose="020B0604020202020204" pitchFamily="34" charset="0"/>
                <a:ea typeface="Aptos" panose="020B0004020202020204" pitchFamily="34" charset="0"/>
                <a:cs typeface="Arial" panose="020B0604020202020204" pitchFamily="34" charset="0"/>
              </a:rPr>
              <a:t>).</a:t>
            </a:r>
          </a:p>
          <a:p>
            <a:endParaRPr lang="lt-LT" dirty="0"/>
          </a:p>
        </p:txBody>
      </p:sp>
      <p:sp>
        <p:nvSpPr>
          <p:cNvPr id="3" name="Pavadinimas 2">
            <a:extLst>
              <a:ext uri="{FF2B5EF4-FFF2-40B4-BE49-F238E27FC236}">
                <a16:creationId xmlns:a16="http://schemas.microsoft.com/office/drawing/2014/main" id="{B953EABC-FC8B-5E15-8F68-A93567810EB9}"/>
              </a:ext>
            </a:extLst>
          </p:cNvPr>
          <p:cNvSpPr>
            <a:spLocks noGrp="1"/>
          </p:cNvSpPr>
          <p:nvPr>
            <p:ph type="title"/>
          </p:nvPr>
        </p:nvSpPr>
        <p:spPr>
          <a:xfrm>
            <a:off x="546801" y="275698"/>
            <a:ext cx="10904563" cy="567479"/>
          </a:xfrm>
        </p:spPr>
        <p:txBody>
          <a:bodyPr>
            <a:normAutofit/>
          </a:bodyPr>
          <a:lstStyle/>
          <a:p>
            <a:pPr algn="ctr"/>
            <a:r>
              <a:rPr lang="lt-LT" sz="2400" b="1" kern="100" dirty="0">
                <a:solidFill>
                  <a:schemeClr val="accent1"/>
                </a:solidFill>
                <a:effectLst/>
                <a:latin typeface="Arial" panose="020B0604020202020204" pitchFamily="34" charset="0"/>
                <a:ea typeface="Aptos" panose="020B0004020202020204" pitchFamily="34" charset="0"/>
                <a:cs typeface="Arial" panose="020B0604020202020204" pitchFamily="34" charset="0"/>
              </a:rPr>
              <a:t>PIRKIMO SUTARTIES SUDARYMAS</a:t>
            </a:r>
            <a:endParaRPr lang="lt-LT" sz="2400" b="1" dirty="0"/>
          </a:p>
        </p:txBody>
      </p:sp>
      <p:pic>
        <p:nvPicPr>
          <p:cNvPr id="4" name="Turinio vietos rezervavimo ženklas 24" descr="Boardroom with solid fill">
            <a:extLst>
              <a:ext uri="{FF2B5EF4-FFF2-40B4-BE49-F238E27FC236}">
                <a16:creationId xmlns:a16="http://schemas.microsoft.com/office/drawing/2014/main" id="{75703D9A-F538-4FBB-67A4-4A954539CFF7}"/>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7332133" y="3026229"/>
            <a:ext cx="2023534" cy="2011437"/>
          </a:xfrm>
          <a:prstGeom prst="rect">
            <a:avLst/>
          </a:prstGeom>
        </p:spPr>
      </p:pic>
    </p:spTree>
    <p:extLst>
      <p:ext uri="{BB962C8B-B14F-4D97-AF65-F5344CB8AC3E}">
        <p14:creationId xmlns:p14="http://schemas.microsoft.com/office/powerpoint/2010/main" val="322164572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urinio vietos rezervavimo ženklas 1">
            <a:extLst>
              <a:ext uri="{FF2B5EF4-FFF2-40B4-BE49-F238E27FC236}">
                <a16:creationId xmlns:a16="http://schemas.microsoft.com/office/drawing/2014/main" id="{CE312515-840F-6AA9-483C-3C116DCACDFC}"/>
              </a:ext>
            </a:extLst>
          </p:cNvPr>
          <p:cNvSpPr>
            <a:spLocks noGrp="1"/>
          </p:cNvSpPr>
          <p:nvPr>
            <p:ph idx="1"/>
          </p:nvPr>
        </p:nvSpPr>
        <p:spPr>
          <a:xfrm>
            <a:off x="546802" y="1085852"/>
            <a:ext cx="11060998" cy="4928972"/>
          </a:xfrm>
        </p:spPr>
        <p:txBody>
          <a:bodyPr>
            <a:normAutofit/>
          </a:bodyPr>
          <a:lstStyle/>
          <a:p>
            <a:pPr algn="just">
              <a:lnSpc>
                <a:spcPct val="115000"/>
              </a:lnSpc>
              <a:spcAft>
                <a:spcPts val="800"/>
              </a:spcAft>
            </a:pPr>
            <a:endParaRPr lang="lt-LT" sz="2000" b="1" kern="100" dirty="0">
              <a:solidFill>
                <a:srgbClr val="C00000"/>
              </a:solidFill>
              <a:effectLst/>
              <a:latin typeface="Arial" panose="020B0604020202020204" pitchFamily="34" charset="0"/>
              <a:ea typeface="Aptos" panose="020B0004020202020204" pitchFamily="34" charset="0"/>
              <a:cs typeface="Arial" panose="020B0604020202020204" pitchFamily="34" charset="0"/>
            </a:endParaRPr>
          </a:p>
          <a:p>
            <a:pPr algn="just">
              <a:lnSpc>
                <a:spcPct val="115000"/>
              </a:lnSpc>
              <a:spcAft>
                <a:spcPts val="800"/>
              </a:spcAft>
            </a:pPr>
            <a:r>
              <a:rPr lang="lt-LT" b="1" kern="100" dirty="0">
                <a:solidFill>
                  <a:srgbClr val="C00000"/>
                </a:solidFill>
                <a:effectLst/>
                <a:latin typeface="Arial" panose="020B0604020202020204" pitchFamily="34" charset="0"/>
                <a:ea typeface="Aptos" panose="020B0004020202020204" pitchFamily="34" charset="0"/>
                <a:cs typeface="Arial" panose="020B0604020202020204" pitchFamily="34" charset="0"/>
              </a:rPr>
              <a:t>Sutartis negali būti palikta „be priežiūros“.</a:t>
            </a:r>
          </a:p>
          <a:p>
            <a:pPr algn="just">
              <a:lnSpc>
                <a:spcPct val="115000"/>
              </a:lnSpc>
              <a:spcAft>
                <a:spcPts val="800"/>
              </a:spcAft>
            </a:pPr>
            <a:endParaRPr lang="lt-LT" sz="2000" b="1" kern="100" dirty="0">
              <a:solidFill>
                <a:srgbClr val="C00000"/>
              </a:solidFill>
              <a:effectLst/>
              <a:latin typeface="Arial" panose="020B0604020202020204" pitchFamily="34" charset="0"/>
              <a:ea typeface="Aptos" panose="020B0004020202020204" pitchFamily="34" charset="0"/>
              <a:cs typeface="Arial" panose="020B0604020202020204" pitchFamily="34" charset="0"/>
            </a:endParaRPr>
          </a:p>
          <a:p>
            <a:pPr algn="just">
              <a:lnSpc>
                <a:spcPct val="115000"/>
              </a:lnSpc>
              <a:spcAft>
                <a:spcPts val="800"/>
              </a:spcAft>
            </a:pPr>
            <a:r>
              <a:rPr lang="lt-LT" sz="2000" b="1" kern="100" dirty="0">
                <a:effectLst/>
                <a:latin typeface="Arial" panose="020B0604020202020204" pitchFamily="34" charset="0"/>
                <a:ea typeface="Aptos" panose="020B0004020202020204" pitchFamily="34" charset="0"/>
                <a:cs typeface="Arial" panose="020B0604020202020204" pitchFamily="34" charset="0"/>
              </a:rPr>
              <a:t>VPĮ </a:t>
            </a:r>
            <a:r>
              <a:rPr lang="en-US" sz="2000" b="1" kern="100" dirty="0">
                <a:effectLst/>
                <a:latin typeface="Arial" panose="020B0604020202020204" pitchFamily="34" charset="0"/>
                <a:ea typeface="Aptos" panose="020B0004020202020204" pitchFamily="34" charset="0"/>
                <a:cs typeface="Arial" panose="020B0604020202020204" pitchFamily="34" charset="0"/>
              </a:rPr>
              <a:t>19 str. </a:t>
            </a:r>
            <a:r>
              <a:rPr lang="lt-LT" sz="2000" b="1" kern="100" dirty="0">
                <a:effectLst/>
                <a:latin typeface="Arial" panose="020B0604020202020204" pitchFamily="34" charset="0"/>
                <a:ea typeface="Aptos" panose="020B0004020202020204" pitchFamily="34" charset="0"/>
                <a:cs typeface="Arial" panose="020B0604020202020204" pitchFamily="34" charset="0"/>
              </a:rPr>
              <a:t>7 d.</a:t>
            </a:r>
            <a:r>
              <a:rPr lang="lt-LT" sz="2000" kern="100" dirty="0">
                <a:effectLst/>
                <a:latin typeface="Arial" panose="020B0604020202020204" pitchFamily="34" charset="0"/>
                <a:ea typeface="Aptos" panose="020B0004020202020204" pitchFamily="34" charset="0"/>
                <a:cs typeface="Arial" panose="020B0604020202020204" pitchFamily="34" charset="0"/>
              </a:rPr>
              <a:t> nurodyta, kad </a:t>
            </a:r>
            <a:r>
              <a:rPr lang="lt-LT" sz="2000" b="1" kern="100" dirty="0">
                <a:effectLst/>
                <a:latin typeface="Arial" panose="020B0604020202020204" pitchFamily="34" charset="0"/>
                <a:ea typeface="Aptos" panose="020B0004020202020204" pitchFamily="34" charset="0"/>
                <a:cs typeface="Arial" panose="020B0604020202020204" pitchFamily="34" charset="0"/>
              </a:rPr>
              <a:t>PO kiekvienos sutarties kontrolei turi paskirti asmenį, atsakingą už pirkimo sutarties vykdymą</a:t>
            </a:r>
            <a:r>
              <a:rPr lang="lt-LT" sz="2000" kern="100" dirty="0">
                <a:effectLst/>
                <a:latin typeface="Arial" panose="020B0604020202020204" pitchFamily="34" charset="0"/>
                <a:ea typeface="Aptos" panose="020B0004020202020204" pitchFamily="34" charset="0"/>
                <a:cs typeface="Arial" panose="020B0604020202020204" pitchFamily="34" charset="0"/>
              </a:rPr>
              <a:t>. Skiriant asmenį, atsakingą už pirkimo sutarties vykdymą, turi būti atsižvelgiama į pirkimo objekto ir VPĮ </a:t>
            </a:r>
            <a:r>
              <a:rPr lang="lt-LT" sz="2000" i="1" u="sng" kern="100" dirty="0">
                <a:solidFill>
                  <a:srgbClr val="467886"/>
                </a:solidFill>
                <a:effectLst/>
                <a:latin typeface="Arial" panose="020B0604020202020204" pitchFamily="34" charset="0"/>
                <a:ea typeface="Aptos" panose="020B0004020202020204" pitchFamily="34" charset="0"/>
                <a:cs typeface="Arial" panose="020B0604020202020204" pitchFamily="34" charset="0"/>
              </a:rPr>
              <a:t>89</a:t>
            </a:r>
            <a:r>
              <a:rPr lang="lt-LT" sz="2000" kern="100" dirty="0">
                <a:effectLst/>
                <a:latin typeface="Arial" panose="020B0604020202020204" pitchFamily="34" charset="0"/>
                <a:ea typeface="Aptos" panose="020B0004020202020204" pitchFamily="34" charset="0"/>
                <a:cs typeface="Arial" panose="020B0604020202020204" pitchFamily="34" charset="0"/>
              </a:rPr>
              <a:t> ir </a:t>
            </a:r>
            <a:r>
              <a:rPr lang="lt-LT" sz="2000" i="1" u="sng" kern="100" dirty="0">
                <a:solidFill>
                  <a:srgbClr val="467886"/>
                </a:solidFill>
                <a:effectLst/>
                <a:latin typeface="Arial" panose="020B0604020202020204" pitchFamily="34" charset="0"/>
                <a:ea typeface="Aptos" panose="020B0004020202020204" pitchFamily="34" charset="0"/>
                <a:cs typeface="Arial" panose="020B0604020202020204" pitchFamily="34" charset="0"/>
              </a:rPr>
              <a:t>90</a:t>
            </a:r>
            <a:r>
              <a:rPr lang="lt-LT" sz="2000" kern="100" dirty="0">
                <a:effectLst/>
                <a:latin typeface="Arial" panose="020B0604020202020204" pitchFamily="34" charset="0"/>
                <a:ea typeface="Aptos" panose="020B0004020202020204" pitchFamily="34" charset="0"/>
                <a:cs typeface="Arial" panose="020B0604020202020204" pitchFamily="34" charset="0"/>
              </a:rPr>
              <a:t> straipsnių nuostatų išmanymą.</a:t>
            </a:r>
          </a:p>
          <a:p>
            <a:pPr algn="just">
              <a:lnSpc>
                <a:spcPct val="115000"/>
              </a:lnSpc>
              <a:spcAft>
                <a:spcPts val="800"/>
              </a:spcAft>
            </a:pPr>
            <a:r>
              <a:rPr lang="lt-LT" sz="2000" kern="100" dirty="0">
                <a:effectLst/>
                <a:latin typeface="Arial" panose="020B0604020202020204" pitchFamily="34" charset="0"/>
                <a:ea typeface="Aptos" panose="020B0004020202020204" pitchFamily="34" charset="0"/>
                <a:cs typeface="Arial" panose="020B0604020202020204" pitchFamily="34" charset="0"/>
              </a:rPr>
              <a:t>Įstaigos </a:t>
            </a:r>
            <a:r>
              <a:rPr lang="lt-LT" sz="2000" b="1" kern="100" dirty="0">
                <a:effectLst/>
                <a:latin typeface="Arial" panose="020B0604020202020204" pitchFamily="34" charset="0"/>
                <a:ea typeface="Aptos" panose="020B0004020202020204" pitchFamily="34" charset="0"/>
                <a:cs typeface="Arial" panose="020B0604020202020204" pitchFamily="34" charset="0"/>
              </a:rPr>
              <a:t>viešųjų pirkimų organizavimo ir kontrolės tvarkos aprašo</a:t>
            </a:r>
            <a:r>
              <a:rPr lang="lt-LT" sz="2000" kern="100" dirty="0">
                <a:effectLst/>
                <a:latin typeface="Arial" panose="020B0604020202020204" pitchFamily="34" charset="0"/>
                <a:ea typeface="Aptos" panose="020B0004020202020204" pitchFamily="34" charset="0"/>
                <a:cs typeface="Arial" panose="020B0604020202020204" pitchFamily="34" charset="0"/>
              </a:rPr>
              <a:t> </a:t>
            </a:r>
            <a:r>
              <a:rPr lang="lt-LT" sz="2000" i="1" kern="100" dirty="0">
                <a:effectLst/>
                <a:latin typeface="Arial" panose="020B0604020202020204" pitchFamily="34" charset="0"/>
                <a:ea typeface="Aptos" panose="020B0004020202020204" pitchFamily="34" charset="0"/>
                <a:cs typeface="Arial" panose="020B0604020202020204" pitchFamily="34" charset="0"/>
              </a:rPr>
              <a:t>(jei jis atitinka KMSA parengtą pavyzdinį aprašą)</a:t>
            </a:r>
            <a:r>
              <a:rPr lang="lt-LT" sz="2000" kern="100" dirty="0">
                <a:effectLst/>
                <a:latin typeface="Arial" panose="020B0604020202020204" pitchFamily="34" charset="0"/>
                <a:ea typeface="Aptos" panose="020B0004020202020204" pitchFamily="34" charset="0"/>
                <a:cs typeface="Arial" panose="020B0604020202020204" pitchFamily="34" charset="0"/>
              </a:rPr>
              <a:t> </a:t>
            </a:r>
            <a:r>
              <a:rPr lang="lt-LT" sz="2000" b="1" kern="100" dirty="0">
                <a:effectLst/>
                <a:latin typeface="Arial" panose="020B0604020202020204" pitchFamily="34" charset="0"/>
                <a:ea typeface="Aptos" panose="020B0004020202020204" pitchFamily="34" charset="0"/>
                <a:cs typeface="Arial" panose="020B0604020202020204" pitchFamily="34" charset="0"/>
              </a:rPr>
              <a:t>VIII skyriuje (49, 51, 53 p.)</a:t>
            </a:r>
            <a:r>
              <a:rPr lang="lt-LT" sz="2000" kern="100" dirty="0">
                <a:effectLst/>
                <a:latin typeface="Arial" panose="020B0604020202020204" pitchFamily="34" charset="0"/>
                <a:ea typeface="Aptos" panose="020B0004020202020204" pitchFamily="34" charset="0"/>
                <a:cs typeface="Arial" panose="020B0604020202020204" pitchFamily="34" charset="0"/>
              </a:rPr>
              <a:t> apibrėžtos už pirkimo sutarties vykdymą atsakingo asmens (</a:t>
            </a:r>
            <a:r>
              <a:rPr lang="lt-LT" sz="2000" b="1" kern="100" dirty="0">
                <a:effectLst/>
                <a:latin typeface="Arial" panose="020B0604020202020204" pitchFamily="34" charset="0"/>
                <a:ea typeface="Aptos" panose="020B0004020202020204" pitchFamily="34" charset="0"/>
                <a:cs typeface="Arial" panose="020B0604020202020204" pitchFamily="34" charset="0"/>
              </a:rPr>
              <a:t>pirkimo iniciatoriaus ir pirkimų organizatoriaus</a:t>
            </a:r>
            <a:r>
              <a:rPr lang="lt-LT" sz="2000" kern="100" dirty="0">
                <a:effectLst/>
                <a:latin typeface="Arial" panose="020B0604020202020204" pitchFamily="34" charset="0"/>
                <a:ea typeface="Aptos" panose="020B0004020202020204" pitchFamily="34" charset="0"/>
                <a:cs typeface="Arial" panose="020B0604020202020204" pitchFamily="34" charset="0"/>
              </a:rPr>
              <a:t>, </a:t>
            </a:r>
            <a:r>
              <a:rPr lang="lt-LT" sz="2000" i="1" kern="100" dirty="0">
                <a:effectLst/>
                <a:latin typeface="Arial" panose="020B0604020202020204" pitchFamily="34" charset="0"/>
                <a:ea typeface="Aptos" panose="020B0004020202020204" pitchFamily="34" charset="0"/>
                <a:cs typeface="Arial" panose="020B0604020202020204" pitchFamily="34" charset="0"/>
              </a:rPr>
              <a:t>jei PO nėra nustačiusi kitaip</a:t>
            </a:r>
            <a:r>
              <a:rPr lang="lt-LT" sz="2000" kern="100" dirty="0">
                <a:effectLst/>
                <a:latin typeface="Arial" panose="020B0604020202020204" pitchFamily="34" charset="0"/>
                <a:ea typeface="Aptos" panose="020B0004020202020204" pitchFamily="34" charset="0"/>
                <a:cs typeface="Arial" panose="020B0604020202020204" pitchFamily="34" charset="0"/>
              </a:rPr>
              <a:t>) atsakomybės ir funkcijos, susijusios su sutarties kontrolės vykdymu. </a:t>
            </a:r>
          </a:p>
          <a:p>
            <a:pPr marL="0" indent="0">
              <a:buNone/>
            </a:pPr>
            <a:endParaRPr lang="lt-LT" dirty="0"/>
          </a:p>
        </p:txBody>
      </p:sp>
      <p:sp>
        <p:nvSpPr>
          <p:cNvPr id="3" name="Pavadinimas 2">
            <a:extLst>
              <a:ext uri="{FF2B5EF4-FFF2-40B4-BE49-F238E27FC236}">
                <a16:creationId xmlns:a16="http://schemas.microsoft.com/office/drawing/2014/main" id="{AAD2DD93-44BE-E7E6-694D-25F63B72FF53}"/>
              </a:ext>
            </a:extLst>
          </p:cNvPr>
          <p:cNvSpPr>
            <a:spLocks noGrp="1"/>
          </p:cNvSpPr>
          <p:nvPr>
            <p:ph type="title"/>
          </p:nvPr>
        </p:nvSpPr>
        <p:spPr/>
        <p:txBody>
          <a:bodyPr>
            <a:normAutofit/>
          </a:bodyPr>
          <a:lstStyle/>
          <a:p>
            <a:pPr algn="ctr"/>
            <a:r>
              <a:rPr lang="lt-LT" sz="2400" b="1" kern="100" dirty="0">
                <a:solidFill>
                  <a:schemeClr val="accent1"/>
                </a:solidFill>
                <a:effectLst/>
                <a:latin typeface="Arial" panose="020B0604020202020204" pitchFamily="34" charset="0"/>
                <a:ea typeface="Aptos" panose="020B0004020202020204" pitchFamily="34" charset="0"/>
                <a:cs typeface="Arial" panose="020B0604020202020204" pitchFamily="34" charset="0"/>
              </a:rPr>
              <a:t>UŽ SUTARTIES VYKDYMĄ ATSAKINGI ASMENYS, JŲ ATSAKOMYBĖ</a:t>
            </a:r>
            <a:endParaRPr lang="lt-LT" sz="2400" b="1" dirty="0">
              <a:solidFill>
                <a:schemeClr val="accent1"/>
              </a:solidFill>
              <a:latin typeface="Arial" panose="020B0604020202020204" pitchFamily="34" charset="0"/>
              <a:cs typeface="Arial" panose="020B0604020202020204" pitchFamily="34" charset="0"/>
            </a:endParaRPr>
          </a:p>
        </p:txBody>
      </p:sp>
      <p:pic>
        <p:nvPicPr>
          <p:cNvPr id="5" name="Turinio vietos rezervavimo ženklas 37" descr="Programmer male outline">
            <a:extLst>
              <a:ext uri="{FF2B5EF4-FFF2-40B4-BE49-F238E27FC236}">
                <a16:creationId xmlns:a16="http://schemas.microsoft.com/office/drawing/2014/main" id="{3FC3DAB3-C2DA-B42D-FA8A-8F614F473C02}"/>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7141029" y="1085851"/>
            <a:ext cx="1937657" cy="1809749"/>
          </a:xfrm>
          <a:prstGeom prst="rect">
            <a:avLst/>
          </a:prstGeom>
        </p:spPr>
      </p:pic>
    </p:spTree>
    <p:extLst>
      <p:ext uri="{BB962C8B-B14F-4D97-AF65-F5344CB8AC3E}">
        <p14:creationId xmlns:p14="http://schemas.microsoft.com/office/powerpoint/2010/main" val="426651381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urinio vietos rezervavimo ženklas 1">
            <a:extLst>
              <a:ext uri="{FF2B5EF4-FFF2-40B4-BE49-F238E27FC236}">
                <a16:creationId xmlns:a16="http://schemas.microsoft.com/office/drawing/2014/main" id="{F069B8CD-B850-A99F-8A0A-B34541BF7E0B}"/>
              </a:ext>
            </a:extLst>
          </p:cNvPr>
          <p:cNvSpPr>
            <a:spLocks noGrp="1"/>
          </p:cNvSpPr>
          <p:nvPr>
            <p:ph idx="1"/>
          </p:nvPr>
        </p:nvSpPr>
        <p:spPr/>
        <p:txBody>
          <a:bodyPr>
            <a:normAutofit fontScale="92500" lnSpcReduction="20000"/>
          </a:bodyPr>
          <a:lstStyle/>
          <a:p>
            <a:pPr algn="just">
              <a:lnSpc>
                <a:spcPct val="115000"/>
              </a:lnSpc>
              <a:spcAft>
                <a:spcPts val="800"/>
              </a:spcAft>
            </a:pPr>
            <a:r>
              <a:rPr lang="lt-LT" sz="2000" kern="100" dirty="0">
                <a:effectLst/>
                <a:latin typeface="Arial" panose="020B0604020202020204" pitchFamily="34" charset="0"/>
                <a:ea typeface="Aptos" panose="020B0004020202020204" pitchFamily="34" charset="0"/>
                <a:cs typeface="Arial" panose="020B0604020202020204" pitchFamily="34" charset="0"/>
              </a:rPr>
              <a:t>Interesų konfliktų prevencijai </a:t>
            </a:r>
            <a:r>
              <a:rPr lang="lt-LT" sz="2000" b="1" kern="100" dirty="0">
                <a:effectLst/>
                <a:latin typeface="Arial" panose="020B0604020202020204" pitchFamily="34" charset="0"/>
                <a:ea typeface="Aptos" panose="020B0004020202020204" pitchFamily="34" charset="0"/>
                <a:cs typeface="Arial" panose="020B0604020202020204" pitchFamily="34" charset="0"/>
              </a:rPr>
              <a:t>visi pirkimo proceso dalyviai,</a:t>
            </a:r>
            <a:r>
              <a:rPr lang="lt-LT" sz="2000" kern="100" dirty="0">
                <a:effectLst/>
                <a:latin typeface="Arial" panose="020B0604020202020204" pitchFamily="34" charset="0"/>
                <a:ea typeface="Aptos" panose="020B0004020202020204" pitchFamily="34" charset="0"/>
                <a:cs typeface="Arial" panose="020B0604020202020204" pitchFamily="34" charset="0"/>
              </a:rPr>
              <a:t> galintys daryti įtaką pirkimo rezultatui (</a:t>
            </a:r>
            <a:r>
              <a:rPr lang="lt-LT" sz="2000" i="1" kern="100" dirty="0">
                <a:effectLst/>
                <a:latin typeface="Arial" panose="020B0604020202020204" pitchFamily="34" charset="0"/>
                <a:ea typeface="Aptos" panose="020B0004020202020204" pitchFamily="34" charset="0"/>
                <a:cs typeface="Arial" panose="020B0604020202020204" pitchFamily="34" charset="0"/>
              </a:rPr>
              <a:t>pvz., </a:t>
            </a:r>
            <a:r>
              <a:rPr lang="lt-LT" sz="2000" b="1" i="1" kern="100" dirty="0">
                <a:effectLst/>
                <a:latin typeface="Arial" panose="020B0604020202020204" pitchFamily="34" charset="0"/>
                <a:ea typeface="Aptos" panose="020B0004020202020204" pitchFamily="34" charset="0"/>
                <a:cs typeface="Arial" panose="020B0604020202020204" pitchFamily="34" charset="0"/>
              </a:rPr>
              <a:t>sutarties kontrolę atliekantys, prekes priimantys asmenys</a:t>
            </a:r>
            <a:r>
              <a:rPr lang="lt-LT" sz="2000" b="1" kern="100" dirty="0">
                <a:effectLst/>
                <a:latin typeface="Arial" panose="020B0604020202020204" pitchFamily="34" charset="0"/>
                <a:ea typeface="Aptos" panose="020B0004020202020204" pitchFamily="34" charset="0"/>
                <a:cs typeface="Arial" panose="020B0604020202020204" pitchFamily="34" charset="0"/>
              </a:rPr>
              <a:t>), </a:t>
            </a:r>
            <a:r>
              <a:rPr lang="lt-LT" sz="2000" kern="100" dirty="0">
                <a:effectLst/>
                <a:latin typeface="Arial" panose="020B0604020202020204" pitchFamily="34" charset="0"/>
                <a:ea typeface="Aptos" panose="020B0004020202020204" pitchFamily="34" charset="0"/>
                <a:cs typeface="Arial" panose="020B0604020202020204" pitchFamily="34" charset="0"/>
              </a:rPr>
              <a:t>turi būti pasirašę </a:t>
            </a:r>
            <a:r>
              <a:rPr lang="lt-LT" sz="2000" b="1" kern="100" dirty="0">
                <a:effectLst/>
                <a:latin typeface="Arial" panose="020B0604020202020204" pitchFamily="34" charset="0"/>
                <a:ea typeface="Aptos" panose="020B0004020202020204" pitchFamily="34" charset="0"/>
                <a:cs typeface="Arial" panose="020B0604020202020204" pitchFamily="34" charset="0"/>
              </a:rPr>
              <a:t>konfidencialumo pasižadėjimus ir nešališkumo deklaracijas </a:t>
            </a:r>
            <a:r>
              <a:rPr lang="lt-LT" sz="2000" i="1" kern="100" dirty="0">
                <a:effectLst/>
                <a:latin typeface="Arial" panose="020B0604020202020204" pitchFamily="34" charset="0"/>
                <a:ea typeface="Aptos" panose="020B0004020202020204" pitchFamily="34" charset="0"/>
                <a:cs typeface="Arial" panose="020B0604020202020204" pitchFamily="34" charset="0"/>
              </a:rPr>
              <a:t>(jas turi pasirašyti tik tie asmenys, kuriems neprivaloma deklaruoti privačius interesus</a:t>
            </a:r>
            <a:r>
              <a:rPr lang="lt-LT" sz="2000" b="1" kern="100" dirty="0">
                <a:effectLst/>
                <a:latin typeface="Arial" panose="020B0604020202020204" pitchFamily="34" charset="0"/>
                <a:ea typeface="Aptos" panose="020B0004020202020204" pitchFamily="34" charset="0"/>
                <a:cs typeface="Arial" panose="020B0604020202020204" pitchFamily="34" charset="0"/>
              </a:rPr>
              <a:t>). </a:t>
            </a:r>
          </a:p>
          <a:p>
            <a:pPr algn="just">
              <a:lnSpc>
                <a:spcPct val="115000"/>
              </a:lnSpc>
              <a:spcAft>
                <a:spcPts val="800"/>
              </a:spcAft>
            </a:pPr>
            <a:r>
              <a:rPr lang="lt-LT" sz="1900" kern="100" dirty="0">
                <a:solidFill>
                  <a:srgbClr val="000000"/>
                </a:solidFill>
                <a:latin typeface="Arial" panose="020B0604020202020204" pitchFamily="34" charset="0"/>
                <a:ea typeface="Aptos" panose="020B0004020202020204" pitchFamily="34" charset="0"/>
                <a:cs typeface="Arial" panose="020B0604020202020204" pitchFamily="34" charset="0"/>
              </a:rPr>
              <a:t>D</a:t>
            </a:r>
            <a:r>
              <a:rPr lang="lt-LT" sz="1900" dirty="0">
                <a:solidFill>
                  <a:srgbClr val="000000"/>
                </a:solidFill>
                <a:effectLst/>
                <a:latin typeface="Arial" panose="020B0604020202020204" pitchFamily="34" charset="0"/>
                <a:ea typeface="Aptos" panose="020B0004020202020204" pitchFamily="34" charset="0"/>
              </a:rPr>
              <a:t>eklaruoti privačius interesus </a:t>
            </a:r>
            <a:r>
              <a:rPr lang="lt-LT" sz="1900" kern="100" dirty="0">
                <a:effectLst/>
                <a:latin typeface="Arial" panose="020B0604020202020204" pitchFamily="34" charset="0"/>
                <a:ea typeface="Aptos" panose="020B0004020202020204" pitchFamily="34" charset="0"/>
                <a:cs typeface="Arial" panose="020B0604020202020204" pitchFamily="34" charset="0"/>
              </a:rPr>
              <a:t>ir pateikti </a:t>
            </a:r>
            <a:r>
              <a:rPr lang="lt-LT" sz="1900" b="1" kern="100" dirty="0">
                <a:effectLst/>
                <a:latin typeface="Arial" panose="020B0604020202020204" pitchFamily="34" charset="0"/>
                <a:ea typeface="Aptos" panose="020B0004020202020204" pitchFamily="34" charset="0"/>
                <a:cs typeface="Arial" panose="020B0604020202020204" pitchFamily="34" charset="0"/>
              </a:rPr>
              <a:t>privačių interesų deklaracijas </a:t>
            </a:r>
            <a:r>
              <a:rPr lang="lt-LT" sz="1900" b="1" kern="100" dirty="0" err="1">
                <a:effectLst/>
                <a:latin typeface="Arial" panose="020B0604020202020204" pitchFamily="34" charset="0"/>
                <a:ea typeface="Aptos" panose="020B0004020202020204" pitchFamily="34" charset="0"/>
                <a:cs typeface="Arial" panose="020B0604020202020204" pitchFamily="34" charset="0"/>
              </a:rPr>
              <a:t>Pinreg</a:t>
            </a:r>
            <a:r>
              <a:rPr lang="lt-LT" sz="1900" b="1" kern="100" dirty="0">
                <a:effectLst/>
                <a:latin typeface="Arial" panose="020B0604020202020204" pitchFamily="34" charset="0"/>
                <a:ea typeface="Aptos" panose="020B0004020202020204" pitchFamily="34" charset="0"/>
                <a:cs typeface="Arial" panose="020B0604020202020204" pitchFamily="34" charset="0"/>
              </a:rPr>
              <a:t>-e </a:t>
            </a:r>
            <a:r>
              <a:rPr lang="lt-LT" sz="1900" kern="100" dirty="0">
                <a:effectLst/>
                <a:latin typeface="Arial" panose="020B0604020202020204" pitchFamily="34" charset="0"/>
                <a:ea typeface="Aptos" panose="020B0004020202020204" pitchFamily="34" charset="0"/>
                <a:cs typeface="Arial" panose="020B0604020202020204" pitchFamily="34" charset="0"/>
              </a:rPr>
              <a:t>turi</a:t>
            </a:r>
            <a:r>
              <a:rPr lang="lt-LT" sz="1900" b="1" kern="100" dirty="0">
                <a:effectLst/>
                <a:latin typeface="Arial" panose="020B0604020202020204" pitchFamily="34" charset="0"/>
                <a:ea typeface="Aptos" panose="020B0004020202020204" pitchFamily="34" charset="0"/>
                <a:cs typeface="Arial" panose="020B0604020202020204" pitchFamily="34" charset="0"/>
              </a:rPr>
              <a:t> </a:t>
            </a:r>
            <a:r>
              <a:rPr lang="lt-LT" sz="1900" kern="100" dirty="0">
                <a:effectLst/>
                <a:latin typeface="Arial" panose="020B0604020202020204" pitchFamily="34" charset="0"/>
                <a:ea typeface="Aptos" panose="020B0004020202020204" pitchFamily="34" charset="0"/>
                <a:cs typeface="Arial" panose="020B0604020202020204" pitchFamily="34" charset="0"/>
              </a:rPr>
              <a:t>šie asmenys: </a:t>
            </a:r>
            <a:r>
              <a:rPr lang="lt-LT" sz="1900" b="1" dirty="0">
                <a:effectLst/>
                <a:latin typeface="Aptos" panose="020B0004020202020204" pitchFamily="34" charset="0"/>
                <a:ea typeface="Aptos" panose="020B0004020202020204" pitchFamily="34" charset="0"/>
                <a:cs typeface="Times New Roman" panose="02020603050405020304" pitchFamily="18" charset="0"/>
              </a:rPr>
              <a:t>PO vadovai, pirkimų komisijų nariai, pirkimo organizatoriai, pirkimų procedūrose dalyvaujantys ekspertai, pirkimo iniciatoriai </a:t>
            </a:r>
            <a:r>
              <a:rPr lang="lt-LT" sz="1900" i="1" dirty="0">
                <a:effectLst/>
                <a:latin typeface="Aptos" panose="020B0004020202020204" pitchFamily="34" charset="0"/>
                <a:ea typeface="Aptos" panose="020B0004020202020204" pitchFamily="34" charset="0"/>
                <a:cs typeface="Times New Roman" panose="02020603050405020304" pitchFamily="18" charset="0"/>
              </a:rPr>
              <a:t>(</a:t>
            </a:r>
            <a:r>
              <a:rPr lang="lt-LT" sz="1900" i="1" dirty="0" err="1">
                <a:effectLst/>
                <a:latin typeface="Aptos" panose="020B0004020202020204" pitchFamily="34" charset="0"/>
                <a:ea typeface="Aptos" panose="020B0004020202020204" pitchFamily="34" charset="0"/>
                <a:cs typeface="Times New Roman" panose="02020603050405020304" pitchFamily="18" charset="0"/>
              </a:rPr>
              <a:t>t.y</a:t>
            </a:r>
            <a:r>
              <a:rPr lang="lt-LT" sz="1900" i="1" dirty="0">
                <a:effectLst/>
                <a:latin typeface="Aptos" panose="020B0004020202020204" pitchFamily="34" charset="0"/>
                <a:ea typeface="Aptos" panose="020B0004020202020204" pitchFamily="34" charset="0"/>
                <a:cs typeface="Times New Roman" panose="02020603050405020304" pitchFamily="18" charset="0"/>
              </a:rPr>
              <a:t> PO darbuotojas, kuris nurodo poreikį pirkimui ir/ar parengia techninę specifikaciją).</a:t>
            </a:r>
            <a:r>
              <a:rPr lang="lt-LT" sz="1900" i="1" kern="100" dirty="0">
                <a:effectLst/>
                <a:latin typeface="Arial" panose="020B0604020202020204" pitchFamily="34" charset="0"/>
                <a:ea typeface="Aptos" panose="020B0004020202020204" pitchFamily="34" charset="0"/>
                <a:cs typeface="Arial" panose="020B0604020202020204" pitchFamily="34" charset="0"/>
              </a:rPr>
              <a:t> </a:t>
            </a:r>
          </a:p>
          <a:p>
            <a:pPr algn="just">
              <a:lnSpc>
                <a:spcPct val="115000"/>
              </a:lnSpc>
              <a:spcAft>
                <a:spcPts val="800"/>
              </a:spcAft>
            </a:pPr>
            <a:r>
              <a:rPr lang="lt-LT" sz="1800" kern="100" dirty="0">
                <a:solidFill>
                  <a:srgbClr val="0070C0"/>
                </a:solidFill>
                <a:effectLst/>
                <a:latin typeface="Arial" panose="020B0604020202020204" pitchFamily="34" charset="0"/>
                <a:ea typeface="Aptos" panose="020B0004020202020204" pitchFamily="34" charset="0"/>
                <a:cs typeface="Arial" panose="020B0604020202020204" pitchFamily="34" charset="0"/>
              </a:rPr>
              <a:t>Interesų konfliktas pasireiškia, ir tokiose situacijose, kurios daro įtaką viešųjų pirkimų procese dalyvaujančio asmens sprendimams dėl to, kad jam konkretus interesas yra naudingas asmeniškai. </a:t>
            </a:r>
            <a:r>
              <a:rPr lang="lt-LT" sz="1800" i="1" kern="100" dirty="0">
                <a:solidFill>
                  <a:srgbClr val="0070C0"/>
                </a:solidFill>
                <a:effectLst/>
                <a:latin typeface="Arial" panose="020B0604020202020204" pitchFamily="34" charset="0"/>
                <a:ea typeface="Aptos" panose="020B0004020202020204" pitchFamily="34" charset="0"/>
                <a:cs typeface="Arial" panose="020B0604020202020204" pitchFamily="34" charset="0"/>
              </a:rPr>
              <a:t>Pvz., noras palaikyti socialinius ar kitus ryšius, kai yra proteguojami šeimos nariai, draugai, buvę kolegos ir pan.</a:t>
            </a:r>
            <a:r>
              <a:rPr lang="lt-LT" sz="1800" kern="100" dirty="0">
                <a:solidFill>
                  <a:srgbClr val="0070C0"/>
                </a:solidFill>
                <a:effectLst/>
                <a:latin typeface="Arial" panose="020B0604020202020204" pitchFamily="34" charset="0"/>
                <a:ea typeface="Aptos" panose="020B0004020202020204" pitchFamily="34" charset="0"/>
                <a:cs typeface="Arial" panose="020B0604020202020204" pitchFamily="34" charset="0"/>
              </a:rPr>
              <a:t> Toks interesas gali </a:t>
            </a:r>
            <a:r>
              <a:rPr lang="lt-LT" sz="1800" kern="100" dirty="0">
                <a:solidFill>
                  <a:srgbClr val="0070C0"/>
                </a:solidFill>
                <a:latin typeface="Arial" panose="020B0604020202020204" pitchFamily="34" charset="0"/>
                <a:ea typeface="Aptos" panose="020B0004020202020204" pitchFamily="34" charset="0"/>
                <a:cs typeface="Arial" panose="020B0604020202020204" pitchFamily="34" charset="0"/>
              </a:rPr>
              <a:t>tiesiogiai </a:t>
            </a:r>
            <a:r>
              <a:rPr lang="lt-LT" sz="1800" kern="100" dirty="0">
                <a:solidFill>
                  <a:srgbClr val="0070C0"/>
                </a:solidFill>
                <a:effectLst/>
                <a:latin typeface="Arial" panose="020B0604020202020204" pitchFamily="34" charset="0"/>
                <a:ea typeface="Aptos" panose="020B0004020202020204" pitchFamily="34" charset="0"/>
                <a:cs typeface="Arial" panose="020B0604020202020204" pitchFamily="34" charset="0"/>
              </a:rPr>
              <a:t>nesuteikti materialinės, finansinės ar ekonominės naudos, tačiau gali būti naudingas sprendimą priimančiam ar VP procese dalyvaujančiam asmeniui.</a:t>
            </a:r>
            <a:endParaRPr lang="lt-LT" sz="1900" i="1" kern="100" dirty="0">
              <a:effectLst/>
              <a:latin typeface="Arial" panose="020B0604020202020204" pitchFamily="34" charset="0"/>
              <a:ea typeface="Aptos" panose="020B0004020202020204" pitchFamily="34" charset="0"/>
              <a:cs typeface="Arial" panose="020B0604020202020204" pitchFamily="34" charset="0"/>
            </a:endParaRPr>
          </a:p>
          <a:p>
            <a:pPr algn="just">
              <a:lnSpc>
                <a:spcPct val="115000"/>
              </a:lnSpc>
              <a:spcAft>
                <a:spcPts val="800"/>
              </a:spcAft>
            </a:pPr>
            <a:r>
              <a:rPr lang="lt-LT" sz="2000" kern="100" dirty="0">
                <a:effectLst/>
                <a:latin typeface="Arial" panose="020B0604020202020204" pitchFamily="34" charset="0"/>
                <a:ea typeface="Aptos" panose="020B0004020202020204" pitchFamily="34" charset="0"/>
                <a:cs typeface="Arial" panose="020B0604020202020204" pitchFamily="34" charset="0"/>
              </a:rPr>
              <a:t>Už sutarties kontrolę atsakingas asmuo, patekęs į interesų konflikto situaciją, turi nusišalinti arba turi būti nušalintas nuo stebėjimo, informavus apie tai PO vadovą. </a:t>
            </a:r>
          </a:p>
          <a:p>
            <a:endParaRPr lang="lt-LT" dirty="0"/>
          </a:p>
        </p:txBody>
      </p:sp>
      <p:sp>
        <p:nvSpPr>
          <p:cNvPr id="3" name="Pavadinimas 2">
            <a:extLst>
              <a:ext uri="{FF2B5EF4-FFF2-40B4-BE49-F238E27FC236}">
                <a16:creationId xmlns:a16="http://schemas.microsoft.com/office/drawing/2014/main" id="{8FCAF5A0-20D7-B5ED-80B4-09FBFBECC57A}"/>
              </a:ext>
            </a:extLst>
          </p:cNvPr>
          <p:cNvSpPr>
            <a:spLocks noGrp="1"/>
          </p:cNvSpPr>
          <p:nvPr>
            <p:ph type="title"/>
          </p:nvPr>
        </p:nvSpPr>
        <p:spPr>
          <a:xfrm>
            <a:off x="546801" y="275698"/>
            <a:ext cx="11060999" cy="567479"/>
          </a:xfrm>
        </p:spPr>
        <p:txBody>
          <a:bodyPr>
            <a:normAutofit/>
          </a:bodyPr>
          <a:lstStyle/>
          <a:p>
            <a:pPr algn="ctr"/>
            <a:r>
              <a:rPr lang="lt-LT" sz="2400" b="1" kern="100" dirty="0">
                <a:solidFill>
                  <a:schemeClr val="accent1"/>
                </a:solidFill>
                <a:effectLst/>
                <a:latin typeface="Arial" panose="020B0604020202020204" pitchFamily="34" charset="0"/>
                <a:ea typeface="Aptos" panose="020B0004020202020204" pitchFamily="34" charset="0"/>
                <a:cs typeface="Arial" panose="020B0604020202020204" pitchFamily="34" charset="0"/>
              </a:rPr>
              <a:t>INTERESŲ KONFLIKTŲ PREVENCIJA</a:t>
            </a:r>
            <a:endParaRPr lang="lt-LT" dirty="0"/>
          </a:p>
        </p:txBody>
      </p:sp>
    </p:spTree>
    <p:extLst>
      <p:ext uri="{BB962C8B-B14F-4D97-AF65-F5344CB8AC3E}">
        <p14:creationId xmlns:p14="http://schemas.microsoft.com/office/powerpoint/2010/main" val="86298329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urinio vietos rezervavimo ženklas 1">
            <a:extLst>
              <a:ext uri="{FF2B5EF4-FFF2-40B4-BE49-F238E27FC236}">
                <a16:creationId xmlns:a16="http://schemas.microsoft.com/office/drawing/2014/main" id="{FA270120-CDB4-CC8F-F55F-2DDE74513771}"/>
              </a:ext>
            </a:extLst>
          </p:cNvPr>
          <p:cNvSpPr>
            <a:spLocks noGrp="1"/>
          </p:cNvSpPr>
          <p:nvPr>
            <p:ph idx="1"/>
          </p:nvPr>
        </p:nvSpPr>
        <p:spPr>
          <a:xfrm>
            <a:off x="160867" y="871672"/>
            <a:ext cx="11861799" cy="5143152"/>
          </a:xfrm>
        </p:spPr>
        <p:txBody>
          <a:bodyPr>
            <a:normAutofit fontScale="92500" lnSpcReduction="20000"/>
          </a:bodyPr>
          <a:lstStyle/>
          <a:p>
            <a:pPr algn="just">
              <a:lnSpc>
                <a:spcPct val="115000"/>
              </a:lnSpc>
              <a:spcBef>
                <a:spcPts val="0"/>
              </a:spcBef>
            </a:pPr>
            <a:r>
              <a:rPr lang="lt-LT" sz="1900" kern="100" dirty="0">
                <a:effectLst/>
                <a:latin typeface="Arial" panose="020B0604020202020204" pitchFamily="34" charset="0"/>
                <a:ea typeface="Aptos" panose="020B0004020202020204" pitchFamily="34" charset="0"/>
                <a:cs typeface="Arial" panose="020B0604020202020204" pitchFamily="34" charset="0"/>
              </a:rPr>
              <a:t>1) sutarties šalių teisės ir pareigos;</a:t>
            </a:r>
          </a:p>
          <a:p>
            <a:pPr algn="just">
              <a:lnSpc>
                <a:spcPct val="115000"/>
              </a:lnSpc>
              <a:spcBef>
                <a:spcPts val="0"/>
              </a:spcBef>
            </a:pPr>
            <a:r>
              <a:rPr lang="lt-LT" sz="1900" kern="100" dirty="0">
                <a:effectLst/>
                <a:latin typeface="Arial" panose="020B0604020202020204" pitchFamily="34" charset="0"/>
                <a:ea typeface="Aptos" panose="020B0004020202020204" pitchFamily="34" charset="0"/>
                <a:cs typeface="Arial" panose="020B0604020202020204" pitchFamily="34" charset="0"/>
              </a:rPr>
              <a:t>2) perkamos prekės, paslaugos ar darbai, preliminarus, o jeigu įmanoma, – tikslus jų kiekis;</a:t>
            </a:r>
          </a:p>
          <a:p>
            <a:pPr algn="just">
              <a:lnSpc>
                <a:spcPct val="115000"/>
              </a:lnSpc>
              <a:spcBef>
                <a:spcPts val="0"/>
              </a:spcBef>
            </a:pPr>
            <a:r>
              <a:rPr lang="lt-LT" sz="1900" kern="100" dirty="0">
                <a:effectLst/>
                <a:latin typeface="Arial" panose="020B0604020202020204" pitchFamily="34" charset="0"/>
                <a:ea typeface="Aptos" panose="020B0004020202020204" pitchFamily="34" charset="0"/>
                <a:cs typeface="Arial" panose="020B0604020202020204" pitchFamily="34" charset="0"/>
              </a:rPr>
              <a:t>3) kainodaros taisyklės, nustatytos pagal VPT patvirtintą metodiką;</a:t>
            </a:r>
          </a:p>
          <a:p>
            <a:pPr algn="just">
              <a:lnSpc>
                <a:spcPct val="115000"/>
              </a:lnSpc>
              <a:spcBef>
                <a:spcPts val="0"/>
              </a:spcBef>
            </a:pPr>
            <a:r>
              <a:rPr lang="lt-LT" sz="1900" kern="100" dirty="0">
                <a:effectLst/>
                <a:latin typeface="Arial" panose="020B0604020202020204" pitchFamily="34" charset="0"/>
                <a:ea typeface="Aptos" panose="020B0004020202020204" pitchFamily="34" charset="0"/>
                <a:cs typeface="Arial" panose="020B0604020202020204" pitchFamily="34" charset="0"/>
              </a:rPr>
              <a:t>4) mokėjimo tvarka. Mokėjimo laikotarpiai turi atitikti LR mokėjimų, atliekamų pagal komercines sutartis, vėlavimo prevencijos įstatymo 5 straipsnyje nustatytus reikalavimus (įprastai per 30 d.);</a:t>
            </a:r>
          </a:p>
          <a:p>
            <a:pPr algn="just">
              <a:lnSpc>
                <a:spcPct val="115000"/>
              </a:lnSpc>
              <a:spcBef>
                <a:spcPts val="0"/>
              </a:spcBef>
            </a:pPr>
            <a:r>
              <a:rPr lang="lt-LT" sz="1900" kern="100" dirty="0">
                <a:effectLst/>
                <a:latin typeface="Arial" panose="020B0604020202020204" pitchFamily="34" charset="0"/>
                <a:ea typeface="Aptos" panose="020B0004020202020204" pitchFamily="34" charset="0"/>
                <a:cs typeface="Arial" panose="020B0604020202020204" pitchFamily="34" charset="0"/>
              </a:rPr>
              <a:t>5) sutarties prievolių įvykdymo terminai;</a:t>
            </a:r>
          </a:p>
          <a:p>
            <a:pPr algn="just">
              <a:lnSpc>
                <a:spcPct val="115000"/>
              </a:lnSpc>
              <a:spcBef>
                <a:spcPts val="0"/>
              </a:spcBef>
            </a:pPr>
            <a:r>
              <a:rPr lang="lt-LT" sz="1900" kern="100" dirty="0">
                <a:effectLst/>
                <a:latin typeface="Arial" panose="020B0604020202020204" pitchFamily="34" charset="0"/>
                <a:ea typeface="Aptos" panose="020B0004020202020204" pitchFamily="34" charset="0"/>
                <a:cs typeface="Arial" panose="020B0604020202020204" pitchFamily="34" charset="0"/>
              </a:rPr>
              <a:t>6) sutarties įvykdymo užtikrinimas;</a:t>
            </a:r>
          </a:p>
          <a:p>
            <a:pPr algn="just">
              <a:lnSpc>
                <a:spcPct val="115000"/>
              </a:lnSpc>
              <a:spcBef>
                <a:spcPts val="0"/>
              </a:spcBef>
            </a:pPr>
            <a:r>
              <a:rPr lang="lt-LT" sz="1900" kern="100" dirty="0">
                <a:effectLst/>
                <a:latin typeface="Arial" panose="020B0604020202020204" pitchFamily="34" charset="0"/>
                <a:ea typeface="Aptos" panose="020B0004020202020204" pitchFamily="34" charset="0"/>
                <a:cs typeface="Arial" panose="020B0604020202020204" pitchFamily="34" charset="0"/>
              </a:rPr>
              <a:t>7) sutarties peržiūros sąlygos,</a:t>
            </a:r>
            <a:r>
              <a:rPr lang="lt-LT" sz="1900" dirty="0">
                <a:latin typeface="Arial" panose="020B0604020202020204" pitchFamily="34" charset="0"/>
                <a:cs typeface="Arial" panose="020B0604020202020204" pitchFamily="34" charset="0"/>
              </a:rPr>
              <a:t> įskaitant kainos indeksavimą </a:t>
            </a:r>
            <a:r>
              <a:rPr lang="lt-LT" sz="1900" i="1" dirty="0">
                <a:latin typeface="Arial" panose="020B0604020202020204" pitchFamily="34" charset="0"/>
                <a:cs typeface="Arial" panose="020B0604020202020204" pitchFamily="34" charset="0"/>
              </a:rPr>
              <a:t>(privalomas, jei vykdymo trukmė ilgesnė kaip </a:t>
            </a:r>
          </a:p>
          <a:p>
            <a:pPr marL="0" indent="0" algn="just">
              <a:lnSpc>
                <a:spcPct val="115000"/>
              </a:lnSpc>
              <a:spcBef>
                <a:spcPts val="0"/>
              </a:spcBef>
              <a:buNone/>
            </a:pPr>
            <a:r>
              <a:rPr lang="lt-LT" sz="1900" i="1" dirty="0">
                <a:latin typeface="Arial" panose="020B0604020202020204" pitchFamily="34" charset="0"/>
                <a:cs typeface="Arial" panose="020B0604020202020204" pitchFamily="34" charset="0"/>
              </a:rPr>
              <a:t>6 mėn.), </a:t>
            </a:r>
            <a:r>
              <a:rPr lang="lt-LT" sz="1900" kern="100" dirty="0">
                <a:effectLst/>
                <a:latin typeface="Arial" panose="020B0604020202020204" pitchFamily="34" charset="0"/>
                <a:ea typeface="Aptos" panose="020B0004020202020204" pitchFamily="34" charset="0"/>
                <a:cs typeface="Arial" panose="020B0604020202020204" pitchFamily="34" charset="0"/>
              </a:rPr>
              <a:t>ar pasirinkimo galimybės, </a:t>
            </a:r>
            <a:r>
              <a:rPr lang="lt-LT" sz="1900" dirty="0">
                <a:latin typeface="Arial" panose="020B0604020202020204" pitchFamily="34" charset="0"/>
                <a:cs typeface="Arial" panose="020B0604020202020204" pitchFamily="34" charset="0"/>
              </a:rPr>
              <a:t>įskaitant sutarties termino, perkamų kiekių, apimties pakeitimą;</a:t>
            </a:r>
            <a:r>
              <a:rPr lang="lt-LT" sz="1900" kern="100" dirty="0">
                <a:effectLst/>
                <a:latin typeface="Arial" panose="020B0604020202020204" pitchFamily="34" charset="0"/>
                <a:ea typeface="Aptos" panose="020B0004020202020204" pitchFamily="34" charset="0"/>
                <a:cs typeface="Arial" panose="020B0604020202020204" pitchFamily="34" charset="0"/>
              </a:rPr>
              <a:t> </a:t>
            </a:r>
          </a:p>
          <a:p>
            <a:pPr algn="just">
              <a:lnSpc>
                <a:spcPct val="115000"/>
              </a:lnSpc>
              <a:spcBef>
                <a:spcPts val="0"/>
              </a:spcBef>
            </a:pPr>
            <a:r>
              <a:rPr lang="lt-LT" sz="1900" kern="100" dirty="0">
                <a:effectLst/>
                <a:latin typeface="Arial" panose="020B0604020202020204" pitchFamily="34" charset="0"/>
                <a:ea typeface="Aptos" panose="020B0004020202020204" pitchFamily="34" charset="0"/>
                <a:cs typeface="Arial" panose="020B0604020202020204" pitchFamily="34" charset="0"/>
              </a:rPr>
              <a:t>8) ginčų sprendimo tvarka;</a:t>
            </a:r>
          </a:p>
          <a:p>
            <a:pPr algn="just">
              <a:lnSpc>
                <a:spcPct val="115000"/>
              </a:lnSpc>
              <a:spcBef>
                <a:spcPts val="0"/>
              </a:spcBef>
            </a:pPr>
            <a:r>
              <a:rPr lang="lt-LT" sz="1900" kern="100" dirty="0">
                <a:effectLst/>
                <a:latin typeface="Arial" panose="020B0604020202020204" pitchFamily="34" charset="0"/>
                <a:ea typeface="Aptos" panose="020B0004020202020204" pitchFamily="34" charset="0"/>
                <a:cs typeface="Arial" panose="020B0604020202020204" pitchFamily="34" charset="0"/>
              </a:rPr>
              <a:t>9) sutarties nutraukimo atvejai, įskaitant VPĮ 90 straipsnyje nurodytus atvejus, ir tvarka;</a:t>
            </a:r>
          </a:p>
          <a:p>
            <a:pPr algn="just">
              <a:lnSpc>
                <a:spcPct val="115000"/>
              </a:lnSpc>
              <a:spcBef>
                <a:spcPts val="0"/>
              </a:spcBef>
            </a:pPr>
            <a:r>
              <a:rPr lang="lt-LT" sz="1900" kern="100" dirty="0">
                <a:effectLst/>
                <a:latin typeface="Arial" panose="020B0604020202020204" pitchFamily="34" charset="0"/>
                <a:ea typeface="Aptos" panose="020B0004020202020204" pitchFamily="34" charset="0"/>
                <a:cs typeface="Arial" panose="020B0604020202020204" pitchFamily="34" charset="0"/>
              </a:rPr>
              <a:t>10) sutarties galiojimas;</a:t>
            </a:r>
          </a:p>
          <a:p>
            <a:pPr algn="just">
              <a:lnSpc>
                <a:spcPct val="115000"/>
              </a:lnSpc>
              <a:spcBef>
                <a:spcPts val="0"/>
              </a:spcBef>
            </a:pPr>
            <a:r>
              <a:rPr lang="lt-LT" sz="1900" kern="100" dirty="0">
                <a:effectLst/>
                <a:latin typeface="Arial" panose="020B0604020202020204" pitchFamily="34" charset="0"/>
                <a:ea typeface="Aptos" panose="020B0004020202020204" pitchFamily="34" charset="0"/>
                <a:cs typeface="Arial" panose="020B0604020202020204" pitchFamily="34" charset="0"/>
              </a:rPr>
              <a:t>11) subtiekėjai, jeigu vykdant pirkimo sutartį jie pasitelkiami, ir jų keitimo tvarka;</a:t>
            </a:r>
          </a:p>
          <a:p>
            <a:pPr algn="just">
              <a:lnSpc>
                <a:spcPct val="115000"/>
              </a:lnSpc>
              <a:spcBef>
                <a:spcPts val="0"/>
              </a:spcBef>
            </a:pPr>
            <a:r>
              <a:rPr lang="lt-LT" sz="1900" kern="100" dirty="0">
                <a:effectLst/>
                <a:latin typeface="Arial" panose="020B0604020202020204" pitchFamily="34" charset="0"/>
                <a:ea typeface="Aptos" panose="020B0004020202020204" pitchFamily="34" charset="0"/>
                <a:cs typeface="Arial" panose="020B0604020202020204" pitchFamily="34" charset="0"/>
              </a:rPr>
              <a:t>12) PO vadovo sprendimu skiriamas asmuo, atsakingas už sutarties vykdymą.</a:t>
            </a:r>
          </a:p>
          <a:p>
            <a:pPr algn="just">
              <a:lnSpc>
                <a:spcPct val="115000"/>
              </a:lnSpc>
              <a:spcBef>
                <a:spcPts val="0"/>
              </a:spcBef>
            </a:pPr>
            <a:r>
              <a:rPr lang="lt-LT" sz="1900" kern="100" dirty="0">
                <a:effectLst/>
                <a:latin typeface="Arial" panose="020B0604020202020204" pitchFamily="34" charset="0"/>
                <a:ea typeface="Aptos" panose="020B0004020202020204" pitchFamily="34" charset="0"/>
                <a:cs typeface="Arial" panose="020B0604020202020204" pitchFamily="34" charset="0"/>
              </a:rPr>
              <a:t>Taip pat sutartyje gali būti nustatomos, taigi, ir tikrinamos, specialios pirkimo sutarties vykdymo sąlygos: pvz. socialinės ir aplinkos apsaugos, nacionalinio saugumo reikalavimai </a:t>
            </a:r>
            <a:r>
              <a:rPr lang="lt-LT" sz="1900" i="1" kern="100" dirty="0">
                <a:effectLst/>
                <a:latin typeface="Arial" panose="020B0604020202020204" pitchFamily="34" charset="0"/>
                <a:ea typeface="Aptos" panose="020B0004020202020204" pitchFamily="34" charset="0"/>
                <a:cs typeface="Arial" panose="020B0604020202020204" pitchFamily="34" charset="0"/>
              </a:rPr>
              <a:t>(jeigu tokios sąlygos nurodytos pirkimo dokumentuose)</a:t>
            </a:r>
            <a:r>
              <a:rPr lang="lt-LT" sz="1900" kern="100" dirty="0">
                <a:effectLst/>
                <a:latin typeface="Arial" panose="020B0604020202020204" pitchFamily="34" charset="0"/>
                <a:ea typeface="Aptos" panose="020B0004020202020204" pitchFamily="34" charset="0"/>
                <a:cs typeface="Arial" panose="020B0604020202020204" pitchFamily="34" charset="0"/>
              </a:rPr>
              <a:t>.</a:t>
            </a:r>
          </a:p>
          <a:p>
            <a:pPr marL="0" indent="0" algn="just">
              <a:lnSpc>
                <a:spcPct val="115000"/>
              </a:lnSpc>
              <a:spcBef>
                <a:spcPts val="0"/>
              </a:spcBef>
              <a:buNone/>
            </a:pPr>
            <a:r>
              <a:rPr lang="lt-LT" sz="1900" i="1" kern="100" dirty="0">
                <a:solidFill>
                  <a:srgbClr val="C00000"/>
                </a:solidFill>
                <a:latin typeface="Arial" panose="020B0604020202020204" pitchFamily="34" charset="0"/>
                <a:ea typeface="Aptos" panose="020B0004020202020204" pitchFamily="34" charset="0"/>
                <a:cs typeface="Arial" panose="020B0604020202020204" pitchFamily="34" charset="0"/>
              </a:rPr>
              <a:t>Šie reikalavimai gali būti netaikomi raštu sudaromai sutarčiai, jei numatomo pirkimo vertė yra mažesnė kaip 15 000 Eur be PVM.</a:t>
            </a:r>
            <a:endParaRPr lang="lt-LT" sz="1900" i="1" kern="100" dirty="0">
              <a:solidFill>
                <a:srgbClr val="C00000"/>
              </a:solidFill>
              <a:effectLst/>
              <a:latin typeface="Arial" panose="020B0604020202020204" pitchFamily="34" charset="0"/>
              <a:ea typeface="Aptos" panose="020B0004020202020204" pitchFamily="34" charset="0"/>
              <a:cs typeface="Arial" panose="020B0604020202020204" pitchFamily="34" charset="0"/>
            </a:endParaRPr>
          </a:p>
          <a:p>
            <a:endParaRPr lang="lt-LT" dirty="0"/>
          </a:p>
        </p:txBody>
      </p:sp>
      <p:sp>
        <p:nvSpPr>
          <p:cNvPr id="3" name="Pavadinimas 2">
            <a:extLst>
              <a:ext uri="{FF2B5EF4-FFF2-40B4-BE49-F238E27FC236}">
                <a16:creationId xmlns:a16="http://schemas.microsoft.com/office/drawing/2014/main" id="{F1B0E206-CD25-0DBE-1E1C-B4DFD40ADF7C}"/>
              </a:ext>
            </a:extLst>
          </p:cNvPr>
          <p:cNvSpPr>
            <a:spLocks noGrp="1"/>
          </p:cNvSpPr>
          <p:nvPr>
            <p:ph type="title"/>
          </p:nvPr>
        </p:nvSpPr>
        <p:spPr>
          <a:xfrm>
            <a:off x="546801" y="275698"/>
            <a:ext cx="11060999" cy="501969"/>
          </a:xfrm>
        </p:spPr>
        <p:txBody>
          <a:bodyPr>
            <a:normAutofit/>
          </a:bodyPr>
          <a:lstStyle/>
          <a:p>
            <a:pPr algn="ctr"/>
            <a:r>
              <a:rPr lang="lt-LT" sz="2400" b="1" kern="100" dirty="0">
                <a:solidFill>
                  <a:schemeClr val="accent1"/>
                </a:solidFill>
                <a:effectLst/>
                <a:latin typeface="Arial" panose="020B0604020202020204" pitchFamily="34" charset="0"/>
                <a:ea typeface="Aptos" panose="020B0004020202020204" pitchFamily="34" charset="0"/>
                <a:cs typeface="Arial" panose="020B0604020202020204" pitchFamily="34" charset="0"/>
              </a:rPr>
              <a:t>VIEŠOJO PIRKIMO SUTARTIES TURINYS (VPĮ 87 STR. 2 D.)</a:t>
            </a:r>
            <a:endParaRPr lang="lt-LT" sz="2400" b="1" dirty="0"/>
          </a:p>
        </p:txBody>
      </p:sp>
    </p:spTree>
    <p:extLst>
      <p:ext uri="{BB962C8B-B14F-4D97-AF65-F5344CB8AC3E}">
        <p14:creationId xmlns:p14="http://schemas.microsoft.com/office/powerpoint/2010/main" val="89204806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id="{FE9E8E6C-6ABA-6FDC-AA2E-0CF245C37013}"/>
              </a:ext>
            </a:extLst>
          </p:cNvPr>
          <p:cNvSpPr>
            <a:spLocks noGrp="1"/>
          </p:cNvSpPr>
          <p:nvPr>
            <p:ph type="title"/>
          </p:nvPr>
        </p:nvSpPr>
        <p:spPr>
          <a:xfrm>
            <a:off x="546801" y="275699"/>
            <a:ext cx="11060999" cy="553244"/>
          </a:xfrm>
        </p:spPr>
        <p:txBody>
          <a:bodyPr>
            <a:normAutofit/>
          </a:bodyPr>
          <a:lstStyle/>
          <a:p>
            <a:pPr algn="ctr"/>
            <a:r>
              <a:rPr lang="lt-LT" sz="2400" b="1" kern="100" dirty="0">
                <a:solidFill>
                  <a:schemeClr val="accent1"/>
                </a:solidFill>
                <a:effectLst/>
                <a:latin typeface="Arial" panose="020B0604020202020204" pitchFamily="34" charset="0"/>
                <a:ea typeface="Aptos" panose="020B0004020202020204" pitchFamily="34" charset="0"/>
                <a:cs typeface="Arial" panose="020B0604020202020204" pitchFamily="34" charset="0"/>
              </a:rPr>
              <a:t>SUTARTIS TURI BŪTI VYKDOMA</a:t>
            </a:r>
            <a:endParaRPr lang="lt-LT" sz="2400" b="1" dirty="0">
              <a:solidFill>
                <a:schemeClr val="accent1"/>
              </a:solidFill>
              <a:latin typeface="Arial" panose="020B0604020202020204" pitchFamily="34" charset="0"/>
              <a:cs typeface="Arial" panose="020B0604020202020204" pitchFamily="34" charset="0"/>
            </a:endParaRPr>
          </a:p>
        </p:txBody>
      </p:sp>
      <p:sp>
        <p:nvSpPr>
          <p:cNvPr id="3" name="TextBox 2">
            <a:extLst>
              <a:ext uri="{FF2B5EF4-FFF2-40B4-BE49-F238E27FC236}">
                <a16:creationId xmlns:a16="http://schemas.microsoft.com/office/drawing/2014/main" id="{28446051-C5FD-AB31-96C4-A532D1165206}"/>
              </a:ext>
            </a:extLst>
          </p:cNvPr>
          <p:cNvSpPr txBox="1"/>
          <p:nvPr/>
        </p:nvSpPr>
        <p:spPr>
          <a:xfrm>
            <a:off x="444381" y="974221"/>
            <a:ext cx="11400090" cy="4985083"/>
          </a:xfrm>
          <a:prstGeom prst="rect">
            <a:avLst/>
          </a:prstGeom>
          <a:noFill/>
        </p:spPr>
        <p:txBody>
          <a:bodyPr wrap="square" rtlCol="0">
            <a:spAutoFit/>
          </a:bodyPr>
          <a:lstStyle/>
          <a:p>
            <a:pPr algn="just">
              <a:lnSpc>
                <a:spcPct val="115000"/>
              </a:lnSpc>
            </a:pPr>
            <a:r>
              <a:rPr lang="lt-LT" sz="2000" kern="100" dirty="0">
                <a:effectLst/>
                <a:latin typeface="Arial" panose="020B0604020202020204" pitchFamily="34" charset="0"/>
                <a:ea typeface="Aptos" panose="020B0004020202020204" pitchFamily="34" charset="0"/>
                <a:cs typeface="Arial" panose="020B0604020202020204" pitchFamily="34" charset="0"/>
              </a:rPr>
              <a:t>                   </a:t>
            </a:r>
          </a:p>
          <a:p>
            <a:pPr algn="just">
              <a:lnSpc>
                <a:spcPct val="115000"/>
              </a:lnSpc>
            </a:pPr>
            <a:r>
              <a:rPr lang="lt-LT" sz="2000" kern="100" dirty="0">
                <a:latin typeface="Arial" panose="020B0604020202020204" pitchFamily="34" charset="0"/>
                <a:ea typeface="Aptos" panose="020B0004020202020204" pitchFamily="34" charset="0"/>
                <a:cs typeface="Arial" panose="020B0604020202020204" pitchFamily="34" charset="0"/>
              </a:rPr>
              <a:t>                   </a:t>
            </a:r>
            <a:r>
              <a:rPr lang="lt-LT" sz="2000" kern="100" dirty="0">
                <a:effectLst/>
                <a:latin typeface="Arial" panose="020B0604020202020204" pitchFamily="34" charset="0"/>
                <a:ea typeface="Aptos" panose="020B0004020202020204" pitchFamily="34" charset="0"/>
                <a:cs typeface="Arial" panose="020B0604020202020204" pitchFamily="34" charset="0"/>
              </a:rPr>
              <a:t> </a:t>
            </a:r>
            <a:r>
              <a:rPr lang="lt-LT" sz="2000" kern="100" dirty="0">
                <a:solidFill>
                  <a:srgbClr val="C00000"/>
                </a:solidFill>
                <a:effectLst/>
                <a:latin typeface="Arial" panose="020B0604020202020204" pitchFamily="34" charset="0"/>
                <a:ea typeface="Aptos" panose="020B0004020202020204" pitchFamily="34" charset="0"/>
                <a:cs typeface="Arial" panose="020B0604020202020204" pitchFamily="34" charset="0"/>
              </a:rPr>
              <a:t>Su sutartimi turi susipažinti už jos vykdymą atsakingas asmuo, jos tekstas jam turi būti       suprantamas. </a:t>
            </a:r>
            <a:r>
              <a:rPr lang="lt-LT" sz="2000" kern="100" dirty="0">
                <a:effectLst/>
                <a:latin typeface="Arial" panose="020B0604020202020204" pitchFamily="34" charset="0"/>
                <a:ea typeface="Aptos" panose="020B0004020202020204" pitchFamily="34" charset="0"/>
                <a:cs typeface="Arial" panose="020B0604020202020204" pitchFamily="34" charset="0"/>
              </a:rPr>
              <a:t>Jei kažkas neaišku, reikia išsiaiškinti su sutarties projekto rengėjais, teisininkais.</a:t>
            </a:r>
          </a:p>
          <a:p>
            <a:pPr algn="just">
              <a:lnSpc>
                <a:spcPct val="115000"/>
              </a:lnSpc>
            </a:pPr>
            <a:endParaRPr lang="lt-LT" sz="2000" kern="100" dirty="0">
              <a:effectLst/>
              <a:latin typeface="Arial" panose="020B0604020202020204" pitchFamily="34" charset="0"/>
              <a:ea typeface="Aptos" panose="020B0004020202020204" pitchFamily="34" charset="0"/>
              <a:cs typeface="Arial" panose="020B0604020202020204" pitchFamily="34" charset="0"/>
            </a:endParaRPr>
          </a:p>
          <a:p>
            <a:pPr algn="just">
              <a:lnSpc>
                <a:spcPct val="115000"/>
              </a:lnSpc>
            </a:pPr>
            <a:r>
              <a:rPr lang="lt-LT" sz="2000" kern="100" dirty="0">
                <a:effectLst/>
                <a:latin typeface="Arial" panose="020B0604020202020204" pitchFamily="34" charset="0"/>
                <a:ea typeface="Aptos" panose="020B0004020202020204" pitchFamily="34" charset="0"/>
                <a:cs typeface="Arial" panose="020B0604020202020204" pitchFamily="34" charset="0"/>
              </a:rPr>
              <a:t>Sutartis turi būti vykdoma </a:t>
            </a:r>
            <a:r>
              <a:rPr lang="lt-LT" sz="2000" kern="100" dirty="0">
                <a:solidFill>
                  <a:srgbClr val="C00000"/>
                </a:solidFill>
                <a:effectLst/>
                <a:latin typeface="Arial" panose="020B0604020202020204" pitchFamily="34" charset="0"/>
                <a:ea typeface="Aptos" panose="020B0004020202020204" pitchFamily="34" charset="0"/>
                <a:cs typeface="Arial" panose="020B0604020202020204" pitchFamily="34" charset="0"/>
              </a:rPr>
              <a:t>tiksliai taip, kaip joje tai nurodyta</a:t>
            </a:r>
            <a:r>
              <a:rPr lang="lt-LT" sz="2000" kern="100" dirty="0">
                <a:effectLst/>
                <a:latin typeface="Arial" panose="020B0604020202020204" pitchFamily="34" charset="0"/>
                <a:ea typeface="Aptos" panose="020B0004020202020204" pitchFamily="34" charset="0"/>
                <a:cs typeface="Arial" panose="020B0604020202020204" pitchFamily="34" charset="0"/>
              </a:rPr>
              <a:t>.</a:t>
            </a:r>
          </a:p>
          <a:p>
            <a:pPr algn="just">
              <a:lnSpc>
                <a:spcPct val="115000"/>
              </a:lnSpc>
            </a:pPr>
            <a:endParaRPr lang="lt-LT" sz="2000" kern="100" dirty="0">
              <a:solidFill>
                <a:schemeClr val="accent1">
                  <a:lumMod val="75000"/>
                </a:schemeClr>
              </a:solidFill>
              <a:effectLst/>
              <a:latin typeface="Arial" panose="020B0604020202020204" pitchFamily="34" charset="0"/>
              <a:ea typeface="Aptos" panose="020B0004020202020204" pitchFamily="34" charset="0"/>
              <a:cs typeface="Arial" panose="020B0604020202020204" pitchFamily="34" charset="0"/>
            </a:endParaRPr>
          </a:p>
          <a:p>
            <a:pPr algn="just">
              <a:lnSpc>
                <a:spcPct val="115000"/>
              </a:lnSpc>
            </a:pPr>
            <a:r>
              <a:rPr lang="lt-LT" sz="2000" kern="100" dirty="0">
                <a:solidFill>
                  <a:srgbClr val="C00000"/>
                </a:solidFill>
                <a:effectLst/>
                <a:latin typeface="Arial" panose="020B0604020202020204" pitchFamily="34" charset="0"/>
                <a:ea typeface="Aptos" panose="020B0004020202020204" pitchFamily="34" charset="0"/>
                <a:cs typeface="Arial" panose="020B0604020202020204" pitchFamily="34" charset="0"/>
              </a:rPr>
              <a:t>Negalima</a:t>
            </a:r>
            <a:r>
              <a:rPr lang="lt-LT" sz="2000" kern="100" dirty="0">
                <a:effectLst/>
                <a:latin typeface="Arial" panose="020B0604020202020204" pitchFamily="34" charset="0"/>
                <a:ea typeface="Aptos" panose="020B0004020202020204" pitchFamily="34" charset="0"/>
                <a:cs typeface="Arial" panose="020B0604020202020204" pitchFamily="34" charset="0"/>
              </a:rPr>
              <a:t> ignoruoti, nevykdyti „nepatinkančios“ ar „nesvarbios“ sutarties sąlygos. </a:t>
            </a:r>
          </a:p>
          <a:p>
            <a:pPr algn="just">
              <a:lnSpc>
                <a:spcPct val="115000"/>
              </a:lnSpc>
            </a:pPr>
            <a:endParaRPr lang="lt-LT" sz="2000" kern="100" dirty="0">
              <a:effectLst/>
              <a:latin typeface="Arial" panose="020B0604020202020204" pitchFamily="34" charset="0"/>
              <a:ea typeface="Aptos" panose="020B0004020202020204" pitchFamily="34" charset="0"/>
              <a:cs typeface="Arial" panose="020B0604020202020204" pitchFamily="34" charset="0"/>
            </a:endParaRPr>
          </a:p>
          <a:p>
            <a:pPr algn="just">
              <a:lnSpc>
                <a:spcPct val="115000"/>
              </a:lnSpc>
            </a:pPr>
            <a:r>
              <a:rPr lang="lt-LT" sz="2000" kern="100" dirty="0">
                <a:effectLst/>
                <a:latin typeface="Arial" panose="020B0604020202020204" pitchFamily="34" charset="0"/>
                <a:ea typeface="Aptos" panose="020B0004020202020204" pitchFamily="34" charset="0"/>
                <a:cs typeface="Arial" panose="020B0604020202020204" pitchFamily="34" charset="0"/>
              </a:rPr>
              <a:t>Jei numatytos sankcijos, o tiekėjas tinkamai nevykdo įsipareigojimų – </a:t>
            </a:r>
            <a:r>
              <a:rPr lang="lt-LT" sz="2000" b="1" kern="100" dirty="0">
                <a:solidFill>
                  <a:srgbClr val="00B050"/>
                </a:solidFill>
                <a:effectLst/>
                <a:latin typeface="Arial" panose="020B0604020202020204" pitchFamily="34" charset="0"/>
                <a:ea typeface="Aptos" panose="020B0004020202020204" pitchFamily="34" charset="0"/>
                <a:cs typeface="Arial" panose="020B0604020202020204" pitchFamily="34" charset="0"/>
              </a:rPr>
              <a:t>jos turi būti pritaikytos.</a:t>
            </a:r>
          </a:p>
          <a:p>
            <a:pPr algn="just">
              <a:lnSpc>
                <a:spcPct val="115000"/>
              </a:lnSpc>
            </a:pPr>
            <a:endParaRPr lang="lt-LT" sz="2000" kern="100" dirty="0">
              <a:effectLst/>
              <a:latin typeface="Arial" panose="020B0604020202020204" pitchFamily="34" charset="0"/>
              <a:ea typeface="Aptos" panose="020B0004020202020204" pitchFamily="34" charset="0"/>
              <a:cs typeface="Arial" panose="020B0604020202020204" pitchFamily="34" charset="0"/>
            </a:endParaRPr>
          </a:p>
          <a:p>
            <a:pPr algn="just">
              <a:lnSpc>
                <a:spcPct val="115000"/>
              </a:lnSpc>
            </a:pPr>
            <a:r>
              <a:rPr lang="lt-LT" sz="2000" kern="100" dirty="0">
                <a:effectLst/>
                <a:latin typeface="Arial" panose="020B0604020202020204" pitchFamily="34" charset="0"/>
                <a:ea typeface="Aptos" panose="020B0004020202020204" pitchFamily="34" charset="0"/>
                <a:cs typeface="Arial" panose="020B0604020202020204" pitchFamily="34" charset="0"/>
              </a:rPr>
              <a:t>Kilus nesutarimams su tiekėjais – būtina juos </a:t>
            </a:r>
            <a:r>
              <a:rPr lang="lt-LT" sz="2000" kern="100" dirty="0">
                <a:solidFill>
                  <a:srgbClr val="C00000"/>
                </a:solidFill>
                <a:effectLst/>
                <a:latin typeface="Arial" panose="020B0604020202020204" pitchFamily="34" charset="0"/>
                <a:ea typeface="Aptos" panose="020B0004020202020204" pitchFamily="34" charset="0"/>
                <a:cs typeface="Arial" panose="020B0604020202020204" pitchFamily="34" charset="0"/>
              </a:rPr>
              <a:t>spręsti aktyviai</a:t>
            </a:r>
            <a:r>
              <a:rPr lang="lt-LT" sz="2000" kern="100" dirty="0">
                <a:effectLst/>
                <a:latin typeface="Arial" panose="020B0604020202020204" pitchFamily="34" charset="0"/>
                <a:ea typeface="Aptos" panose="020B0004020202020204" pitchFamily="34" charset="0"/>
                <a:cs typeface="Arial" panose="020B0604020202020204" pitchFamily="34" charset="0"/>
              </a:rPr>
              <a:t>, teikiant raštiškus prašymus spręsti problemas, reikalauti ištaisyti sutarties vykdymo trūkumus, jei reikia teikti pretenzijas.</a:t>
            </a:r>
          </a:p>
          <a:p>
            <a:pPr algn="just">
              <a:lnSpc>
                <a:spcPct val="115000"/>
              </a:lnSpc>
            </a:pPr>
            <a:endParaRPr lang="lt-LT" sz="2000" kern="100" dirty="0">
              <a:effectLst/>
              <a:latin typeface="Arial" panose="020B0604020202020204" pitchFamily="34" charset="0"/>
              <a:ea typeface="Aptos" panose="020B0004020202020204" pitchFamily="34" charset="0"/>
              <a:cs typeface="Arial" panose="020B0604020202020204" pitchFamily="34" charset="0"/>
            </a:endParaRPr>
          </a:p>
          <a:p>
            <a:pPr algn="just">
              <a:lnSpc>
                <a:spcPct val="115000"/>
              </a:lnSpc>
            </a:pPr>
            <a:r>
              <a:rPr lang="lt-LT" kern="100" dirty="0">
                <a:effectLst/>
                <a:latin typeface="Arial" panose="020B0604020202020204" pitchFamily="34" charset="0"/>
                <a:ea typeface="Aptos" panose="020B0004020202020204" pitchFamily="34" charset="0"/>
                <a:cs typeface="Arial" panose="020B0604020202020204" pitchFamily="34" charset="0"/>
              </a:rPr>
              <a:t>Susitikimus (</a:t>
            </a:r>
            <a:r>
              <a:rPr lang="lt-LT" i="1" kern="100" dirty="0">
                <a:effectLst/>
                <a:latin typeface="Arial" panose="020B0604020202020204" pitchFamily="34" charset="0"/>
                <a:ea typeface="Aptos" panose="020B0004020202020204" pitchFamily="34" charset="0"/>
                <a:cs typeface="Arial" panose="020B0604020202020204" pitchFamily="34" charset="0"/>
              </a:rPr>
              <a:t>jei tokie vyksta</a:t>
            </a:r>
            <a:r>
              <a:rPr lang="lt-LT" kern="100" dirty="0">
                <a:effectLst/>
                <a:latin typeface="Arial" panose="020B0604020202020204" pitchFamily="34" charset="0"/>
                <a:ea typeface="Aptos" panose="020B0004020202020204" pitchFamily="34" charset="0"/>
                <a:cs typeface="Arial" panose="020B0604020202020204" pitchFamily="34" charset="0"/>
              </a:rPr>
              <a:t>) su tiekėjais rekomenduojama protokoluoti. Protokolas turi būti informatyvus.   </a:t>
            </a:r>
          </a:p>
        </p:txBody>
      </p:sp>
      <p:pic>
        <p:nvPicPr>
          <p:cNvPr id="6" name="Grafinis elementas 5" descr="Artificial Intelligence outline">
            <a:extLst>
              <a:ext uri="{FF2B5EF4-FFF2-40B4-BE49-F238E27FC236}">
                <a16:creationId xmlns:a16="http://schemas.microsoft.com/office/drawing/2014/main" id="{8B17950E-1FBA-95B7-3A32-B6C731BBE0C5}"/>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835982" y="828944"/>
            <a:ext cx="1001285" cy="991390"/>
          </a:xfrm>
          <a:prstGeom prst="rect">
            <a:avLst/>
          </a:prstGeom>
        </p:spPr>
      </p:pic>
      <p:pic>
        <p:nvPicPr>
          <p:cNvPr id="7" name="Turinio vietos rezervavimo ženklas 41" descr="Cut with solid fill">
            <a:extLst>
              <a:ext uri="{FF2B5EF4-FFF2-40B4-BE49-F238E27FC236}">
                <a16:creationId xmlns:a16="http://schemas.microsoft.com/office/drawing/2014/main" id="{AD753B72-B8AA-33D0-A77E-C5BC0A7197E8}"/>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9660467" y="2666999"/>
            <a:ext cx="1490133" cy="1186544"/>
          </a:xfrm>
          <a:prstGeom prst="rect">
            <a:avLst/>
          </a:prstGeom>
        </p:spPr>
      </p:pic>
      <p:pic>
        <p:nvPicPr>
          <p:cNvPr id="8" name="Turinio vietos rezervavimo ženklas 45" descr="Marketing with solid fill">
            <a:extLst>
              <a:ext uri="{FF2B5EF4-FFF2-40B4-BE49-F238E27FC236}">
                <a16:creationId xmlns:a16="http://schemas.microsoft.com/office/drawing/2014/main" id="{7C8B8237-159F-F3DF-473E-556C9B1C6604}"/>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10608733" y="4738952"/>
            <a:ext cx="914400" cy="914400"/>
          </a:xfrm>
          <a:prstGeom prst="rect">
            <a:avLst/>
          </a:prstGeom>
        </p:spPr>
      </p:pic>
    </p:spTree>
    <p:extLst>
      <p:ext uri="{BB962C8B-B14F-4D97-AF65-F5344CB8AC3E}">
        <p14:creationId xmlns:p14="http://schemas.microsoft.com/office/powerpoint/2010/main" val="215579559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urinio vietos rezervavimo ženklas 1">
            <a:extLst>
              <a:ext uri="{FF2B5EF4-FFF2-40B4-BE49-F238E27FC236}">
                <a16:creationId xmlns:a16="http://schemas.microsoft.com/office/drawing/2014/main" id="{F02905EC-5F8C-FF2A-958F-C294A5001E03}"/>
              </a:ext>
            </a:extLst>
          </p:cNvPr>
          <p:cNvSpPr>
            <a:spLocks noGrp="1"/>
          </p:cNvSpPr>
          <p:nvPr>
            <p:ph idx="1"/>
          </p:nvPr>
        </p:nvSpPr>
        <p:spPr>
          <a:xfrm>
            <a:off x="152400" y="575733"/>
            <a:ext cx="11938000" cy="5439091"/>
          </a:xfrm>
        </p:spPr>
        <p:txBody>
          <a:bodyPr>
            <a:normAutofit fontScale="92500" lnSpcReduction="10000"/>
          </a:bodyPr>
          <a:lstStyle/>
          <a:p>
            <a:pPr marL="0" indent="0" algn="just">
              <a:lnSpc>
                <a:spcPct val="115000"/>
              </a:lnSpc>
              <a:spcAft>
                <a:spcPts val="800"/>
              </a:spcAft>
              <a:buNone/>
            </a:pPr>
            <a:r>
              <a:rPr lang="lt-LT" sz="1900" kern="100" dirty="0">
                <a:solidFill>
                  <a:schemeClr val="accent1"/>
                </a:solidFill>
                <a:effectLst/>
                <a:latin typeface="Arial" panose="020B0604020202020204" pitchFamily="34" charset="0"/>
                <a:ea typeface="Aptos" panose="020B0004020202020204" pitchFamily="34" charset="0"/>
                <a:cs typeface="Arial" panose="020B0604020202020204" pitchFamily="34" charset="0"/>
              </a:rPr>
              <a:t>KAS SVARBIAUSIA PIRKĖJUI?</a:t>
            </a:r>
          </a:p>
          <a:p>
            <a:pPr marL="0" indent="0" algn="just">
              <a:lnSpc>
                <a:spcPct val="115000"/>
              </a:lnSpc>
              <a:spcBef>
                <a:spcPts val="0"/>
              </a:spcBef>
              <a:buNone/>
            </a:pPr>
            <a:r>
              <a:rPr lang="lt-LT" sz="1700" kern="100" dirty="0">
                <a:latin typeface="Arial" panose="020B0604020202020204" pitchFamily="34" charset="0"/>
                <a:ea typeface="Aptos" panose="020B0004020202020204" pitchFamily="34" charset="0"/>
                <a:cs typeface="Arial" panose="020B0604020202020204" pitchFamily="34" charset="0"/>
              </a:rPr>
              <a:t>•   </a:t>
            </a:r>
            <a:r>
              <a:rPr lang="lt-LT" sz="1700" kern="100" dirty="0">
                <a:effectLst/>
                <a:latin typeface="Arial" panose="020B0604020202020204" pitchFamily="34" charset="0"/>
                <a:ea typeface="Aptos" panose="020B0004020202020204" pitchFamily="34" charset="0"/>
                <a:cs typeface="Arial" panose="020B0604020202020204" pitchFamily="34" charset="0"/>
              </a:rPr>
              <a:t>Ar tiekėjas pateikė sutarties įvykdymo užtikrinimą ir ar jis tinkamas?</a:t>
            </a:r>
          </a:p>
          <a:p>
            <a:pPr marL="0" indent="0" algn="just">
              <a:lnSpc>
                <a:spcPct val="115000"/>
              </a:lnSpc>
              <a:spcBef>
                <a:spcPts val="0"/>
              </a:spcBef>
              <a:buNone/>
            </a:pPr>
            <a:r>
              <a:rPr lang="lt-LT" sz="1700" kern="100" dirty="0">
                <a:latin typeface="Arial" panose="020B0604020202020204" pitchFamily="34" charset="0"/>
                <a:ea typeface="Aptos" panose="020B0004020202020204" pitchFamily="34" charset="0"/>
                <a:cs typeface="Arial" panose="020B0604020202020204" pitchFamily="34" charset="0"/>
              </a:rPr>
              <a:t>•   </a:t>
            </a:r>
            <a:r>
              <a:rPr lang="fi-FI" sz="1700" kern="100" dirty="0">
                <a:effectLst/>
                <a:latin typeface="Arial" panose="020B0604020202020204" pitchFamily="34" charset="0"/>
                <a:ea typeface="Aptos" panose="020B0004020202020204" pitchFamily="34" charset="0"/>
                <a:cs typeface="Arial" panose="020B0604020202020204" pitchFamily="34" charset="0"/>
              </a:rPr>
              <a:t>Ar gauta tai, kas numatyta sutartyje (</a:t>
            </a:r>
            <a:r>
              <a:rPr lang="fi-FI" sz="1700" i="1" kern="100" dirty="0">
                <a:effectLst/>
                <a:latin typeface="Arial" panose="020B0604020202020204" pitchFamily="34" charset="0"/>
                <a:ea typeface="Aptos" panose="020B0004020202020204" pitchFamily="34" charset="0"/>
                <a:cs typeface="Arial" panose="020B0604020202020204" pitchFamily="34" charset="0"/>
              </a:rPr>
              <a:t>pasiūlyme nurodytos prekės, paslaugos, darbai</a:t>
            </a:r>
            <a:r>
              <a:rPr lang="fi-FI" sz="1700" kern="100" dirty="0">
                <a:effectLst/>
                <a:latin typeface="Arial" panose="020B0604020202020204" pitchFamily="34" charset="0"/>
                <a:ea typeface="Aptos" panose="020B0004020202020204" pitchFamily="34" charset="0"/>
                <a:cs typeface="Arial" panose="020B0604020202020204" pitchFamily="34" charset="0"/>
              </a:rPr>
              <a:t>)?</a:t>
            </a:r>
            <a:endParaRPr lang="lt-LT" sz="1700" kern="100" dirty="0">
              <a:effectLst/>
              <a:latin typeface="Arial" panose="020B0604020202020204" pitchFamily="34" charset="0"/>
              <a:ea typeface="Aptos" panose="020B0004020202020204" pitchFamily="34" charset="0"/>
              <a:cs typeface="Arial" panose="020B0604020202020204" pitchFamily="34" charset="0"/>
            </a:endParaRPr>
          </a:p>
          <a:p>
            <a:pPr algn="just">
              <a:lnSpc>
                <a:spcPct val="115000"/>
              </a:lnSpc>
              <a:spcBef>
                <a:spcPts val="0"/>
              </a:spcBef>
            </a:pPr>
            <a:r>
              <a:rPr lang="fi-FI" sz="1700" kern="100" dirty="0">
                <a:effectLst/>
                <a:latin typeface="Arial" panose="020B0604020202020204" pitchFamily="34" charset="0"/>
                <a:ea typeface="Aptos" panose="020B0004020202020204" pitchFamily="34" charset="0"/>
                <a:cs typeface="Arial" panose="020B0604020202020204" pitchFamily="34" charset="0"/>
              </a:rPr>
              <a:t>Ar prekės, paslaugos, darbai atitinka sutartyje nustatytus reikalavimus ir yra kokybiški?</a:t>
            </a:r>
            <a:endParaRPr lang="lt-LT" sz="1700" kern="100" dirty="0">
              <a:effectLst/>
              <a:latin typeface="Arial" panose="020B0604020202020204" pitchFamily="34" charset="0"/>
              <a:ea typeface="Aptos" panose="020B0004020202020204" pitchFamily="34" charset="0"/>
              <a:cs typeface="Arial" panose="020B0604020202020204" pitchFamily="34" charset="0"/>
            </a:endParaRPr>
          </a:p>
          <a:p>
            <a:pPr algn="just">
              <a:lnSpc>
                <a:spcPct val="115000"/>
              </a:lnSpc>
              <a:spcBef>
                <a:spcPts val="0"/>
              </a:spcBef>
            </a:pPr>
            <a:r>
              <a:rPr lang="lt-LT" sz="1700" kern="100" dirty="0">
                <a:effectLst/>
                <a:latin typeface="Arial" panose="020B0604020202020204" pitchFamily="34" charset="0"/>
                <a:ea typeface="Aptos" panose="020B0004020202020204" pitchFamily="34" charset="0"/>
                <a:cs typeface="Arial" panose="020B0604020202020204" pitchFamily="34" charset="0"/>
              </a:rPr>
              <a:t>Kiekis</a:t>
            </a:r>
          </a:p>
          <a:p>
            <a:pPr algn="just">
              <a:lnSpc>
                <a:spcPct val="115000"/>
              </a:lnSpc>
              <a:spcBef>
                <a:spcPts val="0"/>
              </a:spcBef>
            </a:pPr>
            <a:r>
              <a:rPr lang="lt-LT" sz="1700" kern="100" dirty="0">
                <a:effectLst/>
                <a:latin typeface="Arial" panose="020B0604020202020204" pitchFamily="34" charset="0"/>
                <a:ea typeface="Aptos" panose="020B0004020202020204" pitchFamily="34" charset="0"/>
                <a:cs typeface="Arial" panose="020B0604020202020204" pitchFamily="34" charset="0"/>
              </a:rPr>
              <a:t>Ar sutartį vykdo joje nurodyti asmenys?</a:t>
            </a:r>
          </a:p>
          <a:p>
            <a:pPr algn="just">
              <a:lnSpc>
                <a:spcPct val="115000"/>
              </a:lnSpc>
              <a:spcBef>
                <a:spcPts val="0"/>
              </a:spcBef>
            </a:pPr>
            <a:r>
              <a:rPr lang="lt-LT" sz="1700" kern="100" dirty="0">
                <a:effectLst/>
                <a:latin typeface="Arial" panose="020B0604020202020204" pitchFamily="34" charset="0"/>
                <a:ea typeface="Aptos" panose="020B0004020202020204" pitchFamily="34" charset="0"/>
                <a:cs typeface="Arial" panose="020B0604020202020204" pitchFamily="34" charset="0"/>
              </a:rPr>
              <a:t>Ar atsiskaitoma sutarties kainomis, sąlygomis ir tvarka?</a:t>
            </a:r>
          </a:p>
          <a:p>
            <a:pPr algn="just">
              <a:lnSpc>
                <a:spcPct val="115000"/>
              </a:lnSpc>
              <a:spcBef>
                <a:spcPts val="0"/>
              </a:spcBef>
            </a:pPr>
            <a:r>
              <a:rPr lang="lt-LT" sz="1700" kern="100" dirty="0">
                <a:effectLst/>
                <a:latin typeface="Arial" panose="020B0604020202020204" pitchFamily="34" charset="0"/>
                <a:ea typeface="Aptos" panose="020B0004020202020204" pitchFamily="34" charset="0"/>
                <a:cs typeface="Arial" panose="020B0604020202020204" pitchFamily="34" charset="0"/>
              </a:rPr>
              <a:t>Ar sutartis vykdoma laikantis terminų?</a:t>
            </a:r>
          </a:p>
          <a:p>
            <a:pPr algn="just">
              <a:lnSpc>
                <a:spcPct val="115000"/>
              </a:lnSpc>
              <a:spcBef>
                <a:spcPts val="0"/>
              </a:spcBef>
            </a:pPr>
            <a:r>
              <a:rPr lang="lt-LT" sz="1700" kern="100" dirty="0">
                <a:effectLst/>
                <a:latin typeface="Arial" panose="020B0604020202020204" pitchFamily="34" charset="0"/>
                <a:ea typeface="Aptos" panose="020B0004020202020204" pitchFamily="34" charset="0"/>
                <a:cs typeface="Arial" panose="020B0604020202020204" pitchFamily="34" charset="0"/>
              </a:rPr>
              <a:t>Ar iš tiekėjo gauti visi įrodomieji dokumentai, būtini atsiskaitymui, darbų pridavimui: atliktų darbų aktai, naudojimo instrukcijos, sertifikatai, aplinkosaugos reikalavimus įrodantys, kokybės, garantijų, EN kriterijų įgyvendinimą patvirtinantys dokumentai?</a:t>
            </a:r>
          </a:p>
          <a:p>
            <a:pPr algn="just">
              <a:lnSpc>
                <a:spcPct val="115000"/>
              </a:lnSpc>
              <a:spcBef>
                <a:spcPts val="0"/>
              </a:spcBef>
            </a:pPr>
            <a:endParaRPr lang="lt-LT" sz="1700" kern="100" dirty="0">
              <a:effectLst/>
              <a:latin typeface="Arial" panose="020B0604020202020204" pitchFamily="34" charset="0"/>
              <a:ea typeface="Aptos" panose="020B0004020202020204" pitchFamily="34" charset="0"/>
              <a:cs typeface="Arial" panose="020B0604020202020204" pitchFamily="34" charset="0"/>
            </a:endParaRPr>
          </a:p>
          <a:p>
            <a:pPr marL="0" indent="0" algn="just">
              <a:lnSpc>
                <a:spcPct val="115000"/>
              </a:lnSpc>
              <a:spcBef>
                <a:spcPts val="0"/>
              </a:spcBef>
              <a:buNone/>
            </a:pPr>
            <a:r>
              <a:rPr lang="lt-LT" sz="1900" kern="100" dirty="0">
                <a:solidFill>
                  <a:schemeClr val="accent1"/>
                </a:solidFill>
                <a:effectLst/>
                <a:latin typeface="Arial" panose="020B0604020202020204" pitchFamily="34" charset="0"/>
                <a:ea typeface="Aptos" panose="020B0004020202020204" pitchFamily="34" charset="0"/>
                <a:cs typeface="Arial" panose="020B0604020202020204" pitchFamily="34" charset="0"/>
              </a:rPr>
              <a:t>UŽSAKOVO (PIRKĖJO) FUNKCIJOS:</a:t>
            </a:r>
          </a:p>
          <a:p>
            <a:pPr marL="0" indent="0" algn="just">
              <a:lnSpc>
                <a:spcPct val="115000"/>
              </a:lnSpc>
              <a:spcBef>
                <a:spcPts val="0"/>
              </a:spcBef>
              <a:buNone/>
            </a:pPr>
            <a:endParaRPr lang="lt-LT" sz="1700" kern="100" dirty="0">
              <a:solidFill>
                <a:schemeClr val="accent1"/>
              </a:solidFill>
              <a:effectLst/>
              <a:latin typeface="Arial" panose="020B0604020202020204" pitchFamily="34" charset="0"/>
              <a:ea typeface="Aptos" panose="020B0004020202020204" pitchFamily="34" charset="0"/>
              <a:cs typeface="Arial" panose="020B0604020202020204" pitchFamily="34" charset="0"/>
            </a:endParaRPr>
          </a:p>
          <a:p>
            <a:pPr algn="just">
              <a:lnSpc>
                <a:spcPct val="115000"/>
              </a:lnSpc>
              <a:spcBef>
                <a:spcPts val="0"/>
              </a:spcBef>
            </a:pPr>
            <a:r>
              <a:rPr lang="lt-LT" sz="1700" kern="100" dirty="0">
                <a:effectLst/>
                <a:latin typeface="Arial" panose="020B0604020202020204" pitchFamily="34" charset="0"/>
                <a:ea typeface="Aptos" panose="020B0004020202020204" pitchFamily="34" charset="0"/>
                <a:cs typeface="Arial" panose="020B0604020202020204" pitchFamily="34" charset="0"/>
              </a:rPr>
              <a:t>nustatyta tvarka pateikti užsakymą (</a:t>
            </a:r>
            <a:r>
              <a:rPr lang="lt-LT" sz="1700" i="1" kern="100" dirty="0">
                <a:effectLst/>
                <a:latin typeface="Arial" panose="020B0604020202020204" pitchFamily="34" charset="0"/>
                <a:ea typeface="Aptos" panose="020B0004020202020204" pitchFamily="34" charset="0"/>
                <a:cs typeface="Arial" panose="020B0604020202020204" pitchFamily="34" charset="0"/>
              </a:rPr>
              <a:t>jei numatytas</a:t>
            </a:r>
            <a:r>
              <a:rPr lang="lt-LT" sz="1700" kern="100" dirty="0">
                <a:effectLst/>
                <a:latin typeface="Arial" panose="020B0604020202020204" pitchFamily="34" charset="0"/>
                <a:ea typeface="Aptos" panose="020B0004020202020204" pitchFamily="34" charset="0"/>
                <a:cs typeface="Arial" panose="020B0604020202020204" pitchFamily="34" charset="0"/>
              </a:rPr>
              <a:t>), kad tiekėjas pradėtų vykdyti sutartį, perduoti statybvietę, suderinti grafikus;</a:t>
            </a:r>
          </a:p>
          <a:p>
            <a:pPr algn="just">
              <a:lnSpc>
                <a:spcPct val="115000"/>
              </a:lnSpc>
              <a:spcBef>
                <a:spcPts val="0"/>
              </a:spcBef>
            </a:pPr>
            <a:r>
              <a:rPr lang="lt-LT" sz="1700" kern="100" dirty="0">
                <a:effectLst/>
                <a:latin typeface="Arial" panose="020B0604020202020204" pitchFamily="34" charset="0"/>
                <a:ea typeface="Aptos" panose="020B0004020202020204" pitchFamily="34" charset="0"/>
                <a:cs typeface="Arial" panose="020B0604020202020204" pitchFamily="34" charset="0"/>
              </a:rPr>
              <a:t>priimti prekes, paslaugas, darbus (</a:t>
            </a:r>
            <a:r>
              <a:rPr lang="lt-LT" sz="1700" i="1" kern="100" dirty="0">
                <a:effectLst/>
                <a:latin typeface="Arial" panose="020B0604020202020204" pitchFamily="34" charset="0"/>
                <a:ea typeface="Aptos" panose="020B0004020202020204" pitchFamily="34" charset="0"/>
                <a:cs typeface="Arial" panose="020B0604020202020204" pitchFamily="34" charset="0"/>
              </a:rPr>
              <a:t>patikrinti apimtis, kokybę, apskaičiuoti mokėtiną kainą</a:t>
            </a:r>
            <a:r>
              <a:rPr lang="lt-LT" sz="1700" kern="100" dirty="0">
                <a:effectLst/>
                <a:latin typeface="Arial" panose="020B0604020202020204" pitchFamily="34" charset="0"/>
                <a:ea typeface="Aptos" panose="020B0004020202020204" pitchFamily="34" charset="0"/>
                <a:cs typeface="Arial" panose="020B0604020202020204" pitchFamily="34" charset="0"/>
              </a:rPr>
              <a:t>);</a:t>
            </a:r>
          </a:p>
          <a:p>
            <a:pPr algn="just">
              <a:lnSpc>
                <a:spcPct val="115000"/>
              </a:lnSpc>
              <a:spcBef>
                <a:spcPts val="0"/>
              </a:spcBef>
            </a:pPr>
            <a:r>
              <a:rPr lang="en-US" sz="1700" kern="100" dirty="0">
                <a:latin typeface="Arial" panose="020B0604020202020204" pitchFamily="34" charset="0"/>
                <a:ea typeface="Aptos" panose="020B0004020202020204" pitchFamily="34" charset="0"/>
                <a:cs typeface="Arial" panose="020B0604020202020204" pitchFamily="34" charset="0"/>
              </a:rPr>
              <a:t>p</a:t>
            </a:r>
            <a:r>
              <a:rPr lang="lt-LT" sz="1700" kern="100" dirty="0" err="1">
                <a:latin typeface="Arial" panose="020B0604020202020204" pitchFamily="34" charset="0"/>
                <a:ea typeface="Aptos" panose="020B0004020202020204" pitchFamily="34" charset="0"/>
                <a:cs typeface="Arial" panose="020B0604020202020204" pitchFamily="34" charset="0"/>
              </a:rPr>
              <a:t>asamdyti</a:t>
            </a:r>
            <a:r>
              <a:rPr lang="lt-LT" sz="1700" kern="100" dirty="0">
                <a:latin typeface="Arial" panose="020B0604020202020204" pitchFamily="34" charset="0"/>
                <a:ea typeface="Aptos" panose="020B0004020202020204" pitchFamily="34" charset="0"/>
                <a:cs typeface="Arial" panose="020B0604020202020204" pitchFamily="34" charset="0"/>
              </a:rPr>
              <a:t> sutarties vykdymui būtinus kitus tiekėjus (</a:t>
            </a:r>
            <a:r>
              <a:rPr lang="lt-LT" sz="1700" i="1" kern="100" dirty="0">
                <a:latin typeface="Arial" panose="020B0604020202020204" pitchFamily="34" charset="0"/>
                <a:ea typeface="Aptos" panose="020B0004020202020204" pitchFamily="34" charset="0"/>
                <a:cs typeface="Arial" panose="020B0604020202020204" pitchFamily="34" charset="0"/>
              </a:rPr>
              <a:t>pvz. projekto, statybos priežiūrai, projekto ekspertizei</a:t>
            </a:r>
            <a:r>
              <a:rPr lang="lt-LT" sz="1700" kern="100" dirty="0">
                <a:latin typeface="Arial" panose="020B0604020202020204" pitchFamily="34" charset="0"/>
                <a:ea typeface="Aptos" panose="020B0004020202020204" pitchFamily="34" charset="0"/>
                <a:cs typeface="Arial" panose="020B0604020202020204" pitchFamily="34" charset="0"/>
              </a:rPr>
              <a:t>);</a:t>
            </a:r>
          </a:p>
          <a:p>
            <a:pPr algn="just">
              <a:lnSpc>
                <a:spcPct val="115000"/>
              </a:lnSpc>
              <a:spcBef>
                <a:spcPts val="0"/>
              </a:spcBef>
            </a:pPr>
            <a:r>
              <a:rPr lang="en-US" sz="1700" kern="100" dirty="0">
                <a:effectLst/>
                <a:latin typeface="Arial" panose="020B0604020202020204" pitchFamily="34" charset="0"/>
                <a:ea typeface="Aptos" panose="020B0004020202020204" pitchFamily="34" charset="0"/>
                <a:cs typeface="Arial" panose="020B0604020202020204" pitchFamily="34" charset="0"/>
              </a:rPr>
              <a:t>f</a:t>
            </a:r>
            <a:r>
              <a:rPr lang="lt-LT" sz="1700" kern="100" dirty="0" err="1">
                <a:effectLst/>
                <a:latin typeface="Arial" panose="020B0604020202020204" pitchFamily="34" charset="0"/>
                <a:ea typeface="Aptos" panose="020B0004020202020204" pitchFamily="34" charset="0"/>
                <a:cs typeface="Arial" panose="020B0604020202020204" pitchFamily="34" charset="0"/>
              </a:rPr>
              <a:t>iksuoti</a:t>
            </a:r>
            <a:r>
              <a:rPr lang="lt-LT" sz="1700" kern="100" dirty="0">
                <a:effectLst/>
                <a:latin typeface="Arial" panose="020B0604020202020204" pitchFamily="34" charset="0"/>
                <a:ea typeface="Aptos" panose="020B0004020202020204" pitchFamily="34" charset="0"/>
                <a:cs typeface="Arial" panose="020B0604020202020204" pitchFamily="34" charset="0"/>
              </a:rPr>
              <a:t>, dokumentuoti sutarties vykdymo pažeidimus</a:t>
            </a:r>
            <a:r>
              <a:rPr lang="en-US" sz="1700" kern="100" dirty="0">
                <a:effectLst/>
                <a:latin typeface="Arial" panose="020B0604020202020204" pitchFamily="34" charset="0"/>
                <a:ea typeface="Aptos" panose="020B0004020202020204" pitchFamily="34" charset="0"/>
                <a:cs typeface="Arial" panose="020B0604020202020204" pitchFamily="34" charset="0"/>
              </a:rPr>
              <a:t>, </a:t>
            </a:r>
            <a:r>
              <a:rPr lang="en-US" sz="1700" kern="100" dirty="0" err="1">
                <a:effectLst/>
                <a:latin typeface="Arial" panose="020B0604020202020204" pitchFamily="34" charset="0"/>
                <a:ea typeface="Aptos" panose="020B0004020202020204" pitchFamily="34" charset="0"/>
                <a:cs typeface="Arial" panose="020B0604020202020204" pitchFamily="34" charset="0"/>
              </a:rPr>
              <a:t>reikalauti</a:t>
            </a:r>
            <a:r>
              <a:rPr lang="en-US" sz="1700" kern="100" dirty="0">
                <a:effectLst/>
                <a:latin typeface="Arial" panose="020B0604020202020204" pitchFamily="34" charset="0"/>
                <a:ea typeface="Aptos" panose="020B0004020202020204" pitchFamily="34" charset="0"/>
                <a:cs typeface="Arial" panose="020B0604020202020204" pitchFamily="34" charset="0"/>
              </a:rPr>
              <a:t> </a:t>
            </a:r>
            <a:r>
              <a:rPr lang="lt-LT" sz="1700" kern="100" dirty="0">
                <a:effectLst/>
                <a:latin typeface="Arial" panose="020B0604020202020204" pitchFamily="34" charset="0"/>
                <a:ea typeface="Aptos" panose="020B0004020202020204" pitchFamily="34" charset="0"/>
                <a:cs typeface="Arial" panose="020B0604020202020204" pitchFamily="34" charset="0"/>
              </a:rPr>
              <a:t>sutartyje numatytų </a:t>
            </a:r>
            <a:r>
              <a:rPr lang="en-US" sz="1700" kern="100" dirty="0" err="1">
                <a:effectLst/>
                <a:latin typeface="Arial" panose="020B0604020202020204" pitchFamily="34" charset="0"/>
                <a:ea typeface="Aptos" panose="020B0004020202020204" pitchFamily="34" charset="0"/>
                <a:cs typeface="Arial" panose="020B0604020202020204" pitchFamily="34" charset="0"/>
              </a:rPr>
              <a:t>sankcij</a:t>
            </a:r>
            <a:r>
              <a:rPr lang="lt-LT" sz="1700" kern="100" dirty="0">
                <a:effectLst/>
                <a:latin typeface="Arial" panose="020B0604020202020204" pitchFamily="34" charset="0"/>
                <a:ea typeface="Aptos" panose="020B0004020202020204" pitchFamily="34" charset="0"/>
                <a:cs typeface="Arial" panose="020B0604020202020204" pitchFamily="34" charset="0"/>
              </a:rPr>
              <a:t>ų</a:t>
            </a:r>
            <a:r>
              <a:rPr lang="en-US" sz="1700" kern="100" dirty="0">
                <a:effectLst/>
                <a:latin typeface="Arial" panose="020B0604020202020204" pitchFamily="34" charset="0"/>
                <a:ea typeface="Aptos" panose="020B0004020202020204" pitchFamily="34" charset="0"/>
                <a:cs typeface="Arial" panose="020B0604020202020204" pitchFamily="34" charset="0"/>
              </a:rPr>
              <a:t>.</a:t>
            </a:r>
            <a:endParaRPr lang="lt-LT" sz="1700" kern="100" dirty="0">
              <a:effectLst/>
              <a:latin typeface="Arial" panose="020B0604020202020204" pitchFamily="34" charset="0"/>
              <a:ea typeface="Aptos" panose="020B0004020202020204" pitchFamily="34" charset="0"/>
              <a:cs typeface="Arial" panose="020B0604020202020204" pitchFamily="34" charset="0"/>
            </a:endParaRPr>
          </a:p>
          <a:p>
            <a:pPr marL="0" indent="0">
              <a:buNone/>
            </a:pPr>
            <a:r>
              <a:rPr lang="lt-LT" sz="1700" i="1" kern="100" dirty="0">
                <a:solidFill>
                  <a:schemeClr val="accent1"/>
                </a:solidFill>
                <a:effectLst/>
                <a:latin typeface="Arial" panose="020B0604020202020204" pitchFamily="34" charset="0"/>
                <a:ea typeface="Aptos" panose="020B0004020202020204" pitchFamily="34" charset="0"/>
                <a:cs typeface="Arial" panose="020B0604020202020204" pitchFamily="34" charset="0"/>
              </a:rPr>
              <a:t>                       </a:t>
            </a:r>
          </a:p>
          <a:p>
            <a:pPr marL="0" indent="0">
              <a:buNone/>
            </a:pPr>
            <a:r>
              <a:rPr lang="lt-LT" sz="1700" i="1" kern="100" dirty="0">
                <a:solidFill>
                  <a:schemeClr val="accent1"/>
                </a:solidFill>
                <a:latin typeface="Arial" panose="020B0604020202020204" pitchFamily="34" charset="0"/>
                <a:ea typeface="Aptos" panose="020B0004020202020204" pitchFamily="34" charset="0"/>
                <a:cs typeface="Arial" panose="020B0604020202020204" pitchFamily="34" charset="0"/>
              </a:rPr>
              <a:t>                                              </a:t>
            </a:r>
            <a:r>
              <a:rPr lang="lt-LT" sz="1900" i="1" kern="100" dirty="0">
                <a:solidFill>
                  <a:srgbClr val="C00000"/>
                </a:solidFill>
                <a:effectLst/>
                <a:latin typeface="Arial" panose="020B0604020202020204" pitchFamily="34" charset="0"/>
                <a:ea typeface="Aptos" panose="020B0004020202020204" pitchFamily="34" charset="0"/>
                <a:cs typeface="Arial" panose="020B0604020202020204" pitchFamily="34" charset="0"/>
              </a:rPr>
              <a:t>Sutarties šalys turi pareigą bendradarbiauti (CK 6.200 str. 2 d.)</a:t>
            </a:r>
            <a:endParaRPr lang="lt-LT" sz="1900" kern="100" dirty="0">
              <a:solidFill>
                <a:srgbClr val="C00000"/>
              </a:solidFill>
              <a:effectLst/>
              <a:latin typeface="Arial" panose="020B0604020202020204" pitchFamily="34" charset="0"/>
              <a:ea typeface="Aptos" panose="020B0004020202020204" pitchFamily="34" charset="0"/>
              <a:cs typeface="Arial" panose="020B0604020202020204" pitchFamily="34" charset="0"/>
            </a:endParaRPr>
          </a:p>
          <a:p>
            <a:endParaRPr lang="lt-LT" dirty="0"/>
          </a:p>
        </p:txBody>
      </p:sp>
      <p:sp>
        <p:nvSpPr>
          <p:cNvPr id="3" name="Pavadinimas 2">
            <a:extLst>
              <a:ext uri="{FF2B5EF4-FFF2-40B4-BE49-F238E27FC236}">
                <a16:creationId xmlns:a16="http://schemas.microsoft.com/office/drawing/2014/main" id="{AAAD20F2-CF7E-F5D7-AE5C-AC3FECFB5FDA}"/>
              </a:ext>
            </a:extLst>
          </p:cNvPr>
          <p:cNvSpPr>
            <a:spLocks noGrp="1"/>
          </p:cNvSpPr>
          <p:nvPr>
            <p:ph type="title"/>
          </p:nvPr>
        </p:nvSpPr>
        <p:spPr>
          <a:xfrm>
            <a:off x="546801" y="67733"/>
            <a:ext cx="11060999" cy="508000"/>
          </a:xfrm>
        </p:spPr>
        <p:txBody>
          <a:bodyPr>
            <a:normAutofit/>
          </a:bodyPr>
          <a:lstStyle/>
          <a:p>
            <a:pPr algn="ctr"/>
            <a:r>
              <a:rPr lang="lt-LT" sz="2400" b="1" kern="100" dirty="0">
                <a:solidFill>
                  <a:schemeClr val="accent1"/>
                </a:solidFill>
                <a:effectLst/>
                <a:latin typeface="Arial" panose="020B0604020202020204" pitchFamily="34" charset="0"/>
                <a:ea typeface="Aptos" panose="020B0004020202020204" pitchFamily="34" charset="0"/>
                <a:cs typeface="Arial" panose="020B0604020202020204" pitchFamily="34" charset="0"/>
              </a:rPr>
              <a:t>SUTARTIES ŠALIŲ TEISĖS IR PAREIGOS</a:t>
            </a:r>
            <a:endParaRPr lang="lt-LT" sz="2400" b="1" dirty="0">
              <a:solidFill>
                <a:schemeClr val="accent1"/>
              </a:solidFill>
              <a:latin typeface="Arial" panose="020B0604020202020204" pitchFamily="34" charset="0"/>
              <a:cs typeface="Arial" panose="020B0604020202020204" pitchFamily="34" charset="0"/>
            </a:endParaRPr>
          </a:p>
        </p:txBody>
      </p:sp>
      <p:pic>
        <p:nvPicPr>
          <p:cNvPr id="5" name="Turinio vietos rezervavimo ženklas 49" descr="Handshake outline">
            <a:extLst>
              <a:ext uri="{FF2B5EF4-FFF2-40B4-BE49-F238E27FC236}">
                <a16:creationId xmlns:a16="http://schemas.microsoft.com/office/drawing/2014/main" id="{A67EC457-9063-0E0C-C0C2-B08BB423D422}"/>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711200" y="4897344"/>
            <a:ext cx="1674282" cy="1520389"/>
          </a:xfrm>
          <a:prstGeom prst="rect">
            <a:avLst/>
          </a:prstGeom>
        </p:spPr>
      </p:pic>
    </p:spTree>
    <p:extLst>
      <p:ext uri="{BB962C8B-B14F-4D97-AF65-F5344CB8AC3E}">
        <p14:creationId xmlns:p14="http://schemas.microsoft.com/office/powerpoint/2010/main" val="963344074"/>
      </p:ext>
    </p:extLst>
  </p:cSld>
  <p:clrMapOvr>
    <a:masterClrMapping/>
  </p:clrMapOvr>
</p:sld>
</file>

<file path=ppt/theme/theme1.xml><?xml version="1.0" encoding="utf-8"?>
<a:theme xmlns:a="http://schemas.openxmlformats.org/drawingml/2006/main" name="Office Theme">
  <a:themeElements>
    <a:clrScheme name="Kaunas auga">
      <a:dk1>
        <a:srgbClr val="262626"/>
      </a:dk1>
      <a:lt1>
        <a:sysClr val="window" lastClr="FFFFFF"/>
      </a:lt1>
      <a:dk2>
        <a:srgbClr val="0054A5"/>
      </a:dk2>
      <a:lt2>
        <a:srgbClr val="E7E6E6"/>
      </a:lt2>
      <a:accent1>
        <a:srgbClr val="0054A5"/>
      </a:accent1>
      <a:accent2>
        <a:srgbClr val="00A875"/>
      </a:accent2>
      <a:accent3>
        <a:srgbClr val="7F7F7F"/>
      </a:accent3>
      <a:accent4>
        <a:srgbClr val="FCB813"/>
      </a:accent4>
      <a:accent5>
        <a:srgbClr val="EF566D"/>
      </a:accent5>
      <a:accent6>
        <a:srgbClr val="AEABAB"/>
      </a:accent6>
      <a:hlink>
        <a:srgbClr val="0054A5"/>
      </a:hlink>
      <a:folHlink>
        <a:srgbClr val="AEABAB"/>
      </a:folHlink>
    </a:clrScheme>
    <a:fontScheme name="Kaunas auga">
      <a:majorFont>
        <a:latin typeface="Open Sans ExtraBold"/>
        <a:ea typeface=""/>
        <a:cs typeface=""/>
      </a:majorFont>
      <a:minorFont>
        <a:latin typeface="Open Sans"/>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2" id="{C2289B70-F49E-4FA6-ADBA-6FF4C5ADFA71}" vid="{B5A59C9A-F88A-42E6-9D3E-3C770322774C}"/>
    </a:ext>
  </a:extLst>
</a:theme>
</file>

<file path=ppt/theme/theme2.xml><?xml version="1.0" encoding="utf-8"?>
<a:theme xmlns:a="http://schemas.openxmlformats.org/drawingml/2006/main" name="1_Office Theme">
  <a:themeElements>
    <a:clrScheme name="Kaunas auga">
      <a:dk1>
        <a:srgbClr val="262626"/>
      </a:dk1>
      <a:lt1>
        <a:sysClr val="window" lastClr="FFFFFF"/>
      </a:lt1>
      <a:dk2>
        <a:srgbClr val="0054A5"/>
      </a:dk2>
      <a:lt2>
        <a:srgbClr val="E7E6E6"/>
      </a:lt2>
      <a:accent1>
        <a:srgbClr val="0054A5"/>
      </a:accent1>
      <a:accent2>
        <a:srgbClr val="00A875"/>
      </a:accent2>
      <a:accent3>
        <a:srgbClr val="7F7F7F"/>
      </a:accent3>
      <a:accent4>
        <a:srgbClr val="FCB813"/>
      </a:accent4>
      <a:accent5>
        <a:srgbClr val="EF566D"/>
      </a:accent5>
      <a:accent6>
        <a:srgbClr val="AEABAB"/>
      </a:accent6>
      <a:hlink>
        <a:srgbClr val="0054A5"/>
      </a:hlink>
      <a:folHlink>
        <a:srgbClr val="AEABAB"/>
      </a:folHlink>
    </a:clrScheme>
    <a:fontScheme name="Kaunas auga">
      <a:majorFont>
        <a:latin typeface="Open Sans ExtraBold"/>
        <a:ea typeface=""/>
        <a:cs typeface=""/>
      </a:majorFont>
      <a:minorFont>
        <a:latin typeface="Open Sans"/>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2" id="{C2289B70-F49E-4FA6-ADBA-6FF4C5ADFA71}" vid="{CA4E0D3F-D234-4045-8A07-6D0DFAE36C34}"/>
    </a:ext>
  </a:extLst>
</a:theme>
</file>

<file path=docProps/app.xml><?xml version="1.0" encoding="utf-8"?>
<Properties xmlns="http://schemas.openxmlformats.org/officeDocument/2006/extended-properties" xmlns:vt="http://schemas.openxmlformats.org/officeDocument/2006/docPropsVTypes">
  <Template/>
  <TotalTime>935</TotalTime>
  <Words>3152</Words>
  <Application>Microsoft Office PowerPoint</Application>
  <PresentationFormat>Plačiaekranė</PresentationFormat>
  <Paragraphs>178</Paragraphs>
  <Slides>20</Slides>
  <Notes>0</Notes>
  <HiddenSlides>0</HiddenSlides>
  <MMClips>0</MMClips>
  <ScaleCrop>false</ScaleCrop>
  <HeadingPairs>
    <vt:vector size="6" baseType="variant">
      <vt:variant>
        <vt:lpstr>Naudojami šriftai</vt:lpstr>
      </vt:variant>
      <vt:variant>
        <vt:i4>4</vt:i4>
      </vt:variant>
      <vt:variant>
        <vt:lpstr>Tema</vt:lpstr>
      </vt:variant>
      <vt:variant>
        <vt:i4>2</vt:i4>
      </vt:variant>
      <vt:variant>
        <vt:lpstr>Skaidrių pavadinimai</vt:lpstr>
      </vt:variant>
      <vt:variant>
        <vt:i4>20</vt:i4>
      </vt:variant>
    </vt:vector>
  </HeadingPairs>
  <TitlesOfParts>
    <vt:vector size="26" baseType="lpstr">
      <vt:lpstr>Aptos</vt:lpstr>
      <vt:lpstr>Arial</vt:lpstr>
      <vt:lpstr>Open Sans</vt:lpstr>
      <vt:lpstr>Open Sans ExtraBold</vt:lpstr>
      <vt:lpstr>Office Theme</vt:lpstr>
      <vt:lpstr>1_Office Theme</vt:lpstr>
      <vt:lpstr>„PowerPoint“ pateiktis</vt:lpstr>
      <vt:lpstr>„PowerPoint“ pateiktis</vt:lpstr>
      <vt:lpstr>  VIEŠOJO PIRKIMO ĮGYVENDINIMO ETAPAI </vt:lpstr>
      <vt:lpstr>PIRKIMO SUTARTIES SUDARYMAS</vt:lpstr>
      <vt:lpstr>UŽ SUTARTIES VYKDYMĄ ATSAKINGI ASMENYS, JŲ ATSAKOMYBĖ</vt:lpstr>
      <vt:lpstr>INTERESŲ KONFLIKTŲ PREVENCIJA</vt:lpstr>
      <vt:lpstr>VIEŠOJO PIRKIMO SUTARTIES TURINYS (VPĮ 87 STR. 2 D.)</vt:lpstr>
      <vt:lpstr>SUTARTIS TURI BŪTI VYKDOMA</vt:lpstr>
      <vt:lpstr>SUTARTIES ŠALIŲ TEISĖS IR PAREIGOS</vt:lpstr>
      <vt:lpstr>PIRKIMO SUTARTIES ĮVYKDYMO UŽTIKRINIMAS</vt:lpstr>
      <vt:lpstr> KIEKIAI IR KAINODAROS TAISYKLĖS</vt:lpstr>
      <vt:lpstr>EKONOMINIO NAUDINGUMO VERTINIMO KRITERIJAI VYKDANT SUTARTĮ (KUO IR KODĖL TAI SVARBU)</vt:lpstr>
      <vt:lpstr>       SUTARTIES PERŽIŪROS SĄLYGOS – SUTARTIES ĮKAINIŲ, KAINOS INDEKSAVIMAS</vt:lpstr>
      <vt:lpstr>SANKCIJOS</vt:lpstr>
      <vt:lpstr>SUTARTIS GALI BŪTI KEIČIAMA NEATLIEKANT NAUJO PIRKIMO</vt:lpstr>
      <vt:lpstr>JEI SUTARTIES PAKEITIMAI PRISKIRIAMI ESMINIAMS PAKEITIMAMS – TURI BŪTI ATLIEKAMA NAUJA PIRKIMO PROCEDŪRA </vt:lpstr>
      <vt:lpstr>SUTARTIES NUTRAUKIMAS - KRAŠTUTINĖ PRIEMONĖ</vt:lpstr>
      <vt:lpstr>TIEKĖJŲ „APSIVALYMAS“</vt:lpstr>
      <vt:lpstr>REKOMENDACIJOS, SIŪLYMAI </vt:lpstr>
      <vt:lpstr>„PowerPoint“ pateiktis</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Egle</dc:creator>
  <cp:lastModifiedBy>Daiva Čeponienė</cp:lastModifiedBy>
  <cp:revision>218</cp:revision>
  <dcterms:created xsi:type="dcterms:W3CDTF">2023-01-16T12:10:31Z</dcterms:created>
  <dcterms:modified xsi:type="dcterms:W3CDTF">2025-09-24T11:52:27Z</dcterms:modified>
</cp:coreProperties>
</file>