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0" r:id="rId6"/>
    <p:sldId id="261" r:id="rId7"/>
    <p:sldId id="262" r:id="rId8"/>
    <p:sldId id="264" r:id="rId9"/>
    <p:sldId id="265" r:id="rId10"/>
    <p:sldId id="266"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4"/>
    <p:restoredTop sz="94666"/>
  </p:normalViewPr>
  <p:slideViewPr>
    <p:cSldViewPr snapToGrid="0" snapToObjects="1">
      <p:cViewPr varScale="1">
        <p:scale>
          <a:sx n="69" d="100"/>
          <a:sy n="69" d="100"/>
        </p:scale>
        <p:origin x="786" y="6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darbalapis.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darbalapis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darbalapis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Lapas1!$B$1</c:f>
              <c:strCache>
                <c:ptCount val="1"/>
                <c:pt idx="0">
                  <c:v>VPK PRANEŠIMAI SENIŪNIJOSE</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DE85-4DB1-9A16-D0D2FBA19EE9}"/>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DE85-4DB1-9A16-D0D2FBA19EE9}"/>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DE85-4DB1-9A16-D0D2FBA19EE9}"/>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DE85-4DB1-9A16-D0D2FBA19EE9}"/>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DE85-4DB1-9A16-D0D2FBA19EE9}"/>
              </c:ext>
            </c:extLst>
          </c:dPt>
          <c:dPt>
            <c:idx val="5"/>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DE85-4DB1-9A16-D0D2FBA19EE9}"/>
              </c:ext>
            </c:extLst>
          </c:dPt>
          <c:dPt>
            <c:idx val="6"/>
            <c:bubble3D val="0"/>
            <c:spPr>
              <a:solidFill>
                <a:schemeClr val="accent1">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D-DE85-4DB1-9A16-D0D2FBA19EE9}"/>
              </c:ext>
            </c:extLst>
          </c:dPt>
          <c:dPt>
            <c:idx val="7"/>
            <c:bubble3D val="0"/>
            <c:spPr>
              <a:solidFill>
                <a:schemeClr val="accent2">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F-DE85-4DB1-9A16-D0D2FBA19EE9}"/>
              </c:ext>
            </c:extLst>
          </c:dPt>
          <c:dPt>
            <c:idx val="8"/>
            <c:bubble3D val="0"/>
            <c:spPr>
              <a:solidFill>
                <a:schemeClr val="accent3">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11-DE85-4DB1-9A16-D0D2FBA19EE9}"/>
              </c:ext>
            </c:extLst>
          </c:dPt>
          <c:dPt>
            <c:idx val="9"/>
            <c:bubble3D val="0"/>
            <c:spPr>
              <a:solidFill>
                <a:schemeClr val="accent4">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13-DE85-4DB1-9A16-D0D2FBA19EE9}"/>
              </c:ext>
            </c:extLst>
          </c:dPt>
          <c:dPt>
            <c:idx val="10"/>
            <c:bubble3D val="0"/>
            <c:spPr>
              <a:solidFill>
                <a:schemeClr val="accent5">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15-DE85-4DB1-9A16-D0D2FBA19EE9}"/>
              </c:ext>
            </c:extLst>
          </c:dPt>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1-DE85-4DB1-9A16-D0D2FBA19EE9}"/>
                </c:ext>
              </c:extLst>
            </c:dLbl>
            <c:dLbl>
              <c:idx val="1"/>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3-DE85-4DB1-9A16-D0D2FBA19EE9}"/>
                </c:ext>
              </c:extLst>
            </c:dLbl>
            <c:dLbl>
              <c:idx val="2"/>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5-DE85-4DB1-9A16-D0D2FBA19EE9}"/>
                </c:ext>
              </c:extLst>
            </c:dLbl>
            <c:dLbl>
              <c:idx val="3"/>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4"/>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7-DE85-4DB1-9A16-D0D2FBA19EE9}"/>
                </c:ext>
              </c:extLst>
            </c:dLbl>
            <c:dLbl>
              <c:idx val="4"/>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5"/>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9-DE85-4DB1-9A16-D0D2FBA19EE9}"/>
                </c:ext>
              </c:extLst>
            </c:dLbl>
            <c:dLbl>
              <c:idx val="5"/>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6"/>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B-DE85-4DB1-9A16-D0D2FBA19EE9}"/>
                </c:ext>
              </c:extLst>
            </c:dLbl>
            <c:dLbl>
              <c:idx val="6"/>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lumMod val="60000"/>
                        </a:schemeClr>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D-DE85-4DB1-9A16-D0D2FBA19EE9}"/>
                </c:ext>
              </c:extLst>
            </c:dLbl>
            <c:dLbl>
              <c:idx val="7"/>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lumMod val="60000"/>
                        </a:schemeClr>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0F-DE85-4DB1-9A16-D0D2FBA19EE9}"/>
                </c:ext>
              </c:extLst>
            </c:dLbl>
            <c:dLbl>
              <c:idx val="8"/>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lumMod val="60000"/>
                        </a:schemeClr>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11-DE85-4DB1-9A16-D0D2FBA19EE9}"/>
                </c:ext>
              </c:extLst>
            </c:dLbl>
            <c:dLbl>
              <c:idx val="9"/>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4">
                          <a:lumMod val="60000"/>
                        </a:schemeClr>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13-DE85-4DB1-9A16-D0D2FBA19EE9}"/>
                </c:ext>
              </c:extLst>
            </c:dLbl>
            <c:dLbl>
              <c:idx val="1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5">
                          <a:lumMod val="60000"/>
                        </a:schemeClr>
                      </a:solidFill>
                      <a:latin typeface="+mn-lt"/>
                      <a:ea typeface="+mn-ea"/>
                      <a:cs typeface="+mn-cs"/>
                    </a:defRPr>
                  </a:pPr>
                  <a:endParaRPr lang="lt-LT"/>
                </a:p>
              </c:txPr>
              <c:dLblPos val="outEnd"/>
              <c:showLegendKey val="0"/>
              <c:showVal val="0"/>
              <c:showCatName val="1"/>
              <c:showSerName val="0"/>
              <c:showPercent val="1"/>
              <c:showBubbleSize val="0"/>
              <c:extLst>
                <c:ext xmlns:c16="http://schemas.microsoft.com/office/drawing/2014/chart" uri="{C3380CC4-5D6E-409C-BE32-E72D297353CC}">
                  <c16:uniqueId val="{00000015-DE85-4DB1-9A16-D0D2FBA19EE9}"/>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Lapas1!$A$2:$A$12</c:f>
              <c:strCache>
                <c:ptCount val="11"/>
                <c:pt idx="0">
                  <c:v>Dainava</c:v>
                </c:pt>
                <c:pt idx="1">
                  <c:v>Centras</c:v>
                </c:pt>
                <c:pt idx="2">
                  <c:v>Eiguliai</c:v>
                </c:pt>
                <c:pt idx="3">
                  <c:v>Žaliakalnis</c:v>
                </c:pt>
                <c:pt idx="4">
                  <c:v>Panemunė</c:v>
                </c:pt>
                <c:pt idx="5">
                  <c:v>Šančiai</c:v>
                </c:pt>
                <c:pt idx="6">
                  <c:v>Aleksotas</c:v>
                </c:pt>
                <c:pt idx="7">
                  <c:v>Petrašiūnai</c:v>
                </c:pt>
                <c:pt idx="8">
                  <c:v>Šilainiai</c:v>
                </c:pt>
                <c:pt idx="9">
                  <c:v>Vilijampolė</c:v>
                </c:pt>
                <c:pt idx="10">
                  <c:v>Gričiupis</c:v>
                </c:pt>
              </c:strCache>
            </c:strRef>
          </c:cat>
          <c:val>
            <c:numRef>
              <c:f>Lapas1!$B$2:$B$12</c:f>
              <c:numCache>
                <c:formatCode>General</c:formatCode>
                <c:ptCount val="11"/>
                <c:pt idx="0">
                  <c:v>36</c:v>
                </c:pt>
                <c:pt idx="1">
                  <c:v>2</c:v>
                </c:pt>
                <c:pt idx="2">
                  <c:v>29</c:v>
                </c:pt>
                <c:pt idx="3">
                  <c:v>12</c:v>
                </c:pt>
                <c:pt idx="4">
                  <c:v>4</c:v>
                </c:pt>
                <c:pt idx="5">
                  <c:v>8</c:v>
                </c:pt>
                <c:pt idx="6">
                  <c:v>2</c:v>
                </c:pt>
                <c:pt idx="7">
                  <c:v>10</c:v>
                </c:pt>
                <c:pt idx="8">
                  <c:v>58</c:v>
                </c:pt>
                <c:pt idx="9">
                  <c:v>29</c:v>
                </c:pt>
                <c:pt idx="10">
                  <c:v>11</c:v>
                </c:pt>
              </c:numCache>
            </c:numRef>
          </c:val>
          <c:extLst>
            <c:ext xmlns:c16="http://schemas.microsoft.com/office/drawing/2014/chart" uri="{C3380CC4-5D6E-409C-BE32-E72D297353CC}">
              <c16:uniqueId val="{00000016-DE85-4DB1-9A16-D0D2FBA19EE9}"/>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t-LT" dirty="0" smtClean="0"/>
              <a:t>Nusižengimų</a:t>
            </a:r>
            <a:r>
              <a:rPr lang="en-US" dirty="0" smtClean="0"/>
              <a:t> </a:t>
            </a:r>
            <a:r>
              <a:rPr lang="en-US" dirty="0" err="1"/>
              <a:t>rūšys</a:t>
            </a:r>
            <a:endParaRPr lang="en-US" dirty="0"/>
          </a:p>
        </c:rich>
      </c:tx>
      <c:layout>
        <c:manualLayout>
          <c:xMode val="edge"/>
          <c:yMode val="edge"/>
          <c:x val="0.38579279531806099"/>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t-LT"/>
        </a:p>
      </c:txPr>
    </c:title>
    <c:autoTitleDeleted val="0"/>
    <c:plotArea>
      <c:layout/>
      <c:barChart>
        <c:barDir val="col"/>
        <c:grouping val="clustered"/>
        <c:varyColors val="0"/>
        <c:ser>
          <c:idx val="0"/>
          <c:order val="0"/>
          <c:tx>
            <c:strRef>
              <c:f>Lapas1!$B$1</c:f>
              <c:strCache>
                <c:ptCount val="1"/>
                <c:pt idx="0">
                  <c:v>Delikventinio elgesio rūšis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Lapas1!$A$2:$A$12</c:f>
              <c:strCache>
                <c:ptCount val="11"/>
                <c:pt idx="0">
                  <c:v>Vagystės</c:v>
                </c:pt>
                <c:pt idx="1">
                  <c:v>Netinkamas elgesys</c:v>
                </c:pt>
                <c:pt idx="2">
                  <c:v>Pernografinis turinys</c:v>
                </c:pt>
                <c:pt idx="3">
                  <c:v>Rūkymas, el. cigaratės</c:v>
                </c:pt>
                <c:pt idx="4">
                  <c:v>Alkoholio vartojimas</c:v>
                </c:pt>
                <c:pt idx="5">
                  <c:v>Narkotinės m.</c:v>
                </c:pt>
                <c:pt idx="6">
                  <c:v>Bėgimas iš namų</c:v>
                </c:pt>
                <c:pt idx="7">
                  <c:v>KET pažeidimas</c:v>
                </c:pt>
                <c:pt idx="8">
                  <c:v>Smurtas</c:v>
                </c:pt>
                <c:pt idx="9">
                  <c:v>Chuliganizmas</c:v>
                </c:pt>
                <c:pt idx="10">
                  <c:v>Viso</c:v>
                </c:pt>
              </c:strCache>
            </c:strRef>
          </c:cat>
          <c:val>
            <c:numRef>
              <c:f>Lapas1!$B$2:$B$12</c:f>
              <c:numCache>
                <c:formatCode>General</c:formatCode>
                <c:ptCount val="11"/>
                <c:pt idx="0">
                  <c:v>124</c:v>
                </c:pt>
                <c:pt idx="1">
                  <c:v>3</c:v>
                </c:pt>
                <c:pt idx="2">
                  <c:v>6</c:v>
                </c:pt>
                <c:pt idx="3">
                  <c:v>26</c:v>
                </c:pt>
                <c:pt idx="4">
                  <c:v>46</c:v>
                </c:pt>
                <c:pt idx="5">
                  <c:v>12</c:v>
                </c:pt>
                <c:pt idx="6">
                  <c:v>9</c:v>
                </c:pt>
                <c:pt idx="7">
                  <c:v>32</c:v>
                </c:pt>
                <c:pt idx="8">
                  <c:v>28</c:v>
                </c:pt>
                <c:pt idx="9">
                  <c:v>46</c:v>
                </c:pt>
                <c:pt idx="10">
                  <c:v>332</c:v>
                </c:pt>
              </c:numCache>
            </c:numRef>
          </c:val>
          <c:extLst>
            <c:ext xmlns:c16="http://schemas.microsoft.com/office/drawing/2014/chart" uri="{C3380CC4-5D6E-409C-BE32-E72D297353CC}">
              <c16:uniqueId val="{00000000-0430-41F4-B2E0-949CD3F7ADDE}"/>
            </c:ext>
          </c:extLst>
        </c:ser>
        <c:dLbls>
          <c:dLblPos val="outEnd"/>
          <c:showLegendKey val="0"/>
          <c:showVal val="1"/>
          <c:showCatName val="0"/>
          <c:showSerName val="0"/>
          <c:showPercent val="0"/>
          <c:showBubbleSize val="0"/>
        </c:dLbls>
        <c:gapWidth val="219"/>
        <c:overlap val="-27"/>
        <c:axId val="354050728"/>
        <c:axId val="354050072"/>
      </c:barChart>
      <c:catAx>
        <c:axId val="35405072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54050072"/>
        <c:crosses val="autoZero"/>
        <c:auto val="1"/>
        <c:lblAlgn val="ctr"/>
        <c:lblOffset val="100"/>
        <c:noMultiLvlLbl val="0"/>
      </c:catAx>
      <c:valAx>
        <c:axId val="3540500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540507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cap="none" spc="50" normalizeH="0" baseline="0">
                <a:solidFill>
                  <a:schemeClr val="tx1">
                    <a:lumMod val="65000"/>
                    <a:lumOff val="35000"/>
                  </a:schemeClr>
                </a:solidFill>
                <a:latin typeface="+mj-lt"/>
                <a:ea typeface="+mj-ea"/>
                <a:cs typeface="+mj-cs"/>
              </a:defRPr>
            </a:pPr>
            <a:r>
              <a:rPr lang="en-US"/>
              <a:t>Vaik</a:t>
            </a:r>
            <a:r>
              <a:rPr lang="lt-LT"/>
              <a:t>ų amžius</a:t>
            </a:r>
          </a:p>
        </c:rich>
      </c:tx>
      <c:overlay val="0"/>
      <c:spPr>
        <a:noFill/>
        <a:ln>
          <a:noFill/>
        </a:ln>
        <a:effectLst/>
      </c:spPr>
      <c:txPr>
        <a:bodyPr rot="0" spcFirstLastPara="1" vertOverflow="ellipsis" vert="horz" wrap="square" anchor="ctr" anchorCtr="1"/>
        <a:lstStyle/>
        <a:p>
          <a:pPr>
            <a:defRPr sz="1600" b="0" i="0" u="none" strike="noStrike" kern="1200" cap="none" spc="50" normalizeH="0" baseline="0">
              <a:solidFill>
                <a:schemeClr val="tx1">
                  <a:lumMod val="65000"/>
                  <a:lumOff val="35000"/>
                </a:schemeClr>
              </a:solidFill>
              <a:latin typeface="+mj-lt"/>
              <a:ea typeface="+mj-ea"/>
              <a:cs typeface="+mj-cs"/>
            </a:defRPr>
          </a:pPr>
          <a:endParaRPr lang="lt-LT"/>
        </a:p>
      </c:txPr>
    </c:title>
    <c:autoTitleDeleted val="0"/>
    <c:plotArea>
      <c:layout/>
      <c:barChart>
        <c:barDir val="col"/>
        <c:grouping val="clustered"/>
        <c:varyColors val="0"/>
        <c:ser>
          <c:idx val="0"/>
          <c:order val="0"/>
          <c:tx>
            <c:strRef>
              <c:f>Lapas1!$B$1</c:f>
              <c:strCache>
                <c:ptCount val="1"/>
                <c:pt idx="0">
                  <c:v>Gimimo metai</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Lapas1!$A$2:$A$15</c:f>
              <c:strCache>
                <c:ptCount val="14"/>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viso</c:v>
                </c:pt>
              </c:strCache>
            </c:strRef>
          </c:cat>
          <c:val>
            <c:numRef>
              <c:f>Lapas1!$B$2:$B$15</c:f>
              <c:numCache>
                <c:formatCode>General</c:formatCode>
                <c:ptCount val="14"/>
                <c:pt idx="0">
                  <c:v>5</c:v>
                </c:pt>
                <c:pt idx="1">
                  <c:v>20</c:v>
                </c:pt>
                <c:pt idx="2">
                  <c:v>32</c:v>
                </c:pt>
                <c:pt idx="3">
                  <c:v>41</c:v>
                </c:pt>
                <c:pt idx="4">
                  <c:v>37</c:v>
                </c:pt>
                <c:pt idx="5">
                  <c:v>18</c:v>
                </c:pt>
                <c:pt idx="6">
                  <c:v>17</c:v>
                </c:pt>
                <c:pt idx="7">
                  <c:v>11</c:v>
                </c:pt>
                <c:pt idx="8">
                  <c:v>2</c:v>
                </c:pt>
                <c:pt idx="9">
                  <c:v>7</c:v>
                </c:pt>
                <c:pt idx="10">
                  <c:v>5</c:v>
                </c:pt>
                <c:pt idx="11">
                  <c:v>3</c:v>
                </c:pt>
                <c:pt idx="12">
                  <c:v>3</c:v>
                </c:pt>
                <c:pt idx="13">
                  <c:v>201</c:v>
                </c:pt>
              </c:numCache>
            </c:numRef>
          </c:val>
          <c:extLst>
            <c:ext xmlns:c16="http://schemas.microsoft.com/office/drawing/2014/chart" uri="{C3380CC4-5D6E-409C-BE32-E72D297353CC}">
              <c16:uniqueId val="{00000000-8060-4E03-996A-D02ADF6D2D82}"/>
            </c:ext>
          </c:extLst>
        </c:ser>
        <c:dLbls>
          <c:dLblPos val="outEnd"/>
          <c:showLegendKey val="0"/>
          <c:showVal val="1"/>
          <c:showCatName val="0"/>
          <c:showSerName val="0"/>
          <c:showPercent val="0"/>
          <c:showBubbleSize val="0"/>
        </c:dLbls>
        <c:gapWidth val="80"/>
        <c:overlap val="25"/>
        <c:axId val="448881200"/>
        <c:axId val="448881856"/>
      </c:barChart>
      <c:catAx>
        <c:axId val="448881200"/>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cap="none" spc="20" normalizeH="0" baseline="0">
                <a:solidFill>
                  <a:schemeClr val="tx1">
                    <a:lumMod val="65000"/>
                    <a:lumOff val="35000"/>
                  </a:schemeClr>
                </a:solidFill>
                <a:latin typeface="+mn-lt"/>
                <a:ea typeface="+mn-ea"/>
                <a:cs typeface="+mn-cs"/>
              </a:defRPr>
            </a:pPr>
            <a:endParaRPr lang="lt-LT"/>
          </a:p>
        </c:txPr>
        <c:crossAx val="448881856"/>
        <c:crosses val="autoZero"/>
        <c:auto val="1"/>
        <c:lblAlgn val="ctr"/>
        <c:lblOffset val="100"/>
        <c:noMultiLvlLbl val="0"/>
      </c:catAx>
      <c:valAx>
        <c:axId val="448881856"/>
        <c:scaling>
          <c:orientation val="minMax"/>
        </c:scaling>
        <c:delete val="0"/>
        <c:axPos val="l"/>
        <c:majorGridlines>
          <c:spPr>
            <a:ln w="9525" cap="flat" cmpd="sng" algn="ctr">
              <a:solidFill>
                <a:schemeClr val="tx1">
                  <a:lumMod val="5000"/>
                  <a:lumOff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spc="20" baseline="0">
                <a:solidFill>
                  <a:schemeClr val="tx1">
                    <a:lumMod val="65000"/>
                    <a:lumOff val="35000"/>
                  </a:schemeClr>
                </a:solidFill>
                <a:latin typeface="+mn-lt"/>
                <a:ea typeface="+mn-ea"/>
                <a:cs typeface="+mn-cs"/>
              </a:defRPr>
            </a:pPr>
            <a:endParaRPr lang="lt-LT"/>
          </a:p>
        </c:txPr>
        <c:crossAx val="448881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1600"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7554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338842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589622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725401-3F06-7145-AC57-980E761BCAC4}"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61080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725401-3F06-7145-AC57-980E761BCAC4}"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673965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B725401-3F06-7145-AC57-980E761BCAC4}" type="datetimeFigureOut">
              <a:rPr lang="en-US" smtClean="0"/>
              <a:t>4/29/2021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503807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725401-3F06-7145-AC57-980E761BCAC4}" type="datetimeFigureOut">
              <a:rPr lang="en-US" smtClean="0"/>
              <a:t>4/29/2021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757459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B725401-3F06-7145-AC57-980E761BCAC4}" type="datetimeFigureOut">
              <a:rPr lang="en-US" smtClean="0"/>
              <a:t>4/29/2021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342017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725401-3F06-7145-AC57-980E761BCAC4}" type="datetimeFigureOut">
              <a:rPr lang="en-US" smtClean="0"/>
              <a:t>4/29/2021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624269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725401-3F06-7145-AC57-980E761BCAC4}" type="datetimeFigureOut">
              <a:rPr lang="en-US" smtClean="0"/>
              <a:t>4/29/2021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28909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725401-3F06-7145-AC57-980E761BCAC4}" type="datetimeFigureOut">
              <a:rPr lang="en-US" smtClean="0"/>
              <a:t>4/29/2021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1BC76C-DDF1-1F42-B0FE-CB12AC4EB4FE}" type="slidenum">
              <a:rPr lang="en-US" smtClean="0"/>
              <a:t>‹#›</a:t>
            </a:fld>
            <a:endParaRPr lang="en-US"/>
          </a:p>
        </p:txBody>
      </p:sp>
    </p:spTree>
    <p:extLst>
      <p:ext uri="{BB962C8B-B14F-4D97-AF65-F5344CB8AC3E}">
        <p14:creationId xmlns:p14="http://schemas.microsoft.com/office/powerpoint/2010/main" val="1245101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25401-3F06-7145-AC57-980E761BCAC4}" type="datetimeFigureOut">
              <a:rPr lang="en-US" smtClean="0"/>
              <a:t>4/29/2021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BC76C-DDF1-1F42-B0FE-CB12AC4EB4FE}" type="slidenum">
              <a:rPr lang="en-US" smtClean="0"/>
              <a:t>‹#›</a:t>
            </a:fld>
            <a:endParaRPr lang="en-US"/>
          </a:p>
        </p:txBody>
      </p:sp>
    </p:spTree>
    <p:extLst>
      <p:ext uri="{BB962C8B-B14F-4D97-AF65-F5344CB8AC3E}">
        <p14:creationId xmlns:p14="http://schemas.microsoft.com/office/powerpoint/2010/main" val="3207111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143"/>
          </a:xfrm>
          <a:prstGeom prst="rect">
            <a:avLst/>
          </a:prstGeom>
        </p:spPr>
      </p:pic>
      <p:sp>
        <p:nvSpPr>
          <p:cNvPr id="2" name="Title 1"/>
          <p:cNvSpPr>
            <a:spLocks noGrp="1"/>
          </p:cNvSpPr>
          <p:nvPr>
            <p:ph type="ctrTitle"/>
          </p:nvPr>
        </p:nvSpPr>
        <p:spPr/>
        <p:txBody>
          <a:bodyPr>
            <a:normAutofit/>
          </a:bodyPr>
          <a:lstStyle/>
          <a:p>
            <a:r>
              <a:rPr lang="lt-LT" sz="4800" b="1" dirty="0" smtClean="0"/>
              <a:t>VAIKŲ DIENOS CENTRŲ TEIKIAMŲ PASLAUGŲ NAUJOVĖS</a:t>
            </a:r>
            <a:endParaRPr lang="en-US" sz="4800" b="1" dirty="0"/>
          </a:p>
        </p:txBody>
      </p:sp>
      <p:sp>
        <p:nvSpPr>
          <p:cNvPr id="3" name="Subtitle 2"/>
          <p:cNvSpPr>
            <a:spLocks noGrp="1"/>
          </p:cNvSpPr>
          <p:nvPr>
            <p:ph type="subTitle" idx="1"/>
          </p:nvPr>
        </p:nvSpPr>
        <p:spPr/>
        <p:txBody>
          <a:bodyPr/>
          <a:lstStyle/>
          <a:p>
            <a:r>
              <a:rPr lang="lt-LT" dirty="0" smtClean="0"/>
              <a:t>Socialinių paslaugų skyriaus</a:t>
            </a:r>
          </a:p>
          <a:p>
            <a:r>
              <a:rPr lang="lt-LT" dirty="0"/>
              <a:t>P</a:t>
            </a:r>
            <a:r>
              <a:rPr lang="lt-LT" dirty="0" smtClean="0"/>
              <a:t>aslaugų šeimai ir vaikui poskyrio vedėja Giedrė Vareikienė</a:t>
            </a:r>
          </a:p>
          <a:p>
            <a:r>
              <a:rPr lang="lt-LT" dirty="0" smtClean="0"/>
              <a:t>2021-04-29</a:t>
            </a:r>
            <a:endParaRPr lang="en-US" dirty="0"/>
          </a:p>
        </p:txBody>
      </p:sp>
    </p:spTree>
    <p:extLst>
      <p:ext uri="{BB962C8B-B14F-4D97-AF65-F5344CB8AC3E}">
        <p14:creationId xmlns:p14="http://schemas.microsoft.com/office/powerpoint/2010/main" val="1251916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p:txBody>
          <a:bodyPr/>
          <a:lstStyle/>
          <a:p>
            <a:endParaRPr lang="lt-LT"/>
          </a:p>
        </p:txBody>
      </p:sp>
      <p:sp>
        <p:nvSpPr>
          <p:cNvPr id="3" name="Antrinis pavadinimas 2"/>
          <p:cNvSpPr>
            <a:spLocks noGrp="1"/>
          </p:cNvSpPr>
          <p:nvPr>
            <p:ph type="subTitle" idx="1"/>
          </p:nvPr>
        </p:nvSpPr>
        <p:spPr/>
        <p:txBody>
          <a:bodyPr/>
          <a:lstStyle/>
          <a:p>
            <a:endParaRPr lang="lt-LT"/>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3522" cy="6858000"/>
          </a:xfrm>
          <a:prstGeom prst="rect">
            <a:avLst/>
          </a:prstGeom>
        </p:spPr>
      </p:pic>
      <p:sp>
        <p:nvSpPr>
          <p:cNvPr id="5" name="Stačiakampis 4"/>
          <p:cNvSpPr/>
          <p:nvPr/>
        </p:nvSpPr>
        <p:spPr>
          <a:xfrm>
            <a:off x="3394364" y="3234652"/>
            <a:ext cx="5915891" cy="619272"/>
          </a:xfrm>
          <a:prstGeom prst="rect">
            <a:avLst/>
          </a:prstGeom>
        </p:spPr>
        <p:txBody>
          <a:bodyPr wrap="square">
            <a:spAutoFit/>
          </a:bodyPr>
          <a:lstStyle/>
          <a:p>
            <a:pPr algn="ctr">
              <a:lnSpc>
                <a:spcPct val="107000"/>
              </a:lnSpc>
              <a:spcAft>
                <a:spcPts val="800"/>
              </a:spcAft>
            </a:pPr>
            <a:r>
              <a:rPr lang="lt-LT" sz="3200" dirty="0">
                <a:latin typeface="Calibri" panose="020F0502020204030204" pitchFamily="34" charset="0"/>
                <a:ea typeface="Calibri" panose="020F0502020204030204" pitchFamily="34" charset="0"/>
                <a:cs typeface="Times New Roman" panose="02020603050405020304" pitchFamily="18" charset="0"/>
              </a:rPr>
              <a:t>AČIŪ UŽ DĖMESĮ</a:t>
            </a:r>
          </a:p>
        </p:txBody>
      </p:sp>
    </p:spTree>
    <p:extLst>
      <p:ext uri="{BB962C8B-B14F-4D97-AF65-F5344CB8AC3E}">
        <p14:creationId xmlns:p14="http://schemas.microsoft.com/office/powerpoint/2010/main" val="3130754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838200" y="365125"/>
            <a:ext cx="10515600" cy="6104948"/>
          </a:xfrm>
        </p:spPr>
        <p:txBody>
          <a:bodyPr>
            <a:normAutofit/>
          </a:bodyPr>
          <a:lstStyle/>
          <a:p>
            <a:pPr algn="ctr"/>
            <a:r>
              <a:rPr lang="lt-LT" sz="3200" dirty="0"/>
              <a:t>Nuo 2021 m. sausio 1 d. </a:t>
            </a:r>
            <a:r>
              <a:rPr lang="lt-LT" sz="3200" b="1" i="1" dirty="0"/>
              <a:t>vaikų dienos socialinės priežiūros </a:t>
            </a:r>
            <a:r>
              <a:rPr lang="lt-LT" sz="3200" b="1" i="1" dirty="0" smtClean="0"/>
              <a:t>paslaugas, </a:t>
            </a:r>
            <a:r>
              <a:rPr lang="lt-LT" sz="3200" b="1" i="1" dirty="0" err="1" smtClean="0"/>
              <a:t>t.y</a:t>
            </a:r>
            <a:r>
              <a:rPr lang="lt-LT" sz="3200" b="1" i="1" dirty="0" smtClean="0"/>
              <a:t>. </a:t>
            </a:r>
            <a:r>
              <a:rPr lang="lt-LT" sz="3200" dirty="0"/>
              <a:t>d</a:t>
            </a:r>
            <a:r>
              <a:rPr lang="lt-LT" sz="3200" dirty="0" smtClean="0"/>
              <a:t>ienos </a:t>
            </a:r>
            <a:r>
              <a:rPr lang="lt-LT" sz="3200" dirty="0"/>
              <a:t>socialinės priežiūros </a:t>
            </a:r>
            <a:r>
              <a:rPr lang="lt-LT" sz="3200" dirty="0" smtClean="0"/>
              <a:t>paslaugas</a:t>
            </a:r>
            <a:r>
              <a:rPr lang="lt-LT" sz="3200" dirty="0"/>
              <a:t>, kuriomis siekiama ugdyti vaiko ir jo šeimos narių socialinius bei gyvenimo įgūdžius</a:t>
            </a:r>
            <a:r>
              <a:rPr lang="lt-LT" sz="3200" b="1" i="1" dirty="0" smtClean="0"/>
              <a:t> vaikų </a:t>
            </a:r>
            <a:r>
              <a:rPr lang="lt-LT" sz="3200" b="1" i="1" dirty="0"/>
              <a:t>dienos centruose </a:t>
            </a:r>
            <a:r>
              <a:rPr lang="lt-LT" sz="3200" dirty="0" smtClean="0"/>
              <a:t>teikia </a:t>
            </a:r>
            <a:r>
              <a:rPr lang="lt-LT" sz="3200" dirty="0"/>
              <a:t>teisės aktų nustatyta tvarka akredituotos socialinių paslaugų įstaigos.  Asmenys, pageidaujantis gauti vaikų dienos socialinės priežiūros paslaugas  vaikų dienos centruose, gali laisvai pasirinkti paslaugų  teikėją iš akredituotų vaikų dienos centrų sąrašo Kauno mieste </a:t>
            </a:r>
            <a:r>
              <a:rPr lang="lt-LT" sz="3200" dirty="0" smtClean="0"/>
              <a:t/>
            </a:r>
            <a:br>
              <a:rPr lang="lt-LT" sz="3200" dirty="0" smtClean="0"/>
            </a:br>
            <a:r>
              <a:rPr lang="lt-LT" sz="3200" dirty="0" smtClean="0"/>
              <a:t>(sąrašas -  https</a:t>
            </a:r>
            <a:r>
              <a:rPr lang="lt-LT" sz="3200" dirty="0"/>
              <a:t>://epaslaugos.kaunas.lt/paslaugos/socialines-prieziuros-socialiniu-igudziu-ugdymo-ir-palaikymo-paslaugos-vaikams-dienos-centruose/.</a:t>
            </a:r>
            <a:br>
              <a:rPr lang="lt-LT" sz="3200" dirty="0"/>
            </a:br>
            <a:endParaRPr lang="en-US" sz="3200" dirty="0"/>
          </a:p>
        </p:txBody>
      </p:sp>
    </p:spTree>
    <p:extLst>
      <p:ext uri="{BB962C8B-B14F-4D97-AF65-F5344CB8AC3E}">
        <p14:creationId xmlns:p14="http://schemas.microsoft.com/office/powerpoint/2010/main" val="811958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p:txBody>
          <a:bodyPr>
            <a:normAutofit/>
          </a:bodyPr>
          <a:lstStyle/>
          <a:p>
            <a:pPr algn="ctr"/>
            <a:r>
              <a:rPr lang="lt-LT" sz="3600" b="1" dirty="0" smtClean="0"/>
              <a:t>Vaikų dienos socialinė priežiūra (1)</a:t>
            </a:r>
            <a:endParaRPr lang="en-US" sz="3600" b="1" dirty="0"/>
          </a:p>
        </p:txBody>
      </p:sp>
      <p:sp>
        <p:nvSpPr>
          <p:cNvPr id="3" name="Stačiakampis 2"/>
          <p:cNvSpPr/>
          <p:nvPr/>
        </p:nvSpPr>
        <p:spPr>
          <a:xfrm>
            <a:off x="637309" y="1859340"/>
            <a:ext cx="10716491" cy="4247317"/>
          </a:xfrm>
          <a:prstGeom prst="rect">
            <a:avLst/>
          </a:prstGeom>
        </p:spPr>
        <p:txBody>
          <a:bodyPr wrap="square">
            <a:spAutoFit/>
          </a:bodyPr>
          <a:lstStyle/>
          <a:p>
            <a:r>
              <a:rPr lang="lt-LT" sz="3000" b="1" dirty="0"/>
              <a:t>Paslaugą gali gauti</a:t>
            </a:r>
            <a:r>
              <a:rPr lang="lt-LT" sz="3000" dirty="0"/>
              <a:t>: Socialinę riziką patiriantys vaikai ir jų šeimos, neįgalūs vaikai ir jų šeimos, kiti vaikai (pvz</a:t>
            </a:r>
            <a:r>
              <a:rPr lang="lt-LT" sz="3000" dirty="0" smtClean="0"/>
              <a:t>. </a:t>
            </a:r>
            <a:r>
              <a:rPr lang="lt-LT" sz="3000" dirty="0"/>
              <a:t>likę be tėvų globos vaikai ir jų šeimos).</a:t>
            </a:r>
          </a:p>
          <a:p>
            <a:r>
              <a:rPr lang="lt-LT" sz="3000" b="1" dirty="0"/>
              <a:t>Teikimo trukmė: </a:t>
            </a:r>
            <a:r>
              <a:rPr lang="lt-LT" sz="3000" dirty="0"/>
              <a:t>Paslaugos teikiamos ne mažiau kaip 3 </a:t>
            </a:r>
            <a:r>
              <a:rPr lang="lt-LT" sz="3000" dirty="0" smtClean="0"/>
              <a:t>d./sav. </a:t>
            </a:r>
            <a:r>
              <a:rPr lang="lt-LT" sz="3000" dirty="0"/>
              <a:t>ir ne </a:t>
            </a:r>
            <a:r>
              <a:rPr lang="lt-LT" sz="3000" dirty="0" smtClean="0"/>
              <a:t>trumpiau </a:t>
            </a:r>
            <a:r>
              <a:rPr lang="lt-LT" sz="3000" dirty="0"/>
              <a:t>kaip </a:t>
            </a:r>
            <a:r>
              <a:rPr lang="lt-LT" sz="3000" dirty="0" smtClean="0"/>
              <a:t>4 </a:t>
            </a:r>
            <a:r>
              <a:rPr lang="lt-LT" sz="3000" dirty="0"/>
              <a:t>val./</a:t>
            </a:r>
            <a:r>
              <a:rPr lang="lt-LT" sz="3000" dirty="0" smtClean="0"/>
              <a:t>d.</a:t>
            </a:r>
            <a:endParaRPr lang="lt-LT" sz="3000" dirty="0"/>
          </a:p>
          <a:p>
            <a:r>
              <a:rPr lang="lt-LT" sz="3000" b="1" dirty="0"/>
              <a:t>Paslaugos gavimo sąlygos: </a:t>
            </a:r>
            <a:r>
              <a:rPr lang="lt-LT" sz="3000" dirty="0"/>
              <a:t>dėl šios paslaugos gavimo galima kreiptis tiesiogiai į paslaugų teikimo vietą (-</a:t>
            </a:r>
            <a:r>
              <a:rPr lang="lt-LT" sz="3000" dirty="0" err="1"/>
              <a:t>as</a:t>
            </a:r>
            <a:r>
              <a:rPr lang="lt-LT" sz="3000" dirty="0"/>
              <a:t>) </a:t>
            </a:r>
            <a:r>
              <a:rPr lang="lt-LT" sz="3000" dirty="0" smtClean="0"/>
              <a:t>arba </a:t>
            </a:r>
            <a:r>
              <a:rPr lang="lt-LT" sz="3000" dirty="0"/>
              <a:t>į gyvenamosios vietos seniūniją.</a:t>
            </a:r>
          </a:p>
          <a:p>
            <a:r>
              <a:rPr lang="lt-LT" sz="3000" b="1" dirty="0"/>
              <a:t>Mokėjimas už paslaugas: </a:t>
            </a:r>
            <a:r>
              <a:rPr lang="lt-LT" sz="3000" dirty="0"/>
              <a:t>paslauga teikiama nemokamai.</a:t>
            </a:r>
          </a:p>
        </p:txBody>
      </p:sp>
    </p:spTree>
    <p:extLst>
      <p:ext uri="{BB962C8B-B14F-4D97-AF65-F5344CB8AC3E}">
        <p14:creationId xmlns:p14="http://schemas.microsoft.com/office/powerpoint/2010/main" val="968370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838200" y="365126"/>
            <a:ext cx="10515600" cy="1355714"/>
          </a:xfrm>
        </p:spPr>
        <p:txBody>
          <a:bodyPr>
            <a:normAutofit/>
          </a:bodyPr>
          <a:lstStyle/>
          <a:p>
            <a:pPr algn="ctr"/>
            <a:r>
              <a:rPr lang="lt-LT" sz="3600" b="1" dirty="0"/>
              <a:t>Vaikų dienos socialinė priežiūra </a:t>
            </a:r>
            <a:r>
              <a:rPr lang="lt-LT" sz="3600" b="1" dirty="0" smtClean="0"/>
              <a:t>(2)</a:t>
            </a:r>
            <a:endParaRPr lang="en-US" sz="3600" dirty="0"/>
          </a:p>
        </p:txBody>
      </p:sp>
      <p:sp>
        <p:nvSpPr>
          <p:cNvPr id="3" name="Stačiakampis 2"/>
          <p:cNvSpPr/>
          <p:nvPr/>
        </p:nvSpPr>
        <p:spPr>
          <a:xfrm>
            <a:off x="1163782" y="1720840"/>
            <a:ext cx="10190018" cy="4493538"/>
          </a:xfrm>
          <a:prstGeom prst="rect">
            <a:avLst/>
          </a:prstGeom>
        </p:spPr>
        <p:txBody>
          <a:bodyPr wrap="square">
            <a:spAutoFit/>
          </a:bodyPr>
          <a:lstStyle/>
          <a:p>
            <a:pPr algn="just">
              <a:spcAft>
                <a:spcPts val="0"/>
              </a:spcAft>
            </a:pPr>
            <a:r>
              <a:rPr lang="lt-LT" sz="2600" b="1" dirty="0" smtClean="0">
                <a:latin typeface="Times New Roman" panose="02020603050405020304" pitchFamily="18" charset="0"/>
                <a:ea typeface="Times New Roman" panose="02020603050405020304" pitchFamily="18" charset="0"/>
              </a:rPr>
              <a:t>Paslaugos sudėtis: </a:t>
            </a:r>
          </a:p>
          <a:p>
            <a:pPr algn="just">
              <a:spcAft>
                <a:spcPts val="0"/>
              </a:spcAft>
            </a:pPr>
            <a:r>
              <a:rPr lang="lt-LT" sz="2600" dirty="0" smtClean="0">
                <a:latin typeface="Times New Roman" panose="02020603050405020304" pitchFamily="18" charset="0"/>
                <a:ea typeface="Times New Roman" panose="02020603050405020304" pitchFamily="18" charset="0"/>
              </a:rPr>
              <a:t>Informavimas,</a:t>
            </a:r>
          </a:p>
          <a:p>
            <a:pPr algn="just">
              <a:spcAft>
                <a:spcPts val="0"/>
              </a:spcAft>
            </a:pPr>
            <a:r>
              <a:rPr lang="lt-LT" sz="2600" dirty="0" smtClean="0">
                <a:latin typeface="Times New Roman" panose="02020603050405020304" pitchFamily="18" charset="0"/>
                <a:ea typeface="Times New Roman" panose="02020603050405020304" pitchFamily="18" charset="0"/>
              </a:rPr>
              <a:t>konsultavimas,</a:t>
            </a:r>
          </a:p>
          <a:p>
            <a:pPr algn="just">
              <a:spcAft>
                <a:spcPts val="0"/>
              </a:spcAft>
            </a:pPr>
            <a:r>
              <a:rPr lang="lt-LT" sz="2600" dirty="0" smtClean="0">
                <a:latin typeface="Times New Roman" panose="02020603050405020304" pitchFamily="18" charset="0"/>
                <a:ea typeface="Times New Roman" panose="02020603050405020304" pitchFamily="18" charset="0"/>
              </a:rPr>
              <a:t>tarpininkavimas,</a:t>
            </a:r>
          </a:p>
          <a:p>
            <a:pPr algn="just">
              <a:spcAft>
                <a:spcPts val="0"/>
              </a:spcAft>
            </a:pPr>
            <a:r>
              <a:rPr lang="lt-LT" sz="2600" dirty="0" smtClean="0">
                <a:latin typeface="Times New Roman" panose="02020603050405020304" pitchFamily="18" charset="0"/>
                <a:ea typeface="Times New Roman" panose="02020603050405020304" pitchFamily="18" charset="0"/>
              </a:rPr>
              <a:t>kasdienio gyvenimo įgūdžių ugdymas ir (ar) palaikymas, ir (ar) atkūrimas (savitvarka, asmens higiena, sveikos gyvensenos įgūdžiai ir kt.),</a:t>
            </a:r>
          </a:p>
          <a:p>
            <a:pPr algn="just">
              <a:spcAft>
                <a:spcPts val="0"/>
              </a:spcAft>
            </a:pPr>
            <a:r>
              <a:rPr lang="lt-LT" sz="2600" dirty="0" smtClean="0">
                <a:latin typeface="Times New Roman" panose="02020603050405020304" pitchFamily="18" charset="0"/>
                <a:ea typeface="Times New Roman" panose="02020603050405020304" pitchFamily="18" charset="0"/>
              </a:rPr>
              <a:t>pagalba ruošiant pamokas,</a:t>
            </a:r>
          </a:p>
          <a:p>
            <a:pPr algn="just">
              <a:spcAft>
                <a:spcPts val="0"/>
              </a:spcAft>
            </a:pPr>
            <a:r>
              <a:rPr lang="lt-LT" sz="2600" dirty="0" smtClean="0">
                <a:latin typeface="Times New Roman" panose="02020603050405020304" pitchFamily="18" charset="0"/>
                <a:ea typeface="Times New Roman" panose="02020603050405020304" pitchFamily="18" charset="0"/>
              </a:rPr>
              <a:t>maitinimo organizavimas,</a:t>
            </a:r>
          </a:p>
          <a:p>
            <a:pPr algn="just">
              <a:spcAft>
                <a:spcPts val="0"/>
              </a:spcAft>
            </a:pPr>
            <a:r>
              <a:rPr lang="lt-LT" sz="2600" dirty="0" smtClean="0">
                <a:latin typeface="Times New Roman" panose="02020603050405020304" pitchFamily="18" charset="0"/>
                <a:ea typeface="Times New Roman" panose="02020603050405020304" pitchFamily="18" charset="0"/>
              </a:rPr>
              <a:t>laisvalaikio organizavimas,</a:t>
            </a:r>
          </a:p>
          <a:p>
            <a:r>
              <a:rPr lang="lt-LT" sz="2600" dirty="0" smtClean="0">
                <a:latin typeface="Times New Roman" panose="02020603050405020304" pitchFamily="18" charset="0"/>
                <a:ea typeface="Times New Roman" panose="02020603050405020304" pitchFamily="18" charset="0"/>
              </a:rPr>
              <a:t>psichologinės pagalbos organizavimas, kitos individualios socialinės paslaugos, atsižvelgiant į vaiko poreikius (pvz., logopedo paslaugos)</a:t>
            </a:r>
            <a:endParaRPr lang="lt-LT" sz="2600" dirty="0"/>
          </a:p>
        </p:txBody>
      </p:sp>
    </p:spTree>
    <p:extLst>
      <p:ext uri="{BB962C8B-B14F-4D97-AF65-F5344CB8AC3E}">
        <p14:creationId xmlns:p14="http://schemas.microsoft.com/office/powerpoint/2010/main" val="1302167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838200" y="365125"/>
            <a:ext cx="10515600" cy="1283565"/>
          </a:xfrm>
        </p:spPr>
        <p:txBody>
          <a:bodyPr/>
          <a:lstStyle/>
          <a:p>
            <a:pPr algn="ctr"/>
            <a:r>
              <a:rPr lang="lt-LT" b="1" dirty="0" smtClean="0"/>
              <a:t>Vaikų dienos centrų veiklos ypatumai</a:t>
            </a:r>
            <a:endParaRPr lang="en-US" b="1" dirty="0"/>
          </a:p>
        </p:txBody>
      </p:sp>
      <p:sp>
        <p:nvSpPr>
          <p:cNvPr id="3" name="Stačiakampis 2"/>
          <p:cNvSpPr/>
          <p:nvPr/>
        </p:nvSpPr>
        <p:spPr>
          <a:xfrm>
            <a:off x="1080655" y="2967335"/>
            <a:ext cx="10273145" cy="646331"/>
          </a:xfrm>
          <a:prstGeom prst="rect">
            <a:avLst/>
          </a:prstGeom>
        </p:spPr>
        <p:txBody>
          <a:bodyPr wrap="square">
            <a:spAutoFit/>
          </a:bodyPr>
          <a:lstStyle/>
          <a:p>
            <a:pPr marL="342900" indent="-342900">
              <a:buAutoNum type="arabicPeriod"/>
            </a:pPr>
            <a:endParaRPr lang="lt-LT" dirty="0" smtClean="0">
              <a:solidFill>
                <a:srgbClr val="000000"/>
              </a:solidFill>
            </a:endParaRPr>
          </a:p>
          <a:p>
            <a:pPr marL="342900" indent="-342900">
              <a:buAutoNum type="arabicPeriod"/>
            </a:pPr>
            <a:endParaRPr lang="lt-LT" dirty="0"/>
          </a:p>
        </p:txBody>
      </p:sp>
      <p:sp>
        <p:nvSpPr>
          <p:cNvPr id="5" name="Stačiakampis 4"/>
          <p:cNvSpPr/>
          <p:nvPr/>
        </p:nvSpPr>
        <p:spPr>
          <a:xfrm>
            <a:off x="955964" y="1468581"/>
            <a:ext cx="9809018" cy="4862870"/>
          </a:xfrm>
          <a:prstGeom prst="rect">
            <a:avLst/>
          </a:prstGeom>
        </p:spPr>
        <p:txBody>
          <a:bodyPr wrap="square">
            <a:spAutoFit/>
          </a:bodyPr>
          <a:lstStyle/>
          <a:p>
            <a:pPr marL="342900" indent="-342900">
              <a:buAutoNum type="arabicPeriod"/>
            </a:pPr>
            <a:r>
              <a:rPr lang="lt-LT" sz="2400" dirty="0">
                <a:solidFill>
                  <a:srgbClr val="000000"/>
                </a:solidFill>
              </a:rPr>
              <a:t>Įstaigoje tiesiogiai su vaikais nuolat turi dirbti bent vienas darbuotojas, turintis Socialinių paslaugų įstatymo 20 straipsnio 3 dalyje nurodytą išsilavinimą, </a:t>
            </a:r>
            <a:r>
              <a:rPr lang="lt-LT" sz="2400" dirty="0" err="1">
                <a:solidFill>
                  <a:srgbClr val="000000"/>
                </a:solidFill>
              </a:rPr>
              <a:t>t.y</a:t>
            </a:r>
            <a:r>
              <a:rPr lang="lt-LT" sz="2400" dirty="0">
                <a:solidFill>
                  <a:srgbClr val="000000"/>
                </a:solidFill>
              </a:rPr>
              <a:t>. socialinis </a:t>
            </a:r>
            <a:r>
              <a:rPr lang="lt-LT" sz="2400" dirty="0" smtClean="0">
                <a:solidFill>
                  <a:srgbClr val="000000"/>
                </a:solidFill>
              </a:rPr>
              <a:t>darbuotojas ar socialinis pedagogas.</a:t>
            </a:r>
            <a:endParaRPr lang="lt-LT" sz="2400" dirty="0">
              <a:solidFill>
                <a:srgbClr val="000000"/>
              </a:solidFill>
            </a:endParaRPr>
          </a:p>
          <a:p>
            <a:pPr marL="342900" indent="-342900">
              <a:buAutoNum type="arabicPeriod"/>
            </a:pPr>
            <a:r>
              <a:rPr lang="lt-LT" sz="2400" dirty="0"/>
              <a:t>Vienas įstaigos darbuotojas turi dirbti su ne didesne kaip 15 asmenų grupe, du darbuotojai – su ne didesne kaip 25 asmenų grupe. Jei įstaigą lanko vaikai, turintys negalią ir (ar) specialiųjų poreikių, rekomenduojamos mažesnės vaikų, su kuriais dirba vienas įstaigos darbuotojas, grupės.</a:t>
            </a:r>
          </a:p>
          <a:p>
            <a:pPr marL="342900" indent="-342900">
              <a:buAutoNum type="arabicPeriod"/>
            </a:pPr>
            <a:r>
              <a:rPr lang="lt-LT" sz="2400" dirty="0"/>
              <a:t>Įstaiga gali vykdyti šią papildomą veiklą:</a:t>
            </a:r>
          </a:p>
          <a:p>
            <a:r>
              <a:rPr lang="lt-LT" sz="2400" dirty="0"/>
              <a:t>3.1. teikti vaikų užimtumo vasarą paslaugas; </a:t>
            </a:r>
          </a:p>
          <a:p>
            <a:r>
              <a:rPr lang="lt-LT" sz="2400" dirty="0"/>
              <a:t>3.2. vykdyti vaikų ir suaugusiųjų neformaliojo švietimo, socialinės reabilitacijos, integracijos, prevencijos ir kitas programas;</a:t>
            </a:r>
          </a:p>
          <a:p>
            <a:r>
              <a:rPr lang="lt-LT" sz="2400" dirty="0"/>
              <a:t>3.3. organizuoti ir vykdyti projektinę veiklą;</a:t>
            </a:r>
          </a:p>
          <a:p>
            <a:r>
              <a:rPr lang="lt-LT" sz="2400" dirty="0"/>
              <a:t>3.4. organizuoti savanorišką veiklą ir kita. </a:t>
            </a:r>
          </a:p>
        </p:txBody>
      </p:sp>
    </p:spTree>
    <p:extLst>
      <p:ext uri="{BB962C8B-B14F-4D97-AF65-F5344CB8AC3E}">
        <p14:creationId xmlns:p14="http://schemas.microsoft.com/office/powerpoint/2010/main" val="765980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838200" y="720436"/>
            <a:ext cx="10515600" cy="970252"/>
          </a:xfrm>
        </p:spPr>
        <p:txBody>
          <a:bodyPr>
            <a:normAutofit fontScale="90000"/>
          </a:bodyPr>
          <a:lstStyle/>
          <a:p>
            <a:pPr algn="ctr"/>
            <a:r>
              <a:rPr lang="lt-LT" b="1" i="1" dirty="0" smtClean="0"/>
              <a:t>Nepilnamečių vaikų padaromi teisės pažeidimai</a:t>
            </a:r>
            <a:endParaRPr lang="en-US" b="1" i="1" dirty="0"/>
          </a:p>
        </p:txBody>
      </p:sp>
      <p:sp>
        <p:nvSpPr>
          <p:cNvPr id="3" name="Stačiakampis 2"/>
          <p:cNvSpPr/>
          <p:nvPr/>
        </p:nvSpPr>
        <p:spPr>
          <a:xfrm>
            <a:off x="1828800" y="1720840"/>
            <a:ext cx="8728364" cy="4247317"/>
          </a:xfrm>
          <a:prstGeom prst="rect">
            <a:avLst/>
          </a:prstGeom>
        </p:spPr>
        <p:txBody>
          <a:bodyPr wrap="square">
            <a:spAutoFit/>
          </a:bodyPr>
          <a:lstStyle/>
          <a:p>
            <a:pPr lvl="0" algn="just">
              <a:lnSpc>
                <a:spcPct val="150000"/>
              </a:lnSpc>
              <a:spcAft>
                <a:spcPts val="0"/>
              </a:spcAft>
            </a:pPr>
            <a:r>
              <a:rPr lang="lt-LT"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2020 m.  sausio – gruodžio mėn. </a:t>
            </a:r>
            <a:r>
              <a:rPr lang="lt-LT"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Kauno miesto savivaldybės administracijoje buvo </a:t>
            </a:r>
            <a:r>
              <a:rPr lang="lt-LT" sz="2000" dirty="0" smtClean="0">
                <a:latin typeface="Times New Roman" panose="02020603050405020304" pitchFamily="18" charset="0"/>
                <a:ea typeface="Calibri" panose="020F0502020204030204" pitchFamily="34" charset="0"/>
                <a:cs typeface="Times New Roman" panose="02020603050405020304" pitchFamily="18" charset="0"/>
              </a:rPr>
              <a:t>g</a:t>
            </a:r>
            <a:r>
              <a:rPr lang="lt-LT"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auti  332 pranešimai </a:t>
            </a:r>
            <a:r>
              <a:rPr lang="lt-LT"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iš </a:t>
            </a:r>
            <a:r>
              <a:rPr lang="lt-LT"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Kauno m. VPK </a:t>
            </a:r>
            <a:r>
              <a:rPr lang="lt-LT" sz="2000" dirty="0" smtClean="0">
                <a:latin typeface="Times New Roman" panose="02020603050405020304" pitchFamily="18" charset="0"/>
                <a:ea typeface="Calibri" panose="020F0502020204030204" pitchFamily="34" charset="0"/>
                <a:cs typeface="Times New Roman" panose="02020603050405020304" pitchFamily="18" charset="0"/>
              </a:rPr>
              <a:t>dėl </a:t>
            </a:r>
            <a:r>
              <a:rPr lang="lt-LT"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201 vaiko, padariusio teisės pažeidimus, kuomet jiems dėl amžiaus nėra taikoma baudžiamoji ir/ar administracinė atsakomybė. Iš jų: </a:t>
            </a:r>
            <a:endParaRPr lang="lt-LT"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Font typeface="+mj-lt"/>
              <a:buAutoNum type="arabicPeriod"/>
            </a:pPr>
            <a:r>
              <a:rPr lang="lt-LT"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Vaikai </a:t>
            </a:r>
            <a:r>
              <a:rPr lang="lt-LT"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iš šeimų, patiriančių socialinės rizikos veiksnius, </a:t>
            </a:r>
            <a:r>
              <a:rPr lang="lt-LT"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kurioms </a:t>
            </a:r>
            <a:r>
              <a:rPr lang="lt-LT"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socialinės </a:t>
            </a:r>
            <a:r>
              <a:rPr lang="lt-LT"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priežiūros paslaugos </a:t>
            </a:r>
            <a:r>
              <a:rPr lang="lt-LT" sz="2000"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neteikiamos</a:t>
            </a:r>
            <a:r>
              <a:rPr lang="lt-LT"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149;</a:t>
            </a:r>
            <a:endParaRPr lang="lt-LT"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Font typeface="+mj-lt"/>
              <a:buAutoNum type="arabicPeriod"/>
            </a:pPr>
            <a:r>
              <a:rPr lang="lt-LT"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Vaikai iš šeimų, patiriančių socialinės rizikos veiksnius, kurioms socialinės priežiūros paslaugos </a:t>
            </a:r>
            <a:r>
              <a:rPr lang="lt-LT" sz="2000" u="sng"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teikiamos</a:t>
            </a:r>
            <a:r>
              <a:rPr lang="lt-LT"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a:t>
            </a:r>
            <a:r>
              <a:rPr lang="lt-LT"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37. </a:t>
            </a:r>
            <a:endParaRPr lang="lt-LT"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Font typeface="+mj-lt"/>
              <a:buAutoNum type="arabicPeriod"/>
            </a:pPr>
            <a:r>
              <a:rPr lang="lt-LT"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Globojami vaikai – 15. </a:t>
            </a:r>
            <a:endParaRPr lang="lt-LT"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1687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p:txBody>
          <a:bodyPr>
            <a:normAutofit/>
          </a:bodyPr>
          <a:lstStyle/>
          <a:p>
            <a:pPr algn="ctr"/>
            <a:r>
              <a:rPr lang="lt-LT" sz="2600" dirty="0" smtClean="0">
                <a:latin typeface="Times New Roman" panose="02020603050405020304" pitchFamily="18" charset="0"/>
                <a:cs typeface="Times New Roman" panose="02020603050405020304" pitchFamily="18" charset="0"/>
              </a:rPr>
              <a:t>Vaikų, padariusių teisės pažeidimus,  gyvenamoji vieta</a:t>
            </a:r>
            <a:endParaRPr lang="en-US" sz="2600" dirty="0">
              <a:latin typeface="Times New Roman" panose="02020603050405020304" pitchFamily="18" charset="0"/>
              <a:cs typeface="Times New Roman" panose="02020603050405020304" pitchFamily="18" charset="0"/>
            </a:endParaRPr>
          </a:p>
        </p:txBody>
      </p:sp>
      <p:graphicFrame>
        <p:nvGraphicFramePr>
          <p:cNvPr id="5" name="Diagrama 4"/>
          <p:cNvGraphicFramePr/>
          <p:nvPr>
            <p:extLst>
              <p:ext uri="{D42A27DB-BD31-4B8C-83A1-F6EECF244321}">
                <p14:modId xmlns:p14="http://schemas.microsoft.com/office/powerpoint/2010/main" val="2187927235"/>
              </p:ext>
            </p:extLst>
          </p:nvPr>
        </p:nvGraphicFramePr>
        <p:xfrm>
          <a:off x="2161309" y="1275397"/>
          <a:ext cx="7661563" cy="48344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67400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sp>
        <p:nvSpPr>
          <p:cNvPr id="2" name="Title 1"/>
          <p:cNvSpPr>
            <a:spLocks noGrp="1"/>
          </p:cNvSpPr>
          <p:nvPr>
            <p:ph type="title"/>
          </p:nvPr>
        </p:nvSpPr>
        <p:spPr>
          <a:xfrm>
            <a:off x="838200" y="365125"/>
            <a:ext cx="10515600" cy="6104948"/>
          </a:xfrm>
        </p:spPr>
        <p:txBody>
          <a:bodyPr>
            <a:normAutofit/>
          </a:bodyPr>
          <a:lstStyle/>
          <a:p>
            <a:pPr algn="ctr"/>
            <a:endParaRPr lang="en-US" sz="3200" dirty="0"/>
          </a:p>
        </p:txBody>
      </p:sp>
      <p:graphicFrame>
        <p:nvGraphicFramePr>
          <p:cNvPr id="6" name="Diagrama 5"/>
          <p:cNvGraphicFramePr/>
          <p:nvPr>
            <p:extLst>
              <p:ext uri="{D42A27DB-BD31-4B8C-83A1-F6EECF244321}">
                <p14:modId xmlns:p14="http://schemas.microsoft.com/office/powerpoint/2010/main" val="2280187264"/>
              </p:ext>
            </p:extLst>
          </p:nvPr>
        </p:nvGraphicFramePr>
        <p:xfrm>
          <a:off x="2119745" y="1004888"/>
          <a:ext cx="8118764" cy="50634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228097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p:txBody>
          <a:bodyPr/>
          <a:lstStyle/>
          <a:p>
            <a:endParaRPr lang="lt-LT" dirty="0"/>
          </a:p>
        </p:txBody>
      </p:sp>
      <p:sp>
        <p:nvSpPr>
          <p:cNvPr id="3" name="Antrinis pavadinimas 2"/>
          <p:cNvSpPr>
            <a:spLocks noGrp="1"/>
          </p:cNvSpPr>
          <p:nvPr>
            <p:ph type="subTitle" idx="1"/>
          </p:nvPr>
        </p:nvSpPr>
        <p:spPr/>
        <p:txBody>
          <a:bodyPr/>
          <a:lstStyle/>
          <a:p>
            <a:endParaRPr lang="lt-LT"/>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3522" cy="6858000"/>
          </a:xfrm>
        </p:spPr>
      </p:pic>
      <p:graphicFrame>
        <p:nvGraphicFramePr>
          <p:cNvPr id="5" name="Diagrama 4"/>
          <p:cNvGraphicFramePr/>
          <p:nvPr>
            <p:extLst>
              <p:ext uri="{D42A27DB-BD31-4B8C-83A1-F6EECF244321}">
                <p14:modId xmlns:p14="http://schemas.microsoft.com/office/powerpoint/2010/main" val="25336821"/>
              </p:ext>
            </p:extLst>
          </p:nvPr>
        </p:nvGraphicFramePr>
        <p:xfrm>
          <a:off x="1136073" y="1695449"/>
          <a:ext cx="9531927" cy="437284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831688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811</TotalTime>
  <Words>509</Words>
  <Application>Microsoft Office PowerPoint</Application>
  <PresentationFormat>Plačiaekranė</PresentationFormat>
  <Paragraphs>37</Paragraphs>
  <Slides>10</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10</vt:i4>
      </vt:variant>
    </vt:vector>
  </HeadingPairs>
  <TitlesOfParts>
    <vt:vector size="15" baseType="lpstr">
      <vt:lpstr>Arial</vt:lpstr>
      <vt:lpstr>Calibri</vt:lpstr>
      <vt:lpstr>Calibri Light</vt:lpstr>
      <vt:lpstr>Times New Roman</vt:lpstr>
      <vt:lpstr>Office Theme</vt:lpstr>
      <vt:lpstr>VAIKŲ DIENOS CENTRŲ TEIKIAMŲ PASLAUGŲ NAUJOVĖS</vt:lpstr>
      <vt:lpstr>Nuo 2021 m. sausio 1 d. vaikų dienos socialinės priežiūros paslaugas, t.y. dienos socialinės priežiūros paslaugas, kuriomis siekiama ugdyti vaiko ir jo šeimos narių socialinius bei gyvenimo įgūdžius vaikų dienos centruose teikia teisės aktų nustatyta tvarka akredituotos socialinių paslaugų įstaigos.  Asmenys, pageidaujantis gauti vaikų dienos socialinės priežiūros paslaugas  vaikų dienos centruose, gali laisvai pasirinkti paslaugų  teikėją iš akredituotų vaikų dienos centrų sąrašo Kauno mieste  (sąrašas -  https://epaslaugos.kaunas.lt/paslaugos/socialines-prieziuros-socialiniu-igudziu-ugdymo-ir-palaikymo-paslaugos-vaikams-dienos-centruose/. </vt:lpstr>
      <vt:lpstr>Vaikų dienos socialinė priežiūra (1)</vt:lpstr>
      <vt:lpstr>Vaikų dienos socialinė priežiūra (2)</vt:lpstr>
      <vt:lpstr>Vaikų dienos centrų veiklos ypatumai</vt:lpstr>
      <vt:lpstr>Nepilnamečių vaikų padaromi teisės pažeidimai</vt:lpstr>
      <vt:lpstr>Vaikų, padariusių teisės pažeidimus,  gyvenamoji vieta</vt:lpstr>
      <vt:lpstr>„PowerPoint“ pateiktis</vt:lpstr>
      <vt:lpstr>„PowerPoint“ pateiktis</vt:lpstr>
      <vt:lpstr>„PowerPoint“ pateiktis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Jolanta Ganusauskienė</cp:lastModifiedBy>
  <cp:revision>17</cp:revision>
  <cp:lastPrinted>2021-04-29T07:46:12Z</cp:lastPrinted>
  <dcterms:created xsi:type="dcterms:W3CDTF">2019-11-25T17:02:43Z</dcterms:created>
  <dcterms:modified xsi:type="dcterms:W3CDTF">2021-04-29T19:41:10Z</dcterms:modified>
</cp:coreProperties>
</file>