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0" r:id="rId4"/>
    <p:sldId id="280" r:id="rId5"/>
    <p:sldId id="281" r:id="rId6"/>
    <p:sldId id="279" r:id="rId7"/>
    <p:sldId id="271" r:id="rId8"/>
    <p:sldId id="276" r:id="rId9"/>
    <p:sldId id="277" r:id="rId10"/>
    <p:sldId id="278" r:id="rId11"/>
    <p:sldId id="259" r:id="rId12"/>
    <p:sldId id="272" r:id="rId13"/>
    <p:sldId id="273" r:id="rId14"/>
    <p:sldId id="274" r:id="rId15"/>
    <p:sldId id="275" r:id="rId16"/>
    <p:sldId id="283" r:id="rId17"/>
    <p:sldId id="284" r:id="rId18"/>
    <p:sldId id="285" r:id="rId19"/>
    <p:sldId id="286" r:id="rId20"/>
    <p:sldId id="287" r:id="rId21"/>
  </p:sldIdLst>
  <p:sldSz cx="12192000" cy="6858000"/>
  <p:notesSz cx="6858000" cy="9144000"/>
  <p:defaultTextStyle>
    <a:defPPr rtl="0">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7731" autoAdjust="0"/>
  </p:normalViewPr>
  <p:slideViewPr>
    <p:cSldViewPr snapToGrid="0">
      <p:cViewPr varScale="1">
        <p:scale>
          <a:sx n="115" d="100"/>
          <a:sy n="115" d="100"/>
        </p:scale>
        <p:origin x="372" y="108"/>
      </p:cViewPr>
      <p:guideLst/>
    </p:cSldViewPr>
  </p:slideViewPr>
  <p:notesTextViewPr>
    <p:cViewPr>
      <p:scale>
        <a:sx n="1" d="1"/>
        <a:sy n="1" d="1"/>
      </p:scale>
      <p:origin x="0" y="0"/>
    </p:cViewPr>
  </p:notesTextViewPr>
  <p:notesViewPr>
    <p:cSldViewPr snapToGrid="0">
      <p:cViewPr varScale="1">
        <p:scale>
          <a:sx n="77" d="100"/>
          <a:sy n="77" d="100"/>
        </p:scale>
        <p:origin x="250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DEAAE-DE55-45A3-A4F7-3874E0140D37}" type="doc">
      <dgm:prSet loTypeId="urn:microsoft.com/office/officeart/2009/3/layout/StepUpProcess" loCatId="process" qsTypeId="urn:microsoft.com/office/officeart/2005/8/quickstyle/simple2" qsCatId="simple" csTypeId="urn:microsoft.com/office/officeart/2005/8/colors/colorful1" csCatId="colorful" phldr="1"/>
      <dgm:spPr/>
      <dgm:t>
        <a:bodyPr rtlCol="0"/>
        <a:lstStyle/>
        <a:p>
          <a:pPr rtl="0"/>
          <a:endParaRPr lang="en-US"/>
        </a:p>
      </dgm:t>
    </dgm:pt>
    <dgm:pt modelId="{E4D23657-D1E8-4B22-974B-8DC90813F51B}">
      <dgm:prSet phldrT="[Text]" custT="1"/>
      <dgm:spPr/>
      <dgm:t>
        <a:bodyPr rtlCol="0"/>
        <a:lstStyle/>
        <a:p>
          <a:pPr rtl="0"/>
          <a:r>
            <a:rPr lang="lt-LT" sz="2900" noProof="0" dirty="0"/>
            <a:t>1 žingsnis </a:t>
          </a:r>
          <a:br>
            <a:rPr lang="lt-LT" sz="2900" noProof="0" dirty="0"/>
          </a:br>
          <a:r>
            <a:rPr lang="lt-LT" sz="2400" noProof="0" dirty="0"/>
            <a:t>Pasirengimas</a:t>
          </a:r>
        </a:p>
      </dgm:t>
    </dgm:pt>
    <dgm:pt modelId="{89EF0911-2234-42D0-AEF3-7FADAFD12999}" type="parTrans" cxnId="{99F95D8E-A851-4953-A3C5-9BF7753ED9FA}">
      <dgm:prSet/>
      <dgm:spPr/>
      <dgm:t>
        <a:bodyPr rtlCol="0"/>
        <a:lstStyle/>
        <a:p>
          <a:pPr rtl="0"/>
          <a:endParaRPr lang="lt-LT" noProof="0" dirty="0"/>
        </a:p>
      </dgm:t>
    </dgm:pt>
    <dgm:pt modelId="{529487B0-19AA-4AAC-8F83-CF2C113EB84D}" type="sibTrans" cxnId="{99F95D8E-A851-4953-A3C5-9BF7753ED9FA}">
      <dgm:prSet/>
      <dgm:spPr/>
      <dgm:t>
        <a:bodyPr rtlCol="0"/>
        <a:lstStyle/>
        <a:p>
          <a:pPr rtl="0"/>
          <a:endParaRPr lang="lt-LT" noProof="0" dirty="0"/>
        </a:p>
      </dgm:t>
    </dgm:pt>
    <dgm:pt modelId="{EF034794-D109-40B6-8FA2-8971C3123AB6}">
      <dgm:prSet phldrT="[Text]" custT="1"/>
      <dgm:spPr/>
      <dgm:t>
        <a:bodyPr rtlCol="0"/>
        <a:lstStyle/>
        <a:p>
          <a:pPr rtl="0"/>
          <a:r>
            <a:rPr lang="lt-LT" sz="2900" noProof="0" dirty="0"/>
            <a:t>2 žingsnis</a:t>
          </a:r>
          <a:br>
            <a:rPr lang="lt-LT" sz="2900" noProof="0" dirty="0"/>
          </a:br>
          <a:r>
            <a:rPr lang="lt-LT" sz="2400" noProof="0" dirty="0"/>
            <a:t>Įgyvendinimas </a:t>
          </a:r>
        </a:p>
      </dgm:t>
    </dgm:pt>
    <dgm:pt modelId="{64D09C75-3D44-4CEF-9459-5C91DB44A9EA}" type="parTrans" cxnId="{80FF73C0-9BCD-436E-A85B-D6D7D322462C}">
      <dgm:prSet/>
      <dgm:spPr/>
      <dgm:t>
        <a:bodyPr rtlCol="0"/>
        <a:lstStyle/>
        <a:p>
          <a:pPr rtl="0"/>
          <a:endParaRPr lang="lt-LT" noProof="0" dirty="0"/>
        </a:p>
      </dgm:t>
    </dgm:pt>
    <dgm:pt modelId="{CDDFC891-FC62-4131-A642-2D94388BCCE2}" type="sibTrans" cxnId="{80FF73C0-9BCD-436E-A85B-D6D7D322462C}">
      <dgm:prSet/>
      <dgm:spPr/>
      <dgm:t>
        <a:bodyPr rtlCol="0"/>
        <a:lstStyle/>
        <a:p>
          <a:pPr rtl="0"/>
          <a:endParaRPr lang="lt-LT" noProof="0" dirty="0"/>
        </a:p>
      </dgm:t>
    </dgm:pt>
    <dgm:pt modelId="{15E11DBD-E9B5-4BCF-A56C-7AAE26CE30DC}">
      <dgm:prSet phldrT="[Text]" custT="1"/>
      <dgm:spPr/>
      <dgm:t>
        <a:bodyPr rtlCol="0"/>
        <a:lstStyle/>
        <a:p>
          <a:pPr rtl="0"/>
          <a:r>
            <a:rPr lang="lt-LT" sz="3300" noProof="0" dirty="0"/>
            <a:t>3 žingsnis</a:t>
          </a:r>
          <a:br>
            <a:rPr lang="lt-LT" sz="3300" noProof="0" dirty="0"/>
          </a:br>
          <a:r>
            <a:rPr lang="lt-LT" sz="2400" noProof="0" dirty="0"/>
            <a:t>Veiklos analizė ir tobulinimas</a:t>
          </a:r>
        </a:p>
      </dgm:t>
    </dgm:pt>
    <dgm:pt modelId="{B7B43D5B-12E9-44B1-B818-4B50F6AD3C0A}" type="parTrans" cxnId="{5E0737F0-6DE4-4885-BC59-82E10D617E50}">
      <dgm:prSet/>
      <dgm:spPr/>
      <dgm:t>
        <a:bodyPr rtlCol="0"/>
        <a:lstStyle/>
        <a:p>
          <a:pPr rtl="0"/>
          <a:endParaRPr lang="lt-LT" noProof="0" dirty="0"/>
        </a:p>
      </dgm:t>
    </dgm:pt>
    <dgm:pt modelId="{329BDEDB-415B-4AB3-B964-E819D0C56DBB}" type="sibTrans" cxnId="{5E0737F0-6DE4-4885-BC59-82E10D617E50}">
      <dgm:prSet/>
      <dgm:spPr/>
      <dgm:t>
        <a:bodyPr rtlCol="0"/>
        <a:lstStyle/>
        <a:p>
          <a:pPr rtl="0"/>
          <a:endParaRPr lang="lt-LT" noProof="0" dirty="0"/>
        </a:p>
      </dgm:t>
    </dgm:pt>
    <dgm:pt modelId="{EB3CB291-E23A-4667-A32E-A640A76557A1}" type="pres">
      <dgm:prSet presAssocID="{41DDEAAE-DE55-45A3-A4F7-3874E0140D37}" presName="rootnode" presStyleCnt="0">
        <dgm:presLayoutVars>
          <dgm:chMax/>
          <dgm:chPref/>
          <dgm:dir/>
          <dgm:animLvl val="lvl"/>
        </dgm:presLayoutVars>
      </dgm:prSet>
      <dgm:spPr/>
      <dgm:t>
        <a:bodyPr/>
        <a:lstStyle/>
        <a:p>
          <a:endParaRPr lang="lt-LT"/>
        </a:p>
      </dgm:t>
    </dgm:pt>
    <dgm:pt modelId="{01035298-0CF7-4145-8EE2-24DBFEAF33BB}" type="pres">
      <dgm:prSet presAssocID="{E4D23657-D1E8-4B22-974B-8DC90813F51B}" presName="composite" presStyleCnt="0"/>
      <dgm:spPr/>
    </dgm:pt>
    <dgm:pt modelId="{21E1F518-1190-4883-914B-1FB66E6D3A63}" type="pres">
      <dgm:prSet presAssocID="{E4D23657-D1E8-4B22-974B-8DC90813F51B}" presName="LShape" presStyleLbl="alignNode1" presStyleIdx="0" presStyleCnt="5"/>
      <dgm:spPr/>
    </dgm:pt>
    <dgm:pt modelId="{80B372F1-8EF3-4532-ACC6-E65E1D63ACA2}" type="pres">
      <dgm:prSet presAssocID="{E4D23657-D1E8-4B22-974B-8DC90813F51B}" presName="ParentText" presStyleLbl="revTx" presStyleIdx="0" presStyleCnt="3">
        <dgm:presLayoutVars>
          <dgm:chMax val="0"/>
          <dgm:chPref val="0"/>
          <dgm:bulletEnabled val="1"/>
        </dgm:presLayoutVars>
      </dgm:prSet>
      <dgm:spPr/>
      <dgm:t>
        <a:bodyPr/>
        <a:lstStyle/>
        <a:p>
          <a:endParaRPr lang="lt-LT"/>
        </a:p>
      </dgm:t>
    </dgm:pt>
    <dgm:pt modelId="{B746139E-4627-4CCC-9299-5653D77ED24D}" type="pres">
      <dgm:prSet presAssocID="{E4D23657-D1E8-4B22-974B-8DC90813F51B}" presName="Triangle" presStyleLbl="alignNode1" presStyleIdx="1" presStyleCnt="5"/>
      <dgm:spPr/>
    </dgm:pt>
    <dgm:pt modelId="{780BC64D-2F67-498A-99F6-7EB28080D705}" type="pres">
      <dgm:prSet presAssocID="{529487B0-19AA-4AAC-8F83-CF2C113EB84D}" presName="sibTrans" presStyleCnt="0"/>
      <dgm:spPr/>
    </dgm:pt>
    <dgm:pt modelId="{68E230FA-2656-4C78-B827-58AFD214F445}" type="pres">
      <dgm:prSet presAssocID="{529487B0-19AA-4AAC-8F83-CF2C113EB84D}" presName="space" presStyleCnt="0"/>
      <dgm:spPr/>
    </dgm:pt>
    <dgm:pt modelId="{B07824BD-C1CB-4098-8E38-D3E1F721DF31}" type="pres">
      <dgm:prSet presAssocID="{EF034794-D109-40B6-8FA2-8971C3123AB6}" presName="composite" presStyleCnt="0"/>
      <dgm:spPr/>
    </dgm:pt>
    <dgm:pt modelId="{85769F8C-5820-4CB5-B01D-69A648973D8F}" type="pres">
      <dgm:prSet presAssocID="{EF034794-D109-40B6-8FA2-8971C3123AB6}" presName="LShape" presStyleLbl="alignNode1" presStyleIdx="2" presStyleCnt="5"/>
      <dgm:spPr/>
    </dgm:pt>
    <dgm:pt modelId="{18F7A15A-3ED1-4A32-B700-36B8D6BBE441}" type="pres">
      <dgm:prSet presAssocID="{EF034794-D109-40B6-8FA2-8971C3123AB6}" presName="ParentText" presStyleLbl="revTx" presStyleIdx="1" presStyleCnt="3">
        <dgm:presLayoutVars>
          <dgm:chMax val="0"/>
          <dgm:chPref val="0"/>
          <dgm:bulletEnabled val="1"/>
        </dgm:presLayoutVars>
      </dgm:prSet>
      <dgm:spPr/>
      <dgm:t>
        <a:bodyPr/>
        <a:lstStyle/>
        <a:p>
          <a:endParaRPr lang="lt-LT"/>
        </a:p>
      </dgm:t>
    </dgm:pt>
    <dgm:pt modelId="{F6F2BEFC-1674-4E8D-98FF-DE4432BB887C}" type="pres">
      <dgm:prSet presAssocID="{EF034794-D109-40B6-8FA2-8971C3123AB6}" presName="Triangle" presStyleLbl="alignNode1" presStyleIdx="3" presStyleCnt="5"/>
      <dgm:spPr/>
    </dgm:pt>
    <dgm:pt modelId="{E26373E0-D095-405B-9F4A-CC7FBB5BEBD2}" type="pres">
      <dgm:prSet presAssocID="{CDDFC891-FC62-4131-A642-2D94388BCCE2}" presName="sibTrans" presStyleCnt="0"/>
      <dgm:spPr/>
    </dgm:pt>
    <dgm:pt modelId="{8B10941C-73F0-477C-9F3D-EB0A4525ACBE}" type="pres">
      <dgm:prSet presAssocID="{CDDFC891-FC62-4131-A642-2D94388BCCE2}" presName="space" presStyleCnt="0"/>
      <dgm:spPr/>
    </dgm:pt>
    <dgm:pt modelId="{DF2F85E9-6BAE-40EA-8F18-DAFCA3EFFB69}" type="pres">
      <dgm:prSet presAssocID="{15E11DBD-E9B5-4BCF-A56C-7AAE26CE30DC}" presName="composite" presStyleCnt="0"/>
      <dgm:spPr/>
    </dgm:pt>
    <dgm:pt modelId="{A5E67CF4-39ED-4CC8-A27F-E45EA5D3AC44}" type="pres">
      <dgm:prSet presAssocID="{15E11DBD-E9B5-4BCF-A56C-7AAE26CE30DC}" presName="LShape" presStyleLbl="alignNode1" presStyleIdx="4" presStyleCnt="5"/>
      <dgm:spPr/>
    </dgm:pt>
    <dgm:pt modelId="{F0124EB5-2136-46F3-B2F4-41A5196C24A0}" type="pres">
      <dgm:prSet presAssocID="{15E11DBD-E9B5-4BCF-A56C-7AAE26CE30DC}" presName="ParentText" presStyleLbl="revTx" presStyleIdx="2" presStyleCnt="3">
        <dgm:presLayoutVars>
          <dgm:chMax val="0"/>
          <dgm:chPref val="0"/>
          <dgm:bulletEnabled val="1"/>
        </dgm:presLayoutVars>
      </dgm:prSet>
      <dgm:spPr/>
      <dgm:t>
        <a:bodyPr/>
        <a:lstStyle/>
        <a:p>
          <a:endParaRPr lang="lt-LT"/>
        </a:p>
      </dgm:t>
    </dgm:pt>
  </dgm:ptLst>
  <dgm:cxnLst>
    <dgm:cxn modelId="{80FF73C0-9BCD-436E-A85B-D6D7D322462C}" srcId="{41DDEAAE-DE55-45A3-A4F7-3874E0140D37}" destId="{EF034794-D109-40B6-8FA2-8971C3123AB6}" srcOrd="1" destOrd="0" parTransId="{64D09C75-3D44-4CEF-9459-5C91DB44A9EA}" sibTransId="{CDDFC891-FC62-4131-A642-2D94388BCCE2}"/>
    <dgm:cxn modelId="{5E0737F0-6DE4-4885-BC59-82E10D617E50}" srcId="{41DDEAAE-DE55-45A3-A4F7-3874E0140D37}" destId="{15E11DBD-E9B5-4BCF-A56C-7AAE26CE30DC}" srcOrd="2" destOrd="0" parTransId="{B7B43D5B-12E9-44B1-B818-4B50F6AD3C0A}" sibTransId="{329BDEDB-415B-4AB3-B964-E819D0C56DBB}"/>
    <dgm:cxn modelId="{144D3C17-9BB9-4853-A637-BAE8CE37705E}" type="presOf" srcId="{EF034794-D109-40B6-8FA2-8971C3123AB6}" destId="{18F7A15A-3ED1-4A32-B700-36B8D6BBE441}" srcOrd="0" destOrd="0" presId="urn:microsoft.com/office/officeart/2009/3/layout/StepUpProcess"/>
    <dgm:cxn modelId="{2607AFFA-E9F8-4160-9AE4-19F4DB2B71C9}" type="presOf" srcId="{41DDEAAE-DE55-45A3-A4F7-3874E0140D37}" destId="{EB3CB291-E23A-4667-A32E-A640A76557A1}" srcOrd="0" destOrd="0" presId="urn:microsoft.com/office/officeart/2009/3/layout/StepUpProcess"/>
    <dgm:cxn modelId="{99F95D8E-A851-4953-A3C5-9BF7753ED9FA}" srcId="{41DDEAAE-DE55-45A3-A4F7-3874E0140D37}" destId="{E4D23657-D1E8-4B22-974B-8DC90813F51B}" srcOrd="0" destOrd="0" parTransId="{89EF0911-2234-42D0-AEF3-7FADAFD12999}" sibTransId="{529487B0-19AA-4AAC-8F83-CF2C113EB84D}"/>
    <dgm:cxn modelId="{A98402AF-AFAB-470F-9C97-EF1C509D8499}" type="presOf" srcId="{15E11DBD-E9B5-4BCF-A56C-7AAE26CE30DC}" destId="{F0124EB5-2136-46F3-B2F4-41A5196C24A0}" srcOrd="0" destOrd="0" presId="urn:microsoft.com/office/officeart/2009/3/layout/StepUpProcess"/>
    <dgm:cxn modelId="{B9285067-C906-4FDE-AAAC-9EE99F7669E3}" type="presOf" srcId="{E4D23657-D1E8-4B22-974B-8DC90813F51B}" destId="{80B372F1-8EF3-4532-ACC6-E65E1D63ACA2}" srcOrd="0" destOrd="0" presId="urn:microsoft.com/office/officeart/2009/3/layout/StepUpProcess"/>
    <dgm:cxn modelId="{D3BFF791-8D8E-4FBF-9F59-1FB887121875}" type="presParOf" srcId="{EB3CB291-E23A-4667-A32E-A640A76557A1}" destId="{01035298-0CF7-4145-8EE2-24DBFEAF33BB}" srcOrd="0" destOrd="0" presId="urn:microsoft.com/office/officeart/2009/3/layout/StepUpProcess"/>
    <dgm:cxn modelId="{AFA2BCAD-2F0B-4C3E-86A6-55A260AD16B0}" type="presParOf" srcId="{01035298-0CF7-4145-8EE2-24DBFEAF33BB}" destId="{21E1F518-1190-4883-914B-1FB66E6D3A63}" srcOrd="0" destOrd="0" presId="urn:microsoft.com/office/officeart/2009/3/layout/StepUpProcess"/>
    <dgm:cxn modelId="{AF2B8620-9DC0-4A87-9014-D45C2D1F8B38}" type="presParOf" srcId="{01035298-0CF7-4145-8EE2-24DBFEAF33BB}" destId="{80B372F1-8EF3-4532-ACC6-E65E1D63ACA2}" srcOrd="1" destOrd="0" presId="urn:microsoft.com/office/officeart/2009/3/layout/StepUpProcess"/>
    <dgm:cxn modelId="{4AA5420E-C2A1-4D24-A1DA-DA9E7976427D}" type="presParOf" srcId="{01035298-0CF7-4145-8EE2-24DBFEAF33BB}" destId="{B746139E-4627-4CCC-9299-5653D77ED24D}" srcOrd="2" destOrd="0" presId="urn:microsoft.com/office/officeart/2009/3/layout/StepUpProcess"/>
    <dgm:cxn modelId="{C3204B2A-D9EE-439E-BA61-A2C860BFF519}" type="presParOf" srcId="{EB3CB291-E23A-4667-A32E-A640A76557A1}" destId="{780BC64D-2F67-498A-99F6-7EB28080D705}" srcOrd="1" destOrd="0" presId="urn:microsoft.com/office/officeart/2009/3/layout/StepUpProcess"/>
    <dgm:cxn modelId="{49AEC91A-7C1D-4222-94BA-4D738F2D6C79}" type="presParOf" srcId="{780BC64D-2F67-498A-99F6-7EB28080D705}" destId="{68E230FA-2656-4C78-B827-58AFD214F445}" srcOrd="0" destOrd="0" presId="urn:microsoft.com/office/officeart/2009/3/layout/StepUpProcess"/>
    <dgm:cxn modelId="{B3ADA2AF-BE62-4C22-84A1-F4C5043918A4}" type="presParOf" srcId="{EB3CB291-E23A-4667-A32E-A640A76557A1}" destId="{B07824BD-C1CB-4098-8E38-D3E1F721DF31}" srcOrd="2" destOrd="0" presId="urn:microsoft.com/office/officeart/2009/3/layout/StepUpProcess"/>
    <dgm:cxn modelId="{D55AC698-F4A8-404D-94F4-78DB0A0637AF}" type="presParOf" srcId="{B07824BD-C1CB-4098-8E38-D3E1F721DF31}" destId="{85769F8C-5820-4CB5-B01D-69A648973D8F}" srcOrd="0" destOrd="0" presId="urn:microsoft.com/office/officeart/2009/3/layout/StepUpProcess"/>
    <dgm:cxn modelId="{6DF3D3A6-F203-4587-9E47-85B7CF8CB3D6}" type="presParOf" srcId="{B07824BD-C1CB-4098-8E38-D3E1F721DF31}" destId="{18F7A15A-3ED1-4A32-B700-36B8D6BBE441}" srcOrd="1" destOrd="0" presId="urn:microsoft.com/office/officeart/2009/3/layout/StepUpProcess"/>
    <dgm:cxn modelId="{B0900791-DD10-486B-8501-E09AD6094101}" type="presParOf" srcId="{B07824BD-C1CB-4098-8E38-D3E1F721DF31}" destId="{F6F2BEFC-1674-4E8D-98FF-DE4432BB887C}" srcOrd="2" destOrd="0" presId="urn:microsoft.com/office/officeart/2009/3/layout/StepUpProcess"/>
    <dgm:cxn modelId="{3EE6A66E-230B-46C6-B833-F1FB7D9677BB}" type="presParOf" srcId="{EB3CB291-E23A-4667-A32E-A640A76557A1}" destId="{E26373E0-D095-405B-9F4A-CC7FBB5BEBD2}" srcOrd="3" destOrd="0" presId="urn:microsoft.com/office/officeart/2009/3/layout/StepUpProcess"/>
    <dgm:cxn modelId="{3C46AB4C-8FD6-4F18-89B0-206793A671D9}" type="presParOf" srcId="{E26373E0-D095-405B-9F4A-CC7FBB5BEBD2}" destId="{8B10941C-73F0-477C-9F3D-EB0A4525ACBE}" srcOrd="0" destOrd="0" presId="urn:microsoft.com/office/officeart/2009/3/layout/StepUpProcess"/>
    <dgm:cxn modelId="{BD02CC66-E7B8-4247-B83C-1E49E3A3190F}" type="presParOf" srcId="{EB3CB291-E23A-4667-A32E-A640A76557A1}" destId="{DF2F85E9-6BAE-40EA-8F18-DAFCA3EFFB69}" srcOrd="4" destOrd="0" presId="urn:microsoft.com/office/officeart/2009/3/layout/StepUpProcess"/>
    <dgm:cxn modelId="{73FD8DEB-3FA4-428D-8D3F-4FFB6F588D0C}" type="presParOf" srcId="{DF2F85E9-6BAE-40EA-8F18-DAFCA3EFFB69}" destId="{A5E67CF4-39ED-4CC8-A27F-E45EA5D3AC44}" srcOrd="0" destOrd="0" presId="urn:microsoft.com/office/officeart/2009/3/layout/StepUpProcess"/>
    <dgm:cxn modelId="{1D96201E-2684-4A2C-ABB0-E762F06034DB}" type="presParOf" srcId="{DF2F85E9-6BAE-40EA-8F18-DAFCA3EFFB69}" destId="{F0124EB5-2136-46F3-B2F4-41A5196C24A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1F518-1190-4883-914B-1FB66E6D3A63}">
      <dsp:nvSpPr>
        <dsp:cNvPr id="0" name=""/>
        <dsp:cNvSpPr/>
      </dsp:nvSpPr>
      <dsp:spPr>
        <a:xfrm rot="5400000">
          <a:off x="664565" y="995726"/>
          <a:ext cx="1718166" cy="2858991"/>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0B372F1-8EF3-4532-ACC6-E65E1D63ACA2}">
      <dsp:nvSpPr>
        <dsp:cNvPr id="0" name=""/>
        <dsp:cNvSpPr/>
      </dsp:nvSpPr>
      <dsp:spPr>
        <a:xfrm>
          <a:off x="377760" y="1849948"/>
          <a:ext cx="2581113" cy="2262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rtlCol="0" anchor="t" anchorCtr="0">
          <a:noAutofit/>
        </a:bodyPr>
        <a:lstStyle/>
        <a:p>
          <a:pPr lvl="0" algn="l" defTabSz="1289050" rtl="0">
            <a:lnSpc>
              <a:spcPct val="90000"/>
            </a:lnSpc>
            <a:spcBef>
              <a:spcPct val="0"/>
            </a:spcBef>
            <a:spcAft>
              <a:spcPct val="35000"/>
            </a:spcAft>
          </a:pPr>
          <a:r>
            <a:rPr lang="lt-LT" sz="2900" kern="1200" noProof="0" dirty="0"/>
            <a:t>1 žingsnis </a:t>
          </a:r>
          <a:br>
            <a:rPr lang="lt-LT" sz="2900" kern="1200" noProof="0" dirty="0"/>
          </a:br>
          <a:r>
            <a:rPr lang="lt-LT" sz="2400" kern="1200" noProof="0" dirty="0"/>
            <a:t>Pasirengimas</a:t>
          </a:r>
        </a:p>
      </dsp:txBody>
      <dsp:txXfrm>
        <a:off x="377760" y="1849948"/>
        <a:ext cx="2581113" cy="2262497"/>
      </dsp:txXfrm>
    </dsp:sp>
    <dsp:sp modelId="{B746139E-4627-4CCC-9299-5653D77ED24D}">
      <dsp:nvSpPr>
        <dsp:cNvPr id="0" name=""/>
        <dsp:cNvSpPr/>
      </dsp:nvSpPr>
      <dsp:spPr>
        <a:xfrm>
          <a:off x="2471871" y="785244"/>
          <a:ext cx="487002" cy="48700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5769F8C-5820-4CB5-B01D-69A648973D8F}">
      <dsp:nvSpPr>
        <dsp:cNvPr id="0" name=""/>
        <dsp:cNvSpPr/>
      </dsp:nvSpPr>
      <dsp:spPr>
        <a:xfrm rot="5400000">
          <a:off x="3824351" y="213834"/>
          <a:ext cx="1718166" cy="2858991"/>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8F7A15A-3ED1-4A32-B700-36B8D6BBE441}">
      <dsp:nvSpPr>
        <dsp:cNvPr id="0" name=""/>
        <dsp:cNvSpPr/>
      </dsp:nvSpPr>
      <dsp:spPr>
        <a:xfrm>
          <a:off x="3537547" y="1068056"/>
          <a:ext cx="2581113" cy="2262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rtlCol="0" anchor="t" anchorCtr="0">
          <a:noAutofit/>
        </a:bodyPr>
        <a:lstStyle/>
        <a:p>
          <a:pPr lvl="0" algn="l" defTabSz="1289050" rtl="0">
            <a:lnSpc>
              <a:spcPct val="90000"/>
            </a:lnSpc>
            <a:spcBef>
              <a:spcPct val="0"/>
            </a:spcBef>
            <a:spcAft>
              <a:spcPct val="35000"/>
            </a:spcAft>
          </a:pPr>
          <a:r>
            <a:rPr lang="lt-LT" sz="2900" kern="1200" noProof="0" dirty="0"/>
            <a:t>2 žingsnis</a:t>
          </a:r>
          <a:br>
            <a:rPr lang="lt-LT" sz="2900" kern="1200" noProof="0" dirty="0"/>
          </a:br>
          <a:r>
            <a:rPr lang="lt-LT" sz="2400" kern="1200" noProof="0" dirty="0"/>
            <a:t>Įgyvendinimas </a:t>
          </a:r>
        </a:p>
      </dsp:txBody>
      <dsp:txXfrm>
        <a:off x="3537547" y="1068056"/>
        <a:ext cx="2581113" cy="2262497"/>
      </dsp:txXfrm>
    </dsp:sp>
    <dsp:sp modelId="{F6F2BEFC-1674-4E8D-98FF-DE4432BB887C}">
      <dsp:nvSpPr>
        <dsp:cNvPr id="0" name=""/>
        <dsp:cNvSpPr/>
      </dsp:nvSpPr>
      <dsp:spPr>
        <a:xfrm>
          <a:off x="5631657" y="3352"/>
          <a:ext cx="487002" cy="48700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5E67CF4-39ED-4CC8-A27F-E45EA5D3AC44}">
      <dsp:nvSpPr>
        <dsp:cNvPr id="0" name=""/>
        <dsp:cNvSpPr/>
      </dsp:nvSpPr>
      <dsp:spPr>
        <a:xfrm rot="5400000">
          <a:off x="6984138" y="-568058"/>
          <a:ext cx="1718166" cy="2858991"/>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124EB5-2136-46F3-B2F4-41A5196C24A0}">
      <dsp:nvSpPr>
        <dsp:cNvPr id="0" name=""/>
        <dsp:cNvSpPr/>
      </dsp:nvSpPr>
      <dsp:spPr>
        <a:xfrm>
          <a:off x="6697333" y="286164"/>
          <a:ext cx="2581113" cy="2262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rtlCol="0" anchor="t" anchorCtr="0">
          <a:noAutofit/>
        </a:bodyPr>
        <a:lstStyle/>
        <a:p>
          <a:pPr lvl="0" algn="l" defTabSz="1466850" rtl="0">
            <a:lnSpc>
              <a:spcPct val="90000"/>
            </a:lnSpc>
            <a:spcBef>
              <a:spcPct val="0"/>
            </a:spcBef>
            <a:spcAft>
              <a:spcPct val="35000"/>
            </a:spcAft>
          </a:pPr>
          <a:r>
            <a:rPr lang="lt-LT" sz="3300" kern="1200" noProof="0" dirty="0"/>
            <a:t>3 žingsnis</a:t>
          </a:r>
          <a:br>
            <a:rPr lang="lt-LT" sz="3300" kern="1200" noProof="0" dirty="0"/>
          </a:br>
          <a:r>
            <a:rPr lang="lt-LT" sz="2400" kern="1200" noProof="0" dirty="0"/>
            <a:t>Veiklos analizė ir tobulinimas</a:t>
          </a:r>
        </a:p>
      </dsp:txBody>
      <dsp:txXfrm>
        <a:off x="6697333" y="286164"/>
        <a:ext cx="2581113" cy="226249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lt-LT" dirty="0"/>
          </a:p>
        </p:txBody>
      </p:sp>
      <p:sp>
        <p:nvSpPr>
          <p:cNvPr id="3" name="2 datos vietos rezervavimo ženklas"/>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6E231D1D-1E00-4DE4-A516-6917A5575AB8}" type="datetime1">
              <a:rPr lang="lt-LT" smtClean="0"/>
              <a:t>2021-02-19</a:t>
            </a:fld>
            <a:endParaRPr lang="lt-LT" dirty="0"/>
          </a:p>
        </p:txBody>
      </p:sp>
      <p:sp>
        <p:nvSpPr>
          <p:cNvPr id="4" name="3 poraštės vietos rezervavimo ženklas"/>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lt-LT" dirty="0"/>
          </a:p>
        </p:txBody>
      </p:sp>
      <p:sp>
        <p:nvSpPr>
          <p:cNvPr id="5" name="4 skaidrės numerio vietos rezervavimo ženklas"/>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lt-LT" smtClean="0"/>
              <a:pPr algn="r" rtl="0"/>
              <a:t>‹#›</a:t>
            </a:fld>
            <a:endParaRPr lang="lt-LT"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lt-LT" dirty="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06F1DFC6-4EEE-45D7-B8DA-EAFB413782CC}" type="datetime1">
              <a:rPr lang="lt-LT" smtClean="0"/>
              <a:pPr/>
              <a:t>2021-02-19</a:t>
            </a:fld>
            <a:endParaRPr lang="lt-LT" dirty="0"/>
          </a:p>
        </p:txBody>
      </p:sp>
      <p:sp>
        <p:nvSpPr>
          <p:cNvPr id="4" name="3 skaidrės vaizdo vietos rezervavimo ženklas"/>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lt-LT" dirty="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t-LT" dirty="0"/>
              <a:t>Spustelėkite, jei norite redaguoti ruošinio teksto stilius</a:t>
            </a:r>
          </a:p>
          <a:p>
            <a:pPr lvl="1" rtl="0"/>
            <a:r>
              <a:rPr lang="lt-LT" dirty="0"/>
              <a:t>Antras lygis</a:t>
            </a:r>
          </a:p>
          <a:p>
            <a:pPr lvl="2" rtl="0"/>
            <a:r>
              <a:rPr lang="lt-LT" dirty="0"/>
              <a:t>Trečias lygis</a:t>
            </a:r>
          </a:p>
          <a:p>
            <a:pPr lvl="3" rtl="0"/>
            <a:r>
              <a:rPr lang="lt-LT" dirty="0"/>
              <a:t>Ketvirtas lygis</a:t>
            </a:r>
          </a:p>
          <a:p>
            <a:pPr lvl="4" rtl="0"/>
            <a:r>
              <a:rPr lang="lt-LT" dirty="0"/>
              <a:t>Penktas lygis</a:t>
            </a:r>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lt-LT" dirty="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935E2820-AFE1-45FA-949E-17BDB534E1DC}" type="slidenum">
              <a:rPr lang="lt-LT" smtClean="0"/>
              <a:pPr/>
              <a:t>‹#›</a:t>
            </a:fld>
            <a:endParaRPr lang="lt-LT"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vaizdo vietos rezervavimo ženklas"/>
          <p:cNvSpPr>
            <a:spLocks noGrp="1" noRot="1" noChangeAspect="1"/>
          </p:cNvSpPr>
          <p:nvPr>
            <p:ph type="sldImg"/>
          </p:nvPr>
        </p:nvSpPr>
        <p:spPr/>
      </p:sp>
      <p:sp>
        <p:nvSpPr>
          <p:cNvPr id="3" name="2 pastabų vietos rezervavimo ženklas"/>
          <p:cNvSpPr>
            <a:spLocks noGrp="1"/>
          </p:cNvSpPr>
          <p:nvPr>
            <p:ph type="body" idx="1"/>
          </p:nvPr>
        </p:nvSpPr>
        <p:spPr/>
        <p:txBody>
          <a:bodyPr rtlCol="0"/>
          <a:lstStyle/>
          <a:p>
            <a:pPr rtl="0"/>
            <a:endParaRPr lang="lt-LT" noProof="0" dirty="0"/>
          </a:p>
        </p:txBody>
      </p:sp>
      <p:sp>
        <p:nvSpPr>
          <p:cNvPr id="4" name="3 skaidrės numerio vietos rezervavimo ženklas"/>
          <p:cNvSpPr>
            <a:spLocks noGrp="1"/>
          </p:cNvSpPr>
          <p:nvPr>
            <p:ph type="sldNum" sz="quarter" idx="10"/>
          </p:nvPr>
        </p:nvSpPr>
        <p:spPr/>
        <p:txBody>
          <a:bodyPr rtlCol="0"/>
          <a:lstStyle/>
          <a:p>
            <a:pPr algn="r" rtl="0"/>
            <a:fld id="{935E2820-AFE1-45FA-949E-17BDB534E1DC}" type="slidenum">
              <a:rPr lang="en-US" smtClean="0"/>
              <a:pPr algn="r" rtl="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numerio vietos rezervavimo ženklas"/>
          <p:cNvSpPr>
            <a:spLocks noGrp="1" noRot="1" noChangeAspect="1"/>
          </p:cNvSpPr>
          <p:nvPr>
            <p:ph type="sldImg"/>
          </p:nvPr>
        </p:nvSpPr>
        <p:spPr/>
      </p:sp>
      <p:sp>
        <p:nvSpPr>
          <p:cNvPr id="3" name="2 pastabų vietos rezervavimo ženklas"/>
          <p:cNvSpPr>
            <a:spLocks noGrp="1"/>
          </p:cNvSpPr>
          <p:nvPr>
            <p:ph type="body" idx="1"/>
          </p:nvPr>
        </p:nvSpPr>
        <p:spPr/>
        <p:txBody>
          <a:bodyPr rtlCol="0"/>
          <a:lstStyle/>
          <a:p>
            <a:pPr rtl="0"/>
            <a:endParaRPr lang="lt-LT" noProof="0" dirty="0"/>
          </a:p>
        </p:txBody>
      </p:sp>
      <p:sp>
        <p:nvSpPr>
          <p:cNvPr id="4" name="3 skaidrės numerio vietos rezervavimo ženklas"/>
          <p:cNvSpPr>
            <a:spLocks noGrp="1"/>
          </p:cNvSpPr>
          <p:nvPr>
            <p:ph type="sldNum" sz="quarter" idx="10"/>
          </p:nvPr>
        </p:nvSpPr>
        <p:spPr/>
        <p:txBody>
          <a:bodyPr rtlCol="0"/>
          <a:lstStyle/>
          <a:p>
            <a:pPr algn="r" rtl="0"/>
            <a:fld id="{77542409-6A04-4DC6-AC3A-D3758287A8F2}" type="slidenum">
              <a:rPr lang="en-US" smtClean="0"/>
              <a:pPr algn="r" rtl="0"/>
              <a:t>2</a:t>
            </a:fld>
            <a:endParaRPr lang="en-US" dirty="0"/>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noProof="0" dirty="0"/>
          </a:p>
        </p:txBody>
      </p:sp>
      <p:sp>
        <p:nvSpPr>
          <p:cNvPr id="4" name="Skaidrės numerio vietos rezervavimo ženklas 3"/>
          <p:cNvSpPr>
            <a:spLocks noGrp="1"/>
          </p:cNvSpPr>
          <p:nvPr>
            <p:ph type="sldNum" sz="quarter" idx="10"/>
          </p:nvPr>
        </p:nvSpPr>
        <p:spPr/>
        <p:txBody>
          <a:bodyPr/>
          <a:lstStyle/>
          <a:p>
            <a:pPr algn="r" rtl="0"/>
            <a:fld id="{935E2820-AFE1-45FA-949E-17BDB534E1DC}" type="slidenum">
              <a:rPr lang="lt-LT" smtClean="0"/>
              <a:pPr algn="r" rtl="0"/>
              <a:t>11</a:t>
            </a:fld>
            <a:endParaRPr lang="lt-LT" dirty="0"/>
          </a:p>
        </p:txBody>
      </p:sp>
    </p:spTree>
    <p:extLst>
      <p:ext uri="{BB962C8B-B14F-4D97-AF65-F5344CB8AC3E}">
        <p14:creationId xmlns:p14="http://schemas.microsoft.com/office/powerpoint/2010/main" val="3366544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adinė skaidrė">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pavadinimas"/>
          <p:cNvSpPr>
            <a:spLocks noGrp="1"/>
          </p:cNvSpPr>
          <p:nvPr>
            <p:ph type="ctrTitle" hasCustomPrompt="1"/>
          </p:nvPr>
        </p:nvSpPr>
        <p:spPr>
          <a:xfrm>
            <a:off x="1065213" y="304800"/>
            <a:ext cx="8011880" cy="2793906"/>
          </a:xfrm>
        </p:spPr>
        <p:txBody>
          <a:bodyPr rtlCol="0" anchor="b">
            <a:normAutofit/>
          </a:bodyPr>
          <a:lstStyle>
            <a:lvl1pPr algn="l" rtl="0">
              <a:lnSpc>
                <a:spcPct val="90000"/>
              </a:lnSpc>
              <a:defRPr sz="6000"/>
            </a:lvl1pPr>
          </a:lstStyle>
          <a:p>
            <a:pPr rtl="0"/>
            <a:r>
              <a:rPr lang="lt-LT" dirty="0"/>
              <a:t>Spustelėkite, jei norite redaguoti ruošinio pavadinimo stilių</a:t>
            </a:r>
          </a:p>
        </p:txBody>
      </p:sp>
      <p:sp>
        <p:nvSpPr>
          <p:cNvPr id="3" name="2 paantraštė"/>
          <p:cNvSpPr>
            <a:spLocks noGrp="1"/>
          </p:cNvSpPr>
          <p:nvPr>
            <p:ph type="subTitle" idx="1" hasCustomPrompt="1"/>
          </p:nvPr>
        </p:nvSpPr>
        <p:spPr>
          <a:xfrm>
            <a:off x="1065213" y="3108804"/>
            <a:ext cx="8011880"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lvl="0" rtl="0"/>
            <a:r>
              <a:rPr lang="lt-LT" dirty="0"/>
              <a:t>Spustelėkite, jei norite redaguoti ruošinio teksto stilius</a:t>
            </a:r>
          </a:p>
        </p:txBody>
      </p:sp>
      <p:sp>
        <p:nvSpPr>
          <p:cNvPr id="8" name="7 datos vietos rezervavimo ženklas"/>
          <p:cNvSpPr>
            <a:spLocks noGrp="1"/>
          </p:cNvSpPr>
          <p:nvPr>
            <p:ph type="dt" sz="half" idx="10"/>
          </p:nvPr>
        </p:nvSpPr>
        <p:spPr/>
        <p:txBody>
          <a:bodyPr rtlCol="0"/>
          <a:lstStyle>
            <a:lvl1pPr>
              <a:defRPr/>
            </a:lvl1pPr>
          </a:lstStyle>
          <a:p>
            <a:fld id="{D14C1C10-C541-49BF-BF7E-33C191B7E068}" type="datetime1">
              <a:rPr lang="lt-LT" smtClean="0"/>
              <a:pPr/>
              <a:t>2021-02-19</a:t>
            </a:fld>
            <a:endParaRPr lang="lt-LT" dirty="0"/>
          </a:p>
        </p:txBody>
      </p:sp>
      <p:sp>
        <p:nvSpPr>
          <p:cNvPr id="9" name="8 poraštės vietos rezervavimo ženklas"/>
          <p:cNvSpPr>
            <a:spLocks noGrp="1"/>
          </p:cNvSpPr>
          <p:nvPr>
            <p:ph type="ftr" sz="quarter" idx="11"/>
          </p:nvPr>
        </p:nvSpPr>
        <p:spPr/>
        <p:txBody>
          <a:bodyPr rtlCol="0"/>
          <a:lstStyle/>
          <a:p>
            <a:pPr rtl="0"/>
            <a:endParaRPr lang="lt-LT" dirty="0"/>
          </a:p>
        </p:txBody>
      </p:sp>
      <p:sp>
        <p:nvSpPr>
          <p:cNvPr id="10" name="9 skaidrės numerio vietos rezervavimo ženklas"/>
          <p:cNvSpPr>
            <a:spLocks noGrp="1"/>
          </p:cNvSpPr>
          <p:nvPr>
            <p:ph type="sldNum" sz="quarter" idx="12"/>
          </p:nvPr>
        </p:nvSpPr>
        <p:spPr/>
        <p:txBody>
          <a:bodyPr rtlCol="0"/>
          <a:lstStyle/>
          <a:p>
            <a:pPr rtl="0"/>
            <a:fld id="{8FDBFFB2-86D9-4B8F-A59A-553A60B94BBE}" type="slidenum">
              <a:rPr lang="lt-LT" smtClean="0"/>
              <a:pPr/>
              <a:t>‹#›</a:t>
            </a:fld>
            <a:endParaRPr lang="lt-LT"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p>
            <a:pPr rtl="0"/>
            <a:r>
              <a:rPr lang="lt-LT"/>
              <a:t>Spustelėję redaguokite stilių</a:t>
            </a:r>
            <a:endParaRPr lang="lt-LT" dirty="0"/>
          </a:p>
        </p:txBody>
      </p:sp>
      <p:sp>
        <p:nvSpPr>
          <p:cNvPr id="3" name="2 vertikalaus teksto vietos rezervavimo ženklas"/>
          <p:cNvSpPr>
            <a:spLocks noGrp="1"/>
          </p:cNvSpPr>
          <p:nvPr>
            <p:ph type="body" orient="vert" idx="1"/>
          </p:nvPr>
        </p:nvSpPr>
        <p:spPr/>
        <p:txBody>
          <a:bodyPr vert="eaVert" rtlCol="0"/>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4" name="3 datos vietos rezervavimo ženklas"/>
          <p:cNvSpPr>
            <a:spLocks noGrp="1"/>
          </p:cNvSpPr>
          <p:nvPr>
            <p:ph type="dt" sz="half" idx="10"/>
          </p:nvPr>
        </p:nvSpPr>
        <p:spPr/>
        <p:txBody>
          <a:bodyPr rtlCol="0"/>
          <a:lstStyle>
            <a:lvl1pPr>
              <a:defRPr/>
            </a:lvl1pPr>
          </a:lstStyle>
          <a:p>
            <a:fld id="{77979C93-EDF5-48A6-BEFD-03AE389BDA76}" type="datetime1">
              <a:rPr lang="lt-LT" smtClean="0"/>
              <a:pPr/>
              <a:t>2021-02-19</a:t>
            </a:fld>
            <a:endParaRPr lang="lt-LT" dirty="0"/>
          </a:p>
        </p:txBody>
      </p:sp>
      <p:sp>
        <p:nvSpPr>
          <p:cNvPr id="5" name="4 poraštės vietos rezervavimo ženklas"/>
          <p:cNvSpPr>
            <a:spLocks noGrp="1"/>
          </p:cNvSpPr>
          <p:nvPr>
            <p:ph type="ftr" sz="quarter" idx="11"/>
          </p:nvPr>
        </p:nvSpPr>
        <p:spPr/>
        <p:txBody>
          <a:bodyPr rtlCol="0"/>
          <a:lstStyle/>
          <a:p>
            <a:pPr rtl="0"/>
            <a:endParaRPr lang="lt-LT" dirty="0"/>
          </a:p>
        </p:txBody>
      </p:sp>
      <p:sp>
        <p:nvSpPr>
          <p:cNvPr id="6" name="5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1 vertikalus pavadinimas"/>
          <p:cNvSpPr>
            <a:spLocks noGrp="1"/>
          </p:cNvSpPr>
          <p:nvPr>
            <p:ph type="title" orient="vert"/>
          </p:nvPr>
        </p:nvSpPr>
        <p:spPr>
          <a:xfrm>
            <a:off x="9865014" y="304801"/>
            <a:ext cx="1715800" cy="5410200"/>
          </a:xfrm>
        </p:spPr>
        <p:txBody>
          <a:bodyPr vert="eaVert" rtlCol="0"/>
          <a:lstStyle/>
          <a:p>
            <a:pPr rtl="0"/>
            <a:r>
              <a:rPr lang="lt-LT"/>
              <a:t>Spustelėję redaguokite stilių</a:t>
            </a:r>
            <a:endParaRPr lang="lt-LT" dirty="0"/>
          </a:p>
        </p:txBody>
      </p:sp>
      <p:sp>
        <p:nvSpPr>
          <p:cNvPr id="3" name="2 vertikalaus teksto vietos rezervavimo ženklas"/>
          <p:cNvSpPr>
            <a:spLocks noGrp="1"/>
          </p:cNvSpPr>
          <p:nvPr>
            <p:ph type="body" orient="vert" idx="1"/>
          </p:nvPr>
        </p:nvSpPr>
        <p:spPr>
          <a:xfrm>
            <a:off x="2209800" y="304801"/>
            <a:ext cx="7502814" cy="5410200"/>
          </a:xfrm>
        </p:spPr>
        <p:txBody>
          <a:bodyPr vert="eaVert" rtlCol="0"/>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4" name="3 datos vietos rezervavimo ženklas"/>
          <p:cNvSpPr>
            <a:spLocks noGrp="1"/>
          </p:cNvSpPr>
          <p:nvPr>
            <p:ph type="dt" sz="half" idx="10"/>
          </p:nvPr>
        </p:nvSpPr>
        <p:spPr/>
        <p:txBody>
          <a:bodyPr rtlCol="0"/>
          <a:lstStyle>
            <a:lvl1pPr>
              <a:defRPr/>
            </a:lvl1pPr>
          </a:lstStyle>
          <a:p>
            <a:fld id="{E740ED4E-D5EC-48BD-80FE-6552F34691B2}" type="datetime1">
              <a:rPr lang="lt-LT" smtClean="0"/>
              <a:pPr/>
              <a:t>2021-02-19</a:t>
            </a:fld>
            <a:endParaRPr lang="lt-LT" dirty="0"/>
          </a:p>
        </p:txBody>
      </p:sp>
      <p:sp>
        <p:nvSpPr>
          <p:cNvPr id="5" name="4 poraštės vietos rezervavimo ženklas"/>
          <p:cNvSpPr>
            <a:spLocks noGrp="1"/>
          </p:cNvSpPr>
          <p:nvPr>
            <p:ph type="ftr" sz="quarter" idx="11"/>
          </p:nvPr>
        </p:nvSpPr>
        <p:spPr/>
        <p:txBody>
          <a:bodyPr rtlCol="0"/>
          <a:lstStyle/>
          <a:p>
            <a:pPr rtl="0"/>
            <a:endParaRPr lang="lt-LT" dirty="0"/>
          </a:p>
        </p:txBody>
      </p:sp>
      <p:sp>
        <p:nvSpPr>
          <p:cNvPr id="6" name="5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rtl="0">
              <a:defRPr/>
            </a:lvl1pPr>
          </a:lstStyle>
          <a:p>
            <a:pPr rtl="0"/>
            <a:r>
              <a:rPr lang="lt-LT" dirty="0"/>
              <a:t>Spustelėkite, jei norite redaguoti ruošinio pavadinimo stilių</a:t>
            </a:r>
          </a:p>
        </p:txBody>
      </p:sp>
      <p:sp>
        <p:nvSpPr>
          <p:cNvPr id="3" name="2 turinio vietos rezervavimo ženklas"/>
          <p:cNvSpPr>
            <a:spLocks noGrp="1"/>
          </p:cNvSpPr>
          <p:nvPr>
            <p:ph idx="1" hasCustomPrompt="1"/>
          </p:nvPr>
        </p:nvSpPr>
        <p:spPr/>
        <p:txBody>
          <a:bodyPr rtlCol="0"/>
          <a:lstStyle>
            <a:lvl1pPr rtl="0">
              <a:defRPr/>
            </a:lvl1pPr>
          </a:lstStyle>
          <a:p>
            <a:pPr lvl="0" rtl="0"/>
            <a:r>
              <a:rPr lang="lt-LT" dirty="0"/>
              <a:t>Spustelėkite, jei norite redaguoti ruošinio teksto stilius</a:t>
            </a:r>
          </a:p>
          <a:p>
            <a:pPr lvl="1" rtl="0"/>
            <a:r>
              <a:rPr lang="lt-LT" dirty="0"/>
              <a:t>Antras lygis</a:t>
            </a:r>
          </a:p>
          <a:p>
            <a:pPr lvl="2" rtl="0"/>
            <a:r>
              <a:rPr lang="lt-LT" dirty="0"/>
              <a:t>Trečias lygis</a:t>
            </a:r>
          </a:p>
          <a:p>
            <a:pPr lvl="3" rtl="0"/>
            <a:r>
              <a:rPr lang="lt-LT" dirty="0"/>
              <a:t>Ketvirtas lygis</a:t>
            </a:r>
          </a:p>
          <a:p>
            <a:pPr lvl="4" rtl="0"/>
            <a:r>
              <a:rPr lang="lt-LT" dirty="0"/>
              <a:t>Penktas lygis</a:t>
            </a:r>
          </a:p>
        </p:txBody>
      </p:sp>
      <p:sp>
        <p:nvSpPr>
          <p:cNvPr id="4" name="3 datos vietos rezervavimo ženklas"/>
          <p:cNvSpPr>
            <a:spLocks noGrp="1"/>
          </p:cNvSpPr>
          <p:nvPr>
            <p:ph type="dt" sz="half" idx="10"/>
          </p:nvPr>
        </p:nvSpPr>
        <p:spPr/>
        <p:txBody>
          <a:bodyPr rtlCol="0"/>
          <a:lstStyle>
            <a:lvl1pPr>
              <a:defRPr/>
            </a:lvl1pPr>
          </a:lstStyle>
          <a:p>
            <a:fld id="{75E8E6A2-267E-473E-80E2-328AADAF5AE1}" type="datetime1">
              <a:rPr lang="lt-LT" smtClean="0"/>
              <a:pPr/>
              <a:t>2021-02-19</a:t>
            </a:fld>
            <a:endParaRPr lang="lt-LT" dirty="0"/>
          </a:p>
        </p:txBody>
      </p:sp>
      <p:sp>
        <p:nvSpPr>
          <p:cNvPr id="5" name="4 poraštės vietos rezervavimo ženklas"/>
          <p:cNvSpPr>
            <a:spLocks noGrp="1"/>
          </p:cNvSpPr>
          <p:nvPr>
            <p:ph type="ftr" sz="quarter" idx="11"/>
          </p:nvPr>
        </p:nvSpPr>
        <p:spPr/>
        <p:txBody>
          <a:bodyPr rtlCol="0"/>
          <a:lstStyle/>
          <a:p>
            <a:pPr rtl="0"/>
            <a:endParaRPr lang="lt-LT" dirty="0"/>
          </a:p>
        </p:txBody>
      </p:sp>
      <p:sp>
        <p:nvSpPr>
          <p:cNvPr id="6" name="5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pavadinimas"/>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lt-LT"/>
              <a:t>Spustelėję redaguokite stilių</a:t>
            </a:r>
            <a:endParaRPr lang="lt-LT" dirty="0"/>
          </a:p>
        </p:txBody>
      </p:sp>
      <p:sp>
        <p:nvSpPr>
          <p:cNvPr id="3" name="2 teksto vietos rezervavimo ženklas"/>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lt-LT"/>
              <a:t>Spustelėkite, kad galėtumėte redaguoti šablono teksto stilius</a:t>
            </a:r>
          </a:p>
        </p:txBody>
      </p:sp>
      <p:sp>
        <p:nvSpPr>
          <p:cNvPr id="4" name="3 datos vietos rezervavimo ženklas"/>
          <p:cNvSpPr>
            <a:spLocks noGrp="1"/>
          </p:cNvSpPr>
          <p:nvPr>
            <p:ph type="dt" sz="half" idx="10"/>
          </p:nvPr>
        </p:nvSpPr>
        <p:spPr/>
        <p:txBody>
          <a:bodyPr rtlCol="0"/>
          <a:lstStyle>
            <a:lvl1pPr>
              <a:defRPr/>
            </a:lvl1pPr>
          </a:lstStyle>
          <a:p>
            <a:fld id="{F2503186-0979-413A-AE22-E42283D62571}" type="datetime1">
              <a:rPr lang="lt-LT" smtClean="0"/>
              <a:pPr/>
              <a:t>2021-02-19</a:t>
            </a:fld>
            <a:endParaRPr lang="lt-LT" dirty="0"/>
          </a:p>
        </p:txBody>
      </p:sp>
      <p:sp>
        <p:nvSpPr>
          <p:cNvPr id="5" name="4 poraštės vietos rezervavimo ženklas"/>
          <p:cNvSpPr>
            <a:spLocks noGrp="1"/>
          </p:cNvSpPr>
          <p:nvPr>
            <p:ph type="ftr" sz="quarter" idx="11"/>
          </p:nvPr>
        </p:nvSpPr>
        <p:spPr/>
        <p:txBody>
          <a:bodyPr rtlCol="0"/>
          <a:lstStyle/>
          <a:p>
            <a:pPr rtl="0"/>
            <a:endParaRPr lang="lt-LT" dirty="0"/>
          </a:p>
        </p:txBody>
      </p:sp>
      <p:sp>
        <p:nvSpPr>
          <p:cNvPr id="6" name="5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p>
            <a:pPr rtl="0"/>
            <a:r>
              <a:rPr lang="lt-LT"/>
              <a:t>Spustelėję redaguokite stilių</a:t>
            </a:r>
            <a:endParaRPr lang="lt-LT" dirty="0"/>
          </a:p>
        </p:txBody>
      </p:sp>
      <p:sp>
        <p:nvSpPr>
          <p:cNvPr id="3" name="2 turinio vietos rezervavimo ženklas"/>
          <p:cNvSpPr>
            <a:spLocks noGrp="1"/>
          </p:cNvSpPr>
          <p:nvPr>
            <p:ph sz="half" idx="1" hasCustomPrompt="1"/>
          </p:nvPr>
        </p:nvSpPr>
        <p:spPr>
          <a:xfrm>
            <a:off x="2208213" y="1600200"/>
            <a:ext cx="4572000" cy="4114800"/>
          </a:xfrm>
        </p:spPr>
        <p:txBody>
          <a:bodyPr rtlCol="0"/>
          <a:lstStyle>
            <a:lvl1pPr rtl="0">
              <a:defRPr/>
            </a:lvl1pPr>
          </a:lstStyle>
          <a:p>
            <a:pPr lvl="0" rtl="0"/>
            <a:r>
              <a:rPr lang="lt-LT" dirty="0"/>
              <a:t>Spustelėkite, jei norite redaguoti ruošinio teksto stilius</a:t>
            </a:r>
          </a:p>
          <a:p>
            <a:pPr lvl="1" rtl="0"/>
            <a:r>
              <a:rPr lang="lt-LT" dirty="0"/>
              <a:t>Antras lygis</a:t>
            </a:r>
          </a:p>
          <a:p>
            <a:pPr lvl="2" rtl="0"/>
            <a:r>
              <a:rPr lang="lt-LT" dirty="0"/>
              <a:t>Trečias lygis</a:t>
            </a:r>
          </a:p>
          <a:p>
            <a:pPr lvl="3" rtl="0"/>
            <a:r>
              <a:rPr lang="lt-LT" dirty="0"/>
              <a:t>Ketvirtas lygis</a:t>
            </a:r>
          </a:p>
          <a:p>
            <a:pPr lvl="4" rtl="0"/>
            <a:r>
              <a:rPr lang="lt-LT" dirty="0"/>
              <a:t>Penktas lygis</a:t>
            </a:r>
          </a:p>
        </p:txBody>
      </p:sp>
      <p:sp>
        <p:nvSpPr>
          <p:cNvPr id="4" name="3 turinio vietos rezervavimo ženklas"/>
          <p:cNvSpPr>
            <a:spLocks noGrp="1"/>
          </p:cNvSpPr>
          <p:nvPr>
            <p:ph sz="half" idx="2"/>
          </p:nvPr>
        </p:nvSpPr>
        <p:spPr>
          <a:xfrm>
            <a:off x="7008813" y="1600200"/>
            <a:ext cx="4572000" cy="4114800"/>
          </a:xfrm>
        </p:spPr>
        <p:txBody>
          <a:bodyPr rtlCol="0"/>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5" name="4 datos vietos rezervavimo ženklas"/>
          <p:cNvSpPr>
            <a:spLocks noGrp="1"/>
          </p:cNvSpPr>
          <p:nvPr>
            <p:ph type="dt" sz="half" idx="10"/>
          </p:nvPr>
        </p:nvSpPr>
        <p:spPr/>
        <p:txBody>
          <a:bodyPr rtlCol="0"/>
          <a:lstStyle>
            <a:lvl1pPr>
              <a:defRPr/>
            </a:lvl1pPr>
          </a:lstStyle>
          <a:p>
            <a:fld id="{F785C6E1-1759-4B1E-88BB-9DBA077B4028}" type="datetime1">
              <a:rPr lang="lt-LT" smtClean="0"/>
              <a:pPr/>
              <a:t>2021-02-19</a:t>
            </a:fld>
            <a:endParaRPr lang="lt-LT" dirty="0"/>
          </a:p>
        </p:txBody>
      </p:sp>
      <p:sp>
        <p:nvSpPr>
          <p:cNvPr id="6" name="5 poraštės vietos rezervavimo ženklas"/>
          <p:cNvSpPr>
            <a:spLocks noGrp="1"/>
          </p:cNvSpPr>
          <p:nvPr>
            <p:ph type="ftr" sz="quarter" idx="11"/>
          </p:nvPr>
        </p:nvSpPr>
        <p:spPr/>
        <p:txBody>
          <a:bodyPr rtlCol="0"/>
          <a:lstStyle/>
          <a:p>
            <a:pPr rtl="0"/>
            <a:endParaRPr lang="lt-LT" dirty="0"/>
          </a:p>
        </p:txBody>
      </p:sp>
      <p:sp>
        <p:nvSpPr>
          <p:cNvPr id="7" name="6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alyginima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p>
            <a:pPr rtl="0"/>
            <a:r>
              <a:rPr lang="lt-LT"/>
              <a:t>Spustelėję redaguokite stilių</a:t>
            </a:r>
            <a:endParaRPr lang="lt-LT" dirty="0"/>
          </a:p>
        </p:txBody>
      </p:sp>
      <p:sp>
        <p:nvSpPr>
          <p:cNvPr id="3" name="2 teksto vietos rezervavimo ženklas"/>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lt-LT"/>
              <a:t>Spustelėkite, kad galėtumėte redaguoti šablono teksto stilius</a:t>
            </a:r>
          </a:p>
        </p:txBody>
      </p:sp>
      <p:sp>
        <p:nvSpPr>
          <p:cNvPr id="4" name="3 turinio vietos rezervavimo ženklas"/>
          <p:cNvSpPr>
            <a:spLocks noGrp="1"/>
          </p:cNvSpPr>
          <p:nvPr>
            <p:ph sz="half" idx="2"/>
          </p:nvPr>
        </p:nvSpPr>
        <p:spPr>
          <a:xfrm>
            <a:off x="2208213" y="2505075"/>
            <a:ext cx="4572000" cy="3337560"/>
          </a:xfrm>
        </p:spPr>
        <p:txBody>
          <a:bodyPr rtlCol="0"/>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5" name="4 teksto vietos rezervavimo ženklas"/>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lt-LT"/>
              <a:t>Spustelėkite, kad galėtumėte redaguoti šablono teksto stilius</a:t>
            </a:r>
          </a:p>
        </p:txBody>
      </p:sp>
      <p:sp>
        <p:nvSpPr>
          <p:cNvPr id="6" name="5 turinio vietos rezervavimo ženklas"/>
          <p:cNvSpPr>
            <a:spLocks noGrp="1"/>
          </p:cNvSpPr>
          <p:nvPr>
            <p:ph sz="quarter" idx="4"/>
          </p:nvPr>
        </p:nvSpPr>
        <p:spPr>
          <a:xfrm>
            <a:off x="7008813" y="2505075"/>
            <a:ext cx="4572000" cy="3337560"/>
          </a:xfrm>
        </p:spPr>
        <p:txBody>
          <a:bodyPr rtlCol="0"/>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7" name="6 datos vietos rezervavimo ženklas"/>
          <p:cNvSpPr>
            <a:spLocks noGrp="1"/>
          </p:cNvSpPr>
          <p:nvPr>
            <p:ph type="dt" sz="half" idx="10"/>
          </p:nvPr>
        </p:nvSpPr>
        <p:spPr/>
        <p:txBody>
          <a:bodyPr rtlCol="0"/>
          <a:lstStyle>
            <a:lvl1pPr>
              <a:defRPr/>
            </a:lvl1pPr>
          </a:lstStyle>
          <a:p>
            <a:fld id="{F17D80F8-47D4-423C-89C1-EDC8D41EEC09}" type="datetime1">
              <a:rPr lang="lt-LT" smtClean="0"/>
              <a:pPr/>
              <a:t>2021-02-19</a:t>
            </a:fld>
            <a:endParaRPr lang="lt-LT" dirty="0"/>
          </a:p>
        </p:txBody>
      </p:sp>
      <p:sp>
        <p:nvSpPr>
          <p:cNvPr id="8" name="7 poraštės vietos rezervavimo ženklas"/>
          <p:cNvSpPr>
            <a:spLocks noGrp="1"/>
          </p:cNvSpPr>
          <p:nvPr>
            <p:ph type="ftr" sz="quarter" idx="11"/>
          </p:nvPr>
        </p:nvSpPr>
        <p:spPr/>
        <p:txBody>
          <a:bodyPr rtlCol="0"/>
          <a:lstStyle/>
          <a:p>
            <a:pPr rtl="0"/>
            <a:endParaRPr lang="lt-LT" dirty="0"/>
          </a:p>
        </p:txBody>
      </p:sp>
      <p:sp>
        <p:nvSpPr>
          <p:cNvPr id="9" name="8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p>
            <a:pPr rtl="0"/>
            <a:r>
              <a:rPr lang="lt-LT"/>
              <a:t>Spustelėję redaguokite stilių</a:t>
            </a:r>
            <a:endParaRPr lang="lt-LT" dirty="0"/>
          </a:p>
        </p:txBody>
      </p:sp>
      <p:sp>
        <p:nvSpPr>
          <p:cNvPr id="3" name="2 datos vietos rezervavimo ženklas"/>
          <p:cNvSpPr>
            <a:spLocks noGrp="1"/>
          </p:cNvSpPr>
          <p:nvPr>
            <p:ph type="dt" sz="half" idx="10"/>
          </p:nvPr>
        </p:nvSpPr>
        <p:spPr/>
        <p:txBody>
          <a:bodyPr rtlCol="0"/>
          <a:lstStyle>
            <a:lvl1pPr>
              <a:defRPr/>
            </a:lvl1pPr>
          </a:lstStyle>
          <a:p>
            <a:fld id="{1E6C3696-65A8-4EA2-BD28-3B49B0FA6A2C}" type="datetime1">
              <a:rPr lang="lt-LT" smtClean="0"/>
              <a:pPr/>
              <a:t>2021-02-19</a:t>
            </a:fld>
            <a:endParaRPr lang="lt-LT" dirty="0"/>
          </a:p>
        </p:txBody>
      </p:sp>
      <p:sp>
        <p:nvSpPr>
          <p:cNvPr id="4" name="3 poraštės vietos rezervavimo ženklas"/>
          <p:cNvSpPr>
            <a:spLocks noGrp="1"/>
          </p:cNvSpPr>
          <p:nvPr>
            <p:ph type="ftr" sz="quarter" idx="11"/>
          </p:nvPr>
        </p:nvSpPr>
        <p:spPr/>
        <p:txBody>
          <a:bodyPr rtlCol="0"/>
          <a:lstStyle/>
          <a:p>
            <a:pPr rtl="0"/>
            <a:endParaRPr lang="lt-LT" dirty="0"/>
          </a:p>
        </p:txBody>
      </p:sp>
      <p:sp>
        <p:nvSpPr>
          <p:cNvPr id="5" name="4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datos vietos rezervavimo ženklas"/>
          <p:cNvSpPr>
            <a:spLocks noGrp="1"/>
          </p:cNvSpPr>
          <p:nvPr>
            <p:ph type="dt" sz="half" idx="10"/>
          </p:nvPr>
        </p:nvSpPr>
        <p:spPr/>
        <p:txBody>
          <a:bodyPr rtlCol="0"/>
          <a:lstStyle>
            <a:lvl1pPr>
              <a:defRPr/>
            </a:lvl1pPr>
          </a:lstStyle>
          <a:p>
            <a:fld id="{CC773673-FCE5-42BC-8332-E179916B0E8F}" type="datetime1">
              <a:rPr lang="lt-LT" smtClean="0"/>
              <a:pPr/>
              <a:t>2021-02-19</a:t>
            </a:fld>
            <a:endParaRPr lang="lt-LT" dirty="0"/>
          </a:p>
        </p:txBody>
      </p:sp>
      <p:sp>
        <p:nvSpPr>
          <p:cNvPr id="3" name="2 poraštės vietos rezervavimo ženklas"/>
          <p:cNvSpPr>
            <a:spLocks noGrp="1"/>
          </p:cNvSpPr>
          <p:nvPr>
            <p:ph type="ftr" sz="quarter" idx="11"/>
          </p:nvPr>
        </p:nvSpPr>
        <p:spPr/>
        <p:txBody>
          <a:bodyPr rtlCol="0"/>
          <a:lstStyle/>
          <a:p>
            <a:pPr rtl="0"/>
            <a:endParaRPr lang="lt-LT" dirty="0"/>
          </a:p>
        </p:txBody>
      </p:sp>
      <p:sp>
        <p:nvSpPr>
          <p:cNvPr id="4" name="3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su antraš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pavadinimas"/>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lt-LT"/>
              <a:t>Spustelėję redaguokite stilių</a:t>
            </a:r>
            <a:endParaRPr lang="lt-LT" dirty="0"/>
          </a:p>
        </p:txBody>
      </p:sp>
      <p:sp>
        <p:nvSpPr>
          <p:cNvPr id="3" name="2 turinio vietos rezervavimo ženklas"/>
          <p:cNvSpPr>
            <a:spLocks noGrp="1"/>
          </p:cNvSpPr>
          <p:nvPr>
            <p:ph idx="1" hasCustomPrompt="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lt-LT" dirty="0"/>
              <a:t>Spustelėkite, jei norite redaguoti ruošinio teksto stilius</a:t>
            </a:r>
          </a:p>
          <a:p>
            <a:pPr lvl="1" rtl="0"/>
            <a:r>
              <a:rPr lang="lt-LT" dirty="0"/>
              <a:t>Antras lygis</a:t>
            </a:r>
          </a:p>
          <a:p>
            <a:pPr lvl="2" rtl="0"/>
            <a:r>
              <a:rPr lang="lt-LT" dirty="0"/>
              <a:t>Trečias lygis</a:t>
            </a:r>
          </a:p>
          <a:p>
            <a:pPr lvl="3" rtl="0"/>
            <a:r>
              <a:rPr lang="lt-LT" dirty="0"/>
              <a:t>Ketvirtas lygis</a:t>
            </a:r>
          </a:p>
          <a:p>
            <a:pPr lvl="4" rtl="0"/>
            <a:r>
              <a:rPr lang="lt-LT" dirty="0"/>
              <a:t>Penktas lygis</a:t>
            </a:r>
          </a:p>
        </p:txBody>
      </p:sp>
      <p:sp>
        <p:nvSpPr>
          <p:cNvPr id="4" name="3 teksto vietos rezervavimo ženklas"/>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lt-LT"/>
              <a:t>Spustelėkite, kad galėtumėte redaguoti šablono teksto stilius</a:t>
            </a:r>
          </a:p>
        </p:txBody>
      </p:sp>
      <p:sp>
        <p:nvSpPr>
          <p:cNvPr id="5" name="4 datos vietos rezervavimo ženklas"/>
          <p:cNvSpPr>
            <a:spLocks noGrp="1"/>
          </p:cNvSpPr>
          <p:nvPr>
            <p:ph type="dt" sz="half" idx="10"/>
          </p:nvPr>
        </p:nvSpPr>
        <p:spPr/>
        <p:txBody>
          <a:bodyPr rtlCol="0"/>
          <a:lstStyle>
            <a:lvl1pPr>
              <a:defRPr/>
            </a:lvl1pPr>
          </a:lstStyle>
          <a:p>
            <a:fld id="{3B6B72E9-41B8-49D9-A588-A610EE6A9412}" type="datetime1">
              <a:rPr lang="lt-LT" smtClean="0"/>
              <a:pPr/>
              <a:t>2021-02-19</a:t>
            </a:fld>
            <a:endParaRPr lang="lt-LT" dirty="0"/>
          </a:p>
        </p:txBody>
      </p:sp>
      <p:sp>
        <p:nvSpPr>
          <p:cNvPr id="6" name="5 poraštės vietos rezervavimo ženklas"/>
          <p:cNvSpPr>
            <a:spLocks noGrp="1"/>
          </p:cNvSpPr>
          <p:nvPr>
            <p:ph type="ftr" sz="quarter" idx="11"/>
          </p:nvPr>
        </p:nvSpPr>
        <p:spPr/>
        <p:txBody>
          <a:bodyPr rtlCol="0"/>
          <a:lstStyle/>
          <a:p>
            <a:pPr rtl="0"/>
            <a:endParaRPr lang="lt-LT" dirty="0"/>
          </a:p>
        </p:txBody>
      </p:sp>
      <p:sp>
        <p:nvSpPr>
          <p:cNvPr id="7" name="6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su antraš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pavadinimas"/>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lt-LT"/>
              <a:t>Spustelėję redaguokite stilių</a:t>
            </a:r>
            <a:endParaRPr lang="lt-LT" dirty="0"/>
          </a:p>
        </p:txBody>
      </p:sp>
      <p:sp>
        <p:nvSpPr>
          <p:cNvPr id="8" name="7 suapvalintas stačiakampis"/>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t-LT" dirty="0"/>
          </a:p>
        </p:txBody>
      </p:sp>
      <p:sp>
        <p:nvSpPr>
          <p:cNvPr id="3" name="2 paveikslėlio vietos rezervavimo ženklas" descr="Tuščias vietos rezervavimo ženklas vaizdui įtraukti. Spustelėkite vietos rezervavimo ženklą ir pasirinkite vaizdą, kurį norite įtraukti."/>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lt-LT"/>
              <a:t>Spustelėkite piktogramą norėdami įtraukti paveikslėlį</a:t>
            </a:r>
            <a:endParaRPr lang="lt-LT" dirty="0"/>
          </a:p>
        </p:txBody>
      </p:sp>
      <p:sp>
        <p:nvSpPr>
          <p:cNvPr id="4" name="3 teksto vietos rezervavimo ženklas"/>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lt-LT"/>
              <a:t>Spustelėkite, kad galėtumėte redaguoti šablono teksto stilius</a:t>
            </a:r>
          </a:p>
        </p:txBody>
      </p:sp>
      <p:sp>
        <p:nvSpPr>
          <p:cNvPr id="5" name="4 datos vietos rezervavimo ženklas"/>
          <p:cNvSpPr>
            <a:spLocks noGrp="1"/>
          </p:cNvSpPr>
          <p:nvPr>
            <p:ph type="dt" sz="half" idx="10"/>
          </p:nvPr>
        </p:nvSpPr>
        <p:spPr/>
        <p:txBody>
          <a:bodyPr rtlCol="0"/>
          <a:lstStyle>
            <a:lvl1pPr>
              <a:defRPr/>
            </a:lvl1pPr>
          </a:lstStyle>
          <a:p>
            <a:fld id="{1AB1B85E-55D4-415F-AC13-03889F14E256}" type="datetime1">
              <a:rPr lang="lt-LT" smtClean="0"/>
              <a:pPr/>
              <a:t>2021-02-19</a:t>
            </a:fld>
            <a:endParaRPr lang="lt-LT" dirty="0"/>
          </a:p>
        </p:txBody>
      </p:sp>
      <p:sp>
        <p:nvSpPr>
          <p:cNvPr id="6" name="5 poraštės vietos rezervavimo ženklas"/>
          <p:cNvSpPr>
            <a:spLocks noGrp="1"/>
          </p:cNvSpPr>
          <p:nvPr>
            <p:ph type="ftr" sz="quarter" idx="11"/>
          </p:nvPr>
        </p:nvSpPr>
        <p:spPr/>
        <p:txBody>
          <a:bodyPr rtlCol="0"/>
          <a:lstStyle/>
          <a:p>
            <a:pPr rtl="0"/>
            <a:endParaRPr lang="lt-LT" dirty="0"/>
          </a:p>
        </p:txBody>
      </p:sp>
      <p:sp>
        <p:nvSpPr>
          <p:cNvPr id="7" name="6 skaidrės numerio vietos rezervavimo ženklas"/>
          <p:cNvSpPr>
            <a:spLocks noGrp="1"/>
          </p:cNvSpPr>
          <p:nvPr>
            <p:ph type="sldNum" sz="quarter" idx="12"/>
          </p:nvPr>
        </p:nvSpPr>
        <p:spPr/>
        <p:txBody>
          <a:bodyPr rtlCol="0"/>
          <a:lstStyle/>
          <a:p>
            <a:pPr rtl="0"/>
            <a:fld id="{8FDBFFB2-86D9-4B8F-A59A-553A60B94BBE}" type="slidenum">
              <a:rPr lang="lt-LT" smtClean="0"/>
              <a:t>‹#›</a:t>
            </a:fld>
            <a:endParaRPr lang="lt-LT"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pavadinimo vietos rezervavimo ženklas"/>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lt-LT" dirty="0"/>
              <a:t>Spustelėkite, jei norite redaguoti ruošinio pavadinimo stilių</a:t>
            </a:r>
          </a:p>
        </p:txBody>
      </p:sp>
      <p:sp>
        <p:nvSpPr>
          <p:cNvPr id="3" name="2 teksto vietos rezervavimo ženklas"/>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lt-LT" dirty="0"/>
              <a:t>Spustelėkite, jei norite redaguoti ruošinio teksto stilius</a:t>
            </a:r>
          </a:p>
          <a:p>
            <a:pPr lvl="1" rtl="0"/>
            <a:r>
              <a:rPr lang="lt-LT" dirty="0"/>
              <a:t>Antras lygis</a:t>
            </a:r>
          </a:p>
          <a:p>
            <a:pPr lvl="2" rtl="0"/>
            <a:r>
              <a:rPr lang="lt-LT" dirty="0"/>
              <a:t>Trečias lygis</a:t>
            </a:r>
          </a:p>
          <a:p>
            <a:pPr lvl="3" rtl="0"/>
            <a:r>
              <a:rPr lang="lt-LT" dirty="0"/>
              <a:t>Ketvirtas lygis</a:t>
            </a:r>
          </a:p>
          <a:p>
            <a:pPr lvl="4" rtl="0"/>
            <a:r>
              <a:rPr lang="lt-LT" dirty="0"/>
              <a:t>Penktas lygis</a:t>
            </a:r>
          </a:p>
        </p:txBody>
      </p:sp>
      <p:sp>
        <p:nvSpPr>
          <p:cNvPr id="4" name="3 datos vietos rezervavimo ženklas"/>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239788B0-7985-407A-832E-AAFD7B482ABB}" type="datetime1">
              <a:rPr lang="lt-LT" smtClean="0"/>
              <a:pPr/>
              <a:t>2021-02-19</a:t>
            </a:fld>
            <a:endParaRPr lang="lt-LT" dirty="0"/>
          </a:p>
        </p:txBody>
      </p:sp>
      <p:sp>
        <p:nvSpPr>
          <p:cNvPr id="5" name="4 poraštės vietos rezervavimo ženklas"/>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lt-LT" dirty="0"/>
          </a:p>
        </p:txBody>
      </p:sp>
      <p:sp>
        <p:nvSpPr>
          <p:cNvPr id="6" name="5 skaidrės numerio vietos rezervavimo ženklas"/>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lt-LT" smtClean="0"/>
              <a:pPr/>
              <a:t>‹#›</a:t>
            </a:fld>
            <a:endParaRPr lang="lt-LT"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ctrTitle"/>
          </p:nvPr>
        </p:nvSpPr>
        <p:spPr/>
        <p:txBody>
          <a:bodyPr rtlCol="0">
            <a:normAutofit/>
          </a:bodyPr>
          <a:lstStyle/>
          <a:p>
            <a:pPr rtl="0"/>
            <a:r>
              <a:rPr lang="lt-LT" sz="4800" b="1" i="1" dirty="0">
                <a:solidFill>
                  <a:srgbClr val="002060"/>
                </a:solidFill>
              </a:rPr>
              <a:t>Ugdymo įstaigos rengimasis </a:t>
            </a:r>
            <a:r>
              <a:rPr lang="lt-LT" sz="4800" b="1" i="1" dirty="0" err="1">
                <a:solidFill>
                  <a:srgbClr val="002060"/>
                </a:solidFill>
              </a:rPr>
              <a:t>įtraukiajam</a:t>
            </a:r>
            <a:r>
              <a:rPr lang="lt-LT" sz="4800" b="1" i="1" dirty="0">
                <a:solidFill>
                  <a:srgbClr val="002060"/>
                </a:solidFill>
              </a:rPr>
              <a:t> ugdymui</a:t>
            </a:r>
          </a:p>
        </p:txBody>
      </p:sp>
      <p:sp>
        <p:nvSpPr>
          <p:cNvPr id="3" name="2 paantraštė"/>
          <p:cNvSpPr>
            <a:spLocks noGrp="1"/>
          </p:cNvSpPr>
          <p:nvPr>
            <p:ph type="subTitle" idx="1"/>
          </p:nvPr>
        </p:nvSpPr>
        <p:spPr/>
        <p:txBody>
          <a:bodyPr rtlCol="0"/>
          <a:lstStyle/>
          <a:p>
            <a:pPr rtl="0"/>
            <a:r>
              <a:rPr lang="lt-LT" dirty="0">
                <a:solidFill>
                  <a:srgbClr val="002060"/>
                </a:solidFill>
              </a:rPr>
              <a:t>Kauno pedagoginė psichologinė tarnyba</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9204D82-D07B-46F0-90A3-2C1ECEF9D8D6}"/>
              </a:ext>
            </a:extLst>
          </p:cNvPr>
          <p:cNvSpPr>
            <a:spLocks noGrp="1"/>
          </p:cNvSpPr>
          <p:nvPr>
            <p:ph idx="1"/>
          </p:nvPr>
        </p:nvSpPr>
        <p:spPr>
          <a:xfrm>
            <a:off x="2208213" y="793630"/>
            <a:ext cx="9372600" cy="4955876"/>
          </a:xfrm>
        </p:spPr>
        <p:txBody>
          <a:bodyPr>
            <a:normAutofit fontScale="92500" lnSpcReduction="10000"/>
          </a:bodyPr>
          <a:lstStyle/>
          <a:p>
            <a:r>
              <a:rPr lang="lt-LT" dirty="0" err="1"/>
              <a:t>Įtraukusis</a:t>
            </a:r>
            <a:r>
              <a:rPr lang="lt-LT" dirty="0"/>
              <a:t> ugdymas – tai kitoks ugdymo organizavimas, kai būtina: </a:t>
            </a:r>
          </a:p>
          <a:p>
            <a:pPr>
              <a:buFont typeface="Wingdings" panose="05000000000000000000" pitchFamily="2" charset="2"/>
              <a:buChar char="Ø"/>
            </a:pPr>
            <a:r>
              <a:rPr lang="lt-LT" dirty="0"/>
              <a:t>sieti bendrojo ir specialiojo ugdymo sistemas, </a:t>
            </a:r>
          </a:p>
          <a:p>
            <a:pPr>
              <a:buFont typeface="Wingdings" panose="05000000000000000000" pitchFamily="2" charset="2"/>
              <a:buChar char="Ø"/>
            </a:pPr>
            <a:r>
              <a:rPr lang="lt-LT" dirty="0"/>
              <a:t>laikytis </a:t>
            </a:r>
            <a:r>
              <a:rPr lang="lt-LT" dirty="0" err="1"/>
              <a:t>interakcinio</a:t>
            </a:r>
            <a:r>
              <a:rPr lang="lt-LT" dirty="0"/>
              <a:t> požiūrio į negalią, </a:t>
            </a:r>
          </a:p>
          <a:p>
            <a:pPr>
              <a:buFont typeface="Wingdings" panose="05000000000000000000" pitchFamily="2" charset="2"/>
              <a:buChar char="Ø"/>
            </a:pPr>
            <a:r>
              <a:rPr lang="lt-LT" dirty="0"/>
              <a:t>ugdyti orientuojantis ne į standartinius pasiekimus, o bendrąsias kompetencijas, </a:t>
            </a:r>
          </a:p>
          <a:p>
            <a:pPr>
              <a:buFont typeface="Wingdings" panose="05000000000000000000" pitchFamily="2" charset="2"/>
              <a:buChar char="Ø"/>
            </a:pPr>
            <a:r>
              <a:rPr lang="lt-LT" dirty="0"/>
              <a:t>pritaikyti ir veiksmingai įgyvendinti ugdymo programas,</a:t>
            </a:r>
          </a:p>
          <a:p>
            <a:pPr>
              <a:buFont typeface="Wingdings" panose="05000000000000000000" pitchFamily="2" charset="2"/>
              <a:buChar char="Ø"/>
            </a:pPr>
            <a:r>
              <a:rPr lang="lt-LT" dirty="0"/>
              <a:t>realiai diferencijuoti ugdymą, </a:t>
            </a:r>
          </a:p>
          <a:p>
            <a:pPr>
              <a:buFont typeface="Wingdings" panose="05000000000000000000" pitchFamily="2" charset="2"/>
              <a:buChar char="Ø"/>
            </a:pPr>
            <a:r>
              <a:rPr lang="lt-LT" dirty="0"/>
              <a:t>vertinti ir fiksuoti vaikų individualią pažangą bei teikiamos pagalbos veiksmingumą, </a:t>
            </a:r>
          </a:p>
          <a:p>
            <a:pPr>
              <a:buFont typeface="Wingdings" panose="05000000000000000000" pitchFamily="2" charset="2"/>
              <a:buChar char="Ø"/>
            </a:pPr>
            <a:r>
              <a:rPr lang="lt-LT" dirty="0"/>
              <a:t>kurti veiksmingą paramos  sistemą, tobulinti pedagogų ir specialistų kompetencijas, </a:t>
            </a:r>
          </a:p>
          <a:p>
            <a:pPr>
              <a:buFont typeface="Wingdings" panose="05000000000000000000" pitchFamily="2" charset="2"/>
              <a:buChar char="Ø"/>
            </a:pPr>
            <a:r>
              <a:rPr lang="lt-LT" dirty="0"/>
              <a:t>gerinti tarpinstitucinį bendradarbiavimą, </a:t>
            </a:r>
          </a:p>
          <a:p>
            <a:pPr>
              <a:buFont typeface="Wingdings" panose="05000000000000000000" pitchFamily="2" charset="2"/>
              <a:buChar char="Ø"/>
            </a:pPr>
            <a:r>
              <a:rPr lang="lt-LT" dirty="0"/>
              <a:t>tikslingai panaudoti išteklius.</a:t>
            </a:r>
          </a:p>
        </p:txBody>
      </p:sp>
    </p:spTree>
    <p:extLst>
      <p:ext uri="{BB962C8B-B14F-4D97-AF65-F5344CB8AC3E}">
        <p14:creationId xmlns:p14="http://schemas.microsoft.com/office/powerpoint/2010/main" val="328506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title"/>
          </p:nvPr>
        </p:nvSpPr>
        <p:spPr>
          <a:xfrm>
            <a:off x="2208213" y="304800"/>
            <a:ext cx="9372600" cy="1200416"/>
          </a:xfrm>
        </p:spPr>
        <p:txBody>
          <a:bodyPr rtlCol="0">
            <a:normAutofit/>
          </a:bodyPr>
          <a:lstStyle/>
          <a:p>
            <a:r>
              <a:rPr lang="lt-LT" sz="3600" dirty="0"/>
              <a:t>UGDYMO ĮSTAIGOS ĮTRAUKIOJO UGDYMO MODELIS</a:t>
            </a:r>
            <a:endParaRPr lang="lt-LT" dirty="0"/>
          </a:p>
        </p:txBody>
      </p:sp>
      <p:graphicFrame>
        <p:nvGraphicFramePr>
          <p:cNvPr id="15" name="14 turinio vietos rezervavimo ženklas" descr="Didinimo procesų diagrama, kurioje didėjimo tvarka pateikiami 5 žingsniai" title="SmartArt"/>
          <p:cNvGraphicFramePr>
            <a:graphicFrameLocks noGrp="1"/>
          </p:cNvGraphicFramePr>
          <p:nvPr>
            <p:ph idx="1"/>
            <p:extLst>
              <p:ext uri="{D42A27DB-BD31-4B8C-83A1-F6EECF244321}">
                <p14:modId xmlns:p14="http://schemas.microsoft.com/office/powerpoint/2010/main" val="2942855509"/>
              </p:ext>
            </p:extLst>
          </p:nvPr>
        </p:nvGraphicFramePr>
        <p:xfrm>
          <a:off x="2208213" y="1600200"/>
          <a:ext cx="9372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2506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30C7CF8-7B9C-4848-9FC5-7DD778DA8086}"/>
              </a:ext>
            </a:extLst>
          </p:cNvPr>
          <p:cNvSpPr>
            <a:spLocks noGrp="1"/>
          </p:cNvSpPr>
          <p:nvPr>
            <p:ph idx="1"/>
          </p:nvPr>
        </p:nvSpPr>
        <p:spPr/>
        <p:txBody>
          <a:bodyPr/>
          <a:lstStyle/>
          <a:p>
            <a:r>
              <a:rPr lang="lt-LT" dirty="0"/>
              <a:t>Veiksmingas ugdymo organizavimas prasideda nuo mokyklos ir jos visų bendruomenės narių </a:t>
            </a:r>
            <a:r>
              <a:rPr lang="lt-LT" b="1" i="1" dirty="0"/>
              <a:t>pasirengimo </a:t>
            </a:r>
            <a:r>
              <a:rPr lang="lt-LT" dirty="0"/>
              <a:t>lanksčiai atliepti kiekvieno mokinio poreikius. </a:t>
            </a:r>
          </a:p>
          <a:p>
            <a:r>
              <a:rPr lang="lt-LT" dirty="0"/>
              <a:t>Nuo pasirengimo priklauso sėkmingas bendruomenės narių bendradarbiavimas, komandinis darbas, ugdymo proceso organizavimas ir jo analizė. </a:t>
            </a:r>
          </a:p>
          <a:p>
            <a:r>
              <a:rPr lang="lt-LT" dirty="0"/>
              <a:t>Ugdymo įstaigos resursų įvertinimas sudaro prielaidas iškeltų tikslų įgyvendinimui: tinkamam visų vaikų ugdymo organizavimui ir pagalbos teikimui. </a:t>
            </a:r>
          </a:p>
          <a:p>
            <a:r>
              <a:rPr lang="lt-LT" dirty="0"/>
              <a:t>Pagalbos efektyvumas priklauso nuo pedagogų ir švietimo pagalbos specialistų gebėjimų analizuoti savo darbą, vaikų pasiekimus, kelti naujus tikslus.</a:t>
            </a:r>
          </a:p>
        </p:txBody>
      </p:sp>
    </p:spTree>
    <p:extLst>
      <p:ext uri="{BB962C8B-B14F-4D97-AF65-F5344CB8AC3E}">
        <p14:creationId xmlns:p14="http://schemas.microsoft.com/office/powerpoint/2010/main" val="148296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7139CA1B-0F73-49B8-A8B8-80577C696646}"/>
              </a:ext>
            </a:extLst>
          </p:cNvPr>
          <p:cNvSpPr>
            <a:spLocks noGrp="1"/>
          </p:cNvSpPr>
          <p:nvPr>
            <p:ph idx="1"/>
          </p:nvPr>
        </p:nvSpPr>
        <p:spPr/>
        <p:txBody>
          <a:bodyPr/>
          <a:lstStyle/>
          <a:p>
            <a:r>
              <a:rPr lang="lt-LT" dirty="0"/>
              <a:t>Ugdymo įstaigos  lygmeniu formuojamos bendruomenės narių </a:t>
            </a:r>
            <a:r>
              <a:rPr lang="lt-LT" b="1" i="1" dirty="0"/>
              <a:t>vertybinės nuostatos,</a:t>
            </a:r>
            <a:r>
              <a:rPr lang="lt-LT" dirty="0"/>
              <a:t> </a:t>
            </a:r>
            <a:r>
              <a:rPr lang="lt-LT" b="1" i="1" dirty="0"/>
              <a:t>tradicijos, tarpusavio santykiai</a:t>
            </a:r>
            <a:r>
              <a:rPr lang="lt-LT" dirty="0"/>
              <a:t>. Todėl pagrindinė pasirengimo veiklos dalis turi būti vykdoma ugdymo įstaigoje. Veiklos analizė ir tobulinimas sudaro galimybę kiekvienam ugdymo įstaigos darbuotojui įvertinti savo indėlį į bendrus rezultatus. </a:t>
            </a:r>
          </a:p>
          <a:p>
            <a:r>
              <a:rPr lang="lt-LT" dirty="0"/>
              <a:t>Grupės lygmeniu sudaromos sąlygos vaikui bendrauti su bendraamžiais, dalyvauti bendroje veikloje, parodyti savo gebėjimus, gauti reikiamą pedagogų ir švietimo pagalbos specialistų pagalbą. Nuo pedagogo veiklos dažniausiai priklauso gera grupės atmosfera, kitoniškumo supratimas ir priėmimas, atskirties mažinimas. </a:t>
            </a:r>
          </a:p>
        </p:txBody>
      </p:sp>
    </p:spTree>
    <p:extLst>
      <p:ext uri="{BB962C8B-B14F-4D97-AF65-F5344CB8AC3E}">
        <p14:creationId xmlns:p14="http://schemas.microsoft.com/office/powerpoint/2010/main" val="804111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25B9CAB-14EF-4B33-A640-6FDCB6D710A7}"/>
              </a:ext>
            </a:extLst>
          </p:cNvPr>
          <p:cNvSpPr>
            <a:spLocks noGrp="1"/>
          </p:cNvSpPr>
          <p:nvPr>
            <p:ph type="title"/>
          </p:nvPr>
        </p:nvSpPr>
        <p:spPr/>
        <p:txBody>
          <a:bodyPr>
            <a:noAutofit/>
          </a:bodyPr>
          <a:lstStyle/>
          <a:p>
            <a:r>
              <a:rPr lang="lt-LT" sz="2400" dirty="0"/>
              <a:t>Ugdymo įstaigos pasirengimo įgyvendinti </a:t>
            </a:r>
            <a:r>
              <a:rPr lang="lt-LT" sz="2400" dirty="0" err="1"/>
              <a:t>įtraukųjį</a:t>
            </a:r>
            <a:r>
              <a:rPr lang="lt-LT" sz="2400" dirty="0"/>
              <a:t> ugdymą įsivertinimas, prioritetų nustatymas, priemonių plano sudarymas </a:t>
            </a:r>
          </a:p>
        </p:txBody>
      </p:sp>
      <p:sp>
        <p:nvSpPr>
          <p:cNvPr id="3" name="Turinio vietos rezervavimo ženklas 2">
            <a:extLst>
              <a:ext uri="{FF2B5EF4-FFF2-40B4-BE49-F238E27FC236}">
                <a16:creationId xmlns:a16="http://schemas.microsoft.com/office/drawing/2014/main" id="{6F34B250-9E88-4EF1-A51D-BA4B8AF99E9B}"/>
              </a:ext>
            </a:extLst>
          </p:cNvPr>
          <p:cNvSpPr>
            <a:spLocks noGrp="1"/>
          </p:cNvSpPr>
          <p:nvPr>
            <p:ph idx="1"/>
          </p:nvPr>
        </p:nvSpPr>
        <p:spPr/>
        <p:txBody>
          <a:bodyPr>
            <a:normAutofit fontScale="92500" lnSpcReduction="20000"/>
          </a:bodyPr>
          <a:lstStyle/>
          <a:p>
            <a:pPr marL="45720" indent="0">
              <a:buNone/>
            </a:pPr>
            <a:r>
              <a:rPr lang="lt-LT" dirty="0"/>
              <a:t>	Siekdama užtikrinti švietimo prieinamumą ir lygias galimybes visiems mokiniams, mokyklos administracija turi įvertinti mokyklos ir jos bendruomenės narių pasirengimą priimti ir teikti pagalbą SUP turintiems mokiniams bei atlikti pagrindinių sričių situacijos įvertinimą:</a:t>
            </a:r>
          </a:p>
          <a:p>
            <a:r>
              <a:rPr lang="lt-LT" dirty="0"/>
              <a:t>Ugdymo įstaigos bendruomenės nuostatas dėl įtraukiojo ugdymo; </a:t>
            </a:r>
          </a:p>
          <a:p>
            <a:r>
              <a:rPr lang="lt-LT" dirty="0"/>
              <a:t>aplinkos pritaikymą ir struktūravimą; </a:t>
            </a:r>
          </a:p>
          <a:p>
            <a:r>
              <a:rPr lang="lt-LT" dirty="0"/>
              <a:t>aprūpinimo specialiosiomis ugdymo(</a:t>
            </a:r>
            <a:r>
              <a:rPr lang="lt-LT" dirty="0" err="1"/>
              <a:t>si</a:t>
            </a:r>
            <a:r>
              <a:rPr lang="lt-LT" dirty="0"/>
              <a:t>) ir techninės pagalbos priemonėmis;</a:t>
            </a:r>
          </a:p>
          <a:p>
            <a:r>
              <a:rPr lang="lt-LT" dirty="0"/>
              <a:t> pedagogų ir švietimo pagalbos specialistų kompetenciją, pasirengimą bendradarbiauti, komandinio darbo įgūdžius; </a:t>
            </a:r>
          </a:p>
          <a:p>
            <a:r>
              <a:rPr lang="lt-LT" dirty="0"/>
              <a:t>sudėtingų situacijų valdymo kompetenciją; </a:t>
            </a:r>
          </a:p>
          <a:p>
            <a:r>
              <a:rPr lang="lt-LT" dirty="0"/>
              <a:t>ugdymo plano pritaikymo galimybes, atsižvelgiant į ugdytinių raidos ypatybes ir poreikius ir kt. </a:t>
            </a:r>
          </a:p>
        </p:txBody>
      </p:sp>
    </p:spTree>
    <p:extLst>
      <p:ext uri="{BB962C8B-B14F-4D97-AF65-F5344CB8AC3E}">
        <p14:creationId xmlns:p14="http://schemas.microsoft.com/office/powerpoint/2010/main" val="611126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B902E4C-8C74-4056-9B43-BFA0B673E8AC}"/>
              </a:ext>
            </a:extLst>
          </p:cNvPr>
          <p:cNvSpPr>
            <a:spLocks noGrp="1"/>
          </p:cNvSpPr>
          <p:nvPr>
            <p:ph idx="1"/>
          </p:nvPr>
        </p:nvSpPr>
        <p:spPr>
          <a:xfrm>
            <a:off x="2208213" y="422694"/>
            <a:ext cx="9372600" cy="5292306"/>
          </a:xfrm>
        </p:spPr>
        <p:txBody>
          <a:bodyPr/>
          <a:lstStyle/>
          <a:p>
            <a:r>
              <a:rPr lang="lt-LT" dirty="0"/>
              <a:t>Ugdymo įstaigoje turi būti nustatyti prioritetai, sudarytas priemonių planas, numatyti įstaigai reikalingi pokyčiai, planuojamas švietimo pagalbos specialistų ir specialiosios pagalbos darbuotojų poreikis ir krūvis. </a:t>
            </a:r>
          </a:p>
          <a:p>
            <a:r>
              <a:rPr lang="lt-LT" dirty="0"/>
              <a:t>Administracija kartu su VGK privalo planuoti ugdymo įstaigos bendruomenės švietimą </a:t>
            </a:r>
            <a:r>
              <a:rPr lang="lt-LT" dirty="0" err="1"/>
              <a:t>įtraukties</a:t>
            </a:r>
            <a:r>
              <a:rPr lang="lt-LT" dirty="0"/>
              <a:t> klausimais. </a:t>
            </a:r>
          </a:p>
          <a:p>
            <a:r>
              <a:rPr lang="lt-LT" dirty="0"/>
              <a:t>Svarbu kuo anksčiau ir neatidėliojant formuoti visų bendruomenės narių nuostatas, leidžiančias priimti žmonių įvairovę kaip vertybę, o ne kaip trukdį.</a:t>
            </a:r>
          </a:p>
          <a:p>
            <a:r>
              <a:rPr lang="lt-LT" dirty="0"/>
              <a:t>SUP turinčių vaikų tėvus (globėjus, rūpintojus) reikia įtraukti į ugdymo įstaigos Tarybą, grupės tėvų (globėjų, rūpintojų) komitetą ir užtikrinti jų dalyvavimą sprendimų priėmime, kad būtų atstovaujami visų vaikų interesai.</a:t>
            </a:r>
          </a:p>
          <a:p>
            <a:r>
              <a:rPr lang="lt-LT" dirty="0"/>
              <a:t>Ugdymo įstaigos VGK vertėtų paskirti narį, atsakingą už įtraukiojo ugdymo organizavimo, vaikų SUP poreikių vertinimo ir ugdymo pritaikymo dokumentų rengimą, kaupimą, saugojimą bei mokyklos bendruomenės švietimą aktualiomis įtraukiojo ugdymo temomis.  </a:t>
            </a:r>
          </a:p>
        </p:txBody>
      </p:sp>
    </p:spTree>
    <p:extLst>
      <p:ext uri="{BB962C8B-B14F-4D97-AF65-F5344CB8AC3E}">
        <p14:creationId xmlns:p14="http://schemas.microsoft.com/office/powerpoint/2010/main" val="4191970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7B821C1-C4AE-4CFC-B4D8-F4F7FEE7BE23}"/>
              </a:ext>
            </a:extLst>
          </p:cNvPr>
          <p:cNvSpPr>
            <a:spLocks noGrp="1"/>
          </p:cNvSpPr>
          <p:nvPr>
            <p:ph type="title"/>
          </p:nvPr>
        </p:nvSpPr>
        <p:spPr>
          <a:xfrm>
            <a:off x="2208213" y="304800"/>
            <a:ext cx="9372600" cy="566468"/>
          </a:xfrm>
        </p:spPr>
        <p:txBody>
          <a:bodyPr>
            <a:normAutofit/>
          </a:bodyPr>
          <a:lstStyle/>
          <a:p>
            <a:r>
              <a:rPr lang="pt-BR" sz="2800" dirty="0"/>
              <a:t>Ugdymo aplinkos ir priemonių pritaikymas</a:t>
            </a:r>
            <a:endParaRPr lang="lt-LT" sz="2800" dirty="0"/>
          </a:p>
        </p:txBody>
      </p:sp>
      <p:sp>
        <p:nvSpPr>
          <p:cNvPr id="3" name="Turinio vietos rezervavimo ženklas 2">
            <a:extLst>
              <a:ext uri="{FF2B5EF4-FFF2-40B4-BE49-F238E27FC236}">
                <a16:creationId xmlns:a16="http://schemas.microsoft.com/office/drawing/2014/main" id="{59C8D05C-C3ED-47B0-941A-8D67C3F34556}"/>
              </a:ext>
            </a:extLst>
          </p:cNvPr>
          <p:cNvSpPr>
            <a:spLocks noGrp="1"/>
          </p:cNvSpPr>
          <p:nvPr>
            <p:ph idx="1"/>
          </p:nvPr>
        </p:nvSpPr>
        <p:spPr>
          <a:xfrm>
            <a:off x="2208213" y="1035170"/>
            <a:ext cx="9372600" cy="4679830"/>
          </a:xfrm>
        </p:spPr>
        <p:txBody>
          <a:bodyPr>
            <a:normAutofit fontScale="70000" lnSpcReduction="20000"/>
          </a:bodyPr>
          <a:lstStyle/>
          <a:p>
            <a:r>
              <a:rPr lang="lt-LT" dirty="0"/>
              <a:t>Ugdymo įstaigos  aplinka turi atitikti visų bendruomenės narių poreikius. </a:t>
            </a:r>
          </a:p>
          <a:p>
            <a:r>
              <a:rPr lang="lt-LT" dirty="0"/>
              <a:t>Ugdymo aplinka turi būti saugi, patogi, patraukli, funkcionali, greitai pritaikoma skirtingoms veikloms, informatyvi, su aiškiomis vizualiomis ir (ar) garsinėmis nuorodomis, pvz., grupės, žaidimų kambarių išdėstymas, tualetai,  biblioteka, vietos poilsiui ir pan.:</a:t>
            </a:r>
          </a:p>
          <a:p>
            <a:pPr>
              <a:buFont typeface="Wingdings" panose="05000000000000000000" pitchFamily="2" charset="2"/>
              <a:buChar char="Ø"/>
            </a:pPr>
            <a:r>
              <a:rPr lang="lt-LT" dirty="0"/>
              <a:t>turintiems negalią dėl judesio ir padėties sutrikimo (-ų): įvažiavimas, rampos, keltuvai, neįgaliesiems įrengti tualetai, specialiai praplatintos  durys, stalai ir kėdės pagal poreikį sumažinti arba paaukštinti ir kt.; </a:t>
            </a:r>
          </a:p>
          <a:p>
            <a:pPr>
              <a:buFont typeface="Wingdings" panose="05000000000000000000" pitchFamily="2" charset="2"/>
              <a:buChar char="Ø"/>
            </a:pPr>
            <a:r>
              <a:rPr lang="lt-LT" dirty="0"/>
              <a:t>turintiems negalią dėl regos sutrikimo: tinkamu kontrastu pažymėti paviršiai (stiklinės durys, kontrastingomis juostomis pažymėti laiptai ir t. t.), nuorodos,  informacija pateikta tinkamo dydžio šriftu, tinkamai apšviesta, naudojami garsiniai šviesoforai; </a:t>
            </a:r>
          </a:p>
          <a:p>
            <a:pPr>
              <a:buFont typeface="Wingdings" panose="05000000000000000000" pitchFamily="2" charset="2"/>
              <a:buChar char="Ø"/>
            </a:pPr>
            <a:r>
              <a:rPr lang="lt-LT" dirty="0"/>
              <a:t>turintiems negalią dėl klausos sutrikimo: pastatuose montuojama informavimo ar evakuacijos įranga turi veikti ne tik garso, bet ir šviesos signalais; </a:t>
            </a:r>
          </a:p>
          <a:p>
            <a:pPr>
              <a:buFont typeface="Wingdings" panose="05000000000000000000" pitchFamily="2" charset="2"/>
              <a:buChar char="Ø"/>
            </a:pPr>
            <a:r>
              <a:rPr lang="lt-LT" dirty="0"/>
              <a:t>turintiems negalią dėl įvairiapusio raidos sutrikimo, taip pat vaikams su emocijų, elgesio sutrikimais: turėti saugią erdvę – nusiraminimo ar sensorinį kambarį, kuriame vaikai gali nusiraminti, pailsėti, saugiai atsigauti ir po kurio laiko grįžti į sau įprastą aplinką. </a:t>
            </a:r>
          </a:p>
          <a:p>
            <a:pPr>
              <a:buFont typeface="Wingdings" panose="05000000000000000000" pitchFamily="2" charset="2"/>
              <a:buChar char="Ø"/>
            </a:pPr>
            <a:r>
              <a:rPr lang="lt-LT" dirty="0"/>
              <a:t>Priemonių pritaikymas: ugdymo įstaiga turi aprūpinti SUP turinčius vaikus (vaikus, turinčius elgesio ir emocijų, autizmo spektro sutrikimų, vaikus, turinčius judesio ir (ar) padėties, intelekto ir kt. sutrikimus) specialiosiomis ugdymo(</a:t>
            </a:r>
            <a:r>
              <a:rPr lang="lt-LT" dirty="0" err="1"/>
              <a:t>si</a:t>
            </a:r>
            <a:r>
              <a:rPr lang="lt-LT" dirty="0"/>
              <a:t>) priemonėmis bei ugdymui skirtomis techninės pagalbos priemonėmis, reikalingomis teikti kokybišką ugdymo(</a:t>
            </a:r>
            <a:r>
              <a:rPr lang="lt-LT" dirty="0" err="1"/>
              <a:t>si</a:t>
            </a:r>
            <a:r>
              <a:rPr lang="lt-LT" dirty="0"/>
              <a:t>) paslaugą.</a:t>
            </a:r>
          </a:p>
        </p:txBody>
      </p:sp>
    </p:spTree>
    <p:extLst>
      <p:ext uri="{BB962C8B-B14F-4D97-AF65-F5344CB8AC3E}">
        <p14:creationId xmlns:p14="http://schemas.microsoft.com/office/powerpoint/2010/main" val="2165869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C550594-141F-4747-B4C8-34AA34A30AEF}"/>
              </a:ext>
            </a:extLst>
          </p:cNvPr>
          <p:cNvSpPr>
            <a:spLocks noGrp="1"/>
          </p:cNvSpPr>
          <p:nvPr>
            <p:ph type="title"/>
          </p:nvPr>
        </p:nvSpPr>
        <p:spPr>
          <a:xfrm>
            <a:off x="2208213" y="304800"/>
            <a:ext cx="9372600" cy="652732"/>
          </a:xfrm>
        </p:spPr>
        <p:txBody>
          <a:bodyPr>
            <a:normAutofit/>
          </a:bodyPr>
          <a:lstStyle/>
          <a:p>
            <a:r>
              <a:rPr lang="lt-LT" sz="2800" dirty="0"/>
              <a:t>Ugdymo pagalbos planavimas</a:t>
            </a:r>
          </a:p>
        </p:txBody>
      </p:sp>
      <p:sp>
        <p:nvSpPr>
          <p:cNvPr id="3" name="Turinio vietos rezervavimo ženklas 2">
            <a:extLst>
              <a:ext uri="{FF2B5EF4-FFF2-40B4-BE49-F238E27FC236}">
                <a16:creationId xmlns:a16="http://schemas.microsoft.com/office/drawing/2014/main" id="{F5B0BA8E-FB26-471B-A895-6C3DF6B2F2C5}"/>
              </a:ext>
            </a:extLst>
          </p:cNvPr>
          <p:cNvSpPr>
            <a:spLocks noGrp="1"/>
          </p:cNvSpPr>
          <p:nvPr>
            <p:ph idx="1"/>
          </p:nvPr>
        </p:nvSpPr>
        <p:spPr>
          <a:xfrm>
            <a:off x="2208213" y="1026543"/>
            <a:ext cx="9372600" cy="4856672"/>
          </a:xfrm>
        </p:spPr>
        <p:txBody>
          <a:bodyPr>
            <a:normAutofit lnSpcReduction="10000"/>
          </a:bodyPr>
          <a:lstStyle/>
          <a:p>
            <a:r>
              <a:rPr lang="lt-LT" dirty="0"/>
              <a:t>Ugdymo įstaigos dokumentuose numatoma, kaip bus organizuojama švietimo pagalba SUP turintiems mokiniams, nurodomi už tokios pagalbos teikimą ir kokybę atsakinti darbuotojai. </a:t>
            </a:r>
          </a:p>
          <a:p>
            <a:r>
              <a:rPr lang="lt-LT" dirty="0"/>
              <a:t>Būtina atkreipti dėmesį į naujai atvykusių vaikų adaptacijos ypatumus, išnagrinėti jų turimus dokumentus ir numatyti individualaus pagalbos plano sudarymo ir (ar) SUP įvertinimo reikalingumą. </a:t>
            </a:r>
          </a:p>
          <a:p>
            <a:r>
              <a:rPr lang="lt-LT" dirty="0"/>
              <a:t>Kai kurie sunkumai gali išryškėti tik pradėjus lankyti ugdymo įstaigą.</a:t>
            </a:r>
          </a:p>
          <a:p>
            <a:r>
              <a:rPr lang="lt-LT" dirty="0"/>
              <a:t> Ankstyvas mokymosi sunkumų atpažinimas ir laiku pradėta teikti švietimo pagalba sušvelnina patiriamus sunkumus, lengvina savirealizacijos galimybes ir mažina galimą atskirtį. </a:t>
            </a:r>
          </a:p>
          <a:p>
            <a:r>
              <a:rPr lang="lt-LT" dirty="0"/>
              <a:t>Visi su vaiko ugdymu susiję darbuotojai turi nuolat plėtoti savo kompetencijas švietimo pagalbos klausimais. </a:t>
            </a:r>
          </a:p>
          <a:p>
            <a:r>
              <a:rPr lang="lt-LT" dirty="0"/>
              <a:t>Pagalbos teikimo tvarka turi būti suprantama ir aiški darbuotojams, ir vaikų tėvams (globėjams, rūpintojams).</a:t>
            </a:r>
          </a:p>
        </p:txBody>
      </p:sp>
    </p:spTree>
    <p:extLst>
      <p:ext uri="{BB962C8B-B14F-4D97-AF65-F5344CB8AC3E}">
        <p14:creationId xmlns:p14="http://schemas.microsoft.com/office/powerpoint/2010/main" val="3435653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7410A8F-8F92-4184-85F1-1E6A719A74E3}"/>
              </a:ext>
            </a:extLst>
          </p:cNvPr>
          <p:cNvSpPr>
            <a:spLocks noGrp="1"/>
          </p:cNvSpPr>
          <p:nvPr>
            <p:ph idx="1"/>
          </p:nvPr>
        </p:nvSpPr>
        <p:spPr/>
        <p:txBody>
          <a:bodyPr/>
          <a:lstStyle/>
          <a:p>
            <a:r>
              <a:rPr lang="lt-LT" dirty="0"/>
              <a:t>Būtina parengti konfliktinių situacijų sprendimo tvarką (į ką nepatenkintų interesų šalis kreipiasi pirmiausia, kokie galimi veiksmai seka toliau, kokiais atvejais reikalingas  administracijos ar kitų institucijų įtraukimas ir kt.) ir pristatyti ją bendruomenei. </a:t>
            </a:r>
          </a:p>
          <a:p>
            <a:r>
              <a:rPr lang="lt-LT" dirty="0"/>
              <a:t>Naudinga ugdymo įstaigoje turėti vieną ar kelis asmenis, pasirengusius vykdyti mediacijos (tarpininkavimo) procesą konflikto sprendime.  </a:t>
            </a:r>
          </a:p>
        </p:txBody>
      </p:sp>
    </p:spTree>
    <p:extLst>
      <p:ext uri="{BB962C8B-B14F-4D97-AF65-F5344CB8AC3E}">
        <p14:creationId xmlns:p14="http://schemas.microsoft.com/office/powerpoint/2010/main" val="43571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A3F2C7A-25CF-4516-8733-B179E89BF642}"/>
              </a:ext>
            </a:extLst>
          </p:cNvPr>
          <p:cNvSpPr>
            <a:spLocks noGrp="1"/>
          </p:cNvSpPr>
          <p:nvPr>
            <p:ph type="title"/>
          </p:nvPr>
        </p:nvSpPr>
        <p:spPr>
          <a:xfrm>
            <a:off x="2208213" y="304800"/>
            <a:ext cx="9372600" cy="669986"/>
          </a:xfrm>
        </p:spPr>
        <p:txBody>
          <a:bodyPr>
            <a:normAutofit fontScale="90000"/>
          </a:bodyPr>
          <a:lstStyle/>
          <a:p>
            <a:r>
              <a:rPr lang="lt-LT" sz="2800" dirty="0"/>
              <a:t>Pedagogų  švietimo pagalbos komandos, kito personalo pa(</a:t>
            </a:r>
            <a:r>
              <a:rPr lang="lt-LT" sz="2800" dirty="0" err="1"/>
              <a:t>si</a:t>
            </a:r>
            <a:r>
              <a:rPr lang="lt-LT" sz="2800" dirty="0"/>
              <a:t>)rengimas</a:t>
            </a:r>
          </a:p>
        </p:txBody>
      </p:sp>
      <p:sp>
        <p:nvSpPr>
          <p:cNvPr id="3" name="Turinio vietos rezervavimo ženklas 2">
            <a:extLst>
              <a:ext uri="{FF2B5EF4-FFF2-40B4-BE49-F238E27FC236}">
                <a16:creationId xmlns:a16="http://schemas.microsoft.com/office/drawing/2014/main" id="{A7A8C586-C413-4C39-B485-01AA109F6A05}"/>
              </a:ext>
            </a:extLst>
          </p:cNvPr>
          <p:cNvSpPr>
            <a:spLocks noGrp="1"/>
          </p:cNvSpPr>
          <p:nvPr>
            <p:ph idx="1"/>
          </p:nvPr>
        </p:nvSpPr>
        <p:spPr>
          <a:xfrm>
            <a:off x="2208213" y="974787"/>
            <a:ext cx="9372600" cy="4908428"/>
          </a:xfrm>
        </p:spPr>
        <p:txBody>
          <a:bodyPr>
            <a:normAutofit fontScale="77500" lnSpcReduction="20000"/>
          </a:bodyPr>
          <a:lstStyle/>
          <a:p>
            <a:r>
              <a:rPr lang="lt-LT" dirty="0"/>
              <a:t>Pedagogai – pagrindiniai įtraukiojo ugdymo vykdytojai. </a:t>
            </a:r>
          </a:p>
          <a:p>
            <a:r>
              <a:rPr lang="lt-LT" dirty="0"/>
              <a:t>Pedagogų pasirengimas, dalykinės ir socialinės kompetencijos, pozityvios vertybinės nuostatos, priimant vaikų ir jų ugdymosi poreikių įvairovę, gebėjimas dirbti komandoje ir bendradarbiavimas yra įtraukiojo ugdymo pagrindas. </a:t>
            </a:r>
          </a:p>
          <a:p>
            <a:r>
              <a:rPr lang="lt-LT" dirty="0"/>
              <a:t>Siekiant didesnės vaikų pažangos pedagogui būtina bendradarbiauti su vaikais, jų tėvais (globėjais, rūpintojais), kitais pedagogais, švietimo pagalbos specialistais. Prireikus - konsultuotis su kitų institucijų specialistai, pvz., su Pedagoginės psichologinės tarnybos, LASUC Sutrikusios raidos vaikų konsultavimo skyriaus specialistais, VTAĮT ir kt.</a:t>
            </a:r>
          </a:p>
          <a:p>
            <a:r>
              <a:rPr lang="lt-LT" dirty="0"/>
              <a:t> Administracija turėtų planuoti, skatinti ir sudaryti galimybes pedagogams, švietimo pagalbos specialistams kelti kvalifikaciją, tobulintis, įgyti naujų kompetencijų. </a:t>
            </a:r>
          </a:p>
          <a:p>
            <a:r>
              <a:rPr lang="lt-LT" dirty="0"/>
              <a:t>Ugdymo įstaigos aptarnaujantis personalas turėtų būti supažindintas ir apmokytas tinkamo elgesio ir sąveikos su SUP turinčiais vaikais; žinoti į ką kreiptis prireikus pagalbos.</a:t>
            </a:r>
          </a:p>
          <a:p>
            <a:r>
              <a:rPr lang="lt-LT" dirty="0"/>
              <a:t> Esant galimybei, rekomenduojama visus mokyklos darbuotojus įtraukti ir į prevencinių programų mokymus, vykdymą. </a:t>
            </a:r>
          </a:p>
          <a:p>
            <a:r>
              <a:rPr lang="lt-LT" dirty="0"/>
              <a:t>Ugdymo įstaigoje turi būti įvardinti įtraukiojo ugdymo lyderiai ir ekspertai, jiems sudarytos galimybės konsultuoti kitus darbuotojus, dalintis patirtimi. </a:t>
            </a:r>
          </a:p>
          <a:p>
            <a:r>
              <a:rPr lang="lt-LT" dirty="0"/>
              <a:t>Siekiant motyvuoti pedagogus turėtų būti sukurta įvertinimo ir paskatinimo už sėkmingą darbą diegiant ir plėtojant </a:t>
            </a:r>
            <a:r>
              <a:rPr lang="lt-LT" dirty="0" err="1"/>
              <a:t>įtraukųjį</a:t>
            </a:r>
            <a:r>
              <a:rPr lang="lt-LT" dirty="0"/>
              <a:t> ugdymą.</a:t>
            </a:r>
          </a:p>
        </p:txBody>
      </p:sp>
    </p:spTree>
    <p:extLst>
      <p:ext uri="{BB962C8B-B14F-4D97-AF65-F5344CB8AC3E}">
        <p14:creationId xmlns:p14="http://schemas.microsoft.com/office/powerpoint/2010/main" val="415242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title"/>
          </p:nvPr>
        </p:nvSpPr>
        <p:spPr>
          <a:xfrm>
            <a:off x="2208213" y="304800"/>
            <a:ext cx="9372600" cy="838200"/>
          </a:xfrm>
        </p:spPr>
        <p:txBody>
          <a:bodyPr rtlCol="0"/>
          <a:lstStyle/>
          <a:p>
            <a:pPr rtl="0"/>
            <a:r>
              <a:rPr lang="lt-LT" dirty="0">
                <a:solidFill>
                  <a:srgbClr val="002060"/>
                </a:solidFill>
              </a:rPr>
              <a:t>Nuostatos</a:t>
            </a:r>
          </a:p>
        </p:txBody>
      </p:sp>
      <p:sp>
        <p:nvSpPr>
          <p:cNvPr id="3" name="2 turinio vietos rezervavimo ženklas"/>
          <p:cNvSpPr>
            <a:spLocks noGrp="1"/>
          </p:cNvSpPr>
          <p:nvPr>
            <p:ph idx="1"/>
          </p:nvPr>
        </p:nvSpPr>
        <p:spPr/>
        <p:txBody>
          <a:bodyPr rtlCol="0">
            <a:normAutofit fontScale="92500" lnSpcReduction="10000"/>
          </a:bodyPr>
          <a:lstStyle/>
          <a:p>
            <a:pPr rtl="0"/>
            <a:r>
              <a:rPr lang="lt-LT" dirty="0"/>
              <a:t>Lietuvos Respublikos švietimo įstatyme, Valstybinėje švietimo 2013–2022 m. strategijoje, Geros mokyklos koncepcijoje (2015 m.) suformuluota perėjimo nuo švietimo visiems prie švietimo kiekvienam, </a:t>
            </a:r>
            <a:r>
              <a:rPr lang="lt-LT" b="1" dirty="0"/>
              <a:t>suasmeninto ugdymo(</a:t>
            </a:r>
            <a:r>
              <a:rPr lang="lt-LT" b="1" dirty="0" err="1"/>
              <a:t>si</a:t>
            </a:r>
            <a:r>
              <a:rPr lang="lt-LT" b="1" dirty="0"/>
              <a:t>) ir mokymo(</a:t>
            </a:r>
            <a:r>
              <a:rPr lang="lt-LT" b="1" dirty="0" err="1"/>
              <a:t>si</a:t>
            </a:r>
            <a:r>
              <a:rPr lang="lt-LT" b="1" dirty="0"/>
              <a:t>) </a:t>
            </a:r>
            <a:r>
              <a:rPr lang="lt-LT" dirty="0"/>
              <a:t>nuostata. </a:t>
            </a:r>
          </a:p>
          <a:p>
            <a:pPr rtl="0"/>
            <a:r>
              <a:rPr lang="lt-LT" dirty="0"/>
              <a:t>Įgyvendindamos Geros mokyklos koncepcijos nuostatas, ugdymo įstaigos susiduria su </a:t>
            </a:r>
            <a:r>
              <a:rPr lang="lt-LT" b="1" dirty="0" err="1"/>
              <a:t>įtraukties</a:t>
            </a:r>
            <a:r>
              <a:rPr lang="lt-LT" b="1" dirty="0"/>
              <a:t> </a:t>
            </a:r>
            <a:r>
              <a:rPr lang="lt-LT" dirty="0"/>
              <a:t>sunkumais ir iššūkiais: aplinka tik dalinai pritaikyta skirtingus ugdymosi poreikius turintiems vaikams, švietimo pagalbos specialistų kaita arba jų trūkumas, nepakankamas pedagogų pasirengimas ir motyvacija ugdyti didelius ugdymosi poreikius turinčius vaikus, pedagogo padėjėjų (ypač turinčių žinių ir patirties) stoka. </a:t>
            </a:r>
          </a:p>
          <a:p>
            <a:pPr rtl="0"/>
            <a:r>
              <a:rPr lang="lt-LT" dirty="0"/>
              <a:t>2024 m. rugsėjį įsigalios Lietuvos Respublikos Švietimo įstatymo Nr. I-1489 5, 14, 21, 29, 30, 34 ir 36 straipsnių pakeitimas ir įstatymo papildymas 45 straipsniu, kurie numato, kad kiekvienam vaikui turi būti sudarytos sąlygos ugdytis artimiausioje ugdymo įstaigoje (darželyje, mokykloje) kartu su savo bendraamžiais. </a:t>
            </a:r>
          </a:p>
        </p:txBody>
      </p:sp>
    </p:spTree>
    <p:extLst>
      <p:ext uri="{BB962C8B-B14F-4D97-AF65-F5344CB8AC3E}">
        <p14:creationId xmlns:p14="http://schemas.microsoft.com/office/powerpoint/2010/main" val="208392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5D7DC226-07FD-49F7-B6AA-C3525EEC4AFB}"/>
              </a:ext>
            </a:extLst>
          </p:cNvPr>
          <p:cNvSpPr>
            <a:spLocks noGrp="1"/>
          </p:cNvSpPr>
          <p:nvPr>
            <p:ph idx="1"/>
          </p:nvPr>
        </p:nvSpPr>
        <p:spPr>
          <a:xfrm>
            <a:off x="2208213" y="1035170"/>
            <a:ext cx="9372600" cy="4679830"/>
          </a:xfrm>
        </p:spPr>
        <p:txBody>
          <a:bodyPr/>
          <a:lstStyle/>
          <a:p>
            <a:pPr marL="45720" indent="0">
              <a:buNone/>
            </a:pPr>
            <a:r>
              <a:rPr lang="lt-LT" dirty="0"/>
              <a:t>	</a:t>
            </a:r>
          </a:p>
          <a:p>
            <a:pPr marL="45720" indent="0">
              <a:buNone/>
            </a:pPr>
            <a:r>
              <a:rPr lang="lt-LT" dirty="0"/>
              <a:t>	SVARBU SUPRASTI, KAD ĮTRAUKTIS – ŽYMIAI SUDĖTINGESNIS PROCESAS, NEI VIEN ĮVAIRIŲ POREIKIŲ TURINČIŲ VAIKŲ PRIĖMIMAS Į BENDRĄSIAS GRUPES. </a:t>
            </a:r>
          </a:p>
          <a:p>
            <a:pPr marL="45720" indent="0">
              <a:buNone/>
            </a:pPr>
            <a:r>
              <a:rPr lang="lt-LT" dirty="0"/>
              <a:t>	</a:t>
            </a:r>
            <a:r>
              <a:rPr lang="lt-LT" sz="1800" dirty="0"/>
              <a:t>Galima pritaikyti ugdymo įstaigos aplinką įvairiems vaikų poreikiams (įrengti keltuvus, poilsio kampelius, sensorinius kambarius, įsigyti interaktyvių priemonių ir pan.), tačiau visada išlieka svarbiausias - </a:t>
            </a:r>
            <a:r>
              <a:rPr lang="lt-LT" sz="1800" b="1" dirty="0"/>
              <a:t>žmogiškasis faktorius. </a:t>
            </a:r>
          </a:p>
          <a:p>
            <a:pPr marL="45720" indent="0">
              <a:buNone/>
            </a:pPr>
            <a:r>
              <a:rPr lang="lt-LT" sz="1800" b="1" dirty="0"/>
              <a:t>	</a:t>
            </a:r>
            <a:r>
              <a:rPr lang="lt-LT" sz="1800" dirty="0"/>
              <a:t>Mūsų išoriniai ir vidiniai resursai - tai pedagogų, švietimo pagalbos specialistų </a:t>
            </a:r>
            <a:r>
              <a:rPr lang="lt-LT" sz="1800" b="1" dirty="0"/>
              <a:t>vertybės ir kompetencijos</a:t>
            </a:r>
            <a:r>
              <a:rPr lang="lt-LT" sz="1800" dirty="0"/>
              <a:t>, jų ir kitų pagalbos vaikui specialistų pakankamas kiekis įstaigoje. </a:t>
            </a:r>
          </a:p>
          <a:p>
            <a:pPr marL="45720" indent="0">
              <a:buNone/>
            </a:pPr>
            <a:r>
              <a:rPr lang="lt-LT" sz="1800" dirty="0"/>
              <a:t>	</a:t>
            </a:r>
          </a:p>
        </p:txBody>
      </p:sp>
    </p:spTree>
    <p:extLst>
      <p:ext uri="{BB962C8B-B14F-4D97-AF65-F5344CB8AC3E}">
        <p14:creationId xmlns:p14="http://schemas.microsoft.com/office/powerpoint/2010/main" val="41605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B2817F8-6BD0-4249-8928-064CCB3BA51C}"/>
              </a:ext>
            </a:extLst>
          </p:cNvPr>
          <p:cNvSpPr>
            <a:spLocks noGrp="1"/>
          </p:cNvSpPr>
          <p:nvPr>
            <p:ph idx="1"/>
          </p:nvPr>
        </p:nvSpPr>
        <p:spPr>
          <a:xfrm>
            <a:off x="2208213" y="707366"/>
            <a:ext cx="9372600" cy="5007634"/>
          </a:xfrm>
        </p:spPr>
        <p:txBody>
          <a:bodyPr>
            <a:normAutofit fontScale="92500" lnSpcReduction="20000"/>
          </a:bodyPr>
          <a:lstStyle/>
          <a:p>
            <a:r>
              <a:rPr lang="lt-LT" sz="1900" b="1" dirty="0" err="1"/>
              <a:t>Įtraukusis</a:t>
            </a:r>
            <a:r>
              <a:rPr lang="lt-LT" sz="1900" b="1" dirty="0"/>
              <a:t> ugdymas </a:t>
            </a:r>
            <a:r>
              <a:rPr lang="lt-LT" sz="1900" dirty="0"/>
              <a:t>– procesas, kuriame atsižvelgiama į mokinių socialinę, kultūrinę, mokymosi įvairovę ir remiamasi veiksniais, padedančiais nustatyti bei šalinti kliūtis mokymuisi ir dalyvavimui švietime.</a:t>
            </a:r>
          </a:p>
          <a:p>
            <a:pPr algn="just"/>
            <a:r>
              <a:rPr lang="lt-LT" sz="1900" dirty="0">
                <a:effectLst/>
              </a:rPr>
              <a:t>Įtraukiojo ugdymo koncepcija reikalauja sukurti ugdymo įstaigą visiems, bet tai padaryti, </a:t>
            </a:r>
            <a:r>
              <a:rPr lang="lt-LT" sz="1900" b="1" i="1" dirty="0">
                <a:effectLst/>
              </a:rPr>
              <a:t>ne tiek įtraukiant įvairias mažumas į daugumos ugdymo(</a:t>
            </a:r>
            <a:r>
              <a:rPr lang="lt-LT" sz="1900" b="1" i="1" dirty="0" err="1">
                <a:effectLst/>
              </a:rPr>
              <a:t>si</a:t>
            </a:r>
            <a:r>
              <a:rPr lang="lt-LT" sz="1900" b="1" i="1" dirty="0">
                <a:effectLst/>
              </a:rPr>
              <a:t>) įstaigą, </a:t>
            </a:r>
            <a:r>
              <a:rPr lang="lt-LT" sz="1900" dirty="0">
                <a:effectLst/>
              </a:rPr>
              <a:t>kiek </a:t>
            </a:r>
            <a:r>
              <a:rPr lang="lt-LT" sz="1900" b="1" i="1" dirty="0">
                <a:effectLst/>
              </a:rPr>
              <a:t>formuojant iš principo naują, socialine ir kultūrine prasme įvairią ugdymo įstaigą,</a:t>
            </a:r>
            <a:r>
              <a:rPr lang="lt-LT" sz="1900" dirty="0">
                <a:effectLst/>
              </a:rPr>
              <a:t> kurios tikslas yra visavertis vaikų dalyvavimas ugdymo procese, atsižvelgiant į pačių vaikų poreikius ir galimybes, o ne į </a:t>
            </a:r>
            <a:r>
              <a:rPr lang="lt-LT" sz="1900" b="1" i="1" dirty="0">
                <a:effectLst/>
              </a:rPr>
              <a:t>bendrus standartus</a:t>
            </a:r>
            <a:r>
              <a:rPr lang="lt-LT" sz="1900" dirty="0">
                <a:effectLst/>
              </a:rPr>
              <a:t>. </a:t>
            </a:r>
          </a:p>
          <a:p>
            <a:pPr>
              <a:buFont typeface="Arial" panose="020B0604020202020204" pitchFamily="34" charset="0"/>
              <a:buChar char="•"/>
            </a:pPr>
            <a:r>
              <a:rPr lang="lt-LT" dirty="0"/>
              <a:t>Įtraukiojo ugdymo reikalavimai:</a:t>
            </a:r>
            <a:endParaRPr lang="lt-LT" dirty="0">
              <a:effectLst/>
            </a:endParaRPr>
          </a:p>
          <a:p>
            <a:pPr>
              <a:buFont typeface="Wingdings" panose="05000000000000000000" pitchFamily="2" charset="2"/>
              <a:buChar char="Ø"/>
            </a:pPr>
            <a:r>
              <a:rPr lang="lt-LT" dirty="0"/>
              <a:t>Prieinamumas: ugdymo(</a:t>
            </a:r>
            <a:r>
              <a:rPr lang="lt-LT" dirty="0" err="1"/>
              <a:t>si</a:t>
            </a:r>
            <a:r>
              <a:rPr lang="lt-LT" dirty="0"/>
              <a:t>) įstaigos aplinkos ir patalpų pritaikymas asmenims su SUP (specialiais poreikiais), specializuota kompiuterinė ir kita įranga, veiklos priemonės;</a:t>
            </a:r>
          </a:p>
          <a:p>
            <a:pPr>
              <a:buFont typeface="Wingdings" panose="05000000000000000000" pitchFamily="2" charset="2"/>
              <a:buChar char="Ø"/>
            </a:pPr>
            <a:r>
              <a:rPr lang="lt-LT" dirty="0"/>
              <a:t>Pedagogų ir viso personalo pasirengimas (</a:t>
            </a:r>
            <a:r>
              <a:rPr lang="lt-LT" b="1" i="1" dirty="0"/>
              <a:t>pakankamas informuotumas apie įvairius sutrikimus ir SUP turinčių vaikų ugdymą</a:t>
            </a:r>
            <a:r>
              <a:rPr lang="lt-LT" dirty="0"/>
              <a:t>);</a:t>
            </a:r>
          </a:p>
          <a:p>
            <a:pPr>
              <a:buFont typeface="Wingdings" panose="05000000000000000000" pitchFamily="2" charset="2"/>
              <a:buChar char="Ø"/>
            </a:pPr>
            <a:r>
              <a:rPr lang="lt-LT" dirty="0"/>
              <a:t>Ugdymo(</a:t>
            </a:r>
            <a:r>
              <a:rPr lang="lt-LT" dirty="0" err="1"/>
              <a:t>si</a:t>
            </a:r>
            <a:r>
              <a:rPr lang="lt-LT" dirty="0"/>
              <a:t>) programų ir ugdymo(</a:t>
            </a:r>
            <a:r>
              <a:rPr lang="lt-LT" dirty="0" err="1"/>
              <a:t>si</a:t>
            </a:r>
            <a:r>
              <a:rPr lang="lt-LT" dirty="0"/>
              <a:t>) būdų pritaikymas įvairiausiems individualiems vaikų poreikiams;</a:t>
            </a:r>
          </a:p>
          <a:p>
            <a:pPr>
              <a:buFont typeface="Wingdings" panose="05000000000000000000" pitchFamily="2" charset="2"/>
              <a:buChar char="Ø"/>
            </a:pPr>
            <a:r>
              <a:rPr lang="lt-LT" dirty="0"/>
              <a:t>Visų vaikų ir pedagogų </a:t>
            </a:r>
            <a:r>
              <a:rPr lang="lt-LT" b="1" i="1" dirty="0"/>
              <a:t>teigiamų nuostatų į </a:t>
            </a:r>
            <a:r>
              <a:rPr lang="lt-LT" b="1" i="1" dirty="0" err="1"/>
              <a:t>įtrauktį</a:t>
            </a:r>
            <a:r>
              <a:rPr lang="lt-LT" b="1" i="1" dirty="0"/>
              <a:t> </a:t>
            </a:r>
            <a:r>
              <a:rPr lang="lt-LT" dirty="0"/>
              <a:t>suformavimas.</a:t>
            </a:r>
          </a:p>
          <a:p>
            <a:pPr algn="just"/>
            <a:endParaRPr lang="lt-LT" dirty="0">
              <a:effectLst/>
            </a:endParaRPr>
          </a:p>
          <a:p>
            <a:endParaRPr lang="lt-LT" dirty="0"/>
          </a:p>
          <a:p>
            <a:endParaRPr lang="lt-LT" b="1" dirty="0"/>
          </a:p>
        </p:txBody>
      </p:sp>
    </p:spTree>
    <p:extLst>
      <p:ext uri="{BB962C8B-B14F-4D97-AF65-F5344CB8AC3E}">
        <p14:creationId xmlns:p14="http://schemas.microsoft.com/office/powerpoint/2010/main" val="105429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126D0DB-3E88-470F-BAFC-76512EDC4728}"/>
              </a:ext>
            </a:extLst>
          </p:cNvPr>
          <p:cNvSpPr>
            <a:spLocks noGrp="1"/>
          </p:cNvSpPr>
          <p:nvPr>
            <p:ph type="title"/>
          </p:nvPr>
        </p:nvSpPr>
        <p:spPr>
          <a:xfrm>
            <a:off x="2208213" y="304800"/>
            <a:ext cx="9372600" cy="669985"/>
          </a:xfrm>
        </p:spPr>
        <p:txBody>
          <a:bodyPr>
            <a:normAutofit/>
          </a:bodyPr>
          <a:lstStyle/>
          <a:p>
            <a:r>
              <a:rPr lang="lt-LT" sz="3200" dirty="0">
                <a:solidFill>
                  <a:srgbClr val="002060"/>
                </a:solidFill>
              </a:rPr>
              <a:t>Specialusis, integruotas ir </a:t>
            </a:r>
            <a:r>
              <a:rPr lang="lt-LT" sz="3200" dirty="0" err="1">
                <a:solidFill>
                  <a:srgbClr val="002060"/>
                </a:solidFill>
              </a:rPr>
              <a:t>įtraukusis</a:t>
            </a:r>
            <a:endParaRPr lang="lt-LT" sz="3200" dirty="0">
              <a:solidFill>
                <a:srgbClr val="002060"/>
              </a:solidFill>
            </a:endParaRPr>
          </a:p>
        </p:txBody>
      </p:sp>
      <p:sp>
        <p:nvSpPr>
          <p:cNvPr id="3" name="Turinio vietos rezervavimo ženklas 2">
            <a:extLst>
              <a:ext uri="{FF2B5EF4-FFF2-40B4-BE49-F238E27FC236}">
                <a16:creationId xmlns:a16="http://schemas.microsoft.com/office/drawing/2014/main" id="{B672AA95-C4FF-478C-B54C-0B829DE246DD}"/>
              </a:ext>
            </a:extLst>
          </p:cNvPr>
          <p:cNvSpPr>
            <a:spLocks noGrp="1"/>
          </p:cNvSpPr>
          <p:nvPr>
            <p:ph idx="1"/>
          </p:nvPr>
        </p:nvSpPr>
        <p:spPr>
          <a:xfrm>
            <a:off x="2208213" y="1233577"/>
            <a:ext cx="9372600" cy="4481423"/>
          </a:xfrm>
        </p:spPr>
        <p:txBody>
          <a:bodyPr>
            <a:normAutofit/>
          </a:bodyPr>
          <a:lstStyle/>
          <a:p>
            <a:r>
              <a:rPr lang="lt-LT" sz="1800" b="1" dirty="0"/>
              <a:t>Specialiajame ugdyme </a:t>
            </a:r>
            <a:r>
              <a:rPr lang="lt-LT" sz="1800" dirty="0"/>
              <a:t>laikomasi nuostatos, kad asmenų, turinčių specialiųjų ugdymosi poreikių, grupė vadinama </a:t>
            </a:r>
            <a:r>
              <a:rPr lang="lt-LT" sz="1800" b="1" i="1" dirty="0"/>
              <a:t>„specialiųjų poreikių vaikais“. </a:t>
            </a:r>
            <a:r>
              <a:rPr lang="lt-LT" sz="1800" dirty="0"/>
              <a:t>Norint sėkmingai ugdyti </a:t>
            </a:r>
            <a:r>
              <a:rPr lang="lt-LT" sz="1800" b="1" i="1" dirty="0"/>
              <a:t>„specialiųjų poreikių vaiką“</a:t>
            </a:r>
            <a:r>
              <a:rPr lang="lt-LT" sz="1800" dirty="0"/>
              <a:t> reikia </a:t>
            </a:r>
            <a:r>
              <a:rPr lang="lt-LT" sz="1800" b="1" i="1" dirty="0"/>
              <a:t>„specialiųjų metodų“</a:t>
            </a:r>
            <a:r>
              <a:rPr lang="lt-LT" sz="1800" dirty="0"/>
              <a:t>, </a:t>
            </a:r>
            <a:r>
              <a:rPr lang="lt-LT" sz="1800" b="1" i="1" dirty="0"/>
              <a:t>“specialiųjų pedagogų“, „specialios aplinkos“, „specialios įrangos“</a:t>
            </a:r>
            <a:r>
              <a:rPr lang="lt-LT" sz="1800" dirty="0"/>
              <a:t>. Pagal vaiko sutrikimą rekomenduojama specializuota įstaiga ir vykdoma </a:t>
            </a:r>
            <a:r>
              <a:rPr lang="lt-LT" sz="1800" b="1" dirty="0"/>
              <a:t>segregacija. </a:t>
            </a:r>
          </a:p>
          <a:p>
            <a:pPr marL="45720" indent="0">
              <a:buNone/>
            </a:pPr>
            <a:r>
              <a:rPr lang="lt-LT" sz="1800" dirty="0"/>
              <a:t>  </a:t>
            </a:r>
            <a:r>
              <a:rPr lang="lt-LT" sz="1800" b="1" dirty="0"/>
              <a:t>Problema yra vaikas ir jo sutrikimas, </a:t>
            </a:r>
            <a:r>
              <a:rPr lang="lt-LT" sz="1800" dirty="0"/>
              <a:t>bet ne aplinka ir mokytojas.</a:t>
            </a:r>
          </a:p>
          <a:p>
            <a:r>
              <a:rPr lang="lt-LT" sz="1800" b="1" dirty="0"/>
              <a:t>Įgyvendinant dalinę integraciją</a:t>
            </a:r>
            <a:r>
              <a:rPr lang="lt-LT" sz="1800" dirty="0"/>
              <a:t>, prie bendrojo ugdymo įstaigų prijungiami pastatai, kuriuose įkuriami </a:t>
            </a:r>
            <a:r>
              <a:rPr lang="lt-LT" sz="1800" b="1" i="1" dirty="0"/>
              <a:t>specialiojo ugdymo skyriai </a:t>
            </a:r>
            <a:r>
              <a:rPr lang="lt-LT" sz="1800" dirty="0"/>
              <a:t>arba pačiose bendrojo ugdymo įstaigose atidaromos </a:t>
            </a:r>
            <a:r>
              <a:rPr lang="lt-LT" sz="1800" b="1" i="1" dirty="0"/>
              <a:t>specialiosios grupės/klasės. </a:t>
            </a:r>
            <a:r>
              <a:rPr lang="lt-LT" sz="1800" dirty="0"/>
              <a:t>Specialiuose skyriuose ir specialiosiose klasėse dirba </a:t>
            </a:r>
            <a:r>
              <a:rPr lang="lt-LT" sz="1800" b="1" i="1" dirty="0"/>
              <a:t>specialieji pedagogai</a:t>
            </a:r>
            <a:r>
              <a:rPr lang="lt-LT" sz="1800" dirty="0"/>
              <a:t>. Tokia ugdymo forma taip pat artima </a:t>
            </a:r>
            <a:r>
              <a:rPr lang="lt-LT" sz="1800" b="1" dirty="0"/>
              <a:t>segregacijai.</a:t>
            </a:r>
          </a:p>
        </p:txBody>
      </p:sp>
    </p:spTree>
    <p:extLst>
      <p:ext uri="{BB962C8B-B14F-4D97-AF65-F5344CB8AC3E}">
        <p14:creationId xmlns:p14="http://schemas.microsoft.com/office/powerpoint/2010/main" val="232738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9FD4C501-99AD-4535-897D-C36CA5FD279A}"/>
              </a:ext>
            </a:extLst>
          </p:cNvPr>
          <p:cNvSpPr>
            <a:spLocks noGrp="1"/>
          </p:cNvSpPr>
          <p:nvPr>
            <p:ph idx="1"/>
          </p:nvPr>
        </p:nvSpPr>
        <p:spPr>
          <a:xfrm>
            <a:off x="2208213" y="646981"/>
            <a:ext cx="9372600" cy="5287993"/>
          </a:xfrm>
        </p:spPr>
        <p:txBody>
          <a:bodyPr>
            <a:noAutofit/>
          </a:bodyPr>
          <a:lstStyle/>
          <a:p>
            <a:r>
              <a:rPr lang="lt-LT" sz="1800" b="1" dirty="0"/>
              <a:t>Integruotas ugdymas </a:t>
            </a:r>
            <a:r>
              <a:rPr lang="lt-LT" sz="1800" dirty="0"/>
              <a:t>tapatinamas su vaiko, turinčio specialiųjų ugdymosi poreikių dėl įgimtų ar įgytų sutrikimų, </a:t>
            </a:r>
            <a:r>
              <a:rPr lang="lt-LT" sz="1800" b="1" i="1" dirty="0"/>
              <a:t>buvimu bendrojo ugdymo grupėje</a:t>
            </a:r>
            <a:r>
              <a:rPr lang="lt-LT" sz="1800" dirty="0"/>
              <a:t>. Dažniausia tokie vaikai yra vertinami kaip </a:t>
            </a:r>
            <a:r>
              <a:rPr lang="lt-LT" sz="1800" b="1" dirty="0"/>
              <a:t>problemiški </a:t>
            </a:r>
            <a:r>
              <a:rPr lang="lt-LT" sz="1800" dirty="0"/>
              <a:t>ir su jais dirbama, kad būtų paruošti sėkmingai integracijai ir gebėtų </a:t>
            </a:r>
            <a:r>
              <a:rPr lang="lt-LT" sz="1800" b="1" i="1" dirty="0"/>
              <a:t>prisitaikyti prie ugdymo įstaigos</a:t>
            </a:r>
            <a:r>
              <a:rPr lang="lt-LT" sz="1800" dirty="0"/>
              <a:t>. Vaikui pedagogas, pedagogo padėjėjas teikia labai  individualizuotą pagalbą, todėl jis patiria dar didesnę atskirtį., nes tai vyksta stebint kitiems. Ignoruojami galimi kitų ugdytinių poreikiai pagalbai. </a:t>
            </a:r>
            <a:r>
              <a:rPr lang="lt-LT" sz="1800" b="1" i="1" dirty="0"/>
              <a:t>Nesėkmė – paties vaiko problema </a:t>
            </a:r>
            <a:r>
              <a:rPr lang="lt-LT" sz="1800" dirty="0"/>
              <a:t>– </a:t>
            </a:r>
            <a:r>
              <a:rPr lang="lt-LT" sz="1800" b="1" i="1" dirty="0"/>
              <a:t>„jis nepasiekia pažangos“, „nieko neišmoksta“, „jis nepritampa prie bendraamžių“ </a:t>
            </a:r>
            <a:r>
              <a:rPr lang="lt-LT" sz="1800" dirty="0"/>
              <a:t>ir t.t. Integruotas ugdymas dažnai orientuojasi į tuos, kurie turi nedidelių sutrikimų ir poreikių. Manoma, </a:t>
            </a:r>
            <a:r>
              <a:rPr lang="lt-LT" sz="1800" b="1" i="1" dirty="0"/>
              <a:t>kad ne visi vaikai gali būti integruojami.</a:t>
            </a:r>
            <a:r>
              <a:rPr lang="lt-LT" sz="1800" dirty="0"/>
              <a:t> Akcentuojamas vaiko individualumas ir visai nekalbama apie sisteminius pokyčius. Ugdymo įstaiga mažai keičiasi. Nors galima įžvelgti nemažai specialiojo ugdymo ir integruoto ugdymo panašumų, visgi </a:t>
            </a:r>
            <a:r>
              <a:rPr lang="lt-LT" sz="1800" b="1" i="1" dirty="0"/>
              <a:t>praktikoje integruotas ugdymas gali tapti įtraukiojo ugdymo pradžia.  </a:t>
            </a:r>
          </a:p>
          <a:p>
            <a:r>
              <a:rPr lang="lt-LT" sz="1800" b="1" dirty="0" err="1"/>
              <a:t>Įtraukusis</a:t>
            </a:r>
            <a:r>
              <a:rPr lang="lt-LT" sz="1800" b="1" dirty="0"/>
              <a:t> ugdymas </a:t>
            </a:r>
            <a:r>
              <a:rPr lang="lt-LT" sz="1800" dirty="0"/>
              <a:t>suprantamas kaip viena iš visuomenės gyvenimo dalių, kurioje, atsižvelgiant į besimokančiųjų poreikius, formuojama kultūra, politika ir praktika. Besimokančiųjų skirtybės vertinamos kaip galimi resursai, o ne kaip problemos ir yra toleruojamos. Vyksta sisteminis pokytis – </a:t>
            </a:r>
            <a:r>
              <a:rPr lang="lt-LT" sz="1800" b="1" i="1" dirty="0"/>
              <a:t>keičiasi ugdymo įstaiga, užtikrindama galimybę ugdytis kiekvienam, </a:t>
            </a:r>
            <a:r>
              <a:rPr lang="lt-LT" sz="1800" dirty="0"/>
              <a:t>visų įtraukimą. Keičiamas ne vaikas, o šalinamos kliūtys jį ugdyti. Į kiekvieną vaiką  žiūrima su nuostata, kad pasiekti pažangos ir mokytis gali kiekvienas.</a:t>
            </a:r>
          </a:p>
        </p:txBody>
      </p:sp>
    </p:spTree>
    <p:extLst>
      <p:ext uri="{BB962C8B-B14F-4D97-AF65-F5344CB8AC3E}">
        <p14:creationId xmlns:p14="http://schemas.microsoft.com/office/powerpoint/2010/main" val="228783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CCCDB1B-1E05-4905-945E-832E93241914}"/>
              </a:ext>
            </a:extLst>
          </p:cNvPr>
          <p:cNvSpPr>
            <a:spLocks noGrp="1"/>
          </p:cNvSpPr>
          <p:nvPr>
            <p:ph type="title"/>
          </p:nvPr>
        </p:nvSpPr>
        <p:spPr/>
        <p:txBody>
          <a:bodyPr>
            <a:normAutofit fontScale="90000"/>
          </a:bodyPr>
          <a:lstStyle/>
          <a:p>
            <a:r>
              <a:rPr lang="lt-LT" dirty="0"/>
              <a:t/>
            </a:r>
            <a:br>
              <a:rPr lang="lt-LT" dirty="0"/>
            </a:br>
            <a:r>
              <a:rPr lang="lt-LT" dirty="0"/>
              <a:t/>
            </a:r>
            <a:br>
              <a:rPr lang="lt-LT" dirty="0"/>
            </a:br>
            <a:endParaRPr lang="lt-LT" dirty="0"/>
          </a:p>
        </p:txBody>
      </p:sp>
      <p:sp>
        <p:nvSpPr>
          <p:cNvPr id="3" name="Turinio vietos rezervavimo ženklas 2">
            <a:extLst>
              <a:ext uri="{FF2B5EF4-FFF2-40B4-BE49-F238E27FC236}">
                <a16:creationId xmlns:a16="http://schemas.microsoft.com/office/drawing/2014/main" id="{324890F8-FC09-4805-A690-00997B3EEB43}"/>
              </a:ext>
            </a:extLst>
          </p:cNvPr>
          <p:cNvSpPr>
            <a:spLocks noGrp="1"/>
          </p:cNvSpPr>
          <p:nvPr>
            <p:ph idx="1"/>
          </p:nvPr>
        </p:nvSpPr>
        <p:spPr>
          <a:xfrm>
            <a:off x="2208213" y="465827"/>
            <a:ext cx="9006127" cy="5072332"/>
          </a:xfrm>
        </p:spPr>
        <p:txBody>
          <a:bodyPr>
            <a:normAutofit fontScale="32500" lnSpcReduction="20000"/>
          </a:bodyPr>
          <a:lstStyle/>
          <a:p>
            <a:pPr marL="45720" indent="0" algn="just">
              <a:buNone/>
            </a:pPr>
            <a:r>
              <a:rPr lang="lt-LT" sz="1800" dirty="0">
                <a:latin typeface="MinionPro-Regular"/>
              </a:rPr>
              <a:t>	</a:t>
            </a:r>
            <a:r>
              <a:rPr lang="lt-LT" sz="4900" b="1" dirty="0"/>
              <a:t>T</a:t>
            </a:r>
            <a:r>
              <a:rPr lang="lt-LT" sz="4900" b="1" i="0" u="none" strike="noStrike" baseline="0" dirty="0"/>
              <a:t>eigiamas požiūris, vertybės, </a:t>
            </a:r>
            <a:r>
              <a:rPr lang="lt-LT" sz="4900" b="0" i="0" u="none" strike="noStrike" baseline="0" dirty="0"/>
              <a:t>kuriomis vadovaujamasi, yra būtinas atspirties taškas</a:t>
            </a:r>
          </a:p>
          <a:p>
            <a:pPr marL="45720" indent="0" algn="just">
              <a:buNone/>
            </a:pPr>
            <a:r>
              <a:rPr lang="lt-LT" sz="4900" b="0" i="0" u="none" strike="noStrike" baseline="0" dirty="0"/>
              <a:t> plėtojant </a:t>
            </a:r>
            <a:r>
              <a:rPr lang="lt-LT" sz="4900" b="0" i="0" u="none" strike="noStrike" baseline="0" dirty="0" err="1"/>
              <a:t>įtraukųjį</a:t>
            </a:r>
            <a:r>
              <a:rPr lang="lt-LT" sz="4900" b="0" i="0" u="none" strike="noStrike" baseline="0" dirty="0"/>
              <a:t> ugdymą.</a:t>
            </a:r>
          </a:p>
          <a:p>
            <a:pPr marL="45720" indent="0" algn="just">
              <a:buNone/>
            </a:pPr>
            <a:r>
              <a:rPr lang="lt-LT" sz="4900" dirty="0"/>
              <a:t>	</a:t>
            </a:r>
            <a:r>
              <a:rPr lang="lt-LT" sz="4900" b="0" i="0" u="none" strike="noStrike" baseline="0" dirty="0"/>
              <a:t>Tik turint </a:t>
            </a:r>
            <a:r>
              <a:rPr lang="lt-LT" sz="4900" b="1" i="0" u="none" strike="noStrike" baseline="0" dirty="0"/>
              <a:t>teigiamą požiūrį </a:t>
            </a:r>
            <a:r>
              <a:rPr lang="lt-LT" sz="4900" b="0" i="0" u="none" strike="noStrike" baseline="0" dirty="0"/>
              <a:t>aktyviai įsitraukiama į veiklą, stengiamasi pademonstruoti</a:t>
            </a:r>
          </a:p>
          <a:p>
            <a:pPr marL="45720" indent="0" algn="just">
              <a:buNone/>
            </a:pPr>
            <a:r>
              <a:rPr lang="lt-LT" sz="4900" b="0" i="0" u="none" strike="noStrike" baseline="0" dirty="0"/>
              <a:t> profesionalumą.</a:t>
            </a:r>
          </a:p>
          <a:p>
            <a:pPr marL="45720" indent="0" algn="just">
              <a:buNone/>
            </a:pPr>
            <a:r>
              <a:rPr lang="lt-LT" sz="4900" b="0" i="0" u="none" strike="noStrike" baseline="0" dirty="0"/>
              <a:t>	Svarbu ne tik atpažinti žmonių skirtumus, bet ir juos </a:t>
            </a:r>
            <a:r>
              <a:rPr lang="lt-LT" sz="4900" b="1" i="0" u="none" strike="noStrike" baseline="0" dirty="0"/>
              <a:t>pripažinti.</a:t>
            </a:r>
          </a:p>
          <a:p>
            <a:pPr marL="45720" indent="0" algn="just">
              <a:buNone/>
            </a:pPr>
            <a:r>
              <a:rPr lang="lt-LT" sz="4900" b="0" i="0" u="none" strike="noStrike" baseline="0" dirty="0"/>
              <a:t>	</a:t>
            </a:r>
            <a:r>
              <a:rPr lang="lt-LT" sz="4900" b="0" i="0" u="none" strike="noStrike" baseline="0" dirty="0" err="1"/>
              <a:t>Įtraukusis</a:t>
            </a:r>
            <a:r>
              <a:rPr lang="lt-LT" sz="4900" b="0" i="0" u="none" strike="noStrike" baseline="0" dirty="0"/>
              <a:t> ugdymas grindžiamas </a:t>
            </a:r>
            <a:r>
              <a:rPr lang="lt-LT" sz="4900" b="1" i="0" u="none" strike="noStrike" baseline="0" dirty="0"/>
              <a:t>socialinės įvairovės dinamika</a:t>
            </a:r>
            <a:r>
              <a:rPr lang="lt-LT" sz="4900" b="0" i="0" u="none" strike="noStrike" baseline="0" dirty="0"/>
              <a:t>. Tad reikalingas ne tik</a:t>
            </a:r>
          </a:p>
          <a:p>
            <a:pPr marL="45720" indent="0" algn="just">
              <a:buNone/>
            </a:pPr>
            <a:r>
              <a:rPr lang="lt-LT" sz="4900" b="0" i="0" u="none" strike="noStrike" baseline="0" dirty="0"/>
              <a:t> profesionalus pedagogų darbas, bet ir įvairių institucijų specialistų, vadovų, visuomenės</a:t>
            </a:r>
          </a:p>
          <a:p>
            <a:pPr marL="45720" indent="0" algn="just">
              <a:buNone/>
            </a:pPr>
            <a:r>
              <a:rPr lang="lt-LT" sz="4900" b="0" i="0" u="none" strike="noStrike" baseline="0" dirty="0"/>
              <a:t> narių palaikymas.</a:t>
            </a:r>
          </a:p>
          <a:p>
            <a:pPr marL="45720" indent="0" algn="just">
              <a:buNone/>
            </a:pPr>
            <a:r>
              <a:rPr lang="lt-LT" sz="4900" b="1" i="0" u="none" strike="noStrike" baseline="0" dirty="0"/>
              <a:t>	Svarbu ne tik ištekliai, o aiški įtraukiojo ugdymo, edukacinio darbo vizija, kuri būtų</a:t>
            </a:r>
          </a:p>
          <a:p>
            <a:pPr marL="45720" indent="0" algn="just">
              <a:buNone/>
            </a:pPr>
            <a:r>
              <a:rPr lang="lt-LT" sz="4900" b="1" i="0" u="none" strike="noStrike" baseline="0" dirty="0"/>
              <a:t> įgyvendinama  nuo ikimokyklinio iki aukštojo mokslo švietimo etapų. </a:t>
            </a:r>
          </a:p>
          <a:p>
            <a:pPr marL="45720" indent="0" algn="just">
              <a:buNone/>
            </a:pPr>
            <a:r>
              <a:rPr lang="lt-LT" sz="4900" dirty="0"/>
              <a:t>	</a:t>
            </a:r>
            <a:endParaRPr lang="lt-LT" sz="4900" b="0" i="0" u="none" strike="noStrike" baseline="0" dirty="0"/>
          </a:p>
        </p:txBody>
      </p:sp>
    </p:spTree>
    <p:extLst>
      <p:ext uri="{BB962C8B-B14F-4D97-AF65-F5344CB8AC3E}">
        <p14:creationId xmlns:p14="http://schemas.microsoft.com/office/powerpoint/2010/main" val="53676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FE4DF80-7890-49EC-A60F-3F3577809629}"/>
              </a:ext>
            </a:extLst>
          </p:cNvPr>
          <p:cNvSpPr>
            <a:spLocks noGrp="1"/>
          </p:cNvSpPr>
          <p:nvPr>
            <p:ph idx="1"/>
          </p:nvPr>
        </p:nvSpPr>
        <p:spPr>
          <a:xfrm>
            <a:off x="2208213" y="1069675"/>
            <a:ext cx="9372600" cy="4645325"/>
          </a:xfrm>
        </p:spPr>
        <p:txBody>
          <a:bodyPr/>
          <a:lstStyle/>
          <a:p>
            <a:r>
              <a:rPr lang="lt-LT" sz="2000" b="1" dirty="0"/>
              <a:t>Pirmiausia, </a:t>
            </a:r>
            <a:r>
              <a:rPr lang="lt-LT" sz="2000" b="0" i="0" u="none" strike="noStrike" baseline="0" dirty="0"/>
              <a:t>švietimo institucijose turi būti kuriama </a:t>
            </a:r>
            <a:r>
              <a:rPr lang="lt-LT" sz="2000" b="1" i="1" u="none" strike="noStrike" baseline="0" dirty="0"/>
              <a:t>įtraukiojo ugdymo kultūra</a:t>
            </a:r>
            <a:r>
              <a:rPr lang="lt-LT" sz="2000" b="0" i="0" u="none" strike="noStrike" baseline="0" dirty="0"/>
              <a:t>.</a:t>
            </a:r>
            <a:endParaRPr lang="lt-LT" dirty="0"/>
          </a:p>
          <a:p>
            <a:r>
              <a:rPr lang="lt-LT" dirty="0"/>
              <a:t>Siekiant užtikrinti visaapimantį ir lygiavertį kokybišką švietimą bei skatinti visą gyvenimą trunkantį mokymąsi, </a:t>
            </a:r>
            <a:r>
              <a:rPr lang="lt-LT" b="1" dirty="0"/>
              <a:t>įtraukimas ir teisingumas </a:t>
            </a:r>
            <a:r>
              <a:rPr lang="lt-LT" dirty="0"/>
              <a:t>yra suprantami kaip kokybiško ugdymo pagrindas.</a:t>
            </a:r>
          </a:p>
          <a:p>
            <a:r>
              <a:rPr lang="lt-LT" b="1" dirty="0"/>
              <a:t>Įtraukiojo </a:t>
            </a:r>
            <a:r>
              <a:rPr lang="lt-LT" dirty="0"/>
              <a:t>ugdymo sistemos </a:t>
            </a:r>
            <a:r>
              <a:rPr lang="lt-LT" b="1" i="1" dirty="0"/>
              <a:t>gerbia įvairius poreikius, gebėjimus ir ypatumus, </a:t>
            </a:r>
            <a:r>
              <a:rPr lang="lt-LT" dirty="0"/>
              <a:t>šalina kliūtis visų ugdomųjų dalyvavimui ir pasiekimams, naikina bet kokias diskriminacijos formas ugdymo aplinkoje. </a:t>
            </a:r>
          </a:p>
          <a:p>
            <a:r>
              <a:rPr lang="lt-LT" b="1" i="1" dirty="0"/>
              <a:t>Kiekvienas ugdytinis </a:t>
            </a:r>
            <a:r>
              <a:rPr lang="lt-LT" dirty="0"/>
              <a:t>yra vienodai </a:t>
            </a:r>
            <a:r>
              <a:rPr lang="lt-LT" b="1" dirty="0"/>
              <a:t>svarbus</a:t>
            </a:r>
            <a:r>
              <a:rPr lang="lt-LT" dirty="0"/>
              <a:t>. </a:t>
            </a:r>
          </a:p>
          <a:p>
            <a:r>
              <a:rPr lang="lt-LT" dirty="0"/>
              <a:t>Vaikų ugdymosi poreikių </a:t>
            </a:r>
            <a:r>
              <a:rPr lang="lt-LT" b="1" dirty="0"/>
              <a:t>įvairovė</a:t>
            </a:r>
            <a:r>
              <a:rPr lang="lt-LT" dirty="0"/>
              <a:t> vertinama kaip  ugdymo aplinkos praturtinimo ir demokratizavimo galimybė. </a:t>
            </a:r>
          </a:p>
          <a:p>
            <a:r>
              <a:rPr lang="lt-LT" b="1" dirty="0"/>
              <a:t>Visapusiškas švietimas </a:t>
            </a:r>
            <a:r>
              <a:rPr lang="lt-LT" dirty="0"/>
              <a:t>taikomas ir turiniui ir rezultatams, jis kuria interaktyvią, į kiekvieną ugdytinį orientuotą ugdymo ir ugdymosi aplinką. </a:t>
            </a:r>
          </a:p>
        </p:txBody>
      </p:sp>
    </p:spTree>
    <p:extLst>
      <p:ext uri="{BB962C8B-B14F-4D97-AF65-F5344CB8AC3E}">
        <p14:creationId xmlns:p14="http://schemas.microsoft.com/office/powerpoint/2010/main" val="180003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a16="http://schemas.microsoft.com/office/drawing/2014/main" id="{69874713-6D20-4E42-8C0E-D3284B4572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7653" y="621103"/>
            <a:ext cx="6676845" cy="5079610"/>
          </a:xfrm>
        </p:spPr>
      </p:pic>
      <p:sp>
        <p:nvSpPr>
          <p:cNvPr id="7" name="TextBox 6">
            <a:extLst>
              <a:ext uri="{FF2B5EF4-FFF2-40B4-BE49-F238E27FC236}">
                <a16:creationId xmlns:a16="http://schemas.microsoft.com/office/drawing/2014/main" id="{B95E37C0-7CB5-4FC1-B8D2-A0B85A4136E1}"/>
              </a:ext>
            </a:extLst>
          </p:cNvPr>
          <p:cNvSpPr txBox="1"/>
          <p:nvPr/>
        </p:nvSpPr>
        <p:spPr>
          <a:xfrm>
            <a:off x="3217653" y="5629870"/>
            <a:ext cx="7149141" cy="461665"/>
          </a:xfrm>
          <a:prstGeom prst="rect">
            <a:avLst/>
          </a:prstGeom>
          <a:noFill/>
        </p:spPr>
        <p:txBody>
          <a:bodyPr wrap="square">
            <a:spAutoFit/>
          </a:bodyPr>
          <a:lstStyle/>
          <a:p>
            <a:r>
              <a:rPr lang="lt-LT" sz="1200" i="1" dirty="0">
                <a:effectLst/>
              </a:rPr>
              <a:t>1 pav. Įtraukiojo ugdymo užtikrinimas ugdymo(</a:t>
            </a:r>
            <a:r>
              <a:rPr lang="lt-LT" sz="1200" i="1" dirty="0" err="1">
                <a:effectLst/>
              </a:rPr>
              <a:t>si</a:t>
            </a:r>
            <a:r>
              <a:rPr lang="lt-LT" sz="1200" i="1" dirty="0">
                <a:effectLst/>
              </a:rPr>
              <a:t>) įstaigoje pagal </a:t>
            </a:r>
            <a:r>
              <a:rPr lang="lt-LT" sz="1200" i="1" dirty="0" err="1">
                <a:effectLst/>
              </a:rPr>
              <a:t>Humberto</a:t>
            </a:r>
            <a:r>
              <a:rPr lang="lt-LT" sz="1200" i="1" dirty="0">
                <a:effectLst/>
              </a:rPr>
              <a:t> </a:t>
            </a:r>
            <a:r>
              <a:rPr lang="lt-LT" sz="1200" i="1" dirty="0" err="1">
                <a:effectLst/>
              </a:rPr>
              <a:t>Javierą</a:t>
            </a:r>
            <a:r>
              <a:rPr lang="lt-LT" sz="1200" i="1" dirty="0">
                <a:effectLst/>
              </a:rPr>
              <a:t> </a:t>
            </a:r>
            <a:r>
              <a:rPr lang="lt-LT" sz="1200" i="1" dirty="0" err="1">
                <a:effectLst/>
              </a:rPr>
              <a:t>Rodríguezą</a:t>
            </a:r>
            <a:r>
              <a:rPr lang="lt-LT" sz="1200" i="1" dirty="0">
                <a:effectLst/>
              </a:rPr>
              <a:t> </a:t>
            </a:r>
            <a:r>
              <a:rPr lang="lt-LT" sz="1200" i="1" dirty="0" err="1">
                <a:effectLst/>
              </a:rPr>
              <a:t>Hernándezą</a:t>
            </a:r>
            <a:r>
              <a:rPr lang="lt-LT" sz="1200" i="1" dirty="0">
                <a:effectLst/>
              </a:rPr>
              <a:t> (2011)</a:t>
            </a:r>
            <a:endParaRPr lang="lt-LT" sz="1200" dirty="0"/>
          </a:p>
        </p:txBody>
      </p:sp>
    </p:spTree>
    <p:extLst>
      <p:ext uri="{BB962C8B-B14F-4D97-AF65-F5344CB8AC3E}">
        <p14:creationId xmlns:p14="http://schemas.microsoft.com/office/powerpoint/2010/main" val="222109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0E738E6-5C05-4982-88A9-D67BDBF27DB3}"/>
              </a:ext>
            </a:extLst>
          </p:cNvPr>
          <p:cNvSpPr>
            <a:spLocks noGrp="1"/>
          </p:cNvSpPr>
          <p:nvPr>
            <p:ph idx="1"/>
          </p:nvPr>
        </p:nvSpPr>
        <p:spPr/>
        <p:txBody>
          <a:bodyPr/>
          <a:lstStyle/>
          <a:p>
            <a:r>
              <a:rPr lang="lt-LT" dirty="0"/>
              <a:t>G</a:t>
            </a:r>
            <a:r>
              <a:rPr lang="lt-LT" dirty="0">
                <a:effectLst/>
              </a:rPr>
              <a:t>alima teigti, kad </a:t>
            </a:r>
            <a:r>
              <a:rPr lang="lt-LT" b="1" i="1" dirty="0" err="1">
                <a:effectLst/>
              </a:rPr>
              <a:t>įtraukusis</a:t>
            </a:r>
            <a:r>
              <a:rPr lang="lt-LT" b="1" i="1" dirty="0">
                <a:effectLst/>
              </a:rPr>
              <a:t> ugdymas</a:t>
            </a:r>
            <a:r>
              <a:rPr lang="lt-LT" dirty="0">
                <a:effectLst/>
              </a:rPr>
              <a:t>, kurio pirminis tikslas buvo padėti labiausiai pažeidžiamiems, ypatingiems vaikams, iš tiesų kuria mokyklą, kurioje </a:t>
            </a:r>
            <a:r>
              <a:rPr lang="lt-LT" b="1" dirty="0">
                <a:effectLst/>
              </a:rPr>
              <a:t>visi vaikai jaučiasi ypatingi</a:t>
            </a:r>
            <a:r>
              <a:rPr lang="lt-LT" dirty="0">
                <a:effectLst/>
              </a:rPr>
              <a:t>, </a:t>
            </a:r>
            <a:r>
              <a:rPr lang="lt-LT" dirty="0" err="1">
                <a:effectLst/>
              </a:rPr>
              <a:t>t.y</a:t>
            </a:r>
            <a:r>
              <a:rPr lang="lt-LT" dirty="0">
                <a:effectLst/>
              </a:rPr>
              <a:t>. įvertinti ir svarbūs </a:t>
            </a:r>
          </a:p>
          <a:p>
            <a:r>
              <a:rPr lang="lt-LT" dirty="0"/>
              <a:t>Įtraukiojo </a:t>
            </a:r>
            <a:r>
              <a:rPr lang="lt-LT" dirty="0">
                <a:effectLst/>
              </a:rPr>
              <a:t>ugdymo institucija – tai skirtingų žmonių susitikimo vieta, kuri skatina susitarimus tarp visos bendruomenės narių ir prasmingus santykius, kurie daro įtaką ugdymui(</a:t>
            </a:r>
            <a:r>
              <a:rPr lang="lt-LT" dirty="0" err="1">
                <a:effectLst/>
              </a:rPr>
              <a:t>si</a:t>
            </a:r>
            <a:r>
              <a:rPr lang="lt-LT" dirty="0">
                <a:effectLst/>
              </a:rPr>
              <a:t>), pašalinant kliūtis, tenkinant kiekvieno vaiko lūkesčius. </a:t>
            </a:r>
          </a:p>
          <a:p>
            <a:r>
              <a:rPr lang="lt-LT" dirty="0">
                <a:effectLst/>
              </a:rPr>
              <a:t>Pasiekti visų šitų komponentų padeda </a:t>
            </a:r>
            <a:r>
              <a:rPr lang="lt-LT" b="1" dirty="0">
                <a:effectLst/>
              </a:rPr>
              <a:t>vertybės </a:t>
            </a:r>
            <a:r>
              <a:rPr lang="lt-LT" dirty="0">
                <a:effectLst/>
              </a:rPr>
              <a:t>ir </a:t>
            </a:r>
            <a:r>
              <a:rPr lang="lt-LT" b="1" dirty="0">
                <a:effectLst/>
              </a:rPr>
              <a:t>nuolatinis aplinkos tobulinimas. </a:t>
            </a:r>
            <a:endParaRPr lang="lt-LT" b="1" dirty="0"/>
          </a:p>
        </p:txBody>
      </p:sp>
    </p:spTree>
    <p:extLst>
      <p:ext uri="{BB962C8B-B14F-4D97-AF65-F5344CB8AC3E}">
        <p14:creationId xmlns:p14="http://schemas.microsoft.com/office/powerpoint/2010/main" val="3852208735"/>
      </p:ext>
    </p:extLst>
  </p:cSld>
  <p:clrMapOvr>
    <a:masterClrMapping/>
  </p:clrMapOvr>
</p:sld>
</file>

<file path=ppt/theme/theme1.xml><?xml version="1.0" encoding="utf-8"?>
<a:theme xmlns:a="http://schemas.openxmlformats.org/drawingml/2006/main" name="Žaidžiantys vaikai 16 x 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55_TF03461883_TF03461883" id="{EBE04C98-BFB0-4E2D-9418-AF2756A83BF7}" vid="{D37D9881-B4B3-4D35-9418-EC728E1CE500}"/>
    </a:ext>
  </a:extLst>
</a:theme>
</file>

<file path=ppt/theme/theme2.xml><?xml version="1.0" encoding="utf-8"?>
<a:theme xmlns:a="http://schemas.openxmlformats.org/drawingml/2006/main" name="„Office“ tema">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Mokomosios pateikties su žaidžiančiais vaikais dizainas (žaisminga iliustracija, plačiaekranė)</Template>
  <TotalTime>239</TotalTime>
  <Words>2200</Words>
  <Application>Microsoft Office PowerPoint</Application>
  <PresentationFormat>Plačiaekranė</PresentationFormat>
  <Paragraphs>109</Paragraphs>
  <Slides>20</Slides>
  <Notes>3</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20</vt:i4>
      </vt:variant>
    </vt:vector>
  </HeadingPairs>
  <TitlesOfParts>
    <vt:vector size="25" baseType="lpstr">
      <vt:lpstr>Arial</vt:lpstr>
      <vt:lpstr>Euphemia</vt:lpstr>
      <vt:lpstr>MinionPro-Regular</vt:lpstr>
      <vt:lpstr>Wingdings</vt:lpstr>
      <vt:lpstr>Žaidžiantys vaikai 16 x 9</vt:lpstr>
      <vt:lpstr>Ugdymo įstaigos rengimasis įtraukiajam ugdymui</vt:lpstr>
      <vt:lpstr>Nuostatos</vt:lpstr>
      <vt:lpstr>„PowerPoint“ pateiktis</vt:lpstr>
      <vt:lpstr>Specialusis, integruotas ir įtraukusis</vt:lpstr>
      <vt:lpstr>„PowerPoint“ pateiktis</vt:lpstr>
      <vt:lpstr>  </vt:lpstr>
      <vt:lpstr>„PowerPoint“ pateiktis</vt:lpstr>
      <vt:lpstr>„PowerPoint“ pateiktis</vt:lpstr>
      <vt:lpstr>„PowerPoint“ pateiktis</vt:lpstr>
      <vt:lpstr>„PowerPoint“ pateiktis</vt:lpstr>
      <vt:lpstr>UGDYMO ĮSTAIGOS ĮTRAUKIOJO UGDYMO MODELIS</vt:lpstr>
      <vt:lpstr>„PowerPoint“ pateiktis</vt:lpstr>
      <vt:lpstr>„PowerPoint“ pateiktis</vt:lpstr>
      <vt:lpstr>Ugdymo įstaigos pasirengimo įgyvendinti įtraukųjį ugdymą įsivertinimas, prioritetų nustatymas, priemonių plano sudarymas </vt:lpstr>
      <vt:lpstr>„PowerPoint“ pateiktis</vt:lpstr>
      <vt:lpstr>Ugdymo aplinkos ir priemonių pritaikymas</vt:lpstr>
      <vt:lpstr>Ugdymo pagalbos planavimas</vt:lpstr>
      <vt:lpstr>„PowerPoint“ pateiktis</vt:lpstr>
      <vt:lpstr>Pedagogų  švietimo pagalbos komandos, kito personalo pa(si)rengimas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Pradinis maketas</dc:title>
  <dc:creator>KPPT-ADMINISTRACIJA</dc:creator>
  <cp:lastModifiedBy>Jolanta Ganusauskienė</cp:lastModifiedBy>
  <cp:revision>37</cp:revision>
  <dcterms:created xsi:type="dcterms:W3CDTF">2021-01-20T13:14:03Z</dcterms:created>
  <dcterms:modified xsi:type="dcterms:W3CDTF">2021-02-19T12:10:51Z</dcterms:modified>
</cp:coreProperties>
</file>