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3" r:id="rId3"/>
    <p:sldId id="289" r:id="rId4"/>
    <p:sldId id="290" r:id="rId5"/>
    <p:sldId id="309" r:id="rId6"/>
    <p:sldId id="310" r:id="rId7"/>
    <p:sldId id="273" r:id="rId8"/>
    <p:sldId id="302" r:id="rId9"/>
    <p:sldId id="275" r:id="rId10"/>
    <p:sldId id="277" r:id="rId11"/>
    <p:sldId id="300" r:id="rId12"/>
    <p:sldId id="312" r:id="rId13"/>
    <p:sldId id="284" r:id="rId14"/>
  </p:sldIdLst>
  <p:sldSz cx="9144000" cy="6858000" type="screen4x3"/>
  <p:notesSz cx="6797675" cy="992663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E22D1-BA19-4A18-A6BC-993D303D36BB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4C8C4-3760-4591-9ACF-CB6F4B0B1C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55775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10CBB-0B13-4217-AAFE-0F7674951258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71833-2D2F-4F1C-B707-53B622A6002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5915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71833-2D2F-4F1C-B707-53B622A60028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29184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accent5">
                <a:lumMod val="5000"/>
                <a:lumOff val="95000"/>
              </a:schemeClr>
            </a:gs>
            <a:gs pos="93000">
              <a:schemeClr val="accent5">
                <a:lumMod val="45000"/>
                <a:lumOff val="55000"/>
              </a:schemeClr>
            </a:gs>
            <a:gs pos="71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956D04-A3C8-49D4-B877-B45534FE3A10}" type="datetimeFigureOut">
              <a:rPr lang="lt-LT" smtClean="0"/>
              <a:t>2021-02-17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920880" cy="4032447"/>
          </a:xfrm>
        </p:spPr>
        <p:txBody>
          <a:bodyPr>
            <a:noAutofit/>
          </a:bodyPr>
          <a:lstStyle/>
          <a:p>
            <a:r>
              <a:rPr lang="lt-LT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LR</a:t>
            </a:r>
            <a:r>
              <a:rPr lang="lt-LT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t-LT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VAIKO </a:t>
            </a:r>
            <a:r>
              <a:rPr lang="lt-LT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MINIMALIOS IR VIDUTINĖS </a:t>
            </a:r>
            <a:r>
              <a:rPr lang="lt-LT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PRIEŽIŪROS ĮSTATYMAS - </a:t>
            </a:r>
            <a:br>
              <a:rPr lang="lt-LT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t-LT" sz="4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PAGRINDINIAI PAKEITIMAI, AKCENTAI IR NAUJOVĖS</a:t>
            </a:r>
            <a:endParaRPr lang="lt-LT" sz="4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899592" y="5445224"/>
            <a:ext cx="7488832" cy="93116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lt-LT" sz="2000" dirty="0" err="1" smtClean="0">
                <a:solidFill>
                  <a:schemeClr val="accent5">
                    <a:lumMod val="50000"/>
                  </a:schemeClr>
                </a:solidFill>
              </a:rPr>
              <a:t>Tarpinstitucinio</a:t>
            </a:r>
            <a:r>
              <a:rPr lang="lt-LT" sz="2000" dirty="0" smtClean="0">
                <a:solidFill>
                  <a:schemeClr val="accent5">
                    <a:lumMod val="50000"/>
                  </a:schemeClr>
                </a:solidFill>
              </a:rPr>
              <a:t> bendradarbiavimo koordinatorė </a:t>
            </a:r>
          </a:p>
          <a:p>
            <a:pPr algn="r"/>
            <a:r>
              <a:rPr lang="lt-LT" sz="2000" dirty="0" smtClean="0">
                <a:solidFill>
                  <a:schemeClr val="accent5">
                    <a:lumMod val="50000"/>
                  </a:schemeClr>
                </a:solidFill>
              </a:rPr>
              <a:t>Sigita Šimkienė</a:t>
            </a:r>
          </a:p>
          <a:p>
            <a:pPr algn="r"/>
            <a:r>
              <a:rPr lang="lt-LT" sz="1700" dirty="0" smtClean="0">
                <a:solidFill>
                  <a:schemeClr val="accent5">
                    <a:lumMod val="50000"/>
                  </a:schemeClr>
                </a:solidFill>
              </a:rPr>
              <a:t>2021-02-17</a:t>
            </a:r>
            <a:endParaRPr lang="lt-LT" sz="17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3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lt-LT" sz="2800" b="1" dirty="0" smtClean="0">
                <a:effectLst/>
              </a:rPr>
              <a:t>Vaikui </a:t>
            </a:r>
            <a:r>
              <a:rPr lang="lt-LT" sz="2800" b="1" dirty="0">
                <a:effectLst/>
              </a:rPr>
              <a:t>paskirtų </a:t>
            </a:r>
            <a:r>
              <a:rPr lang="lt-LT" sz="2800" b="1" dirty="0" smtClean="0">
                <a:effectLst/>
              </a:rPr>
              <a:t>MPP ir šeimai paskirtų KTP atvejo vadybininkas</a:t>
            </a:r>
            <a:endParaRPr lang="lt-LT" sz="2800" b="1" dirty="0">
              <a:effectLst/>
            </a:endParaRPr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lt-LT" sz="2200" b="1" dirty="0" smtClean="0">
                <a:solidFill>
                  <a:schemeClr val="accent3">
                    <a:lumMod val="50000"/>
                  </a:schemeClr>
                </a:solidFill>
              </a:rPr>
              <a:t>Atvejo </a:t>
            </a:r>
            <a:r>
              <a:rPr lang="lt-LT" sz="2200" b="1" dirty="0">
                <a:solidFill>
                  <a:schemeClr val="accent3">
                    <a:lumMod val="50000"/>
                  </a:schemeClr>
                </a:solidFill>
              </a:rPr>
              <a:t>vadybininkas</a:t>
            </a:r>
            <a:r>
              <a:rPr lang="lt-LT" sz="2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ne vėliau kaip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per 5 darbo dienas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nuo jo paskyrimo atvejo vadybininku 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dienos:</a:t>
            </a:r>
          </a:p>
          <a:p>
            <a:pPr marL="0" indent="0" algn="just">
              <a:buNone/>
            </a:pPr>
            <a:endParaRPr lang="lt-LT" sz="2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susitinka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su vaiku, jo </a:t>
            </a: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atstovais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askirtas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priemones vykdančiais asmenimis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ir kartu aptaria pagalbos vaikui ir jo atstovams pagal įstatymą galimybes bei kartu </a:t>
            </a:r>
            <a:r>
              <a:rPr lang="lt-LT" sz="2200" b="1" dirty="0">
                <a:solidFill>
                  <a:schemeClr val="accent3">
                    <a:lumMod val="50000"/>
                  </a:schemeClr>
                </a:solidFill>
              </a:rPr>
              <a:t>parengia individualų </a:t>
            </a:r>
            <a:r>
              <a:rPr lang="lt-LT" sz="2200" b="1" dirty="0" smtClean="0">
                <a:solidFill>
                  <a:schemeClr val="accent3">
                    <a:lumMod val="50000"/>
                  </a:schemeClr>
                </a:solidFill>
              </a:rPr>
              <a:t>priemonių vykdymo ir pagalbos planą</a:t>
            </a:r>
            <a:r>
              <a:rPr lang="lt-LT" sz="22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lt-LT" sz="2200" dirty="0" smtClean="0">
                <a:solidFill>
                  <a:schemeClr val="accent3">
                    <a:lumMod val="50000"/>
                  </a:schemeClr>
                </a:solidFill>
              </a:rPr>
              <a:t>(rekomenduojama plano forma įsakyme V-555).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lt-LT" sz="2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just">
              <a:lnSpc>
                <a:spcPct val="120000"/>
              </a:lnSpc>
              <a:buFont typeface="+mj-lt"/>
              <a:buAutoNum type="arabicPeriod" startAt="2"/>
            </a:pP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Vaiką ir jo atstovus pasirašytinai supažindina su sudarytu planu, vaiko ir jo įstatyminio atstovo teisėmis, pareigomis ir atsakomybėmis (įstatymo 16 str. 3 dalis, 17 ir 18 str.)</a:t>
            </a:r>
          </a:p>
          <a:p>
            <a:pPr marL="457200" indent="-457200" algn="just">
              <a:lnSpc>
                <a:spcPct val="120000"/>
              </a:lnSpc>
              <a:buAutoNum type="arabicPeriod" startAt="2"/>
            </a:pPr>
            <a:endParaRPr lang="lt-LT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just">
              <a:lnSpc>
                <a:spcPct val="120000"/>
              </a:lnSpc>
              <a:buAutoNum type="arabicPeriod" startAt="2"/>
            </a:pPr>
            <a:endParaRPr lang="lt-LT" sz="3200" b="1" u="sng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81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 startAt="3"/>
            </a:pP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koordinuoja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, stebi ir kontroliuoja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individualaus vaiko minimalios priežiūros vykdymo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plano įgyvendinimo eigą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vertina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 jame numatytų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priemonių veiksmingumą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derina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 jį įgyvendinant dalyvaujančių asmenų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tarpusavio veiksmus, aptaria vykdymo rezultatus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su vaiku, vaiko atstovais ir atsakingais asmenimis, juos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konsultuoja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inicijuoja pasitarimus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dėl vykdomų priemonių veiksmingumo didinimo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lt-LT" sz="2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Informuoja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lt-LT" sz="2200" dirty="0" err="1">
                <a:solidFill>
                  <a:schemeClr val="accent5">
                    <a:lumMod val="50000"/>
                  </a:schemeClr>
                </a:solidFill>
              </a:rPr>
              <a:t>tarpinstitucinio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 bendradarbiavimo koordinatorių, kai vaikui paskirtų minimalios priežiūros </a:t>
            </a:r>
            <a:r>
              <a:rPr lang="lt-LT" sz="2200" b="1" dirty="0">
                <a:solidFill>
                  <a:schemeClr val="accent5">
                    <a:lumMod val="50000"/>
                  </a:schemeClr>
                </a:solidFill>
              </a:rPr>
              <a:t>priemonių vykdymas yra neveiksmingas. </a:t>
            </a:r>
            <a:endParaRPr lang="lt-LT" sz="2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lt-LT" sz="22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just">
              <a:buAutoNum type="arabicPeriod" startAt="4"/>
            </a:pP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Likus 1 mėn. iki plano įgyvendinimo pabaigos, informuoja 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 TBK apie teikiamų paslaugų veiksmingumą, teikia siūlymus dėl priemonių ir paslaugų termino pratęsimo, pakeitimo, nutraukimo. </a:t>
            </a:r>
            <a:endParaRPr lang="lt-LT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68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075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lt-LT" sz="2800" b="1" dirty="0">
                <a:effectLst/>
              </a:rPr>
              <a:t>Vaikui ir jo atstovams skirtas priemones įgyvendinantys teikėjai: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384176"/>
            <a:ext cx="8229600" cy="528518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</a:pP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Dalyvauja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tvejo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vadybininko organizuojamuose </a:t>
            </a: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pasitarimuose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 (įsakymo V-555 32 p.)</a:t>
            </a:r>
          </a:p>
          <a:p>
            <a:pPr algn="just">
              <a:lnSpc>
                <a:spcPct val="110000"/>
              </a:lnSpc>
            </a:pPr>
            <a:endParaRPr lang="lt-LT" sz="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Dalyvauja  rengiant 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priemonių vykdymo </a:t>
            </a: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planą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 ir užtikrina jo įgyvendinimą (įstatymo 19 str. 2 dalis 1p.)</a:t>
            </a:r>
          </a:p>
          <a:p>
            <a:pPr algn="just">
              <a:lnSpc>
                <a:spcPct val="110000"/>
              </a:lnSpc>
            </a:pPr>
            <a:endParaRPr lang="lt-LT" sz="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Raštu informuoja VTAS ir atvejo vadybininką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jei vaiko atstovai nedalyvauja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 vykdant vaikui skirtas priemones, </a:t>
            </a: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nevykdo ar netinkamai vykdo savo pareigas vaikui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įstatymo 19 str. 2 dalis 3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.)</a:t>
            </a:r>
          </a:p>
          <a:p>
            <a:pPr algn="just">
              <a:lnSpc>
                <a:spcPct val="110000"/>
              </a:lnSpc>
            </a:pPr>
            <a:endParaRPr lang="lt-LT" sz="8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Raštu informuoja atvejo vadybininką apie priemonių vaikui veiksmingumą ir </a:t>
            </a:r>
            <a:r>
              <a:rPr lang="lt-LT" sz="2200" b="1" dirty="0" smtClean="0">
                <a:solidFill>
                  <a:schemeClr val="accent5">
                    <a:lumMod val="50000"/>
                  </a:schemeClr>
                </a:solidFill>
              </a:rPr>
              <a:t>ne vėliau kaip per 1 mėn. iki MPP vykdymo pabaigos raštu atsiskaito atvejo vadybininkui 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už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priemonių vykdymą 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(įstatymo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19 str. 2 dalis 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5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.,  </a:t>
            </a:r>
            <a:r>
              <a:rPr lang="lt-LT" sz="2200" dirty="0">
                <a:solidFill>
                  <a:schemeClr val="accent5">
                    <a:lumMod val="50000"/>
                  </a:schemeClr>
                </a:solidFill>
              </a:rPr>
              <a:t>į</a:t>
            </a:r>
            <a:r>
              <a:rPr lang="lt-LT" sz="2200" dirty="0" smtClean="0">
                <a:solidFill>
                  <a:schemeClr val="accent5">
                    <a:lumMod val="50000"/>
                  </a:schemeClr>
                </a:solidFill>
              </a:rPr>
              <a:t>sakyme V-555 pateikta rekomenduojama atsakingų asmenų ataskaitos forma).</a:t>
            </a:r>
            <a:endParaRPr lang="lt-LT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35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urinio vietos rezervavimo ženklas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lt-LT" sz="4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lt-LT" sz="4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t-LT" sz="4400" dirty="0" smtClean="0">
                <a:solidFill>
                  <a:schemeClr val="accent5">
                    <a:lumMod val="50000"/>
                  </a:schemeClr>
                </a:solidFill>
              </a:rPr>
              <a:t>Dėkoju už dėmesį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</a:rPr>
              <a:t>!</a:t>
            </a:r>
            <a:endParaRPr lang="lt-LT" sz="4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06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lt-LT" sz="2400" b="1" dirty="0">
                <a:effectLst/>
              </a:rPr>
              <a:t>Teisės aktai, reglamentuojantys vaiko minimalios ir vidutinės priežiūros priemonių įgyvendinimą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328592"/>
          </a:xfrm>
        </p:spPr>
        <p:txBody>
          <a:bodyPr>
            <a:normAutofit/>
          </a:bodyPr>
          <a:lstStyle/>
          <a:p>
            <a:r>
              <a:rPr lang="lt-LT" sz="1900" b="1" cap="small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LR</a:t>
            </a:r>
            <a:r>
              <a:rPr lang="lt-LT" sz="1900" cap="small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lt-LT" sz="1900" b="1" cap="small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VAIKO </a:t>
            </a:r>
            <a:r>
              <a:rPr lang="lt-LT" sz="1900" b="1" cap="small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MINIMALIOS IR VIDUTINĖS PRIEŽIŪROS ĮSTATYMO NR. X-1238 PAKEITIMO </a:t>
            </a:r>
            <a:r>
              <a:rPr lang="lt-LT" sz="1900" b="1" cap="small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ĮSTATYMAS</a:t>
            </a:r>
            <a:r>
              <a:rPr lang="lt-LT" sz="1900" cap="small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19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2020</a:t>
            </a:r>
            <a:r>
              <a:rPr lang="lt-LT" sz="19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lt-LT" sz="19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m. </a:t>
            </a:r>
            <a:r>
              <a:rPr lang="en-US" sz="1900" dirty="0" err="1">
                <a:solidFill>
                  <a:schemeClr val="accent5">
                    <a:lumMod val="50000"/>
                  </a:schemeClr>
                </a:solidFill>
                <a:latin typeface="+mn-lt"/>
              </a:rPr>
              <a:t>rugsėjo</a:t>
            </a:r>
            <a:r>
              <a:rPr lang="en-US" sz="19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 24</a:t>
            </a:r>
            <a:r>
              <a:rPr lang="lt-LT" sz="19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 d. Nr. </a:t>
            </a:r>
            <a:r>
              <a:rPr lang="en-US" sz="19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XIII-3292</a:t>
            </a:r>
            <a:r>
              <a:rPr lang="lt-LT" sz="19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(įsigaliojo nuo 2021-01-01)</a:t>
            </a:r>
          </a:p>
          <a:p>
            <a:endParaRPr lang="lt-LT" sz="1900" dirty="0" smtClean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r>
              <a:rPr lang="lt-LT" sz="19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LR švietimo, mokslo ir sporto ministro įsakymas </a:t>
            </a:r>
            <a:r>
              <a:rPr lang="lt-LT" sz="19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„DĖL </a:t>
            </a:r>
            <a:r>
              <a:rPr lang="lt-LT" sz="1900" b="1" cap="small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VAIKO MINIMALIOS IR VIDUTINĖS PRIEŽIŪROS PRIEMONIŲ AR AUKLĖJAMOJO POVEIKIO PRIEMONĖS ĮGYVENDINIMO SAVIVALDYBĖJE ORGANIZAVIMO, KOORDINAVIMO IR KONTROLĖS </a:t>
            </a:r>
            <a:r>
              <a:rPr lang="lt-LT" sz="1900" b="1" cap="small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REKOMENDACIJŲ“ </a:t>
            </a:r>
            <a:r>
              <a:rPr lang="lt-LT" sz="19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2017 </a:t>
            </a:r>
            <a:r>
              <a:rPr lang="lt-LT" sz="19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m. liepos 5 d. Nr. </a:t>
            </a:r>
            <a:r>
              <a:rPr lang="lt-LT" sz="19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V-555 (nauja redakcija nuo 2021-01-01)</a:t>
            </a:r>
          </a:p>
          <a:p>
            <a:pPr marL="0" indent="0">
              <a:buNone/>
            </a:pPr>
            <a:endParaRPr lang="lt-LT" sz="1900" dirty="0" smtClean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r>
              <a:rPr lang="lt-LT" sz="19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LR švietimo ir mokslo ministro, LR socialinės apsaugos ir darbo ministro ir LR sveikatos apsaugos ministro įsakymas </a:t>
            </a:r>
            <a:r>
              <a:rPr lang="lt-LT" sz="19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„</a:t>
            </a:r>
            <a:r>
              <a:rPr lang="lt-LT" sz="1900" b="1" cap="all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DĖL koordinuotai teikiamų švietimo pagalbos, socialinių ir sveikatos priežiūros paslaugų TVARKOS APRAŠO PATVIRTINIMO“ </a:t>
            </a:r>
            <a:r>
              <a:rPr lang="lt-LT" sz="19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2017 m. rugpjūčio 28 d. Nr. V-651/A1-455/V-1004</a:t>
            </a:r>
          </a:p>
          <a:p>
            <a:endParaRPr lang="lt-LT" sz="2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lt-LT" dirty="0"/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122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826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lt-LT" sz="3200" b="1" dirty="0" smtClean="0">
                <a:effectLst/>
              </a:rPr>
              <a:t>Vaiko </a:t>
            </a:r>
            <a:r>
              <a:rPr lang="lt-LT" sz="3200" b="1" dirty="0">
                <a:effectLst/>
              </a:rPr>
              <a:t>minimalios priežiūros priemonių skyrimo </a:t>
            </a:r>
            <a:r>
              <a:rPr lang="lt-LT" sz="3200" b="1" dirty="0" smtClean="0">
                <a:effectLst/>
              </a:rPr>
              <a:t>pagrindai </a:t>
            </a:r>
            <a:r>
              <a:rPr lang="lt-LT" sz="3200" dirty="0" smtClean="0">
                <a:effectLst/>
              </a:rPr>
              <a:t>(įstatymo 10 str.)</a:t>
            </a:r>
            <a:endParaRPr lang="en-US" sz="3200" dirty="0">
              <a:effectLst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apvalintas stačiakampis 3"/>
          <p:cNvSpPr/>
          <p:nvPr/>
        </p:nvSpPr>
        <p:spPr>
          <a:xfrm>
            <a:off x="683568" y="1572717"/>
            <a:ext cx="8316924" cy="149959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t-LT" dirty="0"/>
              <a:t>1) padarė </a:t>
            </a:r>
            <a:r>
              <a:rPr lang="lt-LT" dirty="0">
                <a:solidFill>
                  <a:srgbClr val="FFFF00"/>
                </a:solidFill>
              </a:rPr>
              <a:t>nusikaltimo ar baudžiamojo nusižengimo požymių turinčią veiką</a:t>
            </a:r>
            <a:r>
              <a:rPr lang="lt-LT" dirty="0"/>
              <a:t>, tačiau šios veikos padarymo metu nebuvo sukakęs Lietuvos Respublikos baudžiamajame kodekse nustatyto amžiaus, nuo kurio pagal Lietuvos Respublikos baudžiamuosius įstatymus galima baudžiamoji atsakomybė už jo padarytą veiką;</a:t>
            </a:r>
          </a:p>
        </p:txBody>
      </p:sp>
      <p:sp>
        <p:nvSpPr>
          <p:cNvPr id="6" name="Suapvalintas stačiakampis 5"/>
          <p:cNvSpPr/>
          <p:nvPr/>
        </p:nvSpPr>
        <p:spPr>
          <a:xfrm>
            <a:off x="73459" y="3362574"/>
            <a:ext cx="8586446" cy="1434578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t-LT" dirty="0"/>
              <a:t>2) padarė </a:t>
            </a:r>
            <a:r>
              <a:rPr lang="lt-LT" dirty="0">
                <a:solidFill>
                  <a:srgbClr val="FFFF00"/>
                </a:solidFill>
              </a:rPr>
              <a:t>administracinio nusižengimo požymių turinčią veiką</a:t>
            </a:r>
            <a:r>
              <a:rPr lang="lt-LT" dirty="0"/>
              <a:t>, tačiau šios veikos padarymo metu nebuvo sukakęs Lietuvos Respublikos administracinių nusižengimų kodekse nustatyto amžiaus, nuo kurio atsiranda administracinė atsakomybė;</a:t>
            </a:r>
          </a:p>
        </p:txBody>
      </p:sp>
      <p:sp>
        <p:nvSpPr>
          <p:cNvPr id="7" name="Suapvalintas stačiakampis 6"/>
          <p:cNvSpPr/>
          <p:nvPr/>
        </p:nvSpPr>
        <p:spPr>
          <a:xfrm>
            <a:off x="1151620" y="5087417"/>
            <a:ext cx="7848872" cy="122413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t-LT" dirty="0"/>
              <a:t>3) padarė </a:t>
            </a:r>
            <a:r>
              <a:rPr lang="lt-LT" dirty="0">
                <a:solidFill>
                  <a:srgbClr val="FFFF00"/>
                </a:solidFill>
              </a:rPr>
              <a:t>administracinį nusižengimą</a:t>
            </a:r>
            <a:r>
              <a:rPr lang="lt-LT" dirty="0"/>
              <a:t>, tačiau jam, vadovaujantis Administracinių nusižengimų kodeksu, nebuvo paskirta administracinė nuobauda ir administracinio poveikio priemonė;</a:t>
            </a:r>
          </a:p>
        </p:txBody>
      </p:sp>
    </p:spTree>
    <p:extLst>
      <p:ext uri="{BB962C8B-B14F-4D97-AF65-F5344CB8AC3E}">
        <p14:creationId xmlns:p14="http://schemas.microsoft.com/office/powerpoint/2010/main" val="16480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apvalintas stačiakampis 2"/>
          <p:cNvSpPr/>
          <p:nvPr/>
        </p:nvSpPr>
        <p:spPr>
          <a:xfrm>
            <a:off x="478128" y="3429000"/>
            <a:ext cx="8198327" cy="129614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t-LT" dirty="0"/>
              <a:t>4</a:t>
            </a:r>
            <a:r>
              <a:rPr lang="lt-LT" b="1" dirty="0"/>
              <a:t>) Nesimokančių vaikų ir mokyklos nelankančių mokinių informacinės sistemos duomenimis, </a:t>
            </a:r>
            <a:r>
              <a:rPr lang="lt-LT" b="1" dirty="0">
                <a:solidFill>
                  <a:srgbClr val="FFFF00"/>
                </a:solidFill>
              </a:rPr>
              <a:t>nelankė mokyklos </a:t>
            </a:r>
            <a:r>
              <a:rPr lang="lt-LT" b="1" dirty="0"/>
              <a:t>ir per mėnesį be pateisinamos priežasties </a:t>
            </a:r>
            <a:r>
              <a:rPr lang="lt-LT" b="1" dirty="0">
                <a:solidFill>
                  <a:srgbClr val="FFFF00"/>
                </a:solidFill>
              </a:rPr>
              <a:t>praleido daugiau kaip pusę pamokų </a:t>
            </a:r>
            <a:r>
              <a:rPr lang="lt-LT" b="1" dirty="0"/>
              <a:t>ar ugdymui skirtų valandų.</a:t>
            </a:r>
          </a:p>
        </p:txBody>
      </p:sp>
      <p:sp>
        <p:nvSpPr>
          <p:cNvPr id="4" name="Ovalinis paaiškinimas 3"/>
          <p:cNvSpPr/>
          <p:nvPr/>
        </p:nvSpPr>
        <p:spPr>
          <a:xfrm>
            <a:off x="2699792" y="116632"/>
            <a:ext cx="6336704" cy="2232248"/>
          </a:xfrm>
          <a:prstGeom prst="wedgeEllipseCallout">
            <a:avLst>
              <a:gd name="adj1" fmla="val -42686"/>
              <a:gd name="adj2" fmla="val 108066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Kreiptis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su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prašymu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skirti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vaikui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MPP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dėl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mokyklos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nelankymo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galima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tik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tuo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lt-LT" dirty="0" smtClean="0">
                <a:solidFill>
                  <a:schemeClr val="accent3">
                    <a:lumMod val="50000"/>
                  </a:schemeClr>
                </a:solidFill>
              </a:rPr>
              <a:t>atveju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kai 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išnaudotos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visos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švietimo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pagalbos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vaikui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teikimo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galimybės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3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1045" y="1052736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lt-LT" sz="3200" b="1" dirty="0" smtClean="0">
                <a:effectLst/>
              </a:rPr>
              <a:t>Rengdamasi svarstyti prašymą dėl vaiko minimalios priežiūros priemonių skyrimo vaikui</a:t>
            </a:r>
            <a:endParaRPr lang="lt-LT" sz="3200" b="1" dirty="0">
              <a:effectLst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pPr marL="0" indent="0" algn="just">
              <a:buNone/>
            </a:pP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Savivaldybės VGK surenka informaciją, būtiną savivaldybės administracijos direktoriaus sprendimui dėl vaiko minimalios priežiūros priemonių </a:t>
            </a: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skyrimo.</a:t>
            </a:r>
          </a:p>
        </p:txBody>
      </p:sp>
    </p:spTree>
    <p:extLst>
      <p:ext uri="{BB962C8B-B14F-4D97-AF65-F5344CB8AC3E}">
        <p14:creationId xmlns:p14="http://schemas.microsoft.com/office/powerpoint/2010/main" val="380970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/>
          <a:lstStyle/>
          <a:p>
            <a:r>
              <a:rPr lang="lt-LT" sz="3600" b="1" dirty="0">
                <a:effectLst/>
              </a:rPr>
              <a:t>Ugdymo įstaigos teikiama informacija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024136"/>
            <a:ext cx="8229600" cy="5573216"/>
          </a:xfrm>
        </p:spPr>
        <p:txBody>
          <a:bodyPr>
            <a:normAutofit fontScale="92500" lnSpcReduction="10000"/>
          </a:bodyPr>
          <a:lstStyle/>
          <a:p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kada </a:t>
            </a: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vaikas pradėjo lankyti </a:t>
            </a: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įstaigą; </a:t>
            </a:r>
          </a:p>
          <a:p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klasė </a:t>
            </a: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(grupė</a:t>
            </a: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); </a:t>
            </a:r>
          </a:p>
          <a:p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pamokų lankymas; </a:t>
            </a:r>
          </a:p>
          <a:p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dalyvavimas </a:t>
            </a: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neformaliajame vaikų </a:t>
            </a: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švietime; </a:t>
            </a:r>
          </a:p>
          <a:p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vaiko </a:t>
            </a: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santykiai su bendraamžiais, pedagogais; </a:t>
            </a:r>
            <a:endParaRPr lang="lt-LT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vaiko </a:t>
            </a: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elgesio apibūdinimas </a:t>
            </a: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(elgesys probleminėse situacijose, pasireiškimo dažnumas, netinkamo elgesio priežastys);</a:t>
            </a:r>
          </a:p>
          <a:p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į</a:t>
            </a: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staigos VGK veikla sprendžiant vaiko elgesio problemas;</a:t>
            </a:r>
          </a:p>
          <a:p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eikta švietimo (socialinė pedagoginė, psichologinė, specialioji) pagalba vaikui ir jo tėvams/globėjams ir jos įvertinimas;</a:t>
            </a:r>
          </a:p>
          <a:p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į</a:t>
            </a: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staigos bendradarbiavimas su kitomis savivaldybės įstaigomis pagalbos vaikui teikimo klausimais.</a:t>
            </a:r>
            <a:endParaRPr lang="lt-LT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80528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lt-LT" sz="2800" b="1" dirty="0" smtClean="0">
                <a:effectLst/>
              </a:rPr>
              <a:t>Dalyvavimas savivaldybės VGK </a:t>
            </a:r>
            <a:r>
              <a:rPr lang="lt-LT" sz="2800" b="1" dirty="0" smtClean="0">
                <a:effectLst/>
              </a:rPr>
              <a:t>posėdyje</a:t>
            </a:r>
            <a:endParaRPr lang="lt-LT" sz="2800" dirty="0">
              <a:effectLst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dirty="0">
                <a:solidFill>
                  <a:schemeClr val="accent5">
                    <a:lumMod val="50000"/>
                  </a:schemeClr>
                </a:solidFill>
              </a:rPr>
              <a:t>Savivaldybės administracijos Vaiko gerovės komisija prašymus nagrinėja uždarame posėdyje, kuriame </a:t>
            </a:r>
            <a:r>
              <a:rPr lang="lt-LT" b="1" u="sng" dirty="0">
                <a:solidFill>
                  <a:schemeClr val="accent5">
                    <a:lumMod val="50000"/>
                  </a:schemeClr>
                </a:solidFill>
              </a:rPr>
              <a:t>privalo </a:t>
            </a:r>
            <a:r>
              <a:rPr lang="lt-LT" b="1" u="sng" dirty="0" smtClean="0">
                <a:solidFill>
                  <a:schemeClr val="accent5">
                    <a:lumMod val="50000"/>
                  </a:schemeClr>
                </a:solidFill>
              </a:rPr>
              <a:t>dalyvauti:</a:t>
            </a:r>
          </a:p>
          <a:p>
            <a:pPr marL="457200" indent="-457200">
              <a:buAutoNum type="arabicPeriod"/>
            </a:pP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vaikas</a:t>
            </a: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endParaRPr lang="lt-LT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vaiko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</a:rPr>
              <a:t>atstovai pagal įstatymą, </a:t>
            </a:r>
            <a:endParaRPr lang="lt-LT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mokyklos</a:t>
            </a: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, kurioje ugdomas vaikas, Vaiko gerovės komisijos narys, </a:t>
            </a:r>
            <a:endParaRPr lang="lt-LT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prašymą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</a:rPr>
              <a:t>pateikęs asmuo (išskyrus atvejus, kai prašymą pateikė teismas), </a:t>
            </a:r>
            <a:endParaRPr lang="lt-LT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atvejo vadybininkas, </a:t>
            </a:r>
          </a:p>
          <a:p>
            <a:pPr marL="457200" indent="-457200">
              <a:buAutoNum type="arabicPeriod"/>
            </a:pP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valstybinės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</a:rPr>
              <a:t>vaiko teisių apsaugos institucijos </a:t>
            </a: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atstovas,</a:t>
            </a:r>
          </a:p>
          <a:p>
            <a:pPr marL="457200" indent="-457200">
              <a:buAutoNum type="arabicPeriod"/>
            </a:pP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vaikų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</a:rPr>
              <a:t>socializacijos centro atstovas (kai vaikui buvo paskirta vidutinės priežiūros priemonė</a:t>
            </a: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).</a:t>
            </a:r>
            <a:endParaRPr lang="lt-LT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39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404664"/>
            <a:ext cx="8291264" cy="5904656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lt-LT" sz="2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Koordinuotai </a:t>
            </a:r>
            <a:r>
              <a:rPr lang="lt-LT" sz="28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teikiamų paslaugų </a:t>
            </a:r>
            <a:r>
              <a:rPr lang="lt-LT" sz="2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(KTP) teikimas </a:t>
            </a:r>
            <a:r>
              <a:rPr lang="lt-LT" sz="28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vaikui ir vaiko atstovams pagal įstatymą, kai vaikui paskirtos </a:t>
            </a:r>
            <a:r>
              <a:rPr lang="lt-LT" sz="2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minimalios </a:t>
            </a:r>
            <a:r>
              <a:rPr lang="lt-LT" sz="28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ar vidutinės priežiūros </a:t>
            </a:r>
            <a:r>
              <a:rPr lang="lt-LT" sz="2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priemonės</a:t>
            </a:r>
            <a:endParaRPr lang="lt-LT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Kai </a:t>
            </a: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vaikui paskiriamos minimalios ar vidutinės priežiūros priemonės, vaiko atstovams pagal įstatymą </a:t>
            </a:r>
            <a:r>
              <a:rPr lang="lt-LT" b="1" dirty="0">
                <a:solidFill>
                  <a:schemeClr val="accent3">
                    <a:lumMod val="50000"/>
                  </a:schemeClr>
                </a:solidFill>
              </a:rPr>
              <a:t>turi būti </a:t>
            </a:r>
            <a:r>
              <a:rPr lang="lt-LT" b="1" dirty="0" smtClean="0">
                <a:solidFill>
                  <a:schemeClr val="accent3">
                    <a:lumMod val="50000"/>
                  </a:schemeClr>
                </a:solidFill>
              </a:rPr>
              <a:t>skiriamos </a:t>
            </a:r>
            <a:r>
              <a:rPr lang="lt-LT" b="1" dirty="0">
                <a:solidFill>
                  <a:schemeClr val="accent3">
                    <a:lumMod val="50000"/>
                  </a:schemeClr>
                </a:solidFill>
              </a:rPr>
              <a:t>koordinuotai teikiamos paslaugos</a:t>
            </a:r>
            <a:r>
              <a:rPr lang="lt-LT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lt-LT" dirty="0">
                <a:solidFill>
                  <a:schemeClr val="accent5">
                    <a:lumMod val="50000"/>
                  </a:schemeClr>
                </a:solidFill>
              </a:rPr>
              <a:t>Šioms priemonėms suderinti, parengti, vykdyti </a:t>
            </a: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savivaldybės administracijos direktorius paskiria </a:t>
            </a:r>
            <a:r>
              <a:rPr lang="lt-LT" b="1" dirty="0">
                <a:solidFill>
                  <a:schemeClr val="accent3">
                    <a:lumMod val="50000"/>
                  </a:schemeClr>
                </a:solidFill>
              </a:rPr>
              <a:t>Koordinuojančią instituciją</a:t>
            </a:r>
            <a:r>
              <a:rPr lang="lt-LT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lt-LT" b="1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lt-LT" b="1" dirty="0">
                <a:solidFill>
                  <a:schemeClr val="accent3">
                    <a:lumMod val="50000"/>
                  </a:schemeClr>
                </a:solidFill>
              </a:rPr>
              <a:t>Koordinuojanti institucija </a:t>
            </a: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gali būti socialines paslaugas ar švietimo pagalbą teikianti institucija.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lt-LT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lt-LT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58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lt-LT" sz="2800" b="1" dirty="0" smtClean="0">
                <a:effectLst/>
              </a:rPr>
              <a:t>Vaikui </a:t>
            </a:r>
            <a:r>
              <a:rPr lang="lt-LT" sz="2800" b="1" dirty="0">
                <a:effectLst/>
              </a:rPr>
              <a:t>paskirtų </a:t>
            </a:r>
            <a:r>
              <a:rPr lang="lt-LT" sz="2800" b="1" dirty="0" smtClean="0">
                <a:effectLst/>
              </a:rPr>
              <a:t>MPP vykdymo pradžia</a:t>
            </a:r>
            <a:br>
              <a:rPr lang="lt-LT" sz="2800" b="1" dirty="0" smtClean="0">
                <a:effectLst/>
              </a:rPr>
            </a:br>
            <a:r>
              <a:rPr lang="lt-LT" sz="2800" b="1" dirty="0" smtClean="0">
                <a:effectLst/>
              </a:rPr>
              <a:t> </a:t>
            </a:r>
            <a:endParaRPr lang="lt-LT" sz="2800" b="1" dirty="0">
              <a:effectLst/>
            </a:endParaRPr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lt-LT" dirty="0"/>
          </a:p>
          <a:p>
            <a:pPr marL="457200" indent="-457200" algn="just">
              <a:buAutoNum type="arabicPeriod"/>
            </a:pP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Savivaldybės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</a:rPr>
              <a:t>administracijos direktoriaus </a:t>
            </a: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sprendimą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</a:rPr>
              <a:t>dėl vaiko minimalios priežiūros priemonių </a:t>
            </a: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skyrimo per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</a:rPr>
              <a:t>3 darbo dienas nuo j</a:t>
            </a: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o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</a:rPr>
              <a:t>priėmimo savivaldybės administracija išsiunčia (perduoda) </a:t>
            </a:r>
            <a:r>
              <a:rPr lang="lt-LT" b="1" dirty="0" smtClean="0">
                <a:solidFill>
                  <a:schemeClr val="accent5">
                    <a:lumMod val="50000"/>
                  </a:schemeClr>
                </a:solidFill>
              </a:rPr>
              <a:t>koordinuojančiai </a:t>
            </a:r>
            <a:r>
              <a:rPr lang="lt-LT" b="1" dirty="0">
                <a:solidFill>
                  <a:schemeClr val="accent5">
                    <a:lumMod val="50000"/>
                  </a:schemeClr>
                </a:solidFill>
              </a:rPr>
              <a:t>institucijai </a:t>
            </a:r>
            <a:r>
              <a:rPr lang="lt-LT" dirty="0">
                <a:solidFill>
                  <a:schemeClr val="accent5">
                    <a:lumMod val="50000"/>
                  </a:schemeClr>
                </a:solidFill>
              </a:rPr>
              <a:t>ir vaiko atstovams pagal įstatymą</a:t>
            </a:r>
            <a:r>
              <a:rPr lang="lt-LT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457200" indent="-457200" algn="just">
              <a:buAutoNum type="arabicPeriod"/>
            </a:pPr>
            <a:endParaRPr lang="lt-LT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just">
              <a:buAutoNum type="arabicPeriod"/>
            </a:pPr>
            <a:r>
              <a:rPr lang="lt-LT" sz="2600" b="1" dirty="0" smtClean="0">
                <a:solidFill>
                  <a:schemeClr val="accent3">
                    <a:lumMod val="50000"/>
                  </a:schemeClr>
                </a:solidFill>
              </a:rPr>
              <a:t>Koordinuojančios </a:t>
            </a:r>
            <a:r>
              <a:rPr lang="lt-LT" sz="2600" b="1" dirty="0">
                <a:solidFill>
                  <a:schemeClr val="accent3">
                    <a:lumMod val="50000"/>
                  </a:schemeClr>
                </a:solidFill>
              </a:rPr>
              <a:t>institucijos vadovas, gavęs savivaldybės administracijos direktoriaus sprendimą, ne vėliau kaip kitą darbo dieną iš savo institucijos paskiria atvejo vadybininką</a:t>
            </a:r>
            <a:r>
              <a:rPr lang="lt-LT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lt-LT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61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ykdomo">
  <a:themeElements>
    <a:clrScheme name="Vykdom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Vykdom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ykdom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1989</TotalTime>
  <Words>929</Words>
  <Application>Microsoft Office PowerPoint</Application>
  <PresentationFormat>Demonstracija ekrane (4:3)</PresentationFormat>
  <Paragraphs>71</Paragraphs>
  <Slides>13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Palatino Linotype</vt:lpstr>
      <vt:lpstr>Vykdomo</vt:lpstr>
      <vt:lpstr>LR VAIKO MINIMALIOS IR VIDUTINĖS PRIEŽIŪROS ĮSTATYMAS -  PAGRINDINIAI PAKEITIMAI, AKCENTAI IR NAUJOVĖS</vt:lpstr>
      <vt:lpstr>Teisės aktai, reglamentuojantys vaiko minimalios ir vidutinės priežiūros priemonių įgyvendinimą</vt:lpstr>
      <vt:lpstr>Vaiko minimalios priežiūros priemonių skyrimo pagrindai (įstatymo 10 str.)</vt:lpstr>
      <vt:lpstr>„PowerPoint“ pateiktis</vt:lpstr>
      <vt:lpstr>Rengdamasi svarstyti prašymą dėl vaiko minimalios priežiūros priemonių skyrimo vaikui</vt:lpstr>
      <vt:lpstr>Ugdymo įstaigos teikiama informacija</vt:lpstr>
      <vt:lpstr>Dalyvavimas savivaldybės VGK posėdyje</vt:lpstr>
      <vt:lpstr>„PowerPoint“ pateiktis</vt:lpstr>
      <vt:lpstr>Vaikui paskirtų MPP vykdymo pradžia  </vt:lpstr>
      <vt:lpstr>Vaikui paskirtų MPP ir šeimai paskirtų KTP atvejo vadybininkas</vt:lpstr>
      <vt:lpstr>„PowerPoint“ pateiktis</vt:lpstr>
      <vt:lpstr>Vaikui ir jo atstovams skirtas priemones įgyvendinantys teikėjai: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Vilma</dc:creator>
  <cp:lastModifiedBy>Sigita Šimkienė</cp:lastModifiedBy>
  <cp:revision>99</cp:revision>
  <cp:lastPrinted>2021-02-17T08:01:25Z</cp:lastPrinted>
  <dcterms:created xsi:type="dcterms:W3CDTF">2020-11-23T08:25:14Z</dcterms:created>
  <dcterms:modified xsi:type="dcterms:W3CDTF">2021-02-17T08:37:51Z</dcterms:modified>
</cp:coreProperties>
</file>