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1" r:id="rId2"/>
    <p:sldId id="258" r:id="rId3"/>
    <p:sldId id="257" r:id="rId4"/>
    <p:sldId id="260" r:id="rId5"/>
    <p:sldId id="259" r:id="rId6"/>
    <p:sldId id="263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8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/>
              <a:t>Spustelėję redag. ruoš. paantrš.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nė nuotrauka su antraš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/>
              <a:t>Spustelėkite piktogr. norėdami įtraukti pav.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vadinima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siūlymas su antraš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telės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lpel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aveikslėlis skilty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t-LT"/>
              <a:t>Spustelėkite piktogr. norėdami įtraukti pav.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t-LT"/>
              <a:t>Spustelėkite piktogr. norėdami įtraukti pav.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t-LT"/>
              <a:t>Spustelėkite piktogr. norėdami įtraukti pav.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/>
              <a:t>Spustelėkite piktogr. norėdami įtraukti pav.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loreta.gaizauskiene@kba.lt" TargetMode="External"/><Relationship Id="rId3" Type="http://schemas.openxmlformats.org/officeDocument/2006/relationships/hyperlink" Target="mailto:zydrune.zuloniene@kba.lt" TargetMode="External"/><Relationship Id="rId7" Type="http://schemas.openxmlformats.org/officeDocument/2006/relationships/hyperlink" Target="mailto:ausra.gedziuniene@kba.lt" TargetMode="External"/><Relationship Id="rId2" Type="http://schemas.openxmlformats.org/officeDocument/2006/relationships/hyperlink" Target="mailto:sandra.ingeleviciene@kba.l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daiva.dagile@kba.lt" TargetMode="External"/><Relationship Id="rId5" Type="http://schemas.openxmlformats.org/officeDocument/2006/relationships/hyperlink" Target="mailto:jolitazimbiene@kba.lt" TargetMode="External"/><Relationship Id="rId4" Type="http://schemas.openxmlformats.org/officeDocument/2006/relationships/hyperlink" Target="mailto:jurgita.jurk&#353;iene@kba.l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CAE75-6992-44FC-8511-3B1867162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265147"/>
          </a:xfrm>
        </p:spPr>
        <p:txBody>
          <a:bodyPr/>
          <a:lstStyle/>
          <a:p>
            <a:r>
              <a:rPr lang="lt-LT" dirty="0"/>
              <a:t>Darbai, kuriuos padarėme 2019 metais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EFA4C4-8765-43DA-827E-6C659DDAAFC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057400"/>
            <a:ext cx="10363826" cy="373379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lt-LT" dirty="0"/>
              <a:t> maisto apskaitos </a:t>
            </a:r>
            <a:r>
              <a:rPr lang="lt-LT" dirty="0" err="1"/>
              <a:t>sistema„VALGa</a:t>
            </a:r>
            <a:r>
              <a:rPr lang="lt-LT" dirty="0"/>
              <a:t>“ – 99</a:t>
            </a:r>
            <a:r>
              <a:rPr lang="en-US" dirty="0"/>
              <a:t>% </a:t>
            </a:r>
            <a:r>
              <a:rPr lang="lt-LT" dirty="0"/>
              <a:t>Į</a:t>
            </a:r>
            <a:r>
              <a:rPr lang="en-US" dirty="0" err="1"/>
              <a:t>staig</a:t>
            </a:r>
            <a:r>
              <a:rPr lang="lt-LT" dirty="0"/>
              <a:t>ų dirba sklandžiai.</a:t>
            </a:r>
            <a:endParaRPr lang="lt-LT" dirty="0">
              <a:latin typeface="Arial Narrow" panose="020B0606020202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lt-LT" dirty="0">
                <a:latin typeface="Arial Narrow" panose="020B0606020202030204" pitchFamily="34" charset="0"/>
              </a:rPr>
              <a:t> DVS „KONTORA“  - Įdiegta, bet dar tobulintina.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dirty="0">
                <a:latin typeface="Arial Narrow" panose="020B0606020202030204" pitchFamily="34" charset="0"/>
              </a:rPr>
              <a:t>Lankomumo tabeliai –importuojami per „mūsų darželis „ ir praktiškai be klaidų.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dirty="0">
                <a:latin typeface="Arial Narrow" panose="020B0606020202030204" pitchFamily="34" charset="0"/>
              </a:rPr>
              <a:t>Ačiū už išreikštus pasiūlymus ir iškeltas problemas. Turime kur tobulėti.</a:t>
            </a:r>
          </a:p>
          <a:p>
            <a:pPr>
              <a:buFont typeface="Wingdings" panose="05000000000000000000" pitchFamily="2" charset="2"/>
              <a:buChar char="v"/>
            </a:pPr>
            <a:endParaRPr lang="lt-LT" dirty="0">
              <a:latin typeface="Arial Narrow" panose="020B0606020202030204" pitchFamily="34" charset="0"/>
            </a:endParaRPr>
          </a:p>
          <a:p>
            <a:pPr marL="457200" lvl="1" indent="0">
              <a:buNone/>
            </a:pPr>
            <a:endParaRPr lang="lt-LT" dirty="0">
              <a:latin typeface="Arial Narrow" panose="020B060602020203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lt-LT" dirty="0">
              <a:latin typeface="Arial Narrow" panose="020B0606020202030204" pitchFamily="34" charset="0"/>
            </a:endParaRPr>
          </a:p>
          <a:p>
            <a:pPr lvl="1">
              <a:buFont typeface="Wingdings" panose="05000000000000000000" pitchFamily="2" charset="2"/>
              <a:buChar char="v"/>
            </a:pPr>
            <a:endParaRPr lang="lt-LT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654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CAE75-6992-44FC-8511-3B1867162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265147"/>
          </a:xfrm>
        </p:spPr>
        <p:txBody>
          <a:bodyPr/>
          <a:lstStyle/>
          <a:p>
            <a:r>
              <a:rPr lang="lt-LT" dirty="0"/>
              <a:t>Darbai, kuriuos turime atlikti  iki 2019 metų pabaigos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EFA4C4-8765-43DA-827E-6C659DDAAFC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057400"/>
            <a:ext cx="10363826" cy="373379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lt-LT" dirty="0"/>
              <a:t> </a:t>
            </a:r>
            <a:r>
              <a:rPr lang="lt-LT" dirty="0">
                <a:latin typeface="Arial Narrow" panose="020B0606020202030204" pitchFamily="34" charset="0"/>
              </a:rPr>
              <a:t>Iki 2019 metų pabaigos </a:t>
            </a:r>
            <a:r>
              <a:rPr lang="en-US" dirty="0" err="1">
                <a:latin typeface="Arial Narrow" panose="020B0606020202030204" pitchFamily="34" charset="0"/>
              </a:rPr>
              <a:t>pagal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galimybes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lt-LT" dirty="0">
                <a:latin typeface="Arial Narrow" panose="020B0606020202030204" pitchFamily="34" charset="0"/>
              </a:rPr>
              <a:t>išnaudoti 201</a:t>
            </a:r>
            <a:r>
              <a:rPr lang="en-US" dirty="0">
                <a:latin typeface="Arial Narrow" panose="020B0606020202030204" pitchFamily="34" charset="0"/>
              </a:rPr>
              <a:t>9</a:t>
            </a:r>
            <a:r>
              <a:rPr lang="lt-LT" dirty="0">
                <a:latin typeface="Arial Narrow" panose="020B0606020202030204" pitchFamily="34" charset="0"/>
              </a:rPr>
              <a:t> metų spec. Lėšas.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dirty="0">
                <a:latin typeface="Arial Narrow" panose="020B0606020202030204" pitchFamily="34" charset="0"/>
              </a:rPr>
              <a:t>Perduoti Visas turimas sąskaitas faktūras apskaitos specialistui.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dirty="0">
                <a:latin typeface="Arial Narrow" panose="020B0606020202030204" pitchFamily="34" charset="0"/>
              </a:rPr>
              <a:t>Bankinius pavedimus patvirtinti tą pačią dieną, kai jie suvedami į bankinę sistemą.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dirty="0">
                <a:latin typeface="Arial Narrow" panose="020B0606020202030204" pitchFamily="34" charset="0"/>
              </a:rPr>
              <a:t>Nedarome avansinių apmokėjimų</a:t>
            </a:r>
            <a:r>
              <a:rPr lang="en-US" dirty="0">
                <a:latin typeface="Arial Narrow" panose="020B0606020202030204" pitchFamily="34" charset="0"/>
              </a:rPr>
              <a:t>, </a:t>
            </a:r>
            <a:r>
              <a:rPr lang="lt-LT" dirty="0">
                <a:latin typeface="Arial Narrow" panose="020B0606020202030204" pitchFamily="34" charset="0"/>
              </a:rPr>
              <a:t>jeigu iki gruodžio 31 dienos negausite sąskaitų faktūrų.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dirty="0">
                <a:latin typeface="Arial Narrow" panose="020B0606020202030204" pitchFamily="34" charset="0"/>
              </a:rPr>
              <a:t>Atlikti Inventorizaciją: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lt-LT" dirty="0">
                <a:latin typeface="Arial Narrow" panose="020B0606020202030204" pitchFamily="34" charset="0"/>
              </a:rPr>
              <a:t>Ilgalaikio ir trumpalaikio  turto gruodžio  31 datai  iki sausio </a:t>
            </a:r>
            <a:r>
              <a:rPr lang="en-US" dirty="0">
                <a:latin typeface="Arial Narrow" panose="020B0606020202030204" pitchFamily="34" charset="0"/>
              </a:rPr>
              <a:t>     </a:t>
            </a:r>
            <a:r>
              <a:rPr lang="lt-LT" dirty="0">
                <a:latin typeface="Arial Narrow" panose="020B0606020202030204" pitchFamily="34" charset="0"/>
              </a:rPr>
              <a:t>15</a:t>
            </a:r>
            <a:r>
              <a:rPr lang="en-US" dirty="0">
                <a:latin typeface="Arial Narrow" panose="020B0606020202030204" pitchFamily="34" charset="0"/>
              </a:rPr>
              <a:t> D.</a:t>
            </a:r>
            <a:endParaRPr lang="lt-LT" dirty="0">
              <a:latin typeface="Arial Narrow" panose="020B060602020203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lt-LT" dirty="0">
                <a:latin typeface="Arial Narrow" panose="020B0606020202030204" pitchFamily="34" charset="0"/>
              </a:rPr>
              <a:t>Mokėtinų ir gautinų sumų gruodžio 31 datai  iki sausio 15 d.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lt-LT" dirty="0">
              <a:latin typeface="Arial Narrow" panose="020B0606020202030204" pitchFamily="34" charset="0"/>
            </a:endParaRPr>
          </a:p>
          <a:p>
            <a:pPr lvl="1">
              <a:buFont typeface="Wingdings" panose="05000000000000000000" pitchFamily="2" charset="2"/>
              <a:buChar char="v"/>
            </a:pPr>
            <a:endParaRPr lang="lt-LT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179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443D2-4099-464B-B4B3-196F5B34C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 Darbuotojų ir tėvų konsultavimas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C7B2E3-41E3-4F47-8E2D-4C056016AE3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86384" y="2367092"/>
            <a:ext cx="10491216" cy="3424107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lt-LT" dirty="0"/>
              <a:t>Darbuotojų konsultavimas darbo užmokesčio klausimais: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lt-LT" dirty="0"/>
              <a:t> </a:t>
            </a:r>
            <a:r>
              <a:rPr lang="lt-LT" dirty="0">
                <a:solidFill>
                  <a:srgbClr val="FF0000"/>
                </a:solidFill>
              </a:rPr>
              <a:t>Elektroniniu paštu </a:t>
            </a:r>
            <a:r>
              <a:rPr lang="lt-LT" dirty="0"/>
              <a:t>tuo adresu, kuriuo siunčiamas atsiskaitymo lapelis.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lt-LT" dirty="0"/>
              <a:t> jeigu paklausimas gaunamas iš įstaigos </a:t>
            </a:r>
            <a:r>
              <a:rPr lang="lt-LT" dirty="0">
                <a:solidFill>
                  <a:srgbClr val="FF0000"/>
                </a:solidFill>
              </a:rPr>
              <a:t>per DVS </a:t>
            </a:r>
            <a:r>
              <a:rPr lang="lt-LT" dirty="0" err="1">
                <a:solidFill>
                  <a:srgbClr val="FF0000"/>
                </a:solidFill>
              </a:rPr>
              <a:t>sistemą“kontora</a:t>
            </a:r>
            <a:r>
              <a:rPr lang="lt-LT" dirty="0"/>
              <a:t>“.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lt-LT" dirty="0">
                <a:solidFill>
                  <a:srgbClr val="FF0000"/>
                </a:solidFill>
              </a:rPr>
              <a:t>Telefonu</a:t>
            </a:r>
            <a:r>
              <a:rPr lang="lt-LT" dirty="0"/>
              <a:t>, jeigu paklausimas gaunamas elektroniniu paštu arba per </a:t>
            </a:r>
            <a:r>
              <a:rPr lang="lt-LT" dirty="0" err="1"/>
              <a:t>DVs</a:t>
            </a:r>
            <a:r>
              <a:rPr lang="lt-LT" dirty="0"/>
              <a:t> sistemą, ir jame yra  prašymas pakonsultuoti nurodytu telefonu.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lt-LT" dirty="0"/>
              <a:t>Tėvų konsultavimas Įmokų klausimais: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lt-LT" dirty="0">
                <a:solidFill>
                  <a:srgbClr val="FF0000"/>
                </a:solidFill>
              </a:rPr>
              <a:t>Elektroniniu paštu </a:t>
            </a:r>
            <a:r>
              <a:rPr lang="lt-LT" dirty="0"/>
              <a:t>tuo adresu, kuriuo siunčiamas kvitas.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lt-LT" dirty="0"/>
              <a:t> jeigu paklausimas gaunamas iš įstaigos </a:t>
            </a:r>
            <a:r>
              <a:rPr lang="lt-LT" dirty="0">
                <a:solidFill>
                  <a:srgbClr val="FF0000"/>
                </a:solidFill>
              </a:rPr>
              <a:t>per DVS </a:t>
            </a:r>
            <a:r>
              <a:rPr lang="lt-LT" dirty="0" err="1">
                <a:solidFill>
                  <a:srgbClr val="FF0000"/>
                </a:solidFill>
              </a:rPr>
              <a:t>sistemą“kontora</a:t>
            </a:r>
            <a:r>
              <a:rPr lang="lt-LT" dirty="0"/>
              <a:t>“.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lt-LT" dirty="0">
                <a:solidFill>
                  <a:srgbClr val="FF0000"/>
                </a:solidFill>
              </a:rPr>
              <a:t>Telefonu</a:t>
            </a:r>
            <a:r>
              <a:rPr lang="lt-LT" dirty="0"/>
              <a:t>, jeigu paklausimas gaunamas elektroniniu paštu arba per </a:t>
            </a:r>
            <a:r>
              <a:rPr lang="lt-LT" dirty="0" err="1"/>
              <a:t>DVs</a:t>
            </a:r>
            <a:r>
              <a:rPr lang="lt-LT" dirty="0"/>
              <a:t> sistemą, ir jame yra  prašymas pakonsultuoti nurodytu telefonu.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556367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16827-F5D4-45C6-83F6-E4D62C889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Darbo užmokestis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AAAE4-F36D-4A5C-A797-6C864CB9D03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lt-LT" dirty="0"/>
              <a:t>Tabelių patvirtinimas personalo modulyje avansų mokėjimui  iki 15 dienos.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dirty="0"/>
              <a:t>Prašymas iki gruodžio 20 d. personalo sistemoje suvesti duomenis premijų, priemokų mokėjimui.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dirty="0"/>
              <a:t>Informuoti apie darbuotojus turinčius nedarbingumą.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dirty="0"/>
              <a:t>Jeigu jums yra žinoma apie atleidžiamus darbuotojus, kuo anksčiau informuoti darbo užmokesčio specialistę.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dirty="0"/>
              <a:t>Tikslas panaudoti 2019 metų asignavimus.</a:t>
            </a:r>
          </a:p>
        </p:txBody>
      </p:sp>
    </p:spTree>
    <p:extLst>
      <p:ext uri="{BB962C8B-B14F-4D97-AF65-F5344CB8AC3E}">
        <p14:creationId xmlns:p14="http://schemas.microsoft.com/office/powerpoint/2010/main" val="3015654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9461E-B3FA-45A2-A477-0E3B2A56A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2020 metais planuojame padaryti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73770-A875-470B-926B-C6656A2464D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lt-LT" b="1" dirty="0">
                <a:solidFill>
                  <a:srgbClr val="0070C0"/>
                </a:solidFill>
              </a:rPr>
              <a:t>DVS „kontora</a:t>
            </a:r>
            <a:r>
              <a:rPr lang="lt-LT" b="1" dirty="0"/>
              <a:t>“ </a:t>
            </a:r>
            <a:r>
              <a:rPr lang="lt-LT" dirty="0"/>
              <a:t>– skatiname labiau naudotis šios sistemos galimybėmis: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lt-LT" dirty="0"/>
              <a:t>Rengti, registruoti ir saugoti vidaus dokumentus;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lt-LT" dirty="0"/>
              <a:t>Atsisakyti, kurių įmanoma popierinių dokumentų;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lt-LT" dirty="0"/>
              <a:t>Elektroniniais parašais pasirašinėti sutartis ir ataskaitas, kurių nereikia spausdinti.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lt-LT" dirty="0"/>
              <a:t>bus galimybė sąskaitas faktūras vizuoti DVS priemonėmis, pasirašant nekvalifikuotu parašu. ( užsakyti per savivaldybę kai kurie patobulinimai).</a:t>
            </a:r>
          </a:p>
          <a:p>
            <a:pPr marL="0" indent="0">
              <a:buNone/>
            </a:pPr>
            <a:endParaRPr lang="lt-LT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048AEB3-9CC6-4379-9548-D2B4018765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0974342"/>
              </p:ext>
            </p:extLst>
          </p:nvPr>
        </p:nvGraphicFramePr>
        <p:xfrm>
          <a:off x="9436608" y="3896201"/>
          <a:ext cx="1133856" cy="365760"/>
        </p:xfrm>
        <a:graphic>
          <a:graphicData uri="http://schemas.openxmlformats.org/drawingml/2006/table">
            <a:tbl>
              <a:tblPr/>
              <a:tblGrid>
                <a:gridCol w="566928">
                  <a:extLst>
                    <a:ext uri="{9D8B030D-6E8A-4147-A177-3AD203B41FA5}">
                      <a16:colId xmlns:a16="http://schemas.microsoft.com/office/drawing/2014/main" val="3490397339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18864864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611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4475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9461E-B3FA-45A2-A477-0E3B2A56A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2020 metais planuojame padaryti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73770-A875-470B-926B-C6656A2464D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lt-LT" b="1" dirty="0"/>
              <a:t>Personalo programa –tobulinsime ir labiau išnaudosime sistemos galimybes:</a:t>
            </a:r>
            <a:endParaRPr lang="lt-LT" dirty="0"/>
          </a:p>
          <a:p>
            <a:pPr>
              <a:buFont typeface="Wingdings" panose="05000000000000000000" pitchFamily="2" charset="2"/>
              <a:buChar char="§"/>
            </a:pPr>
            <a:r>
              <a:rPr lang="lt-LT" dirty="0"/>
              <a:t>Parengsime metodinę medžiagą  kaip naudotis programa;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lt-LT" dirty="0"/>
              <a:t>Darbo Sutarties, įsakymų dėl priėmimo į darbą, papildomo darbo krūvio, atostogų, priedų priemokų mokėjimo ir kt. paruošimas ir galimybė  atsispausdinti iš programos ( </a:t>
            </a:r>
            <a:r>
              <a:rPr lang="lt-LT" sz="1600" dirty="0"/>
              <a:t>reikalingi programiniai pakeitimai</a:t>
            </a:r>
            <a:r>
              <a:rPr lang="lt-LT" dirty="0"/>
              <a:t>);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lt-LT" dirty="0"/>
              <a:t>Bendri programos patobulinimai.</a:t>
            </a:r>
          </a:p>
          <a:p>
            <a:pPr marL="0" indent="0">
              <a:buNone/>
            </a:pPr>
            <a:endParaRPr lang="lt-LT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048AEB3-9CC6-4379-9548-D2B401876510}"/>
              </a:ext>
            </a:extLst>
          </p:cNvPr>
          <p:cNvGraphicFramePr>
            <a:graphicFrameLocks noGrp="1"/>
          </p:cNvGraphicFramePr>
          <p:nvPr/>
        </p:nvGraphicFramePr>
        <p:xfrm>
          <a:off x="9436608" y="3896201"/>
          <a:ext cx="1133856" cy="365760"/>
        </p:xfrm>
        <a:graphic>
          <a:graphicData uri="http://schemas.openxmlformats.org/drawingml/2006/table">
            <a:tbl>
              <a:tblPr/>
              <a:tblGrid>
                <a:gridCol w="566928">
                  <a:extLst>
                    <a:ext uri="{9D8B030D-6E8A-4147-A177-3AD203B41FA5}">
                      <a16:colId xmlns:a16="http://schemas.microsoft.com/office/drawing/2014/main" val="3490397339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18864864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611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0424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9461E-B3FA-45A2-A477-0E3B2A56A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Kiti klausima</a:t>
            </a:r>
            <a:r>
              <a:rPr lang="en-US" dirty="0" err="1"/>
              <a:t>i</a:t>
            </a:r>
            <a:endParaRPr lang="lt-L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73770-A875-470B-926B-C6656A2464D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lt-LT" dirty="0"/>
              <a:t>Dokumentų valdymo sistema „Kontora“  </a:t>
            </a:r>
            <a:r>
              <a:rPr lang="lt-LT" dirty="0" err="1">
                <a:hlinkClick r:id="rId2"/>
              </a:rPr>
              <a:t>sandra.ingeleviciene</a:t>
            </a:r>
            <a:r>
              <a:rPr lang="en-US" dirty="0">
                <a:hlinkClick r:id="rId2"/>
              </a:rPr>
              <a:t>@</a:t>
            </a:r>
            <a:r>
              <a:rPr lang="en-US" dirty="0" err="1">
                <a:hlinkClick r:id="rId2"/>
              </a:rPr>
              <a:t>kba.lt</a:t>
            </a:r>
            <a:r>
              <a:rPr lang="en-US" dirty="0"/>
              <a:t>  tel.</a:t>
            </a:r>
            <a:r>
              <a:rPr lang="lt-LT" dirty="0"/>
              <a:t>8 685 65431</a:t>
            </a: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err="1"/>
              <a:t>Personalo</a:t>
            </a:r>
            <a:r>
              <a:rPr lang="en-US" dirty="0"/>
              <a:t> </a:t>
            </a:r>
            <a:r>
              <a:rPr lang="en-US" dirty="0" err="1"/>
              <a:t>programa</a:t>
            </a:r>
            <a:r>
              <a:rPr lang="en-US" dirty="0"/>
              <a:t> </a:t>
            </a:r>
            <a:r>
              <a:rPr lang="lt-LT" dirty="0"/>
              <a:t>                                </a:t>
            </a:r>
            <a:r>
              <a:rPr lang="en-US" dirty="0" err="1">
                <a:hlinkClick r:id="rId3"/>
              </a:rPr>
              <a:t>zydrune.zuloniene@kba.lt</a:t>
            </a:r>
            <a:r>
              <a:rPr lang="en-US" dirty="0"/>
              <a:t>     </a:t>
            </a:r>
            <a:r>
              <a:rPr lang="lt-LT" dirty="0"/>
              <a:t> </a:t>
            </a:r>
            <a:r>
              <a:rPr lang="en-US" dirty="0"/>
              <a:t>tel.</a:t>
            </a:r>
            <a:r>
              <a:rPr lang="lt-LT" dirty="0"/>
              <a:t> 864313374</a:t>
            </a: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err="1"/>
              <a:t>Grup</a:t>
            </a:r>
            <a:r>
              <a:rPr lang="lt-LT" dirty="0"/>
              <a:t>Ė</a:t>
            </a:r>
            <a:r>
              <a:rPr lang="en-US" dirty="0"/>
              <a:t>s </a:t>
            </a:r>
            <a:r>
              <a:rPr lang="en-US" dirty="0" err="1"/>
              <a:t>vadov</a:t>
            </a:r>
            <a:r>
              <a:rPr lang="lt-LT" dirty="0"/>
              <a:t>Ė</a:t>
            </a:r>
            <a:r>
              <a:rPr lang="en-US" dirty="0"/>
              <a:t>:</a:t>
            </a:r>
            <a:r>
              <a:rPr lang="lt-LT" dirty="0"/>
              <a:t> </a:t>
            </a:r>
            <a:r>
              <a:rPr lang="en-US" dirty="0"/>
              <a:t>           </a:t>
            </a:r>
            <a:r>
              <a:rPr lang="lt-LT" dirty="0"/>
              <a:t>                               </a:t>
            </a:r>
            <a:r>
              <a:rPr lang="lt-LT" dirty="0" err="1">
                <a:hlinkClick r:id="rId4"/>
              </a:rPr>
              <a:t>jurgita.jurkšiene</a:t>
            </a:r>
            <a:r>
              <a:rPr lang="en-US" dirty="0">
                <a:hlinkClick r:id="rId4"/>
              </a:rPr>
              <a:t>@</a:t>
            </a:r>
            <a:r>
              <a:rPr lang="en-US" dirty="0" err="1">
                <a:hlinkClick r:id="rId4"/>
              </a:rPr>
              <a:t>kba.lt</a:t>
            </a:r>
            <a:r>
              <a:rPr lang="en-US" dirty="0"/>
              <a:t>      </a:t>
            </a:r>
            <a:r>
              <a:rPr lang="lt-LT" dirty="0"/>
              <a:t>   </a:t>
            </a:r>
            <a:r>
              <a:rPr lang="en-US" dirty="0"/>
              <a:t> tel.</a:t>
            </a:r>
            <a:r>
              <a:rPr lang="lt-LT" dirty="0"/>
              <a:t> 863 653 216</a:t>
            </a: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err="1"/>
              <a:t>Grup</a:t>
            </a:r>
            <a:r>
              <a:rPr lang="lt-LT" dirty="0"/>
              <a:t>ės vadovo pavaduotoja                    </a:t>
            </a:r>
            <a:r>
              <a:rPr lang="en-US" dirty="0" err="1">
                <a:hlinkClick r:id="rId5"/>
              </a:rPr>
              <a:t>jolita</a:t>
            </a:r>
            <a:r>
              <a:rPr lang="lt-LT" dirty="0">
                <a:hlinkClick r:id="rId5"/>
              </a:rPr>
              <a:t>.</a:t>
            </a:r>
            <a:r>
              <a:rPr lang="lt-LT" dirty="0" err="1">
                <a:hlinkClick r:id="rId5"/>
              </a:rPr>
              <a:t>zimbiene</a:t>
            </a:r>
            <a:r>
              <a:rPr lang="en-US" dirty="0">
                <a:hlinkClick r:id="rId5"/>
              </a:rPr>
              <a:t>@</a:t>
            </a:r>
            <a:r>
              <a:rPr lang="en-US" dirty="0" err="1">
                <a:hlinkClick r:id="rId5"/>
              </a:rPr>
              <a:t>kba.lt</a:t>
            </a:r>
            <a:r>
              <a:rPr lang="en-US" dirty="0"/>
              <a:t>  </a:t>
            </a:r>
            <a:r>
              <a:rPr lang="lt-LT" dirty="0"/>
              <a:t>            </a:t>
            </a:r>
            <a:r>
              <a:rPr lang="en-US" dirty="0"/>
              <a:t>tel.</a:t>
            </a:r>
            <a:r>
              <a:rPr lang="lt-LT" dirty="0"/>
              <a:t> </a:t>
            </a:r>
            <a:r>
              <a:rPr lang="en-US" dirty="0"/>
              <a:t> </a:t>
            </a:r>
            <a:r>
              <a:rPr lang="lt-LT" dirty="0"/>
              <a:t>8 630 91416 </a:t>
            </a: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err="1"/>
              <a:t>Grup</a:t>
            </a:r>
            <a:r>
              <a:rPr lang="lt-LT" dirty="0"/>
              <a:t>ė</a:t>
            </a:r>
            <a:r>
              <a:rPr lang="en-US" dirty="0"/>
              <a:t>s </a:t>
            </a:r>
            <a:r>
              <a:rPr lang="en-US" dirty="0" err="1"/>
              <a:t>vadovo</a:t>
            </a:r>
            <a:r>
              <a:rPr lang="en-US" dirty="0"/>
              <a:t> </a:t>
            </a:r>
            <a:r>
              <a:rPr lang="en-US" dirty="0" err="1"/>
              <a:t>pavaduotoja</a:t>
            </a:r>
            <a:r>
              <a:rPr lang="en-US" dirty="0"/>
              <a:t> </a:t>
            </a:r>
            <a:r>
              <a:rPr lang="lt-LT" dirty="0"/>
              <a:t>                    </a:t>
            </a:r>
            <a:r>
              <a:rPr lang="en-US" dirty="0" err="1">
                <a:hlinkClick r:id="rId6"/>
              </a:rPr>
              <a:t>daiva.dagile@kba.lt</a:t>
            </a:r>
            <a:r>
              <a:rPr lang="en-US" dirty="0"/>
              <a:t>     </a:t>
            </a:r>
            <a:r>
              <a:rPr lang="lt-LT" dirty="0"/>
              <a:t>           </a:t>
            </a:r>
            <a:r>
              <a:rPr lang="en-US" dirty="0"/>
              <a:t>TEL.</a:t>
            </a:r>
            <a:r>
              <a:rPr lang="lt-LT" dirty="0"/>
              <a:t> 8 691 45912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dirty="0"/>
              <a:t>Darbo užmokesčio </a:t>
            </a:r>
            <a:r>
              <a:rPr lang="lt-LT" dirty="0" err="1"/>
              <a:t>vadovĖ</a:t>
            </a:r>
            <a:r>
              <a:rPr lang="lt-LT" dirty="0"/>
              <a:t>                         </a:t>
            </a:r>
            <a:r>
              <a:rPr lang="lt-LT" dirty="0" err="1">
                <a:hlinkClick r:id="rId7"/>
              </a:rPr>
              <a:t>ausra.gedziuniene@kba.lt</a:t>
            </a:r>
            <a:r>
              <a:rPr lang="lt-LT" dirty="0"/>
              <a:t>      tel. 8 691 64949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dirty="0"/>
              <a:t>Darbo užmokesčio vadovo pavaduotoja </a:t>
            </a:r>
            <a:r>
              <a:rPr lang="lt-LT" dirty="0" err="1">
                <a:hlinkClick r:id="rId8"/>
              </a:rPr>
              <a:t>loreta.gaizauskiene@kba.lt</a:t>
            </a:r>
            <a:r>
              <a:rPr lang="lt-LT" dirty="0"/>
              <a:t>   tel. 8 630 40706</a:t>
            </a:r>
            <a:endParaRPr lang="en-US" dirty="0"/>
          </a:p>
          <a:p>
            <a:pPr marL="0" indent="0">
              <a:buNone/>
            </a:pPr>
            <a:r>
              <a:rPr lang="lt-LT" dirty="0"/>
              <a:t>			          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048AEB3-9CC6-4379-9548-D2B401876510}"/>
              </a:ext>
            </a:extLst>
          </p:cNvPr>
          <p:cNvGraphicFramePr>
            <a:graphicFrameLocks noGrp="1"/>
          </p:cNvGraphicFramePr>
          <p:nvPr/>
        </p:nvGraphicFramePr>
        <p:xfrm>
          <a:off x="9436608" y="3896201"/>
          <a:ext cx="1133856" cy="365760"/>
        </p:xfrm>
        <a:graphic>
          <a:graphicData uri="http://schemas.openxmlformats.org/drawingml/2006/table">
            <a:tbl>
              <a:tblPr/>
              <a:tblGrid>
                <a:gridCol w="566928">
                  <a:extLst>
                    <a:ext uri="{9D8B030D-6E8A-4147-A177-3AD203B41FA5}">
                      <a16:colId xmlns:a16="http://schemas.microsoft.com/office/drawing/2014/main" val="3490397339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18864864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611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865457"/>
      </p:ext>
    </p:extLst>
  </p:cSld>
  <p:clrMapOvr>
    <a:masterClrMapping/>
  </p:clrMapOvr>
</p:sld>
</file>

<file path=ppt/theme/theme1.xml><?xml version="1.0" encoding="utf-8"?>
<a:theme xmlns:a="http://schemas.openxmlformats.org/drawingml/2006/main" name="Lašelis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TC104033925[[fn=Lašelis]]</Template>
  <TotalTime>619</TotalTime>
  <Words>538</Words>
  <Application>Microsoft Office PowerPoint</Application>
  <PresentationFormat>Widescreen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Narrow</vt:lpstr>
      <vt:lpstr>Tw Cen MT</vt:lpstr>
      <vt:lpstr>Wingdings</vt:lpstr>
      <vt:lpstr>Lašelis</vt:lpstr>
      <vt:lpstr>Darbai, kuriuos padarėme 2019 metais</vt:lpstr>
      <vt:lpstr>Darbai, kuriuos turime atlikti  iki 2019 metų pabaigos</vt:lpstr>
      <vt:lpstr> Darbuotojų ir tėvų konsultavimas</vt:lpstr>
      <vt:lpstr>Darbo užmokestis</vt:lpstr>
      <vt:lpstr>2020 metais planuojame padaryti</vt:lpstr>
      <vt:lpstr>2020 metais planuojame padaryti</vt:lpstr>
      <vt:lpstr>Kiti klausimai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Roma Noreikienė</dc:creator>
  <cp:lastModifiedBy>Roma Noreikienė</cp:lastModifiedBy>
  <cp:revision>37</cp:revision>
  <dcterms:created xsi:type="dcterms:W3CDTF">2019-11-28T05:37:32Z</dcterms:created>
  <dcterms:modified xsi:type="dcterms:W3CDTF">2019-12-12T10:56:49Z</dcterms:modified>
</cp:coreProperties>
</file>