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3" r:id="rId2"/>
  </p:sldMasterIdLst>
  <p:notesMasterIdLst>
    <p:notesMasterId r:id="rId16"/>
  </p:notesMasterIdLst>
  <p:handoutMasterIdLst>
    <p:handoutMasterId r:id="rId17"/>
  </p:handoutMasterIdLst>
  <p:sldIdLst>
    <p:sldId id="264" r:id="rId3"/>
    <p:sldId id="313" r:id="rId4"/>
    <p:sldId id="406" r:id="rId5"/>
    <p:sldId id="407" r:id="rId6"/>
    <p:sldId id="408" r:id="rId7"/>
    <p:sldId id="410" r:id="rId8"/>
    <p:sldId id="411" r:id="rId9"/>
    <p:sldId id="414" r:id="rId10"/>
    <p:sldId id="412" r:id="rId11"/>
    <p:sldId id="415" r:id="rId12"/>
    <p:sldId id="413" r:id="rId13"/>
    <p:sldId id="416" r:id="rId14"/>
    <p:sldId id="319"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159"/>
    <a:srgbClr val="34644E"/>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4686" autoAdjust="0"/>
  </p:normalViewPr>
  <p:slideViewPr>
    <p:cSldViewPr snapToGrid="0" snapToObjects="1">
      <p:cViewPr varScale="1">
        <p:scale>
          <a:sx n="97" d="100"/>
          <a:sy n="97" d="100"/>
        </p:scale>
        <p:origin x="1806" y="9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E86EF45-B97E-45E2-9416-1FD9B8707EF1}" type="datetimeFigureOut">
              <a:rPr lang="lt-LT" smtClean="0"/>
              <a:t>2023-10-11</a:t>
            </a:fld>
            <a:endParaRPr lang="lt-LT"/>
          </a:p>
        </p:txBody>
      </p:sp>
      <p:sp>
        <p:nvSpPr>
          <p:cNvPr id="4" name="Poraštės vietos rezervavimo ženklas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49353C-71FF-4FEC-AC25-C11DFEC79446}" type="slidenum">
              <a:rPr lang="lt-LT" smtClean="0"/>
              <a:t>‹#›</a:t>
            </a:fld>
            <a:endParaRPr lang="lt-LT"/>
          </a:p>
        </p:txBody>
      </p:sp>
    </p:spTree>
    <p:extLst>
      <p:ext uri="{BB962C8B-B14F-4D97-AF65-F5344CB8AC3E}">
        <p14:creationId xmlns:p14="http://schemas.microsoft.com/office/powerpoint/2010/main" val="297294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653F16-49FD-4340-BC65-D00589117DF2}" type="datetimeFigureOut">
              <a:rPr lang="lt-LT" smtClean="0"/>
              <a:t>2023-10-11</a:t>
            </a:fld>
            <a:endParaRPr lang="lt-LT"/>
          </a:p>
        </p:txBody>
      </p:sp>
      <p:sp>
        <p:nvSpPr>
          <p:cNvPr id="4" name="Skaidrės vaizdo vietos rezervavimo ženkla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6" name="Poraštės vietos rezervavimo ženkla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F29968-83EC-4811-B6FD-86FA7F0D29C1}" type="slidenum">
              <a:rPr lang="lt-LT" smtClean="0"/>
              <a:t>‹#›</a:t>
            </a:fld>
            <a:endParaRPr lang="lt-LT"/>
          </a:p>
        </p:txBody>
      </p:sp>
    </p:spTree>
    <p:extLst>
      <p:ext uri="{BB962C8B-B14F-4D97-AF65-F5344CB8AC3E}">
        <p14:creationId xmlns:p14="http://schemas.microsoft.com/office/powerpoint/2010/main" val="72679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BF29968-83EC-4811-B6FD-86FA7F0D29C1}" type="slidenum">
              <a:rPr lang="lt-LT" smtClean="0"/>
              <a:t>1</a:t>
            </a:fld>
            <a:endParaRPr lang="lt-LT"/>
          </a:p>
        </p:txBody>
      </p:sp>
    </p:spTree>
    <p:extLst>
      <p:ext uri="{BB962C8B-B14F-4D97-AF65-F5344CB8AC3E}">
        <p14:creationId xmlns:p14="http://schemas.microsoft.com/office/powerpoint/2010/main" val="140632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6975" y="2064107"/>
            <a:ext cx="5430052" cy="2729789"/>
          </a:xfrm>
          <a:prstGeom prst="rect">
            <a:avLst/>
          </a:prstGeom>
        </p:spPr>
      </p:pic>
    </p:spTree>
    <p:extLst>
      <p:ext uri="{BB962C8B-B14F-4D97-AF65-F5344CB8AC3E}">
        <p14:creationId xmlns:p14="http://schemas.microsoft.com/office/powerpoint/2010/main" val="14988278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6010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629841" y="457201"/>
            <a:ext cx="2949178" cy="1166813"/>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382263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138238"/>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243695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12" name="Footer Placeholder 11"/>
          <p:cNvSpPr>
            <a:spLocks noGrp="1"/>
          </p:cNvSpPr>
          <p:nvPr>
            <p:ph type="ftr" sz="quarter" idx="11"/>
          </p:nvPr>
        </p:nvSpPr>
        <p:spPr>
          <a:xfrm>
            <a:off x="968391" y="6437560"/>
            <a:ext cx="7643400" cy="283915"/>
          </a:xfrm>
        </p:spPr>
        <p:txBody>
          <a:bodyPr/>
          <a:lstStyle/>
          <a:p>
            <a:endParaRPr lang="en-US" dirty="0"/>
          </a:p>
        </p:txBody>
      </p:sp>
    </p:spTree>
    <p:extLst>
      <p:ext uri="{BB962C8B-B14F-4D97-AF65-F5344CB8AC3E}">
        <p14:creationId xmlns:p14="http://schemas.microsoft.com/office/powerpoint/2010/main" val="236281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6975" y="2064107"/>
            <a:ext cx="5430052" cy="2729789"/>
          </a:xfrm>
          <a:prstGeom prst="rect">
            <a:avLst/>
          </a:prstGeom>
        </p:spPr>
      </p:pic>
    </p:spTree>
    <p:extLst>
      <p:ext uri="{BB962C8B-B14F-4D97-AF65-F5344CB8AC3E}">
        <p14:creationId xmlns:p14="http://schemas.microsoft.com/office/powerpoint/2010/main" val="17554731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6975" y="2064107"/>
            <a:ext cx="5430052" cy="2729789"/>
          </a:xfrm>
          <a:prstGeom prst="rect">
            <a:avLst/>
          </a:prstGeom>
        </p:spPr>
      </p:pic>
    </p:spTree>
    <p:extLst>
      <p:ext uri="{BB962C8B-B14F-4D97-AF65-F5344CB8AC3E}">
        <p14:creationId xmlns:p14="http://schemas.microsoft.com/office/powerpoint/2010/main" val="381001827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12" name="Footer Placeholder 11"/>
          <p:cNvSpPr>
            <a:spLocks noGrp="1"/>
          </p:cNvSpPr>
          <p:nvPr>
            <p:ph type="ftr" sz="quarter" idx="11"/>
          </p:nvPr>
        </p:nvSpPr>
        <p:spPr>
          <a:xfrm>
            <a:off x="968391" y="6437560"/>
            <a:ext cx="7643400" cy="283915"/>
          </a:xfrm>
        </p:spPr>
        <p:txBody>
          <a:bodyPr/>
          <a:lstStyle/>
          <a:p>
            <a:endParaRPr lang="en-US" dirty="0"/>
          </a:p>
        </p:txBody>
      </p:sp>
    </p:spTree>
    <p:extLst>
      <p:ext uri="{BB962C8B-B14F-4D97-AF65-F5344CB8AC3E}">
        <p14:creationId xmlns:p14="http://schemas.microsoft.com/office/powerpoint/2010/main" val="56626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6976" y="2064109"/>
            <a:ext cx="5430052" cy="2729789"/>
          </a:xfrm>
          <a:prstGeom prst="rect">
            <a:avLst/>
          </a:prstGeom>
        </p:spPr>
      </p:pic>
    </p:spTree>
    <p:extLst>
      <p:ext uri="{BB962C8B-B14F-4D97-AF65-F5344CB8AC3E}">
        <p14:creationId xmlns:p14="http://schemas.microsoft.com/office/powerpoint/2010/main" val="203234712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6976" y="2064109"/>
            <a:ext cx="5430052" cy="2729789"/>
          </a:xfrm>
          <a:prstGeom prst="rect">
            <a:avLst/>
          </a:prstGeom>
        </p:spPr>
      </p:pic>
    </p:spTree>
    <p:extLst>
      <p:ext uri="{BB962C8B-B14F-4D97-AF65-F5344CB8AC3E}">
        <p14:creationId xmlns:p14="http://schemas.microsoft.com/office/powerpoint/2010/main" val="339305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6270" y="1122366"/>
            <a:ext cx="7760970" cy="2306637"/>
          </a:xfrm>
        </p:spPr>
        <p:txBody>
          <a:bodyPr anchor="b">
            <a:normAutofit/>
          </a:bodyPr>
          <a:lstStyle>
            <a:lvl1pPr algn="ct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636270" y="3964271"/>
            <a:ext cx="7760970" cy="157379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829" y="5984037"/>
            <a:ext cx="594342" cy="607342"/>
          </a:xfrm>
          <a:prstGeom prst="rect">
            <a:avLst/>
          </a:prstGeom>
        </p:spPr>
      </p:pic>
    </p:spTree>
    <p:extLst>
      <p:ext uri="{BB962C8B-B14F-4D97-AF65-F5344CB8AC3E}">
        <p14:creationId xmlns:p14="http://schemas.microsoft.com/office/powerpoint/2010/main" val="184492782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6975" y="2064107"/>
            <a:ext cx="5430052" cy="2729789"/>
          </a:xfrm>
          <a:prstGeom prst="rect">
            <a:avLst/>
          </a:prstGeom>
        </p:spPr>
      </p:pic>
    </p:spTree>
    <p:extLst>
      <p:ext uri="{BB962C8B-B14F-4D97-AF65-F5344CB8AC3E}">
        <p14:creationId xmlns:p14="http://schemas.microsoft.com/office/powerpoint/2010/main" val="83459556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270" y="1122366"/>
            <a:ext cx="7760970" cy="2306637"/>
          </a:xfrm>
        </p:spPr>
        <p:txBody>
          <a:bodyPr anchor="b">
            <a:normAutofit/>
          </a:bodyPr>
          <a:lstStyle>
            <a:lvl1pPr algn="ct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636270" y="3964271"/>
            <a:ext cx="7760970" cy="157379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829" y="5984037"/>
            <a:ext cx="594342" cy="607342"/>
          </a:xfrm>
          <a:prstGeom prst="rect">
            <a:avLst/>
          </a:prstGeom>
        </p:spPr>
      </p:pic>
    </p:spTree>
    <p:extLst>
      <p:ext uri="{BB962C8B-B14F-4D97-AF65-F5344CB8AC3E}">
        <p14:creationId xmlns:p14="http://schemas.microsoft.com/office/powerpoint/2010/main" val="38370470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12" name="Footer Placeholder 11"/>
          <p:cNvSpPr>
            <a:spLocks noGrp="1"/>
          </p:cNvSpPr>
          <p:nvPr>
            <p:ph type="ftr" sz="quarter" idx="11"/>
          </p:nvPr>
        </p:nvSpPr>
        <p:spPr>
          <a:xfrm>
            <a:off x="968391" y="6437562"/>
            <a:ext cx="7643400" cy="283915"/>
          </a:xfrm>
        </p:spPr>
        <p:txBody>
          <a:bodyPr/>
          <a:lstStyle/>
          <a:p>
            <a:endParaRPr lang="en-US" dirty="0"/>
          </a:p>
        </p:txBody>
      </p:sp>
    </p:spTree>
    <p:extLst>
      <p:ext uri="{BB962C8B-B14F-4D97-AF65-F5344CB8AC3E}">
        <p14:creationId xmlns:p14="http://schemas.microsoft.com/office/powerpoint/2010/main" val="132635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5857" y="642938"/>
            <a:ext cx="6847286" cy="2786062"/>
          </a:xfrm>
        </p:spPr>
        <p:txBody>
          <a:bodyPr anchor="b">
            <a:normAutofit/>
          </a:bodyPr>
          <a:lstStyle>
            <a:lvl1pPr algn="ctr">
              <a:defRPr sz="3038"/>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894141"/>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041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806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400051" y="365126"/>
            <a:ext cx="8116491" cy="823078"/>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00052" y="1681163"/>
            <a:ext cx="409813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Edit Master text styles</a:t>
            </a:r>
          </a:p>
        </p:txBody>
      </p:sp>
      <p:sp>
        <p:nvSpPr>
          <p:cNvPr id="4" name="Content Placeholder 3"/>
          <p:cNvSpPr>
            <a:spLocks noGrp="1"/>
          </p:cNvSpPr>
          <p:nvPr>
            <p:ph sz="half" idx="2"/>
          </p:nvPr>
        </p:nvSpPr>
        <p:spPr>
          <a:xfrm>
            <a:off x="400052" y="2505075"/>
            <a:ext cx="409813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697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410102" y="275699"/>
            <a:ext cx="8295749" cy="91767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5843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9291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629841" y="457203"/>
            <a:ext cx="2949178" cy="1166813"/>
          </a:xfrm>
        </p:spPr>
        <p:txBody>
          <a:bodyPr anchor="b"/>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Tree>
    <p:extLst>
      <p:ext uri="{BB962C8B-B14F-4D97-AF65-F5344CB8AC3E}">
        <p14:creationId xmlns:p14="http://schemas.microsoft.com/office/powerpoint/2010/main" val="3680973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138238"/>
          </a:xfrm>
        </p:spPr>
        <p:txBody>
          <a:bodyPr anchor="b"/>
          <a:lstStyle>
            <a:lvl1pPr>
              <a:defRPr sz="18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Tree>
    <p:extLst>
      <p:ext uri="{BB962C8B-B14F-4D97-AF65-F5344CB8AC3E}">
        <p14:creationId xmlns:p14="http://schemas.microsoft.com/office/powerpoint/2010/main" val="4191189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12" name="Footer Placeholder 11"/>
          <p:cNvSpPr>
            <a:spLocks noGrp="1"/>
          </p:cNvSpPr>
          <p:nvPr>
            <p:ph type="ftr" sz="quarter" idx="11"/>
          </p:nvPr>
        </p:nvSpPr>
        <p:spPr>
          <a:xfrm>
            <a:off x="968391" y="6437562"/>
            <a:ext cx="7643400" cy="283915"/>
          </a:xfrm>
        </p:spPr>
        <p:txBody>
          <a:bodyPr/>
          <a:lstStyle/>
          <a:p>
            <a:endParaRPr lang="en-US" dirty="0"/>
          </a:p>
        </p:txBody>
      </p:sp>
    </p:spTree>
    <p:extLst>
      <p:ext uri="{BB962C8B-B14F-4D97-AF65-F5344CB8AC3E}">
        <p14:creationId xmlns:p14="http://schemas.microsoft.com/office/powerpoint/2010/main" val="411915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6270" y="1122364"/>
            <a:ext cx="7760970" cy="2306637"/>
          </a:xfrm>
        </p:spPr>
        <p:txBody>
          <a:bodyPr anchor="b">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36270" y="3964269"/>
            <a:ext cx="7760970" cy="157379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829" y="5984037"/>
            <a:ext cx="594342" cy="607342"/>
          </a:xfrm>
          <a:prstGeom prst="rect">
            <a:avLst/>
          </a:prstGeom>
        </p:spPr>
      </p:pic>
    </p:spTree>
    <p:extLst>
      <p:ext uri="{BB962C8B-B14F-4D97-AF65-F5344CB8AC3E}">
        <p14:creationId xmlns:p14="http://schemas.microsoft.com/office/powerpoint/2010/main" val="34231479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270" y="1122364"/>
            <a:ext cx="7760970" cy="2306637"/>
          </a:xfrm>
        </p:spPr>
        <p:txBody>
          <a:bodyPr anchor="b">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36270" y="3964269"/>
            <a:ext cx="7760970" cy="157379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4829" y="5984037"/>
            <a:ext cx="594342" cy="607342"/>
          </a:xfrm>
          <a:prstGeom prst="rect">
            <a:avLst/>
          </a:prstGeom>
        </p:spPr>
      </p:pic>
    </p:spTree>
    <p:extLst>
      <p:ext uri="{BB962C8B-B14F-4D97-AF65-F5344CB8AC3E}">
        <p14:creationId xmlns:p14="http://schemas.microsoft.com/office/powerpoint/2010/main" val="3283356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12" name="Footer Placeholder 11"/>
          <p:cNvSpPr>
            <a:spLocks noGrp="1"/>
          </p:cNvSpPr>
          <p:nvPr>
            <p:ph type="ftr" sz="quarter" idx="11"/>
          </p:nvPr>
        </p:nvSpPr>
        <p:spPr>
          <a:xfrm>
            <a:off x="968391" y="6437560"/>
            <a:ext cx="7643400" cy="283915"/>
          </a:xfrm>
        </p:spPr>
        <p:txBody>
          <a:bodyPr/>
          <a:lstStyle/>
          <a:p>
            <a:endParaRPr lang="en-US" dirty="0"/>
          </a:p>
        </p:txBody>
      </p:sp>
    </p:spTree>
    <p:extLst>
      <p:ext uri="{BB962C8B-B14F-4D97-AF65-F5344CB8AC3E}">
        <p14:creationId xmlns:p14="http://schemas.microsoft.com/office/powerpoint/2010/main" val="60865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5856" y="642938"/>
            <a:ext cx="6847286" cy="2786062"/>
          </a:xfrm>
        </p:spPr>
        <p:txBody>
          <a:bodyPr anchor="b">
            <a:normAutofit/>
          </a:bodyPr>
          <a:lstStyle>
            <a:lvl1pPr algn="ctr">
              <a:defRPr sz="405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894139"/>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598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17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400050" y="365126"/>
            <a:ext cx="8116491" cy="823078"/>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00051" y="1681163"/>
            <a:ext cx="40981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4" name="Content Placeholder 3"/>
          <p:cNvSpPr>
            <a:spLocks noGrp="1"/>
          </p:cNvSpPr>
          <p:nvPr>
            <p:ph sz="half" idx="2"/>
          </p:nvPr>
        </p:nvSpPr>
        <p:spPr>
          <a:xfrm>
            <a:off x="400051" y="2505075"/>
            <a:ext cx="409813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7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410101" y="275699"/>
            <a:ext cx="8295749" cy="91767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552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1318"/>
            <a:ext cx="9144000" cy="74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10101" y="275699"/>
            <a:ext cx="8295749" cy="81015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0101" y="1447801"/>
            <a:ext cx="8295749" cy="456702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084881" y="6307811"/>
            <a:ext cx="7620969" cy="351294"/>
          </a:xfrm>
          <a:prstGeom prst="rect">
            <a:avLst/>
          </a:prstGeom>
        </p:spPr>
        <p:txBody>
          <a:bodyPr vert="horz" lIns="91440" tIns="45720" rIns="91440" bIns="45720" rtlCol="0" anchor="b"/>
          <a:lstStyle>
            <a:lvl1pPr algn="l">
              <a:defRPr sz="1050" b="1">
                <a:solidFill>
                  <a:schemeClr val="bg1"/>
                </a:solidFill>
              </a:defRPr>
            </a:lvl1pPr>
          </a:lstStyle>
          <a:p>
            <a:endParaRPr lang="en-US" dirty="0"/>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92301" y="6276816"/>
            <a:ext cx="404809" cy="413663"/>
          </a:xfrm>
          <a:prstGeom prst="rect">
            <a:avLst/>
          </a:prstGeom>
        </p:spPr>
      </p:pic>
    </p:spTree>
    <p:extLst>
      <p:ext uri="{BB962C8B-B14F-4D97-AF65-F5344CB8AC3E}">
        <p14:creationId xmlns:p14="http://schemas.microsoft.com/office/powerpoint/2010/main" val="2352348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2" r:id="rId13"/>
    <p:sldLayoutId id="2147483718" r:id="rId14"/>
    <p:sldLayoutId id="2147483719" r:id="rId15"/>
    <p:sldLayoutId id="2147483722" r:id="rId16"/>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385763" indent="-17026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644129"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944166"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19896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36">
          <p15:clr>
            <a:srgbClr val="F26B43"/>
          </p15:clr>
        </p15:guide>
        <p15:guide id="3" pos="73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1320"/>
            <a:ext cx="9144000" cy="746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Placeholder 1"/>
          <p:cNvSpPr>
            <a:spLocks noGrp="1"/>
          </p:cNvSpPr>
          <p:nvPr>
            <p:ph type="title"/>
          </p:nvPr>
        </p:nvSpPr>
        <p:spPr>
          <a:xfrm>
            <a:off x="410102" y="275699"/>
            <a:ext cx="8295749" cy="81015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0102" y="1447803"/>
            <a:ext cx="8295749" cy="456702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084882" y="6307811"/>
            <a:ext cx="7620969" cy="351294"/>
          </a:xfrm>
          <a:prstGeom prst="rect">
            <a:avLst/>
          </a:prstGeom>
        </p:spPr>
        <p:txBody>
          <a:bodyPr vert="horz" lIns="91440" tIns="45720" rIns="91440" bIns="45720" rtlCol="0" anchor="b"/>
          <a:lstStyle>
            <a:lvl1pPr algn="l">
              <a:defRPr sz="788" b="1">
                <a:solidFill>
                  <a:schemeClr val="bg1"/>
                </a:solidFill>
              </a:defRPr>
            </a:lvl1pPr>
          </a:lstStyle>
          <a:p>
            <a:endParaRPr lang="en-US"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2302" y="6276818"/>
            <a:ext cx="404809" cy="413663"/>
          </a:xfrm>
          <a:prstGeom prst="rect">
            <a:avLst/>
          </a:prstGeom>
        </p:spPr>
      </p:pic>
    </p:spTree>
    <p:extLst>
      <p:ext uri="{BB962C8B-B14F-4D97-AF65-F5344CB8AC3E}">
        <p14:creationId xmlns:p14="http://schemas.microsoft.com/office/powerpoint/2010/main" val="291742605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defTabSz="514350" rtl="0" eaLnBrk="1" latinLnBrk="0" hangingPunct="1">
        <a:lnSpc>
          <a:spcPct val="90000"/>
        </a:lnSpc>
        <a:spcBef>
          <a:spcPct val="0"/>
        </a:spcBef>
        <a:buNone/>
        <a:defRPr sz="202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350" kern="1200">
          <a:solidFill>
            <a:schemeClr val="tx1"/>
          </a:solidFill>
          <a:latin typeface="+mn-lt"/>
          <a:ea typeface="+mn-ea"/>
          <a:cs typeface="+mn-cs"/>
        </a:defRPr>
      </a:lvl1pPr>
      <a:lvl2pPr marL="289322" indent="-127695"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2pPr>
      <a:lvl3pPr marL="483097"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3pPr>
      <a:lvl4pPr marL="708125"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4pPr>
      <a:lvl5pPr marL="899220"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36">
          <p15:clr>
            <a:srgbClr val="F26B43"/>
          </p15:clr>
        </p15:guide>
        <p15:guide id="3" pos="7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2" Type="http://schemas.openxmlformats.org/officeDocument/2006/relationships/hyperlink" Target="https://www.e-tar.lt/portal/lt/legalAct/be8a5a304add11ee9de9e7e0fd363afc"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tar.lt/portal/lt/legalAct/7165e2104baa11ee9de9e7e0fd363afc" TargetMode="Externa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hyperlink" Target="https://www.emokykla.lt/bendrosios-programos/visos-bendrosios-programos" TargetMode="External"/><Relationship Id="rId4" Type="http://schemas.openxmlformats.org/officeDocument/2006/relationships/hyperlink" Target="http://www.emokykla.lt/"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ar.lt/portal/lt/legalAct/4a8637c0464211ee9de9e7e0fd363afc" TargetMode="Externa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hyperlink" Target="https://www.e-tar.lt/portal/legalAct.html?documentId=2fa8f9a08c0d11ed8df094f359a60216" TargetMode="External"/><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as 1"/>
          <p:cNvSpPr>
            <a:spLocks noGrp="1"/>
          </p:cNvSpPr>
          <p:nvPr>
            <p:ph type="title"/>
          </p:nvPr>
        </p:nvSpPr>
        <p:spPr>
          <a:xfrm>
            <a:off x="648313" y="1347019"/>
            <a:ext cx="8013905" cy="1828341"/>
          </a:xfrm>
        </p:spPr>
        <p:txBody>
          <a:bodyPr>
            <a:normAutofit/>
          </a:bodyPr>
          <a:lstStyle/>
          <a:p>
            <a:pPr algn="ctr" fontAlgn="base"/>
            <a:r>
              <a:rPr lang="lt-LT" sz="2800" b="1" dirty="0" smtClean="0">
                <a:latin typeface="Times New Roman" panose="02020603050405020304" pitchFamily="18" charset="0"/>
                <a:ea typeface="Calibri" panose="020F0502020204030204" pitchFamily="34" charset="0"/>
                <a:cs typeface="Times New Roman" panose="02020603050405020304" pitchFamily="18" charset="0"/>
              </a:rPr>
              <a:t>AKTUALŪS ŠVIETIMO KLAUSIMAI</a:t>
            </a:r>
            <a:endParaRPr lang="lt-LT" sz="2800" b="1" dirty="0">
              <a:solidFill>
                <a:srgbClr val="3B7159"/>
              </a:solidFill>
              <a:latin typeface="Times New Roman" panose="02020603050405020304" pitchFamily="18" charset="0"/>
              <a:cs typeface="Times New Roman" panose="02020603050405020304" pitchFamily="18" charset="0"/>
            </a:endParaRPr>
          </a:p>
        </p:txBody>
      </p:sp>
      <p:sp>
        <p:nvSpPr>
          <p:cNvPr id="3" name="Stačiakampis 2"/>
          <p:cNvSpPr/>
          <p:nvPr/>
        </p:nvSpPr>
        <p:spPr>
          <a:xfrm>
            <a:off x="3475703" y="4737990"/>
            <a:ext cx="4572000" cy="1200329"/>
          </a:xfrm>
          <a:prstGeom prst="rect">
            <a:avLst/>
          </a:prstGeom>
        </p:spPr>
        <p:txBody>
          <a:bodyPr>
            <a:spAutoFit/>
          </a:bodyPr>
          <a:lstStyle/>
          <a:p>
            <a:pPr lvl="0" algn="r" fontAlgn="base">
              <a:spcBef>
                <a:spcPct val="0"/>
              </a:spcBef>
            </a:pPr>
            <a:r>
              <a:rPr lang="lt-LT" dirty="0">
                <a:latin typeface="Times New Roman" panose="02020603050405020304" pitchFamily="18" charset="0"/>
                <a:ea typeface="Calibri" panose="020F0502020204030204" pitchFamily="34" charset="0"/>
              </a:rPr>
              <a:t>Švietimo skyriaus </a:t>
            </a:r>
            <a:r>
              <a:rPr lang="lt-LT" dirty="0" smtClean="0">
                <a:latin typeface="Times New Roman" panose="02020603050405020304" pitchFamily="18" charset="0"/>
                <a:ea typeface="Calibri" panose="020F0502020204030204" pitchFamily="34" charset="0"/>
              </a:rPr>
              <a:t>vedėja</a:t>
            </a:r>
          </a:p>
          <a:p>
            <a:pPr lvl="0" algn="r" fontAlgn="base">
              <a:spcBef>
                <a:spcPct val="0"/>
              </a:spcBef>
            </a:pPr>
            <a:r>
              <a:rPr lang="lt-LT" dirty="0" smtClean="0">
                <a:latin typeface="Times New Roman" panose="02020603050405020304" pitchFamily="18" charset="0"/>
                <a:ea typeface="Calibri" panose="020F0502020204030204" pitchFamily="34" charset="0"/>
              </a:rPr>
              <a:t>O. Gucevičienė</a:t>
            </a:r>
          </a:p>
          <a:p>
            <a:pPr lvl="0" algn="r" fontAlgn="base">
              <a:spcBef>
                <a:spcPct val="0"/>
              </a:spcBef>
            </a:pPr>
            <a:endParaRPr lang="lt-LT" dirty="0" smtClean="0">
              <a:latin typeface="Times New Roman" panose="02020603050405020304" pitchFamily="18" charset="0"/>
              <a:ea typeface="Calibri" panose="020F0502020204030204" pitchFamily="34" charset="0"/>
            </a:endParaRPr>
          </a:p>
          <a:p>
            <a:pPr lvl="0" algn="r" fontAlgn="base">
              <a:spcBef>
                <a:spcPct val="0"/>
              </a:spcBef>
            </a:pPr>
            <a:r>
              <a:rPr lang="lt-LT" dirty="0" smtClean="0">
                <a:latin typeface="Times New Roman" panose="02020603050405020304" pitchFamily="18" charset="0"/>
                <a:ea typeface="Calibri" panose="020F0502020204030204" pitchFamily="34" charset="0"/>
              </a:rPr>
              <a:t>2023 10 </a:t>
            </a:r>
            <a:r>
              <a:rPr lang="lt-LT" dirty="0" smtClean="0">
                <a:latin typeface="Times New Roman" panose="02020603050405020304" pitchFamily="18" charset="0"/>
                <a:ea typeface="Calibri" panose="020F0502020204030204" pitchFamily="34" charset="0"/>
              </a:rPr>
              <a:t>11 </a:t>
            </a:r>
            <a:endParaRPr lang="lt-LT"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62301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0" y="1447800"/>
            <a:ext cx="9143999" cy="4567238"/>
          </a:xfrm>
          <a:prstGeom prst="rect">
            <a:avLst/>
          </a:prstGeom>
        </p:spPr>
      </p:pic>
      <p:sp>
        <p:nvSpPr>
          <p:cNvPr id="3" name="Pavadinimas 2"/>
          <p:cNvSpPr>
            <a:spLocks noGrp="1"/>
          </p:cNvSpPr>
          <p:nvPr>
            <p:ph type="title"/>
          </p:nvPr>
        </p:nvSpPr>
        <p:spPr>
          <a:xfrm>
            <a:off x="0" y="0"/>
            <a:ext cx="9143999" cy="1366684"/>
          </a:xfrm>
        </p:spPr>
        <p:txBody>
          <a:bodyPr>
            <a:normAutofit/>
          </a:bodyPr>
          <a:lstStyle/>
          <a:p>
            <a:pPr algn="ctr"/>
            <a:r>
              <a:rPr lang="lt-LT" b="1" dirty="0" smtClean="0">
                <a:latin typeface="Times New Roman" panose="02020603050405020304" pitchFamily="18" charset="0"/>
                <a:cs typeface="Times New Roman" panose="02020603050405020304" pitchFamily="18" charset="0"/>
              </a:rPr>
              <a:t>LIETUVOPS RESPUBLIKOS VAIKŲ TEISIŲ APSAUGOS PAGRINDŲ ĮSTATYMO NUOSTATOS, SUSIJUSIOS SU DARBO SU VAIKAIS APRIBOJIMAIS</a:t>
            </a:r>
            <a:endParaRPr lang="lt-L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05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144630" y="3008671"/>
            <a:ext cx="8999369" cy="2878334"/>
          </a:xfrm>
        </p:spPr>
        <p:txBody>
          <a:bodyPr>
            <a:normAutofit/>
          </a:bodyPr>
          <a:lstStyle/>
          <a:p>
            <a:pPr marL="0" indent="0">
              <a:buNone/>
            </a:pPr>
            <a:r>
              <a:rPr lang="lt-LT" dirty="0" smtClean="0"/>
              <a:t>n </a:t>
            </a:r>
            <a:r>
              <a:rPr lang="lt-LT" dirty="0"/>
              <a:t>u s t a t a u, kad ikimokyklinio ir bendrojo ugdymo, socialinės globos ir </a:t>
            </a:r>
            <a:r>
              <a:rPr lang="lt-LT" dirty="0" smtClean="0"/>
              <a:t>asmens sveikatos </a:t>
            </a:r>
            <a:r>
              <a:rPr lang="lt-LT" dirty="0"/>
              <a:t>priežiūros įstaigų 2023–2024 metų šildymo sezono pradžia yra 2023 m. spalio 12 d</a:t>
            </a:r>
            <a:r>
              <a:rPr lang="lt-LT" dirty="0" smtClean="0"/>
              <a:t>.</a:t>
            </a:r>
            <a:endParaRPr lang="lt-LT" dirty="0"/>
          </a:p>
        </p:txBody>
      </p:sp>
      <p:sp>
        <p:nvSpPr>
          <p:cNvPr id="3" name="Pavadinimas 2"/>
          <p:cNvSpPr>
            <a:spLocks noGrp="1"/>
          </p:cNvSpPr>
          <p:nvPr>
            <p:ph type="title"/>
          </p:nvPr>
        </p:nvSpPr>
        <p:spPr>
          <a:xfrm>
            <a:off x="0" y="-1"/>
            <a:ext cx="9143999" cy="2900517"/>
          </a:xfrm>
        </p:spPr>
        <p:txBody>
          <a:bodyPr>
            <a:normAutofit/>
          </a:bodyPr>
          <a:lstStyle/>
          <a:p>
            <a:pPr algn="ctr"/>
            <a:r>
              <a:rPr lang="lt-LT" b="1" dirty="0"/>
              <a:t>KAUNO MIESTO SAVIVALDYBĖS MERAS</a:t>
            </a:r>
            <a:br>
              <a:rPr lang="lt-LT" b="1" dirty="0"/>
            </a:br>
            <a:r>
              <a:rPr lang="lt-LT" b="1" dirty="0"/>
              <a:t>POTVARKIS</a:t>
            </a:r>
            <a:br>
              <a:rPr lang="lt-LT" b="1" dirty="0"/>
            </a:br>
            <a:r>
              <a:rPr lang="lt-LT" b="1" dirty="0"/>
              <a:t>DĖL 2023–2024 METŲ ŠILDYMO SEZONO PRADŽIOS IKIMOKYKLINIO </a:t>
            </a:r>
            <a:r>
              <a:rPr lang="lt-LT" b="1" dirty="0" smtClean="0"/>
              <a:t>IR BENDROJO </a:t>
            </a:r>
            <a:r>
              <a:rPr lang="lt-LT" b="1" dirty="0"/>
              <a:t>UGDYMO, SOCIALINĖS GLOBOS BEI ASMENS SVEIKATOS</a:t>
            </a:r>
            <a:br>
              <a:rPr lang="lt-LT" b="1" dirty="0"/>
            </a:br>
            <a:r>
              <a:rPr lang="lt-LT" b="1" dirty="0"/>
              <a:t>PRIEŽIŪROS ĮSTAIGOSE</a:t>
            </a:r>
            <a:r>
              <a:rPr lang="lt-LT" dirty="0"/>
              <a:t/>
            </a:r>
            <a:br>
              <a:rPr lang="lt-LT" dirty="0"/>
            </a:br>
            <a:endParaRPr lang="lt-LT" dirty="0"/>
          </a:p>
        </p:txBody>
      </p:sp>
    </p:spTree>
    <p:extLst>
      <p:ext uri="{BB962C8B-B14F-4D97-AF65-F5344CB8AC3E}">
        <p14:creationId xmlns:p14="http://schemas.microsoft.com/office/powerpoint/2010/main" val="347123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108155" y="1710813"/>
            <a:ext cx="8597695" cy="4304011"/>
          </a:xfrm>
        </p:spPr>
        <p:txBody>
          <a:bodyPr/>
          <a:lstStyle/>
          <a:p>
            <a:pPr marL="0" indent="0">
              <a:buNone/>
            </a:pPr>
            <a:r>
              <a:rPr lang="lt-LT" dirty="0" smtClean="0"/>
              <a:t>LĖŠOS...</a:t>
            </a:r>
          </a:p>
          <a:p>
            <a:pPr marL="0" indent="0">
              <a:buNone/>
            </a:pPr>
            <a:r>
              <a:rPr lang="lt-LT" smtClean="0"/>
              <a:t>DUOMENŲ SUVEDIMAS...</a:t>
            </a:r>
            <a:endParaRPr lang="lt-LT" dirty="0" smtClean="0"/>
          </a:p>
          <a:p>
            <a:pPr marL="0" indent="0">
              <a:buNone/>
            </a:pPr>
            <a:endParaRPr lang="lt-LT" dirty="0"/>
          </a:p>
        </p:txBody>
      </p:sp>
      <p:sp>
        <p:nvSpPr>
          <p:cNvPr id="3" name="Pavadinimas 2"/>
          <p:cNvSpPr>
            <a:spLocks noGrp="1"/>
          </p:cNvSpPr>
          <p:nvPr>
            <p:ph type="title"/>
          </p:nvPr>
        </p:nvSpPr>
        <p:spPr/>
        <p:txBody>
          <a:bodyPr/>
          <a:lstStyle/>
          <a:p>
            <a:pPr algn="ctr"/>
            <a:r>
              <a:rPr lang="lt-LT" b="1" dirty="0">
                <a:solidFill>
                  <a:srgbClr val="262626"/>
                </a:solidFill>
                <a:latin typeface="Times New Roman" panose="02020603050405020304" pitchFamily="18" charset="0"/>
                <a:cs typeface="Times New Roman" panose="02020603050405020304" pitchFamily="18" charset="0"/>
              </a:rPr>
              <a:t>KITI KLAUSIMAI</a:t>
            </a:r>
            <a:endParaRPr lang="lt-LT" dirty="0"/>
          </a:p>
        </p:txBody>
      </p:sp>
    </p:spTree>
    <p:extLst>
      <p:ext uri="{BB962C8B-B14F-4D97-AF65-F5344CB8AC3E}">
        <p14:creationId xmlns:p14="http://schemas.microsoft.com/office/powerpoint/2010/main" val="323521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1651819"/>
            <a:ext cx="9144000" cy="1641987"/>
          </a:xfrm>
        </p:spPr>
        <p:txBody>
          <a:bodyPr>
            <a:normAutofit/>
          </a:bodyPr>
          <a:lstStyle/>
          <a:p>
            <a:pPr marL="0" indent="0" algn="ctr">
              <a:spcAft>
                <a:spcPts val="0"/>
              </a:spcAft>
              <a:buNone/>
            </a:pPr>
            <a:r>
              <a:rPr lang="lt-LT" sz="4000" b="1"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rPr>
              <a:t>KAUNO ŠVIETIMO SISTEMĄ KURKIME DRAUGE!</a:t>
            </a:r>
            <a:endParaRPr lang="lt-LT"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endParaRPr lang="lt-LT"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58536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865239"/>
            <a:ext cx="9144000" cy="5181599"/>
          </a:xfrm>
        </p:spPr>
        <p:txBody>
          <a:bodyPr>
            <a:noAutofit/>
          </a:bodyPr>
          <a:lstStyle/>
          <a:p>
            <a:pPr marL="514350" indent="-342900" algn="just" hangingPunct="0"/>
            <a:r>
              <a:rPr lang="lt-LT" sz="2000" dirty="0" smtClean="0">
                <a:latin typeface="Times New Roman" panose="02020603050405020304" pitchFamily="18" charset="0"/>
                <a:cs typeface="Times New Roman" panose="02020603050405020304" pitchFamily="18" charset="0"/>
              </a:rPr>
              <a:t>LR švietimo </a:t>
            </a:r>
            <a:r>
              <a:rPr lang="lt-LT" sz="2000" dirty="0">
                <a:latin typeface="Times New Roman" panose="02020603050405020304" pitchFamily="18" charset="0"/>
                <a:cs typeface="Times New Roman" panose="02020603050405020304" pitchFamily="18" charset="0"/>
              </a:rPr>
              <a:t>įstatyme </a:t>
            </a:r>
            <a:r>
              <a:rPr lang="lt-LT" sz="2000" dirty="0" smtClean="0">
                <a:latin typeface="Times New Roman" panose="02020603050405020304" pitchFamily="18" charset="0"/>
                <a:cs typeface="Times New Roman" panose="02020603050405020304" pitchFamily="18" charset="0"/>
              </a:rPr>
              <a:t>įteisinta, </a:t>
            </a:r>
            <a:r>
              <a:rPr lang="lt-LT" sz="2000" dirty="0">
                <a:latin typeface="Times New Roman" panose="02020603050405020304" pitchFamily="18" charset="0"/>
                <a:cs typeface="Times New Roman" panose="02020603050405020304" pitchFamily="18" charset="0"/>
              </a:rPr>
              <a:t>kad ikimokyklinio ugdymo programa bus rengiama pagal švietimo, mokslo ir sporto ministro patvirtintas Ikimokyklinio ugdymo programos </a:t>
            </a:r>
            <a:r>
              <a:rPr lang="lt-LT" sz="2000" dirty="0" smtClean="0">
                <a:latin typeface="Times New Roman" panose="02020603050405020304" pitchFamily="18" charset="0"/>
                <a:cs typeface="Times New Roman" panose="02020603050405020304" pitchFamily="18" charset="0"/>
              </a:rPr>
              <a:t>gaires (2023 09 04 Nr. V-1142). </a:t>
            </a: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Su Gairėmis galima susipažinti čia: </a:t>
            </a:r>
            <a:r>
              <a:rPr lang="lt-LT" sz="2000" u="sng" dirty="0" smtClean="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://www.e-tar.lt/portal/lt/legalAct/be8a5a304add11ee9de9e7e0fd363afc</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buNone/>
            </a:pPr>
            <a:endParaRPr lang="lt-LT"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342900" algn="just" hangingPunct="0"/>
            <a:r>
              <a:rPr lang="lt-LT" sz="2000" dirty="0" smtClean="0">
                <a:latin typeface="Times New Roman" panose="02020603050405020304" pitchFamily="18" charset="0"/>
                <a:cs typeface="Times New Roman" panose="02020603050405020304" pitchFamily="18" charset="0"/>
              </a:rPr>
              <a:t>Iki 2023-ųjų metų pabaigos Gairės bus papildytos priedu – aprašu dėl vaiko ugdymosi pažangą nusakančių pasiekimų žingsnių.</a:t>
            </a:r>
          </a:p>
          <a:p>
            <a:pPr indent="0" algn="just" hangingPunct="0">
              <a:buNone/>
            </a:pPr>
            <a:endParaRPr lang="lt-LT" sz="1200" dirty="0" smtClean="0">
              <a:latin typeface="Times New Roman" panose="02020603050405020304" pitchFamily="18" charset="0"/>
              <a:cs typeface="Times New Roman" panose="02020603050405020304" pitchFamily="18" charset="0"/>
            </a:endParaRPr>
          </a:p>
          <a:p>
            <a:pPr marL="514350" indent="-342900" algn="just" hangingPunct="0"/>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Nacionalinei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švietimo agentūrai įgyvendinant projektą „Ikimokyklinio ugdymo turinio kaita“, švietimo įstaigoms bus taip pat </a:t>
            </a:r>
            <a:r>
              <a:rPr lang="lt-LT" sz="2000" b="1" dirty="0">
                <a:latin typeface="Times New Roman" panose="02020603050405020304" pitchFamily="18" charset="0"/>
                <a:ea typeface="Times New Roman" panose="02020603050405020304" pitchFamily="18" charset="0"/>
                <a:cs typeface="Times New Roman" panose="02020603050405020304" pitchFamily="18" charset="0"/>
              </a:rPr>
              <a:t>parengtos metodinės rekomendacijos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ir vaizdo medžiaga mokytojams bei vadovams, paaiškinanti, kaip mokykloms rengti savo ikimokyklinio ugdymo programą, bus vykdomi mokytojų ir vadovų </a:t>
            </a: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mokymai.</a:t>
            </a:r>
          </a:p>
          <a:p>
            <a:pPr indent="0" algn="just" hangingPunct="0">
              <a:buNone/>
            </a:pPr>
            <a:endParaRPr lang="lt-LT"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342900" algn="just" hangingPunct="0"/>
            <a:r>
              <a:rPr lang="lt-LT" sz="2000" dirty="0" smtClean="0">
                <a:solidFill>
                  <a:srgbClr val="C00000"/>
                </a:solidFill>
                <a:latin typeface="Times New Roman" panose="02020603050405020304" pitchFamily="18" charset="0"/>
                <a:cs typeface="Times New Roman" panose="02020603050405020304" pitchFamily="18" charset="0"/>
              </a:rPr>
              <a:t>Pagal </a:t>
            </a:r>
            <a:r>
              <a:rPr lang="lt-LT" sz="2000" dirty="0">
                <a:solidFill>
                  <a:srgbClr val="C00000"/>
                </a:solidFill>
                <a:latin typeface="Times New Roman" panose="02020603050405020304" pitchFamily="18" charset="0"/>
                <a:cs typeface="Times New Roman" panose="02020603050405020304" pitchFamily="18" charset="0"/>
              </a:rPr>
              <a:t>Gaires savo ikimokyklinio ugdymo programas švietimo įstaigos turi atsinaujinti ne vėliau kaip iki 2025 m. liepos 31 d., t. y. ne vėliau kaip prieš vieną mėnesį iki jos įgyvendinimo pradžios. </a:t>
            </a:r>
            <a:endParaRPr lang="lt-LT" sz="2000" dirty="0" smtClean="0">
              <a:solidFill>
                <a:srgbClr val="C00000"/>
              </a:solidFill>
              <a:latin typeface="Times New Roman" panose="02020603050405020304" pitchFamily="18" charset="0"/>
              <a:cs typeface="Times New Roman" panose="02020603050405020304" pitchFamily="18" charset="0"/>
            </a:endParaRPr>
          </a:p>
        </p:txBody>
      </p:sp>
      <p:sp>
        <p:nvSpPr>
          <p:cNvPr id="2" name="Pavadinimas 1"/>
          <p:cNvSpPr>
            <a:spLocks noGrp="1"/>
          </p:cNvSpPr>
          <p:nvPr>
            <p:ph type="title"/>
          </p:nvPr>
        </p:nvSpPr>
        <p:spPr>
          <a:xfrm>
            <a:off x="0" y="0"/>
            <a:ext cx="9144000" cy="786581"/>
          </a:xfrm>
        </p:spPr>
        <p:txBody>
          <a:bodyPr>
            <a:noAutofit/>
          </a:bodyPr>
          <a:lstStyle/>
          <a:p>
            <a:pPr algn="ctr"/>
            <a:r>
              <a:rPr lang="lt-LT" sz="2800" b="1" dirty="0">
                <a:latin typeface="Times New Roman" panose="02020603050405020304" pitchFamily="18" charset="0"/>
                <a:cs typeface="Times New Roman" panose="02020603050405020304" pitchFamily="18" charset="0"/>
              </a:rPr>
              <a:t>IKIMOKYKLINIO UGDYMO PROGRAMOS </a:t>
            </a:r>
            <a:r>
              <a:rPr lang="lt-LT" sz="2800" b="1" dirty="0" smtClean="0">
                <a:latin typeface="Times New Roman" panose="02020603050405020304" pitchFamily="18" charset="0"/>
                <a:cs typeface="Times New Roman" panose="02020603050405020304" pitchFamily="18" charset="0"/>
              </a:rPr>
              <a:t>GAIRĖS</a:t>
            </a:r>
            <a:endParaRPr lang="lt-LT"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582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98323" y="973394"/>
            <a:ext cx="9045677" cy="5041430"/>
          </a:xfrm>
        </p:spPr>
        <p:txBody>
          <a:bodyPr>
            <a:normAutofit/>
          </a:bodyPr>
          <a:lstStyle/>
          <a:p>
            <a:pPr indent="0" algn="just" hangingPunct="0">
              <a:spcAft>
                <a:spcPts val="0"/>
              </a:spcAft>
              <a:buNone/>
            </a:pPr>
            <a:r>
              <a:rPr lang="lt-LT" sz="2000" dirty="0">
                <a:latin typeface="Times New Roman" panose="02020603050405020304" pitchFamily="18" charset="0"/>
                <a:ea typeface="Times New Roman" panose="02020603050405020304" pitchFamily="18" charset="0"/>
                <a:cs typeface="Times New Roman" panose="02020603050405020304" pitchFamily="18" charset="0"/>
              </a:rPr>
              <a:t>2023 m. rusėjo 5 d. patvirtintas ministro įsakymas Nr. V-1146 „Dėl švietimo, mokslo ir sporto ministro 2022 m. rugpjūčio 24 d. įsakymo Nr. V-1269 „Dėl Priešmokyklinio, pradinio, pagrindinio ir vidurinio ugdymo bendrųjų programų patvirtinimo“ pakeitimo“. Minėtu įsakymu pakoreguotos priešmokyklinio, pradinio, pagrindinio ir vidurinio ugdymo bendrosios programos. Techninio ir dalykinio pobūdžio pakeitimai atlikti atsižvelgiant į dalykinių asociacijų, mokytojų ir ekspertų siūlymus, taip pat patvirtintos naujos modulių ir pasirenkamųjų dalykų programos. </a:t>
            </a: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endParaRPr lang="lt-LT" sz="1400" dirty="0">
              <a:latin typeface="HelveticaLT"/>
              <a:ea typeface="Times New Roman" panose="02020603050405020304" pitchFamily="18" charset="0"/>
              <a:cs typeface="Times New Roman" panose="02020603050405020304" pitchFamily="18" charset="0"/>
            </a:endParaRPr>
          </a:p>
          <a:p>
            <a:pPr indent="0" algn="just" hangingPunct="0">
              <a:spcAft>
                <a:spcPts val="0"/>
              </a:spcAft>
              <a:buNone/>
            </a:pPr>
            <a:r>
              <a:rPr lang="lt-LT" sz="2000" dirty="0">
                <a:latin typeface="Times New Roman" panose="02020603050405020304" pitchFamily="18" charset="0"/>
                <a:ea typeface="Times New Roman" panose="02020603050405020304" pitchFamily="18" charset="0"/>
                <a:cs typeface="Times New Roman" panose="02020603050405020304" pitchFamily="18" charset="0"/>
              </a:rPr>
              <a:t>Su bendrųjų ugdymo programų pakeitimais galima susipažinti čia: </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https://www.e-tar.lt/portal/lt/legalAct/7165e2104baa11ee9de9e7e0fd363afc</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endParaRPr lang="lt-LT" sz="1400" dirty="0">
              <a:latin typeface="HelveticaLT"/>
              <a:ea typeface="Times New Roman" panose="02020603050405020304" pitchFamily="18" charset="0"/>
              <a:cs typeface="Times New Roman" panose="02020603050405020304" pitchFamily="18" charset="0"/>
            </a:endParaRPr>
          </a:p>
          <a:p>
            <a:pPr indent="0" algn="just" hangingPunct="0">
              <a:spcAft>
                <a:spcPts val="0"/>
              </a:spcAft>
              <a:buNone/>
            </a:pP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Metodinę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informaciją, kuri padėtų mokytojams įgyvendinti atnaujintą ugdymo turinį (skaitmeninės mokymo priemonės, nuorodos į Nacionalinės švietimo agentūros ir pedagogų asociacijų kurtą metodinę medžiagą, informacija apie vadovėlius, ilgalaikių planų pavyzdžiai) galima rasti švietimo portale </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a:rPr>
              <a:t>www.emokykla.lt</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(nuoroda </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https://www.emokykla.lt/bendrosios-programos/visos-bendrosios-programos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lt-LT" sz="1400" dirty="0">
              <a:latin typeface="HelveticaLT"/>
              <a:ea typeface="Times New Roman" panose="02020603050405020304" pitchFamily="18" charset="0"/>
              <a:cs typeface="Times New Roman" panose="02020603050405020304" pitchFamily="18" charset="0"/>
            </a:endParaRPr>
          </a:p>
          <a:p>
            <a:pPr lvl="0"/>
            <a:endParaRPr lang="lt-LT" sz="2000" b="1" dirty="0" smtClean="0">
              <a:solidFill>
                <a:srgbClr val="5B9BD5">
                  <a:lumMod val="50000"/>
                </a:srgbClr>
              </a:solidFill>
              <a:latin typeface="Times New Roman" panose="02020603050405020304" pitchFamily="18" charset="0"/>
              <a:cs typeface="Times New Roman" panose="02020603050405020304" pitchFamily="18" charset="0"/>
            </a:endParaRPr>
          </a:p>
        </p:txBody>
      </p:sp>
      <p:sp>
        <p:nvSpPr>
          <p:cNvPr id="2" name="Antraštė 1"/>
          <p:cNvSpPr>
            <a:spLocks noGrp="1"/>
          </p:cNvSpPr>
          <p:nvPr>
            <p:ph type="title"/>
          </p:nvPr>
        </p:nvSpPr>
        <p:spPr>
          <a:xfrm>
            <a:off x="255639" y="0"/>
            <a:ext cx="8259711" cy="884903"/>
          </a:xfrm>
        </p:spPr>
        <p:txBody>
          <a:bodyPr/>
          <a:lstStyle/>
          <a:p>
            <a:pPr indent="450215" algn="ctr" hangingPunct="0">
              <a:spcAft>
                <a:spcPts val="0"/>
              </a:spcAft>
            </a:pPr>
            <a:r>
              <a:rPr lang="lt-LT" sz="2800" b="1" dirty="0" smtClean="0">
                <a:latin typeface="Times New Roman" panose="02020603050405020304" pitchFamily="18" charset="0"/>
                <a:ea typeface="Times New Roman" panose="02020603050405020304" pitchFamily="18" charset="0"/>
                <a:cs typeface="Times New Roman" panose="02020603050405020304" pitchFamily="18" charset="0"/>
              </a:rPr>
              <a:t>ATNAUJINTŲ BENDROJO UGDYMO PROGRAMŲ KOREKCIJOS</a:t>
            </a:r>
            <a:endParaRPr lang="lt-LT" sz="1800" dirty="0">
              <a:effectLst/>
              <a:latin typeface="Helvetica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5570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 y="973394"/>
            <a:ext cx="9144000" cy="5041430"/>
          </a:xfrm>
        </p:spPr>
        <p:txBody>
          <a:bodyPr>
            <a:normAutofit/>
          </a:bodyPr>
          <a:lstStyle/>
          <a:p>
            <a:pPr indent="0" algn="just" hangingPunct="0">
              <a:spcAft>
                <a:spcPts val="0"/>
              </a:spcAft>
              <a:buNone/>
            </a:pPr>
            <a:r>
              <a:rPr lang="lt-LT" sz="2000" dirty="0">
                <a:latin typeface="Times New Roman" panose="02020603050405020304" pitchFamily="18" charset="0"/>
                <a:ea typeface="Times New Roman" panose="02020603050405020304" pitchFamily="18" charset="0"/>
                <a:cs typeface="Times New Roman" panose="02020603050405020304" pitchFamily="18" charset="0"/>
              </a:rPr>
              <a:t>2023 m. rugpjūčio 31 d. ministro įsakymu Nr. V-1125 „Dėl Mokinių, kurie mokosi pagal bendrojo ugdymo programas, mokymosi pasiekimų vertinimo ir vertinimo rezultatų panaudojimo tvarkos aprašo patvirtinimo“, patvirtintas Mokinių, kurie mokosi pagal bendrojo ugdymo programas, mokymosi pasiekimų vertinimo ir vertinimo rezultatų panaudojimo tvarkos aprašas (toliau – Vertinimo aprašas</a:t>
            </a: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0" algn="just" hangingPunct="0">
              <a:spcAft>
                <a:spcPts val="0"/>
              </a:spcAft>
              <a:buNone/>
            </a:pP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Vertinimo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aprašo </a:t>
            </a: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23 punktas teigia „Vadovaudamosi šiuo Aprašu, kolegialumo ir bendradarbiavimo principais, </a:t>
            </a:r>
            <a:r>
              <a:rPr lang="lt-LT" sz="2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mokyklos rengia vidaus teisės aktus, reglamentuojančius mokinių mokymosi pasiekimų vertinimo tvarką, ir kitus su mokinių mokymosi pasiekimų vertinimu susijusius dokumentus,  todėl būtina peržiūrėti </a:t>
            </a:r>
            <a:r>
              <a:rPr lang="lt-LT"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ir atnaujinti vidines mokymosi pasiekimų vertinimo tvarkas. </a:t>
            </a:r>
            <a:endParaRPr lang="lt-LT" sz="20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endParaRPr lang="lt-LT"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Su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įsakymu galima susipažinti čia: https://www.e-tar.lt/portal/lt/legalAct/e536295047ec11ee9de9e7e0fd363afc.</a:t>
            </a:r>
            <a:endParaRPr lang="lt-LT" sz="2000" b="1" dirty="0" smtClean="0">
              <a:solidFill>
                <a:srgbClr val="5B9BD5">
                  <a:lumMod val="50000"/>
                </a:srgbClr>
              </a:solidFill>
              <a:latin typeface="Times New Roman" panose="02020603050405020304" pitchFamily="18" charset="0"/>
              <a:cs typeface="Times New Roman" panose="02020603050405020304" pitchFamily="18" charset="0"/>
            </a:endParaRPr>
          </a:p>
        </p:txBody>
      </p:sp>
      <p:sp>
        <p:nvSpPr>
          <p:cNvPr id="2" name="Antraštė 1"/>
          <p:cNvSpPr>
            <a:spLocks noGrp="1"/>
          </p:cNvSpPr>
          <p:nvPr>
            <p:ph type="title"/>
          </p:nvPr>
        </p:nvSpPr>
        <p:spPr>
          <a:xfrm>
            <a:off x="1" y="0"/>
            <a:ext cx="9144000" cy="884903"/>
          </a:xfrm>
        </p:spPr>
        <p:txBody>
          <a:bodyPr>
            <a:normAutofit fontScale="90000"/>
          </a:bodyPr>
          <a:lstStyle/>
          <a:p>
            <a:pPr indent="450215" algn="ctr" hangingPunct="0">
              <a:spcAft>
                <a:spcPts val="0"/>
              </a:spcAft>
            </a:pPr>
            <a:r>
              <a:rPr lang="lt-LT" sz="2800" b="1" dirty="0" smtClean="0">
                <a:latin typeface="Times New Roman" panose="02020603050405020304" pitchFamily="18" charset="0"/>
                <a:ea typeface="Times New Roman" panose="02020603050405020304" pitchFamily="18" charset="0"/>
                <a:cs typeface="Times New Roman" panose="02020603050405020304" pitchFamily="18" charset="0"/>
              </a:rPr>
              <a:t>MOKINIŲ MOKYMOSI PASIEKIMŲ VERTINIMO IR VERTINIMO REZULTATŲ PANAUDOJIMO TVARKA</a:t>
            </a:r>
            <a:endParaRPr lang="lt-LT" sz="1800" dirty="0">
              <a:effectLst/>
              <a:latin typeface="Helvetica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5172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 y="973394"/>
            <a:ext cx="9144000" cy="5041430"/>
          </a:xfrm>
        </p:spPr>
        <p:txBody>
          <a:bodyPr>
            <a:normAutofit fontScale="77500" lnSpcReduction="20000"/>
          </a:bodyPr>
          <a:lstStyle/>
          <a:p>
            <a:pPr indent="0" algn="just" hangingPunct="0">
              <a:spcAft>
                <a:spcPts val="0"/>
              </a:spcAft>
              <a:buNone/>
            </a:pPr>
            <a:r>
              <a:rPr lang="lt-LT" sz="2000" dirty="0">
                <a:latin typeface="Times New Roman" panose="02020603050405020304" pitchFamily="18" charset="0"/>
                <a:ea typeface="Times New Roman" panose="02020603050405020304" pitchFamily="18" charset="0"/>
                <a:cs typeface="Times New Roman" panose="02020603050405020304" pitchFamily="18" charset="0"/>
              </a:rPr>
              <a:t>2023 m. rugpjūčio 29 d. įsakymu Nr. V-1112 „</a:t>
            </a:r>
            <a:r>
              <a:rPr lang="lt-LT" sz="2000"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Dėl Mokinių, besimokančių pagal bendrojo ugdymo programas, mokyklos lankomumo užtikrinimo tvarkos aprašo patvirtinimo</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r>
              <a:rPr lang="lt-LT" sz="1400" dirty="0">
                <a:latin typeface="HelveticaLT"/>
                <a:ea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patvirtintas Mokinių, besimokančių pagal bendrojo ugdymo programas, mokyklos lankomumo užtikrinimo tvarkos aprašas (toliau – Lankomumo aprašas), kuris įsigaliojo nuo 2023 m. rugsėjo 1 d. Lankomumo aprašas apibrėžia, kiek mokymosi dienų (pamokų) gali pateisinti nepilnamečio mokinio tėvai (globėjai, rūpintojai) arba pats pilnametis mokinys, nustato mokinių praleistų mokymosi dienų ir (ar) pamokų pateisinimo galimybes, informavimo apie neatvykimą į mokyklą laiką ir būdus, mokyklos veiksmus užtikrinant punktualų ir reguliarų mokyklos lankymą. </a:t>
            </a: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endParaRPr lang="lt-LT" sz="2000" dirty="0" smtClean="0">
              <a:solidFill>
                <a:srgbClr val="000000"/>
              </a:solidFill>
              <a:latin typeface="Times New Roman" panose="02020603050405020304" pitchFamily="18" charset="0"/>
            </a:endParaRPr>
          </a:p>
          <a:p>
            <a:pPr indent="0" algn="just" hangingPunct="0">
              <a:spcAft>
                <a:spcPts val="0"/>
              </a:spcAft>
              <a:buNone/>
            </a:pPr>
            <a:r>
              <a:rPr lang="lt-LT" sz="2000" dirty="0" smtClean="0">
                <a:solidFill>
                  <a:srgbClr val="000000"/>
                </a:solidFill>
                <a:latin typeface="Times New Roman" panose="02020603050405020304" pitchFamily="18" charset="0"/>
              </a:rPr>
              <a:t>ATKREIPIAM DĖMESĮ Į ŠIUOS PUNKTUS:</a:t>
            </a:r>
            <a:endParaRPr lang="lt-LT" sz="2000" dirty="0">
              <a:solidFill>
                <a:srgbClr val="000000"/>
              </a:solidFill>
              <a:latin typeface="Times New Roman" panose="02020603050405020304" pitchFamily="18" charset="0"/>
            </a:endParaRPr>
          </a:p>
          <a:p>
            <a:pPr indent="0" algn="just" hangingPunct="0">
              <a:spcAft>
                <a:spcPts val="0"/>
              </a:spcAft>
              <a:buNone/>
            </a:pPr>
            <a:r>
              <a:rPr lang="lt-LT" sz="2000" dirty="0" smtClean="0">
                <a:solidFill>
                  <a:srgbClr val="000000"/>
                </a:solidFill>
                <a:latin typeface="Times New Roman" panose="02020603050405020304" pitchFamily="18" charset="0"/>
              </a:rPr>
              <a:t>20</a:t>
            </a:r>
            <a:r>
              <a:rPr lang="lt-LT" sz="2000" dirty="0">
                <a:solidFill>
                  <a:srgbClr val="000000"/>
                </a:solidFill>
                <a:latin typeface="Times New Roman" panose="02020603050405020304" pitchFamily="18" charset="0"/>
              </a:rPr>
              <a:t>. Mokykla, rengdama mokinių mokyklos lankomumo užtikrinimo tvarką ar nustatydama mokinių mokyklos lankomumą užtikrinančias normas kituose mokyklos vidaus teisės aktuose, sudarydama ar keisdama mokymo sutartis, vadovaujasi </a:t>
            </a:r>
            <a:r>
              <a:rPr lang="lt-LT" sz="2000" dirty="0">
                <a:solidFill>
                  <a:srgbClr val="C00000"/>
                </a:solidFill>
                <a:latin typeface="Times New Roman" panose="02020603050405020304" pitchFamily="18" charset="0"/>
              </a:rPr>
              <a:t>Tvarkos aprašu. Mokinių mokyklos lankomumo užtikrinimo tvarką tvirtina mokyklos vadovas, suderinęs su mokyklos taryba. Mokinių mokyklos lankomumo užtikrinimo tvarka skelbiama viešai mokyklos interneto </a:t>
            </a:r>
            <a:r>
              <a:rPr lang="lt-LT" sz="2000" dirty="0" smtClean="0">
                <a:solidFill>
                  <a:srgbClr val="C00000"/>
                </a:solidFill>
                <a:latin typeface="Times New Roman" panose="02020603050405020304" pitchFamily="18" charset="0"/>
              </a:rPr>
              <a:t>svetainėje.</a:t>
            </a:r>
          </a:p>
          <a:p>
            <a:pPr indent="0" algn="just" hangingPunct="0">
              <a:spcAft>
                <a:spcPts val="0"/>
              </a:spcAft>
              <a:buNone/>
            </a:pPr>
            <a:r>
              <a:rPr lang="lt-LT" sz="2000" dirty="0" smtClean="0">
                <a:solidFill>
                  <a:srgbClr val="000000"/>
                </a:solidFill>
                <a:latin typeface="Times New Roman" panose="02020603050405020304" pitchFamily="18" charset="0"/>
              </a:rPr>
              <a:t>21</a:t>
            </a:r>
            <a:r>
              <a:rPr lang="lt-LT" sz="2000" dirty="0">
                <a:solidFill>
                  <a:srgbClr val="000000"/>
                </a:solidFill>
                <a:latin typeface="Times New Roman" panose="02020603050405020304" pitchFamily="18" charset="0"/>
              </a:rPr>
              <a:t>. </a:t>
            </a:r>
            <a:r>
              <a:rPr lang="lt-LT" sz="2000" dirty="0">
                <a:solidFill>
                  <a:srgbClr val="C00000"/>
                </a:solidFill>
                <a:latin typeface="Times New Roman" panose="02020603050405020304" pitchFamily="18" charset="0"/>
              </a:rPr>
              <a:t>Su mokinių mokyklos lankomumo užtikrinimo tvarka mokykla supažindina mokinius, mokinių </a:t>
            </a:r>
            <a:r>
              <a:rPr lang="lt-LT" sz="2000" dirty="0" smtClean="0">
                <a:solidFill>
                  <a:srgbClr val="C00000"/>
                </a:solidFill>
                <a:latin typeface="Times New Roman" panose="02020603050405020304" pitchFamily="18" charset="0"/>
              </a:rPr>
              <a:t>  tėvus </a:t>
            </a:r>
            <a:r>
              <a:rPr lang="lt-LT" sz="2000" dirty="0">
                <a:solidFill>
                  <a:srgbClr val="C00000"/>
                </a:solidFill>
                <a:latin typeface="Times New Roman" panose="02020603050405020304" pitchFamily="18" charset="0"/>
              </a:rPr>
              <a:t>(globėjus, rūpintojus), mokytojus, švietimo pagalbos specialistus, kitus už mokinių lankomumo užtikrinimą mokykloje atsakingus asmenis mokykloje nustatyta tvarka</a:t>
            </a:r>
            <a:r>
              <a:rPr lang="lt-LT" sz="2000" dirty="0">
                <a:solidFill>
                  <a:srgbClr val="000000"/>
                </a:solidFill>
                <a:latin typeface="Times New Roman" panose="02020603050405020304" pitchFamily="18" charset="0"/>
              </a:rPr>
              <a:t>.</a:t>
            </a:r>
          </a:p>
          <a:p>
            <a:pPr indent="0" algn="just" hangingPunct="0">
              <a:spcAft>
                <a:spcPts val="0"/>
              </a:spcAft>
              <a:buNone/>
            </a:pP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endParaRPr lang="lt-LT"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Lankomumo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aprašu galima susipažinti čia: </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https://www.e-tar.lt/portal/lt/legalAct/4a8637c0464211ee9de9e7e0fd363afc</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lt-LT" sz="1400" dirty="0">
              <a:effectLst/>
              <a:latin typeface="HelveticaLT"/>
              <a:ea typeface="Times New Roman" panose="02020603050405020304" pitchFamily="18" charset="0"/>
              <a:cs typeface="Times New Roman" panose="02020603050405020304" pitchFamily="18" charset="0"/>
            </a:endParaRPr>
          </a:p>
        </p:txBody>
      </p:sp>
      <p:sp>
        <p:nvSpPr>
          <p:cNvPr id="2" name="Antraštė 1"/>
          <p:cNvSpPr>
            <a:spLocks noGrp="1"/>
          </p:cNvSpPr>
          <p:nvPr>
            <p:ph type="title"/>
          </p:nvPr>
        </p:nvSpPr>
        <p:spPr>
          <a:xfrm>
            <a:off x="1" y="0"/>
            <a:ext cx="9144000" cy="884903"/>
          </a:xfrm>
        </p:spPr>
        <p:txBody>
          <a:bodyPr>
            <a:normAutofit/>
          </a:bodyPr>
          <a:lstStyle/>
          <a:p>
            <a:pPr indent="450215" algn="ctr" hangingPunct="0">
              <a:spcAft>
                <a:spcPts val="0"/>
              </a:spcAft>
            </a:pPr>
            <a:r>
              <a:rPr lang="lt-LT" sz="2800" b="1" dirty="0" smtClean="0">
                <a:latin typeface="Times New Roman" panose="02020603050405020304" pitchFamily="18" charset="0"/>
                <a:ea typeface="Times New Roman" panose="02020603050405020304" pitchFamily="18" charset="0"/>
                <a:cs typeface="Times New Roman" panose="02020603050405020304" pitchFamily="18" charset="0"/>
              </a:rPr>
              <a:t>MOKYKLOS LANKOMUMO UŽTIKRINIMO TVARKA </a:t>
            </a:r>
            <a:endParaRPr lang="lt-LT" sz="1800" dirty="0">
              <a:effectLst/>
              <a:latin typeface="Helvetica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3880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 y="973394"/>
            <a:ext cx="9144000" cy="5041430"/>
          </a:xfrm>
        </p:spPr>
        <p:txBody>
          <a:bodyPr>
            <a:normAutofit lnSpcReduction="10000"/>
          </a:bodyPr>
          <a:lstStyle/>
          <a:p>
            <a:pPr marL="0" lvl="0" indent="0" algn="just">
              <a:buNone/>
            </a:pPr>
            <a:r>
              <a:rPr lang="lt-LT" sz="1900" dirty="0" smtClean="0">
                <a:solidFill>
                  <a:srgbClr val="262626"/>
                </a:solidFill>
              </a:rPr>
              <a:t>Patikslinti </a:t>
            </a:r>
            <a:r>
              <a:rPr lang="lt-LT" sz="1900" dirty="0">
                <a:solidFill>
                  <a:srgbClr val="262626"/>
                </a:solidFill>
              </a:rPr>
              <a:t>pedagogų atestacijos nuostatų punktai, kuriuose buvusioji institucija – Mokytojų kompetencijų centras pakeista į dabartinį institucijos pavadinimą – Nacionalinę švietimo agentūrą. </a:t>
            </a:r>
          </a:p>
          <a:p>
            <a:pPr marL="0" lvl="0" indent="0" algn="just">
              <a:buNone/>
            </a:pPr>
            <a:endParaRPr lang="lt-LT" sz="1900" dirty="0" smtClean="0">
              <a:solidFill>
                <a:srgbClr val="262626"/>
              </a:solidFill>
            </a:endParaRPr>
          </a:p>
          <a:p>
            <a:pPr marL="0" lvl="0" indent="0" algn="just">
              <a:buNone/>
            </a:pPr>
            <a:r>
              <a:rPr lang="lt-LT" sz="1900" dirty="0" smtClean="0">
                <a:solidFill>
                  <a:srgbClr val="262626"/>
                </a:solidFill>
              </a:rPr>
              <a:t>Patikslintas </a:t>
            </a:r>
            <a:r>
              <a:rPr lang="lt-LT" sz="1900" dirty="0">
                <a:solidFill>
                  <a:srgbClr val="262626"/>
                </a:solidFill>
              </a:rPr>
              <a:t>atestacijos nuostatų 62 punktas dėl atnaujinamo ugdymo turinio įgyvendinimo, t. y. dėl Gyvenimo įgūdžių bendrosios programos. Pagal šią programą mokantiems mokytojams, pagalbos mokiniui specialistams įskaitoma jų turima kvalifikacinė kategorija: „62.181. bet kurio dalyko mokytojui ar pagalbos mokiniui specialistui, mokančiam pagal Gyvenimo įgūdžių bendrąją programą;“.</a:t>
            </a:r>
          </a:p>
          <a:p>
            <a:pPr marL="0" lvl="0" indent="0" algn="just">
              <a:buNone/>
            </a:pPr>
            <a:endParaRPr lang="lt-LT" sz="1900" dirty="0" smtClean="0">
              <a:solidFill>
                <a:srgbClr val="262626"/>
              </a:solidFill>
            </a:endParaRPr>
          </a:p>
          <a:p>
            <a:pPr marL="0" lvl="0" indent="0" algn="just">
              <a:buNone/>
            </a:pPr>
            <a:r>
              <a:rPr lang="lt-LT" sz="1900" dirty="0" smtClean="0">
                <a:solidFill>
                  <a:srgbClr val="262626"/>
                </a:solidFill>
              </a:rPr>
              <a:t>Padaryti </a:t>
            </a:r>
            <a:r>
              <a:rPr lang="lt-LT" sz="1900" dirty="0">
                <a:solidFill>
                  <a:srgbClr val="262626"/>
                </a:solidFill>
              </a:rPr>
              <a:t>kiti redakciniai pakeitimai (6 ir 7 prieduose). </a:t>
            </a:r>
            <a:endParaRPr lang="lt-LT" sz="1900" dirty="0" smtClean="0">
              <a:solidFill>
                <a:srgbClr val="262626"/>
              </a:solidFill>
            </a:endParaRPr>
          </a:p>
          <a:p>
            <a:pPr marL="0" lvl="0" indent="0" algn="just">
              <a:buNone/>
            </a:pPr>
            <a:endParaRPr lang="lt-LT" sz="1900" dirty="0">
              <a:solidFill>
                <a:srgbClr val="262626"/>
              </a:solidFill>
            </a:endParaRPr>
          </a:p>
          <a:p>
            <a:pPr marL="0" lvl="0" indent="0" algn="just">
              <a:buNone/>
            </a:pPr>
            <a:endParaRPr lang="lt-LT" sz="1900" dirty="0" smtClean="0">
              <a:solidFill>
                <a:srgbClr val="262626"/>
              </a:solidFill>
            </a:endParaRPr>
          </a:p>
          <a:p>
            <a:pPr marL="0" lvl="0" indent="0" algn="just">
              <a:buNone/>
            </a:pPr>
            <a:endParaRPr lang="lt-LT" sz="1900" dirty="0">
              <a:solidFill>
                <a:srgbClr val="262626"/>
              </a:solidFill>
            </a:endParaRPr>
          </a:p>
          <a:p>
            <a:pPr marL="0" lvl="0" indent="0" algn="just">
              <a:buNone/>
            </a:pPr>
            <a:r>
              <a:rPr lang="lt-LT" sz="1900" dirty="0" smtClean="0">
                <a:solidFill>
                  <a:srgbClr val="262626"/>
                </a:solidFill>
              </a:rPr>
              <a:t>Su </a:t>
            </a:r>
            <a:r>
              <a:rPr lang="lt-LT" sz="1900" dirty="0">
                <a:solidFill>
                  <a:srgbClr val="262626"/>
                </a:solidFill>
              </a:rPr>
              <a:t>minėtu atestacijos nuostatų pakeitimu galima susipažinti čia: </a:t>
            </a:r>
            <a:endParaRPr lang="lt-LT" sz="1900" dirty="0" smtClean="0">
              <a:solidFill>
                <a:srgbClr val="262626"/>
              </a:solidFill>
            </a:endParaRPr>
          </a:p>
          <a:p>
            <a:pPr marL="0" lvl="0" indent="0" algn="just">
              <a:buNone/>
            </a:pPr>
            <a:r>
              <a:rPr lang="lt-LT" sz="1900" dirty="0" smtClean="0">
                <a:solidFill>
                  <a:srgbClr val="262626"/>
                </a:solidFill>
              </a:rPr>
              <a:t>https</a:t>
            </a:r>
            <a:r>
              <a:rPr lang="lt-LT" sz="1900" dirty="0">
                <a:solidFill>
                  <a:srgbClr val="262626"/>
                </a:solidFill>
              </a:rPr>
              <a:t>://www.e-tar.lt/portal/lt/legalAct/3fb935504baa11ee9de9e7e0fd363afc. </a:t>
            </a:r>
          </a:p>
        </p:txBody>
      </p:sp>
      <p:sp>
        <p:nvSpPr>
          <p:cNvPr id="2" name="Antraštė 1"/>
          <p:cNvSpPr>
            <a:spLocks noGrp="1"/>
          </p:cNvSpPr>
          <p:nvPr>
            <p:ph type="title"/>
          </p:nvPr>
        </p:nvSpPr>
        <p:spPr>
          <a:xfrm>
            <a:off x="1" y="0"/>
            <a:ext cx="9144000" cy="884903"/>
          </a:xfrm>
        </p:spPr>
        <p:txBody>
          <a:bodyPr>
            <a:normAutofit/>
          </a:bodyPr>
          <a:lstStyle/>
          <a:p>
            <a:pPr lvl="0" algn="ctr">
              <a:spcBef>
                <a:spcPts val="750"/>
              </a:spcBef>
            </a:pPr>
            <a:r>
              <a:rPr lang="lt-LT" sz="2800" b="1" dirty="0" smtClean="0">
                <a:solidFill>
                  <a:srgbClr val="262626"/>
                </a:solidFill>
                <a:latin typeface="Times New Roman" panose="02020603050405020304" pitchFamily="18" charset="0"/>
                <a:ea typeface="+mn-ea"/>
                <a:cs typeface="Times New Roman" panose="02020603050405020304" pitchFamily="18" charset="0"/>
              </a:rPr>
              <a:t>MOKYTOJŲ ATESTACIJOS NUOSTATŲ KEITIMAS </a:t>
            </a:r>
            <a:endParaRPr lang="lt-LT" sz="2800" b="1" dirty="0">
              <a:solidFill>
                <a:srgbClr val="262626"/>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2531012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 y="1248696"/>
            <a:ext cx="9144000" cy="4766127"/>
          </a:xfrm>
        </p:spPr>
        <p:txBody>
          <a:bodyPr>
            <a:normAutofit/>
          </a:bodyPr>
          <a:lstStyle/>
          <a:p>
            <a:pPr indent="0" algn="just" hangingPunct="0">
              <a:spcAft>
                <a:spcPts val="0"/>
              </a:spcAft>
              <a:buNone/>
            </a:pPr>
            <a:r>
              <a:rPr lang="lt-LT" sz="2000" dirty="0">
                <a:latin typeface="Times New Roman" panose="02020603050405020304" pitchFamily="18" charset="0"/>
                <a:ea typeface="Times New Roman" panose="02020603050405020304" pitchFamily="18" charset="0"/>
                <a:cs typeface="Times New Roman" panose="02020603050405020304" pitchFamily="18" charset="0"/>
              </a:rPr>
              <a:t>2022 m. gruodžio 22 d. patvirtintas Švietimo įstatymo keitimas (</a:t>
            </a:r>
            <a:r>
              <a:rPr lang="lt-LT"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https://www.e-tar.lt/portal/legalAct.html?documentId=2fa8f9a08c0d11ed8df094f359a60216</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 kuriuo nustatyta, kad nuo 2024 m. rugsėjo 1 d. valstybinės ar savivaldybės švietimo įstaigos (išskyrus aukštąją mokyklą) vadovu (direktoriumi) galės tapti ne žemesnį kaip magistro kvalifikacinį laipsnį arba prilygintą aukštojo mokslo kvalifikaciją, arba teisės aktų nustatyta tvarka pripažintą kaip lygiavertę užsienyje įgytą kvalifikaciją turintys asmenys. Tuo metu jau dirbsiantys direktoriai toliau galės eiti pareigas, bet ne ilgiau kaip iki 2027 m. rugpjūčio 31 d. Per šį laikotarpį reikalaujamo išsilavinimo neįgiję švietimo įstaigų direktoriai turėtų būti atleidžiami iš einamų pareigų.</a:t>
            </a:r>
            <a:endParaRPr lang="lt-LT" sz="1400" dirty="0">
              <a:latin typeface="HelveticaLT"/>
              <a:ea typeface="Times New Roman" panose="02020603050405020304" pitchFamily="18" charset="0"/>
              <a:cs typeface="Times New Roman" panose="02020603050405020304" pitchFamily="18" charset="0"/>
            </a:endParaRPr>
          </a:p>
          <a:p>
            <a:pPr indent="0" algn="just" hangingPunct="0">
              <a:spcAft>
                <a:spcPts val="0"/>
              </a:spcAft>
              <a:buNone/>
            </a:pPr>
            <a:endParaRPr lang="lt-LT"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spcAft>
                <a:spcPts val="0"/>
              </a:spcAft>
              <a:buNone/>
            </a:pPr>
            <a:r>
              <a:rPr lang="lt-LT" sz="2000" dirty="0" smtClean="0">
                <a:latin typeface="Times New Roman" panose="02020603050405020304" pitchFamily="18" charset="0"/>
                <a:ea typeface="Times New Roman" panose="02020603050405020304" pitchFamily="18" charset="0"/>
                <a:cs typeface="Times New Roman" panose="02020603050405020304" pitchFamily="18" charset="0"/>
              </a:rPr>
              <a:t>Svarbu </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atkreipti dėmesį, kad Švietimo įstatyme nenustatytas reikalavimas, kad švietimo įstaigų vadovai įgytų konkrečios krypties magistro kvalifikacinį laipsnį, todėl pabaigti būtent švietimo vadybos ir (ar) lyderystės studijų programų nėra būtina.</a:t>
            </a:r>
            <a:endParaRPr lang="lt-LT" sz="1400" dirty="0">
              <a:effectLst/>
              <a:latin typeface="HelveticaLT"/>
              <a:ea typeface="Times New Roman" panose="02020603050405020304" pitchFamily="18" charset="0"/>
              <a:cs typeface="Times New Roman" panose="02020603050405020304" pitchFamily="18" charset="0"/>
            </a:endParaRPr>
          </a:p>
        </p:txBody>
      </p:sp>
      <p:sp>
        <p:nvSpPr>
          <p:cNvPr id="2" name="Antraštė 1"/>
          <p:cNvSpPr>
            <a:spLocks noGrp="1"/>
          </p:cNvSpPr>
          <p:nvPr>
            <p:ph type="title"/>
          </p:nvPr>
        </p:nvSpPr>
        <p:spPr>
          <a:xfrm>
            <a:off x="1" y="0"/>
            <a:ext cx="9144000" cy="884903"/>
          </a:xfrm>
        </p:spPr>
        <p:txBody>
          <a:bodyPr>
            <a:normAutofit/>
          </a:bodyPr>
          <a:lstStyle/>
          <a:p>
            <a:pPr indent="450215" algn="ctr" hangingPunct="0">
              <a:spcAft>
                <a:spcPts val="0"/>
              </a:spcAft>
            </a:pPr>
            <a:r>
              <a:rPr lang="lt-LT" sz="2800" b="1" dirty="0" smtClean="0">
                <a:latin typeface="Times New Roman" panose="02020603050405020304" pitchFamily="18" charset="0"/>
                <a:ea typeface="Times New Roman" panose="02020603050405020304" pitchFamily="18" charset="0"/>
                <a:cs typeface="Times New Roman" panose="02020603050405020304" pitchFamily="18" charset="0"/>
              </a:rPr>
              <a:t>MAGISTRANTŪROS STUDIJOS ŠVIETIMO ĮSTAIGŲ VADOVAMS</a:t>
            </a:r>
            <a:endParaRPr lang="lt-LT" sz="1800" dirty="0">
              <a:effectLst/>
              <a:latin typeface="Helvetica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94630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0" y="1447801"/>
            <a:ext cx="9143999" cy="4567023"/>
          </a:xfrm>
        </p:spPr>
        <p:txBody>
          <a:bodyPr/>
          <a:lstStyle/>
          <a:p>
            <a:pPr marL="0" indent="0" algn="just">
              <a:buNone/>
            </a:pPr>
            <a:r>
              <a:rPr lang="lt-LT" dirty="0">
                <a:latin typeface="Times New Roman" panose="02020603050405020304" pitchFamily="18" charset="0"/>
                <a:ea typeface="Times New Roman" panose="02020603050405020304" pitchFamily="18" charset="0"/>
              </a:rPr>
              <a:t>Nacionalinės švietimo agentūros </a:t>
            </a:r>
            <a:r>
              <a:rPr lang="lt-LT" dirty="0" err="1">
                <a:latin typeface="Times New Roman" panose="02020603050405020304" pitchFamily="18" charset="0"/>
                <a:ea typeface="Times New Roman" panose="02020603050405020304" pitchFamily="18" charset="0"/>
              </a:rPr>
              <a:t>EdTech</a:t>
            </a:r>
            <a:r>
              <a:rPr lang="lt-LT" dirty="0">
                <a:latin typeface="Times New Roman" panose="02020603050405020304" pitchFamily="18" charset="0"/>
                <a:ea typeface="Times New Roman" panose="02020603050405020304" pitchFamily="18" charset="0"/>
              </a:rPr>
              <a:t> centras maloniai kviečia pasidalinti aktualia informacija su ugdymo įstaigomis ir pedagogais apie tai, kad netrukus prasidės </a:t>
            </a:r>
            <a:r>
              <a:rPr lang="en-GB" dirty="0" err="1">
                <a:latin typeface="Times New Roman" panose="02020603050405020304" pitchFamily="18" charset="0"/>
                <a:ea typeface="Times New Roman" panose="02020603050405020304" pitchFamily="18" charset="0"/>
              </a:rPr>
              <a:t>skaitmeninių</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kompetencijų</a:t>
            </a:r>
            <a:r>
              <a:rPr lang="en-GB" dirty="0">
                <a:latin typeface="Times New Roman" panose="02020603050405020304" pitchFamily="18" charset="0"/>
                <a:ea typeface="Times New Roman" panose="02020603050405020304" pitchFamily="18" charset="0"/>
              </a:rPr>
              <a:t> </a:t>
            </a:r>
            <a:r>
              <a:rPr lang="lt-LT" dirty="0">
                <a:latin typeface="Times New Roman" panose="02020603050405020304" pitchFamily="18" charset="0"/>
                <a:ea typeface="Times New Roman" panose="02020603050405020304" pitchFamily="18" charset="0"/>
              </a:rPr>
              <a:t>tobulinimo mokymai A1 – B1 lygiams ir renkamos grupės į kitus lygių mokymus. </a:t>
            </a:r>
            <a:r>
              <a:rPr lang="en-GB" dirty="0" err="1">
                <a:latin typeface="Times New Roman" panose="02020603050405020304" pitchFamily="18" charset="0"/>
                <a:ea typeface="Times New Roman" panose="02020603050405020304" pitchFamily="18" charset="0"/>
              </a:rPr>
              <a:t>Visiems</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dalyviams</a:t>
            </a:r>
            <a:r>
              <a:rPr lang="en-GB" dirty="0">
                <a:latin typeface="Times New Roman" panose="02020603050405020304" pitchFamily="18" charset="0"/>
                <a:ea typeface="Times New Roman" panose="02020603050405020304" pitchFamily="18" charset="0"/>
              </a:rPr>
              <a:t> </a:t>
            </a:r>
            <a:r>
              <a:rPr lang="en-GB" dirty="0" err="1">
                <a:latin typeface="Times New Roman" panose="02020603050405020304" pitchFamily="18" charset="0"/>
                <a:ea typeface="Times New Roman" panose="02020603050405020304" pitchFamily="18" charset="0"/>
              </a:rPr>
              <a:t>mokymų</a:t>
            </a:r>
            <a:r>
              <a:rPr lang="en-GB"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programa</a:t>
            </a:r>
            <a:r>
              <a:rPr lang="en-GB" b="1"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yra</a:t>
            </a:r>
            <a:r>
              <a:rPr lang="en-GB" b="1"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nemokama</a:t>
            </a:r>
            <a:r>
              <a:rPr lang="en-GB" b="1" dirty="0">
                <a:latin typeface="Times New Roman" panose="02020603050405020304" pitchFamily="18" charset="0"/>
                <a:ea typeface="Times New Roman" panose="02020603050405020304" pitchFamily="18" charset="0"/>
              </a:rPr>
              <a:t> ir </a:t>
            </a:r>
            <a:r>
              <a:rPr lang="en-GB" b="1" dirty="0" err="1">
                <a:latin typeface="Times New Roman" panose="02020603050405020304" pitchFamily="18" charset="0"/>
                <a:ea typeface="Times New Roman" panose="02020603050405020304" pitchFamily="18" charset="0"/>
              </a:rPr>
              <a:t>lietuvių</a:t>
            </a:r>
            <a:r>
              <a:rPr lang="en-GB" b="1" dirty="0">
                <a:latin typeface="Times New Roman" panose="02020603050405020304" pitchFamily="18" charset="0"/>
                <a:ea typeface="Times New Roman" panose="02020603050405020304" pitchFamily="18" charset="0"/>
              </a:rPr>
              <a:t> </a:t>
            </a:r>
            <a:r>
              <a:rPr lang="en-GB" b="1" dirty="0" err="1">
                <a:latin typeface="Times New Roman" panose="02020603050405020304" pitchFamily="18" charset="0"/>
                <a:ea typeface="Times New Roman" panose="02020603050405020304" pitchFamily="18" charset="0"/>
              </a:rPr>
              <a:t>kalba</a:t>
            </a:r>
            <a:r>
              <a:rPr lang="en-GB" b="1" dirty="0" smtClean="0">
                <a:latin typeface="Times New Roman" panose="02020603050405020304" pitchFamily="18" charset="0"/>
                <a:ea typeface="Times New Roman" panose="02020603050405020304" pitchFamily="18" charset="0"/>
              </a:rPr>
              <a:t>.</a:t>
            </a:r>
            <a:endParaRPr lang="lt-LT" dirty="0" smtClean="0">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ea typeface="Times New Roman" panose="02020603050405020304" pitchFamily="18" charset="0"/>
            </a:endParaRPr>
          </a:p>
          <a:p>
            <a:pPr marL="0" indent="0" algn="just">
              <a:buNone/>
            </a:pPr>
            <a:r>
              <a:rPr lang="lt-LT" dirty="0">
                <a:latin typeface="Times New Roman" panose="02020603050405020304" pitchFamily="18" charset="0"/>
                <a:ea typeface="Times New Roman" panose="02020603050405020304" pitchFamily="18" charset="0"/>
              </a:rPr>
              <a:t>Kiekvienai dalyvių grupei numatyti </a:t>
            </a:r>
            <a:r>
              <a:rPr lang="lt-LT" b="1" dirty="0">
                <a:latin typeface="Times New Roman" panose="02020603050405020304" pitchFamily="18" charset="0"/>
                <a:ea typeface="Times New Roman" panose="02020603050405020304" pitchFamily="18" charset="0"/>
              </a:rPr>
              <a:t>nuotoliniai susitikimai</a:t>
            </a:r>
            <a:r>
              <a:rPr lang="lt-LT" dirty="0">
                <a:latin typeface="Times New Roman" panose="02020603050405020304" pitchFamily="18" charset="0"/>
                <a:ea typeface="Times New Roman" panose="02020603050405020304" pitchFamily="18" charset="0"/>
              </a:rPr>
              <a:t> su lektoriais nuo 15.30 val. mokymosi pažangai, klausimams ir naujai metodinei medžiagai aptarti. Nuotoliniai susitikimai vyks </a:t>
            </a:r>
            <a:r>
              <a:rPr lang="lt-LT" b="1" dirty="0">
                <a:latin typeface="Times New Roman" panose="02020603050405020304" pitchFamily="18" charset="0"/>
                <a:ea typeface="Times New Roman" panose="02020603050405020304" pitchFamily="18" charset="0"/>
              </a:rPr>
              <a:t>bent vieną kartą</a:t>
            </a:r>
            <a:r>
              <a:rPr lang="lt-LT" dirty="0">
                <a:latin typeface="Times New Roman" panose="02020603050405020304" pitchFamily="18" charset="0"/>
                <a:ea typeface="Times New Roman" panose="02020603050405020304" pitchFamily="18" charset="0"/>
              </a:rPr>
              <a:t> per savaitę pagal suderintą grafiką*(*</a:t>
            </a:r>
            <a:r>
              <a:rPr lang="lt-LT" sz="1200" dirty="0">
                <a:latin typeface="Times New Roman" panose="02020603050405020304" pitchFamily="18" charset="0"/>
                <a:ea typeface="Times New Roman" panose="02020603050405020304" pitchFamily="18" charset="0"/>
              </a:rPr>
              <a:t>laikas gali kisti dėl grupės susitarimų mokymams prasidėjus ar kt. priežasčių</a:t>
            </a:r>
            <a:r>
              <a:rPr lang="lt-LT" dirty="0" smtClean="0">
                <a:latin typeface="Times New Roman" panose="02020603050405020304" pitchFamily="18" charset="0"/>
                <a:ea typeface="Times New Roman" panose="02020603050405020304" pitchFamily="18" charset="0"/>
              </a:rPr>
              <a:t>).</a:t>
            </a:r>
          </a:p>
          <a:p>
            <a:pPr marL="0" indent="0" algn="just">
              <a:buNone/>
            </a:pPr>
            <a:endParaRPr lang="lt-LT" dirty="0">
              <a:latin typeface="Times New Roman" panose="02020603050405020304" pitchFamily="18" charset="0"/>
              <a:ea typeface="Times New Roman" panose="02020603050405020304" pitchFamily="18" charset="0"/>
            </a:endParaRPr>
          </a:p>
          <a:p>
            <a:pPr marL="0" indent="0">
              <a:buNone/>
            </a:pPr>
            <a:r>
              <a:rPr lang="lt-LT" dirty="0" smtClean="0"/>
              <a:t>Registracija </a:t>
            </a:r>
            <a:r>
              <a:rPr lang="lt-LT" dirty="0"/>
              <a:t>dar vyksta. </a:t>
            </a:r>
            <a:r>
              <a:rPr lang="lt-LT" dirty="0" smtClean="0"/>
              <a:t>Daugiau </a:t>
            </a:r>
            <a:r>
              <a:rPr lang="lt-LT" dirty="0"/>
              <a:t>informacijos https://edtech.nsa.smm.lt/ </a:t>
            </a:r>
            <a:endParaRPr lang="lt-LT" dirty="0" smtClean="0"/>
          </a:p>
          <a:p>
            <a:pPr marL="0" indent="0">
              <a:buNone/>
            </a:pPr>
            <a:r>
              <a:rPr lang="lt-LT" dirty="0" smtClean="0"/>
              <a:t>(</a:t>
            </a:r>
            <a:r>
              <a:rPr lang="lt-LT" dirty="0"/>
              <a:t>nuoroda: Pedagogai jau gali registruotis į skaitmeninius mokymus » </a:t>
            </a:r>
            <a:r>
              <a:rPr lang="lt-LT" dirty="0" err="1"/>
              <a:t>EdTech</a:t>
            </a:r>
            <a:r>
              <a:rPr lang="lt-LT" dirty="0"/>
              <a:t> centras (</a:t>
            </a:r>
            <a:r>
              <a:rPr lang="lt-LT" dirty="0" err="1"/>
              <a:t>smm.lt</a:t>
            </a:r>
            <a:r>
              <a:rPr lang="lt-LT" dirty="0"/>
              <a:t>)).</a:t>
            </a:r>
          </a:p>
          <a:p>
            <a:endParaRPr lang="lt-LT" dirty="0"/>
          </a:p>
          <a:p>
            <a:endParaRPr lang="lt-LT" dirty="0"/>
          </a:p>
        </p:txBody>
      </p:sp>
      <p:sp>
        <p:nvSpPr>
          <p:cNvPr id="3" name="Pavadinimas 2"/>
          <p:cNvSpPr>
            <a:spLocks noGrp="1"/>
          </p:cNvSpPr>
          <p:nvPr>
            <p:ph type="title"/>
          </p:nvPr>
        </p:nvSpPr>
        <p:spPr>
          <a:xfrm>
            <a:off x="410101" y="275699"/>
            <a:ext cx="8295749" cy="540378"/>
          </a:xfrm>
        </p:spPr>
        <p:txBody>
          <a:bodyPr>
            <a:normAutofit/>
          </a:bodyPr>
          <a:lstStyle/>
          <a:p>
            <a:pPr algn="ctr"/>
            <a:r>
              <a:rPr lang="lt-LT" sz="2800" b="1" dirty="0" err="1" smtClean="0">
                <a:latin typeface="Times New Roman" panose="02020603050405020304" pitchFamily="18" charset="0"/>
                <a:cs typeface="Times New Roman" panose="02020603050405020304" pitchFamily="18" charset="0"/>
              </a:rPr>
              <a:t>EdTech</a:t>
            </a:r>
            <a:r>
              <a:rPr lang="lt-LT" sz="2800" b="1" dirty="0" smtClean="0">
                <a:latin typeface="Times New Roman" panose="02020603050405020304" pitchFamily="18" charset="0"/>
                <a:cs typeface="Times New Roman" panose="02020603050405020304" pitchFamily="18" charset="0"/>
              </a:rPr>
              <a:t> CENTRO MOKYMAI MOKYTOJAMS</a:t>
            </a:r>
            <a:endParaRPr lang="lt-LT"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66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0" y="1297859"/>
            <a:ext cx="9143999" cy="4716966"/>
          </a:xfrm>
        </p:spPr>
        <p:txBody>
          <a:bodyPr/>
          <a:lstStyle/>
          <a:p>
            <a:pPr marL="0" indent="0" algn="just">
              <a:buNone/>
            </a:pPr>
            <a:r>
              <a:rPr lang="lt-LT" dirty="0"/>
              <a:t>P</a:t>
            </a:r>
            <a:r>
              <a:rPr lang="lt-LT" dirty="0" smtClean="0"/>
              <a:t>asirengimo </a:t>
            </a:r>
            <a:r>
              <a:rPr lang="lt-LT" dirty="0"/>
              <a:t>tarpiniams patikrinimams bandymą visose vidurinio ugdymo programas įgyvendinančiose mokyklose planuojama vykdyti 2024 m. sausio 16 d. Apie tai informuosime papildomai.</a:t>
            </a:r>
          </a:p>
          <a:p>
            <a:pPr marL="0" indent="0" algn="just">
              <a:buNone/>
            </a:pPr>
            <a:r>
              <a:rPr lang="lt-LT" dirty="0"/>
              <a:t>2023–2024 ir 2024–2025 mokslo metų pradinio, pagrindinio ir vidurinio ugdymo programų bendrųjų ugdymo planų, patvirtintų Lietuvos Respublikos švietimo, mokslo ir sporto ministro 2023 m. balandžio 24 d. įsakymu Nr. V-586 „Dėl 2023–2024 ir 2024–2025 mokslo metų pradinio, pagrindinio ir vidurinio ugdymo programų bendrųjų ugdymo planų patvirtinimo“, </a:t>
            </a:r>
            <a:r>
              <a:rPr lang="lt-LT" b="1" dirty="0"/>
              <a:t>116.2 papunktis reglamentuoja, kad mokinys gali keisti dalykų </a:t>
            </a:r>
            <a:r>
              <a:rPr lang="lt-LT" b="1" dirty="0" err="1"/>
              <a:t>pasirinkimus</a:t>
            </a:r>
            <a:r>
              <a:rPr lang="lt-LT" b="1" dirty="0"/>
              <a:t> III gimnazijos klasėje iki lapkričio 15 d., todėl prašome švietimo teikėjų, kaip Mokinių registro tvarkytojų, kaip galima anksčiau, bet ne vėliau kaip iki 2023 m. lapkričio 15 d. Mokinių registre pažymėti visų III gimnazijos (11-os) klasės mokinių mokomuosius dalykus, kuriuos jie mokosi pagal ugdymo planus. </a:t>
            </a:r>
          </a:p>
          <a:p>
            <a:pPr marL="0" indent="0" algn="just">
              <a:buNone/>
            </a:pPr>
            <a:r>
              <a:rPr lang="lt-LT" dirty="0" smtClean="0"/>
              <a:t>Iki </a:t>
            </a:r>
            <a:r>
              <a:rPr lang="lt-LT" dirty="0"/>
              <a:t>2023 m. lapkričio 15 d. Pedagogų registre suvesti duomenis apie gyvenimo įgūdžių dalyko mokytojus (Pedagogų registro nuostatų, patvirtintų Lietuvos Respublikos švietimo, mokslo ir sporto ministro 2009 m. spalio 19 d. įsakymu Nr. ISAK-2079 „Dėl Pedagogų registro įsteigimo, jo nuostatų patvirtinimo ir veiklos priežiūros nustatymo“, 13.2 papunktis).</a:t>
            </a:r>
          </a:p>
          <a:p>
            <a:endParaRPr lang="lt-LT" dirty="0"/>
          </a:p>
          <a:p>
            <a:endParaRPr lang="lt-LT" dirty="0"/>
          </a:p>
        </p:txBody>
      </p:sp>
      <p:sp>
        <p:nvSpPr>
          <p:cNvPr id="3" name="Pavadinimas 2"/>
          <p:cNvSpPr>
            <a:spLocks noGrp="1"/>
          </p:cNvSpPr>
          <p:nvPr>
            <p:ph type="title"/>
          </p:nvPr>
        </p:nvSpPr>
        <p:spPr>
          <a:xfrm>
            <a:off x="410101" y="275699"/>
            <a:ext cx="8295749" cy="530546"/>
          </a:xfrm>
        </p:spPr>
        <p:txBody>
          <a:bodyPr>
            <a:normAutofit/>
          </a:bodyPr>
          <a:lstStyle/>
          <a:p>
            <a:pPr algn="ctr"/>
            <a:r>
              <a:rPr lang="lt-LT" sz="2800" b="1" dirty="0" smtClean="0">
                <a:latin typeface="Times New Roman" panose="02020603050405020304" pitchFamily="18" charset="0"/>
                <a:cs typeface="Times New Roman" panose="02020603050405020304" pitchFamily="18" charset="0"/>
              </a:rPr>
              <a:t>DĖL DUOMENŲ RINKIMO. NŠA INFORMACIJA</a:t>
            </a:r>
            <a:endParaRPr lang="lt-LT"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22445"/>
      </p:ext>
    </p:extLst>
  </p:cSld>
  <p:clrMapOvr>
    <a:masterClrMapping/>
  </p:clrMapOvr>
</p:sld>
</file>

<file path=ppt/theme/theme1.xml><?xml version="1.0" encoding="utf-8"?>
<a:theme xmlns:a="http://schemas.openxmlformats.org/drawingml/2006/main" name="1_Office Theme">
  <a:themeElements>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fontScheme name="Kaunas auga">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289B70-F49E-4FA6-ADBA-6FF4C5ADFA71}" vid="{CA4E0D3F-D234-4045-8A07-6D0DFAE36C34}"/>
    </a:ext>
  </a:extLst>
</a:theme>
</file>

<file path=ppt/theme/theme2.xml><?xml version="1.0" encoding="utf-8"?>
<a:theme xmlns:a="http://schemas.openxmlformats.org/drawingml/2006/main" name="3_Office Theme">
  <a:themeElements>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fontScheme name="Kaunas auga">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289B70-F49E-4FA6-ADBA-6FF4C5ADFA71}" vid="{CA4E0D3F-D234-4045-8A07-6D0DFAE36C34}"/>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themeOverride>
</file>

<file path=ppt/theme/themeOverride2.xml><?xml version="1.0" encoding="utf-8"?>
<a:themeOverride xmlns:a="http://schemas.openxmlformats.org/drawingml/2006/main">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themeOverride>
</file>

<file path=ppt/theme/themeOverride3.xml><?xml version="1.0" encoding="utf-8"?>
<a:themeOverride xmlns:a="http://schemas.openxmlformats.org/drawingml/2006/main">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themeOverride>
</file>

<file path=ppt/theme/themeOverride4.xml><?xml version="1.0" encoding="utf-8"?>
<a:themeOverride xmlns:a="http://schemas.openxmlformats.org/drawingml/2006/main">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themeOverride>
</file>

<file path=ppt/theme/themeOverride5.xml><?xml version="1.0" encoding="utf-8"?>
<a:themeOverride xmlns:a="http://schemas.openxmlformats.org/drawingml/2006/main">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themeOverride>
</file>

<file path=ppt/theme/themeOverride6.xml><?xml version="1.0" encoding="utf-8"?>
<a:themeOverride xmlns:a="http://schemas.openxmlformats.org/drawingml/2006/main">
  <a:clrScheme name="Kaunas auga">
    <a:dk1>
      <a:srgbClr val="262626"/>
    </a:dk1>
    <a:lt1>
      <a:sysClr val="window" lastClr="FFFFFF"/>
    </a:lt1>
    <a:dk2>
      <a:srgbClr val="0054A5"/>
    </a:dk2>
    <a:lt2>
      <a:srgbClr val="E7E6E6"/>
    </a:lt2>
    <a:accent1>
      <a:srgbClr val="0054A5"/>
    </a:accent1>
    <a:accent2>
      <a:srgbClr val="00A875"/>
    </a:accent2>
    <a:accent3>
      <a:srgbClr val="7F7F7F"/>
    </a:accent3>
    <a:accent4>
      <a:srgbClr val="FCB813"/>
    </a:accent4>
    <a:accent5>
      <a:srgbClr val="EF566D"/>
    </a:accent5>
    <a:accent6>
      <a:srgbClr val="AEABAB"/>
    </a:accent6>
    <a:hlink>
      <a:srgbClr val="0054A5"/>
    </a:hlink>
    <a:folHlink>
      <a:srgbClr val="AEABAB"/>
    </a:folHlink>
  </a:clrScheme>
</a:themeOverride>
</file>

<file path=docProps/app.xml><?xml version="1.0" encoding="utf-8"?>
<Properties xmlns="http://schemas.openxmlformats.org/officeDocument/2006/extended-properties" xmlns:vt="http://schemas.openxmlformats.org/officeDocument/2006/docPropsVTypes">
  <Template/>
  <TotalTime>6946</TotalTime>
  <Words>972</Words>
  <Application>Microsoft Office PowerPoint</Application>
  <PresentationFormat>Demonstracija ekrane (4:3)</PresentationFormat>
  <Paragraphs>69</Paragraphs>
  <Slides>13</Slides>
  <Notes>1</Notes>
  <HiddenSlides>0</HiddenSlides>
  <MMClips>0</MMClips>
  <ScaleCrop>false</ScaleCrop>
  <HeadingPairs>
    <vt:vector size="6" baseType="variant">
      <vt:variant>
        <vt:lpstr>Naudojami šriftai</vt:lpstr>
      </vt:variant>
      <vt:variant>
        <vt:i4>6</vt:i4>
      </vt:variant>
      <vt:variant>
        <vt:lpstr>Tema</vt:lpstr>
      </vt:variant>
      <vt:variant>
        <vt:i4>2</vt:i4>
      </vt:variant>
      <vt:variant>
        <vt:lpstr>Skaidrių pavadinimai</vt:lpstr>
      </vt:variant>
      <vt:variant>
        <vt:i4>13</vt:i4>
      </vt:variant>
    </vt:vector>
  </HeadingPairs>
  <TitlesOfParts>
    <vt:vector size="21" baseType="lpstr">
      <vt:lpstr>Arial</vt:lpstr>
      <vt:lpstr>Calibri</vt:lpstr>
      <vt:lpstr>HelveticaLT</vt:lpstr>
      <vt:lpstr>Open Sans</vt:lpstr>
      <vt:lpstr>Open Sans ExtraBold</vt:lpstr>
      <vt:lpstr>Times New Roman</vt:lpstr>
      <vt:lpstr>1_Office Theme</vt:lpstr>
      <vt:lpstr>3_Office Theme</vt:lpstr>
      <vt:lpstr>AKTUALŪS ŠVIETIMO KLAUSIMAI</vt:lpstr>
      <vt:lpstr>IKIMOKYKLINIO UGDYMO PROGRAMOS GAIRĖS</vt:lpstr>
      <vt:lpstr>ATNAUJINTŲ BENDROJO UGDYMO PROGRAMŲ KOREKCIJOS</vt:lpstr>
      <vt:lpstr>MOKINIŲ MOKYMOSI PASIEKIMŲ VERTINIMO IR VERTINIMO REZULTATŲ PANAUDOJIMO TVARKA</vt:lpstr>
      <vt:lpstr>MOKYKLOS LANKOMUMO UŽTIKRINIMO TVARKA </vt:lpstr>
      <vt:lpstr>MOKYTOJŲ ATESTACIJOS NUOSTATŲ KEITIMAS </vt:lpstr>
      <vt:lpstr>MAGISTRANTŪROS STUDIJOS ŠVIETIMO ĮSTAIGŲ VADOVAMS</vt:lpstr>
      <vt:lpstr>EdTech CENTRO MOKYMAI MOKYTOJAMS</vt:lpstr>
      <vt:lpstr>DĖL DUOMENŲ RINKIMO. NŠA INFORMACIJA</vt:lpstr>
      <vt:lpstr>LIETUVOPS RESPUBLIKOS VAIKŲ TEISIŲ APSAUGOS PAGRINDŲ ĮSTATYMO NUOSTATOS, SUSIJUSIOS SU DARBO SU VAIKAIS APRIBOJIMAIS</vt:lpstr>
      <vt:lpstr>KAUNO MIESTO SAVIVALDYBĖS MERAS POTVARKIS DĖL 2023–2024 METŲ ŠILDYMO SEZONO PRADŽIOS IKIMOKYKLINIO IR BENDROJO UGDYMO, SOCIALINĖS GLOBOS BEI ASMENS SVEIKATOS PRIEŽIŪROS ĮSTAIGOSE </vt:lpstr>
      <vt:lpstr>KITI KLAUSIMAI</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Ona Visockienė</cp:lastModifiedBy>
  <cp:revision>425</cp:revision>
  <cp:lastPrinted>2023-08-28T10:08:30Z</cp:lastPrinted>
  <dcterms:created xsi:type="dcterms:W3CDTF">2019-11-25T17:02:43Z</dcterms:created>
  <dcterms:modified xsi:type="dcterms:W3CDTF">2023-10-11T09:06:36Z</dcterms:modified>
</cp:coreProperties>
</file>