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9" r:id="rId2"/>
  </p:sldMasterIdLst>
  <p:sldIdLst>
    <p:sldId id="257" r:id="rId3"/>
    <p:sldId id="262" r:id="rId4"/>
    <p:sldId id="263" r:id="rId5"/>
    <p:sldId id="264" r:id="rId6"/>
    <p:sldId id="270" r:id="rId7"/>
    <p:sldId id="265" r:id="rId8"/>
    <p:sldId id="266" r:id="rId9"/>
    <p:sldId id="267" r:id="rId10"/>
    <p:sldId id="271" r:id="rId1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8" autoAdjust="0"/>
    <p:restoredTop sz="94660"/>
  </p:normalViewPr>
  <p:slideViewPr>
    <p:cSldViewPr snapToGrid="0">
      <p:cViewPr varScale="1">
        <p:scale>
          <a:sx n="118" d="100"/>
          <a:sy n="118" d="100"/>
        </p:scale>
        <p:origin x="32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5966" y="2064106"/>
            <a:ext cx="7240069" cy="2729789"/>
          </a:xfrm>
          <a:prstGeom prst="rect">
            <a:avLst/>
          </a:prstGeom>
        </p:spPr>
      </p:pic>
    </p:spTree>
    <p:extLst>
      <p:ext uri="{BB962C8B-B14F-4D97-AF65-F5344CB8AC3E}">
        <p14:creationId xmlns:p14="http://schemas.microsoft.com/office/powerpoint/2010/main" val="42694984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8916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2" name="Title 1"/>
          <p:cNvSpPr>
            <a:spLocks noGrp="1"/>
          </p:cNvSpPr>
          <p:nvPr>
            <p:ph type="title"/>
          </p:nvPr>
        </p:nvSpPr>
        <p:spPr>
          <a:xfrm>
            <a:off x="839788" y="457200"/>
            <a:ext cx="3932237" cy="1166813"/>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1843986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138238"/>
          </a:xfrm>
        </p:spPr>
        <p:txBody>
          <a:bodyPr anchor="b"/>
          <a:lstStyle>
            <a:lvl1pPr>
              <a:defRPr sz="3200"/>
            </a:lvl1pPr>
          </a:lstStyle>
          <a:p>
            <a:r>
              <a:rPr lang="en-US" smtClean="0"/>
              <a:t>Click to edit Master title style</a:t>
            </a:r>
            <a:endParaRPr lang="en-US"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3030895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5_Title Slide">
    <p:bg>
      <p:bgPr>
        <a:solidFill>
          <a:schemeClr val="accent2"/>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5966" y="2064106"/>
            <a:ext cx="7240069" cy="2729789"/>
          </a:xfrm>
          <a:prstGeom prst="rect">
            <a:avLst/>
          </a:prstGeom>
        </p:spPr>
      </p:pic>
    </p:spTree>
    <p:extLst>
      <p:ext uri="{BB962C8B-B14F-4D97-AF65-F5344CB8AC3E}">
        <p14:creationId xmlns:p14="http://schemas.microsoft.com/office/powerpoint/2010/main" val="3943214871"/>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4_Title Slide">
    <p:bg>
      <p:bgRef idx="1001">
        <a:schemeClr val="bg2"/>
      </p:bgRef>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5966" y="2064106"/>
            <a:ext cx="7240069" cy="2729789"/>
          </a:xfrm>
          <a:prstGeom prst="rect">
            <a:avLst/>
          </a:prstGeom>
        </p:spPr>
      </p:pic>
    </p:spTree>
    <p:extLst>
      <p:ext uri="{BB962C8B-B14F-4D97-AF65-F5344CB8AC3E}">
        <p14:creationId xmlns:p14="http://schemas.microsoft.com/office/powerpoint/2010/main" val="106107196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48360" y="1122363"/>
            <a:ext cx="10347960" cy="2306637"/>
          </a:xfrm>
        </p:spPr>
        <p:txBody>
          <a:bodyPr anchor="b">
            <a:normAutofit/>
          </a:bodyPr>
          <a:lstStyle>
            <a:lvl1pPr algn="ctr">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848360" y="3964268"/>
            <a:ext cx="10347960" cy="157379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99772" y="5984037"/>
            <a:ext cx="792456" cy="607342"/>
          </a:xfrm>
          <a:prstGeom prst="rect">
            <a:avLst/>
          </a:prstGeom>
        </p:spPr>
      </p:pic>
    </p:spTree>
    <p:extLst>
      <p:ext uri="{BB962C8B-B14F-4D97-AF65-F5344CB8AC3E}">
        <p14:creationId xmlns:p14="http://schemas.microsoft.com/office/powerpoint/2010/main" val="2013713185"/>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48360" y="1122363"/>
            <a:ext cx="10347960" cy="2306637"/>
          </a:xfrm>
        </p:spPr>
        <p:txBody>
          <a:bodyPr anchor="b">
            <a:normAutofit/>
          </a:bodyPr>
          <a:lstStyle>
            <a:lvl1pPr algn="ctr">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848360" y="3964268"/>
            <a:ext cx="10347960" cy="157379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99772" y="5984037"/>
            <a:ext cx="792456" cy="607342"/>
          </a:xfrm>
          <a:prstGeom prst="rect">
            <a:avLst/>
          </a:prstGeom>
        </p:spPr>
      </p:pic>
    </p:spTree>
    <p:extLst>
      <p:ext uri="{BB962C8B-B14F-4D97-AF65-F5344CB8AC3E}">
        <p14:creationId xmlns:p14="http://schemas.microsoft.com/office/powerpoint/2010/main" val="3356114596"/>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a:lstStyle/>
          <a:p>
            <a:r>
              <a:rPr lang="en-US" dirty="0" smtClean="0"/>
              <a:t>Click to edit Master title style</a:t>
            </a:r>
            <a:endParaRPr lang="en-US" dirty="0"/>
          </a:p>
        </p:txBody>
      </p:sp>
      <p:sp>
        <p:nvSpPr>
          <p:cNvPr id="12" name="Footer Placeholder 11"/>
          <p:cNvSpPr>
            <a:spLocks noGrp="1"/>
          </p:cNvSpPr>
          <p:nvPr>
            <p:ph type="ftr" sz="quarter" idx="11"/>
          </p:nvPr>
        </p:nvSpPr>
        <p:spPr>
          <a:xfrm>
            <a:off x="1291188" y="6437559"/>
            <a:ext cx="10191200" cy="283915"/>
          </a:xfrm>
        </p:spPr>
        <p:txBody>
          <a:bodyPr/>
          <a:lstStyle/>
          <a:p>
            <a:endParaRPr lang="en-US" dirty="0"/>
          </a:p>
        </p:txBody>
      </p:sp>
    </p:spTree>
    <p:extLst>
      <p:ext uri="{BB962C8B-B14F-4D97-AF65-F5344CB8AC3E}">
        <p14:creationId xmlns:p14="http://schemas.microsoft.com/office/powerpoint/2010/main" val="5969576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4475" y="642938"/>
            <a:ext cx="9129714" cy="2786062"/>
          </a:xfrm>
        </p:spPr>
        <p:txBody>
          <a:bodyPr anchor="b">
            <a:normAutofit/>
          </a:bodyPr>
          <a:lstStyle>
            <a:lvl1pPr algn="ctr">
              <a:defRPr sz="5400"/>
            </a:lvl1pPr>
          </a:lstStyle>
          <a:p>
            <a:r>
              <a:rPr lang="en-US" dirty="0" smtClean="0"/>
              <a:t>Click to edit Master title style</a:t>
            </a:r>
            <a:endParaRPr lang="en-US" dirty="0"/>
          </a:p>
        </p:txBody>
      </p:sp>
      <p:sp>
        <p:nvSpPr>
          <p:cNvPr id="3" name="Text Placeholder 2"/>
          <p:cNvSpPr>
            <a:spLocks noGrp="1"/>
          </p:cNvSpPr>
          <p:nvPr>
            <p:ph type="body" idx="1"/>
          </p:nvPr>
        </p:nvSpPr>
        <p:spPr>
          <a:xfrm>
            <a:off x="831850" y="3894138"/>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92628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dirty="0"/>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9400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3_Title Slide">
    <p:bg>
      <p:bgPr>
        <a:solidFill>
          <a:schemeClr val="accent2"/>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5966" y="2064106"/>
            <a:ext cx="7240069" cy="2729789"/>
          </a:xfrm>
          <a:prstGeom prst="rect">
            <a:avLst/>
          </a:prstGeom>
        </p:spPr>
      </p:pic>
    </p:spTree>
    <p:extLst>
      <p:ext uri="{BB962C8B-B14F-4D97-AF65-F5344CB8AC3E}">
        <p14:creationId xmlns:p14="http://schemas.microsoft.com/office/powerpoint/2010/main" val="3307000913"/>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dirty="0"/>
          </a:p>
        </p:txBody>
      </p:sp>
      <p:sp>
        <p:nvSpPr>
          <p:cNvPr id="2" name="Title 1"/>
          <p:cNvSpPr>
            <a:spLocks noGrp="1"/>
          </p:cNvSpPr>
          <p:nvPr>
            <p:ph type="title"/>
          </p:nvPr>
        </p:nvSpPr>
        <p:spPr>
          <a:xfrm>
            <a:off x="533400" y="365126"/>
            <a:ext cx="10821988" cy="823078"/>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533400" y="1681163"/>
            <a:ext cx="54641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4" name="Content Placeholder 3"/>
          <p:cNvSpPr>
            <a:spLocks noGrp="1"/>
          </p:cNvSpPr>
          <p:nvPr>
            <p:ph sz="half" idx="2"/>
          </p:nvPr>
        </p:nvSpPr>
        <p:spPr>
          <a:xfrm>
            <a:off x="533400" y="2505075"/>
            <a:ext cx="5464175"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76641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2" name="Title 1"/>
          <p:cNvSpPr>
            <a:spLocks noGrp="1"/>
          </p:cNvSpPr>
          <p:nvPr>
            <p:ph type="title"/>
          </p:nvPr>
        </p:nvSpPr>
        <p:spPr>
          <a:xfrm>
            <a:off x="546801" y="275699"/>
            <a:ext cx="11060999" cy="917670"/>
          </a:xfr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42832185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4278781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2" name="Title 1"/>
          <p:cNvSpPr>
            <a:spLocks noGrp="1"/>
          </p:cNvSpPr>
          <p:nvPr>
            <p:ph type="title"/>
          </p:nvPr>
        </p:nvSpPr>
        <p:spPr>
          <a:xfrm>
            <a:off x="839788" y="457200"/>
            <a:ext cx="3932237" cy="1166813"/>
          </a:xfrm>
        </p:spPr>
        <p:txBody>
          <a:bodyPr anchor="b"/>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30129332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138238"/>
          </a:xfrm>
        </p:spPr>
        <p:txBody>
          <a:bodyPr anchor="b"/>
          <a:lstStyle>
            <a:lvl1pPr>
              <a:defRPr sz="32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3056953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48360" y="1122363"/>
            <a:ext cx="10347960" cy="2306637"/>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848360" y="3964268"/>
            <a:ext cx="10347960" cy="157379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99772" y="5984037"/>
            <a:ext cx="792456" cy="607342"/>
          </a:xfrm>
          <a:prstGeom prst="rect">
            <a:avLst/>
          </a:prstGeom>
        </p:spPr>
      </p:pic>
    </p:spTree>
    <p:extLst>
      <p:ext uri="{BB962C8B-B14F-4D97-AF65-F5344CB8AC3E}">
        <p14:creationId xmlns:p14="http://schemas.microsoft.com/office/powerpoint/2010/main" val="141786820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48360" y="1122363"/>
            <a:ext cx="10347960" cy="2306637"/>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848360" y="3964268"/>
            <a:ext cx="10347960" cy="157379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99772" y="5984037"/>
            <a:ext cx="792456" cy="607342"/>
          </a:xfrm>
          <a:prstGeom prst="rect">
            <a:avLst/>
          </a:prstGeom>
        </p:spPr>
      </p:pic>
    </p:spTree>
    <p:extLst>
      <p:ext uri="{BB962C8B-B14F-4D97-AF65-F5344CB8AC3E}">
        <p14:creationId xmlns:p14="http://schemas.microsoft.com/office/powerpoint/2010/main" val="190402371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a:lstStyle/>
          <a:p>
            <a:r>
              <a:rPr lang="en-US" smtClean="0"/>
              <a:t>Click to edit Master title style</a:t>
            </a:r>
            <a:endParaRPr lang="en-US" dirty="0"/>
          </a:p>
        </p:txBody>
      </p:sp>
      <p:sp>
        <p:nvSpPr>
          <p:cNvPr id="12" name="Footer Placeholder 11"/>
          <p:cNvSpPr>
            <a:spLocks noGrp="1"/>
          </p:cNvSpPr>
          <p:nvPr>
            <p:ph type="ftr" sz="quarter" idx="11"/>
          </p:nvPr>
        </p:nvSpPr>
        <p:spPr>
          <a:xfrm>
            <a:off x="1291188" y="6437559"/>
            <a:ext cx="10191200" cy="283915"/>
          </a:xfrm>
        </p:spPr>
        <p:txBody>
          <a:bodyPr/>
          <a:lstStyle/>
          <a:p>
            <a:endParaRPr lang="en-US" dirty="0"/>
          </a:p>
        </p:txBody>
      </p:sp>
    </p:spTree>
    <p:extLst>
      <p:ext uri="{BB962C8B-B14F-4D97-AF65-F5344CB8AC3E}">
        <p14:creationId xmlns:p14="http://schemas.microsoft.com/office/powerpoint/2010/main" val="1486719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4475" y="642938"/>
            <a:ext cx="9129714" cy="2786062"/>
          </a:xfrm>
        </p:spPr>
        <p:txBody>
          <a:bodyPr anchor="b">
            <a:normAutofit/>
          </a:bodyPr>
          <a:lstStyle>
            <a:lvl1pPr algn="ctr">
              <a:defRPr sz="5400"/>
            </a:lvl1pPr>
          </a:lstStyle>
          <a:p>
            <a:r>
              <a:rPr lang="en-US" smtClean="0"/>
              <a:t>Click to edit Master title style</a:t>
            </a:r>
            <a:endParaRPr lang="en-US" dirty="0"/>
          </a:p>
        </p:txBody>
      </p:sp>
      <p:sp>
        <p:nvSpPr>
          <p:cNvPr id="3" name="Text Placeholder 2"/>
          <p:cNvSpPr>
            <a:spLocks noGrp="1"/>
          </p:cNvSpPr>
          <p:nvPr>
            <p:ph type="body" idx="1"/>
          </p:nvPr>
        </p:nvSpPr>
        <p:spPr>
          <a:xfrm>
            <a:off x="831850" y="3894138"/>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02032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16040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dirty="0"/>
          </a:p>
        </p:txBody>
      </p:sp>
      <p:sp>
        <p:nvSpPr>
          <p:cNvPr id="2" name="Title 1"/>
          <p:cNvSpPr>
            <a:spLocks noGrp="1"/>
          </p:cNvSpPr>
          <p:nvPr>
            <p:ph type="title"/>
          </p:nvPr>
        </p:nvSpPr>
        <p:spPr>
          <a:xfrm>
            <a:off x="533400" y="365126"/>
            <a:ext cx="10821988" cy="82307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3400" y="1681163"/>
            <a:ext cx="54641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33400" y="2505075"/>
            <a:ext cx="5464175"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31125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2" name="Title 1"/>
          <p:cNvSpPr>
            <a:spLocks noGrp="1"/>
          </p:cNvSpPr>
          <p:nvPr>
            <p:ph type="title"/>
          </p:nvPr>
        </p:nvSpPr>
        <p:spPr>
          <a:xfrm>
            <a:off x="546801" y="275699"/>
            <a:ext cx="11060999" cy="91767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073846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111317"/>
            <a:ext cx="12192000" cy="74668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46801" y="275699"/>
            <a:ext cx="11060999" cy="81015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46802" y="1447800"/>
            <a:ext cx="11060998" cy="4567023"/>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1446508" y="6307811"/>
            <a:ext cx="10161292" cy="351294"/>
          </a:xfrm>
          <a:prstGeom prst="rect">
            <a:avLst/>
          </a:prstGeom>
        </p:spPr>
        <p:txBody>
          <a:bodyPr vert="horz" lIns="91440" tIns="45720" rIns="91440" bIns="45720" rtlCol="0" anchor="b"/>
          <a:lstStyle>
            <a:lvl1pPr algn="l">
              <a:defRPr sz="1400" b="1">
                <a:solidFill>
                  <a:schemeClr val="bg1"/>
                </a:solidFill>
              </a:defRPr>
            </a:lvl1pPr>
          </a:lstStyle>
          <a:p>
            <a:endParaRPr lang="en-US" dirty="0"/>
          </a:p>
        </p:txBody>
      </p:sp>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523068" y="6276815"/>
            <a:ext cx="539745" cy="413663"/>
          </a:xfrm>
          <a:prstGeom prst="rect">
            <a:avLst/>
          </a:prstGeom>
        </p:spPr>
      </p:pic>
    </p:spTree>
    <p:extLst>
      <p:ext uri="{BB962C8B-B14F-4D97-AF65-F5344CB8AC3E}">
        <p14:creationId xmlns:p14="http://schemas.microsoft.com/office/powerpoint/2010/main" val="3207733751"/>
      </p:ext>
    </p:extLst>
  </p:cSld>
  <p:clrMap bg1="lt1" tx1="dk1" bg2="lt2" tx2="dk2" accent1="accent1" accent2="accent2" accent3="accent3" accent4="accent4" accent5="accent5" accent6="accent6" hlink="hlink" folHlink="folHlink"/>
  <p:sldLayoutIdLst>
    <p:sldLayoutId id="2147483649" r:id="rId1"/>
    <p:sldLayoutId id="2147483671" r:id="rId2"/>
    <p:sldLayoutId id="2147483670" r:id="rId3"/>
    <p:sldLayoutId id="2147483658"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514350" indent="-227013"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858838"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258888"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1598613"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36" userDrawn="1">
          <p15:clr>
            <a:srgbClr val="F26B43"/>
          </p15:clr>
        </p15:guide>
        <p15:guide id="3" pos="731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111317"/>
            <a:ext cx="12192000" cy="74668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46801" y="275699"/>
            <a:ext cx="11060999" cy="810152"/>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46802" y="1447800"/>
            <a:ext cx="11060998" cy="4567023"/>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1446508" y="6307811"/>
            <a:ext cx="10161292" cy="351294"/>
          </a:xfrm>
          <a:prstGeom prst="rect">
            <a:avLst/>
          </a:prstGeom>
        </p:spPr>
        <p:txBody>
          <a:bodyPr vert="horz" lIns="91440" tIns="45720" rIns="91440" bIns="45720" rtlCol="0" anchor="b"/>
          <a:lstStyle>
            <a:lvl1pPr algn="l">
              <a:defRPr sz="1400" b="1">
                <a:solidFill>
                  <a:schemeClr val="bg1"/>
                </a:solidFill>
              </a:defRPr>
            </a:lvl1pPr>
          </a:lstStyle>
          <a:p>
            <a:endParaRPr lang="en-US" dirty="0"/>
          </a:p>
        </p:txBody>
      </p:sp>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523068" y="6276815"/>
            <a:ext cx="539745" cy="413663"/>
          </a:xfrm>
          <a:prstGeom prst="rect">
            <a:avLst/>
          </a:prstGeom>
        </p:spPr>
      </p:pic>
    </p:spTree>
    <p:extLst>
      <p:ext uri="{BB962C8B-B14F-4D97-AF65-F5344CB8AC3E}">
        <p14:creationId xmlns:p14="http://schemas.microsoft.com/office/powerpoint/2010/main" val="924238309"/>
      </p:ext>
    </p:extLst>
  </p:cSld>
  <p:clrMap bg1="lt1" tx1="dk1" bg2="lt2" tx2="dk2" accent1="accent1" accent2="accent2" accent3="accent3" accent4="accent4" accent5="accent5" accent6="accent6" hlink="hlink" folHlink="folHlink"/>
  <p:sldLayoutIdLst>
    <p:sldLayoutId id="2147483673" r:id="rId1"/>
    <p:sldLayoutId id="2147483672"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514350" indent="-227013"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858838"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258888"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1598613"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36">
          <p15:clr>
            <a:srgbClr val="F26B43"/>
          </p15:clr>
        </p15:guide>
        <p15:guide id="3" pos="731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3070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848360" y="1163781"/>
            <a:ext cx="10347960" cy="3020291"/>
          </a:xfrm>
        </p:spPr>
        <p:txBody>
          <a:bodyPr>
            <a:normAutofit/>
          </a:bodyPr>
          <a:lstStyle/>
          <a:p>
            <a:r>
              <a:rPr lang="lt-LT" sz="4900" b="1" dirty="0" smtClean="0">
                <a:latin typeface="Calibri" panose="020F0502020204030204" pitchFamily="34" charset="0"/>
                <a:cs typeface="Calibri" panose="020F0502020204030204" pitchFamily="34" charset="0"/>
              </a:rPr>
              <a:t>FINANSŲ VALDYMO AKTUALIJOS KAUNO MIESTO SAVIVALDYBĖS IKIMOKYKLINIO UGDYMO ĮSTAIGOSE</a:t>
            </a:r>
            <a:r>
              <a:rPr lang="lt-LT" dirty="0">
                <a:latin typeface="Calibri" panose="020F0502020204030204" pitchFamily="34" charset="0"/>
                <a:cs typeface="Calibri" panose="020F0502020204030204" pitchFamily="34" charset="0"/>
              </a:rPr>
              <a:t/>
            </a:r>
            <a:br>
              <a:rPr lang="lt-LT" dirty="0">
                <a:latin typeface="Calibri" panose="020F0502020204030204" pitchFamily="34" charset="0"/>
                <a:cs typeface="Calibri" panose="020F0502020204030204" pitchFamily="34" charset="0"/>
              </a:rPr>
            </a:br>
            <a:endParaRPr lang="lt-LT" dirty="0">
              <a:latin typeface="Calibri" panose="020F0502020204030204" pitchFamily="34" charset="0"/>
              <a:cs typeface="Calibri" panose="020F0502020204030204" pitchFamily="34" charset="0"/>
            </a:endParaRPr>
          </a:p>
        </p:txBody>
      </p:sp>
      <p:sp>
        <p:nvSpPr>
          <p:cNvPr id="3" name="Antrinis pavadinimas 2"/>
          <p:cNvSpPr>
            <a:spLocks noGrp="1"/>
          </p:cNvSpPr>
          <p:nvPr>
            <p:ph type="subTitle" idx="1"/>
          </p:nvPr>
        </p:nvSpPr>
        <p:spPr>
          <a:xfrm>
            <a:off x="848360" y="4913745"/>
            <a:ext cx="10347960" cy="624316"/>
          </a:xfrm>
        </p:spPr>
        <p:txBody>
          <a:bodyPr/>
          <a:lstStyle/>
          <a:p>
            <a:r>
              <a:rPr lang="lt-LT" dirty="0" smtClean="0">
                <a:latin typeface="Calibri" panose="020F0502020204030204" pitchFamily="34" charset="0"/>
                <a:cs typeface="Calibri" panose="020F0502020204030204" pitchFamily="34" charset="0"/>
              </a:rPr>
              <a:t>2025-09-24</a:t>
            </a:r>
            <a:endParaRPr lang="lt-L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64032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a:xfrm>
            <a:off x="546802" y="2244436"/>
            <a:ext cx="11060998" cy="3770387"/>
          </a:xfrm>
        </p:spPr>
        <p:txBody>
          <a:bodyPr>
            <a:normAutofit/>
          </a:bodyPr>
          <a:lstStyle/>
          <a:p>
            <a:r>
              <a:rPr lang="lt-LT" sz="3600" dirty="0" smtClean="0">
                <a:latin typeface="Calibri" panose="020F0502020204030204" pitchFamily="34" charset="0"/>
                <a:cs typeface="Calibri" panose="020F0502020204030204" pitchFamily="34" charset="0"/>
              </a:rPr>
              <a:t>2025 m. įstaigos biudžeto vykdymas</a:t>
            </a:r>
          </a:p>
          <a:p>
            <a:pPr marL="0" indent="0">
              <a:buNone/>
            </a:pPr>
            <a:endParaRPr lang="lt-LT" sz="3600" dirty="0" smtClean="0">
              <a:latin typeface="Calibri" panose="020F0502020204030204" pitchFamily="34" charset="0"/>
              <a:cs typeface="Calibri" panose="020F0502020204030204" pitchFamily="34" charset="0"/>
            </a:endParaRPr>
          </a:p>
          <a:p>
            <a:r>
              <a:rPr lang="lt-LT" sz="3600" dirty="0" smtClean="0">
                <a:latin typeface="Calibri" panose="020F0502020204030204" pitchFamily="34" charset="0"/>
                <a:cs typeface="Calibri" panose="020F0502020204030204" pitchFamily="34" charset="0"/>
              </a:rPr>
              <a:t>2026 m. įstaigos biudžeto projekto rengimas</a:t>
            </a:r>
            <a:endParaRPr lang="lt-LT" sz="3600" dirty="0">
              <a:latin typeface="Calibri" panose="020F0502020204030204" pitchFamily="34" charset="0"/>
              <a:cs typeface="Calibri" panose="020F0502020204030204" pitchFamily="34" charset="0"/>
            </a:endParaRPr>
          </a:p>
        </p:txBody>
      </p:sp>
      <p:sp>
        <p:nvSpPr>
          <p:cNvPr id="3" name="Pavadinimas 2"/>
          <p:cNvSpPr>
            <a:spLocks noGrp="1"/>
          </p:cNvSpPr>
          <p:nvPr>
            <p:ph type="title"/>
          </p:nvPr>
        </p:nvSpPr>
        <p:spPr/>
        <p:txBody>
          <a:bodyPr>
            <a:normAutofit/>
          </a:bodyPr>
          <a:lstStyle/>
          <a:p>
            <a:pPr algn="ctr"/>
            <a:r>
              <a:rPr lang="lt-LT" sz="4400" b="1" dirty="0" smtClean="0">
                <a:latin typeface="Calibri" panose="020F0502020204030204" pitchFamily="34" charset="0"/>
                <a:cs typeface="Calibri" panose="020F0502020204030204" pitchFamily="34" charset="0"/>
              </a:rPr>
              <a:t>FINANSŲ VALDYMO AKTUALIJOS </a:t>
            </a:r>
            <a:endParaRPr lang="lt-LT" sz="4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48949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a:xfrm>
            <a:off x="546802" y="1902691"/>
            <a:ext cx="11060998" cy="4112132"/>
          </a:xfrm>
        </p:spPr>
        <p:txBody>
          <a:bodyPr>
            <a:normAutofit fontScale="92500" lnSpcReduction="20000"/>
          </a:bodyPr>
          <a:lstStyle/>
          <a:p>
            <a:pPr marL="0" indent="0">
              <a:buNone/>
            </a:pPr>
            <a:r>
              <a:rPr lang="lt-LT" sz="3900" dirty="0" smtClean="0">
                <a:latin typeface="Calibri" panose="020F0502020204030204" pitchFamily="34" charset="0"/>
                <a:cs typeface="Calibri" panose="020F0502020204030204" pitchFamily="34" charset="0"/>
              </a:rPr>
              <a:t>1. Mokymo lėšų peržiūra pagal atskirus finansavimo šaltinius pagal pasikeitusį mokinių skaičių 2025 m. rugsėjo 1 d. ir esant poreikiui finansavimo šaltinių keitimas įstaigos pareigybių (etatų) sąrašuose.</a:t>
            </a:r>
          </a:p>
          <a:p>
            <a:pPr marL="0" indent="0">
              <a:buNone/>
            </a:pPr>
            <a:endParaRPr lang="lt-LT" sz="3900" dirty="0" smtClean="0">
              <a:latin typeface="Calibri" panose="020F0502020204030204" pitchFamily="34" charset="0"/>
              <a:cs typeface="Calibri" panose="020F0502020204030204" pitchFamily="34" charset="0"/>
            </a:endParaRPr>
          </a:p>
          <a:p>
            <a:pPr marL="0" indent="0">
              <a:buNone/>
            </a:pPr>
            <a:r>
              <a:rPr lang="lt-LT" sz="3900" dirty="0" smtClean="0">
                <a:latin typeface="Calibri" panose="020F0502020204030204" pitchFamily="34" charset="0"/>
                <a:cs typeface="Calibri" panose="020F0502020204030204" pitchFamily="34" charset="0"/>
              </a:rPr>
              <a:t>2. Savivaldybės biudžeto lėšų peržiūra ir esant poreikiui  įstaigos biudžeto, finansuojamo savivaldybės biudžeto lėšomis, keitimas keičiant finansavimo šaltinius, išlaidų straipsnius ir pan.</a:t>
            </a:r>
          </a:p>
          <a:p>
            <a:pPr marL="0" indent="0">
              <a:buNone/>
            </a:pPr>
            <a:endParaRPr lang="lt-LT" sz="3600" dirty="0" smtClean="0">
              <a:latin typeface="Calibri" panose="020F0502020204030204" pitchFamily="34" charset="0"/>
              <a:cs typeface="Calibri" panose="020F0502020204030204" pitchFamily="34" charset="0"/>
            </a:endParaRPr>
          </a:p>
        </p:txBody>
      </p:sp>
      <p:sp>
        <p:nvSpPr>
          <p:cNvPr id="3" name="Pavadinimas 2"/>
          <p:cNvSpPr>
            <a:spLocks noGrp="1"/>
          </p:cNvSpPr>
          <p:nvPr>
            <p:ph type="title"/>
          </p:nvPr>
        </p:nvSpPr>
        <p:spPr>
          <a:xfrm>
            <a:off x="546801" y="275698"/>
            <a:ext cx="11060999" cy="1747065"/>
          </a:xfrm>
        </p:spPr>
        <p:txBody>
          <a:bodyPr>
            <a:normAutofit fontScale="90000"/>
          </a:bodyPr>
          <a:lstStyle/>
          <a:p>
            <a:pPr algn="ctr"/>
            <a:r>
              <a:rPr lang="lt-LT" dirty="0" smtClean="0"/>
              <a:t/>
            </a:r>
            <a:br>
              <a:rPr lang="lt-LT" dirty="0" smtClean="0"/>
            </a:br>
            <a:r>
              <a:rPr lang="lt-LT" dirty="0"/>
              <a:t/>
            </a:r>
            <a:br>
              <a:rPr lang="lt-LT" dirty="0"/>
            </a:br>
            <a:r>
              <a:rPr lang="lt-LT" dirty="0" smtClean="0"/>
              <a:t/>
            </a:r>
            <a:br>
              <a:rPr lang="lt-LT" dirty="0" smtClean="0"/>
            </a:br>
            <a:r>
              <a:rPr lang="lt-LT" sz="4900" b="1" dirty="0" smtClean="0">
                <a:latin typeface="Calibri" panose="020F0502020204030204" pitchFamily="34" charset="0"/>
                <a:cs typeface="Calibri" panose="020F0502020204030204" pitchFamily="34" charset="0"/>
              </a:rPr>
              <a:t>2025 M. ĮSTAIGOS BIUDŽETO VYKDYMAS</a:t>
            </a:r>
            <a:r>
              <a:rPr lang="lt-LT" sz="4900" dirty="0">
                <a:latin typeface="Calibri" panose="020F0502020204030204" pitchFamily="34" charset="0"/>
                <a:cs typeface="Calibri" panose="020F0502020204030204" pitchFamily="34" charset="0"/>
              </a:rPr>
              <a:t/>
            </a:r>
            <a:br>
              <a:rPr lang="lt-LT" sz="4900" dirty="0">
                <a:latin typeface="Calibri" panose="020F0502020204030204" pitchFamily="34" charset="0"/>
                <a:cs typeface="Calibri" panose="020F0502020204030204" pitchFamily="34" charset="0"/>
              </a:rPr>
            </a:br>
            <a:endParaRPr lang="lt-LT" sz="49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7040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a:xfrm>
            <a:off x="714206" y="2223778"/>
            <a:ext cx="10893594" cy="3791045"/>
          </a:xfrm>
        </p:spPr>
        <p:txBody>
          <a:bodyPr/>
          <a:lstStyle/>
          <a:p>
            <a:pPr marL="0" indent="0" algn="just">
              <a:buNone/>
            </a:pPr>
            <a:r>
              <a:rPr lang="lt-LT" sz="3600" dirty="0">
                <a:latin typeface="Calibri" panose="020F0502020204030204" pitchFamily="34" charset="0"/>
                <a:cs typeface="Calibri" panose="020F0502020204030204" pitchFamily="34" charset="0"/>
              </a:rPr>
              <a:t>3. Pajamų lėšų </a:t>
            </a:r>
            <a:r>
              <a:rPr lang="lt-LT" sz="3600" dirty="0" smtClean="0">
                <a:latin typeface="Calibri" panose="020F0502020204030204" pitchFamily="34" charset="0"/>
                <a:cs typeface="Calibri" panose="020F0502020204030204" pitchFamily="34" charset="0"/>
              </a:rPr>
              <a:t>(7101 ir 7301 finansavimo šaltiniai) peržiūra</a:t>
            </a:r>
            <a:r>
              <a:rPr lang="lt-LT" sz="3600" dirty="0">
                <a:latin typeface="Calibri" panose="020F0502020204030204" pitchFamily="34" charset="0"/>
                <a:cs typeface="Calibri" panose="020F0502020204030204" pitchFamily="34" charset="0"/>
              </a:rPr>
              <a:t>.  Esant poreikiui tikslinti pajamas ir išlaidas, raštą </a:t>
            </a:r>
            <a:r>
              <a:rPr lang="lt-LT" sz="3600" dirty="0" smtClean="0">
                <a:latin typeface="Calibri" panose="020F0502020204030204" pitchFamily="34" charset="0"/>
                <a:cs typeface="Calibri" panose="020F0502020204030204" pitchFamily="34" charset="0"/>
              </a:rPr>
              <a:t>pateikti </a:t>
            </a:r>
            <a:r>
              <a:rPr lang="lt-LT" sz="3600" dirty="0">
                <a:latin typeface="Calibri" panose="020F0502020204030204" pitchFamily="34" charset="0"/>
                <a:cs typeface="Calibri" panose="020F0502020204030204" pitchFamily="34" charset="0"/>
              </a:rPr>
              <a:t>Švietimo skyriui iki 2025 m. spalio 6 d</a:t>
            </a:r>
            <a:r>
              <a:rPr lang="lt-LT" sz="3600" dirty="0" smtClean="0">
                <a:latin typeface="Calibri" panose="020F0502020204030204" pitchFamily="34" charset="0"/>
                <a:cs typeface="Calibri" panose="020F0502020204030204" pitchFamily="34" charset="0"/>
              </a:rPr>
              <a:t>.</a:t>
            </a:r>
          </a:p>
          <a:p>
            <a:pPr marL="0" indent="0" algn="just">
              <a:buNone/>
            </a:pPr>
            <a:endParaRPr lang="lt-LT" sz="3600" dirty="0" smtClean="0">
              <a:latin typeface="Calibri" panose="020F0502020204030204" pitchFamily="34" charset="0"/>
              <a:cs typeface="Calibri" panose="020F0502020204030204" pitchFamily="34" charset="0"/>
            </a:endParaRPr>
          </a:p>
          <a:p>
            <a:pPr marL="0" indent="0" algn="just">
              <a:buNone/>
            </a:pPr>
            <a:r>
              <a:rPr lang="lt-LT" sz="3600" dirty="0" smtClean="0">
                <a:latin typeface="Calibri" panose="020F0502020204030204" pitchFamily="34" charset="0"/>
                <a:cs typeface="Calibri" panose="020F0502020204030204" pitchFamily="34" charset="0"/>
              </a:rPr>
              <a:t>4.  Praėjusių metų pajamų  lėšų (7109 ir 7302 finansavimo šaltiniai) likučio panaudojimas.</a:t>
            </a:r>
            <a:endParaRPr lang="lt-LT" sz="3600" dirty="0">
              <a:latin typeface="Calibri" panose="020F0502020204030204" pitchFamily="34" charset="0"/>
              <a:cs typeface="Calibri" panose="020F0502020204030204" pitchFamily="34" charset="0"/>
            </a:endParaRPr>
          </a:p>
          <a:p>
            <a:endParaRPr lang="lt-LT" dirty="0"/>
          </a:p>
        </p:txBody>
      </p:sp>
      <p:sp>
        <p:nvSpPr>
          <p:cNvPr id="3" name="Pavadinimas 2"/>
          <p:cNvSpPr>
            <a:spLocks noGrp="1"/>
          </p:cNvSpPr>
          <p:nvPr>
            <p:ph type="title"/>
          </p:nvPr>
        </p:nvSpPr>
        <p:spPr>
          <a:xfrm>
            <a:off x="546802" y="291931"/>
            <a:ext cx="11060999" cy="1515226"/>
          </a:xfrm>
        </p:spPr>
        <p:txBody>
          <a:bodyPr>
            <a:noAutofit/>
          </a:bodyPr>
          <a:lstStyle/>
          <a:p>
            <a:pPr algn="r"/>
            <a:r>
              <a:rPr lang="lt-LT" sz="4400" b="1" dirty="0">
                <a:latin typeface="Calibri" panose="020F0502020204030204" pitchFamily="34" charset="0"/>
                <a:cs typeface="Calibri" panose="020F0502020204030204" pitchFamily="34" charset="0"/>
              </a:rPr>
              <a:t>2025 M. ĮSTAIGOS BIUDŽETO </a:t>
            </a:r>
            <a:r>
              <a:rPr lang="lt-LT" sz="4400" b="1" dirty="0" smtClean="0">
                <a:latin typeface="Calibri" panose="020F0502020204030204" pitchFamily="34" charset="0"/>
                <a:cs typeface="Calibri" panose="020F0502020204030204" pitchFamily="34" charset="0"/>
              </a:rPr>
              <a:t>VYKDYMAS</a:t>
            </a:r>
            <a:br>
              <a:rPr lang="lt-LT" sz="4400" b="1" dirty="0" smtClean="0">
                <a:latin typeface="Calibri" panose="020F0502020204030204" pitchFamily="34" charset="0"/>
                <a:cs typeface="Calibri" panose="020F0502020204030204" pitchFamily="34" charset="0"/>
              </a:rPr>
            </a:br>
            <a:endParaRPr lang="lt-LT" sz="4400" dirty="0"/>
          </a:p>
        </p:txBody>
      </p:sp>
    </p:spTree>
    <p:extLst>
      <p:ext uri="{BB962C8B-B14F-4D97-AF65-F5344CB8AC3E}">
        <p14:creationId xmlns:p14="http://schemas.microsoft.com/office/powerpoint/2010/main" val="3083926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a:xfrm>
            <a:off x="546802" y="2503055"/>
            <a:ext cx="11060998" cy="3511768"/>
          </a:xfrm>
        </p:spPr>
        <p:txBody>
          <a:bodyPr>
            <a:normAutofit lnSpcReduction="10000"/>
          </a:bodyPr>
          <a:lstStyle/>
          <a:p>
            <a:pPr marL="0" indent="0" algn="just">
              <a:buNone/>
            </a:pPr>
            <a:r>
              <a:rPr lang="lt-LT" sz="3600" dirty="0" smtClean="0">
                <a:latin typeface="Calibri" panose="020F0502020204030204" pitchFamily="34" charset="0"/>
                <a:cs typeface="Calibri" panose="020F0502020204030204" pitchFamily="34" charset="0"/>
              </a:rPr>
              <a:t>1. STRAPYJE užpildyti  įstaigos biudžeto sudarymo dokumentų formas, išskyrus Informacijos apie mitybos/nemokamo maitinimo išlaidas ikimokyklinio ugdymo įstaigoje projekto formą.</a:t>
            </a:r>
            <a:endParaRPr lang="lt-LT" sz="3600" dirty="0">
              <a:latin typeface="Calibri" panose="020F0502020204030204" pitchFamily="34" charset="0"/>
              <a:cs typeface="Calibri" panose="020F0502020204030204" pitchFamily="34" charset="0"/>
            </a:endParaRPr>
          </a:p>
          <a:p>
            <a:pPr marL="0" indent="0" algn="just">
              <a:buNone/>
            </a:pPr>
            <a:r>
              <a:rPr lang="lt-LT" sz="3600" dirty="0" smtClean="0">
                <a:latin typeface="Calibri" panose="020F0502020204030204" pitchFamily="34" charset="0"/>
                <a:cs typeface="Calibri" panose="020F0502020204030204" pitchFamily="34" charset="0"/>
              </a:rPr>
              <a:t>2. Mitybos/nemokamo </a:t>
            </a:r>
            <a:r>
              <a:rPr lang="lt-LT" sz="3600" dirty="0">
                <a:latin typeface="Calibri" panose="020F0502020204030204" pitchFamily="34" charset="0"/>
                <a:cs typeface="Calibri" panose="020F0502020204030204" pitchFamily="34" charset="0"/>
              </a:rPr>
              <a:t>maitinimo </a:t>
            </a:r>
            <a:r>
              <a:rPr lang="lt-LT" sz="3600" dirty="0" smtClean="0">
                <a:latin typeface="Calibri" panose="020F0502020204030204" pitchFamily="34" charset="0"/>
                <a:cs typeface="Calibri" panose="020F0502020204030204" pitchFamily="34" charset="0"/>
              </a:rPr>
              <a:t>išlaidų </a:t>
            </a:r>
            <a:r>
              <a:rPr lang="lt-LT" sz="3600" dirty="0">
                <a:latin typeface="Calibri" panose="020F0502020204030204" pitchFamily="34" charset="0"/>
                <a:cs typeface="Calibri" panose="020F0502020204030204" pitchFamily="34" charset="0"/>
              </a:rPr>
              <a:t>ikimokyklinio ugdymo įstaigoje projekto </a:t>
            </a:r>
            <a:r>
              <a:rPr lang="lt-LT" sz="3600" dirty="0" smtClean="0">
                <a:latin typeface="Calibri" panose="020F0502020204030204" pitchFamily="34" charset="0"/>
                <a:cs typeface="Calibri" panose="020F0502020204030204" pitchFamily="34" charset="0"/>
              </a:rPr>
              <a:t>formą užpildyti ir pateikti DVS Kontora priemonėmis Finansų ir ekonomikos skyriui.</a:t>
            </a:r>
            <a:endParaRPr lang="lt-LT" dirty="0"/>
          </a:p>
        </p:txBody>
      </p:sp>
      <p:sp>
        <p:nvSpPr>
          <p:cNvPr id="3" name="Pavadinimas 2"/>
          <p:cNvSpPr>
            <a:spLocks noGrp="1"/>
          </p:cNvSpPr>
          <p:nvPr>
            <p:ph type="title"/>
          </p:nvPr>
        </p:nvSpPr>
        <p:spPr>
          <a:xfrm>
            <a:off x="546802" y="492125"/>
            <a:ext cx="11060999" cy="2010930"/>
          </a:xfrm>
        </p:spPr>
        <p:txBody>
          <a:bodyPr>
            <a:noAutofit/>
          </a:bodyPr>
          <a:lstStyle/>
          <a:p>
            <a:pPr algn="ctr"/>
            <a:r>
              <a:rPr lang="lt-LT" sz="4400" dirty="0" smtClean="0"/>
              <a:t/>
            </a:r>
            <a:br>
              <a:rPr lang="lt-LT" sz="4400" dirty="0" smtClean="0"/>
            </a:br>
            <a:r>
              <a:rPr lang="lt-LT" sz="4400" dirty="0"/>
              <a:t/>
            </a:r>
            <a:br>
              <a:rPr lang="lt-LT" sz="4400" dirty="0"/>
            </a:br>
            <a:r>
              <a:rPr lang="lt-LT" sz="4400" dirty="0" smtClean="0"/>
              <a:t/>
            </a:r>
            <a:br>
              <a:rPr lang="lt-LT" sz="4400" dirty="0" smtClean="0"/>
            </a:br>
            <a:r>
              <a:rPr lang="lt-LT" sz="4400" b="1" dirty="0" smtClean="0">
                <a:latin typeface="Calibri" panose="020F0502020204030204" pitchFamily="34" charset="0"/>
                <a:cs typeface="Calibri" panose="020F0502020204030204" pitchFamily="34" charset="0"/>
              </a:rPr>
              <a:t>2026 M. ĮSTAIGOS BIUDŽETO PROJEKTO RENGIMAS</a:t>
            </a:r>
            <a:br>
              <a:rPr lang="lt-LT" sz="4400" b="1" dirty="0" smtClean="0">
                <a:latin typeface="Calibri" panose="020F0502020204030204" pitchFamily="34" charset="0"/>
                <a:cs typeface="Calibri" panose="020F0502020204030204" pitchFamily="34" charset="0"/>
              </a:rPr>
            </a:br>
            <a:endParaRPr lang="lt-LT" sz="4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94601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p:txBody>
          <a:bodyPr/>
          <a:lstStyle/>
          <a:p>
            <a:pPr marL="0" indent="0">
              <a:buNone/>
            </a:pPr>
            <a:r>
              <a:rPr lang="lt-LT" sz="3600" dirty="0" smtClean="0"/>
              <a:t>3. Išlaidas </a:t>
            </a:r>
            <a:r>
              <a:rPr lang="lt-LT" sz="3600" dirty="0"/>
              <a:t>prekėms ir paslaugoms  iš savivaldybės biudžeto (5101 finansavimo šaltinis) planuoti vadovaujantis Rekomendaciniu Kauno miesto savivaldybės biudžetinių švietimo įstaigų ūkio lėšų, skirtų prekėms ir paslaugoms įsigyti, socialinei paramai teikti, planavimo, paskirstymo ir naudojimo 2026 metais tvarkos </a:t>
            </a:r>
            <a:r>
              <a:rPr lang="lt-LT" sz="3600" dirty="0" smtClean="0"/>
              <a:t>aprašu </a:t>
            </a:r>
            <a:r>
              <a:rPr lang="lt-LT" sz="2800" dirty="0" smtClean="0"/>
              <a:t>(šiuo metu derinamas su kalbininkais).</a:t>
            </a:r>
            <a:endParaRPr lang="lt-LT" sz="2800" dirty="0"/>
          </a:p>
          <a:p>
            <a:endParaRPr lang="lt-LT" dirty="0"/>
          </a:p>
        </p:txBody>
      </p:sp>
      <p:sp>
        <p:nvSpPr>
          <p:cNvPr id="3" name="Pavadinimas 2"/>
          <p:cNvSpPr>
            <a:spLocks noGrp="1"/>
          </p:cNvSpPr>
          <p:nvPr>
            <p:ph type="title"/>
          </p:nvPr>
        </p:nvSpPr>
        <p:spPr>
          <a:xfrm>
            <a:off x="546801" y="275698"/>
            <a:ext cx="11060999" cy="1645083"/>
          </a:xfrm>
        </p:spPr>
        <p:txBody>
          <a:bodyPr>
            <a:normAutofit fontScale="90000"/>
          </a:bodyPr>
          <a:lstStyle/>
          <a:p>
            <a:pPr algn="ctr"/>
            <a:r>
              <a:rPr lang="lt-LT" b="1" dirty="0" smtClean="0"/>
              <a:t/>
            </a:r>
            <a:br>
              <a:rPr lang="lt-LT" b="1" dirty="0" smtClean="0"/>
            </a:br>
            <a:r>
              <a:rPr lang="lt-LT" b="1" dirty="0"/>
              <a:t/>
            </a:r>
            <a:br>
              <a:rPr lang="lt-LT" b="1" dirty="0"/>
            </a:br>
            <a:r>
              <a:rPr lang="lt-LT" b="1" dirty="0" smtClean="0"/>
              <a:t/>
            </a:r>
            <a:br>
              <a:rPr lang="lt-LT" b="1" dirty="0" smtClean="0"/>
            </a:br>
            <a:r>
              <a:rPr lang="lt-LT" sz="4900" b="1" dirty="0" smtClean="0">
                <a:latin typeface="Calibri" panose="020F0502020204030204" pitchFamily="34" charset="0"/>
                <a:cs typeface="Calibri" panose="020F0502020204030204" pitchFamily="34" charset="0"/>
              </a:rPr>
              <a:t>2026 M. ĮSTAIGOS BIUDŽETO PROJEKTO RENGIMAS</a:t>
            </a:r>
            <a:r>
              <a:rPr lang="lt-LT" b="1" dirty="0" smtClean="0"/>
              <a:t/>
            </a:r>
            <a:br>
              <a:rPr lang="lt-LT" b="1" dirty="0" smtClean="0"/>
            </a:br>
            <a:endParaRPr lang="lt-LT" dirty="0"/>
          </a:p>
        </p:txBody>
      </p:sp>
    </p:spTree>
    <p:extLst>
      <p:ext uri="{BB962C8B-B14F-4D97-AF65-F5344CB8AC3E}">
        <p14:creationId xmlns:p14="http://schemas.microsoft.com/office/powerpoint/2010/main" val="2851351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p:txBody>
          <a:bodyPr>
            <a:normAutofit lnSpcReduction="10000"/>
          </a:bodyPr>
          <a:lstStyle/>
          <a:p>
            <a:pPr marL="0" indent="0">
              <a:buNone/>
            </a:pPr>
            <a:r>
              <a:rPr lang="lt-LT" sz="3600" dirty="0" smtClean="0"/>
              <a:t>4. </a:t>
            </a:r>
            <a:r>
              <a:rPr lang="lt-LT" sz="3600" dirty="0" smtClean="0">
                <a:latin typeface="Calibri" panose="020F0502020204030204" pitchFamily="34" charset="0"/>
                <a:cs typeface="Calibri" panose="020F0502020204030204" pitchFamily="34" charset="0"/>
              </a:rPr>
              <a:t>Išlaidas </a:t>
            </a:r>
            <a:r>
              <a:rPr lang="lt-LT" sz="3600" dirty="0">
                <a:latin typeface="Calibri" panose="020F0502020204030204" pitchFamily="34" charset="0"/>
                <a:cs typeface="Calibri" panose="020F0502020204030204" pitchFamily="34" charset="0"/>
              </a:rPr>
              <a:t>prekėms ir paslaugoms  iš </a:t>
            </a:r>
            <a:r>
              <a:rPr lang="lt-LT" sz="3600" dirty="0" smtClean="0">
                <a:latin typeface="Calibri" panose="020F0502020204030204" pitchFamily="34" charset="0"/>
                <a:cs typeface="Calibri" panose="020F0502020204030204" pitchFamily="34" charset="0"/>
              </a:rPr>
              <a:t>įmokų už suteiktas </a:t>
            </a:r>
            <a:r>
              <a:rPr lang="en-US" sz="3600" dirty="0" smtClean="0">
                <a:latin typeface="Calibri" panose="020F0502020204030204" pitchFamily="34" charset="0"/>
                <a:cs typeface="Calibri" panose="020F0502020204030204" pitchFamily="34" charset="0"/>
              </a:rPr>
              <a:t> </a:t>
            </a:r>
            <a:r>
              <a:rPr lang="en-US" sz="3600" dirty="0" err="1" smtClean="0">
                <a:latin typeface="Calibri" panose="020F0502020204030204" pitchFamily="34" charset="0"/>
                <a:cs typeface="Calibri" panose="020F0502020204030204" pitchFamily="34" charset="0"/>
              </a:rPr>
              <a:t>paslaugas</a:t>
            </a:r>
            <a:r>
              <a:rPr lang="en-US" sz="3600" dirty="0" smtClean="0">
                <a:latin typeface="Calibri" panose="020F0502020204030204" pitchFamily="34" charset="0"/>
                <a:cs typeface="Calibri" panose="020F0502020204030204" pitchFamily="34" charset="0"/>
              </a:rPr>
              <a:t> </a:t>
            </a:r>
            <a:r>
              <a:rPr lang="lt-LT" sz="3600" dirty="0" smtClean="0">
                <a:latin typeface="Calibri" panose="020F0502020204030204" pitchFamily="34" charset="0"/>
                <a:cs typeface="Calibri" panose="020F0502020204030204" pitchFamily="34" charset="0"/>
              </a:rPr>
              <a:t>(</a:t>
            </a:r>
            <a:r>
              <a:rPr lang="en-US" sz="3600" dirty="0" smtClean="0">
                <a:latin typeface="Calibri" panose="020F0502020204030204" pitchFamily="34" charset="0"/>
                <a:cs typeface="Calibri" panose="020F0502020204030204" pitchFamily="34" charset="0"/>
              </a:rPr>
              <a:t>7301</a:t>
            </a:r>
            <a:r>
              <a:rPr lang="lt-LT" sz="3600" dirty="0" smtClean="0">
                <a:latin typeface="Calibri" panose="020F0502020204030204" pitchFamily="34" charset="0"/>
                <a:cs typeface="Calibri" panose="020F0502020204030204" pitchFamily="34" charset="0"/>
              </a:rPr>
              <a:t> </a:t>
            </a:r>
            <a:r>
              <a:rPr lang="lt-LT" sz="3600" dirty="0">
                <a:latin typeface="Calibri" panose="020F0502020204030204" pitchFamily="34" charset="0"/>
                <a:cs typeface="Calibri" panose="020F0502020204030204" pitchFamily="34" charset="0"/>
              </a:rPr>
              <a:t>finansavimo šaltinis) planuoti </a:t>
            </a:r>
            <a:r>
              <a:rPr lang="lt-LT" sz="3600" dirty="0" smtClean="0">
                <a:latin typeface="Calibri" panose="020F0502020204030204" pitchFamily="34" charset="0"/>
                <a:cs typeface="Calibri" panose="020F0502020204030204" pitchFamily="34" charset="0"/>
              </a:rPr>
              <a:t>atsižvelgiant į tai, kam gali būti naudojamos lėšos pagal  </a:t>
            </a:r>
            <a:r>
              <a:rPr lang="en-US" sz="3600" dirty="0" err="1" smtClean="0">
                <a:latin typeface="Calibri" panose="020F0502020204030204" pitchFamily="34" charset="0"/>
                <a:cs typeface="Calibri" panose="020F0502020204030204" pitchFamily="34" charset="0"/>
              </a:rPr>
              <a:t>Atlyginimo</a:t>
            </a:r>
            <a:r>
              <a:rPr lang="en-US" sz="3600" dirty="0" smtClean="0">
                <a:latin typeface="Calibri" panose="020F0502020204030204" pitchFamily="34" charset="0"/>
                <a:cs typeface="Calibri" panose="020F0502020204030204" pitchFamily="34" charset="0"/>
              </a:rPr>
              <a:t> u</a:t>
            </a:r>
            <a:r>
              <a:rPr lang="lt-LT" sz="3600" dirty="0" smtClean="0">
                <a:latin typeface="Calibri" panose="020F0502020204030204" pitchFamily="34" charset="0"/>
                <a:cs typeface="Calibri" panose="020F0502020204030204" pitchFamily="34" charset="0"/>
              </a:rPr>
              <a:t>ž vaikų, ugdomų pagal ikimokyklinio ir (ar) priešmokyklinio ugdymo programas, išlaikymą dydžio nustatymo ir mokėjimo tvarkos aprašą.</a:t>
            </a:r>
          </a:p>
          <a:p>
            <a:pPr marL="0" indent="0">
              <a:buNone/>
            </a:pPr>
            <a:r>
              <a:rPr lang="lt-LT" sz="3600" dirty="0" smtClean="0">
                <a:latin typeface="Calibri" panose="020F0502020204030204" pitchFamily="34" charset="0"/>
                <a:cs typeface="Calibri" panose="020F0502020204030204" pitchFamily="34" charset="0"/>
              </a:rPr>
              <a:t>5. Darbo užmokesčio ir su juo susijusių lėšų poreikį 2026 m. skaičiuoja  ir STRAPYJE pateikia Finansų ir ekonomikos skyrius.</a:t>
            </a:r>
            <a:endParaRPr lang="lt-LT" sz="3600" dirty="0">
              <a:latin typeface="Calibri" panose="020F0502020204030204" pitchFamily="34" charset="0"/>
              <a:cs typeface="Calibri" panose="020F0502020204030204" pitchFamily="34" charset="0"/>
            </a:endParaRPr>
          </a:p>
          <a:p>
            <a:endParaRPr lang="lt-LT" dirty="0"/>
          </a:p>
        </p:txBody>
      </p:sp>
      <p:sp>
        <p:nvSpPr>
          <p:cNvPr id="3" name="Pavadinimas 2"/>
          <p:cNvSpPr>
            <a:spLocks noGrp="1"/>
          </p:cNvSpPr>
          <p:nvPr>
            <p:ph type="title"/>
          </p:nvPr>
        </p:nvSpPr>
        <p:spPr/>
        <p:txBody>
          <a:bodyPr>
            <a:normAutofit fontScale="90000"/>
          </a:bodyPr>
          <a:lstStyle/>
          <a:p>
            <a:r>
              <a:rPr lang="lt-LT" b="1" dirty="0"/>
              <a:t>2026 M. ĮSTAIGOS BIUDŽETO PROJEKTO RENGIMAS</a:t>
            </a:r>
            <a:endParaRPr lang="lt-LT" dirty="0"/>
          </a:p>
        </p:txBody>
      </p:sp>
    </p:spTree>
    <p:extLst>
      <p:ext uri="{BB962C8B-B14F-4D97-AF65-F5344CB8AC3E}">
        <p14:creationId xmlns:p14="http://schemas.microsoft.com/office/powerpoint/2010/main" val="3179246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p:txBody>
          <a:bodyPr>
            <a:normAutofit/>
          </a:bodyPr>
          <a:lstStyle/>
          <a:p>
            <a:pPr marL="0" indent="0" algn="ctr">
              <a:buNone/>
            </a:pPr>
            <a:endParaRPr lang="lt-LT" sz="3600" dirty="0" smtClean="0">
              <a:latin typeface="Calibri" panose="020F0502020204030204" pitchFamily="34" charset="0"/>
              <a:cs typeface="Calibri" panose="020F0502020204030204" pitchFamily="34" charset="0"/>
            </a:endParaRPr>
          </a:p>
          <a:p>
            <a:pPr marL="0" indent="0" algn="ctr">
              <a:buNone/>
            </a:pPr>
            <a:endParaRPr lang="lt-LT" sz="3600" dirty="0">
              <a:latin typeface="Calibri" panose="020F0502020204030204" pitchFamily="34" charset="0"/>
              <a:cs typeface="Calibri" panose="020F0502020204030204" pitchFamily="34" charset="0"/>
            </a:endParaRPr>
          </a:p>
          <a:p>
            <a:pPr marL="0" indent="0" algn="ctr">
              <a:buNone/>
            </a:pPr>
            <a:endParaRPr lang="lt-LT" sz="3600" dirty="0">
              <a:latin typeface="Calibri" panose="020F0502020204030204" pitchFamily="34" charset="0"/>
              <a:cs typeface="Calibri" panose="020F0502020204030204" pitchFamily="34" charset="0"/>
            </a:endParaRPr>
          </a:p>
          <a:p>
            <a:pPr marL="0" indent="0" algn="ctr">
              <a:buNone/>
            </a:pPr>
            <a:r>
              <a:rPr lang="lt-LT" sz="3600" dirty="0" smtClean="0">
                <a:latin typeface="Calibri" panose="020F0502020204030204" pitchFamily="34" charset="0"/>
                <a:cs typeface="Calibri" panose="020F0502020204030204" pitchFamily="34" charset="0"/>
              </a:rPr>
              <a:t>Ačiū už dėmesį</a:t>
            </a:r>
            <a:r>
              <a:rPr lang="en-US" sz="3600" dirty="0" smtClean="0">
                <a:latin typeface="Calibri" panose="020F0502020204030204" pitchFamily="34" charset="0"/>
                <a:cs typeface="Calibri" panose="020F0502020204030204" pitchFamily="34" charset="0"/>
              </a:rPr>
              <a:t> ! </a:t>
            </a:r>
            <a:endParaRPr lang="lt-LT" sz="3600" dirty="0">
              <a:latin typeface="Calibri" panose="020F0502020204030204" pitchFamily="34" charset="0"/>
              <a:cs typeface="Calibri" panose="020F0502020204030204" pitchFamily="34" charset="0"/>
            </a:endParaRPr>
          </a:p>
        </p:txBody>
      </p:sp>
      <p:sp>
        <p:nvSpPr>
          <p:cNvPr id="3" name="Pavadinimas 2"/>
          <p:cNvSpPr>
            <a:spLocks noGrp="1"/>
          </p:cNvSpPr>
          <p:nvPr>
            <p:ph type="title"/>
          </p:nvPr>
        </p:nvSpPr>
        <p:spPr/>
        <p:txBody>
          <a:bodyPr/>
          <a:lstStyle/>
          <a:p>
            <a:endParaRPr lang="lt-LT" dirty="0"/>
          </a:p>
        </p:txBody>
      </p:sp>
    </p:spTree>
    <p:extLst>
      <p:ext uri="{BB962C8B-B14F-4D97-AF65-F5344CB8AC3E}">
        <p14:creationId xmlns:p14="http://schemas.microsoft.com/office/powerpoint/2010/main" val="1569506640"/>
      </p:ext>
    </p:extLst>
  </p:cSld>
  <p:clrMapOvr>
    <a:masterClrMapping/>
  </p:clrMapOvr>
</p:sld>
</file>

<file path=ppt/theme/theme1.xml><?xml version="1.0" encoding="utf-8"?>
<a:theme xmlns:a="http://schemas.openxmlformats.org/drawingml/2006/main" name="Office Theme">
  <a:themeElements>
    <a:clrScheme name="Kaunas auga">
      <a:dk1>
        <a:srgbClr val="262626"/>
      </a:dk1>
      <a:lt1>
        <a:sysClr val="window" lastClr="FFFFFF"/>
      </a:lt1>
      <a:dk2>
        <a:srgbClr val="0054A5"/>
      </a:dk2>
      <a:lt2>
        <a:srgbClr val="E7E6E6"/>
      </a:lt2>
      <a:accent1>
        <a:srgbClr val="0054A5"/>
      </a:accent1>
      <a:accent2>
        <a:srgbClr val="00A875"/>
      </a:accent2>
      <a:accent3>
        <a:srgbClr val="7F7F7F"/>
      </a:accent3>
      <a:accent4>
        <a:srgbClr val="FCB813"/>
      </a:accent4>
      <a:accent5>
        <a:srgbClr val="EF566D"/>
      </a:accent5>
      <a:accent6>
        <a:srgbClr val="AEABAB"/>
      </a:accent6>
      <a:hlink>
        <a:srgbClr val="0054A5"/>
      </a:hlink>
      <a:folHlink>
        <a:srgbClr val="AEABAB"/>
      </a:folHlink>
    </a:clrScheme>
    <a:fontScheme name="Kaunas auga">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2289B70-F49E-4FA6-ADBA-6FF4C5ADFA71}" vid="{B5A59C9A-F88A-42E6-9D3E-3C770322774C}"/>
    </a:ext>
  </a:extLst>
</a:theme>
</file>

<file path=ppt/theme/theme2.xml><?xml version="1.0" encoding="utf-8"?>
<a:theme xmlns:a="http://schemas.openxmlformats.org/drawingml/2006/main" name="1_Office Theme">
  <a:themeElements>
    <a:clrScheme name="Kaunas auga">
      <a:dk1>
        <a:srgbClr val="262626"/>
      </a:dk1>
      <a:lt1>
        <a:sysClr val="window" lastClr="FFFFFF"/>
      </a:lt1>
      <a:dk2>
        <a:srgbClr val="0054A5"/>
      </a:dk2>
      <a:lt2>
        <a:srgbClr val="E7E6E6"/>
      </a:lt2>
      <a:accent1>
        <a:srgbClr val="0054A5"/>
      </a:accent1>
      <a:accent2>
        <a:srgbClr val="00A875"/>
      </a:accent2>
      <a:accent3>
        <a:srgbClr val="7F7F7F"/>
      </a:accent3>
      <a:accent4>
        <a:srgbClr val="FCB813"/>
      </a:accent4>
      <a:accent5>
        <a:srgbClr val="EF566D"/>
      </a:accent5>
      <a:accent6>
        <a:srgbClr val="AEABAB"/>
      </a:accent6>
      <a:hlink>
        <a:srgbClr val="0054A5"/>
      </a:hlink>
      <a:folHlink>
        <a:srgbClr val="AEABAB"/>
      </a:folHlink>
    </a:clrScheme>
    <a:fontScheme name="Kaunas auga">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2289B70-F49E-4FA6-ADBA-6FF4C5ADFA71}" vid="{CA4E0D3F-D234-4045-8A07-6D0DFAE36C34}"/>
    </a:ext>
  </a:extLst>
</a:theme>
</file>

<file path=docProps/app.xml><?xml version="1.0" encoding="utf-8"?>
<Properties xmlns="http://schemas.openxmlformats.org/officeDocument/2006/extended-properties" xmlns:vt="http://schemas.openxmlformats.org/officeDocument/2006/docPropsVTypes">
  <Template/>
  <TotalTime>272</TotalTime>
  <Words>353</Words>
  <Application>Microsoft Office PowerPoint</Application>
  <PresentationFormat>Plačiaekranė</PresentationFormat>
  <Paragraphs>26</Paragraphs>
  <Slides>9</Slides>
  <Notes>0</Notes>
  <HiddenSlides>0</HiddenSlides>
  <MMClips>0</MMClips>
  <ScaleCrop>false</ScaleCrop>
  <HeadingPairs>
    <vt:vector size="6" baseType="variant">
      <vt:variant>
        <vt:lpstr>Naudojami šriftai</vt:lpstr>
      </vt:variant>
      <vt:variant>
        <vt:i4>4</vt:i4>
      </vt:variant>
      <vt:variant>
        <vt:lpstr>Tema</vt:lpstr>
      </vt:variant>
      <vt:variant>
        <vt:i4>2</vt:i4>
      </vt:variant>
      <vt:variant>
        <vt:lpstr>Skaidrių pavadinimai</vt:lpstr>
      </vt:variant>
      <vt:variant>
        <vt:i4>9</vt:i4>
      </vt:variant>
    </vt:vector>
  </HeadingPairs>
  <TitlesOfParts>
    <vt:vector size="15" baseType="lpstr">
      <vt:lpstr>Arial</vt:lpstr>
      <vt:lpstr>Calibri</vt:lpstr>
      <vt:lpstr>Open Sans</vt:lpstr>
      <vt:lpstr>Open Sans ExtraBold</vt:lpstr>
      <vt:lpstr>Office Theme</vt:lpstr>
      <vt:lpstr>1_Office Theme</vt:lpstr>
      <vt:lpstr>„PowerPoint“ pateiktis</vt:lpstr>
      <vt:lpstr>FINANSŲ VALDYMO AKTUALIJOS KAUNO MIESTO SAVIVALDYBĖS IKIMOKYKLINIO UGDYMO ĮSTAIGOSE </vt:lpstr>
      <vt:lpstr>FINANSŲ VALDYMO AKTUALIJOS </vt:lpstr>
      <vt:lpstr>   2025 M. ĮSTAIGOS BIUDŽETO VYKDYMAS </vt:lpstr>
      <vt:lpstr>2025 M. ĮSTAIGOS BIUDŽETO VYKDYMAS </vt:lpstr>
      <vt:lpstr>   2026 M. ĮSTAIGOS BIUDŽETO PROJEKTO RENGIMAS </vt:lpstr>
      <vt:lpstr>   2026 M. ĮSTAIGOS BIUDŽETO PROJEKTO RENGIMAS </vt:lpstr>
      <vt:lpstr>2026 M. ĮSTAIGOS BIUDŽETO PROJEKTO RENGIMAS</vt:lpstr>
      <vt:lpstr>„PowerPoint“ pateiktis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Egle</dc:creator>
  <cp:lastModifiedBy>Ingrida Jaugaitė</cp:lastModifiedBy>
  <cp:revision>15</cp:revision>
  <cp:lastPrinted>2025-09-23T10:32:25Z</cp:lastPrinted>
  <dcterms:created xsi:type="dcterms:W3CDTF">2023-01-16T12:10:31Z</dcterms:created>
  <dcterms:modified xsi:type="dcterms:W3CDTF">2025-09-24T05:12:44Z</dcterms:modified>
</cp:coreProperties>
</file>