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 id="2147483681" r:id="rId2"/>
  </p:sldMasterIdLst>
  <p:sldIdLst>
    <p:sldId id="256" r:id="rId3"/>
    <p:sldId id="258" r:id="rId4"/>
    <p:sldId id="283" r:id="rId5"/>
    <p:sldId id="284" r:id="rId6"/>
    <p:sldId id="285" r:id="rId7"/>
    <p:sldId id="259" r:id="rId8"/>
    <p:sldId id="260" r:id="rId9"/>
    <p:sldId id="264" r:id="rId10"/>
    <p:sldId id="265" r:id="rId11"/>
    <p:sldId id="266" r:id="rId12"/>
    <p:sldId id="269" r:id="rId13"/>
    <p:sldId id="268" r:id="rId14"/>
    <p:sldId id="272" r:id="rId15"/>
    <p:sldId id="275" r:id="rId16"/>
    <p:sldId id="273" r:id="rId17"/>
    <p:sldId id="276" r:id="rId18"/>
    <p:sldId id="263" r:id="rId19"/>
    <p:sldId id="282" r:id="rId20"/>
    <p:sldId id="27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cs typeface="Arial" charset="0"/>
              </a:defRPr>
            </a:lvl1pPr>
          </a:lstStyle>
          <a:p>
            <a:pPr>
              <a:defRPr/>
            </a:pPr>
            <a:fld id="{1D3E2B37-A366-4C7D-8D16-4CBD3842D14C}" type="datetime1">
              <a:rPr lang="en-US" smtClean="0"/>
              <a:t>1/7/2020</a:t>
            </a:fld>
            <a:endParaRPr lang="en-US" dirty="0"/>
          </a:p>
        </p:txBody>
      </p:sp>
      <p:sp>
        <p:nvSpPr>
          <p:cNvPr id="5" name="Footer Placeholder 4"/>
          <p:cNvSpPr>
            <a:spLocks noGrp="1"/>
          </p:cNvSpPr>
          <p:nvPr>
            <p:ph type="ftr" sz="quarter" idx="11"/>
          </p:nvPr>
        </p:nvSpPr>
        <p:spPr/>
        <p:txBody>
          <a:bodyPr/>
          <a:lstStyle>
            <a:lvl1pPr>
              <a:defRPr>
                <a:cs typeface="Arial" charset="0"/>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smtClean="0"/>
            </a:lvl1pPr>
          </a:lstStyle>
          <a:p>
            <a:pPr>
              <a:defRPr/>
            </a:pPr>
            <a:fld id="{929DCEB0-27D3-49FB-A635-C454A616814C}" type="slidenum">
              <a:rPr lang="en-US" altLang="lt-LT"/>
              <a:pPr>
                <a:defRPr/>
              </a:pPr>
              <a:t>‹#›</a:t>
            </a:fld>
            <a:endParaRPr lang="en-US" altLang="lt-LT" dirty="0"/>
          </a:p>
        </p:txBody>
      </p:sp>
    </p:spTree>
    <p:extLst>
      <p:ext uri="{BB962C8B-B14F-4D97-AF65-F5344CB8AC3E}">
        <p14:creationId xmlns:p14="http://schemas.microsoft.com/office/powerpoint/2010/main" val="293681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cs typeface="Arial" charset="0"/>
              </a:defRPr>
            </a:lvl1pPr>
          </a:lstStyle>
          <a:p>
            <a:pPr>
              <a:defRPr/>
            </a:pPr>
            <a:fld id="{04DED29D-1FB1-4032-9334-E057221127A9}" type="datetime1">
              <a:rPr lang="en-US" smtClean="0"/>
              <a:t>1/7/2020</a:t>
            </a:fld>
            <a:endParaRPr lang="en-US" dirty="0"/>
          </a:p>
        </p:txBody>
      </p:sp>
      <p:sp>
        <p:nvSpPr>
          <p:cNvPr id="5" name="Footer Placeholder 4"/>
          <p:cNvSpPr>
            <a:spLocks noGrp="1"/>
          </p:cNvSpPr>
          <p:nvPr>
            <p:ph type="ftr" sz="quarter" idx="11"/>
          </p:nvPr>
        </p:nvSpPr>
        <p:spPr/>
        <p:txBody>
          <a:bodyPr/>
          <a:lstStyle>
            <a:lvl1pPr>
              <a:defRPr>
                <a:cs typeface="Arial" charset="0"/>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smtClean="0"/>
            </a:lvl1pPr>
          </a:lstStyle>
          <a:p>
            <a:pPr>
              <a:defRPr/>
            </a:pPr>
            <a:fld id="{FD3056E5-B39D-4D78-A282-45D842284239}" type="slidenum">
              <a:rPr lang="en-US" altLang="lt-LT"/>
              <a:pPr>
                <a:defRPr/>
              </a:pPr>
              <a:t>‹#›</a:t>
            </a:fld>
            <a:endParaRPr lang="en-US" altLang="lt-LT" dirty="0"/>
          </a:p>
        </p:txBody>
      </p:sp>
    </p:spTree>
    <p:extLst>
      <p:ext uri="{BB962C8B-B14F-4D97-AF65-F5344CB8AC3E}">
        <p14:creationId xmlns:p14="http://schemas.microsoft.com/office/powerpoint/2010/main" val="3211064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cs typeface="Arial" charset="0"/>
              </a:defRPr>
            </a:lvl1pPr>
          </a:lstStyle>
          <a:p>
            <a:pPr>
              <a:defRPr/>
            </a:pPr>
            <a:fld id="{5A1DAA67-9F93-4F94-A4BD-5898AE6B352E}" type="datetime1">
              <a:rPr lang="en-US" smtClean="0"/>
              <a:t>1/7/2020</a:t>
            </a:fld>
            <a:endParaRPr lang="en-US" dirty="0"/>
          </a:p>
        </p:txBody>
      </p:sp>
      <p:sp>
        <p:nvSpPr>
          <p:cNvPr id="5" name="Footer Placeholder 4"/>
          <p:cNvSpPr>
            <a:spLocks noGrp="1"/>
          </p:cNvSpPr>
          <p:nvPr>
            <p:ph type="ftr" sz="quarter" idx="11"/>
          </p:nvPr>
        </p:nvSpPr>
        <p:spPr/>
        <p:txBody>
          <a:bodyPr/>
          <a:lstStyle>
            <a:lvl1pPr>
              <a:defRPr>
                <a:cs typeface="Arial" charset="0"/>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smtClean="0"/>
            </a:lvl1pPr>
          </a:lstStyle>
          <a:p>
            <a:pPr>
              <a:defRPr/>
            </a:pPr>
            <a:fld id="{AC2F3576-F1F4-4C06-B674-D783ECCF55DF}" type="slidenum">
              <a:rPr lang="en-US" altLang="lt-LT"/>
              <a:pPr>
                <a:defRPr/>
              </a:pPr>
              <a:t>‹#›</a:t>
            </a:fld>
            <a:endParaRPr lang="en-US" altLang="lt-LT" dirty="0"/>
          </a:p>
        </p:txBody>
      </p:sp>
    </p:spTree>
    <p:extLst>
      <p:ext uri="{BB962C8B-B14F-4D97-AF65-F5344CB8AC3E}">
        <p14:creationId xmlns:p14="http://schemas.microsoft.com/office/powerpoint/2010/main" val="2480808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7D9B2E2-4361-4987-891C-78C35EFCDAC5}" type="datetime1">
              <a:rPr lang="en-US" smtClean="0"/>
              <a:t>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29DCEB0-27D3-49FB-A635-C454A616814C}" type="slidenum">
              <a:rPr lang="en-US" altLang="lt-LT" smtClean="0"/>
              <a:pPr>
                <a:defRPr/>
              </a:pPr>
              <a:t>‹#›</a:t>
            </a:fld>
            <a:endParaRPr lang="en-US" altLang="lt-LT" dirty="0"/>
          </a:p>
        </p:txBody>
      </p:sp>
    </p:spTree>
    <p:extLst>
      <p:ext uri="{BB962C8B-B14F-4D97-AF65-F5344CB8AC3E}">
        <p14:creationId xmlns:p14="http://schemas.microsoft.com/office/powerpoint/2010/main" val="3618414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16230B5-0258-405F-B2D8-E48C8464A03E}" type="datetime1">
              <a:rPr lang="en-US" smtClean="0"/>
              <a:t>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25032E7-9CC3-4556-A3E6-B072B8132176}" type="slidenum">
              <a:rPr lang="en-US" altLang="lt-LT" smtClean="0"/>
              <a:pPr>
                <a:defRPr/>
              </a:pPr>
              <a:t>‹#›</a:t>
            </a:fld>
            <a:endParaRPr lang="en-US" altLang="lt-LT" dirty="0"/>
          </a:p>
        </p:txBody>
      </p:sp>
    </p:spTree>
    <p:extLst>
      <p:ext uri="{BB962C8B-B14F-4D97-AF65-F5344CB8AC3E}">
        <p14:creationId xmlns:p14="http://schemas.microsoft.com/office/powerpoint/2010/main" val="1068220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5"/>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CC93E04-47C3-4BE5-93F9-FBB3A4181955}" type="datetime1">
              <a:rPr lang="en-US" smtClean="0"/>
              <a:t>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1DE0A45-A6FB-43C0-88C2-179798A399DB}" type="slidenum">
              <a:rPr lang="en-US" altLang="lt-LT" smtClean="0"/>
              <a:pPr>
                <a:defRPr/>
              </a:pPr>
              <a:t>‹#›</a:t>
            </a:fld>
            <a:endParaRPr lang="en-US" altLang="lt-LT" dirty="0"/>
          </a:p>
        </p:txBody>
      </p:sp>
    </p:spTree>
    <p:extLst>
      <p:ext uri="{BB962C8B-B14F-4D97-AF65-F5344CB8AC3E}">
        <p14:creationId xmlns:p14="http://schemas.microsoft.com/office/powerpoint/2010/main" val="3773895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7A6D483-C552-43A1-B881-12822668B156}" type="datetime1">
              <a:rPr lang="en-US" smtClean="0"/>
              <a:t>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E234172-C3DA-4C48-97C2-693F4E3D41B1}" type="slidenum">
              <a:rPr lang="en-US" altLang="lt-LT" smtClean="0"/>
              <a:pPr>
                <a:defRPr/>
              </a:pPr>
              <a:t>‹#›</a:t>
            </a:fld>
            <a:endParaRPr lang="en-US" altLang="lt-LT" dirty="0"/>
          </a:p>
        </p:txBody>
      </p:sp>
    </p:spTree>
    <p:extLst>
      <p:ext uri="{BB962C8B-B14F-4D97-AF65-F5344CB8AC3E}">
        <p14:creationId xmlns:p14="http://schemas.microsoft.com/office/powerpoint/2010/main" val="9340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14B59F3-3918-4A1A-8BAE-75BDC6F33A2E}" type="datetime1">
              <a:rPr lang="en-US" smtClean="0"/>
              <a:t>1/7/2020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1EF3D47E-AD97-430B-8FB7-00E927B053C9}" type="slidenum">
              <a:rPr lang="en-US" altLang="lt-LT" smtClean="0"/>
              <a:pPr>
                <a:defRPr/>
              </a:pPr>
              <a:t>‹#›</a:t>
            </a:fld>
            <a:endParaRPr lang="en-US" altLang="lt-LT" dirty="0"/>
          </a:p>
        </p:txBody>
      </p:sp>
    </p:spTree>
    <p:extLst>
      <p:ext uri="{BB962C8B-B14F-4D97-AF65-F5344CB8AC3E}">
        <p14:creationId xmlns:p14="http://schemas.microsoft.com/office/powerpoint/2010/main" val="29714826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A4A7028-B527-48D0-9169-6F29CBF66439}" type="datetime1">
              <a:rPr lang="en-US" smtClean="0"/>
              <a:t>1/7/2020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03AE9620-47BD-4797-8EE4-3C408EAA8B41}" type="slidenum">
              <a:rPr lang="en-US" altLang="lt-LT" smtClean="0"/>
              <a:pPr>
                <a:defRPr/>
              </a:pPr>
              <a:t>‹#›</a:t>
            </a:fld>
            <a:endParaRPr lang="en-US" altLang="lt-LT" dirty="0"/>
          </a:p>
        </p:txBody>
      </p:sp>
    </p:spTree>
    <p:extLst>
      <p:ext uri="{BB962C8B-B14F-4D97-AF65-F5344CB8AC3E}">
        <p14:creationId xmlns:p14="http://schemas.microsoft.com/office/powerpoint/2010/main" val="9893267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A78F8E0-E9C6-4D5B-9B71-750610D1A145}" type="datetime1">
              <a:rPr lang="en-US" smtClean="0"/>
              <a:t>1/7/2020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92D602D0-E016-4AA1-BBC1-93C1117714CE}" type="slidenum">
              <a:rPr lang="en-US" altLang="lt-LT" smtClean="0"/>
              <a:pPr>
                <a:defRPr/>
              </a:pPr>
              <a:t>‹#›</a:t>
            </a:fld>
            <a:endParaRPr lang="en-US" altLang="lt-LT" dirty="0"/>
          </a:p>
        </p:txBody>
      </p:sp>
    </p:spTree>
    <p:extLst>
      <p:ext uri="{BB962C8B-B14F-4D97-AF65-F5344CB8AC3E}">
        <p14:creationId xmlns:p14="http://schemas.microsoft.com/office/powerpoint/2010/main" val="386304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4" y="273052"/>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289420-24F9-4DA3-A2AE-1C9F4BB4C227}" type="datetime1">
              <a:rPr lang="en-US" smtClean="0"/>
              <a:t>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58B3031-7894-4B4E-8E90-E8061EE68420}" type="slidenum">
              <a:rPr lang="en-US" altLang="lt-LT" smtClean="0"/>
              <a:pPr>
                <a:defRPr/>
              </a:pPr>
              <a:t>‹#›</a:t>
            </a:fld>
            <a:endParaRPr lang="en-US" altLang="lt-LT" dirty="0"/>
          </a:p>
        </p:txBody>
      </p:sp>
    </p:spTree>
    <p:extLst>
      <p:ext uri="{BB962C8B-B14F-4D97-AF65-F5344CB8AC3E}">
        <p14:creationId xmlns:p14="http://schemas.microsoft.com/office/powerpoint/2010/main" val="27475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cs typeface="Arial" charset="0"/>
              </a:defRPr>
            </a:lvl1pPr>
          </a:lstStyle>
          <a:p>
            <a:pPr>
              <a:defRPr/>
            </a:pPr>
            <a:fld id="{1759F7AD-B2C9-43CD-B0C1-1E070487EE72}" type="datetime1">
              <a:rPr lang="en-US" smtClean="0"/>
              <a:t>1/7/2020</a:t>
            </a:fld>
            <a:endParaRPr lang="en-US" dirty="0"/>
          </a:p>
        </p:txBody>
      </p:sp>
      <p:sp>
        <p:nvSpPr>
          <p:cNvPr id="5" name="Footer Placeholder 4"/>
          <p:cNvSpPr>
            <a:spLocks noGrp="1"/>
          </p:cNvSpPr>
          <p:nvPr>
            <p:ph type="ftr" sz="quarter" idx="11"/>
          </p:nvPr>
        </p:nvSpPr>
        <p:spPr/>
        <p:txBody>
          <a:bodyPr/>
          <a:lstStyle>
            <a:lvl1pPr>
              <a:defRPr>
                <a:cs typeface="Arial" charset="0"/>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smtClean="0"/>
            </a:lvl1pPr>
          </a:lstStyle>
          <a:p>
            <a:pPr>
              <a:defRPr/>
            </a:pPr>
            <a:fld id="{F25032E7-9CC3-4556-A3E6-B072B8132176}" type="slidenum">
              <a:rPr lang="en-US" altLang="lt-LT"/>
              <a:pPr>
                <a:defRPr/>
              </a:pPr>
              <a:t>‹#›</a:t>
            </a:fld>
            <a:endParaRPr lang="en-US" altLang="lt-LT" dirty="0"/>
          </a:p>
        </p:txBody>
      </p:sp>
    </p:spTree>
    <p:extLst>
      <p:ext uri="{BB962C8B-B14F-4D97-AF65-F5344CB8AC3E}">
        <p14:creationId xmlns:p14="http://schemas.microsoft.com/office/powerpoint/2010/main" val="2335633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A26065-156B-4F0B-90D2-D6909B581C1B}" type="datetime1">
              <a:rPr lang="en-US" smtClean="0"/>
              <a:t>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C6E741E-B1A4-484C-91D7-B9CF51915DAA}" type="slidenum">
              <a:rPr lang="en-US" altLang="lt-LT" smtClean="0"/>
              <a:pPr>
                <a:defRPr/>
              </a:pPr>
              <a:t>‹#›</a:t>
            </a:fld>
            <a:endParaRPr lang="en-US" altLang="lt-LT" dirty="0"/>
          </a:p>
        </p:txBody>
      </p:sp>
    </p:spTree>
    <p:extLst>
      <p:ext uri="{BB962C8B-B14F-4D97-AF65-F5344CB8AC3E}">
        <p14:creationId xmlns:p14="http://schemas.microsoft.com/office/powerpoint/2010/main" val="25311104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94FD57C-3ACE-4792-ADAF-648772BD40AC}" type="datetime1">
              <a:rPr lang="en-US" smtClean="0"/>
              <a:t>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D3056E5-B39D-4D78-A282-45D842284239}" type="slidenum">
              <a:rPr lang="en-US" altLang="lt-LT" smtClean="0"/>
              <a:pPr>
                <a:defRPr/>
              </a:pPr>
              <a:t>‹#›</a:t>
            </a:fld>
            <a:endParaRPr lang="en-US" altLang="lt-LT" dirty="0"/>
          </a:p>
        </p:txBody>
      </p:sp>
    </p:spTree>
    <p:extLst>
      <p:ext uri="{BB962C8B-B14F-4D97-AF65-F5344CB8AC3E}">
        <p14:creationId xmlns:p14="http://schemas.microsoft.com/office/powerpoint/2010/main" val="25315958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3F44EE-E976-4258-A541-40981E51329B}" type="datetime1">
              <a:rPr lang="en-US" smtClean="0"/>
              <a:t>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C2F3576-F1F4-4C06-B674-D783ECCF55DF}" type="slidenum">
              <a:rPr lang="en-US" altLang="lt-LT" smtClean="0"/>
              <a:pPr>
                <a:defRPr/>
              </a:pPr>
              <a:t>‹#›</a:t>
            </a:fld>
            <a:endParaRPr lang="en-US" altLang="lt-LT" dirty="0"/>
          </a:p>
        </p:txBody>
      </p:sp>
    </p:spTree>
    <p:extLst>
      <p:ext uri="{BB962C8B-B14F-4D97-AF65-F5344CB8AC3E}">
        <p14:creationId xmlns:p14="http://schemas.microsoft.com/office/powerpoint/2010/main" val="28611148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22709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5"/>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cs typeface="Arial" charset="0"/>
              </a:defRPr>
            </a:lvl1pPr>
          </a:lstStyle>
          <a:p>
            <a:pPr>
              <a:defRPr/>
            </a:pPr>
            <a:fld id="{D18800FD-CF79-4B78-9F2E-C97631E58931}" type="datetime1">
              <a:rPr lang="en-US" smtClean="0"/>
              <a:t>1/7/2020</a:t>
            </a:fld>
            <a:endParaRPr lang="en-US" dirty="0"/>
          </a:p>
        </p:txBody>
      </p:sp>
      <p:sp>
        <p:nvSpPr>
          <p:cNvPr id="5" name="Footer Placeholder 4"/>
          <p:cNvSpPr>
            <a:spLocks noGrp="1"/>
          </p:cNvSpPr>
          <p:nvPr>
            <p:ph type="ftr" sz="quarter" idx="11"/>
          </p:nvPr>
        </p:nvSpPr>
        <p:spPr/>
        <p:txBody>
          <a:bodyPr/>
          <a:lstStyle>
            <a:lvl1pPr>
              <a:defRPr>
                <a:cs typeface="Arial" charset="0"/>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smtClean="0"/>
            </a:lvl1pPr>
          </a:lstStyle>
          <a:p>
            <a:pPr>
              <a:defRPr/>
            </a:pPr>
            <a:fld id="{E1DE0A45-A6FB-43C0-88C2-179798A399DB}" type="slidenum">
              <a:rPr lang="en-US" altLang="lt-LT"/>
              <a:pPr>
                <a:defRPr/>
              </a:pPr>
              <a:t>‹#›</a:t>
            </a:fld>
            <a:endParaRPr lang="en-US" altLang="lt-LT" dirty="0"/>
          </a:p>
        </p:txBody>
      </p:sp>
    </p:spTree>
    <p:extLst>
      <p:ext uri="{BB962C8B-B14F-4D97-AF65-F5344CB8AC3E}">
        <p14:creationId xmlns:p14="http://schemas.microsoft.com/office/powerpoint/2010/main" val="3401576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cs typeface="Arial" charset="0"/>
              </a:defRPr>
            </a:lvl1pPr>
          </a:lstStyle>
          <a:p>
            <a:pPr>
              <a:defRPr/>
            </a:pPr>
            <a:fld id="{5260EDEA-BBA1-49BE-95F7-BAC7F5194318}" type="datetime1">
              <a:rPr lang="en-US" smtClean="0"/>
              <a:t>1/7/2020</a:t>
            </a:fld>
            <a:endParaRPr lang="en-US" dirty="0"/>
          </a:p>
        </p:txBody>
      </p:sp>
      <p:sp>
        <p:nvSpPr>
          <p:cNvPr id="6" name="Footer Placeholder 4"/>
          <p:cNvSpPr>
            <a:spLocks noGrp="1"/>
          </p:cNvSpPr>
          <p:nvPr>
            <p:ph type="ftr" sz="quarter" idx="11"/>
          </p:nvPr>
        </p:nvSpPr>
        <p:spPr/>
        <p:txBody>
          <a:bodyPr/>
          <a:lstStyle>
            <a:lvl1pPr>
              <a:defRPr>
                <a:cs typeface="Arial" charset="0"/>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smtClean="0"/>
            </a:lvl1pPr>
          </a:lstStyle>
          <a:p>
            <a:pPr>
              <a:defRPr/>
            </a:pPr>
            <a:fld id="{9E234172-C3DA-4C48-97C2-693F4E3D41B1}" type="slidenum">
              <a:rPr lang="en-US" altLang="lt-LT"/>
              <a:pPr>
                <a:defRPr/>
              </a:pPr>
              <a:t>‹#›</a:t>
            </a:fld>
            <a:endParaRPr lang="en-US" altLang="lt-LT" dirty="0"/>
          </a:p>
        </p:txBody>
      </p:sp>
    </p:spTree>
    <p:extLst>
      <p:ext uri="{BB962C8B-B14F-4D97-AF65-F5344CB8AC3E}">
        <p14:creationId xmlns:p14="http://schemas.microsoft.com/office/powerpoint/2010/main" val="2258964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cs typeface="Arial" charset="0"/>
              </a:defRPr>
            </a:lvl1pPr>
          </a:lstStyle>
          <a:p>
            <a:pPr>
              <a:defRPr/>
            </a:pPr>
            <a:fld id="{6822FC09-C8E3-4C08-A438-A624EEADBB17}" type="datetime1">
              <a:rPr lang="en-US" smtClean="0"/>
              <a:t>1/7/2020</a:t>
            </a:fld>
            <a:endParaRPr lang="en-US" dirty="0"/>
          </a:p>
        </p:txBody>
      </p:sp>
      <p:sp>
        <p:nvSpPr>
          <p:cNvPr id="8" name="Footer Placeholder 4"/>
          <p:cNvSpPr>
            <a:spLocks noGrp="1"/>
          </p:cNvSpPr>
          <p:nvPr>
            <p:ph type="ftr" sz="quarter" idx="11"/>
          </p:nvPr>
        </p:nvSpPr>
        <p:spPr/>
        <p:txBody>
          <a:bodyPr/>
          <a:lstStyle>
            <a:lvl1pPr>
              <a:defRPr>
                <a:cs typeface="Arial" charset="0"/>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smtClean="0"/>
            </a:lvl1pPr>
          </a:lstStyle>
          <a:p>
            <a:pPr>
              <a:defRPr/>
            </a:pPr>
            <a:fld id="{1EF3D47E-AD97-430B-8FB7-00E927B053C9}" type="slidenum">
              <a:rPr lang="en-US" altLang="lt-LT"/>
              <a:pPr>
                <a:defRPr/>
              </a:pPr>
              <a:t>‹#›</a:t>
            </a:fld>
            <a:endParaRPr lang="en-US" altLang="lt-LT" dirty="0"/>
          </a:p>
        </p:txBody>
      </p:sp>
    </p:spTree>
    <p:extLst>
      <p:ext uri="{BB962C8B-B14F-4D97-AF65-F5344CB8AC3E}">
        <p14:creationId xmlns:p14="http://schemas.microsoft.com/office/powerpoint/2010/main" val="1882817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cs typeface="Arial" charset="0"/>
              </a:defRPr>
            </a:lvl1pPr>
          </a:lstStyle>
          <a:p>
            <a:pPr>
              <a:defRPr/>
            </a:pPr>
            <a:fld id="{2A91E2B7-F176-448B-8917-8FC233ED036C}" type="datetime1">
              <a:rPr lang="en-US" smtClean="0"/>
              <a:t>1/7/2020</a:t>
            </a:fld>
            <a:endParaRPr lang="en-US" dirty="0"/>
          </a:p>
        </p:txBody>
      </p:sp>
      <p:sp>
        <p:nvSpPr>
          <p:cNvPr id="4" name="Footer Placeholder 4"/>
          <p:cNvSpPr>
            <a:spLocks noGrp="1"/>
          </p:cNvSpPr>
          <p:nvPr>
            <p:ph type="ftr" sz="quarter" idx="11"/>
          </p:nvPr>
        </p:nvSpPr>
        <p:spPr/>
        <p:txBody>
          <a:bodyPr/>
          <a:lstStyle>
            <a:lvl1pPr>
              <a:defRPr>
                <a:cs typeface="Arial" charset="0"/>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smtClean="0"/>
            </a:lvl1pPr>
          </a:lstStyle>
          <a:p>
            <a:pPr>
              <a:defRPr/>
            </a:pPr>
            <a:fld id="{03AE9620-47BD-4797-8EE4-3C408EAA8B41}" type="slidenum">
              <a:rPr lang="en-US" altLang="lt-LT"/>
              <a:pPr>
                <a:defRPr/>
              </a:pPr>
              <a:t>‹#›</a:t>
            </a:fld>
            <a:endParaRPr lang="en-US" altLang="lt-LT" dirty="0"/>
          </a:p>
        </p:txBody>
      </p:sp>
    </p:spTree>
    <p:extLst>
      <p:ext uri="{BB962C8B-B14F-4D97-AF65-F5344CB8AC3E}">
        <p14:creationId xmlns:p14="http://schemas.microsoft.com/office/powerpoint/2010/main" val="4093905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cs typeface="Arial" charset="0"/>
              </a:defRPr>
            </a:lvl1pPr>
          </a:lstStyle>
          <a:p>
            <a:pPr>
              <a:defRPr/>
            </a:pPr>
            <a:fld id="{159B0230-ACBC-49C1-8639-79384D9DF5FD}" type="datetime1">
              <a:rPr lang="en-US" smtClean="0"/>
              <a:t>1/7/2020</a:t>
            </a:fld>
            <a:endParaRPr lang="en-US" dirty="0"/>
          </a:p>
        </p:txBody>
      </p:sp>
      <p:sp>
        <p:nvSpPr>
          <p:cNvPr id="3" name="Footer Placeholder 4"/>
          <p:cNvSpPr>
            <a:spLocks noGrp="1"/>
          </p:cNvSpPr>
          <p:nvPr>
            <p:ph type="ftr" sz="quarter" idx="11"/>
          </p:nvPr>
        </p:nvSpPr>
        <p:spPr/>
        <p:txBody>
          <a:bodyPr/>
          <a:lstStyle>
            <a:lvl1pPr>
              <a:defRPr>
                <a:cs typeface="Arial" charset="0"/>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smtClean="0"/>
            </a:lvl1pPr>
          </a:lstStyle>
          <a:p>
            <a:pPr>
              <a:defRPr/>
            </a:pPr>
            <a:fld id="{92D602D0-E016-4AA1-BBC1-93C1117714CE}" type="slidenum">
              <a:rPr lang="en-US" altLang="lt-LT"/>
              <a:pPr>
                <a:defRPr/>
              </a:pPr>
              <a:t>‹#›</a:t>
            </a:fld>
            <a:endParaRPr lang="en-US" altLang="lt-LT" dirty="0"/>
          </a:p>
        </p:txBody>
      </p:sp>
    </p:spTree>
    <p:extLst>
      <p:ext uri="{BB962C8B-B14F-4D97-AF65-F5344CB8AC3E}">
        <p14:creationId xmlns:p14="http://schemas.microsoft.com/office/powerpoint/2010/main" val="1664860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4" y="273052"/>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cs typeface="Arial" charset="0"/>
              </a:defRPr>
            </a:lvl1pPr>
          </a:lstStyle>
          <a:p>
            <a:pPr>
              <a:defRPr/>
            </a:pPr>
            <a:fld id="{5FD278FF-6FC9-4F22-8757-01609382F91A}" type="datetime1">
              <a:rPr lang="en-US" smtClean="0"/>
              <a:t>1/7/2020</a:t>
            </a:fld>
            <a:endParaRPr lang="en-US" dirty="0"/>
          </a:p>
        </p:txBody>
      </p:sp>
      <p:sp>
        <p:nvSpPr>
          <p:cNvPr id="6" name="Footer Placeholder 4"/>
          <p:cNvSpPr>
            <a:spLocks noGrp="1"/>
          </p:cNvSpPr>
          <p:nvPr>
            <p:ph type="ftr" sz="quarter" idx="11"/>
          </p:nvPr>
        </p:nvSpPr>
        <p:spPr/>
        <p:txBody>
          <a:bodyPr/>
          <a:lstStyle>
            <a:lvl1pPr>
              <a:defRPr>
                <a:cs typeface="Arial" charset="0"/>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smtClean="0"/>
            </a:lvl1pPr>
          </a:lstStyle>
          <a:p>
            <a:pPr>
              <a:defRPr/>
            </a:pPr>
            <a:fld id="{A58B3031-7894-4B4E-8E90-E8061EE68420}" type="slidenum">
              <a:rPr lang="en-US" altLang="lt-LT"/>
              <a:pPr>
                <a:defRPr/>
              </a:pPr>
              <a:t>‹#›</a:t>
            </a:fld>
            <a:endParaRPr lang="en-US" altLang="lt-LT" dirty="0"/>
          </a:p>
        </p:txBody>
      </p:sp>
    </p:spTree>
    <p:extLst>
      <p:ext uri="{BB962C8B-B14F-4D97-AF65-F5344CB8AC3E}">
        <p14:creationId xmlns:p14="http://schemas.microsoft.com/office/powerpoint/2010/main" val="2847130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cs typeface="Arial" charset="0"/>
              </a:defRPr>
            </a:lvl1pPr>
          </a:lstStyle>
          <a:p>
            <a:pPr>
              <a:defRPr/>
            </a:pPr>
            <a:fld id="{CB70F525-922A-4EC9-B073-83E2FF80629D}" type="datetime1">
              <a:rPr lang="en-US" smtClean="0"/>
              <a:t>1/7/2020</a:t>
            </a:fld>
            <a:endParaRPr lang="en-US" dirty="0"/>
          </a:p>
        </p:txBody>
      </p:sp>
      <p:sp>
        <p:nvSpPr>
          <p:cNvPr id="6" name="Footer Placeholder 4"/>
          <p:cNvSpPr>
            <a:spLocks noGrp="1"/>
          </p:cNvSpPr>
          <p:nvPr>
            <p:ph type="ftr" sz="quarter" idx="11"/>
          </p:nvPr>
        </p:nvSpPr>
        <p:spPr/>
        <p:txBody>
          <a:bodyPr/>
          <a:lstStyle>
            <a:lvl1pPr>
              <a:defRPr>
                <a:cs typeface="Arial" charset="0"/>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smtClean="0"/>
            </a:lvl1pPr>
          </a:lstStyle>
          <a:p>
            <a:pPr>
              <a:defRPr/>
            </a:pPr>
            <a:fld id="{EC6E741E-B1A4-484C-91D7-B9CF51915DAA}" type="slidenum">
              <a:rPr lang="en-US" altLang="lt-LT"/>
              <a:pPr>
                <a:defRPr/>
              </a:pPr>
              <a:t>‹#›</a:t>
            </a:fld>
            <a:endParaRPr lang="en-US" altLang="lt-LT" dirty="0"/>
          </a:p>
        </p:txBody>
      </p:sp>
    </p:spTree>
    <p:extLst>
      <p:ext uri="{BB962C8B-B14F-4D97-AF65-F5344CB8AC3E}">
        <p14:creationId xmlns:p14="http://schemas.microsoft.com/office/powerpoint/2010/main" val="545538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lt-LT" smtClean="0"/>
              <a:t>Click to edit Master title style</a:t>
            </a:r>
          </a:p>
        </p:txBody>
      </p:sp>
      <p:sp>
        <p:nvSpPr>
          <p:cNvPr id="2051" name="Text Placeholder 2"/>
          <p:cNvSpPr>
            <a:spLocks noGrp="1"/>
          </p:cNvSpPr>
          <p:nvPr>
            <p:ph type="body" idx="1"/>
          </p:nvPr>
        </p:nvSpPr>
        <p:spPr bwMode="auto">
          <a:xfrm>
            <a:off x="609600" y="1600202"/>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lt-LT" smtClean="0"/>
              <a:t>Click to edit Master text styles</a:t>
            </a:r>
          </a:p>
          <a:p>
            <a:pPr lvl="1"/>
            <a:r>
              <a:rPr lang="en-US" altLang="lt-LT" smtClean="0"/>
              <a:t>Second level</a:t>
            </a:r>
          </a:p>
          <a:p>
            <a:pPr lvl="2"/>
            <a:r>
              <a:rPr lang="en-US" altLang="lt-LT" smtClean="0"/>
              <a:t>Third level</a:t>
            </a:r>
          </a:p>
          <a:p>
            <a:pPr lvl="3"/>
            <a:r>
              <a:rPr lang="en-US" altLang="lt-LT" smtClean="0"/>
              <a:t>Fourth level</a:t>
            </a:r>
          </a:p>
          <a:p>
            <a:pPr lvl="4"/>
            <a:r>
              <a:rPr lang="en-US" altLang="lt-LT" smtClean="0"/>
              <a:t>Fifth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5574C066-3C1F-48E9-9A9B-FF6A2F20B994}" type="datetime1">
              <a:rPr lang="en-US" smtClean="0"/>
              <a:t>1/7/2020</a:t>
            </a:fld>
            <a:endParaRPr lang="en-US"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FB440B16-71B8-41A0-AF5F-4181C5CAA9C2}" type="slidenum">
              <a:rPr lang="en-US" altLang="lt-LT"/>
              <a:pPr>
                <a:defRPr/>
              </a:pPr>
              <a:t>‹#›</a:t>
            </a:fld>
            <a:endParaRPr lang="en-US" altLang="lt-LT" dirty="0"/>
          </a:p>
        </p:txBody>
      </p:sp>
    </p:spTree>
    <p:extLst>
      <p:ext uri="{BB962C8B-B14F-4D97-AF65-F5344CB8AC3E}">
        <p14:creationId xmlns:p14="http://schemas.microsoft.com/office/powerpoint/2010/main" val="84035667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09600" y="1600202"/>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270B3BCA-A1F4-4067-9505-8C50A21CE9B0}" type="datetime1">
              <a:rPr lang="en-US" smtClean="0"/>
              <a:t>1/7/2020</a:t>
            </a:fld>
            <a:endParaRPr lang="en-US"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B440B16-71B8-41A0-AF5F-4181C5CAA9C2}" type="slidenum">
              <a:rPr lang="en-US" altLang="lt-LT" smtClean="0"/>
              <a:pPr>
                <a:defRPr/>
              </a:pPr>
              <a:t>‹#›</a:t>
            </a:fld>
            <a:endParaRPr lang="en-US" altLang="lt-LT" dirty="0"/>
          </a:p>
        </p:txBody>
      </p:sp>
    </p:spTree>
    <p:extLst>
      <p:ext uri="{BB962C8B-B14F-4D97-AF65-F5344CB8AC3E}">
        <p14:creationId xmlns:p14="http://schemas.microsoft.com/office/powerpoint/2010/main" val="134838710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3" Type="http://schemas.openxmlformats.org/officeDocument/2006/relationships/hyperlink" Target="mailto:ingrida.valejeviene@kaunas.lt" TargetMode="External"/><Relationship Id="rId2" Type="http://schemas.openxmlformats.org/officeDocument/2006/relationships/slideLayout" Target="../slideLayouts/slideLayout23.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3" Type="http://schemas.openxmlformats.org/officeDocument/2006/relationships/hyperlink" Target="https://mokiniai.emokykla.lt/Account/Auth?ReturnUrl=/" TargetMode="External"/><Relationship Id="rId2" Type="http://schemas.openxmlformats.org/officeDocument/2006/relationships/slideLayout" Target="../slideLayouts/slideLayout23.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3" Type="http://schemas.openxmlformats.org/officeDocument/2006/relationships/hyperlink" Target="http://www.emokykla.lt/" TargetMode="External"/><Relationship Id="rId2" Type="http://schemas.openxmlformats.org/officeDocument/2006/relationships/slideLayout" Target="../slideLayouts/slideLayout23.xml"/><Relationship Id="rId1" Type="http://schemas.openxmlformats.org/officeDocument/2006/relationships/themeOverride" Target="../theme/themeOverride11.xml"/><Relationship Id="rId4" Type="http://schemas.openxmlformats.org/officeDocument/2006/relationships/hyperlink" Target="https://www.lmnsc.lt/uplfiles2/KTPRR%20Vykdymo_laiko_ivedimo_instrukcija.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ingrida.valejeviene@kaunas.lt" TargetMode="External"/><Relationship Id="rId2" Type="http://schemas.openxmlformats.org/officeDocument/2006/relationships/slideLayout" Target="../slideLayouts/slideLayout13.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hemeOverride" Target="../theme/themeOverride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hyperlink" Target="mailto:svietimo.skyrius@kaunas.lt" TargetMode="External"/><Relationship Id="rId2" Type="http://schemas.openxmlformats.org/officeDocument/2006/relationships/slideLayout" Target="../slideLayouts/slideLayout14.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3" Type="http://schemas.openxmlformats.org/officeDocument/2006/relationships/hyperlink" Target="http://neformalusugdymas.kaunas.lt/dokumentai/" TargetMode="External"/><Relationship Id="rId2" Type="http://schemas.openxmlformats.org/officeDocument/2006/relationships/slideLayout" Target="../slideLayouts/slideLayout23.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465513" y="457200"/>
            <a:ext cx="11272058" cy="5806593"/>
          </a:xfrm>
        </p:spPr>
        <p:txBody>
          <a:bodyPr/>
          <a:lstStyle/>
          <a:p>
            <a:r>
              <a:rPr lang="lt-LT" sz="2400" b="1" dirty="0" smtClean="0">
                <a:solidFill>
                  <a:srgbClr val="002060"/>
                </a:solidFill>
                <a:latin typeface="Arial" panose="020B0604020202020204" pitchFamily="34" charset="0"/>
                <a:cs typeface="Arial" panose="020B0604020202020204" pitchFamily="34" charset="0"/>
              </a:rPr>
              <a:t/>
            </a:r>
            <a:br>
              <a:rPr lang="lt-LT" sz="2400" b="1" dirty="0" smtClean="0">
                <a:solidFill>
                  <a:srgbClr val="002060"/>
                </a:solidFill>
                <a:latin typeface="Arial" panose="020B0604020202020204" pitchFamily="34" charset="0"/>
                <a:cs typeface="Arial" panose="020B0604020202020204" pitchFamily="34" charset="0"/>
              </a:rPr>
            </a:br>
            <a:r>
              <a:rPr lang="lt-LT" sz="3200" b="1" dirty="0" smtClean="0">
                <a:solidFill>
                  <a:srgbClr val="002060"/>
                </a:solidFill>
                <a:latin typeface="Arial" panose="020B0604020202020204" pitchFamily="34" charset="0"/>
                <a:cs typeface="Arial" panose="020B0604020202020204" pitchFamily="34" charset="0"/>
              </a:rPr>
              <a:t>Europos Sąjungos projekto </a:t>
            </a:r>
            <a:br>
              <a:rPr lang="lt-LT" sz="3200" b="1" dirty="0" smtClean="0">
                <a:solidFill>
                  <a:srgbClr val="002060"/>
                </a:solidFill>
                <a:latin typeface="Arial" panose="020B0604020202020204" pitchFamily="34" charset="0"/>
                <a:cs typeface="Arial" panose="020B0604020202020204" pitchFamily="34" charset="0"/>
              </a:rPr>
            </a:br>
            <a:r>
              <a:rPr lang="lt-LT" sz="3200" b="1" dirty="0" smtClean="0">
                <a:solidFill>
                  <a:srgbClr val="002060"/>
                </a:solidFill>
                <a:latin typeface="Arial" panose="020B0604020202020204" pitchFamily="34" charset="0"/>
                <a:cs typeface="Arial" panose="020B0604020202020204" pitchFamily="34" charset="0"/>
              </a:rPr>
              <a:t> </a:t>
            </a:r>
            <a:br>
              <a:rPr lang="lt-LT" sz="3200" b="1" dirty="0" smtClean="0">
                <a:solidFill>
                  <a:srgbClr val="002060"/>
                </a:solidFill>
                <a:latin typeface="Arial" panose="020B0604020202020204" pitchFamily="34" charset="0"/>
                <a:cs typeface="Arial" panose="020B0604020202020204" pitchFamily="34" charset="0"/>
              </a:rPr>
            </a:br>
            <a:r>
              <a:rPr lang="lt-LT" sz="3200" b="1" dirty="0" smtClean="0">
                <a:solidFill>
                  <a:srgbClr val="002060"/>
                </a:solidFill>
                <a:latin typeface="Arial" panose="020B0604020202020204" pitchFamily="34" charset="0"/>
                <a:cs typeface="Arial" panose="020B0604020202020204" pitchFamily="34" charset="0"/>
              </a:rPr>
              <a:t>„</a:t>
            </a:r>
            <a:r>
              <a:rPr lang="lt-LT" sz="3200" b="1" dirty="0">
                <a:solidFill>
                  <a:srgbClr val="002060"/>
                </a:solidFill>
                <a:latin typeface="Arial" panose="020B0604020202020204" pitchFamily="34" charset="0"/>
                <a:cs typeface="Arial" panose="020B0604020202020204" pitchFamily="34" charset="0"/>
              </a:rPr>
              <a:t>Neformaliojo vaikų švietimo paslaugų </a:t>
            </a:r>
            <a:r>
              <a:rPr lang="lt-LT" sz="3200" b="1" dirty="0" smtClean="0">
                <a:solidFill>
                  <a:srgbClr val="002060"/>
                </a:solidFill>
                <a:latin typeface="Arial" panose="020B0604020202020204" pitchFamily="34" charset="0"/>
                <a:cs typeface="Arial" panose="020B0604020202020204" pitchFamily="34" charset="0"/>
              </a:rPr>
              <a:t>plėtra“ </a:t>
            </a:r>
            <a:br>
              <a:rPr lang="lt-LT" sz="3200" b="1" dirty="0" smtClean="0">
                <a:solidFill>
                  <a:srgbClr val="002060"/>
                </a:solidFill>
                <a:latin typeface="Arial" panose="020B0604020202020204" pitchFamily="34" charset="0"/>
                <a:cs typeface="Arial" panose="020B0604020202020204" pitchFamily="34" charset="0"/>
              </a:rPr>
            </a:br>
            <a:r>
              <a:rPr lang="lt-LT" sz="3200" b="1" dirty="0">
                <a:solidFill>
                  <a:srgbClr val="002060"/>
                </a:solidFill>
                <a:latin typeface="Arial" panose="020B0604020202020204" pitchFamily="34" charset="0"/>
                <a:cs typeface="Arial" panose="020B0604020202020204" pitchFamily="34" charset="0"/>
              </a:rPr>
              <a:t/>
            </a:r>
            <a:br>
              <a:rPr lang="lt-LT" sz="3200" b="1" dirty="0">
                <a:solidFill>
                  <a:srgbClr val="002060"/>
                </a:solidFill>
                <a:latin typeface="Arial" panose="020B0604020202020204" pitchFamily="34" charset="0"/>
                <a:cs typeface="Arial" panose="020B0604020202020204" pitchFamily="34" charset="0"/>
              </a:rPr>
            </a:br>
            <a:r>
              <a:rPr lang="lt-LT" sz="3200" b="1" dirty="0" smtClean="0">
                <a:solidFill>
                  <a:srgbClr val="002060"/>
                </a:solidFill>
                <a:latin typeface="Arial" panose="020B0604020202020204" pitchFamily="34" charset="0"/>
                <a:cs typeface="Arial" panose="020B0604020202020204" pitchFamily="34" charset="0"/>
              </a:rPr>
              <a:t>vykdymas 2020 metais </a:t>
            </a:r>
            <a:br>
              <a:rPr lang="lt-LT" sz="3200" b="1" dirty="0" smtClean="0">
                <a:solidFill>
                  <a:srgbClr val="002060"/>
                </a:solidFill>
                <a:latin typeface="Arial" panose="020B0604020202020204" pitchFamily="34" charset="0"/>
                <a:cs typeface="Arial" panose="020B0604020202020204" pitchFamily="34" charset="0"/>
              </a:rPr>
            </a:br>
            <a:r>
              <a:rPr lang="lt-LT" sz="2800" dirty="0">
                <a:solidFill>
                  <a:srgbClr val="002060"/>
                </a:solidFill>
                <a:latin typeface="Arial" panose="020B0604020202020204" pitchFamily="34" charset="0"/>
                <a:cs typeface="Arial" panose="020B0604020202020204" pitchFamily="34" charset="0"/>
              </a:rPr>
              <a:t/>
            </a:r>
            <a:br>
              <a:rPr lang="lt-LT" sz="2800" dirty="0">
                <a:solidFill>
                  <a:srgbClr val="002060"/>
                </a:solidFill>
                <a:latin typeface="Arial" panose="020B0604020202020204" pitchFamily="34" charset="0"/>
                <a:cs typeface="Arial" panose="020B0604020202020204" pitchFamily="34" charset="0"/>
              </a:rPr>
            </a:br>
            <a:r>
              <a:rPr lang="lt-LT" sz="2400" dirty="0" smtClean="0">
                <a:solidFill>
                  <a:srgbClr val="002060"/>
                </a:solidFill>
                <a:latin typeface="Arial" panose="020B0604020202020204" pitchFamily="34" charset="0"/>
                <a:cs typeface="Arial" panose="020B0604020202020204" pitchFamily="34" charset="0"/>
              </a:rPr>
              <a:t>                                              </a:t>
            </a:r>
            <a:br>
              <a:rPr lang="lt-LT" sz="2400" dirty="0" smtClean="0">
                <a:solidFill>
                  <a:srgbClr val="002060"/>
                </a:solidFill>
                <a:latin typeface="Arial" panose="020B0604020202020204" pitchFamily="34" charset="0"/>
                <a:cs typeface="Arial" panose="020B0604020202020204" pitchFamily="34" charset="0"/>
              </a:rPr>
            </a:br>
            <a:r>
              <a:rPr lang="lt-LT" sz="2400" dirty="0">
                <a:solidFill>
                  <a:srgbClr val="002060"/>
                </a:solidFill>
                <a:latin typeface="Arial" panose="020B0604020202020204" pitchFamily="34" charset="0"/>
                <a:cs typeface="Arial" panose="020B0604020202020204" pitchFamily="34" charset="0"/>
              </a:rPr>
              <a:t/>
            </a:r>
            <a:br>
              <a:rPr lang="lt-LT" sz="2400" dirty="0">
                <a:solidFill>
                  <a:srgbClr val="002060"/>
                </a:solidFill>
                <a:latin typeface="Arial" panose="020B0604020202020204" pitchFamily="34" charset="0"/>
                <a:cs typeface="Arial" panose="020B0604020202020204" pitchFamily="34" charset="0"/>
              </a:rPr>
            </a:br>
            <a:r>
              <a:rPr lang="lt-LT" sz="2400" dirty="0" smtClean="0">
                <a:solidFill>
                  <a:srgbClr val="002060"/>
                </a:solidFill>
                <a:latin typeface="Arial" panose="020B0604020202020204" pitchFamily="34" charset="0"/>
                <a:cs typeface="Arial" panose="020B0604020202020204" pitchFamily="34" charset="0"/>
              </a:rPr>
              <a:t>                                              </a:t>
            </a:r>
            <a:r>
              <a:rPr lang="lt-LT" sz="2400" b="1" dirty="0" smtClean="0">
                <a:solidFill>
                  <a:srgbClr val="002060"/>
                </a:solidFill>
                <a:latin typeface="Arial" panose="020B0604020202020204" pitchFamily="34" charset="0"/>
                <a:cs typeface="Arial" panose="020B0604020202020204" pitchFamily="34" charset="0"/>
              </a:rPr>
              <a:t>Švietimo skyrius             </a:t>
            </a:r>
            <a:br>
              <a:rPr lang="lt-LT" sz="2400" b="1" dirty="0" smtClean="0">
                <a:solidFill>
                  <a:srgbClr val="002060"/>
                </a:solidFill>
                <a:latin typeface="Arial" panose="020B0604020202020204" pitchFamily="34" charset="0"/>
                <a:cs typeface="Arial" panose="020B0604020202020204" pitchFamily="34" charset="0"/>
              </a:rPr>
            </a:br>
            <a:r>
              <a:rPr lang="lt-LT" sz="2400" b="1" dirty="0" smtClean="0">
                <a:solidFill>
                  <a:srgbClr val="002060"/>
                </a:solidFill>
                <a:latin typeface="Arial" panose="020B0604020202020204" pitchFamily="34" charset="0"/>
                <a:cs typeface="Arial" panose="020B0604020202020204" pitchFamily="34" charset="0"/>
              </a:rPr>
              <a:t>                                              2020 m. sausio 8 d.</a:t>
            </a:r>
            <a:br>
              <a:rPr lang="lt-LT" sz="2400" b="1" dirty="0" smtClean="0">
                <a:solidFill>
                  <a:srgbClr val="002060"/>
                </a:solidFill>
                <a:latin typeface="Arial" panose="020B0604020202020204" pitchFamily="34" charset="0"/>
                <a:cs typeface="Arial" panose="020B0604020202020204" pitchFamily="34" charset="0"/>
              </a:rPr>
            </a:br>
            <a:r>
              <a:rPr lang="lt-LT" sz="2400" b="1" dirty="0" smtClean="0">
                <a:solidFill>
                  <a:srgbClr val="002060"/>
                </a:solidFill>
                <a:latin typeface="Arial" panose="020B0604020202020204" pitchFamily="34" charset="0"/>
                <a:cs typeface="Arial" panose="020B0604020202020204" pitchFamily="34" charset="0"/>
              </a:rPr>
              <a:t>                                              Kaunas</a:t>
            </a:r>
            <a:br>
              <a:rPr lang="lt-LT" sz="2400" b="1" dirty="0" smtClean="0">
                <a:solidFill>
                  <a:srgbClr val="002060"/>
                </a:solidFill>
                <a:latin typeface="Arial" panose="020B0604020202020204" pitchFamily="34" charset="0"/>
                <a:cs typeface="Arial" panose="020B0604020202020204" pitchFamily="34" charset="0"/>
              </a:rPr>
            </a:br>
            <a:endParaRPr lang="lt-LT" sz="2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0006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213657" y="420624"/>
            <a:ext cx="10016837" cy="1133856"/>
          </a:xfrm>
        </p:spPr>
        <p:txBody>
          <a:bodyPr>
            <a:noAutofit/>
          </a:bodyPr>
          <a:lstStyle/>
          <a:p>
            <a:pPr algn="ctr"/>
            <a:r>
              <a:rPr lang="lt-LT" sz="2800" b="1" dirty="0" smtClean="0">
                <a:solidFill>
                  <a:srgbClr val="002060"/>
                </a:solidFill>
                <a:latin typeface="Arial" panose="020B0604020202020204" pitchFamily="34" charset="0"/>
                <a:cs typeface="Arial" panose="020B0604020202020204" pitchFamily="34" charset="0"/>
              </a:rPr>
              <a:t>  NVŠ </a:t>
            </a:r>
            <a:r>
              <a:rPr lang="lt-LT" sz="2800" b="1" dirty="0">
                <a:solidFill>
                  <a:srgbClr val="002060"/>
                </a:solidFill>
                <a:latin typeface="Arial" panose="020B0604020202020204" pitchFamily="34" charset="0"/>
                <a:cs typeface="Arial" panose="020B0604020202020204" pitchFamily="34" charset="0"/>
              </a:rPr>
              <a:t>PASLAUGŲ TEIKIMO SUTARTIES SU MOKINIŲ TĖVAIS/GLOBĖJAIS </a:t>
            </a:r>
            <a:r>
              <a:rPr lang="lt-LT" sz="2800" b="1" dirty="0" smtClean="0">
                <a:solidFill>
                  <a:srgbClr val="002060"/>
                </a:solidFill>
                <a:latin typeface="Arial" panose="020B0604020202020204" pitchFamily="34" charset="0"/>
                <a:cs typeface="Arial" panose="020B0604020202020204" pitchFamily="34" charset="0"/>
              </a:rPr>
              <a:t>PASIRAŠYMAS </a:t>
            </a:r>
            <a:endParaRPr lang="lt-LT" sz="28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677335" y="1496292"/>
            <a:ext cx="9422629" cy="4621876"/>
          </a:xfrm>
        </p:spPr>
        <p:txBody>
          <a:bodyPr>
            <a:normAutofit/>
          </a:bodyPr>
          <a:lstStyle/>
          <a:p>
            <a:pPr marL="285750" indent="-285750">
              <a:buFont typeface="Wingdings" panose="05000000000000000000" pitchFamily="2" charset="2"/>
              <a:buChar char="Ø"/>
            </a:pPr>
            <a:r>
              <a:rPr lang="lt-LT" sz="2400" b="1" u="sng" dirty="0" smtClean="0">
                <a:solidFill>
                  <a:srgbClr val="002060"/>
                </a:solidFill>
                <a:latin typeface="Arial" panose="020B0604020202020204" pitchFamily="34" charset="0"/>
                <a:cs typeface="Arial" panose="020B0604020202020204" pitchFamily="34" charset="0"/>
              </a:rPr>
              <a:t>Sutartį </a:t>
            </a:r>
            <a:r>
              <a:rPr lang="lt-LT" sz="2400" b="1" u="sng" dirty="0">
                <a:solidFill>
                  <a:srgbClr val="002060"/>
                </a:solidFill>
                <a:latin typeface="Arial" panose="020B0604020202020204" pitchFamily="34" charset="0"/>
                <a:cs typeface="Arial" panose="020B0604020202020204" pitchFamily="34" charset="0"/>
              </a:rPr>
              <a:t>pasirašo:</a:t>
            </a:r>
          </a:p>
          <a:p>
            <a:pPr marL="285750" indent="-285750">
              <a:buFont typeface="Wingdings" panose="05000000000000000000" pitchFamily="2" charset="2"/>
              <a:buChar char="ü"/>
            </a:pPr>
            <a:r>
              <a:rPr lang="lt-LT" sz="2400" dirty="0" smtClean="0">
                <a:solidFill>
                  <a:srgbClr val="002060"/>
                </a:solidFill>
                <a:latin typeface="Arial" panose="020B0604020202020204" pitchFamily="34" charset="0"/>
                <a:cs typeface="Arial" panose="020B0604020202020204" pitchFamily="34" charset="0"/>
              </a:rPr>
              <a:t>už </a:t>
            </a:r>
            <a:r>
              <a:rPr lang="lt-LT" sz="2400" dirty="0">
                <a:solidFill>
                  <a:srgbClr val="002060"/>
                </a:solidFill>
                <a:latin typeface="Arial" panose="020B0604020202020204" pitchFamily="34" charset="0"/>
                <a:cs typeface="Arial" panose="020B0604020202020204" pitchFamily="34" charset="0"/>
              </a:rPr>
              <a:t>vaiką iki 14 metų sutartį pasirašo vienas iš tėvų (globėjų</a:t>
            </a:r>
            <a:r>
              <a:rPr lang="lt-LT" sz="2400" dirty="0" smtClean="0">
                <a:solidFill>
                  <a:srgbClr val="002060"/>
                </a:solidFill>
                <a:latin typeface="Arial" panose="020B0604020202020204" pitchFamily="34" charset="0"/>
                <a:cs typeface="Arial" panose="020B0604020202020204" pitchFamily="34" charset="0"/>
              </a:rPr>
              <a:t>);</a:t>
            </a:r>
          </a:p>
          <a:p>
            <a:pPr marL="285750" indent="-285750">
              <a:buFont typeface="Wingdings" panose="05000000000000000000" pitchFamily="2" charset="2"/>
              <a:buChar char="ü"/>
            </a:pPr>
            <a:r>
              <a:rPr lang="lt-LT" sz="2400" dirty="0" smtClean="0">
                <a:solidFill>
                  <a:srgbClr val="002060"/>
                </a:solidFill>
                <a:latin typeface="Arial" panose="020B0604020202020204" pitchFamily="34" charset="0"/>
                <a:cs typeface="Arial" panose="020B0604020202020204" pitchFamily="34" charset="0"/>
              </a:rPr>
              <a:t>14–17 </a:t>
            </a:r>
            <a:r>
              <a:rPr lang="lt-LT" sz="2400" dirty="0">
                <a:solidFill>
                  <a:srgbClr val="002060"/>
                </a:solidFill>
                <a:latin typeface="Arial" panose="020B0604020202020204" pitchFamily="34" charset="0"/>
                <a:cs typeface="Arial" panose="020B0604020202020204" pitchFamily="34" charset="0"/>
              </a:rPr>
              <a:t>metų vaikas sutartį pasirašo tik turėdamas tėvų (globėjų) </a:t>
            </a:r>
            <a:r>
              <a:rPr lang="lt-LT" sz="2400" dirty="0" smtClean="0">
                <a:solidFill>
                  <a:srgbClr val="002060"/>
                </a:solidFill>
                <a:latin typeface="Arial" panose="020B0604020202020204" pitchFamily="34" charset="0"/>
                <a:cs typeface="Arial" panose="020B0604020202020204" pitchFamily="34" charset="0"/>
              </a:rPr>
              <a:t>raštišką sutikimą.</a:t>
            </a:r>
            <a:r>
              <a:rPr lang="en-US" sz="2400" dirty="0" smtClean="0">
                <a:solidFill>
                  <a:srgbClr val="002060"/>
                </a:solidFill>
                <a:latin typeface="Arial" panose="020B0604020202020204" pitchFamily="34" charset="0"/>
                <a:cs typeface="Arial" panose="020B0604020202020204" pitchFamily="34" charset="0"/>
              </a:rPr>
              <a:t> </a:t>
            </a:r>
            <a:r>
              <a:rPr lang="lt-LT" sz="2400" dirty="0" smtClean="0">
                <a:solidFill>
                  <a:srgbClr val="002060"/>
                </a:solidFill>
                <a:latin typeface="Arial" panose="020B0604020202020204" pitchFamily="34" charset="0"/>
                <a:cs typeface="Arial" panose="020B0604020202020204" pitchFamily="34" charset="0"/>
              </a:rPr>
              <a:t>Sutikimas pridedamas </a:t>
            </a:r>
            <a:r>
              <a:rPr lang="lt-LT" sz="2400" dirty="0">
                <a:solidFill>
                  <a:srgbClr val="002060"/>
                </a:solidFill>
                <a:latin typeface="Arial" panose="020B0604020202020204" pitchFamily="34" charset="0"/>
                <a:cs typeface="Arial" panose="020B0604020202020204" pitchFamily="34" charset="0"/>
              </a:rPr>
              <a:t>prie sutarties ir saugomas pas NVŠ teikėją;</a:t>
            </a:r>
          </a:p>
          <a:p>
            <a:pPr marL="285750" indent="-285750">
              <a:buFont typeface="Wingdings" panose="05000000000000000000" pitchFamily="2" charset="2"/>
              <a:buChar char="ü"/>
            </a:pPr>
            <a:r>
              <a:rPr lang="lt-LT" sz="2400" dirty="0" smtClean="0">
                <a:solidFill>
                  <a:srgbClr val="002060"/>
                </a:solidFill>
                <a:latin typeface="Arial" panose="020B0604020202020204" pitchFamily="34" charset="0"/>
                <a:cs typeface="Arial" panose="020B0604020202020204" pitchFamily="34" charset="0"/>
              </a:rPr>
              <a:t>18 </a:t>
            </a:r>
            <a:r>
              <a:rPr lang="lt-LT" sz="2400" dirty="0">
                <a:solidFill>
                  <a:srgbClr val="002060"/>
                </a:solidFill>
                <a:latin typeface="Arial" panose="020B0604020202020204" pitchFamily="34" charset="0"/>
                <a:cs typeface="Arial" panose="020B0604020202020204" pitchFamily="34" charset="0"/>
              </a:rPr>
              <a:t>metų ir vyresnis asmuo sutartį gali pasirašyti pats;</a:t>
            </a:r>
          </a:p>
          <a:p>
            <a:pPr marL="285750" indent="-285750">
              <a:buFont typeface="Wingdings" panose="05000000000000000000" pitchFamily="2" charset="2"/>
              <a:buChar char="Ø"/>
            </a:pPr>
            <a:r>
              <a:rPr lang="lt-LT" sz="2400" b="1" u="sng" dirty="0" smtClean="0">
                <a:solidFill>
                  <a:srgbClr val="FF0000"/>
                </a:solidFill>
                <a:latin typeface="Arial" panose="020B0604020202020204" pitchFamily="34" charset="0"/>
                <a:cs typeface="Arial" panose="020B0604020202020204" pitchFamily="34" charset="0"/>
              </a:rPr>
              <a:t>Nepasirašyta sutartis yra negaliojanti</a:t>
            </a:r>
            <a:r>
              <a:rPr lang="en-US" sz="2400" b="1" u="sng" dirty="0" smtClean="0">
                <a:solidFill>
                  <a:srgbClr val="FF0000"/>
                </a:solidFill>
                <a:latin typeface="Arial" panose="020B0604020202020204" pitchFamily="34" charset="0"/>
                <a:cs typeface="Arial" panose="020B0604020202020204" pitchFamily="34" charset="0"/>
              </a:rPr>
              <a:t>!</a:t>
            </a:r>
          </a:p>
          <a:p>
            <a:pPr algn="ctr"/>
            <a:endParaRPr lang="en-US" sz="600" b="1" dirty="0" smtClean="0">
              <a:solidFill>
                <a:srgbClr val="00206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lt-LT" sz="2400" b="1" u="sng" dirty="0" smtClean="0">
                <a:solidFill>
                  <a:srgbClr val="FF0000"/>
                </a:solidFill>
                <a:latin typeface="Arial" panose="020B0604020202020204" pitchFamily="34" charset="0"/>
                <a:cs typeface="Arial" panose="020B0604020202020204" pitchFamily="34" charset="0"/>
              </a:rPr>
              <a:t>Sutartį </a:t>
            </a:r>
            <a:r>
              <a:rPr lang="lt-LT" sz="2400" b="1" u="sng" dirty="0">
                <a:solidFill>
                  <a:srgbClr val="FF0000"/>
                </a:solidFill>
                <a:latin typeface="Arial" panose="020B0604020202020204" pitchFamily="34" charset="0"/>
                <a:cs typeface="Arial" panose="020B0604020202020204" pitchFamily="34" charset="0"/>
              </a:rPr>
              <a:t>nutraukti  turi teisę tik ją sudaręs asmuo</a:t>
            </a:r>
            <a:r>
              <a:rPr lang="lt-LT" sz="2400" b="1" u="sng" dirty="0" smtClean="0">
                <a:solidFill>
                  <a:srgbClr val="FF0000"/>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Ø"/>
            </a:pPr>
            <a:r>
              <a:rPr lang="lt-LT" sz="2400" dirty="0" smtClean="0">
                <a:solidFill>
                  <a:srgbClr val="002060"/>
                </a:solidFill>
                <a:latin typeface="Arial" panose="020B0604020202020204" pitchFamily="34" charset="0"/>
                <a:cs typeface="Arial" panose="020B0604020202020204" pitchFamily="34" charset="0"/>
              </a:rPr>
              <a:t>REKOMENDUOJAMA</a:t>
            </a:r>
            <a:r>
              <a:rPr lang="lt-LT" sz="2400" dirty="0">
                <a:solidFill>
                  <a:srgbClr val="002060"/>
                </a:solidFill>
                <a:latin typeface="Arial" panose="020B0604020202020204" pitchFamily="34" charset="0"/>
                <a:cs typeface="Arial" panose="020B0604020202020204" pitchFamily="34" charset="0"/>
              </a:rPr>
              <a:t>, KAD VISAS SUTARTIS PASIRAŠYTŲ TĖVAI!</a:t>
            </a:r>
          </a:p>
          <a:p>
            <a:pPr marL="342900" indent="-342900">
              <a:buFont typeface="Wingdings" panose="05000000000000000000" pitchFamily="2" charset="2"/>
              <a:buChar char="ü"/>
            </a:pPr>
            <a:endParaRPr lang="lt-LT"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591368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964276" y="299258"/>
            <a:ext cx="9077499" cy="831273"/>
          </a:xfrm>
        </p:spPr>
        <p:txBody>
          <a:bodyPr>
            <a:noAutofit/>
          </a:bodyPr>
          <a:lstStyle/>
          <a:p>
            <a:pPr algn="ctr"/>
            <a:r>
              <a:rPr lang="lt-LT" sz="2800" b="1" dirty="0" smtClean="0">
                <a:solidFill>
                  <a:srgbClr val="002060"/>
                </a:solidFill>
                <a:latin typeface="Arial" panose="020B0604020202020204" pitchFamily="34" charset="0"/>
                <a:cs typeface="Arial" panose="020B0604020202020204" pitchFamily="34" charset="0"/>
              </a:rPr>
              <a:t>    </a:t>
            </a:r>
            <a:r>
              <a:rPr lang="en-US" sz="2800" b="1" dirty="0" smtClean="0">
                <a:solidFill>
                  <a:srgbClr val="002060"/>
                </a:solidFill>
                <a:latin typeface="Arial" panose="020B0604020202020204" pitchFamily="34" charset="0"/>
                <a:cs typeface="Arial" panose="020B0604020202020204" pitchFamily="34" charset="0"/>
              </a:rPr>
              <a:t>MOKINI</a:t>
            </a:r>
            <a:r>
              <a:rPr lang="lt-LT" sz="2800" b="1" dirty="0" smtClean="0">
                <a:solidFill>
                  <a:srgbClr val="002060"/>
                </a:solidFill>
                <a:latin typeface="Arial" panose="020B0604020202020204" pitchFamily="34" charset="0"/>
                <a:cs typeface="Arial" panose="020B0604020202020204" pitchFamily="34" charset="0"/>
              </a:rPr>
              <a:t>Ų</a:t>
            </a:r>
            <a:r>
              <a:rPr lang="en-US" sz="2800" b="1" dirty="0" smtClean="0">
                <a:solidFill>
                  <a:srgbClr val="002060"/>
                </a:solidFill>
                <a:latin typeface="Arial" panose="020B0604020202020204" pitchFamily="34" charset="0"/>
                <a:cs typeface="Arial" panose="020B0604020202020204" pitchFamily="34" charset="0"/>
              </a:rPr>
              <a:t> SUTAR</a:t>
            </a:r>
            <a:r>
              <a:rPr lang="lt-LT" sz="2800" b="1" dirty="0" smtClean="0">
                <a:solidFill>
                  <a:srgbClr val="002060"/>
                </a:solidFill>
                <a:latin typeface="Arial" panose="020B0604020202020204" pitchFamily="34" charset="0"/>
                <a:cs typeface="Arial" panose="020B0604020202020204" pitchFamily="34" charset="0"/>
              </a:rPr>
              <a:t>ČIŲ PATEIKIMAS</a:t>
            </a:r>
            <a:endParaRPr lang="lt-LT" sz="28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677333" y="1246911"/>
            <a:ext cx="11326245" cy="4987634"/>
          </a:xfrm>
        </p:spPr>
        <p:txBody>
          <a:bodyPr>
            <a:normAutofit fontScale="85000" lnSpcReduction="20000"/>
          </a:bodyPr>
          <a:lstStyle/>
          <a:p>
            <a:r>
              <a:rPr lang="lt-LT" sz="2400" b="1" dirty="0" smtClean="0">
                <a:solidFill>
                  <a:srgbClr val="002060"/>
                </a:solidFill>
              </a:rPr>
              <a:t>   </a:t>
            </a:r>
          </a:p>
          <a:p>
            <a:pPr marL="457200" indent="-457200">
              <a:buFont typeface="Wingdings" panose="05000000000000000000" pitchFamily="2" charset="2"/>
              <a:buChar char="Ø"/>
            </a:pPr>
            <a:r>
              <a:rPr lang="lt-LT" sz="2600" b="1" dirty="0" smtClean="0">
                <a:solidFill>
                  <a:srgbClr val="FF0000"/>
                </a:solidFill>
                <a:latin typeface="Arial" panose="020B0604020202020204" pitchFamily="34" charset="0"/>
                <a:cs typeface="Arial" panose="020B0604020202020204" pitchFamily="34" charset="0"/>
              </a:rPr>
              <a:t>Mokinių sutartis prašome pateikti Švietimo skyriui kartu su NVŠ teikėjo pasirašytu lydraščiu, kuriame būtų nurodytas pateikiamų sutarčių abėcėlinis sąrašas, </a:t>
            </a:r>
            <a:r>
              <a:rPr lang="pt-BR" sz="2600" b="1" dirty="0">
                <a:solidFill>
                  <a:srgbClr val="FF0000"/>
                </a:solidFill>
                <a:latin typeface="Arial" panose="020B0604020202020204" pitchFamily="34" charset="0"/>
                <a:cs typeface="Arial" panose="020B0604020202020204" pitchFamily="34" charset="0"/>
              </a:rPr>
              <a:t>išskirtas pagal vykdomą(-as) programą(-</a:t>
            </a:r>
            <a:r>
              <a:rPr lang="pt-BR" sz="2600" b="1" dirty="0" smtClean="0">
                <a:solidFill>
                  <a:srgbClr val="FF0000"/>
                </a:solidFill>
                <a:latin typeface="Arial" panose="020B0604020202020204" pitchFamily="34" charset="0"/>
                <a:cs typeface="Arial" panose="020B0604020202020204" pitchFamily="34" charset="0"/>
              </a:rPr>
              <a:t>as)</a:t>
            </a:r>
            <a:r>
              <a:rPr lang="lt-LT" sz="2600" b="1" dirty="0" smtClean="0">
                <a:solidFill>
                  <a:srgbClr val="FF0000"/>
                </a:solidFill>
                <a:latin typeface="Arial" panose="020B0604020202020204" pitchFamily="34" charset="0"/>
                <a:cs typeface="Arial" panose="020B0604020202020204" pitchFamily="34" charset="0"/>
              </a:rPr>
              <a:t> iki 2020 m. vasario 17 d. </a:t>
            </a:r>
            <a:endParaRPr lang="en-US" sz="2600" b="1" dirty="0" smtClean="0">
              <a:solidFill>
                <a:srgbClr val="FF000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endParaRPr lang="en-US" sz="1100" b="1" dirty="0" smtClean="0">
              <a:solidFill>
                <a:srgbClr val="FF000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lt-LT" sz="2400" dirty="0" smtClean="0">
                <a:solidFill>
                  <a:srgbClr val="002060"/>
                </a:solidFill>
                <a:latin typeface="Arial" panose="020B0604020202020204" pitchFamily="34" charset="0"/>
                <a:cs typeface="Arial" panose="020B0604020202020204" pitchFamily="34" charset="0"/>
              </a:rPr>
              <a:t>Lydraštį ir sutartis prašome </a:t>
            </a:r>
            <a:r>
              <a:rPr lang="nn-NO" sz="2400" dirty="0" smtClean="0">
                <a:solidFill>
                  <a:srgbClr val="002060"/>
                </a:solidFill>
                <a:latin typeface="Arial" panose="020B0604020202020204" pitchFamily="34" charset="0"/>
                <a:cs typeface="Arial" panose="020B0604020202020204" pitchFamily="34" charset="0"/>
              </a:rPr>
              <a:t>pristat</a:t>
            </a:r>
            <a:r>
              <a:rPr lang="lt-LT" sz="2400" dirty="0" err="1" smtClean="0">
                <a:solidFill>
                  <a:srgbClr val="002060"/>
                </a:solidFill>
                <a:latin typeface="Arial" panose="020B0604020202020204" pitchFamily="34" charset="0"/>
                <a:cs typeface="Arial" panose="020B0604020202020204" pitchFamily="34" charset="0"/>
              </a:rPr>
              <a:t>yti</a:t>
            </a:r>
            <a:r>
              <a:rPr lang="nn-NO" sz="2400" dirty="0" smtClean="0">
                <a:solidFill>
                  <a:srgbClr val="002060"/>
                </a:solidFill>
                <a:latin typeface="Arial" panose="020B0604020202020204" pitchFamily="34" charset="0"/>
                <a:cs typeface="Arial" panose="020B0604020202020204" pitchFamily="34" charset="0"/>
              </a:rPr>
              <a:t> į </a:t>
            </a:r>
            <a:r>
              <a:rPr lang="nn-NO" sz="2400" dirty="0">
                <a:solidFill>
                  <a:srgbClr val="002060"/>
                </a:solidFill>
                <a:latin typeface="Arial" panose="020B0604020202020204" pitchFamily="34" charset="0"/>
                <a:cs typeface="Arial" panose="020B0604020202020204" pitchFamily="34" charset="0"/>
              </a:rPr>
              <a:t>103 </a:t>
            </a:r>
            <a:r>
              <a:rPr lang="nn-NO" sz="2400" dirty="0" smtClean="0">
                <a:solidFill>
                  <a:srgbClr val="002060"/>
                </a:solidFill>
                <a:latin typeface="Arial" panose="020B0604020202020204" pitchFamily="34" charset="0"/>
                <a:cs typeface="Arial" panose="020B0604020202020204" pitchFamily="34" charset="0"/>
              </a:rPr>
              <a:t>kab</a:t>
            </a:r>
            <a:r>
              <a:rPr lang="nn-NO" sz="2400" dirty="0">
                <a:solidFill>
                  <a:srgbClr val="002060"/>
                </a:solidFill>
                <a:latin typeface="Arial" panose="020B0604020202020204" pitchFamily="34" charset="0"/>
                <a:cs typeface="Arial" panose="020B0604020202020204" pitchFamily="34" charset="0"/>
              </a:rPr>
              <a:t>. </a:t>
            </a:r>
            <a:r>
              <a:rPr lang="lt-LT" sz="2400" dirty="0" smtClean="0">
                <a:solidFill>
                  <a:srgbClr val="002060"/>
                </a:solidFill>
                <a:latin typeface="Arial" panose="020B0604020202020204" pitchFamily="34" charset="0"/>
                <a:cs typeface="Arial" panose="020B0604020202020204" pitchFamily="34" charset="0"/>
              </a:rPr>
              <a:t>(</a:t>
            </a:r>
            <a:r>
              <a:rPr lang="nn-NO" sz="2400" dirty="0" smtClean="0">
                <a:solidFill>
                  <a:srgbClr val="002060"/>
                </a:solidFill>
                <a:latin typeface="Arial" panose="020B0604020202020204" pitchFamily="34" charset="0"/>
                <a:cs typeface="Arial" panose="020B0604020202020204" pitchFamily="34" charset="0"/>
              </a:rPr>
              <a:t>J</a:t>
            </a:r>
            <a:r>
              <a:rPr lang="nn-NO" sz="2400" dirty="0">
                <a:solidFill>
                  <a:srgbClr val="002060"/>
                </a:solidFill>
                <a:latin typeface="Arial" panose="020B0604020202020204" pitchFamily="34" charset="0"/>
                <a:cs typeface="Arial" panose="020B0604020202020204" pitchFamily="34" charset="0"/>
              </a:rPr>
              <a:t>. Gruodžio g. </a:t>
            </a:r>
            <a:r>
              <a:rPr lang="nn-NO" sz="2400" dirty="0" smtClean="0">
                <a:solidFill>
                  <a:srgbClr val="002060"/>
                </a:solidFill>
                <a:latin typeface="Arial" panose="020B0604020202020204" pitchFamily="34" charset="0"/>
                <a:cs typeface="Arial" panose="020B0604020202020204" pitchFamily="34" charset="0"/>
              </a:rPr>
              <a:t>16</a:t>
            </a:r>
            <a:r>
              <a:rPr lang="lt-LT" sz="2400" dirty="0" smtClean="0">
                <a:solidFill>
                  <a:srgbClr val="002060"/>
                </a:solidFill>
                <a:latin typeface="Arial" panose="020B0604020202020204" pitchFamily="34" charset="0"/>
                <a:cs typeface="Arial" panose="020B0604020202020204" pitchFamily="34" charset="0"/>
              </a:rPr>
              <a:t>)</a:t>
            </a:r>
            <a:r>
              <a:rPr lang="nn-NO" sz="2400" dirty="0" smtClean="0">
                <a:solidFill>
                  <a:srgbClr val="002060"/>
                </a:solidFill>
                <a:latin typeface="Arial" panose="020B0604020202020204" pitchFamily="34" charset="0"/>
                <a:cs typeface="Arial" panose="020B0604020202020204" pitchFamily="34" charset="0"/>
              </a:rPr>
              <a:t> arba si</a:t>
            </a:r>
            <a:r>
              <a:rPr lang="lt-LT" sz="2400" dirty="0" err="1" smtClean="0">
                <a:solidFill>
                  <a:srgbClr val="002060"/>
                </a:solidFill>
                <a:latin typeface="Arial" panose="020B0604020202020204" pitchFamily="34" charset="0"/>
                <a:cs typeface="Arial" panose="020B0604020202020204" pitchFamily="34" charset="0"/>
              </a:rPr>
              <a:t>ųsti</a:t>
            </a:r>
            <a:r>
              <a:rPr lang="lt-LT" sz="2400" dirty="0" smtClean="0">
                <a:solidFill>
                  <a:srgbClr val="002060"/>
                </a:solidFill>
                <a:latin typeface="Arial" panose="020B0604020202020204" pitchFamily="34" charset="0"/>
                <a:cs typeface="Arial" panose="020B0604020202020204" pitchFamily="34" charset="0"/>
              </a:rPr>
              <a:t> </a:t>
            </a:r>
            <a:r>
              <a:rPr lang="nn-NO" sz="2400" dirty="0" smtClean="0">
                <a:solidFill>
                  <a:srgbClr val="002060"/>
                </a:solidFill>
                <a:latin typeface="Arial" panose="020B0604020202020204" pitchFamily="34" charset="0"/>
                <a:cs typeface="Arial" panose="020B0604020202020204" pitchFamily="34" charset="0"/>
              </a:rPr>
              <a:t>el</a:t>
            </a:r>
            <a:r>
              <a:rPr lang="nn-NO" sz="2400" dirty="0">
                <a:solidFill>
                  <a:srgbClr val="002060"/>
                </a:solidFill>
                <a:latin typeface="Arial" panose="020B0604020202020204" pitchFamily="34" charset="0"/>
                <a:cs typeface="Arial" panose="020B0604020202020204" pitchFamily="34" charset="0"/>
              </a:rPr>
              <a:t>. p. </a:t>
            </a:r>
            <a:r>
              <a:rPr lang="nn-NO" sz="2400" dirty="0" smtClean="0">
                <a:solidFill>
                  <a:srgbClr val="002060"/>
                </a:solidFill>
                <a:latin typeface="Arial" panose="020B0604020202020204" pitchFamily="34" charset="0"/>
                <a:cs typeface="Arial" panose="020B0604020202020204" pitchFamily="34" charset="0"/>
                <a:hlinkClick r:id="rId3"/>
              </a:rPr>
              <a:t>ingrida.valejeviene@kaunas.lt</a:t>
            </a:r>
            <a:r>
              <a:rPr lang="lt-LT" sz="2400" dirty="0">
                <a:solidFill>
                  <a:srgbClr val="002060"/>
                </a:solidFill>
                <a:latin typeface="Arial" panose="020B0604020202020204" pitchFamily="34" charset="0"/>
                <a:cs typeface="Arial" panose="020B0604020202020204" pitchFamily="34" charset="0"/>
              </a:rPr>
              <a:t> </a:t>
            </a:r>
            <a:r>
              <a:rPr lang="lt-LT" sz="2400" b="1" dirty="0">
                <a:solidFill>
                  <a:srgbClr val="FF0000"/>
                </a:solidFill>
                <a:latin typeface="Arial" panose="020B0604020202020204" pitchFamily="34" charset="0"/>
                <a:cs typeface="Arial" panose="020B0604020202020204" pitchFamily="34" charset="0"/>
              </a:rPr>
              <a:t>Be lydraščio </a:t>
            </a:r>
            <a:r>
              <a:rPr lang="lt-LT" sz="2400" b="1" dirty="0" smtClean="0">
                <a:solidFill>
                  <a:srgbClr val="FF0000"/>
                </a:solidFill>
                <a:latin typeface="Arial" panose="020B0604020202020204" pitchFamily="34" charset="0"/>
                <a:cs typeface="Arial" panose="020B0604020202020204" pitchFamily="34" charset="0"/>
              </a:rPr>
              <a:t>pateiktos sutartys nepriimamos!</a:t>
            </a:r>
            <a:endParaRPr lang="lt-LT" sz="2400" b="1" dirty="0">
              <a:solidFill>
                <a:srgbClr val="FF0000"/>
              </a:solidFill>
              <a:latin typeface="Arial" panose="020B0604020202020204" pitchFamily="34" charset="0"/>
              <a:cs typeface="Arial" panose="020B0604020202020204" pitchFamily="34" charset="0"/>
            </a:endParaRPr>
          </a:p>
          <a:p>
            <a:endParaRPr lang="nn-NO" sz="1100" dirty="0">
              <a:solidFill>
                <a:srgbClr val="00206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lt-LT" sz="2600" b="1" u="sng" dirty="0" smtClean="0">
                <a:solidFill>
                  <a:srgbClr val="002060"/>
                </a:solidFill>
                <a:latin typeface="Arial" panose="020B0604020202020204" pitchFamily="34" charset="0"/>
                <a:cs typeface="Arial" panose="020B0604020202020204" pitchFamily="34" charset="0"/>
              </a:rPr>
              <a:t>Sutartys suskirstytos pagal programų pavadinimus į atskirus katalogus </a:t>
            </a:r>
            <a:r>
              <a:rPr lang="lt-LT" sz="2600" dirty="0" smtClean="0">
                <a:solidFill>
                  <a:srgbClr val="002060"/>
                </a:solidFill>
                <a:latin typeface="Arial" panose="020B0604020202020204" pitchFamily="34" charset="0"/>
                <a:cs typeface="Arial" panose="020B0604020202020204" pitchFamily="34" charset="0"/>
              </a:rPr>
              <a:t>(</a:t>
            </a:r>
            <a:r>
              <a:rPr lang="lt-LT" sz="2600" dirty="0">
                <a:solidFill>
                  <a:srgbClr val="002060"/>
                </a:solidFill>
                <a:latin typeface="Arial" panose="020B0604020202020204" pitchFamily="34" charset="0"/>
                <a:cs typeface="Arial" panose="020B0604020202020204" pitchFamily="34" charset="0"/>
              </a:rPr>
              <a:t>jei bus vykdoma daugiau nei viena programa</a:t>
            </a:r>
            <a:r>
              <a:rPr lang="lt-LT" sz="2600" dirty="0" smtClean="0">
                <a:solidFill>
                  <a:srgbClr val="002060"/>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ü"/>
            </a:pPr>
            <a:endParaRPr lang="lt-LT" sz="2600" dirty="0" smtClean="0">
              <a:solidFill>
                <a:srgbClr val="00206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lt-LT" sz="2600" b="1" dirty="0" smtClean="0">
                <a:solidFill>
                  <a:srgbClr val="FF0000"/>
                </a:solidFill>
                <a:latin typeface="Arial" panose="020B0604020202020204" pitchFamily="34" charset="0"/>
                <a:cs typeface="Arial" panose="020B0604020202020204" pitchFamily="34" charset="0"/>
              </a:rPr>
              <a:t>Kiekviena mokinio </a:t>
            </a:r>
            <a:r>
              <a:rPr lang="lt-LT" sz="2600" b="1" dirty="0">
                <a:solidFill>
                  <a:srgbClr val="FF0000"/>
                </a:solidFill>
                <a:latin typeface="Arial" panose="020B0604020202020204" pitchFamily="34" charset="0"/>
                <a:cs typeface="Arial" panose="020B0604020202020204" pitchFamily="34" charset="0"/>
              </a:rPr>
              <a:t>sutartis privalo būti pavadinta tik mokinio vardu ir pavarde </a:t>
            </a:r>
            <a:r>
              <a:rPr lang="lt-LT" sz="2600" b="1" u="sng" dirty="0" smtClean="0">
                <a:solidFill>
                  <a:srgbClr val="002060"/>
                </a:solidFill>
                <a:latin typeface="Arial" panose="020B0604020202020204" pitchFamily="34" charset="0"/>
                <a:cs typeface="Arial" panose="020B0604020202020204" pitchFamily="34" charset="0"/>
              </a:rPr>
              <a:t>Sutarties failo pavadinime mokinio vardas</a:t>
            </a:r>
            <a:r>
              <a:rPr lang="lt-LT" sz="2600" b="1" u="sng" dirty="0">
                <a:solidFill>
                  <a:srgbClr val="002060"/>
                </a:solidFill>
                <a:latin typeface="Arial" panose="020B0604020202020204" pitchFamily="34" charset="0"/>
                <a:cs typeface="Arial" panose="020B0604020202020204" pitchFamily="34" charset="0"/>
              </a:rPr>
              <a:t>, pavardė netrumpinami ir </a:t>
            </a:r>
            <a:r>
              <a:rPr lang="lt-LT" sz="2600" b="1" u="sng" dirty="0" smtClean="0">
                <a:solidFill>
                  <a:srgbClr val="002060"/>
                </a:solidFill>
                <a:latin typeface="Arial" panose="020B0604020202020204" pitchFamily="34" charset="0"/>
                <a:cs typeface="Arial" panose="020B0604020202020204" pitchFamily="34" charset="0"/>
              </a:rPr>
              <a:t>nenumeruojami, o sutarties lapai nuskenuoti viename PDF formato faile. </a:t>
            </a:r>
          </a:p>
          <a:p>
            <a:pPr marL="342900" indent="-342900">
              <a:buFont typeface="Wingdings" panose="05000000000000000000" pitchFamily="2" charset="2"/>
              <a:buChar char="ü"/>
            </a:pPr>
            <a:endParaRPr lang="en-US" sz="2600" u="sng" dirty="0" smtClean="0">
              <a:solidFill>
                <a:srgbClr val="00206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lt-LT" sz="2600" b="1" u="sng" dirty="0">
                <a:solidFill>
                  <a:srgbClr val="FF0000"/>
                </a:solidFill>
                <a:latin typeface="Arial" panose="020B0604020202020204" pitchFamily="34" charset="0"/>
                <a:cs typeface="Arial" panose="020B0604020202020204" pitchFamily="34" charset="0"/>
              </a:rPr>
              <a:t>Nepateikus visų mokinių </a:t>
            </a:r>
            <a:r>
              <a:rPr lang="lt-LT" sz="2600" b="1" u="sng" dirty="0" smtClean="0">
                <a:solidFill>
                  <a:srgbClr val="FF0000"/>
                </a:solidFill>
                <a:latin typeface="Arial" panose="020B0604020202020204" pitchFamily="34" charset="0"/>
                <a:cs typeface="Arial" panose="020B0604020202020204" pitchFamily="34" charset="0"/>
              </a:rPr>
              <a:t>sutarčių, pateikus jas be lydraščio ar skenuotas ne PDF formatu, bus </a:t>
            </a:r>
            <a:r>
              <a:rPr lang="lt-LT" sz="2600" b="1" u="sng" dirty="0">
                <a:solidFill>
                  <a:srgbClr val="FF0000"/>
                </a:solidFill>
                <a:latin typeface="Arial" panose="020B0604020202020204" pitchFamily="34" charset="0"/>
                <a:cs typeface="Arial" panose="020B0604020202020204" pitchFamily="34" charset="0"/>
              </a:rPr>
              <a:t>stabdomas finansavimas!</a:t>
            </a:r>
          </a:p>
          <a:p>
            <a:endParaRPr lang="lt-LT" sz="2600" dirty="0">
              <a:latin typeface="Arial" panose="020B0604020202020204" pitchFamily="34" charset="0"/>
              <a:cs typeface="Arial" panose="020B0604020202020204" pitchFamily="34" charset="0"/>
            </a:endParaRPr>
          </a:p>
          <a:p>
            <a:endParaRPr lang="lt-LT" dirty="0"/>
          </a:p>
        </p:txBody>
      </p:sp>
    </p:spTree>
    <p:extLst>
      <p:ext uri="{BB962C8B-B14F-4D97-AF65-F5344CB8AC3E}">
        <p14:creationId xmlns:p14="http://schemas.microsoft.com/office/powerpoint/2010/main" val="26165369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13911" y="423949"/>
            <a:ext cx="10632962" cy="706582"/>
          </a:xfrm>
        </p:spPr>
        <p:txBody>
          <a:bodyPr>
            <a:normAutofit/>
          </a:bodyPr>
          <a:lstStyle/>
          <a:p>
            <a:pPr algn="ctr"/>
            <a:r>
              <a:rPr lang="lt-LT" sz="2800" b="1" dirty="0" smtClean="0">
                <a:solidFill>
                  <a:srgbClr val="002060"/>
                </a:solidFill>
                <a:latin typeface="Arial" panose="020B0604020202020204" pitchFamily="34" charset="0"/>
                <a:cs typeface="Arial" panose="020B0604020202020204" pitchFamily="34" charset="0"/>
              </a:rPr>
              <a:t>MOKINIŲ REGISTRO TVARKYMAS </a:t>
            </a:r>
            <a:endParaRPr lang="lt-LT" sz="28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557784" y="932688"/>
            <a:ext cx="11354354" cy="5177167"/>
          </a:xfrm>
        </p:spPr>
        <p:txBody>
          <a:bodyPr>
            <a:normAutofit/>
          </a:bodyPr>
          <a:lstStyle/>
          <a:p>
            <a:pPr marL="457200" indent="-457200">
              <a:buFont typeface="Wingdings" panose="05000000000000000000" pitchFamily="2" charset="2"/>
              <a:buChar char="Ø"/>
            </a:pPr>
            <a:r>
              <a:rPr lang="lt-LT" sz="2100" dirty="0" smtClean="0">
                <a:solidFill>
                  <a:srgbClr val="002060"/>
                </a:solidFill>
                <a:latin typeface="Arial" panose="020B0604020202020204" pitchFamily="34" charset="0"/>
                <a:cs typeface="Arial" panose="020B0604020202020204" pitchFamily="34" charset="0"/>
              </a:rPr>
              <a:t>Sudarius </a:t>
            </a:r>
            <a:r>
              <a:rPr lang="lt-LT" sz="2100" dirty="0">
                <a:solidFill>
                  <a:srgbClr val="002060"/>
                </a:solidFill>
                <a:latin typeface="Arial" panose="020B0604020202020204" pitchFamily="34" charset="0"/>
                <a:cs typeface="Arial" panose="020B0604020202020204" pitchFamily="34" charset="0"/>
              </a:rPr>
              <a:t>sutartį </a:t>
            </a:r>
            <a:r>
              <a:rPr lang="lt-LT" sz="2100" b="1" u="sng" dirty="0">
                <a:solidFill>
                  <a:srgbClr val="002060"/>
                </a:solidFill>
                <a:latin typeface="Arial" panose="020B0604020202020204" pitchFamily="34" charset="0"/>
                <a:cs typeface="Arial" panose="020B0604020202020204" pitchFamily="34" charset="0"/>
              </a:rPr>
              <a:t>per </a:t>
            </a:r>
            <a:r>
              <a:rPr lang="lt-LT" sz="2100" b="1" u="sng" dirty="0" smtClean="0">
                <a:solidFill>
                  <a:srgbClr val="002060"/>
                </a:solidFill>
                <a:latin typeface="Arial" panose="020B0604020202020204" pitchFamily="34" charset="0"/>
                <a:cs typeface="Arial" panose="020B0604020202020204" pitchFamily="34" charset="0"/>
              </a:rPr>
              <a:t>3 darbo dienas </a:t>
            </a:r>
            <a:r>
              <a:rPr lang="lt-LT" sz="2100" dirty="0" smtClean="0">
                <a:solidFill>
                  <a:srgbClr val="002060"/>
                </a:solidFill>
                <a:latin typeface="Arial" panose="020B0604020202020204" pitchFamily="34" charset="0"/>
                <a:cs typeface="Arial" panose="020B0604020202020204" pitchFamily="34" charset="0"/>
              </a:rPr>
              <a:t>nuo sutarties sudarymo/nutraukimo datos vaikas Mokinių registre </a:t>
            </a:r>
            <a:r>
              <a:rPr lang="lt-LT" sz="2100" b="1" u="sng" dirty="0" smtClean="0">
                <a:solidFill>
                  <a:srgbClr val="002060"/>
                </a:solidFill>
                <a:latin typeface="Arial" panose="020B0604020202020204" pitchFamily="34" charset="0"/>
                <a:cs typeface="Arial" panose="020B0604020202020204" pitchFamily="34" charset="0"/>
              </a:rPr>
              <a:t>įregistruojamas/išregistruojamas</a:t>
            </a:r>
            <a:r>
              <a:rPr lang="lt-LT" sz="2100" dirty="0" smtClean="0">
                <a:solidFill>
                  <a:srgbClr val="002060"/>
                </a:solidFill>
                <a:latin typeface="Arial" panose="020B0604020202020204" pitchFamily="34" charset="0"/>
                <a:cs typeface="Arial" panose="020B0604020202020204" pitchFamily="34" charset="0"/>
              </a:rPr>
              <a:t>.</a:t>
            </a:r>
          </a:p>
          <a:p>
            <a:pPr marL="457200" indent="-457200">
              <a:buFont typeface="Wingdings" panose="05000000000000000000" pitchFamily="2" charset="2"/>
              <a:buChar char="Ø"/>
            </a:pPr>
            <a:endParaRPr lang="lt-LT" sz="800" dirty="0" smtClean="0">
              <a:solidFill>
                <a:srgbClr val="00206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lt-LT" sz="2100" dirty="0" smtClean="0">
                <a:solidFill>
                  <a:srgbClr val="002060"/>
                </a:solidFill>
                <a:latin typeface="Arial" panose="020B0604020202020204" pitchFamily="34" charset="0"/>
                <a:cs typeface="Arial" panose="020B0604020202020204" pitchFamily="34" charset="0"/>
              </a:rPr>
              <a:t>Mokinių registras privalo būti sutvarkytas iki priešpaskutinės mėnesio darbo dienos. </a:t>
            </a:r>
            <a:r>
              <a:rPr lang="lt-LT" sz="2100" b="1" u="sng" dirty="0" smtClean="0">
                <a:solidFill>
                  <a:srgbClr val="002060"/>
                </a:solidFill>
                <a:latin typeface="Arial" panose="020B0604020202020204" pitchFamily="34" charset="0"/>
                <a:cs typeface="Arial" panose="020B0604020202020204" pitchFamily="34" charset="0"/>
              </a:rPr>
              <a:t>Paskutinę </a:t>
            </a:r>
            <a:r>
              <a:rPr lang="lt-LT" sz="2100" b="1" u="sng" dirty="0">
                <a:solidFill>
                  <a:srgbClr val="002060"/>
                </a:solidFill>
                <a:latin typeface="Arial" panose="020B0604020202020204" pitchFamily="34" charset="0"/>
                <a:cs typeface="Arial" panose="020B0604020202020204" pitchFamily="34" charset="0"/>
              </a:rPr>
              <a:t>mėnesio darbo </a:t>
            </a:r>
            <a:r>
              <a:rPr lang="lt-LT" sz="2100" b="1" u="sng" dirty="0" smtClean="0">
                <a:solidFill>
                  <a:srgbClr val="002060"/>
                </a:solidFill>
                <a:latin typeface="Arial" panose="020B0604020202020204" pitchFamily="34" charset="0"/>
                <a:cs typeface="Arial" panose="020B0604020202020204" pitchFamily="34" charset="0"/>
              </a:rPr>
              <a:t>dieną keitimai negalimi</a:t>
            </a:r>
            <a:r>
              <a:rPr lang="en-US" sz="2100" b="1" u="sng" dirty="0" smtClean="0">
                <a:solidFill>
                  <a:srgbClr val="002060"/>
                </a:solidFill>
                <a:latin typeface="Arial" panose="020B0604020202020204" pitchFamily="34" charset="0"/>
                <a:cs typeface="Arial" panose="020B0604020202020204" pitchFamily="34" charset="0"/>
              </a:rPr>
              <a:t>!</a:t>
            </a:r>
            <a:endParaRPr lang="lt-LT" sz="2100" b="1" u="sng" dirty="0" smtClean="0">
              <a:solidFill>
                <a:srgbClr val="00206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endParaRPr lang="lt-LT" sz="800" b="1" u="sng" dirty="0" smtClean="0">
              <a:solidFill>
                <a:srgbClr val="00206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lt-LT" sz="2100" b="1" u="sng" dirty="0" smtClean="0">
                <a:solidFill>
                  <a:srgbClr val="002060"/>
                </a:solidFill>
                <a:latin typeface="Arial" panose="020B0604020202020204" pitchFamily="34" charset="0"/>
                <a:cs typeface="Arial" panose="020B0604020202020204" pitchFamily="34" charset="0"/>
              </a:rPr>
              <a:t>Prašome </a:t>
            </a:r>
            <a:r>
              <a:rPr lang="lt-LT" sz="2100" b="1" u="sng" dirty="0">
                <a:solidFill>
                  <a:srgbClr val="002060"/>
                </a:solidFill>
                <a:latin typeface="Arial" panose="020B0604020202020204" pitchFamily="34" charset="0"/>
                <a:cs typeface="Arial" panose="020B0604020202020204" pitchFamily="34" charset="0"/>
              </a:rPr>
              <a:t>neviršyti Mokinių registre sutartyje su Savivaldybe nustatyto programoje dalyvaujančių mokinių sutartinio skaičiaus</a:t>
            </a:r>
            <a:r>
              <a:rPr lang="lt-LT" sz="2100" b="1" u="sng" dirty="0" smtClean="0">
                <a:solidFill>
                  <a:srgbClr val="002060"/>
                </a:solidFill>
                <a:latin typeface="Arial" panose="020B0604020202020204" pitchFamily="34" charset="0"/>
                <a:cs typeface="Arial" panose="020B0604020202020204" pitchFamily="34" charset="0"/>
              </a:rPr>
              <a:t>!</a:t>
            </a:r>
          </a:p>
          <a:p>
            <a:pPr marL="457200" indent="-457200">
              <a:buFont typeface="Wingdings" panose="05000000000000000000" pitchFamily="2" charset="2"/>
              <a:buChar char="Ø"/>
            </a:pPr>
            <a:endParaRPr lang="lt-LT" sz="800" b="1" u="sng" dirty="0" smtClean="0">
              <a:solidFill>
                <a:srgbClr val="00206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lt-LT" sz="2100" dirty="0" smtClean="0">
                <a:solidFill>
                  <a:srgbClr val="002060"/>
                </a:solidFill>
                <a:latin typeface="Arial" panose="020B0604020202020204" pitchFamily="34" charset="0"/>
                <a:cs typeface="Arial" panose="020B0604020202020204" pitchFamily="34" charset="0"/>
              </a:rPr>
              <a:t>Instrukciją </a:t>
            </a:r>
            <a:r>
              <a:rPr lang="lt-LT" sz="2100" dirty="0">
                <a:solidFill>
                  <a:srgbClr val="002060"/>
                </a:solidFill>
                <a:latin typeface="Arial" panose="020B0604020202020204" pitchFamily="34" charset="0"/>
                <a:cs typeface="Arial" panose="020B0604020202020204" pitchFamily="34" charset="0"/>
              </a:rPr>
              <a:t>dėl darbo su Mokinių registru </a:t>
            </a:r>
            <a:r>
              <a:rPr lang="lt-LT" sz="2100" b="1" dirty="0">
                <a:solidFill>
                  <a:srgbClr val="002060"/>
                </a:solidFill>
                <a:latin typeface="Arial" panose="020B0604020202020204" pitchFamily="34" charset="0"/>
                <a:cs typeface="Arial" panose="020B0604020202020204" pitchFamily="34" charset="0"/>
              </a:rPr>
              <a:t>2019-2020 NVS ir FSPU darbų </a:t>
            </a:r>
            <a:r>
              <a:rPr lang="lt-LT" sz="2100" b="1" dirty="0" smtClean="0">
                <a:solidFill>
                  <a:srgbClr val="002060"/>
                </a:solidFill>
                <a:latin typeface="Arial" panose="020B0604020202020204" pitchFamily="34" charset="0"/>
                <a:cs typeface="Arial" panose="020B0604020202020204" pitchFamily="34" charset="0"/>
              </a:rPr>
              <a:t>tvarka.docx </a:t>
            </a:r>
            <a:r>
              <a:rPr lang="lt-LT" sz="2100" dirty="0" smtClean="0">
                <a:solidFill>
                  <a:srgbClr val="002060"/>
                </a:solidFill>
                <a:latin typeface="Arial" panose="020B0604020202020204" pitchFamily="34" charset="0"/>
                <a:cs typeface="Arial" panose="020B0604020202020204" pitchFamily="34" charset="0"/>
              </a:rPr>
              <a:t>rasite čia </a:t>
            </a:r>
            <a:r>
              <a:rPr lang="lt-LT" sz="2100" dirty="0" smtClean="0">
                <a:solidFill>
                  <a:srgbClr val="002060"/>
                </a:solidFill>
                <a:latin typeface="Arial" panose="020B0604020202020204" pitchFamily="34" charset="0"/>
                <a:cs typeface="Arial" panose="020B0604020202020204" pitchFamily="34" charset="0"/>
                <a:hlinkClick r:id="rId3"/>
              </a:rPr>
              <a:t>https</a:t>
            </a:r>
            <a:r>
              <a:rPr lang="lt-LT" sz="2100" dirty="0">
                <a:solidFill>
                  <a:srgbClr val="002060"/>
                </a:solidFill>
                <a:latin typeface="Arial" panose="020B0604020202020204" pitchFamily="34" charset="0"/>
                <a:cs typeface="Arial" panose="020B0604020202020204" pitchFamily="34" charset="0"/>
                <a:hlinkClick r:id="rId3"/>
              </a:rPr>
              <a:t>://</a:t>
            </a:r>
            <a:r>
              <a:rPr lang="lt-LT" sz="2100" dirty="0" smtClean="0">
                <a:solidFill>
                  <a:srgbClr val="002060"/>
                </a:solidFill>
                <a:latin typeface="Arial" panose="020B0604020202020204" pitchFamily="34" charset="0"/>
                <a:cs typeface="Arial" panose="020B0604020202020204" pitchFamily="34" charset="0"/>
                <a:hlinkClick r:id="rId3"/>
              </a:rPr>
              <a:t>mokiniai.emokykla.lt/Account/Auth?ReturnUrl</a:t>
            </a:r>
            <a:r>
              <a:rPr lang="lt-LT" sz="2100" dirty="0">
                <a:solidFill>
                  <a:srgbClr val="002060"/>
                </a:solidFill>
                <a:latin typeface="Arial" panose="020B0604020202020204" pitchFamily="34" charset="0"/>
                <a:cs typeface="Arial" panose="020B0604020202020204" pitchFamily="34" charset="0"/>
                <a:hlinkClick r:id="rId3"/>
              </a:rPr>
              <a:t>=%</a:t>
            </a:r>
            <a:r>
              <a:rPr lang="lt-LT" sz="2100" dirty="0" smtClean="0">
                <a:solidFill>
                  <a:srgbClr val="002060"/>
                </a:solidFill>
                <a:latin typeface="Arial" panose="020B0604020202020204" pitchFamily="34" charset="0"/>
                <a:cs typeface="Arial" panose="020B0604020202020204" pitchFamily="34" charset="0"/>
                <a:hlinkClick r:id="rId3"/>
              </a:rPr>
              <a:t>2f</a:t>
            </a:r>
            <a:endParaRPr lang="lt-LT" sz="2100" dirty="0" smtClean="0">
              <a:solidFill>
                <a:srgbClr val="00206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endParaRPr lang="lt-LT" sz="800" dirty="0" smtClean="0">
              <a:solidFill>
                <a:srgbClr val="00206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lt-LT" sz="2100" dirty="0">
                <a:solidFill>
                  <a:srgbClr val="002060"/>
                </a:solidFill>
                <a:latin typeface="Arial" panose="020B0604020202020204" pitchFamily="34" charset="0"/>
                <a:cs typeface="Arial" panose="020B0604020202020204" pitchFamily="34" charset="0"/>
              </a:rPr>
              <a:t>Dėl Mokinių registro klaidų, problemų, klausimų </a:t>
            </a:r>
            <a:r>
              <a:rPr lang="lt-LT" sz="2100" dirty="0" smtClean="0">
                <a:solidFill>
                  <a:srgbClr val="002060"/>
                </a:solidFill>
                <a:latin typeface="Arial" panose="020B0604020202020204" pitchFamily="34" charset="0"/>
                <a:cs typeface="Arial" panose="020B0604020202020204" pitchFamily="34" charset="0"/>
              </a:rPr>
              <a:t>kreiptis:</a:t>
            </a:r>
          </a:p>
          <a:p>
            <a:pPr marL="457200" indent="-457200">
              <a:buFont typeface="Wingdings" panose="05000000000000000000" pitchFamily="2" charset="2"/>
              <a:buChar char="ü"/>
            </a:pPr>
            <a:r>
              <a:rPr lang="lt-LT" sz="2100" dirty="0" smtClean="0">
                <a:solidFill>
                  <a:srgbClr val="002060"/>
                </a:solidFill>
                <a:latin typeface="Arial" panose="020B0604020202020204" pitchFamily="34" charset="0"/>
                <a:cs typeface="Arial" panose="020B0604020202020204" pitchFamily="34" charset="0"/>
              </a:rPr>
              <a:t>T</a:t>
            </a:r>
            <a:r>
              <a:rPr lang="it-IT" sz="2100" dirty="0" smtClean="0">
                <a:solidFill>
                  <a:srgbClr val="002060"/>
                </a:solidFill>
                <a:latin typeface="Arial" panose="020B0604020202020204" pitchFamily="34" charset="0"/>
                <a:cs typeface="Arial" panose="020B0604020202020204" pitchFamily="34" charset="0"/>
              </a:rPr>
              <a:t>el</a:t>
            </a:r>
            <a:r>
              <a:rPr lang="lt-LT" sz="2100" dirty="0" smtClean="0">
                <a:solidFill>
                  <a:srgbClr val="002060"/>
                </a:solidFill>
                <a:latin typeface="Arial" panose="020B0604020202020204" pitchFamily="34" charset="0"/>
                <a:cs typeface="Arial" panose="020B0604020202020204" pitchFamily="34" charset="0"/>
              </a:rPr>
              <a:t>. </a:t>
            </a:r>
            <a:r>
              <a:rPr lang="it-IT" sz="2100" dirty="0" smtClean="0">
                <a:solidFill>
                  <a:srgbClr val="002060"/>
                </a:solidFill>
                <a:latin typeface="Arial" panose="020B0604020202020204" pitchFamily="34" charset="0"/>
                <a:cs typeface="Arial" panose="020B0604020202020204" pitchFamily="34" charset="0"/>
              </a:rPr>
              <a:t>(</a:t>
            </a:r>
            <a:r>
              <a:rPr lang="it-IT" sz="2100" dirty="0">
                <a:solidFill>
                  <a:srgbClr val="002060"/>
                </a:solidFill>
                <a:latin typeface="Arial" panose="020B0604020202020204" pitchFamily="34" charset="0"/>
                <a:cs typeface="Arial" panose="020B0604020202020204" pitchFamily="34" charset="0"/>
              </a:rPr>
              <a:t>85) </a:t>
            </a:r>
            <a:r>
              <a:rPr lang="it-IT" sz="2100" dirty="0" smtClean="0">
                <a:solidFill>
                  <a:srgbClr val="002060"/>
                </a:solidFill>
                <a:latin typeface="Arial" panose="020B0604020202020204" pitchFamily="34" charset="0"/>
                <a:cs typeface="Arial" panose="020B0604020202020204" pitchFamily="34" charset="0"/>
              </a:rPr>
              <a:t>2356143;</a:t>
            </a:r>
            <a:r>
              <a:rPr lang="lt-LT" sz="2100" dirty="0" smtClean="0">
                <a:solidFill>
                  <a:srgbClr val="002060"/>
                </a:solidFill>
                <a:latin typeface="Arial" panose="020B0604020202020204" pitchFamily="34" charset="0"/>
                <a:cs typeface="Arial" panose="020B0604020202020204" pitchFamily="34" charset="0"/>
              </a:rPr>
              <a:t>  </a:t>
            </a:r>
            <a:r>
              <a:rPr lang="it-IT" sz="2100" dirty="0" smtClean="0">
                <a:solidFill>
                  <a:srgbClr val="002060"/>
                </a:solidFill>
                <a:latin typeface="Arial" panose="020B0604020202020204" pitchFamily="34" charset="0"/>
                <a:cs typeface="Arial" panose="020B0604020202020204" pitchFamily="34" charset="0"/>
              </a:rPr>
              <a:t>el</a:t>
            </a:r>
            <a:r>
              <a:rPr lang="it-IT" sz="2100" dirty="0">
                <a:solidFill>
                  <a:srgbClr val="002060"/>
                </a:solidFill>
                <a:latin typeface="Arial" panose="020B0604020202020204" pitchFamily="34" charset="0"/>
                <a:cs typeface="Arial" panose="020B0604020202020204" pitchFamily="34" charset="0"/>
              </a:rPr>
              <a:t>. </a:t>
            </a:r>
            <a:r>
              <a:rPr lang="it-IT" sz="2100" dirty="0" smtClean="0">
                <a:solidFill>
                  <a:srgbClr val="002060"/>
                </a:solidFill>
                <a:latin typeface="Arial" panose="020B0604020202020204" pitchFamily="34" charset="0"/>
                <a:cs typeface="Arial" panose="020B0604020202020204" pitchFamily="34" charset="0"/>
              </a:rPr>
              <a:t>pašt</a:t>
            </a:r>
            <a:r>
              <a:rPr lang="lt-LT" sz="2100" dirty="0" err="1" smtClean="0">
                <a:solidFill>
                  <a:srgbClr val="002060"/>
                </a:solidFill>
                <a:latin typeface="Arial" panose="020B0604020202020204" pitchFamily="34" charset="0"/>
                <a:cs typeface="Arial" panose="020B0604020202020204" pitchFamily="34" charset="0"/>
              </a:rPr>
              <a:t>ais</a:t>
            </a:r>
            <a:r>
              <a:rPr lang="it-IT" sz="2100" dirty="0" smtClean="0">
                <a:solidFill>
                  <a:srgbClr val="002060"/>
                </a:solidFill>
                <a:latin typeface="Arial" panose="020B0604020202020204" pitchFamily="34" charset="0"/>
                <a:cs typeface="Arial" panose="020B0604020202020204" pitchFamily="34" charset="0"/>
              </a:rPr>
              <a:t>:  </a:t>
            </a:r>
            <a:r>
              <a:rPr lang="it-IT" sz="2100" dirty="0">
                <a:solidFill>
                  <a:srgbClr val="002060"/>
                </a:solidFill>
                <a:latin typeface="Arial" panose="020B0604020202020204" pitchFamily="34" charset="0"/>
                <a:cs typeface="Arial" panose="020B0604020202020204" pitchFamily="34" charset="0"/>
              </a:rPr>
              <a:t>virginija.stambrauskiene@itc.smm.lt; birute.rimkiene@itc.smm.lt; daiva.lapinskiene@itc.smm.lt </a:t>
            </a:r>
            <a:r>
              <a:rPr lang="lt-LT" sz="2100" dirty="0" smtClean="0">
                <a:solidFill>
                  <a:srgbClr val="002060"/>
                </a:solidFill>
                <a:latin typeface="Arial" panose="020B0604020202020204" pitchFamily="34" charset="0"/>
                <a:cs typeface="Arial" panose="020B0604020202020204" pitchFamily="34" charset="0"/>
              </a:rPr>
              <a:t>     </a:t>
            </a:r>
            <a:endParaRPr lang="lt-LT" sz="2100" dirty="0">
              <a:solidFill>
                <a:srgbClr val="002060"/>
              </a:solidFill>
            </a:endParaRPr>
          </a:p>
        </p:txBody>
      </p:sp>
    </p:spTree>
    <p:extLst>
      <p:ext uri="{BB962C8B-B14F-4D97-AF65-F5344CB8AC3E}">
        <p14:creationId xmlns:p14="http://schemas.microsoft.com/office/powerpoint/2010/main" val="36172845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762297" y="423950"/>
            <a:ext cx="8869681" cy="600178"/>
          </a:xfrm>
        </p:spPr>
        <p:txBody>
          <a:bodyPr>
            <a:normAutofit/>
          </a:bodyPr>
          <a:lstStyle/>
          <a:p>
            <a:pPr algn="ctr"/>
            <a:r>
              <a:rPr lang="lt-LT" sz="3200" b="1" dirty="0" smtClean="0">
                <a:solidFill>
                  <a:srgbClr val="002060"/>
                </a:solidFill>
                <a:latin typeface="Arial" panose="020B0604020202020204" pitchFamily="34" charset="0"/>
                <a:cs typeface="Arial" panose="020B0604020202020204" pitchFamily="34" charset="0"/>
              </a:rPr>
              <a:t> UŽSIĖMIMO TVARKARAŠČIO PILDYMAS</a:t>
            </a:r>
            <a:endParaRPr lang="lt-LT" sz="32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598516" y="1188721"/>
            <a:ext cx="11022677" cy="4572000"/>
          </a:xfrm>
        </p:spPr>
        <p:txBody>
          <a:bodyPr>
            <a:noAutofit/>
          </a:bodyPr>
          <a:lstStyle/>
          <a:p>
            <a:pPr marL="285750" indent="-285750">
              <a:spcBef>
                <a:spcPts val="0"/>
              </a:spcBef>
              <a:buFont typeface="Wingdings" panose="05000000000000000000" pitchFamily="2" charset="2"/>
              <a:buChar char="Ø"/>
            </a:pPr>
            <a:r>
              <a:rPr lang="lt-LT" sz="2800" b="1" dirty="0" smtClean="0">
                <a:solidFill>
                  <a:srgbClr val="FF0000"/>
                </a:solidFill>
                <a:latin typeface="Arial" panose="020B0604020202020204" pitchFamily="34" charset="0"/>
                <a:cs typeface="Arial" panose="020B0604020202020204" pitchFamily="34" charset="0"/>
              </a:rPr>
              <a:t>Iki 2020 </a:t>
            </a:r>
            <a:r>
              <a:rPr lang="lt-LT" sz="2800" b="1" dirty="0">
                <a:solidFill>
                  <a:srgbClr val="FF0000"/>
                </a:solidFill>
                <a:latin typeface="Arial" panose="020B0604020202020204" pitchFamily="34" charset="0"/>
                <a:cs typeface="Arial" panose="020B0604020202020204" pitchFamily="34" charset="0"/>
              </a:rPr>
              <a:t>m. </a:t>
            </a:r>
            <a:r>
              <a:rPr lang="lt-LT" sz="2800" b="1" dirty="0" smtClean="0">
                <a:solidFill>
                  <a:srgbClr val="FF0000"/>
                </a:solidFill>
                <a:latin typeface="Arial" panose="020B0604020202020204" pitchFamily="34" charset="0"/>
                <a:cs typeface="Arial" panose="020B0604020202020204" pitchFamily="34" charset="0"/>
              </a:rPr>
              <a:t>sausio 30 d</a:t>
            </a:r>
            <a:r>
              <a:rPr lang="lt-LT" sz="2800" b="1" dirty="0">
                <a:solidFill>
                  <a:srgbClr val="FF0000"/>
                </a:solidFill>
                <a:latin typeface="Arial" panose="020B0604020202020204" pitchFamily="34" charset="0"/>
                <a:cs typeface="Arial" panose="020B0604020202020204" pitchFamily="34" charset="0"/>
              </a:rPr>
              <a:t>.</a:t>
            </a:r>
            <a:r>
              <a:rPr lang="lt-LT" sz="2800" dirty="0">
                <a:solidFill>
                  <a:srgbClr val="FF0000"/>
                </a:solidFill>
                <a:latin typeface="Arial" panose="020B0604020202020204" pitchFamily="34" charset="0"/>
                <a:cs typeface="Arial" panose="020B0604020202020204" pitchFamily="34" charset="0"/>
              </a:rPr>
              <a:t> </a:t>
            </a:r>
            <a:r>
              <a:rPr lang="lt-LT" sz="2800" dirty="0">
                <a:solidFill>
                  <a:srgbClr val="002060"/>
                </a:solidFill>
                <a:latin typeface="Arial" panose="020B0604020202020204" pitchFamily="34" charset="0"/>
                <a:cs typeface="Arial" panose="020B0604020202020204" pitchFamily="34" charset="0"/>
              </a:rPr>
              <a:t>Kvalifikacijos tobulinimo ir renginių registre (KTPRR) skiltyje ,,Vykdymo vietos“ </a:t>
            </a:r>
            <a:r>
              <a:rPr lang="lt-LT" sz="2800" b="1" dirty="0">
                <a:solidFill>
                  <a:srgbClr val="002060"/>
                </a:solidFill>
                <a:latin typeface="Arial" panose="020B0604020202020204" pitchFamily="34" charset="0"/>
                <a:cs typeface="Arial" panose="020B0604020202020204" pitchFamily="34" charset="0"/>
              </a:rPr>
              <a:t>užpildomi </a:t>
            </a:r>
            <a:r>
              <a:rPr lang="lt-LT" sz="2800" b="1" dirty="0" smtClean="0">
                <a:solidFill>
                  <a:srgbClr val="002060"/>
                </a:solidFill>
                <a:latin typeface="Arial" panose="020B0604020202020204" pitchFamily="34" charset="0"/>
                <a:cs typeface="Arial" panose="020B0604020202020204" pitchFamily="34" charset="0"/>
              </a:rPr>
              <a:t>užsiėmimų </a:t>
            </a:r>
            <a:r>
              <a:rPr lang="lt-LT" sz="2800" b="1" dirty="0">
                <a:solidFill>
                  <a:srgbClr val="002060"/>
                </a:solidFill>
                <a:latin typeface="Arial" panose="020B0604020202020204" pitchFamily="34" charset="0"/>
                <a:cs typeface="Arial" panose="020B0604020202020204" pitchFamily="34" charset="0"/>
              </a:rPr>
              <a:t>tvarkaraščiai. </a:t>
            </a:r>
            <a:r>
              <a:rPr lang="lt-LT" sz="2800" dirty="0" smtClean="0">
                <a:solidFill>
                  <a:srgbClr val="002060"/>
                </a:solidFill>
                <a:latin typeface="Arial" panose="020B0604020202020204" pitchFamily="34" charset="0"/>
                <a:cs typeface="Arial" panose="020B0604020202020204" pitchFamily="34" charset="0"/>
              </a:rPr>
              <a:t>Suvedus </a:t>
            </a:r>
            <a:r>
              <a:rPr lang="lt-LT" sz="2800" dirty="0">
                <a:solidFill>
                  <a:srgbClr val="002060"/>
                </a:solidFill>
                <a:latin typeface="Arial" panose="020B0604020202020204" pitchFamily="34" charset="0"/>
                <a:cs typeface="Arial" panose="020B0604020202020204" pitchFamily="34" charset="0"/>
              </a:rPr>
              <a:t>tvarkaraščio duomenis į KTPRR, </a:t>
            </a:r>
            <a:r>
              <a:rPr lang="lt-LT" sz="2800" dirty="0" smtClean="0">
                <a:solidFill>
                  <a:srgbClr val="002060"/>
                </a:solidFill>
                <a:latin typeface="Arial" panose="020B0604020202020204" pitchFamily="34" charset="0"/>
                <a:cs typeface="Arial" panose="020B0604020202020204" pitchFamily="34" charset="0"/>
              </a:rPr>
              <a:t>per </a:t>
            </a:r>
            <a:r>
              <a:rPr lang="lt-LT" sz="2800" dirty="0">
                <a:solidFill>
                  <a:srgbClr val="002060"/>
                </a:solidFill>
                <a:latin typeface="Arial" panose="020B0604020202020204" pitchFamily="34" charset="0"/>
                <a:cs typeface="Arial" panose="020B0604020202020204" pitchFamily="34" charset="0"/>
              </a:rPr>
              <a:t>24 val. </a:t>
            </a:r>
            <a:r>
              <a:rPr lang="lt-LT" sz="2800" dirty="0" smtClean="0">
                <a:solidFill>
                  <a:srgbClr val="002060"/>
                </a:solidFill>
                <a:latin typeface="Arial" panose="020B0604020202020204" pitchFamily="34" charset="0"/>
                <a:cs typeface="Arial" panose="020B0604020202020204" pitchFamily="34" charset="0"/>
              </a:rPr>
              <a:t>jis atvaizduojama </a:t>
            </a:r>
            <a:r>
              <a:rPr lang="lt-LT" sz="2800" dirty="0">
                <a:solidFill>
                  <a:srgbClr val="002060"/>
                </a:solidFill>
                <a:latin typeface="Arial" panose="020B0604020202020204" pitchFamily="34" charset="0"/>
                <a:cs typeface="Arial" panose="020B0604020202020204" pitchFamily="34" charset="0"/>
              </a:rPr>
              <a:t>portale </a:t>
            </a:r>
            <a:r>
              <a:rPr lang="lt-LT" sz="2800" dirty="0" smtClean="0">
                <a:solidFill>
                  <a:srgbClr val="002060"/>
                </a:solidFill>
                <a:latin typeface="Arial" panose="020B0604020202020204" pitchFamily="34" charset="0"/>
                <a:cs typeface="Arial" panose="020B0604020202020204" pitchFamily="34" charset="0"/>
                <a:hlinkClick r:id="rId3"/>
              </a:rPr>
              <a:t>www.emokykla.lt</a:t>
            </a:r>
            <a:endParaRPr lang="lt-LT" sz="2800" dirty="0" smtClean="0">
              <a:solidFill>
                <a:srgbClr val="002060"/>
              </a:solidFill>
              <a:latin typeface="Arial" panose="020B0604020202020204" pitchFamily="34" charset="0"/>
              <a:cs typeface="Arial" panose="020B0604020202020204" pitchFamily="34" charset="0"/>
            </a:endParaRPr>
          </a:p>
          <a:p>
            <a:pPr marL="285750" indent="-285750">
              <a:spcBef>
                <a:spcPts val="0"/>
              </a:spcBef>
              <a:buFont typeface="Wingdings" panose="05000000000000000000" pitchFamily="2" charset="2"/>
              <a:buChar char="Ø"/>
            </a:pPr>
            <a:endParaRPr lang="lt-LT" sz="2800" dirty="0" smtClean="0">
              <a:solidFill>
                <a:srgbClr val="002060"/>
              </a:solidFill>
              <a:latin typeface="Arial" panose="020B0604020202020204" pitchFamily="34" charset="0"/>
              <a:cs typeface="Arial" panose="020B0604020202020204" pitchFamily="34" charset="0"/>
            </a:endParaRPr>
          </a:p>
          <a:p>
            <a:pPr marL="285750" indent="-285750">
              <a:spcBef>
                <a:spcPts val="0"/>
              </a:spcBef>
              <a:buFont typeface="Wingdings" panose="05000000000000000000" pitchFamily="2" charset="2"/>
              <a:buChar char="Ø"/>
            </a:pPr>
            <a:endParaRPr lang="lt-LT" sz="800" dirty="0" smtClean="0">
              <a:solidFill>
                <a:srgbClr val="002060"/>
              </a:solidFill>
              <a:latin typeface="Arial" panose="020B0604020202020204" pitchFamily="34" charset="0"/>
              <a:cs typeface="Arial" panose="020B0604020202020204" pitchFamily="34" charset="0"/>
            </a:endParaRPr>
          </a:p>
          <a:p>
            <a:pPr marL="285750" indent="-285750">
              <a:spcBef>
                <a:spcPts val="0"/>
              </a:spcBef>
              <a:buFont typeface="Wingdings" panose="05000000000000000000" pitchFamily="2" charset="2"/>
              <a:buChar char="Ø"/>
            </a:pPr>
            <a:r>
              <a:rPr lang="lt-LT" sz="2800" dirty="0" smtClean="0">
                <a:solidFill>
                  <a:srgbClr val="002060"/>
                </a:solidFill>
                <a:latin typeface="Arial" panose="020B0604020202020204" pitchFamily="34" charset="0"/>
                <a:cs typeface="Arial" panose="020B0604020202020204" pitchFamily="34" charset="0"/>
              </a:rPr>
              <a:t>KTPRR tvarkaraščio įvedimo </a:t>
            </a:r>
            <a:r>
              <a:rPr lang="lt-LT" sz="2800" dirty="0">
                <a:solidFill>
                  <a:srgbClr val="002060"/>
                </a:solidFill>
                <a:latin typeface="Arial" panose="020B0604020202020204" pitchFamily="34" charset="0"/>
                <a:cs typeface="Arial" panose="020B0604020202020204" pitchFamily="34" charset="0"/>
              </a:rPr>
              <a:t>instrukciją </a:t>
            </a:r>
            <a:r>
              <a:rPr lang="lt-LT" sz="2800" dirty="0" smtClean="0">
                <a:solidFill>
                  <a:srgbClr val="002060"/>
                </a:solidFill>
                <a:latin typeface="Arial" panose="020B0604020202020204" pitchFamily="34" charset="0"/>
                <a:cs typeface="Arial" panose="020B0604020202020204" pitchFamily="34" charset="0"/>
              </a:rPr>
              <a:t>rasite:</a:t>
            </a:r>
            <a:endParaRPr lang="lt-LT" sz="2800" dirty="0">
              <a:solidFill>
                <a:srgbClr val="002060"/>
              </a:solidFill>
              <a:latin typeface="Arial" panose="020B0604020202020204" pitchFamily="34" charset="0"/>
              <a:cs typeface="Arial" panose="020B0604020202020204" pitchFamily="34" charset="0"/>
            </a:endParaRPr>
          </a:p>
          <a:p>
            <a:pPr>
              <a:spcBef>
                <a:spcPts val="0"/>
              </a:spcBef>
            </a:pPr>
            <a:r>
              <a:rPr lang="lt-LT" sz="2800" dirty="0" smtClean="0">
                <a:solidFill>
                  <a:srgbClr val="002060"/>
                </a:solidFill>
                <a:latin typeface="Arial" panose="020B0604020202020204" pitchFamily="34" charset="0"/>
                <a:cs typeface="Arial" panose="020B0604020202020204" pitchFamily="34" charset="0"/>
                <a:hlinkClick r:id="rId4"/>
              </a:rPr>
              <a:t>https</a:t>
            </a:r>
            <a:r>
              <a:rPr lang="lt-LT" sz="2800" dirty="0">
                <a:solidFill>
                  <a:srgbClr val="002060"/>
                </a:solidFill>
                <a:latin typeface="Arial" panose="020B0604020202020204" pitchFamily="34" charset="0"/>
                <a:cs typeface="Arial" panose="020B0604020202020204" pitchFamily="34" charset="0"/>
                <a:hlinkClick r:id="rId4"/>
              </a:rPr>
              <a:t>://</a:t>
            </a:r>
            <a:r>
              <a:rPr lang="lt-LT" sz="2800" dirty="0" smtClean="0">
                <a:solidFill>
                  <a:srgbClr val="002060"/>
                </a:solidFill>
                <a:latin typeface="Arial" panose="020B0604020202020204" pitchFamily="34" charset="0"/>
                <a:cs typeface="Arial" panose="020B0604020202020204" pitchFamily="34" charset="0"/>
                <a:hlinkClick r:id="rId4"/>
              </a:rPr>
              <a:t>www.lmnsc.lt/uplfiles2/KTPRR%20Vykdymo_laiko_ivedimo_instrukcija.pdf</a:t>
            </a:r>
            <a:endParaRPr lang="lt-LT" sz="2800" dirty="0" smtClean="0">
              <a:solidFill>
                <a:srgbClr val="002060"/>
              </a:solidFill>
              <a:latin typeface="Arial" panose="020B0604020202020204" pitchFamily="34" charset="0"/>
              <a:cs typeface="Arial" panose="020B0604020202020204" pitchFamily="34" charset="0"/>
            </a:endParaRPr>
          </a:p>
          <a:p>
            <a:pPr>
              <a:spcBef>
                <a:spcPts val="0"/>
              </a:spcBef>
            </a:pPr>
            <a:endParaRPr lang="lt-LT" sz="800" dirty="0">
              <a:solidFill>
                <a:srgbClr val="002060"/>
              </a:solidFill>
              <a:latin typeface="Arial" panose="020B0604020202020204" pitchFamily="34" charset="0"/>
              <a:cs typeface="Arial" panose="020B0604020202020204" pitchFamily="34" charset="0"/>
            </a:endParaRPr>
          </a:p>
          <a:p>
            <a:pPr marL="285750" indent="-285750">
              <a:spcBef>
                <a:spcPts val="0"/>
              </a:spcBef>
              <a:buFont typeface="Wingdings" panose="05000000000000000000" pitchFamily="2" charset="2"/>
              <a:buChar char="ü"/>
            </a:pPr>
            <a:endParaRPr lang="lt-LT" sz="28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98941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09600" y="274638"/>
            <a:ext cx="10972800" cy="839268"/>
          </a:xfrm>
        </p:spPr>
        <p:txBody>
          <a:bodyPr>
            <a:normAutofit/>
          </a:bodyPr>
          <a:lstStyle/>
          <a:p>
            <a:pPr algn="ctr"/>
            <a:r>
              <a:rPr lang="lt-LT" sz="3200" b="1" dirty="0" smtClean="0">
                <a:solidFill>
                  <a:srgbClr val="002060"/>
                </a:solidFill>
                <a:latin typeface="Arial" panose="020B0604020202020204" pitchFamily="34" charset="0"/>
                <a:cs typeface="Arial" panose="020B0604020202020204" pitchFamily="34" charset="0"/>
              </a:rPr>
              <a:t>UŽSIĖMIMŲ TVARKARAŠČIO PILDYMAS</a:t>
            </a:r>
            <a:endParaRPr lang="lt-LT" sz="32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idx="1"/>
          </p:nvPr>
        </p:nvSpPr>
        <p:spPr>
          <a:xfrm>
            <a:off x="609600" y="1113906"/>
            <a:ext cx="10972800" cy="4588626"/>
          </a:xfrm>
        </p:spPr>
        <p:txBody>
          <a:bodyPr>
            <a:noAutofit/>
          </a:bodyPr>
          <a:lstStyle/>
          <a:p>
            <a:pPr marL="285750" indent="-285750" algn="r">
              <a:spcBef>
                <a:spcPts val="0"/>
              </a:spcBef>
              <a:buFont typeface="Wingdings" panose="05000000000000000000" pitchFamily="2" charset="2"/>
              <a:buChar char="Ø"/>
            </a:pPr>
            <a:r>
              <a:rPr lang="lt-LT" sz="800" b="1" dirty="0" smtClean="0">
                <a:solidFill>
                  <a:srgbClr val="002060"/>
                </a:solidFill>
                <a:latin typeface="Arial" panose="020B0604020202020204" pitchFamily="34" charset="0"/>
                <a:cs typeface="Arial" panose="020B0604020202020204" pitchFamily="34" charset="0"/>
              </a:rPr>
              <a:t> </a:t>
            </a:r>
          </a:p>
          <a:p>
            <a:pPr marL="0" indent="0" algn="just">
              <a:spcBef>
                <a:spcPts val="0"/>
              </a:spcBef>
              <a:buNone/>
            </a:pPr>
            <a:r>
              <a:rPr lang="lt-LT" sz="2400" b="1" u="sng" dirty="0" smtClean="0">
                <a:solidFill>
                  <a:srgbClr val="002060"/>
                </a:solidFill>
                <a:latin typeface="Arial" panose="020B0604020202020204" pitchFamily="34" charset="0"/>
                <a:cs typeface="Arial" panose="020B0604020202020204" pitchFamily="34" charset="0"/>
              </a:rPr>
              <a:t>Tiksli data, pradžios ir </a:t>
            </a:r>
            <a:r>
              <a:rPr lang="lt-LT" sz="2400" b="1" u="sng" dirty="0">
                <a:solidFill>
                  <a:srgbClr val="002060"/>
                </a:solidFill>
                <a:latin typeface="Arial" panose="020B0604020202020204" pitchFamily="34" charset="0"/>
                <a:cs typeface="Arial" panose="020B0604020202020204" pitchFamily="34" charset="0"/>
              </a:rPr>
              <a:t>pabaigos </a:t>
            </a:r>
            <a:r>
              <a:rPr lang="lt-LT" sz="2400" b="1" u="sng" dirty="0" smtClean="0">
                <a:solidFill>
                  <a:srgbClr val="002060"/>
                </a:solidFill>
                <a:latin typeface="Arial" panose="020B0604020202020204" pitchFamily="34" charset="0"/>
                <a:cs typeface="Arial" panose="020B0604020202020204" pitchFamily="34" charset="0"/>
              </a:rPr>
              <a:t>laikas</a:t>
            </a:r>
            <a:r>
              <a:rPr lang="lt-LT" sz="2400" b="1" dirty="0" smtClean="0">
                <a:solidFill>
                  <a:srgbClr val="002060"/>
                </a:solidFill>
                <a:latin typeface="Arial" panose="020B0604020202020204" pitchFamily="34" charset="0"/>
                <a:cs typeface="Arial" panose="020B0604020202020204" pitchFamily="34" charset="0"/>
              </a:rPr>
              <a:t>. Kiekvieną </a:t>
            </a:r>
            <a:r>
              <a:rPr lang="lt-LT" sz="2400" b="1" dirty="0">
                <a:solidFill>
                  <a:srgbClr val="002060"/>
                </a:solidFill>
                <a:latin typeface="Arial" panose="020B0604020202020204" pitchFamily="34" charset="0"/>
                <a:cs typeface="Arial" panose="020B0604020202020204" pitchFamily="34" charset="0"/>
              </a:rPr>
              <a:t>mėnesį NVŠ teikėjas </a:t>
            </a:r>
            <a:r>
              <a:rPr lang="lt-LT" sz="2400" b="1" dirty="0" smtClean="0">
                <a:solidFill>
                  <a:srgbClr val="002060"/>
                </a:solidFill>
                <a:latin typeface="Arial" panose="020B0604020202020204" pitchFamily="34" charset="0"/>
                <a:cs typeface="Arial" panose="020B0604020202020204" pitchFamily="34" charset="0"/>
              </a:rPr>
              <a:t>programos </a:t>
            </a:r>
            <a:r>
              <a:rPr lang="lt-LT" sz="2400" b="1" dirty="0" err="1" smtClean="0">
                <a:solidFill>
                  <a:srgbClr val="002060"/>
                </a:solidFill>
                <a:latin typeface="Arial" panose="020B0604020202020204" pitchFamily="34" charset="0"/>
                <a:cs typeface="Arial" panose="020B0604020202020204" pitchFamily="34" charset="0"/>
              </a:rPr>
              <a:t>užsiėmimus</a:t>
            </a:r>
            <a:r>
              <a:rPr lang="lt-LT" sz="2400" b="1" dirty="0" smtClean="0">
                <a:solidFill>
                  <a:srgbClr val="002060"/>
                </a:solidFill>
                <a:latin typeface="Arial" panose="020B0604020202020204" pitchFamily="34" charset="0"/>
                <a:cs typeface="Arial" panose="020B0604020202020204" pitchFamily="34" charset="0"/>
              </a:rPr>
              <a:t> </a:t>
            </a:r>
            <a:r>
              <a:rPr lang="lt-LT" sz="2400" b="1" dirty="0">
                <a:solidFill>
                  <a:srgbClr val="002060"/>
                </a:solidFill>
                <a:latin typeface="Arial" panose="020B0604020202020204" pitchFamily="34" charset="0"/>
                <a:cs typeface="Arial" panose="020B0604020202020204" pitchFamily="34" charset="0"/>
              </a:rPr>
              <a:t>privalo vykdyti ne mažiau kaip po 2 pedagoginio darbo valandas per savaitę arba ne mažiau nei 8 pedagoginio darbo valandas per </a:t>
            </a:r>
            <a:r>
              <a:rPr lang="lt-LT" sz="2400" b="1" dirty="0" smtClean="0">
                <a:solidFill>
                  <a:srgbClr val="002060"/>
                </a:solidFill>
                <a:latin typeface="Arial" panose="020B0604020202020204" pitchFamily="34" charset="0"/>
                <a:cs typeface="Arial" panose="020B0604020202020204" pitchFamily="34" charset="0"/>
              </a:rPr>
              <a:t>mėnesį</a:t>
            </a:r>
            <a:r>
              <a:rPr lang="en-US" sz="2400" b="1" dirty="0" smtClean="0">
                <a:solidFill>
                  <a:srgbClr val="002060"/>
                </a:solidFill>
                <a:latin typeface="Arial" panose="020B0604020202020204" pitchFamily="34" charset="0"/>
                <a:cs typeface="Arial" panose="020B0604020202020204" pitchFamily="34" charset="0"/>
              </a:rPr>
              <a:t>!</a:t>
            </a:r>
          </a:p>
          <a:p>
            <a:pPr marL="285750" indent="-285750" algn="just">
              <a:spcBef>
                <a:spcPts val="0"/>
              </a:spcBef>
              <a:buFont typeface="Wingdings" panose="05000000000000000000" pitchFamily="2" charset="2"/>
              <a:buChar char="Ø"/>
            </a:pPr>
            <a:endParaRPr lang="lt-LT" sz="800" dirty="0" smtClean="0">
              <a:solidFill>
                <a:srgbClr val="002060"/>
              </a:solidFill>
              <a:latin typeface="Arial" panose="020B0604020202020204" pitchFamily="34" charset="0"/>
              <a:cs typeface="Arial" panose="020B0604020202020204" pitchFamily="34" charset="0"/>
            </a:endParaRPr>
          </a:p>
          <a:p>
            <a:pPr marL="285750" indent="-285750" algn="just">
              <a:spcBef>
                <a:spcPts val="0"/>
              </a:spcBef>
              <a:buFont typeface="Wingdings" panose="05000000000000000000" pitchFamily="2" charset="2"/>
              <a:buChar char="Ø"/>
            </a:pPr>
            <a:endParaRPr lang="lt-LT" sz="800" dirty="0" smtClean="0">
              <a:solidFill>
                <a:srgbClr val="002060"/>
              </a:solidFill>
              <a:latin typeface="Arial" panose="020B0604020202020204" pitchFamily="34" charset="0"/>
              <a:cs typeface="Arial" panose="020B0604020202020204" pitchFamily="34" charset="0"/>
            </a:endParaRPr>
          </a:p>
          <a:p>
            <a:pPr marL="285750" indent="-285750" algn="just">
              <a:spcBef>
                <a:spcPts val="0"/>
              </a:spcBef>
              <a:buFont typeface="Wingdings" panose="05000000000000000000" pitchFamily="2" charset="2"/>
              <a:buChar char="Ø"/>
            </a:pPr>
            <a:r>
              <a:rPr lang="lt-LT" sz="2400" b="1" u="sng" dirty="0" smtClean="0">
                <a:solidFill>
                  <a:srgbClr val="002060"/>
                </a:solidFill>
                <a:latin typeface="Arial" panose="020B0604020202020204" pitchFamily="34" charset="0"/>
                <a:cs typeface="Arial" panose="020B0604020202020204" pitchFamily="34" charset="0"/>
              </a:rPr>
              <a:t>Tiksli užsiėmimo vykdymo vieta </a:t>
            </a:r>
            <a:r>
              <a:rPr lang="lt-LT" sz="2400" dirty="0" smtClean="0">
                <a:solidFill>
                  <a:srgbClr val="002060"/>
                </a:solidFill>
                <a:latin typeface="Arial" panose="020B0604020202020204" pitchFamily="34" charset="0"/>
                <a:cs typeface="Arial" panose="020B0604020202020204" pitchFamily="34" charset="0"/>
              </a:rPr>
              <a:t>– adresas, kabineto numeris, patalpų pavadinimas ir kt. duomenys, padėsiantys lengvai rasti užsiėmimų vietą.</a:t>
            </a:r>
            <a:endParaRPr lang="en-US" sz="2400" dirty="0" smtClean="0">
              <a:solidFill>
                <a:srgbClr val="002060"/>
              </a:solidFill>
              <a:latin typeface="Arial" panose="020B0604020202020204" pitchFamily="34" charset="0"/>
              <a:cs typeface="Arial" panose="020B0604020202020204" pitchFamily="34" charset="0"/>
            </a:endParaRPr>
          </a:p>
          <a:p>
            <a:pPr marL="285750" indent="-285750" algn="just">
              <a:spcBef>
                <a:spcPts val="0"/>
              </a:spcBef>
              <a:buFont typeface="Wingdings" panose="05000000000000000000" pitchFamily="2" charset="2"/>
              <a:buChar char="Ø"/>
            </a:pPr>
            <a:endParaRPr lang="lt-LT" sz="800" dirty="0" smtClean="0">
              <a:solidFill>
                <a:srgbClr val="002060"/>
              </a:solidFill>
              <a:latin typeface="Arial" panose="020B0604020202020204" pitchFamily="34" charset="0"/>
              <a:cs typeface="Arial" panose="020B0604020202020204" pitchFamily="34" charset="0"/>
            </a:endParaRPr>
          </a:p>
          <a:p>
            <a:pPr marL="285750" indent="-285750" algn="just">
              <a:spcBef>
                <a:spcPts val="0"/>
              </a:spcBef>
              <a:buFont typeface="Wingdings" panose="05000000000000000000" pitchFamily="2" charset="2"/>
              <a:buChar char="Ø"/>
            </a:pPr>
            <a:endParaRPr lang="lt-LT" sz="800" dirty="0" smtClean="0">
              <a:solidFill>
                <a:srgbClr val="002060"/>
              </a:solidFill>
              <a:latin typeface="Arial" panose="020B0604020202020204" pitchFamily="34" charset="0"/>
              <a:cs typeface="Arial" panose="020B0604020202020204" pitchFamily="34" charset="0"/>
            </a:endParaRPr>
          </a:p>
          <a:p>
            <a:pPr marL="285750" indent="-285750" algn="just">
              <a:spcBef>
                <a:spcPts val="0"/>
              </a:spcBef>
              <a:buFont typeface="Wingdings" panose="05000000000000000000" pitchFamily="2" charset="2"/>
              <a:buChar char="Ø"/>
            </a:pPr>
            <a:r>
              <a:rPr lang="lt-LT" sz="2400" dirty="0" smtClean="0">
                <a:solidFill>
                  <a:srgbClr val="002060"/>
                </a:solidFill>
                <a:latin typeface="Arial" panose="020B0604020202020204" pitchFamily="34" charset="0"/>
                <a:cs typeface="Arial" panose="020B0604020202020204" pitchFamily="34" charset="0"/>
              </a:rPr>
              <a:t>Visi </a:t>
            </a:r>
            <a:r>
              <a:rPr lang="lt-LT" sz="2400" dirty="0">
                <a:solidFill>
                  <a:srgbClr val="002060"/>
                </a:solidFill>
                <a:latin typeface="Arial" panose="020B0604020202020204" pitchFamily="34" charset="0"/>
                <a:cs typeface="Arial" panose="020B0604020202020204" pitchFamily="34" charset="0"/>
              </a:rPr>
              <a:t>tvarkaraščio </a:t>
            </a:r>
            <a:r>
              <a:rPr lang="lt-LT" sz="2400" b="1" u="sng" dirty="0">
                <a:solidFill>
                  <a:srgbClr val="002060"/>
                </a:solidFill>
                <a:latin typeface="Arial" panose="020B0604020202020204" pitchFamily="34" charset="0"/>
                <a:cs typeface="Arial" panose="020B0604020202020204" pitchFamily="34" charset="0"/>
              </a:rPr>
              <a:t>pasikeitimai, papildymai turi būti patalpinti į KTPRR iš karto, kai kas nors keičiama</a:t>
            </a:r>
            <a:r>
              <a:rPr lang="lt-LT" sz="2400" b="1" dirty="0" smtClean="0">
                <a:solidFill>
                  <a:srgbClr val="002060"/>
                </a:solidFill>
                <a:latin typeface="Arial" panose="020B0604020202020204" pitchFamily="34" charset="0"/>
                <a:cs typeface="Arial" panose="020B0604020202020204" pitchFamily="34" charset="0"/>
              </a:rPr>
              <a:t>.</a:t>
            </a:r>
            <a:r>
              <a:rPr lang="it-IT" sz="2400" b="1" dirty="0">
                <a:solidFill>
                  <a:srgbClr val="002060"/>
                </a:solidFill>
                <a:latin typeface="Arial" panose="020B0604020202020204" pitchFamily="34" charset="0"/>
                <a:cs typeface="Arial" panose="020B0604020202020204" pitchFamily="34" charset="0"/>
              </a:rPr>
              <a:t> </a:t>
            </a:r>
            <a:endParaRPr lang="it-IT" sz="2400" b="1" dirty="0" smtClean="0">
              <a:solidFill>
                <a:srgbClr val="002060"/>
              </a:solidFill>
              <a:latin typeface="Arial" panose="020B0604020202020204" pitchFamily="34" charset="0"/>
              <a:cs typeface="Arial" panose="020B0604020202020204" pitchFamily="34" charset="0"/>
            </a:endParaRPr>
          </a:p>
          <a:p>
            <a:pPr marL="285750" indent="-285750" algn="just">
              <a:spcBef>
                <a:spcPts val="0"/>
              </a:spcBef>
              <a:buFont typeface="Wingdings" panose="05000000000000000000" pitchFamily="2" charset="2"/>
              <a:buChar char="Ø"/>
            </a:pPr>
            <a:endParaRPr lang="lt-LT" sz="800" b="1" dirty="0" smtClean="0">
              <a:solidFill>
                <a:srgbClr val="002060"/>
              </a:solidFill>
              <a:latin typeface="Arial" panose="020B0604020202020204" pitchFamily="34" charset="0"/>
              <a:cs typeface="Arial" panose="020B0604020202020204" pitchFamily="34" charset="0"/>
            </a:endParaRPr>
          </a:p>
          <a:p>
            <a:pPr marL="285750" indent="-285750" algn="just">
              <a:spcBef>
                <a:spcPts val="0"/>
              </a:spcBef>
              <a:buFont typeface="Wingdings" panose="05000000000000000000" pitchFamily="2" charset="2"/>
              <a:buChar char="Ø"/>
            </a:pPr>
            <a:endParaRPr lang="lt-LT" sz="800" dirty="0">
              <a:solidFill>
                <a:srgbClr val="002060"/>
              </a:solidFill>
              <a:latin typeface="Arial" panose="020B0604020202020204" pitchFamily="34" charset="0"/>
              <a:cs typeface="Arial" panose="020B0604020202020204" pitchFamily="34" charset="0"/>
            </a:endParaRPr>
          </a:p>
          <a:p>
            <a:pPr marL="285750" indent="-285750">
              <a:spcBef>
                <a:spcPts val="0"/>
              </a:spcBef>
              <a:buFont typeface="Wingdings" panose="05000000000000000000" pitchFamily="2" charset="2"/>
              <a:buChar char="Ø"/>
            </a:pPr>
            <a:r>
              <a:rPr lang="lt-LT" sz="2400" dirty="0" smtClean="0">
                <a:solidFill>
                  <a:srgbClr val="002060"/>
                </a:solidFill>
                <a:latin typeface="Arial" panose="020B0604020202020204" pitchFamily="34" charset="0"/>
                <a:cs typeface="Arial" panose="020B0604020202020204" pitchFamily="34" charset="0"/>
              </a:rPr>
              <a:t>Išimtiniais </a:t>
            </a:r>
            <a:r>
              <a:rPr lang="lt-LT" sz="2400" dirty="0">
                <a:solidFill>
                  <a:srgbClr val="002060"/>
                </a:solidFill>
                <a:latin typeface="Arial" panose="020B0604020202020204" pitchFamily="34" charset="0"/>
                <a:cs typeface="Arial" panose="020B0604020202020204" pitchFamily="34" charset="0"/>
              </a:rPr>
              <a:t>atvejais, kai NVŠ teikėjai negali suvesti tvarkaraščių ar informacijos apie jų </a:t>
            </a:r>
            <a:r>
              <a:rPr lang="lt-LT" sz="2400" dirty="0" err="1" smtClean="0">
                <a:solidFill>
                  <a:srgbClr val="002060"/>
                </a:solidFill>
                <a:latin typeface="Arial" panose="020B0604020202020204" pitchFamily="34" charset="0"/>
                <a:cs typeface="Arial" panose="020B0604020202020204" pitchFamily="34" charset="0"/>
              </a:rPr>
              <a:t>keitimus</a:t>
            </a:r>
            <a:r>
              <a:rPr lang="lt-LT" sz="2400" dirty="0" smtClean="0">
                <a:solidFill>
                  <a:srgbClr val="002060"/>
                </a:solidFill>
                <a:latin typeface="Arial" panose="020B0604020202020204" pitchFamily="34" charset="0"/>
                <a:cs typeface="Arial" panose="020B0604020202020204" pitchFamily="34" charset="0"/>
              </a:rPr>
              <a:t> </a:t>
            </a:r>
            <a:r>
              <a:rPr lang="lt-LT" sz="2400" dirty="0">
                <a:solidFill>
                  <a:srgbClr val="002060"/>
                </a:solidFill>
                <a:latin typeface="Arial" panose="020B0604020202020204" pitchFamily="34" charset="0"/>
                <a:cs typeface="Arial" panose="020B0604020202020204" pitchFamily="34" charset="0"/>
              </a:rPr>
              <a:t>į KTPRR, </a:t>
            </a:r>
            <a:r>
              <a:rPr lang="lt-LT" sz="2400" dirty="0" smtClean="0">
                <a:solidFill>
                  <a:srgbClr val="002060"/>
                </a:solidFill>
                <a:latin typeface="Arial" panose="020B0604020202020204" pitchFamily="34" charset="0"/>
                <a:cs typeface="Arial" panose="020B0604020202020204" pitchFamily="34" charset="0"/>
              </a:rPr>
              <a:t>informacija </a:t>
            </a:r>
            <a:r>
              <a:rPr lang="lt-LT" sz="2400" dirty="0">
                <a:solidFill>
                  <a:srgbClr val="002060"/>
                </a:solidFill>
                <a:latin typeface="Arial" panose="020B0604020202020204" pitchFamily="34" charset="0"/>
                <a:cs typeface="Arial" panose="020B0604020202020204" pitchFamily="34" charset="0"/>
              </a:rPr>
              <a:t>(ne vėliau kaip 2 darbo dienos iki numatytos veiklos pradžios) </a:t>
            </a:r>
            <a:r>
              <a:rPr lang="lt-LT" sz="2400" dirty="0" smtClean="0">
                <a:solidFill>
                  <a:srgbClr val="002060"/>
                </a:solidFill>
                <a:latin typeface="Arial" panose="020B0604020202020204" pitchFamily="34" charset="0"/>
                <a:cs typeface="Arial" panose="020B0604020202020204" pitchFamily="34" charset="0"/>
              </a:rPr>
              <a:t>siunčiama el</a:t>
            </a:r>
            <a:r>
              <a:rPr lang="lt-LT" sz="2400" dirty="0">
                <a:solidFill>
                  <a:srgbClr val="002060"/>
                </a:solidFill>
                <a:latin typeface="Arial" panose="020B0604020202020204" pitchFamily="34" charset="0"/>
                <a:cs typeface="Arial" panose="020B0604020202020204" pitchFamily="34" charset="0"/>
              </a:rPr>
              <a:t>. p. </a:t>
            </a:r>
            <a:r>
              <a:rPr lang="lt-LT" sz="2400" dirty="0" err="1" smtClean="0">
                <a:solidFill>
                  <a:srgbClr val="002060"/>
                </a:solidFill>
                <a:latin typeface="Arial" panose="020B0604020202020204" pitchFamily="34" charset="0"/>
                <a:cs typeface="Arial" panose="020B0604020202020204" pitchFamily="34" charset="0"/>
                <a:hlinkClick r:id="rId3"/>
              </a:rPr>
              <a:t>ingrida.valejeviene@kaunas.lt</a:t>
            </a:r>
            <a:endParaRPr lang="lt-LT" sz="2400" dirty="0" smtClean="0">
              <a:solidFill>
                <a:srgbClr val="002060"/>
              </a:solidFill>
              <a:latin typeface="Arial" panose="020B0604020202020204" pitchFamily="34" charset="0"/>
              <a:cs typeface="Arial" panose="020B0604020202020204" pitchFamily="34" charset="0"/>
            </a:endParaRPr>
          </a:p>
          <a:p>
            <a:pPr marL="285750" indent="-285750">
              <a:spcBef>
                <a:spcPts val="0"/>
              </a:spcBef>
              <a:buFont typeface="Wingdings" panose="05000000000000000000" pitchFamily="2" charset="2"/>
              <a:buChar char="Ø"/>
            </a:pPr>
            <a:endParaRPr lang="lt-LT" sz="2400" dirty="0" smtClean="0">
              <a:solidFill>
                <a:srgbClr val="002060"/>
              </a:solidFill>
              <a:latin typeface="Arial" panose="020B0604020202020204" pitchFamily="34" charset="0"/>
              <a:cs typeface="Arial" panose="020B0604020202020204" pitchFamily="34" charset="0"/>
            </a:endParaRPr>
          </a:p>
          <a:p>
            <a:pPr marL="285750" indent="-285750">
              <a:spcBef>
                <a:spcPts val="0"/>
              </a:spcBef>
              <a:buFont typeface="Wingdings" panose="05000000000000000000" pitchFamily="2" charset="2"/>
              <a:buChar char="Ø"/>
            </a:pPr>
            <a:endParaRPr lang="lt-LT" sz="2400" dirty="0">
              <a:solidFill>
                <a:srgbClr val="00206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endParaRPr lang="lt-LT" sz="2400" dirty="0">
              <a:solidFill>
                <a:srgbClr val="00206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endParaRPr lang="lt-LT" sz="2400" dirty="0" smtClean="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707969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995055" y="415637"/>
            <a:ext cx="8503920" cy="897774"/>
          </a:xfrm>
        </p:spPr>
        <p:txBody>
          <a:bodyPr>
            <a:noAutofit/>
          </a:bodyPr>
          <a:lstStyle/>
          <a:p>
            <a:pPr algn="ctr"/>
            <a:r>
              <a:rPr lang="lt-LT" sz="3200" b="1" dirty="0" smtClean="0">
                <a:solidFill>
                  <a:srgbClr val="002060"/>
                </a:solidFill>
                <a:latin typeface="Arial" panose="020B0604020202020204" pitchFamily="34" charset="0"/>
                <a:cs typeface="Arial" panose="020B0604020202020204" pitchFamily="34" charset="0"/>
              </a:rPr>
              <a:t>LANKOMUMO ŽURNALO PILDYMAS </a:t>
            </a:r>
            <a:endParaRPr lang="lt-LT" sz="32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677333" y="1243584"/>
            <a:ext cx="11201553" cy="5223718"/>
          </a:xfrm>
        </p:spPr>
        <p:txBody>
          <a:bodyPr>
            <a:normAutofit/>
          </a:bodyPr>
          <a:lstStyle/>
          <a:p>
            <a:pPr marL="342900" indent="-342900">
              <a:spcBef>
                <a:spcPts val="0"/>
              </a:spcBef>
              <a:buFont typeface="Wingdings" panose="05000000000000000000" pitchFamily="2" charset="2"/>
              <a:buChar char="Ø"/>
            </a:pPr>
            <a:r>
              <a:rPr lang="lt-LT" sz="2200" dirty="0" smtClean="0">
                <a:solidFill>
                  <a:srgbClr val="002060"/>
                </a:solidFill>
                <a:latin typeface="Arial" panose="020B0604020202020204" pitchFamily="34" charset="0"/>
                <a:cs typeface="Arial" panose="020B0604020202020204" pitchFamily="34" charset="0"/>
              </a:rPr>
              <a:t>Lankomumo žurnalą </a:t>
            </a:r>
            <a:r>
              <a:rPr lang="lt-LT" sz="2200" b="1" u="sng" dirty="0" smtClean="0">
                <a:solidFill>
                  <a:srgbClr val="002060"/>
                </a:solidFill>
                <a:latin typeface="Arial" panose="020B0604020202020204" pitchFamily="34" charset="0"/>
                <a:cs typeface="Arial" panose="020B0604020202020204" pitchFamily="34" charset="0"/>
              </a:rPr>
              <a:t>privaloma pildyti kiekvieną užsiėmimų dieną</a:t>
            </a:r>
            <a:r>
              <a:rPr lang="lt-LT" sz="2200" dirty="0" smtClean="0">
                <a:solidFill>
                  <a:srgbClr val="002060"/>
                </a:solidFill>
                <a:latin typeface="Arial" panose="020B0604020202020204" pitchFamily="34" charset="0"/>
                <a:cs typeface="Arial" panose="020B0604020202020204" pitchFamily="34" charset="0"/>
              </a:rPr>
              <a:t>;</a:t>
            </a:r>
          </a:p>
          <a:p>
            <a:pPr>
              <a:spcBef>
                <a:spcPts val="0"/>
              </a:spcBef>
            </a:pPr>
            <a:r>
              <a:rPr lang="lt-LT" sz="2200" dirty="0" smtClean="0">
                <a:solidFill>
                  <a:srgbClr val="002060"/>
                </a:solidFill>
                <a:latin typeface="Arial" panose="020B0604020202020204" pitchFamily="34" charset="0"/>
                <a:cs typeface="Arial" panose="020B0604020202020204" pitchFamily="34" charset="0"/>
              </a:rPr>
              <a:t> </a:t>
            </a:r>
          </a:p>
          <a:p>
            <a:pPr marL="342900" indent="-342900">
              <a:spcBef>
                <a:spcPts val="0"/>
              </a:spcBef>
              <a:buFont typeface="Wingdings" panose="05000000000000000000" pitchFamily="2" charset="2"/>
              <a:buChar char="Ø"/>
            </a:pPr>
            <a:r>
              <a:rPr lang="lt-LT" sz="2200" b="1" u="sng" dirty="0" smtClean="0">
                <a:solidFill>
                  <a:srgbClr val="002060"/>
                </a:solidFill>
                <a:latin typeface="Arial" panose="020B0604020202020204" pitchFamily="34" charset="0"/>
                <a:cs typeface="Arial" panose="020B0604020202020204" pitchFamily="34" charset="0"/>
              </a:rPr>
              <a:t>Užsiėmimų datos turi sutapti su tvarkaraštyje nurodytomis datomis</a:t>
            </a:r>
            <a:r>
              <a:rPr lang="lt-LT" sz="2200" dirty="0" smtClean="0">
                <a:solidFill>
                  <a:srgbClr val="002060"/>
                </a:solidFill>
                <a:latin typeface="Arial" panose="020B0604020202020204" pitchFamily="34" charset="0"/>
                <a:cs typeface="Arial" panose="020B0604020202020204" pitchFamily="34" charset="0"/>
              </a:rPr>
              <a:t>; Dėl svarbių priežasčių atidirbami užsiėmimai fiksuojami lankomumo žurnale ir tvarkaraštyje. </a:t>
            </a:r>
          </a:p>
          <a:p>
            <a:pPr marL="342900" indent="-342900">
              <a:spcBef>
                <a:spcPts val="0"/>
              </a:spcBef>
              <a:buFont typeface="Wingdings" panose="05000000000000000000" pitchFamily="2" charset="2"/>
              <a:buChar char="Ø"/>
            </a:pPr>
            <a:endParaRPr lang="lt-LT" sz="2200" b="1" dirty="0" smtClean="0">
              <a:solidFill>
                <a:srgbClr val="002060"/>
              </a:solidFill>
              <a:latin typeface="Arial" panose="020B0604020202020204" pitchFamily="34" charset="0"/>
              <a:cs typeface="Arial" panose="020B0604020202020204" pitchFamily="34" charset="0"/>
            </a:endParaRPr>
          </a:p>
          <a:p>
            <a:pPr marL="342900" indent="-342900">
              <a:spcBef>
                <a:spcPts val="0"/>
              </a:spcBef>
              <a:buFont typeface="Wingdings" panose="05000000000000000000" pitchFamily="2" charset="2"/>
              <a:buChar char="Ø"/>
            </a:pPr>
            <a:r>
              <a:rPr lang="lt-LT" sz="2200" b="1" u="sng" dirty="0" smtClean="0">
                <a:solidFill>
                  <a:srgbClr val="002060"/>
                </a:solidFill>
                <a:latin typeface="Arial" panose="020B0604020202020204" pitchFamily="34" charset="0"/>
                <a:cs typeface="Arial" panose="020B0604020202020204" pitchFamily="34" charset="0"/>
              </a:rPr>
              <a:t>Jei </a:t>
            </a:r>
            <a:r>
              <a:rPr lang="lt-LT" sz="2200" b="1" u="sng" dirty="0">
                <a:solidFill>
                  <a:srgbClr val="002060"/>
                </a:solidFill>
                <a:latin typeface="Arial" panose="020B0604020202020204" pitchFamily="34" charset="0"/>
                <a:cs typeface="Arial" panose="020B0604020202020204" pitchFamily="34" charset="0"/>
              </a:rPr>
              <a:t>vaikas </a:t>
            </a:r>
            <a:r>
              <a:rPr lang="lt-LT" sz="2200" b="1" u="sng" dirty="0" smtClean="0">
                <a:solidFill>
                  <a:srgbClr val="002060"/>
                </a:solidFill>
                <a:latin typeface="Arial" panose="020B0604020202020204" pitchFamily="34" charset="0"/>
                <a:cs typeface="Arial" panose="020B0604020202020204" pitchFamily="34" charset="0"/>
              </a:rPr>
              <a:t>serga ar dėl kitų priežasčių neišlanko privalomų 4 </a:t>
            </a:r>
            <a:r>
              <a:rPr lang="lt-LT" sz="2200" b="1" u="sng" dirty="0">
                <a:solidFill>
                  <a:srgbClr val="002060"/>
                </a:solidFill>
                <a:latin typeface="Arial" panose="020B0604020202020204" pitchFamily="34" charset="0"/>
                <a:cs typeface="Arial" panose="020B0604020202020204" pitchFamily="34" charset="0"/>
              </a:rPr>
              <a:t>pedagoginių </a:t>
            </a:r>
            <a:r>
              <a:rPr lang="lt-LT" sz="2200" b="1" u="sng" dirty="0" smtClean="0">
                <a:solidFill>
                  <a:srgbClr val="002060"/>
                </a:solidFill>
                <a:latin typeface="Arial" panose="020B0604020202020204" pitchFamily="34" charset="0"/>
                <a:cs typeface="Arial" panose="020B0604020202020204" pitchFamily="34" charset="0"/>
              </a:rPr>
              <a:t>valandų per mėn.</a:t>
            </a:r>
            <a:r>
              <a:rPr lang="lt-LT" sz="2200" b="1" dirty="0" smtClean="0">
                <a:solidFill>
                  <a:srgbClr val="002060"/>
                </a:solidFill>
                <a:latin typeface="Arial" panose="020B0604020202020204" pitchFamily="34" charset="0"/>
                <a:cs typeface="Arial" panose="020B0604020202020204" pitchFamily="34" charset="0"/>
              </a:rPr>
              <a:t> </a:t>
            </a:r>
            <a:r>
              <a:rPr lang="lt-LT" sz="2200" dirty="0" smtClean="0">
                <a:solidFill>
                  <a:srgbClr val="002060"/>
                </a:solidFill>
                <a:latin typeface="Arial" panose="020B0604020202020204" pitchFamily="34" charset="0"/>
                <a:cs typeface="Arial" panose="020B0604020202020204" pitchFamily="34" charset="0"/>
              </a:rPr>
              <a:t>(vieną pedagoginę darbo valandą sudaro 60 min. Vienos pedagoginės valandos tiesioginio kontakto su vaikais trukmė 45 min.), </a:t>
            </a:r>
            <a:r>
              <a:rPr lang="lt-LT" sz="2200" b="1" dirty="0" smtClean="0">
                <a:solidFill>
                  <a:srgbClr val="002060"/>
                </a:solidFill>
                <a:latin typeface="Arial" panose="020B0604020202020204" pitchFamily="34" charset="0"/>
                <a:cs typeface="Arial" panose="020B0604020202020204" pitchFamily="34" charset="0"/>
              </a:rPr>
              <a:t>mokiniui  </a:t>
            </a:r>
            <a:r>
              <a:rPr lang="lt-LT" sz="2200" b="1" dirty="0">
                <a:solidFill>
                  <a:srgbClr val="002060"/>
                </a:solidFill>
                <a:latin typeface="Arial" panose="020B0604020202020204" pitchFamily="34" charset="0"/>
                <a:cs typeface="Arial" panose="020B0604020202020204" pitchFamily="34" charset="0"/>
              </a:rPr>
              <a:t>NVŠ tikslinį </a:t>
            </a:r>
            <a:r>
              <a:rPr lang="lt-LT" sz="2200" b="1" dirty="0" smtClean="0">
                <a:solidFill>
                  <a:srgbClr val="002060"/>
                </a:solidFill>
                <a:latin typeface="Arial" panose="020B0604020202020204" pitchFamily="34" charset="0"/>
                <a:cs typeface="Arial" panose="020B0604020202020204" pitchFamily="34" charset="0"/>
              </a:rPr>
              <a:t>finansavimas nepriklauso</a:t>
            </a:r>
            <a:r>
              <a:rPr lang="lt-LT" sz="2200" b="1" u="sng" dirty="0" smtClean="0">
                <a:solidFill>
                  <a:srgbClr val="002060"/>
                </a:solidFill>
                <a:latin typeface="Arial" panose="020B0604020202020204" pitchFamily="34" charset="0"/>
                <a:cs typeface="Arial" panose="020B0604020202020204" pitchFamily="34" charset="0"/>
              </a:rPr>
              <a:t>. Mokinių registre NVŠ tikslinio finansavimo žymą </a:t>
            </a:r>
            <a:r>
              <a:rPr lang="en-US" sz="2200" b="1" u="sng" dirty="0" err="1" smtClean="0">
                <a:solidFill>
                  <a:srgbClr val="002060"/>
                </a:solidFill>
                <a:latin typeface="Arial" panose="020B0604020202020204" pitchFamily="34" charset="0"/>
                <a:cs typeface="Arial" panose="020B0604020202020204" pitchFamily="34" charset="0"/>
              </a:rPr>
              <a:t>priv</a:t>
            </a:r>
            <a:r>
              <a:rPr lang="lt-LT" sz="2200" b="1" u="sng" dirty="0" err="1" smtClean="0">
                <a:solidFill>
                  <a:srgbClr val="002060"/>
                </a:solidFill>
                <a:latin typeface="Arial" panose="020B0604020202020204" pitchFamily="34" charset="0"/>
                <a:cs typeface="Arial" panose="020B0604020202020204" pitchFamily="34" charset="0"/>
              </a:rPr>
              <a:t>aloma</a:t>
            </a:r>
            <a:r>
              <a:rPr lang="lt-LT" sz="2200" b="1" u="sng" dirty="0" smtClean="0">
                <a:solidFill>
                  <a:srgbClr val="002060"/>
                </a:solidFill>
                <a:latin typeface="Arial" panose="020B0604020202020204" pitchFamily="34" charset="0"/>
                <a:cs typeface="Arial" panose="020B0604020202020204" pitchFamily="34" charset="0"/>
              </a:rPr>
              <a:t> nuimti</a:t>
            </a:r>
            <a:r>
              <a:rPr lang="en-US" sz="2200" b="1" u="sng" dirty="0" smtClean="0">
                <a:solidFill>
                  <a:srgbClr val="002060"/>
                </a:solidFill>
                <a:latin typeface="Arial" panose="020B0604020202020204" pitchFamily="34" charset="0"/>
                <a:cs typeface="Arial" panose="020B0604020202020204" pitchFamily="34" charset="0"/>
              </a:rPr>
              <a:t>!</a:t>
            </a:r>
            <a:r>
              <a:rPr lang="lt-LT" sz="2200" b="1" u="sng" dirty="0" smtClean="0">
                <a:solidFill>
                  <a:srgbClr val="002060"/>
                </a:solidFill>
                <a:latin typeface="Arial" panose="020B0604020202020204" pitchFamily="34" charset="0"/>
                <a:cs typeface="Arial" panose="020B0604020202020204" pitchFamily="34" charset="0"/>
              </a:rPr>
              <a:t> </a:t>
            </a:r>
          </a:p>
          <a:p>
            <a:pPr>
              <a:spcBef>
                <a:spcPts val="0"/>
              </a:spcBef>
            </a:pPr>
            <a:r>
              <a:rPr lang="lt-LT" sz="2200" b="1" u="sng" dirty="0" smtClean="0">
                <a:solidFill>
                  <a:srgbClr val="002060"/>
                </a:solidFill>
                <a:latin typeface="Arial" panose="020B0604020202020204" pitchFamily="34" charset="0"/>
                <a:cs typeface="Arial" panose="020B0604020202020204" pitchFamily="34" charset="0"/>
              </a:rPr>
              <a:t> </a:t>
            </a:r>
          </a:p>
          <a:p>
            <a:pPr marL="342900" indent="-342900">
              <a:spcBef>
                <a:spcPts val="0"/>
              </a:spcBef>
              <a:buFont typeface="Wingdings" panose="05000000000000000000" pitchFamily="2" charset="2"/>
              <a:buChar char="Ø"/>
            </a:pPr>
            <a:r>
              <a:rPr lang="lt-LT" sz="2200" b="1" dirty="0" smtClean="0">
                <a:solidFill>
                  <a:srgbClr val="002060"/>
                </a:solidFill>
                <a:latin typeface="Arial" panose="020B0604020202020204" pitchFamily="34" charset="0"/>
                <a:cs typeface="Arial" panose="020B0604020202020204" pitchFamily="34" charset="0"/>
              </a:rPr>
              <a:t>Baigus </a:t>
            </a:r>
            <a:r>
              <a:rPr lang="lt-LT" sz="2200" b="1" dirty="0">
                <a:solidFill>
                  <a:srgbClr val="002060"/>
                </a:solidFill>
                <a:latin typeface="Arial" panose="020B0604020202020204" pitchFamily="34" charset="0"/>
                <a:cs typeface="Arial" panose="020B0604020202020204" pitchFamily="34" charset="0"/>
              </a:rPr>
              <a:t>vykdyti NVŠ programą (-</a:t>
            </a:r>
            <a:r>
              <a:rPr lang="lt-LT" sz="2200" b="1" dirty="0" err="1">
                <a:solidFill>
                  <a:srgbClr val="002060"/>
                </a:solidFill>
                <a:latin typeface="Arial" panose="020B0604020202020204" pitchFamily="34" charset="0"/>
                <a:cs typeface="Arial" panose="020B0604020202020204" pitchFamily="34" charset="0"/>
              </a:rPr>
              <a:t>as</a:t>
            </a:r>
            <a:r>
              <a:rPr lang="lt-LT" sz="2200" b="1" dirty="0">
                <a:solidFill>
                  <a:srgbClr val="002060"/>
                </a:solidFill>
                <a:latin typeface="Arial" panose="020B0604020202020204" pitchFamily="34" charset="0"/>
                <a:cs typeface="Arial" panose="020B0604020202020204" pitchFamily="34" charset="0"/>
              </a:rPr>
              <a:t>), per </a:t>
            </a:r>
            <a:r>
              <a:rPr lang="lt-LT" sz="2200" dirty="0">
                <a:solidFill>
                  <a:srgbClr val="002060"/>
                </a:solidFill>
                <a:latin typeface="Arial" panose="020B0604020202020204" pitchFamily="34" charset="0"/>
                <a:cs typeface="Arial" panose="020B0604020202020204" pitchFamily="34" charset="0"/>
              </a:rPr>
              <a:t>5 darbo dienas </a:t>
            </a:r>
            <a:r>
              <a:rPr lang="lt-LT" sz="2200" b="1" u="sng" dirty="0">
                <a:solidFill>
                  <a:srgbClr val="002060"/>
                </a:solidFill>
                <a:latin typeface="Arial" panose="020B0604020202020204" pitchFamily="34" charset="0"/>
                <a:cs typeface="Arial" panose="020B0604020202020204" pitchFamily="34" charset="0"/>
              </a:rPr>
              <a:t>Švietimo skyriui </a:t>
            </a:r>
            <a:r>
              <a:rPr lang="lt-LT" sz="2200" b="1" u="sng" dirty="0" smtClean="0">
                <a:solidFill>
                  <a:srgbClr val="002060"/>
                </a:solidFill>
                <a:latin typeface="Arial" panose="020B0604020202020204" pitchFamily="34" charset="0"/>
                <a:cs typeface="Arial" panose="020B0604020202020204" pitchFamily="34" charset="0"/>
              </a:rPr>
              <a:t>pateikiama tinkamai patvirtinta lankomumo žurnalo kopija</a:t>
            </a:r>
            <a:r>
              <a:rPr lang="lt-LT" sz="2200" b="1" dirty="0" smtClean="0">
                <a:solidFill>
                  <a:srgbClr val="002060"/>
                </a:solidFill>
                <a:latin typeface="Arial" panose="020B0604020202020204" pitchFamily="34" charset="0"/>
                <a:cs typeface="Arial" panose="020B0604020202020204" pitchFamily="34" charset="0"/>
              </a:rPr>
              <a:t>.</a:t>
            </a:r>
          </a:p>
          <a:p>
            <a:pPr>
              <a:spcBef>
                <a:spcPts val="0"/>
              </a:spcBef>
            </a:pPr>
            <a:endParaRPr lang="lt-LT" sz="2100" b="1" dirty="0"/>
          </a:p>
        </p:txBody>
      </p:sp>
    </p:spTree>
    <p:extLst>
      <p:ext uri="{BB962C8B-B14F-4D97-AF65-F5344CB8AC3E}">
        <p14:creationId xmlns:p14="http://schemas.microsoft.com/office/powerpoint/2010/main" val="2637642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5" y="609600"/>
            <a:ext cx="10760978" cy="707136"/>
          </a:xfrm>
        </p:spPr>
        <p:txBody>
          <a:bodyPr>
            <a:normAutofit fontScale="90000"/>
          </a:bodyPr>
          <a:lstStyle/>
          <a:p>
            <a:pPr algn="ctr"/>
            <a:r>
              <a:rPr lang="lt-LT" b="1" dirty="0" smtClean="0">
                <a:solidFill>
                  <a:srgbClr val="002060"/>
                </a:solidFill>
                <a:latin typeface="Arial" panose="020B0604020202020204" pitchFamily="34" charset="0"/>
                <a:cs typeface="Arial" panose="020B0604020202020204" pitchFamily="34" charset="0"/>
              </a:rPr>
              <a:t>   NVŠ LĖŠŲ NEGALIMA NAUDOTI </a:t>
            </a:r>
            <a:endParaRPr lang="lt-LT"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677334" y="1399032"/>
            <a:ext cx="11026985" cy="4642330"/>
          </a:xfrm>
        </p:spPr>
        <p:txBody>
          <a:bodyPr>
            <a:normAutofit/>
          </a:bodyPr>
          <a:lstStyle/>
          <a:p>
            <a:pPr marL="457200" indent="-457200">
              <a:buFont typeface="Wingdings" panose="05000000000000000000" pitchFamily="2" charset="2"/>
              <a:buChar char="Ø"/>
            </a:pPr>
            <a:r>
              <a:rPr lang="lt-LT" sz="3200" b="1" dirty="0" smtClean="0">
                <a:solidFill>
                  <a:srgbClr val="002060"/>
                </a:solidFill>
              </a:rPr>
              <a:t>pramoginių </a:t>
            </a:r>
            <a:r>
              <a:rPr lang="lt-LT" sz="3200" b="1" dirty="0">
                <a:solidFill>
                  <a:srgbClr val="002060"/>
                </a:solidFill>
              </a:rPr>
              <a:t>ir poilsio renginių išlaidoms apmokėti;</a:t>
            </a:r>
          </a:p>
          <a:p>
            <a:pPr marL="457200" indent="-457200">
              <a:buFont typeface="Wingdings" panose="05000000000000000000" pitchFamily="2" charset="2"/>
              <a:buChar char="Ø"/>
            </a:pPr>
            <a:endParaRPr lang="lt-LT" sz="2000" b="1" dirty="0">
              <a:solidFill>
                <a:srgbClr val="002060"/>
              </a:solidFill>
            </a:endParaRPr>
          </a:p>
          <a:p>
            <a:pPr marL="457200" indent="-457200">
              <a:buFont typeface="Wingdings" panose="05000000000000000000" pitchFamily="2" charset="2"/>
              <a:buChar char="Ø"/>
            </a:pPr>
            <a:r>
              <a:rPr lang="lt-LT" sz="3200" b="1" dirty="0" smtClean="0">
                <a:solidFill>
                  <a:srgbClr val="002060"/>
                </a:solidFill>
              </a:rPr>
              <a:t>rekonstrukcijos</a:t>
            </a:r>
            <a:r>
              <a:rPr lang="lt-LT" sz="3200" b="1" dirty="0">
                <a:solidFill>
                  <a:srgbClr val="002060"/>
                </a:solidFill>
              </a:rPr>
              <a:t>, remonto, statybos išlaidoms padengti ir ilgalaikiam turtui įsigyti;</a:t>
            </a:r>
          </a:p>
          <a:p>
            <a:pPr marL="457200" indent="-457200">
              <a:buFont typeface="Wingdings" panose="05000000000000000000" pitchFamily="2" charset="2"/>
              <a:buChar char="Ø"/>
            </a:pPr>
            <a:endParaRPr lang="lt-LT" sz="2000" b="1" dirty="0">
              <a:solidFill>
                <a:srgbClr val="002060"/>
              </a:solidFill>
            </a:endParaRPr>
          </a:p>
          <a:p>
            <a:pPr marL="457200" indent="-457200">
              <a:buFont typeface="Wingdings" panose="05000000000000000000" pitchFamily="2" charset="2"/>
              <a:buChar char="Ø"/>
            </a:pPr>
            <a:r>
              <a:rPr lang="lt-LT" sz="3200" b="1" dirty="0" smtClean="0">
                <a:solidFill>
                  <a:srgbClr val="002060"/>
                </a:solidFill>
              </a:rPr>
              <a:t>NVŠ </a:t>
            </a:r>
            <a:r>
              <a:rPr lang="lt-LT" sz="3200" b="1" dirty="0">
                <a:solidFill>
                  <a:srgbClr val="002060"/>
                </a:solidFill>
              </a:rPr>
              <a:t>programos vykdytojo </a:t>
            </a:r>
            <a:r>
              <a:rPr lang="lt-LT" sz="3200" b="1" dirty="0" err="1">
                <a:solidFill>
                  <a:srgbClr val="002060"/>
                </a:solidFill>
              </a:rPr>
              <a:t>įsiskolinimams</a:t>
            </a:r>
            <a:r>
              <a:rPr lang="lt-LT" sz="3200" b="1" dirty="0">
                <a:solidFill>
                  <a:srgbClr val="002060"/>
                </a:solidFill>
              </a:rPr>
              <a:t> padengti. </a:t>
            </a:r>
          </a:p>
          <a:p>
            <a:pPr marL="457200" indent="-457200">
              <a:buFont typeface="Wingdings" panose="05000000000000000000" pitchFamily="2" charset="2"/>
              <a:buChar char="Ø"/>
            </a:pPr>
            <a:endParaRPr lang="lt-LT" sz="3200" b="1" dirty="0">
              <a:solidFill>
                <a:srgbClr val="002060"/>
              </a:solidFill>
            </a:endParaRPr>
          </a:p>
        </p:txBody>
      </p:sp>
    </p:spTree>
    <p:extLst>
      <p:ext uri="{BB962C8B-B14F-4D97-AF65-F5344CB8AC3E}">
        <p14:creationId xmlns:p14="http://schemas.microsoft.com/office/powerpoint/2010/main" val="348967583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40080" y="299259"/>
            <a:ext cx="10881360" cy="515388"/>
          </a:xfrm>
        </p:spPr>
        <p:txBody>
          <a:bodyPr>
            <a:noAutofit/>
          </a:bodyPr>
          <a:lstStyle/>
          <a:p>
            <a:pPr algn="ctr"/>
            <a:r>
              <a:rPr lang="lt-LT" sz="2800" b="1" dirty="0" smtClean="0">
                <a:solidFill>
                  <a:srgbClr val="002060"/>
                </a:solidFill>
                <a:latin typeface="Arial" panose="020B0604020202020204" pitchFamily="34" charset="0"/>
                <a:cs typeface="Arial" panose="020B0604020202020204" pitchFamily="34" charset="0"/>
              </a:rPr>
              <a:t/>
            </a:r>
            <a:br>
              <a:rPr lang="lt-LT" sz="2800" b="1" dirty="0" smtClean="0">
                <a:solidFill>
                  <a:srgbClr val="002060"/>
                </a:solidFill>
                <a:latin typeface="Arial" panose="020B0604020202020204" pitchFamily="34" charset="0"/>
                <a:cs typeface="Arial" panose="020B0604020202020204" pitchFamily="34" charset="0"/>
              </a:rPr>
            </a:br>
            <a:r>
              <a:rPr lang="lt-LT" sz="2800" b="1" dirty="0" smtClean="0">
                <a:solidFill>
                  <a:srgbClr val="002060"/>
                </a:solidFill>
                <a:latin typeface="Arial" panose="020B0604020202020204" pitchFamily="34" charset="0"/>
                <a:cs typeface="Arial" panose="020B0604020202020204" pitchFamily="34" charset="0"/>
              </a:rPr>
              <a:t>    </a:t>
            </a:r>
            <a:r>
              <a:rPr lang="lt-LT" sz="2600" b="1" dirty="0" smtClean="0">
                <a:solidFill>
                  <a:srgbClr val="002060"/>
                </a:solidFill>
                <a:latin typeface="Arial" panose="020B0604020202020204" pitchFamily="34" charset="0"/>
                <a:cs typeface="Arial" panose="020B0604020202020204" pitchFamily="34" charset="0"/>
              </a:rPr>
              <a:t>NVŠ TEIKĖJO PROGAMOS VYKDYMĄ GRINDŽIANTYS DOKUMENTAI</a:t>
            </a:r>
            <a:endParaRPr lang="lt-LT" sz="26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282633" y="1346662"/>
            <a:ext cx="11338560" cy="4513812"/>
          </a:xfrm>
        </p:spPr>
        <p:txBody>
          <a:bodyPr>
            <a:noAutofit/>
          </a:bodyPr>
          <a:lstStyle/>
          <a:p>
            <a:pPr marL="360000" indent="-360000">
              <a:buFont typeface="Wingdings" panose="05000000000000000000" pitchFamily="2" charset="2"/>
              <a:buChar char="Ø"/>
            </a:pPr>
            <a:endParaRPr lang="lt-LT" sz="2800" dirty="0" smtClean="0">
              <a:solidFill>
                <a:srgbClr val="002060"/>
              </a:solidFill>
            </a:endParaRPr>
          </a:p>
          <a:p>
            <a:pPr marL="360000" indent="-360000">
              <a:buFont typeface="Wingdings" panose="05000000000000000000" pitchFamily="2" charset="2"/>
              <a:buChar char="Ø"/>
            </a:pPr>
            <a:r>
              <a:rPr lang="lt-LT" sz="2800" b="1" dirty="0" smtClean="0">
                <a:solidFill>
                  <a:srgbClr val="002060"/>
                </a:solidFill>
              </a:rPr>
              <a:t>Akredituotos </a:t>
            </a:r>
            <a:r>
              <a:rPr lang="lt-LT" sz="2800" b="1" dirty="0">
                <a:solidFill>
                  <a:srgbClr val="002060"/>
                </a:solidFill>
              </a:rPr>
              <a:t>programos aprašas</a:t>
            </a:r>
            <a:r>
              <a:rPr lang="lt-LT" sz="2800" b="1" dirty="0" smtClean="0">
                <a:solidFill>
                  <a:srgbClr val="002060"/>
                </a:solidFill>
              </a:rPr>
              <a:t>;</a:t>
            </a:r>
          </a:p>
          <a:p>
            <a:pPr marL="360000" indent="-360000">
              <a:buFont typeface="Wingdings" panose="05000000000000000000" pitchFamily="2" charset="2"/>
              <a:buChar char="Ø"/>
            </a:pPr>
            <a:r>
              <a:rPr lang="lt-LT" sz="2800" b="1" dirty="0" smtClean="0">
                <a:solidFill>
                  <a:srgbClr val="002060"/>
                </a:solidFill>
              </a:rPr>
              <a:t>Savivaldybės </a:t>
            </a:r>
            <a:r>
              <a:rPr lang="lt-LT" sz="2800" b="1" dirty="0">
                <a:solidFill>
                  <a:srgbClr val="002060"/>
                </a:solidFill>
              </a:rPr>
              <a:t>ir NVŠ teikėjo </a:t>
            </a:r>
            <a:r>
              <a:rPr lang="lt-LT" sz="2800" b="1" dirty="0" smtClean="0">
                <a:solidFill>
                  <a:srgbClr val="002060"/>
                </a:solidFill>
              </a:rPr>
              <a:t>sudaryta sutartis;</a:t>
            </a:r>
          </a:p>
          <a:p>
            <a:pPr marL="360000" indent="-360000">
              <a:buFont typeface="Wingdings" panose="05000000000000000000" pitchFamily="2" charset="2"/>
              <a:buChar char="Ø"/>
            </a:pPr>
            <a:r>
              <a:rPr lang="lt-LT" sz="2800" b="1" dirty="0" smtClean="0">
                <a:solidFill>
                  <a:srgbClr val="002060"/>
                </a:solidFill>
              </a:rPr>
              <a:t>NVŠ </a:t>
            </a:r>
            <a:r>
              <a:rPr lang="lt-LT" sz="2800" b="1" dirty="0">
                <a:solidFill>
                  <a:srgbClr val="002060"/>
                </a:solidFill>
              </a:rPr>
              <a:t>paslaugų teikimo sutartys su </a:t>
            </a:r>
            <a:r>
              <a:rPr lang="lt-LT" sz="2800" b="1" dirty="0" smtClean="0">
                <a:solidFill>
                  <a:srgbClr val="002060"/>
                </a:solidFill>
              </a:rPr>
              <a:t>mokinių tėvais/globėjais);</a:t>
            </a:r>
          </a:p>
          <a:p>
            <a:pPr marL="360000" indent="-360000">
              <a:buFont typeface="Wingdings" panose="05000000000000000000" pitchFamily="2" charset="2"/>
              <a:buChar char="Ø"/>
            </a:pPr>
            <a:r>
              <a:rPr lang="lt-LT" sz="2800" b="1" dirty="0" smtClean="0">
                <a:solidFill>
                  <a:srgbClr val="002060"/>
                </a:solidFill>
              </a:rPr>
              <a:t>NVŠ programos užsiėmimo grafikas;</a:t>
            </a:r>
          </a:p>
          <a:p>
            <a:pPr marL="360000" indent="-360000">
              <a:buFont typeface="Wingdings" panose="05000000000000000000" pitchFamily="2" charset="2"/>
              <a:buChar char="Ø"/>
            </a:pPr>
            <a:r>
              <a:rPr lang="lt-LT" sz="2800" b="1" dirty="0" smtClean="0">
                <a:solidFill>
                  <a:srgbClr val="002060"/>
                </a:solidFill>
              </a:rPr>
              <a:t>NVŠ </a:t>
            </a:r>
            <a:r>
              <a:rPr lang="lt-LT" sz="2800" b="1" dirty="0">
                <a:solidFill>
                  <a:srgbClr val="002060"/>
                </a:solidFill>
              </a:rPr>
              <a:t>programos lankomumo žurnalas; </a:t>
            </a:r>
            <a:endParaRPr lang="lt-LT" sz="2800" b="1" dirty="0" smtClean="0">
              <a:solidFill>
                <a:srgbClr val="002060"/>
              </a:solidFill>
            </a:endParaRPr>
          </a:p>
          <a:p>
            <a:pPr marL="360000" indent="-360000">
              <a:buFont typeface="Wingdings" panose="05000000000000000000" pitchFamily="2" charset="2"/>
              <a:buChar char="Ø"/>
            </a:pPr>
            <a:r>
              <a:rPr lang="lt-LT" sz="2800" b="1" dirty="0">
                <a:solidFill>
                  <a:srgbClr val="002060"/>
                </a:solidFill>
              </a:rPr>
              <a:t>NVŠ lėšų panaudojimo </a:t>
            </a:r>
            <a:r>
              <a:rPr lang="lt-LT" sz="2800" b="1" dirty="0" smtClean="0">
                <a:solidFill>
                  <a:srgbClr val="002060"/>
                </a:solidFill>
              </a:rPr>
              <a:t>dokumentai;</a:t>
            </a:r>
          </a:p>
          <a:p>
            <a:pPr marL="360000" indent="-360000">
              <a:buFont typeface="Wingdings" panose="05000000000000000000" pitchFamily="2" charset="2"/>
              <a:buChar char="Ø"/>
            </a:pPr>
            <a:r>
              <a:rPr lang="lt-LT" sz="2800" b="1" dirty="0" smtClean="0">
                <a:solidFill>
                  <a:srgbClr val="002060"/>
                </a:solidFill>
              </a:rPr>
              <a:t>Patalpų </a:t>
            </a:r>
            <a:r>
              <a:rPr lang="lt-LT" sz="2800" b="1" dirty="0">
                <a:solidFill>
                  <a:srgbClr val="002060"/>
                </a:solidFill>
              </a:rPr>
              <a:t>nuomos sutartis</a:t>
            </a:r>
            <a:r>
              <a:rPr lang="lt-LT" sz="2800" b="1" dirty="0" smtClean="0">
                <a:solidFill>
                  <a:srgbClr val="002060"/>
                </a:solidFill>
              </a:rPr>
              <a:t>,</a:t>
            </a:r>
            <a:r>
              <a:rPr lang="pt-BR" sz="2800" b="1" dirty="0">
                <a:solidFill>
                  <a:srgbClr val="002060"/>
                </a:solidFill>
              </a:rPr>
              <a:t> verslo </a:t>
            </a:r>
            <a:r>
              <a:rPr lang="pt-BR" sz="2800" b="1" dirty="0" smtClean="0">
                <a:solidFill>
                  <a:srgbClr val="002060"/>
                </a:solidFill>
              </a:rPr>
              <a:t>liudijim</a:t>
            </a:r>
            <a:r>
              <a:rPr lang="lt-LT" sz="2800" b="1" dirty="0" err="1" smtClean="0">
                <a:solidFill>
                  <a:srgbClr val="002060"/>
                </a:solidFill>
              </a:rPr>
              <a:t>as</a:t>
            </a:r>
            <a:r>
              <a:rPr lang="pt-BR" sz="2800" b="1" dirty="0" smtClean="0">
                <a:solidFill>
                  <a:srgbClr val="002060"/>
                </a:solidFill>
              </a:rPr>
              <a:t> </a:t>
            </a:r>
            <a:r>
              <a:rPr lang="pt-BR" sz="2800" b="1" dirty="0">
                <a:solidFill>
                  <a:srgbClr val="002060"/>
                </a:solidFill>
              </a:rPr>
              <a:t>ar individualios veiklos </a:t>
            </a:r>
            <a:r>
              <a:rPr lang="pt-BR" sz="2800" b="1" dirty="0" smtClean="0">
                <a:solidFill>
                  <a:srgbClr val="002060"/>
                </a:solidFill>
              </a:rPr>
              <a:t>pažym</a:t>
            </a:r>
            <a:r>
              <a:rPr lang="lt-LT" sz="2800" b="1" dirty="0" smtClean="0">
                <a:solidFill>
                  <a:srgbClr val="002060"/>
                </a:solidFill>
              </a:rPr>
              <a:t>a. </a:t>
            </a:r>
          </a:p>
          <a:p>
            <a:pPr marL="360000" indent="-360000" algn="ctr"/>
            <a:r>
              <a:rPr lang="lt-LT" sz="2800" b="1" dirty="0" smtClean="0">
                <a:solidFill>
                  <a:srgbClr val="FF0000"/>
                </a:solidFill>
              </a:rPr>
              <a:t>   </a:t>
            </a:r>
            <a:r>
              <a:rPr lang="lt-LT" sz="2400" b="1" u="sng" dirty="0" smtClean="0">
                <a:solidFill>
                  <a:srgbClr val="FF0000"/>
                </a:solidFill>
              </a:rPr>
              <a:t>Šiuos d</a:t>
            </a:r>
            <a:r>
              <a:rPr lang="en-US" sz="2400" b="1" u="sng" dirty="0" err="1" smtClean="0">
                <a:solidFill>
                  <a:srgbClr val="FF0000"/>
                </a:solidFill>
              </a:rPr>
              <a:t>okumentus</a:t>
            </a:r>
            <a:r>
              <a:rPr lang="en-US" sz="2400" b="1" u="sng" dirty="0" smtClean="0">
                <a:solidFill>
                  <a:srgbClr val="FF0000"/>
                </a:solidFill>
              </a:rPr>
              <a:t> NV</a:t>
            </a:r>
            <a:r>
              <a:rPr lang="lt-LT" sz="2400" b="1" u="sng" dirty="0" smtClean="0">
                <a:solidFill>
                  <a:srgbClr val="FF0000"/>
                </a:solidFill>
              </a:rPr>
              <a:t>Š teikėjas</a:t>
            </a:r>
            <a:r>
              <a:rPr lang="en-US" sz="2400" b="1" u="sng" dirty="0" smtClean="0">
                <a:solidFill>
                  <a:srgbClr val="FF0000"/>
                </a:solidFill>
              </a:rPr>
              <a:t> </a:t>
            </a:r>
            <a:r>
              <a:rPr lang="lt-LT" sz="2400" b="1" u="sng" dirty="0" smtClean="0">
                <a:solidFill>
                  <a:srgbClr val="FF0000"/>
                </a:solidFill>
              </a:rPr>
              <a:t>privalo </a:t>
            </a:r>
            <a:r>
              <a:rPr lang="lt-LT" sz="2400" b="1" u="sng" dirty="0">
                <a:solidFill>
                  <a:srgbClr val="FF0000"/>
                </a:solidFill>
              </a:rPr>
              <a:t>saugoti 10 m. po projekto </a:t>
            </a:r>
            <a:r>
              <a:rPr lang="lt-LT" sz="2400" b="1" u="sng" dirty="0" smtClean="0">
                <a:solidFill>
                  <a:srgbClr val="FF0000"/>
                </a:solidFill>
              </a:rPr>
              <a:t>pabaigos, </a:t>
            </a:r>
            <a:r>
              <a:rPr lang="lt-LT" sz="2400" b="1" u="sng" dirty="0" err="1" smtClean="0">
                <a:solidFill>
                  <a:srgbClr val="FF0000"/>
                </a:solidFill>
              </a:rPr>
              <a:t>t.y</a:t>
            </a:r>
            <a:r>
              <a:rPr lang="lt-LT" sz="2400" b="1" u="sng" dirty="0">
                <a:solidFill>
                  <a:srgbClr val="FF0000"/>
                </a:solidFill>
              </a:rPr>
              <a:t>. iki </a:t>
            </a:r>
            <a:r>
              <a:rPr lang="lt-LT" sz="2400" b="1" u="sng" dirty="0" smtClean="0">
                <a:solidFill>
                  <a:srgbClr val="FF0000"/>
                </a:solidFill>
              </a:rPr>
              <a:t>2030 </a:t>
            </a:r>
            <a:r>
              <a:rPr lang="lt-LT" sz="2400" b="1" u="sng" dirty="0">
                <a:solidFill>
                  <a:srgbClr val="FF0000"/>
                </a:solidFill>
              </a:rPr>
              <a:t>m. gruodžio 31 d</a:t>
            </a:r>
            <a:r>
              <a:rPr lang="lt-LT" sz="2400" b="1" u="sng" dirty="0" smtClean="0">
                <a:solidFill>
                  <a:srgbClr val="FF0000"/>
                </a:solidFill>
              </a:rPr>
              <a:t>.</a:t>
            </a:r>
            <a:r>
              <a:rPr lang="en-US" sz="2400" b="1" u="sng" dirty="0" smtClean="0">
                <a:solidFill>
                  <a:srgbClr val="FF0000"/>
                </a:solidFill>
              </a:rPr>
              <a:t>!</a:t>
            </a:r>
            <a:endParaRPr lang="lt-LT" sz="2400" b="1" u="sng" dirty="0">
              <a:solidFill>
                <a:srgbClr val="FF0000"/>
              </a:solidFill>
            </a:endParaRPr>
          </a:p>
          <a:p>
            <a:pPr marL="360000" indent="-360000"/>
            <a:endParaRPr lang="lt-LT" sz="2800" dirty="0"/>
          </a:p>
        </p:txBody>
      </p:sp>
    </p:spTree>
    <p:extLst>
      <p:ext uri="{BB962C8B-B14F-4D97-AF65-F5344CB8AC3E}">
        <p14:creationId xmlns:p14="http://schemas.microsoft.com/office/powerpoint/2010/main" val="41885786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5" y="299258"/>
            <a:ext cx="11309618" cy="814647"/>
          </a:xfrm>
        </p:spPr>
        <p:txBody>
          <a:bodyPr>
            <a:normAutofit/>
          </a:bodyPr>
          <a:lstStyle/>
          <a:p>
            <a:pPr algn="ctr"/>
            <a:r>
              <a:rPr lang="lt-LT" b="1" dirty="0" smtClean="0">
                <a:solidFill>
                  <a:srgbClr val="002060"/>
                </a:solidFill>
                <a:latin typeface="Arial" panose="020B0604020202020204" pitchFamily="34" charset="0"/>
                <a:cs typeface="Arial" panose="020B0604020202020204" pitchFamily="34" charset="0"/>
              </a:rPr>
              <a:t>   </a:t>
            </a:r>
            <a:r>
              <a:rPr lang="lt-LT" sz="3100" b="1" dirty="0" smtClean="0">
                <a:solidFill>
                  <a:srgbClr val="002060"/>
                </a:solidFill>
                <a:latin typeface="Arial" panose="020B0604020202020204" pitchFamily="34" charset="0"/>
                <a:cs typeface="Arial" panose="020B0604020202020204" pitchFamily="34" charset="0"/>
              </a:rPr>
              <a:t>NAUJŲ NVŠ PROGRAMŲ TEIKIMAS AKREDITUOTI   </a:t>
            </a:r>
            <a:endParaRPr lang="lt-LT" sz="31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677335" y="1113905"/>
            <a:ext cx="11392746" cy="4927457"/>
          </a:xfrm>
        </p:spPr>
        <p:txBody>
          <a:bodyPr/>
          <a:lstStyle/>
          <a:p>
            <a:pPr marL="342900" lvl="0" indent="-342900">
              <a:buFont typeface="Wingdings" panose="05000000000000000000" pitchFamily="2" charset="2"/>
              <a:buChar char="Ø"/>
            </a:pPr>
            <a:r>
              <a:rPr lang="lt-LT" sz="2000" b="1" dirty="0">
                <a:solidFill>
                  <a:srgbClr val="002060"/>
                </a:solidFill>
                <a:latin typeface="Arial" panose="020B0604020202020204" pitchFamily="34" charset="0"/>
                <a:cs typeface="Arial" panose="020B0604020202020204" pitchFamily="34" charset="0"/>
              </a:rPr>
              <a:t>NVŠ teikėjai, ketinantys pretenduoti į NVŠ programų dalinį finansavimą, Švietimo skyriui teikia NVŠ programą(-</a:t>
            </a:r>
            <a:r>
              <a:rPr lang="lt-LT" sz="2000" b="1" dirty="0" err="1">
                <a:solidFill>
                  <a:srgbClr val="002060"/>
                </a:solidFill>
                <a:latin typeface="Arial" panose="020B0604020202020204" pitchFamily="34" charset="0"/>
                <a:cs typeface="Arial" panose="020B0604020202020204" pitchFamily="34" charset="0"/>
              </a:rPr>
              <a:t>as</a:t>
            </a:r>
            <a:r>
              <a:rPr lang="lt-LT" sz="2000" b="1" dirty="0">
                <a:solidFill>
                  <a:srgbClr val="002060"/>
                </a:solidFill>
                <a:latin typeface="Arial" panose="020B0604020202020204" pitchFamily="34" charset="0"/>
                <a:cs typeface="Arial" panose="020B0604020202020204" pitchFamily="34" charset="0"/>
              </a:rPr>
              <a:t>) du kartus metuose – gegužės 2–10 dienomis ir spalio 1–10 dienomis; </a:t>
            </a:r>
          </a:p>
          <a:p>
            <a:pPr marL="342900" lvl="0" indent="-342900">
              <a:buFont typeface="Wingdings" panose="05000000000000000000" pitchFamily="2" charset="2"/>
              <a:buChar char="Ø"/>
            </a:pPr>
            <a:r>
              <a:rPr lang="lt-LT" sz="2000" b="1" dirty="0">
                <a:solidFill>
                  <a:srgbClr val="002060"/>
                </a:solidFill>
                <a:latin typeface="Arial" panose="020B0604020202020204" pitchFamily="34" charset="0"/>
                <a:cs typeface="Arial" panose="020B0604020202020204" pitchFamily="34" charset="0"/>
              </a:rPr>
              <a:t>Eiga: </a:t>
            </a:r>
          </a:p>
          <a:p>
            <a:pPr marL="342900" lvl="0" indent="-342900">
              <a:buFont typeface="Wingdings" panose="05000000000000000000" pitchFamily="2" charset="2"/>
              <a:buChar char="ü"/>
            </a:pPr>
            <a:r>
              <a:rPr lang="lt-LT" sz="2000" b="1" dirty="0">
                <a:solidFill>
                  <a:srgbClr val="002060"/>
                </a:solidFill>
                <a:latin typeface="Arial" panose="020B0604020202020204" pitchFamily="34" charset="0"/>
                <a:cs typeface="Arial" panose="020B0604020202020204" pitchFamily="34" charset="0"/>
              </a:rPr>
              <a:t>Užpildoma Kauno miesto savivaldybės patvirtinta Neformaliojo vaikų švietimo programos atitikties reikalavimams paraiškos forma;</a:t>
            </a:r>
          </a:p>
          <a:p>
            <a:pPr marL="342900" lvl="0" indent="-342900">
              <a:buFont typeface="Wingdings" panose="05000000000000000000" pitchFamily="2" charset="2"/>
              <a:buChar char="ü"/>
            </a:pPr>
            <a:r>
              <a:rPr lang="lt-LT" sz="2000" b="1" dirty="0">
                <a:solidFill>
                  <a:srgbClr val="002060"/>
                </a:solidFill>
                <a:latin typeface="Arial" panose="020B0604020202020204" pitchFamily="34" charset="0"/>
                <a:cs typeface="Arial" panose="020B0604020202020204" pitchFamily="34" charset="0"/>
              </a:rPr>
              <a:t>Teikėjas užsiregistruoja </a:t>
            </a:r>
            <a:r>
              <a:rPr lang="pt-BR" sz="2000" b="1" dirty="0">
                <a:solidFill>
                  <a:srgbClr val="002060"/>
                </a:solidFill>
                <a:latin typeface="Arial" panose="020B0604020202020204" pitchFamily="34" charset="0"/>
                <a:cs typeface="Arial" panose="020B0604020202020204" pitchFamily="34" charset="0"/>
              </a:rPr>
              <a:t>Švietimo ir mokslo institucijų</a:t>
            </a:r>
            <a:r>
              <a:rPr lang="lt-LT" sz="2000" b="1" dirty="0">
                <a:solidFill>
                  <a:srgbClr val="002060"/>
                </a:solidFill>
                <a:latin typeface="Arial" panose="020B0604020202020204" pitchFamily="34" charset="0"/>
                <a:cs typeface="Arial" panose="020B0604020202020204" pitchFamily="34" charset="0"/>
              </a:rPr>
              <a:t> (ŠMIR)</a:t>
            </a:r>
            <a:r>
              <a:rPr lang="pt-BR" sz="2000" b="1" dirty="0">
                <a:solidFill>
                  <a:srgbClr val="002060"/>
                </a:solidFill>
                <a:latin typeface="Arial" panose="020B0604020202020204" pitchFamily="34" charset="0"/>
                <a:cs typeface="Arial" panose="020B0604020202020204" pitchFamily="34" charset="0"/>
              </a:rPr>
              <a:t> registr</a:t>
            </a:r>
            <a:r>
              <a:rPr lang="lt-LT" sz="2000" b="1" dirty="0">
                <a:solidFill>
                  <a:srgbClr val="002060"/>
                </a:solidFill>
                <a:latin typeface="Arial" panose="020B0604020202020204" pitchFamily="34" charset="0"/>
                <a:cs typeface="Arial" panose="020B0604020202020204" pitchFamily="34" charset="0"/>
              </a:rPr>
              <a:t>e;</a:t>
            </a:r>
          </a:p>
          <a:p>
            <a:pPr marL="342900" lvl="0" indent="-342900">
              <a:buFont typeface="Wingdings" panose="05000000000000000000" pitchFamily="2" charset="2"/>
              <a:buChar char="ü"/>
            </a:pPr>
            <a:r>
              <a:rPr lang="lt-LT" sz="2000" b="1" dirty="0">
                <a:solidFill>
                  <a:srgbClr val="002060"/>
                </a:solidFill>
                <a:latin typeface="Arial" panose="020B0604020202020204" pitchFamily="34" charset="0"/>
                <a:cs typeface="Arial" panose="020B0604020202020204" pitchFamily="34" charset="0"/>
              </a:rPr>
              <a:t>Programa užregistruojama Kvalifikacijos tobulinimo programų ir renginių registre (KTPRR);</a:t>
            </a:r>
          </a:p>
          <a:p>
            <a:pPr marL="342900" lvl="0" indent="-342900">
              <a:buFont typeface="Wingdings" panose="05000000000000000000" pitchFamily="2" charset="2"/>
              <a:buChar char="ü"/>
            </a:pPr>
            <a:r>
              <a:rPr lang="lt-LT" sz="2000" b="1" dirty="0">
                <a:solidFill>
                  <a:srgbClr val="002060"/>
                </a:solidFill>
                <a:latin typeface="Arial" panose="020B0604020202020204" pitchFamily="34" charset="0"/>
                <a:cs typeface="Arial" panose="020B0604020202020204" pitchFamily="34" charset="0"/>
              </a:rPr>
              <a:t>Neformaliojo vaikų švietimo programos atitikties reikalavimams paraiška (2 egz.) su ŠMIR ir KTPRR kodais pateikiama registruoti Švietimo </a:t>
            </a:r>
            <a:r>
              <a:rPr lang="lt-LT" sz="2000" b="1" dirty="0" smtClean="0">
                <a:solidFill>
                  <a:srgbClr val="002060"/>
                </a:solidFill>
                <a:latin typeface="Arial" panose="020B0604020202020204" pitchFamily="34" charset="0"/>
                <a:cs typeface="Arial" panose="020B0604020202020204" pitchFamily="34" charset="0"/>
              </a:rPr>
              <a:t>skyriui.</a:t>
            </a:r>
            <a:endParaRPr lang="lt-LT" sz="2000" b="1" dirty="0">
              <a:solidFill>
                <a:srgbClr val="002060"/>
              </a:solidFill>
              <a:latin typeface="Arial" panose="020B0604020202020204" pitchFamily="34" charset="0"/>
              <a:cs typeface="Arial" panose="020B0604020202020204" pitchFamily="34" charset="0"/>
            </a:endParaRPr>
          </a:p>
          <a:p>
            <a:endParaRPr lang="lt-LT" b="1" dirty="0"/>
          </a:p>
        </p:txBody>
      </p:sp>
    </p:spTree>
    <p:extLst>
      <p:ext uri="{BB962C8B-B14F-4D97-AF65-F5344CB8AC3E}">
        <p14:creationId xmlns:p14="http://schemas.microsoft.com/office/powerpoint/2010/main" val="17241133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4" y="1695796"/>
            <a:ext cx="11118426" cy="2078182"/>
          </a:xfrm>
        </p:spPr>
        <p:txBody>
          <a:bodyPr/>
          <a:lstStyle/>
          <a:p>
            <a:pPr algn="ctr"/>
            <a:r>
              <a:rPr lang="lt-LT" b="1" dirty="0" smtClean="0">
                <a:solidFill>
                  <a:srgbClr val="002060"/>
                </a:solidFill>
              </a:rPr>
              <a:t>       </a:t>
            </a:r>
            <a:br>
              <a:rPr lang="lt-LT" b="1" dirty="0" smtClean="0">
                <a:solidFill>
                  <a:srgbClr val="002060"/>
                </a:solidFill>
              </a:rPr>
            </a:br>
            <a:r>
              <a:rPr lang="lt-LT" dirty="0">
                <a:solidFill>
                  <a:srgbClr val="002060"/>
                </a:solidFill>
              </a:rPr>
              <a:t> </a:t>
            </a:r>
            <a:r>
              <a:rPr lang="lt-LT" dirty="0" smtClean="0">
                <a:solidFill>
                  <a:srgbClr val="002060"/>
                </a:solidFill>
              </a:rPr>
              <a:t>     </a:t>
            </a:r>
            <a:r>
              <a:rPr lang="lt-LT" b="1" dirty="0" smtClean="0">
                <a:solidFill>
                  <a:srgbClr val="002060"/>
                </a:solidFill>
              </a:rPr>
              <a:t>Dėkojame už dėmesį</a:t>
            </a:r>
            <a:r>
              <a:rPr lang="en-US" b="1" dirty="0" smtClean="0">
                <a:solidFill>
                  <a:srgbClr val="002060"/>
                </a:solidFill>
              </a:rPr>
              <a:t>!</a:t>
            </a:r>
            <a:endParaRPr lang="lt-LT" b="1" dirty="0">
              <a:solidFill>
                <a:srgbClr val="002060"/>
              </a:solidFill>
            </a:endParaRPr>
          </a:p>
        </p:txBody>
      </p:sp>
      <p:sp>
        <p:nvSpPr>
          <p:cNvPr id="3" name="Teksto vietos rezervavimo ženklas 2"/>
          <p:cNvSpPr>
            <a:spLocks noGrp="1"/>
          </p:cNvSpPr>
          <p:nvPr>
            <p:ph type="body" idx="1"/>
          </p:nvPr>
        </p:nvSpPr>
        <p:spPr/>
        <p:txBody>
          <a:bodyPr/>
          <a:lstStyle/>
          <a:p>
            <a:r>
              <a:rPr lang="lt-LT" dirty="0" smtClean="0"/>
              <a:t> </a:t>
            </a:r>
            <a:endParaRPr lang="lt-LT" dirty="0"/>
          </a:p>
        </p:txBody>
      </p:sp>
    </p:spTree>
    <p:extLst>
      <p:ext uri="{BB962C8B-B14F-4D97-AF65-F5344CB8AC3E}">
        <p14:creationId xmlns:p14="http://schemas.microsoft.com/office/powerpoint/2010/main" val="4389120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09600" y="399010"/>
            <a:ext cx="10972800" cy="673331"/>
          </a:xfrm>
        </p:spPr>
        <p:txBody>
          <a:bodyPr/>
          <a:lstStyle/>
          <a:p>
            <a:pPr algn="ctr"/>
            <a:r>
              <a:rPr lang="lt-LT" sz="3200" b="1" dirty="0" smtClean="0">
                <a:solidFill>
                  <a:srgbClr val="002060"/>
                </a:solidFill>
                <a:latin typeface="Arial" panose="020B0604020202020204" pitchFamily="34" charset="0"/>
                <a:cs typeface="Arial" panose="020B0604020202020204" pitchFamily="34" charset="0"/>
              </a:rPr>
              <a:t>2019 METŲ STATISTIKA</a:t>
            </a:r>
            <a:endParaRPr lang="lt-LT" sz="3200" b="1" dirty="0">
              <a:solidFill>
                <a:srgbClr val="002060"/>
              </a:solidFill>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677334" y="1315616"/>
            <a:ext cx="10752666" cy="4702629"/>
          </a:xfrm>
        </p:spPr>
        <p:txBody>
          <a:bodyPr>
            <a:normAutofit/>
          </a:bodyPr>
          <a:lstStyle/>
          <a:p>
            <a:pPr>
              <a:spcBef>
                <a:spcPts val="3000"/>
              </a:spcBef>
              <a:buFont typeface="Wingdings" panose="05000000000000000000" pitchFamily="2" charset="2"/>
              <a:buChar char="Ø"/>
            </a:pPr>
            <a:r>
              <a:rPr lang="lt-LT" b="1" dirty="0" smtClean="0">
                <a:solidFill>
                  <a:srgbClr val="002060"/>
                </a:solidFill>
                <a:latin typeface="Arial" panose="020B0604020202020204" pitchFamily="34" charset="0"/>
                <a:cs typeface="Arial" panose="020B0604020202020204" pitchFamily="34" charset="0"/>
              </a:rPr>
              <a:t>2019 </a:t>
            </a:r>
            <a:r>
              <a:rPr lang="lt-LT" b="1" dirty="0">
                <a:solidFill>
                  <a:srgbClr val="002060"/>
                </a:solidFill>
                <a:latin typeface="Arial" panose="020B0604020202020204" pitchFamily="34" charset="0"/>
                <a:cs typeface="Arial" panose="020B0604020202020204" pitchFamily="34" charset="0"/>
              </a:rPr>
              <a:t>m. </a:t>
            </a:r>
            <a:r>
              <a:rPr lang="lt-LT" b="1" dirty="0" smtClean="0">
                <a:solidFill>
                  <a:srgbClr val="002060"/>
                </a:solidFill>
                <a:latin typeface="Arial" panose="020B0604020202020204" pitchFamily="34" charset="0"/>
                <a:cs typeface="Arial" panose="020B0604020202020204" pitchFamily="34" charset="0"/>
              </a:rPr>
              <a:t>vykdytos 209 NVŠ programos.    </a:t>
            </a:r>
          </a:p>
          <a:p>
            <a:pPr>
              <a:spcBef>
                <a:spcPts val="3000"/>
              </a:spcBef>
              <a:buFont typeface="Wingdings" panose="05000000000000000000" pitchFamily="2" charset="2"/>
              <a:buChar char="Ø"/>
            </a:pPr>
            <a:r>
              <a:rPr lang="lt-LT" b="1" dirty="0" smtClean="0">
                <a:solidFill>
                  <a:srgbClr val="002060"/>
                </a:solidFill>
                <a:latin typeface="Arial" panose="020B0604020202020204" pitchFamily="34" charset="0"/>
                <a:cs typeface="Arial" panose="020B0604020202020204" pitchFamily="34" charset="0"/>
              </a:rPr>
              <a:t>Programas vykdė </a:t>
            </a:r>
            <a:r>
              <a:rPr lang="lt-LT" b="1" dirty="0">
                <a:solidFill>
                  <a:srgbClr val="002060"/>
                </a:solidFill>
                <a:latin typeface="Arial" panose="020B0604020202020204" pitchFamily="34" charset="0"/>
                <a:cs typeface="Arial" panose="020B0604020202020204" pitchFamily="34" charset="0"/>
              </a:rPr>
              <a:t>92 teikėjai, iš </a:t>
            </a:r>
            <a:r>
              <a:rPr lang="lt-LT" b="1" dirty="0" smtClean="0">
                <a:solidFill>
                  <a:srgbClr val="002060"/>
                </a:solidFill>
                <a:latin typeface="Arial" panose="020B0604020202020204" pitchFamily="34" charset="0"/>
                <a:cs typeface="Arial" panose="020B0604020202020204" pitchFamily="34" charset="0"/>
              </a:rPr>
              <a:t>jų:</a:t>
            </a:r>
          </a:p>
          <a:p>
            <a:pPr>
              <a:spcBef>
                <a:spcPts val="3000"/>
              </a:spcBef>
              <a:buFont typeface="Wingdings" panose="05000000000000000000" pitchFamily="2" charset="2"/>
              <a:buChar char="ü"/>
            </a:pPr>
            <a:r>
              <a:rPr lang="lt-LT" b="1" dirty="0" smtClean="0">
                <a:solidFill>
                  <a:srgbClr val="002060"/>
                </a:solidFill>
                <a:latin typeface="Arial" panose="020B0604020202020204" pitchFamily="34" charset="0"/>
                <a:cs typeface="Arial" panose="020B0604020202020204" pitchFamily="34" charset="0"/>
              </a:rPr>
              <a:t> </a:t>
            </a:r>
            <a:r>
              <a:rPr lang="lt-LT" b="1" dirty="0">
                <a:solidFill>
                  <a:srgbClr val="002060"/>
                </a:solidFill>
                <a:latin typeface="Arial" panose="020B0604020202020204" pitchFamily="34" charset="0"/>
                <a:cs typeface="Arial" panose="020B0604020202020204" pitchFamily="34" charset="0"/>
              </a:rPr>
              <a:t>7 biudžetinės </a:t>
            </a:r>
            <a:r>
              <a:rPr lang="lt-LT" b="1" dirty="0" smtClean="0">
                <a:solidFill>
                  <a:srgbClr val="002060"/>
                </a:solidFill>
                <a:latin typeface="Arial" panose="020B0604020202020204" pitchFamily="34" charset="0"/>
                <a:cs typeface="Arial" panose="020B0604020202020204" pitchFamily="34" charset="0"/>
              </a:rPr>
              <a:t>įstaigos;</a:t>
            </a:r>
          </a:p>
          <a:p>
            <a:pPr>
              <a:spcBef>
                <a:spcPts val="3000"/>
              </a:spcBef>
              <a:buFont typeface="Wingdings" panose="05000000000000000000" pitchFamily="2" charset="2"/>
              <a:buChar char="ü"/>
            </a:pPr>
            <a:r>
              <a:rPr lang="lt-LT" b="1" dirty="0" smtClean="0">
                <a:solidFill>
                  <a:srgbClr val="002060"/>
                </a:solidFill>
                <a:latin typeface="Arial" panose="020B0604020202020204" pitchFamily="34" charset="0"/>
                <a:cs typeface="Arial" panose="020B0604020202020204" pitchFamily="34" charset="0"/>
              </a:rPr>
              <a:t> </a:t>
            </a:r>
            <a:r>
              <a:rPr lang="lt-LT" b="1" dirty="0">
                <a:solidFill>
                  <a:srgbClr val="002060"/>
                </a:solidFill>
                <a:latin typeface="Arial" panose="020B0604020202020204" pitchFamily="34" charset="0"/>
                <a:cs typeface="Arial" panose="020B0604020202020204" pitchFamily="34" charset="0"/>
              </a:rPr>
              <a:t>62 nebiudžetinės </a:t>
            </a:r>
            <a:r>
              <a:rPr lang="lt-LT" b="1" dirty="0" smtClean="0">
                <a:solidFill>
                  <a:srgbClr val="002060"/>
                </a:solidFill>
                <a:latin typeface="Arial" panose="020B0604020202020204" pitchFamily="34" charset="0"/>
                <a:cs typeface="Arial" panose="020B0604020202020204" pitchFamily="34" charset="0"/>
              </a:rPr>
              <a:t>įstaigos;</a:t>
            </a:r>
          </a:p>
          <a:p>
            <a:pPr>
              <a:spcBef>
                <a:spcPts val="3000"/>
              </a:spcBef>
              <a:buFont typeface="Wingdings" panose="05000000000000000000" pitchFamily="2" charset="2"/>
              <a:buChar char="ü"/>
            </a:pPr>
            <a:r>
              <a:rPr lang="lt-LT" b="1" dirty="0" smtClean="0">
                <a:solidFill>
                  <a:srgbClr val="002060"/>
                </a:solidFill>
                <a:latin typeface="Arial" panose="020B0604020202020204" pitchFamily="34" charset="0"/>
                <a:cs typeface="Arial" panose="020B0604020202020204" pitchFamily="34" charset="0"/>
              </a:rPr>
              <a:t> 23 </a:t>
            </a:r>
            <a:r>
              <a:rPr lang="lt-LT" b="1" dirty="0">
                <a:solidFill>
                  <a:srgbClr val="002060"/>
                </a:solidFill>
                <a:latin typeface="Arial" panose="020B0604020202020204" pitchFamily="34" charset="0"/>
                <a:cs typeface="Arial" panose="020B0604020202020204" pitchFamily="34" charset="0"/>
              </a:rPr>
              <a:t>laisvieji </a:t>
            </a:r>
            <a:r>
              <a:rPr lang="lt-LT" b="1" dirty="0" smtClean="0">
                <a:solidFill>
                  <a:srgbClr val="002060"/>
                </a:solidFill>
                <a:latin typeface="Arial" panose="020B0604020202020204" pitchFamily="34" charset="0"/>
                <a:cs typeface="Arial" panose="020B0604020202020204" pitchFamily="34" charset="0"/>
              </a:rPr>
              <a:t>mokytojai</a:t>
            </a:r>
            <a:r>
              <a:rPr lang="lt-LT" sz="3600" b="1" dirty="0" smtClean="0">
                <a:solidFill>
                  <a:srgbClr val="002060"/>
                </a:solidFill>
                <a:latin typeface="Arial" panose="020B0604020202020204" pitchFamily="34" charset="0"/>
                <a:cs typeface="Arial" panose="020B0604020202020204" pitchFamily="34" charset="0"/>
              </a:rPr>
              <a:t>.</a:t>
            </a:r>
          </a:p>
          <a:p>
            <a:pPr>
              <a:spcBef>
                <a:spcPts val="3000"/>
              </a:spcBef>
              <a:buFont typeface="Wingdings" panose="05000000000000000000" pitchFamily="2" charset="2"/>
              <a:buChar char="Ø"/>
            </a:pPr>
            <a:endParaRPr lang="lt-LT" dirty="0"/>
          </a:p>
          <a:p>
            <a:endParaRPr lang="lt-LT" dirty="0"/>
          </a:p>
        </p:txBody>
      </p:sp>
    </p:spTree>
    <p:extLst>
      <p:ext uri="{BB962C8B-B14F-4D97-AF65-F5344CB8AC3E}">
        <p14:creationId xmlns:p14="http://schemas.microsoft.com/office/powerpoint/2010/main" val="160913331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587730" y="315885"/>
            <a:ext cx="10474037" cy="1005840"/>
          </a:xfrm>
        </p:spPr>
        <p:txBody>
          <a:bodyPr/>
          <a:lstStyle/>
          <a:p>
            <a:pPr algn="l"/>
            <a:r>
              <a:rPr lang="lt-LT" sz="2800" b="1" dirty="0" smtClean="0">
                <a:solidFill>
                  <a:srgbClr val="002060"/>
                </a:solidFill>
                <a:latin typeface="Arial" panose="020B0604020202020204" pitchFamily="34" charset="0"/>
                <a:cs typeface="Arial" panose="020B0604020202020204" pitchFamily="34" charset="0"/>
              </a:rPr>
              <a:t>                           2019 METŲ STATISTIKA. </a:t>
            </a:r>
            <a:br>
              <a:rPr lang="lt-LT" sz="2800" b="1" dirty="0" smtClean="0">
                <a:solidFill>
                  <a:srgbClr val="002060"/>
                </a:solidFill>
                <a:latin typeface="Arial" panose="020B0604020202020204" pitchFamily="34" charset="0"/>
                <a:cs typeface="Arial" panose="020B0604020202020204" pitchFamily="34" charset="0"/>
              </a:rPr>
            </a:br>
            <a:r>
              <a:rPr lang="lt-LT" sz="2800" b="1" dirty="0" smtClean="0">
                <a:solidFill>
                  <a:srgbClr val="002060"/>
                </a:solidFill>
                <a:latin typeface="Arial" panose="020B0604020202020204" pitchFamily="34" charset="0"/>
                <a:cs typeface="Arial" panose="020B0604020202020204" pitchFamily="34" charset="0"/>
              </a:rPr>
              <a:t>               VYKDYTŲ NVŠ PROGRAMŲ KRYPTYS </a:t>
            </a:r>
            <a:endParaRPr lang="lt-LT" sz="2800" b="1" dirty="0">
              <a:solidFill>
                <a:srgbClr val="002060"/>
              </a:solidFill>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324196" y="1645920"/>
            <a:ext cx="11646131" cy="4347554"/>
          </a:xfrm>
        </p:spPr>
        <p:txBody>
          <a:bodyPr numCol="3" spcCol="540000">
            <a:normAutofit lnSpcReduction="10000"/>
          </a:bodyPr>
          <a:lstStyle/>
          <a:p>
            <a:pPr>
              <a:spcBef>
                <a:spcPts val="3000"/>
              </a:spcBef>
              <a:buFont typeface="Wingdings" panose="05000000000000000000" pitchFamily="2" charset="2"/>
              <a:buChar char="Ø"/>
            </a:pPr>
            <a:r>
              <a:rPr lang="lt-LT" sz="2800" b="1" dirty="0" smtClean="0">
                <a:solidFill>
                  <a:srgbClr val="002060"/>
                </a:solidFill>
              </a:rPr>
              <a:t>42 sporto;</a:t>
            </a:r>
          </a:p>
          <a:p>
            <a:pPr>
              <a:spcBef>
                <a:spcPts val="600"/>
              </a:spcBef>
              <a:buFont typeface="Wingdings" panose="05000000000000000000" pitchFamily="2" charset="2"/>
              <a:buChar char="Ø"/>
            </a:pPr>
            <a:r>
              <a:rPr lang="lt-LT" sz="2800" b="1" dirty="0" smtClean="0">
                <a:solidFill>
                  <a:srgbClr val="002060"/>
                </a:solidFill>
              </a:rPr>
              <a:t>25 techninės kūrybos;</a:t>
            </a:r>
          </a:p>
          <a:p>
            <a:pPr>
              <a:spcBef>
                <a:spcPts val="600"/>
              </a:spcBef>
              <a:buFont typeface="Wingdings" panose="05000000000000000000" pitchFamily="2" charset="2"/>
              <a:buChar char="Ø"/>
            </a:pPr>
            <a:r>
              <a:rPr lang="lt-LT" sz="2800" b="1" dirty="0" smtClean="0">
                <a:solidFill>
                  <a:srgbClr val="002060"/>
                </a:solidFill>
              </a:rPr>
              <a:t>23 dailės;</a:t>
            </a:r>
          </a:p>
          <a:p>
            <a:pPr>
              <a:spcBef>
                <a:spcPts val="600"/>
              </a:spcBef>
              <a:buFont typeface="Wingdings" panose="05000000000000000000" pitchFamily="2" charset="2"/>
              <a:buChar char="Ø"/>
            </a:pPr>
            <a:r>
              <a:rPr lang="lt-LT" sz="2800" b="1" dirty="0" smtClean="0">
                <a:solidFill>
                  <a:srgbClr val="002060"/>
                </a:solidFill>
              </a:rPr>
              <a:t>17 </a:t>
            </a:r>
            <a:r>
              <a:rPr lang="lt-LT" sz="2800" b="1" dirty="0" smtClean="0">
                <a:solidFill>
                  <a:srgbClr val="002060"/>
                </a:solidFill>
              </a:rPr>
              <a:t>choreografijos, šokio;</a:t>
            </a:r>
          </a:p>
          <a:p>
            <a:pPr>
              <a:spcBef>
                <a:spcPts val="600"/>
              </a:spcBef>
              <a:buFont typeface="Wingdings" panose="05000000000000000000" pitchFamily="2" charset="2"/>
              <a:buChar char="Ø"/>
            </a:pPr>
            <a:r>
              <a:rPr lang="lt-LT" sz="2800" b="1" dirty="0" smtClean="0">
                <a:solidFill>
                  <a:srgbClr val="002060"/>
                </a:solidFill>
              </a:rPr>
              <a:t>11 muzikos;</a:t>
            </a:r>
          </a:p>
          <a:p>
            <a:pPr>
              <a:spcBef>
                <a:spcPts val="600"/>
              </a:spcBef>
              <a:buFont typeface="Wingdings" panose="05000000000000000000" pitchFamily="2" charset="2"/>
              <a:buChar char="Ø"/>
            </a:pPr>
            <a:r>
              <a:rPr lang="lt-LT" sz="2800" b="1" dirty="0" smtClean="0">
                <a:solidFill>
                  <a:srgbClr val="002060"/>
                </a:solidFill>
              </a:rPr>
              <a:t>8 gamtos, ekologijos;</a:t>
            </a:r>
          </a:p>
          <a:p>
            <a:pPr>
              <a:spcBef>
                <a:spcPts val="600"/>
              </a:spcBef>
              <a:buFont typeface="Wingdings" panose="05000000000000000000" pitchFamily="2" charset="2"/>
              <a:buChar char="Ø"/>
            </a:pPr>
            <a:r>
              <a:rPr lang="lt-LT" sz="2800" b="1" dirty="0" smtClean="0">
                <a:solidFill>
                  <a:srgbClr val="002060"/>
                </a:solidFill>
              </a:rPr>
              <a:t>8 teatro, dramos;</a:t>
            </a:r>
          </a:p>
          <a:p>
            <a:pPr>
              <a:spcBef>
                <a:spcPts val="600"/>
              </a:spcBef>
              <a:buFont typeface="Wingdings" panose="05000000000000000000" pitchFamily="2" charset="2"/>
              <a:buChar char="Ø"/>
            </a:pPr>
            <a:r>
              <a:rPr lang="lt-LT" sz="2800" b="1" dirty="0" smtClean="0">
                <a:solidFill>
                  <a:srgbClr val="002060"/>
                </a:solidFill>
              </a:rPr>
              <a:t>7 pilietiškumo;</a:t>
            </a:r>
          </a:p>
          <a:p>
            <a:pPr>
              <a:spcBef>
                <a:spcPts val="600"/>
              </a:spcBef>
              <a:buFont typeface="Wingdings" panose="05000000000000000000" pitchFamily="2" charset="2"/>
              <a:buChar char="Ø"/>
            </a:pPr>
            <a:r>
              <a:rPr lang="lt-LT" sz="2800" b="1" dirty="0" smtClean="0">
                <a:solidFill>
                  <a:srgbClr val="002060"/>
                </a:solidFill>
              </a:rPr>
              <a:t>7 </a:t>
            </a:r>
            <a:r>
              <a:rPr lang="lt-LT" sz="2800" b="1" dirty="0" smtClean="0">
                <a:solidFill>
                  <a:srgbClr val="002060"/>
                </a:solidFill>
              </a:rPr>
              <a:t>etnokultūros;</a:t>
            </a:r>
          </a:p>
          <a:p>
            <a:pPr>
              <a:spcBef>
                <a:spcPts val="600"/>
              </a:spcBef>
              <a:buFont typeface="Wingdings" panose="05000000000000000000" pitchFamily="2" charset="2"/>
              <a:buChar char="Ø"/>
            </a:pPr>
            <a:r>
              <a:rPr lang="lt-LT" sz="2800" b="1" dirty="0">
                <a:solidFill>
                  <a:srgbClr val="002060"/>
                </a:solidFill>
              </a:rPr>
              <a:t>6 kalbos;</a:t>
            </a:r>
          </a:p>
          <a:p>
            <a:pPr>
              <a:spcBef>
                <a:spcPts val="600"/>
              </a:spcBef>
              <a:buFont typeface="Wingdings" panose="05000000000000000000" pitchFamily="2" charset="2"/>
              <a:buChar char="Ø"/>
            </a:pPr>
            <a:r>
              <a:rPr lang="lt-LT" sz="2800" b="1" dirty="0" smtClean="0">
                <a:solidFill>
                  <a:srgbClr val="002060"/>
                </a:solidFill>
              </a:rPr>
              <a:t>5 informacinės technologijos;</a:t>
            </a:r>
          </a:p>
          <a:p>
            <a:pPr>
              <a:spcBef>
                <a:spcPts val="600"/>
              </a:spcBef>
              <a:buFont typeface="Wingdings" panose="05000000000000000000" pitchFamily="2" charset="2"/>
              <a:buChar char="Ø"/>
            </a:pPr>
            <a:r>
              <a:rPr lang="lt-LT" sz="2800" b="1" dirty="0" smtClean="0">
                <a:solidFill>
                  <a:srgbClr val="002060"/>
                </a:solidFill>
              </a:rPr>
              <a:t>5 saugaus eismas;</a:t>
            </a:r>
          </a:p>
          <a:p>
            <a:pPr>
              <a:spcBef>
                <a:spcPts val="600"/>
              </a:spcBef>
              <a:buFont typeface="Wingdings" panose="05000000000000000000" pitchFamily="2" charset="2"/>
              <a:buChar char="Ø"/>
            </a:pPr>
            <a:r>
              <a:rPr lang="lt-LT" sz="2800" b="1" dirty="0" smtClean="0">
                <a:solidFill>
                  <a:srgbClr val="002060"/>
                </a:solidFill>
              </a:rPr>
              <a:t>4 medijos;</a:t>
            </a:r>
          </a:p>
          <a:p>
            <a:pPr>
              <a:spcBef>
                <a:spcPts val="600"/>
              </a:spcBef>
              <a:buFont typeface="Wingdings" panose="05000000000000000000" pitchFamily="2" charset="2"/>
              <a:buChar char="Ø"/>
            </a:pPr>
            <a:r>
              <a:rPr lang="lt-LT" sz="2800" b="1" dirty="0" smtClean="0">
                <a:solidFill>
                  <a:srgbClr val="002060"/>
                </a:solidFill>
              </a:rPr>
              <a:t>3 turizmo ir kraštotyros;</a:t>
            </a:r>
          </a:p>
          <a:p>
            <a:pPr>
              <a:spcBef>
                <a:spcPts val="600"/>
              </a:spcBef>
              <a:buFont typeface="Wingdings" panose="05000000000000000000" pitchFamily="2" charset="2"/>
              <a:buChar char="Ø"/>
            </a:pPr>
            <a:r>
              <a:rPr lang="lt-LT" sz="2800" b="1" dirty="0" smtClean="0">
                <a:solidFill>
                  <a:srgbClr val="002060"/>
                </a:solidFill>
              </a:rPr>
              <a:t>2 technologijos;</a:t>
            </a:r>
          </a:p>
          <a:p>
            <a:pPr>
              <a:spcBef>
                <a:spcPts val="600"/>
              </a:spcBef>
              <a:buFont typeface="Wingdings" panose="05000000000000000000" pitchFamily="2" charset="2"/>
              <a:buChar char="Ø"/>
            </a:pPr>
            <a:r>
              <a:rPr lang="lt-LT" sz="2800" b="1" dirty="0" smtClean="0">
                <a:solidFill>
                  <a:srgbClr val="002060"/>
                </a:solidFill>
              </a:rPr>
              <a:t>36 </a:t>
            </a:r>
            <a:r>
              <a:rPr lang="lt-LT" sz="2800" b="1" dirty="0" smtClean="0">
                <a:solidFill>
                  <a:srgbClr val="002060"/>
                </a:solidFill>
              </a:rPr>
              <a:t>kitos ugdymo krypties programos (saviraiškos lavinimas, estetinis </a:t>
            </a:r>
            <a:r>
              <a:rPr lang="lt-LT" sz="2800" b="1" dirty="0">
                <a:solidFill>
                  <a:srgbClr val="002060"/>
                </a:solidFill>
              </a:rPr>
              <a:t>lavinimas, </a:t>
            </a:r>
            <a:r>
              <a:rPr lang="lt-LT" sz="2800" b="1" dirty="0" smtClean="0">
                <a:solidFill>
                  <a:srgbClr val="002060"/>
                </a:solidFill>
              </a:rPr>
              <a:t>sveika mityba, renginių </a:t>
            </a:r>
            <a:r>
              <a:rPr lang="lt-LT" sz="2800" b="1" dirty="0" smtClean="0">
                <a:solidFill>
                  <a:srgbClr val="002060"/>
                </a:solidFill>
              </a:rPr>
              <a:t>organizavimas, asmenybės ugdymas, ir </a:t>
            </a:r>
            <a:r>
              <a:rPr lang="lt-LT" sz="2800" b="1" dirty="0" smtClean="0">
                <a:solidFill>
                  <a:srgbClr val="002060"/>
                </a:solidFill>
              </a:rPr>
              <a:t>kt.)</a:t>
            </a:r>
            <a:endParaRPr lang="lt-LT" sz="2800" b="1" dirty="0">
              <a:solidFill>
                <a:srgbClr val="002060"/>
              </a:solidFill>
            </a:endParaRPr>
          </a:p>
        </p:txBody>
      </p:sp>
    </p:spTree>
    <p:extLst>
      <p:ext uri="{BB962C8B-B14F-4D97-AF65-F5344CB8AC3E}">
        <p14:creationId xmlns:p14="http://schemas.microsoft.com/office/powerpoint/2010/main" val="32592109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255221" y="407324"/>
            <a:ext cx="10936779" cy="1005840"/>
          </a:xfrm>
        </p:spPr>
        <p:txBody>
          <a:bodyPr>
            <a:noAutofit/>
          </a:bodyPr>
          <a:lstStyle/>
          <a:p>
            <a:pPr algn="ctr"/>
            <a:r>
              <a:rPr lang="lt-LT" sz="2800" b="1" dirty="0" smtClean="0">
                <a:solidFill>
                  <a:srgbClr val="002060"/>
                </a:solidFill>
                <a:latin typeface="Arial" panose="020B0604020202020204" pitchFamily="34" charset="0"/>
                <a:cs typeface="Arial" panose="020B0604020202020204" pitchFamily="34" charset="0"/>
              </a:rPr>
              <a:t>NEFORMALŲJĮ VAIKŲ ŠVIETIMĄ  REGLAMENTUOJANTYS TEISĖS AKTAI</a:t>
            </a:r>
            <a:endParaRPr lang="lt-LT" sz="28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677334" y="1413164"/>
            <a:ext cx="11251430" cy="4389120"/>
          </a:xfrm>
        </p:spPr>
        <p:txBody>
          <a:bodyPr>
            <a:normAutofit/>
          </a:bodyPr>
          <a:lstStyle/>
          <a:p>
            <a:endParaRPr lang="lt-LT" sz="1000" dirty="0">
              <a:solidFill>
                <a:srgbClr val="000000"/>
              </a:solidFill>
              <a:latin typeface="Times New Roman" panose="02020603050405020304" pitchFamily="18" charset="0"/>
            </a:endParaRPr>
          </a:p>
          <a:p>
            <a:pPr marL="457200" indent="-457200">
              <a:buFont typeface="Wingdings" panose="05000000000000000000" pitchFamily="2" charset="2"/>
              <a:buChar char="Ø"/>
            </a:pPr>
            <a:r>
              <a:rPr lang="lt-LT" sz="2800" dirty="0" smtClean="0">
                <a:solidFill>
                  <a:srgbClr val="002060"/>
                </a:solidFill>
                <a:latin typeface="Arial" panose="020B0604020202020204" pitchFamily="34" charset="0"/>
                <a:cs typeface="Arial" panose="020B0604020202020204" pitchFamily="34" charset="0"/>
              </a:rPr>
              <a:t>Lietuvos </a:t>
            </a:r>
            <a:r>
              <a:rPr lang="lt-LT" sz="2800" dirty="0">
                <a:solidFill>
                  <a:srgbClr val="002060"/>
                </a:solidFill>
                <a:latin typeface="Arial" panose="020B0604020202020204" pitchFamily="34" charset="0"/>
                <a:cs typeface="Arial" panose="020B0604020202020204" pitchFamily="34" charset="0"/>
              </a:rPr>
              <a:t>Respublikos švietimo ir </a:t>
            </a:r>
            <a:r>
              <a:rPr lang="lt-LT" sz="2800" dirty="0" smtClean="0">
                <a:solidFill>
                  <a:srgbClr val="002060"/>
                </a:solidFill>
                <a:latin typeface="Arial" panose="020B0604020202020204" pitchFamily="34" charset="0"/>
                <a:cs typeface="Arial" panose="020B0604020202020204" pitchFamily="34" charset="0"/>
              </a:rPr>
              <a:t>mokslo ir sporto </a:t>
            </a:r>
            <a:r>
              <a:rPr lang="lt-LT" sz="2800" dirty="0">
                <a:solidFill>
                  <a:srgbClr val="002060"/>
                </a:solidFill>
                <a:latin typeface="Arial" panose="020B0604020202020204" pitchFamily="34" charset="0"/>
                <a:cs typeface="Arial" panose="020B0604020202020204" pitchFamily="34" charset="0"/>
              </a:rPr>
              <a:t>ministro įsakymas „Dėl </a:t>
            </a:r>
            <a:r>
              <a:rPr lang="lt-LT" sz="2800" dirty="0" smtClean="0">
                <a:solidFill>
                  <a:srgbClr val="002060"/>
                </a:solidFill>
                <a:latin typeface="Arial" panose="020B0604020202020204" pitchFamily="34" charset="0"/>
                <a:cs typeface="Arial" panose="020B0604020202020204" pitchFamily="34" charset="0"/>
              </a:rPr>
              <a:t>neformaliojo </a:t>
            </a:r>
            <a:r>
              <a:rPr lang="lt-LT" sz="2800" dirty="0">
                <a:solidFill>
                  <a:srgbClr val="002060"/>
                </a:solidFill>
                <a:latin typeface="Arial" panose="020B0604020202020204" pitchFamily="34" charset="0"/>
                <a:cs typeface="Arial" panose="020B0604020202020204" pitchFamily="34" charset="0"/>
              </a:rPr>
              <a:t>vaikų švietimo lėšų skyrimo ir panaudojimo tvarkos aprašo patvirtinimo</a:t>
            </a:r>
            <a:r>
              <a:rPr lang="lt-LT" sz="2800" dirty="0" smtClean="0">
                <a:solidFill>
                  <a:srgbClr val="002060"/>
                </a:solidFill>
                <a:latin typeface="Arial" panose="020B0604020202020204" pitchFamily="34" charset="0"/>
                <a:cs typeface="Arial" panose="020B0604020202020204" pitchFamily="34" charset="0"/>
              </a:rPr>
              <a:t>“ (</a:t>
            </a:r>
            <a:r>
              <a:rPr lang="lt-LT" sz="2800" dirty="0">
                <a:solidFill>
                  <a:srgbClr val="002060"/>
                </a:solidFill>
                <a:latin typeface="Arial" panose="020B0604020202020204" pitchFamily="34" charset="0"/>
                <a:cs typeface="Arial" panose="020B0604020202020204" pitchFamily="34" charset="0"/>
              </a:rPr>
              <a:t>2018-09-12 Nr. </a:t>
            </a:r>
            <a:r>
              <a:rPr lang="lt-LT" sz="2800" dirty="0" smtClean="0">
                <a:solidFill>
                  <a:srgbClr val="002060"/>
                </a:solidFill>
                <a:latin typeface="Arial" panose="020B0604020202020204" pitchFamily="34" charset="0"/>
                <a:cs typeface="Arial" panose="020B0604020202020204" pitchFamily="34" charset="0"/>
              </a:rPr>
              <a:t>V-758).                               </a:t>
            </a:r>
            <a:r>
              <a:rPr lang="lt-LT" sz="2800" b="1" dirty="0" smtClean="0">
                <a:solidFill>
                  <a:srgbClr val="002060"/>
                </a:solidFill>
                <a:latin typeface="Arial" panose="020B0604020202020204" pitchFamily="34" charset="0"/>
                <a:cs typeface="Arial" panose="020B0604020202020204" pitchFamily="34" charset="0"/>
              </a:rPr>
              <a:t>Nauja įsakymo redakcija įsigaliojo nuo 2019-11-19.</a:t>
            </a:r>
            <a:endParaRPr lang="lt-LT" sz="2800" b="1" dirty="0">
              <a:solidFill>
                <a:srgbClr val="00206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lt-LT" sz="2800" dirty="0" smtClean="0">
                <a:solidFill>
                  <a:srgbClr val="002060"/>
                </a:solidFill>
                <a:latin typeface="Arial" panose="020B0604020202020204" pitchFamily="34" charset="0"/>
                <a:cs typeface="Arial" panose="020B0604020202020204" pitchFamily="34" charset="0"/>
              </a:rPr>
              <a:t>Kauno miesto savivaldybės t</a:t>
            </a:r>
            <a:r>
              <a:rPr lang="lt-LT" sz="2800" dirty="0">
                <a:solidFill>
                  <a:srgbClr val="002060"/>
                </a:solidFill>
                <a:latin typeface="Arial" panose="020B0604020202020204" pitchFamily="34" charset="0"/>
                <a:cs typeface="Arial" panose="020B0604020202020204" pitchFamily="34" charset="0"/>
              </a:rPr>
              <a:t>arybos </a:t>
            </a:r>
            <a:r>
              <a:rPr lang="lt-LT" sz="2800" dirty="0" smtClean="0">
                <a:solidFill>
                  <a:srgbClr val="002060"/>
                </a:solidFill>
                <a:latin typeface="Arial" panose="020B0604020202020204" pitchFamily="34" charset="0"/>
                <a:cs typeface="Arial" panose="020B0604020202020204" pitchFamily="34" charset="0"/>
              </a:rPr>
              <a:t>sprendimas „</a:t>
            </a:r>
            <a:r>
              <a:rPr lang="lt-LT" sz="2800" dirty="0">
                <a:solidFill>
                  <a:srgbClr val="002060"/>
                </a:solidFill>
                <a:latin typeface="Arial" panose="020B0604020202020204" pitchFamily="34" charset="0"/>
                <a:cs typeface="Arial" panose="020B0604020202020204" pitchFamily="34" charset="0"/>
              </a:rPr>
              <a:t>Dėl Kauno miesto savivaldybės neformaliojo vaikų švietimo lėšų skyrimo ir naudojimo tvarkos aprašo patvirtinimo“ (2016 m. vasario 2 d. Nr. </a:t>
            </a:r>
            <a:r>
              <a:rPr lang="lt-LT" sz="2800" dirty="0" smtClean="0">
                <a:solidFill>
                  <a:srgbClr val="002060"/>
                </a:solidFill>
                <a:latin typeface="Arial" panose="020B0604020202020204" pitchFamily="34" charset="0"/>
                <a:cs typeface="Arial" panose="020B0604020202020204" pitchFamily="34" charset="0"/>
              </a:rPr>
              <a:t>T-43, suvestinė sprendimo redakcija įsigaliojo nuo </a:t>
            </a:r>
            <a:r>
              <a:rPr lang="lt-LT" sz="2800" dirty="0">
                <a:solidFill>
                  <a:srgbClr val="002060"/>
                </a:solidFill>
                <a:latin typeface="Arial" panose="020B0604020202020204" pitchFamily="34" charset="0"/>
                <a:cs typeface="Arial" panose="020B0604020202020204" pitchFamily="34" charset="0"/>
              </a:rPr>
              <a:t>2018-11-15</a:t>
            </a:r>
            <a:r>
              <a:rPr lang="lt-LT" sz="2800" dirty="0" smtClean="0">
                <a:solidFill>
                  <a:srgbClr val="002060"/>
                </a:solidFill>
                <a:latin typeface="Arial" panose="020B0604020202020204" pitchFamily="34" charset="0"/>
                <a:cs typeface="Arial" panose="020B0604020202020204" pitchFamily="34" charset="0"/>
              </a:rPr>
              <a:t>).</a:t>
            </a:r>
            <a:endParaRPr lang="lt-LT" sz="2800" dirty="0">
              <a:solidFill>
                <a:srgbClr val="002060"/>
              </a:solidFill>
              <a:latin typeface="Arial" panose="020B0604020202020204" pitchFamily="34" charset="0"/>
              <a:cs typeface="Arial" panose="020B0604020202020204" pitchFamily="34" charset="0"/>
            </a:endParaRPr>
          </a:p>
          <a:p>
            <a:endParaRPr lang="lt-LT"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8870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5" y="390698"/>
            <a:ext cx="10627974" cy="947651"/>
          </a:xfrm>
        </p:spPr>
        <p:txBody>
          <a:bodyPr>
            <a:normAutofit/>
          </a:bodyPr>
          <a:lstStyle/>
          <a:p>
            <a:pPr algn="ctr"/>
            <a:r>
              <a:rPr lang="lt-LT" sz="3200" dirty="0" smtClean="0">
                <a:solidFill>
                  <a:srgbClr val="002060"/>
                </a:solidFill>
              </a:rPr>
              <a:t>       </a:t>
            </a:r>
            <a:r>
              <a:rPr lang="lt-LT" sz="3200" b="1" dirty="0" smtClean="0">
                <a:solidFill>
                  <a:srgbClr val="002060"/>
                </a:solidFill>
              </a:rPr>
              <a:t>NVŠ LĖŠŲ SKYRIMO PRINCIPAI</a:t>
            </a:r>
            <a:endParaRPr lang="lt-LT" sz="3200" b="1" dirty="0">
              <a:solidFill>
                <a:srgbClr val="002060"/>
              </a:solidFill>
            </a:endParaRPr>
          </a:p>
        </p:txBody>
      </p:sp>
      <p:sp>
        <p:nvSpPr>
          <p:cNvPr id="3" name="Teksto vietos rezervavimo ženklas 2"/>
          <p:cNvSpPr>
            <a:spLocks noGrp="1"/>
          </p:cNvSpPr>
          <p:nvPr>
            <p:ph type="body" idx="1"/>
          </p:nvPr>
        </p:nvSpPr>
        <p:spPr>
          <a:xfrm>
            <a:off x="623149" y="1280160"/>
            <a:ext cx="11143363" cy="4594948"/>
          </a:xfrm>
        </p:spPr>
        <p:txBody>
          <a:bodyPr>
            <a:normAutofit/>
          </a:bodyPr>
          <a:lstStyle/>
          <a:p>
            <a:pPr algn="just"/>
            <a:r>
              <a:rPr lang="lt-LT" sz="2000" b="1" dirty="0">
                <a:solidFill>
                  <a:srgbClr val="002060"/>
                </a:solidFill>
              </a:rPr>
              <a:t>6</a:t>
            </a:r>
            <a:r>
              <a:rPr lang="lt-LT" sz="2400" b="1" dirty="0">
                <a:solidFill>
                  <a:srgbClr val="002060"/>
                </a:solidFill>
              </a:rPr>
              <a:t>. Jei NVŠ lėšų yra mažiau nei vaikų, norinčių dalyvauti NVŠ programose, lėšos pirmiausiai skiriamos vaikams, turintiems specialiųjų ugdymosi poreikių, atsirandančių dėl įgimtų ar įgytų sutrikimų, nepalankių aplinkos veiksnių, taip pat mokiniams, gaunantiems socialinę paramą arba turintiems teisę į socialinę paramą</a:t>
            </a:r>
            <a:r>
              <a:rPr lang="lt-LT" sz="2400" b="1" dirty="0" smtClean="0">
                <a:solidFill>
                  <a:srgbClr val="002060"/>
                </a:solidFill>
              </a:rPr>
              <a:t>.</a:t>
            </a:r>
          </a:p>
          <a:p>
            <a:pPr algn="just"/>
            <a:endParaRPr lang="lt-LT" sz="2400" b="1" dirty="0">
              <a:solidFill>
                <a:srgbClr val="002060"/>
              </a:solidFill>
            </a:endParaRPr>
          </a:p>
          <a:p>
            <a:pPr algn="just"/>
            <a:r>
              <a:rPr lang="lt-LT" sz="2400" b="1" dirty="0" smtClean="0">
                <a:solidFill>
                  <a:srgbClr val="002060"/>
                </a:solidFill>
              </a:rPr>
              <a:t>Finansuojant </a:t>
            </a:r>
            <a:r>
              <a:rPr lang="lt-LT" sz="2400" b="1" dirty="0">
                <a:solidFill>
                  <a:srgbClr val="002060"/>
                </a:solidFill>
              </a:rPr>
              <a:t>NVŠ programas prioritetas teikiamas STEAM </a:t>
            </a:r>
            <a:r>
              <a:rPr lang="lt-LT" sz="2400" b="1" dirty="0" smtClean="0">
                <a:solidFill>
                  <a:srgbClr val="002060"/>
                </a:solidFill>
              </a:rPr>
              <a:t>(krypties </a:t>
            </a:r>
            <a:r>
              <a:rPr lang="lt-LT" sz="2400" b="1" dirty="0">
                <a:solidFill>
                  <a:srgbClr val="002060"/>
                </a:solidFill>
              </a:rPr>
              <a:t>NVŠ programoms, </a:t>
            </a:r>
            <a:r>
              <a:rPr lang="lt-LT" sz="2400" b="1" dirty="0" smtClean="0">
                <a:solidFill>
                  <a:srgbClr val="002060"/>
                </a:solidFill>
              </a:rPr>
              <a:t>skatinančioms gamtos </a:t>
            </a:r>
            <a:r>
              <a:rPr lang="lt-LT" sz="2400" b="1" dirty="0">
                <a:solidFill>
                  <a:srgbClr val="002060"/>
                </a:solidFill>
              </a:rPr>
              <a:t>mokslų, technologijų, inžinerijos ir matematikos tyrimų ir eksperimentines veiklas, ir toms programų kryptims, kurių nevykdo švietimo teikėjai, veikiantys savivaldybėje.</a:t>
            </a:r>
          </a:p>
        </p:txBody>
      </p:sp>
    </p:spTree>
    <p:extLst>
      <p:ext uri="{BB962C8B-B14F-4D97-AF65-F5344CB8AC3E}">
        <p14:creationId xmlns:p14="http://schemas.microsoft.com/office/powerpoint/2010/main" val="2475545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03200" y="778932"/>
            <a:ext cx="11380585" cy="677335"/>
          </a:xfrm>
        </p:spPr>
        <p:txBody>
          <a:bodyPr>
            <a:noAutofit/>
          </a:bodyPr>
          <a:lstStyle/>
          <a:p>
            <a:pPr algn="ctr"/>
            <a:r>
              <a:rPr lang="lt-LT" sz="2400" dirty="0" smtClean="0">
                <a:solidFill>
                  <a:schemeClr val="accent2">
                    <a:lumMod val="75000"/>
                  </a:schemeClr>
                </a:solidFill>
              </a:rPr>
              <a:t/>
            </a:r>
            <a:br>
              <a:rPr lang="lt-LT" sz="2400" dirty="0" smtClean="0">
                <a:solidFill>
                  <a:schemeClr val="accent2">
                    <a:lumMod val="75000"/>
                  </a:schemeClr>
                </a:solidFill>
              </a:rPr>
            </a:br>
            <a:r>
              <a:rPr lang="lt-LT" sz="2400" dirty="0">
                <a:solidFill>
                  <a:schemeClr val="accent2">
                    <a:lumMod val="75000"/>
                  </a:schemeClr>
                </a:solidFill>
              </a:rPr>
              <a:t/>
            </a:r>
            <a:br>
              <a:rPr lang="lt-LT" sz="2400" dirty="0">
                <a:solidFill>
                  <a:schemeClr val="accent2">
                    <a:lumMod val="75000"/>
                  </a:schemeClr>
                </a:solidFill>
              </a:rPr>
            </a:br>
            <a:r>
              <a:rPr lang="lt-LT" sz="2400" dirty="0" smtClean="0">
                <a:solidFill>
                  <a:schemeClr val="accent2">
                    <a:lumMod val="75000"/>
                  </a:schemeClr>
                </a:solidFill>
              </a:rPr>
              <a:t/>
            </a:r>
            <a:br>
              <a:rPr lang="lt-LT" sz="2400" dirty="0" smtClean="0">
                <a:solidFill>
                  <a:schemeClr val="accent2">
                    <a:lumMod val="75000"/>
                  </a:schemeClr>
                </a:solidFill>
              </a:rPr>
            </a:br>
            <a:r>
              <a:rPr lang="lt-LT" sz="2400" dirty="0" smtClean="0">
                <a:solidFill>
                  <a:schemeClr val="accent2">
                    <a:lumMod val="75000"/>
                  </a:schemeClr>
                </a:solidFill>
              </a:rPr>
              <a:t/>
            </a:r>
            <a:br>
              <a:rPr lang="lt-LT" sz="2400" dirty="0" smtClean="0">
                <a:solidFill>
                  <a:schemeClr val="accent2">
                    <a:lumMod val="75000"/>
                  </a:schemeClr>
                </a:solidFill>
              </a:rPr>
            </a:br>
            <a:endParaRPr lang="lt-LT" sz="24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677334" y="1151467"/>
            <a:ext cx="11060237" cy="4707461"/>
          </a:xfrm>
        </p:spPr>
        <p:txBody>
          <a:bodyPr>
            <a:normAutofit fontScale="85000" lnSpcReduction="20000"/>
          </a:bodyPr>
          <a:lstStyle/>
          <a:p>
            <a:pPr algn="ctr"/>
            <a:r>
              <a:rPr lang="lt-LT" sz="3200" b="1" dirty="0" smtClean="0">
                <a:solidFill>
                  <a:schemeClr val="tx2"/>
                </a:solidFill>
                <a:latin typeface="Arial" panose="020B0604020202020204" pitchFamily="34" charset="0"/>
                <a:cs typeface="Arial" panose="020B0604020202020204" pitchFamily="34" charset="0"/>
              </a:rPr>
              <a:t>       PRIEŠ SUTARTIES SU SAVIALDYBE PASIRAŠYMĄ NVŠ TEIKĖJŲ ATLIEKAMI DARBAI</a:t>
            </a:r>
          </a:p>
          <a:p>
            <a:pPr algn="ctr"/>
            <a:endParaRPr lang="lt-LT" sz="3200" b="1" dirty="0">
              <a:solidFill>
                <a:srgbClr val="002060"/>
              </a:solidFill>
              <a:latin typeface="Arial" panose="020B0604020202020204" pitchFamily="34" charset="0"/>
              <a:cs typeface="Arial" panose="020B0604020202020204" pitchFamily="34" charset="0"/>
            </a:endParaRPr>
          </a:p>
          <a:p>
            <a:r>
              <a:rPr lang="lt-LT" sz="3200" b="1" dirty="0">
                <a:solidFill>
                  <a:srgbClr val="FF0000"/>
                </a:solidFill>
                <a:latin typeface="Arial" panose="020B0604020202020204" pitchFamily="34" charset="0"/>
                <a:cs typeface="Arial" panose="020B0604020202020204" pitchFamily="34" charset="0"/>
              </a:rPr>
              <a:t>Iki 2020 m. sausio 17 d. 13 </a:t>
            </a:r>
            <a:r>
              <a:rPr lang="lt-LT" sz="3200" b="1" dirty="0" smtClean="0">
                <a:solidFill>
                  <a:srgbClr val="FF0000"/>
                </a:solidFill>
                <a:latin typeface="Arial" panose="020B0604020202020204" pitchFamily="34" charset="0"/>
                <a:cs typeface="Arial" panose="020B0604020202020204" pitchFamily="34" charset="0"/>
              </a:rPr>
              <a:t>val. </a:t>
            </a:r>
            <a:r>
              <a:rPr lang="lt-LT" sz="3200" b="1" dirty="0" smtClean="0">
                <a:solidFill>
                  <a:srgbClr val="002060"/>
                </a:solidFill>
                <a:latin typeface="Arial" panose="020B0604020202020204" pitchFamily="34" charset="0"/>
                <a:cs typeface="Arial" panose="020B0604020202020204" pitchFamily="34" charset="0"/>
              </a:rPr>
              <a:t>atliekami NVŠ teikėjų darbai:</a:t>
            </a:r>
          </a:p>
          <a:p>
            <a:pPr marL="457200" indent="-457200">
              <a:buFont typeface="Wingdings" panose="05000000000000000000" pitchFamily="2" charset="2"/>
              <a:buChar char="Ø"/>
            </a:pPr>
            <a:r>
              <a:rPr lang="lt-LT" sz="3200" b="1" dirty="0">
                <a:solidFill>
                  <a:srgbClr val="002060"/>
                </a:solidFill>
                <a:latin typeface="Arial" panose="020B0604020202020204" pitchFamily="34" charset="0"/>
                <a:cs typeface="Arial" panose="020B0604020202020204" pitchFamily="34" charset="0"/>
              </a:rPr>
              <a:t>į </a:t>
            </a:r>
            <a:r>
              <a:rPr lang="lt-LT" sz="3200" b="1" dirty="0" smtClean="0">
                <a:solidFill>
                  <a:srgbClr val="002060"/>
                </a:solidFill>
                <a:latin typeface="Arial" panose="020B0604020202020204" pitchFamily="34" charset="0"/>
                <a:cs typeface="Arial" panose="020B0604020202020204" pitchFamily="34" charset="0"/>
              </a:rPr>
              <a:t>Mokinių </a:t>
            </a:r>
            <a:r>
              <a:rPr lang="lt-LT" sz="3200" b="1" dirty="0">
                <a:solidFill>
                  <a:srgbClr val="002060"/>
                </a:solidFill>
                <a:latin typeface="Arial" panose="020B0604020202020204" pitchFamily="34" charset="0"/>
                <a:cs typeface="Arial" panose="020B0604020202020204" pitchFamily="34" charset="0"/>
              </a:rPr>
              <a:t>registrą </a:t>
            </a:r>
            <a:r>
              <a:rPr lang="lt-LT" sz="3200" b="1" dirty="0" smtClean="0">
                <a:solidFill>
                  <a:srgbClr val="002060"/>
                </a:solidFill>
                <a:latin typeface="Arial" panose="020B0604020202020204" pitchFamily="34" charset="0"/>
                <a:cs typeface="Arial" panose="020B0604020202020204" pitchFamily="34" charset="0"/>
              </a:rPr>
              <a:t>įregistruojami mokiniai, pažymint vasario mėn. NVŠ finansavimą;</a:t>
            </a:r>
          </a:p>
          <a:p>
            <a:pPr marL="342900" indent="-342900">
              <a:buFont typeface="Wingdings" panose="05000000000000000000" pitchFamily="2" charset="2"/>
              <a:buChar char="Ø"/>
            </a:pPr>
            <a:r>
              <a:rPr lang="lt-LT" sz="3200" b="1" dirty="0" smtClean="0">
                <a:solidFill>
                  <a:srgbClr val="002060"/>
                </a:solidFill>
                <a:latin typeface="Arial" panose="020B0604020202020204" pitchFamily="34" charset="0"/>
                <a:cs typeface="Arial" panose="020B0604020202020204" pitchFamily="34" charset="0"/>
              </a:rPr>
              <a:t>Sudaromas užsiėmimų tvarkaraštis</a:t>
            </a:r>
            <a:r>
              <a:rPr lang="lt-LT" sz="3200" dirty="0" smtClean="0">
                <a:solidFill>
                  <a:srgbClr val="002060"/>
                </a:solidFill>
                <a:latin typeface="Arial" panose="020B0604020202020204" pitchFamily="34" charset="0"/>
                <a:cs typeface="Arial" panose="020B0604020202020204" pitchFamily="34" charset="0"/>
              </a:rPr>
              <a:t>; </a:t>
            </a:r>
          </a:p>
          <a:p>
            <a:pPr marL="342900" indent="-342900">
              <a:buFont typeface="Wingdings" panose="05000000000000000000" pitchFamily="2" charset="2"/>
              <a:buChar char="Ø"/>
            </a:pPr>
            <a:r>
              <a:rPr lang="lt-LT" sz="3200" b="1" dirty="0" smtClean="0">
                <a:solidFill>
                  <a:srgbClr val="002060"/>
                </a:solidFill>
                <a:latin typeface="Arial" panose="020B0604020202020204" pitchFamily="34" charset="0"/>
                <a:cs typeface="Arial" panose="020B0604020202020204" pitchFamily="34" charset="0"/>
              </a:rPr>
              <a:t>Atsidaroma NVŠ lėšoms skirta atskira banko sąskaita</a:t>
            </a:r>
            <a:r>
              <a:rPr lang="lt-LT" sz="3200" dirty="0" smtClean="0">
                <a:solidFill>
                  <a:srgbClr val="002060"/>
                </a:solidFill>
                <a:latin typeface="Arial" panose="020B0604020202020204" pitchFamily="34" charset="0"/>
                <a:cs typeface="Arial" panose="020B0604020202020204" pitchFamily="34" charset="0"/>
              </a:rPr>
              <a:t>; </a:t>
            </a:r>
          </a:p>
          <a:p>
            <a:pPr marL="342900" indent="-342900">
              <a:buFont typeface="Wingdings" panose="05000000000000000000" pitchFamily="2" charset="2"/>
              <a:buChar char="Ø"/>
            </a:pPr>
            <a:r>
              <a:rPr lang="lt-LT" sz="3200" b="1" dirty="0" smtClean="0">
                <a:solidFill>
                  <a:srgbClr val="002060"/>
                </a:solidFill>
                <a:latin typeface="Arial" panose="020B0604020202020204" pitchFamily="34" charset="0"/>
                <a:cs typeface="Arial" panose="020B0604020202020204" pitchFamily="34" charset="0"/>
              </a:rPr>
              <a:t>El. paštu </a:t>
            </a:r>
            <a:r>
              <a:rPr lang="lt-LT" sz="3200" b="1" dirty="0" err="1" smtClean="0">
                <a:solidFill>
                  <a:srgbClr val="002060"/>
                </a:solidFill>
                <a:latin typeface="Arial" panose="020B0604020202020204" pitchFamily="34" charset="0"/>
                <a:cs typeface="Arial" panose="020B0604020202020204" pitchFamily="34" charset="0"/>
                <a:hlinkClick r:id="rId3"/>
              </a:rPr>
              <a:t>svietimo.skyrius</a:t>
            </a:r>
            <a:r>
              <a:rPr lang="en-US" sz="3200" b="1" dirty="0" smtClean="0">
                <a:solidFill>
                  <a:srgbClr val="002060"/>
                </a:solidFill>
                <a:latin typeface="Arial" panose="020B0604020202020204" pitchFamily="34" charset="0"/>
                <a:cs typeface="Arial" panose="020B0604020202020204" pitchFamily="34" charset="0"/>
                <a:hlinkClick r:id="rId3"/>
              </a:rPr>
              <a:t>@</a:t>
            </a:r>
            <a:r>
              <a:rPr lang="en-US" sz="3200" b="1" dirty="0" err="1" smtClean="0">
                <a:solidFill>
                  <a:srgbClr val="002060"/>
                </a:solidFill>
                <a:latin typeface="Arial" panose="020B0604020202020204" pitchFamily="34" charset="0"/>
                <a:cs typeface="Arial" panose="020B0604020202020204" pitchFamily="34" charset="0"/>
                <a:hlinkClick r:id="rId3"/>
              </a:rPr>
              <a:t>kaunas.lt</a:t>
            </a:r>
            <a:r>
              <a:rPr lang="en-US" sz="3200" b="1" dirty="0" smtClean="0">
                <a:solidFill>
                  <a:srgbClr val="002060"/>
                </a:solidFill>
                <a:latin typeface="Arial" panose="020B0604020202020204" pitchFamily="34" charset="0"/>
                <a:cs typeface="Arial" panose="020B0604020202020204" pitchFamily="34" charset="0"/>
              </a:rPr>
              <a:t> p</a:t>
            </a:r>
            <a:r>
              <a:rPr lang="lt-LT" sz="3200" b="1" dirty="0" err="1" smtClean="0">
                <a:solidFill>
                  <a:srgbClr val="002060"/>
                </a:solidFill>
                <a:latin typeface="Arial" panose="020B0604020202020204" pitchFamily="34" charset="0"/>
                <a:cs typeface="Arial" panose="020B0604020202020204" pitchFamily="34" charset="0"/>
              </a:rPr>
              <a:t>ateikiami</a:t>
            </a:r>
            <a:r>
              <a:rPr lang="lt-LT" sz="3200" b="1" dirty="0" smtClean="0">
                <a:solidFill>
                  <a:srgbClr val="002060"/>
                </a:solidFill>
                <a:latin typeface="Arial" panose="020B0604020202020204" pitchFamily="34" charset="0"/>
                <a:cs typeface="Arial" panose="020B0604020202020204" pitchFamily="34" charset="0"/>
              </a:rPr>
              <a:t> duomenys ir dokumentai, reikalingi sutarčiai su Savivaldybe sudaryti.</a:t>
            </a:r>
          </a:p>
          <a:p>
            <a:pPr lvl="0"/>
            <a:r>
              <a:rPr lang="lt-LT" sz="3200" b="1" dirty="0">
                <a:solidFill>
                  <a:srgbClr val="FF0000"/>
                </a:solidFill>
                <a:latin typeface="Arial" panose="020B0604020202020204" pitchFamily="34" charset="0"/>
                <a:cs typeface="Arial" panose="020B0604020202020204" pitchFamily="34" charset="0"/>
              </a:rPr>
              <a:t>Sutarčių pasirašymas vyks 2020 m. </a:t>
            </a:r>
            <a:r>
              <a:rPr lang="lt-LT" sz="3200" b="1" dirty="0" smtClean="0">
                <a:solidFill>
                  <a:srgbClr val="FF0000"/>
                </a:solidFill>
                <a:latin typeface="Arial" panose="020B0604020202020204" pitchFamily="34" charset="0"/>
                <a:cs typeface="Arial" panose="020B0604020202020204" pitchFamily="34" charset="0"/>
              </a:rPr>
              <a:t>sausio 22-23 </a:t>
            </a:r>
            <a:r>
              <a:rPr lang="lt-LT" sz="3200" b="1" dirty="0">
                <a:solidFill>
                  <a:srgbClr val="FF0000"/>
                </a:solidFill>
                <a:latin typeface="Arial" panose="020B0604020202020204" pitchFamily="34" charset="0"/>
                <a:cs typeface="Arial" panose="020B0604020202020204" pitchFamily="34" charset="0"/>
              </a:rPr>
              <a:t>dienomis. </a:t>
            </a:r>
          </a:p>
          <a:p>
            <a:pPr marL="342900" indent="-342900">
              <a:buFont typeface="Wingdings" panose="05000000000000000000" pitchFamily="2" charset="2"/>
              <a:buChar char="Ø"/>
            </a:pPr>
            <a:endParaRPr lang="lt-LT" sz="3200" b="1" dirty="0" smtClean="0">
              <a:solidFill>
                <a:srgbClr val="002060"/>
              </a:solidFill>
              <a:latin typeface="Arial" panose="020B0604020202020204" pitchFamily="34" charset="0"/>
              <a:cs typeface="Arial" panose="020B0604020202020204" pitchFamily="34" charset="0"/>
            </a:endParaRPr>
          </a:p>
          <a:p>
            <a:endParaRPr lang="lt-LT" sz="2600" dirty="0" smtClean="0">
              <a:solidFill>
                <a:schemeClr val="accent2">
                  <a:lumMod val="75000"/>
                </a:schemeClr>
              </a:solidFill>
            </a:endParaRPr>
          </a:p>
        </p:txBody>
      </p:sp>
    </p:spTree>
    <p:extLst>
      <p:ext uri="{BB962C8B-B14F-4D97-AF65-F5344CB8AC3E}">
        <p14:creationId xmlns:p14="http://schemas.microsoft.com/office/powerpoint/2010/main" val="310900117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255221" y="307570"/>
            <a:ext cx="10482350" cy="490451"/>
          </a:xfrm>
        </p:spPr>
        <p:txBody>
          <a:bodyPr>
            <a:noAutofit/>
          </a:bodyPr>
          <a:lstStyle/>
          <a:p>
            <a:pPr algn="ctr"/>
            <a:r>
              <a:rPr lang="lt-LT" sz="2400" b="1" dirty="0" smtClean="0">
                <a:solidFill>
                  <a:srgbClr val="002060"/>
                </a:solidFill>
                <a:latin typeface="Arial" panose="020B0604020202020204" pitchFamily="34" charset="0"/>
                <a:cs typeface="Arial" panose="020B0604020202020204" pitchFamily="34" charset="0"/>
              </a:rPr>
              <a:t>SUTARČIAI SUDARYTI REIKALINGI NVŠ TEIKĖJO DUOMENYS IR DOKUMENTAI</a:t>
            </a:r>
            <a:endParaRPr lang="lt-LT" sz="24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677334" y="1072342"/>
            <a:ext cx="11184928" cy="5619403"/>
          </a:xfrm>
        </p:spPr>
        <p:txBody>
          <a:bodyPr>
            <a:normAutofit fontScale="85000" lnSpcReduction="10000"/>
          </a:bodyPr>
          <a:lstStyle/>
          <a:p>
            <a:pPr>
              <a:lnSpc>
                <a:spcPct val="110000"/>
              </a:lnSpc>
            </a:pPr>
            <a:endParaRPr lang="lt-LT" b="1" dirty="0" smtClean="0">
              <a:solidFill>
                <a:schemeClr val="tx1"/>
              </a:solidFill>
              <a:latin typeface="Arial" panose="020B0604020202020204" pitchFamily="34" charset="0"/>
              <a:cs typeface="Arial" panose="020B0604020202020204" pitchFamily="34" charset="0"/>
            </a:endParaRPr>
          </a:p>
          <a:p>
            <a:pPr>
              <a:lnSpc>
                <a:spcPct val="110000"/>
              </a:lnSpc>
            </a:pPr>
            <a:r>
              <a:rPr lang="lt-LT" b="1" dirty="0" smtClean="0">
                <a:solidFill>
                  <a:schemeClr val="tx1"/>
                </a:solidFill>
                <a:latin typeface="Arial" panose="020B0604020202020204" pitchFamily="34" charset="0"/>
                <a:cs typeface="Arial" panose="020B0604020202020204" pitchFamily="34" charset="0"/>
              </a:rPr>
              <a:t>Juridinio </a:t>
            </a:r>
            <a:r>
              <a:rPr lang="lt-LT" b="1" dirty="0">
                <a:solidFill>
                  <a:schemeClr val="tx1"/>
                </a:solidFill>
                <a:latin typeface="Arial" panose="020B0604020202020204" pitchFamily="34" charset="0"/>
                <a:cs typeface="Arial" panose="020B0604020202020204" pitchFamily="34" charset="0"/>
              </a:rPr>
              <a:t>asmens pavadinimas/laisvojo mokytojo vardas, pavardė</a:t>
            </a:r>
          </a:p>
          <a:p>
            <a:pPr>
              <a:lnSpc>
                <a:spcPct val="110000"/>
              </a:lnSpc>
            </a:pPr>
            <a:r>
              <a:rPr lang="lt-LT" b="1" dirty="0">
                <a:solidFill>
                  <a:schemeClr val="tx1"/>
                </a:solidFill>
                <a:latin typeface="Arial" panose="020B0604020202020204" pitchFamily="34" charset="0"/>
                <a:cs typeface="Arial" panose="020B0604020202020204" pitchFamily="34" charset="0"/>
              </a:rPr>
              <a:t>Programos kodas</a:t>
            </a:r>
          </a:p>
          <a:p>
            <a:pPr>
              <a:lnSpc>
                <a:spcPct val="110000"/>
              </a:lnSpc>
            </a:pPr>
            <a:r>
              <a:rPr lang="lt-LT" b="1" dirty="0">
                <a:solidFill>
                  <a:schemeClr val="tx1"/>
                </a:solidFill>
                <a:latin typeface="Arial" panose="020B0604020202020204" pitchFamily="34" charset="0"/>
                <a:cs typeface="Arial" panose="020B0604020202020204" pitchFamily="34" charset="0"/>
              </a:rPr>
              <a:t>Planuojamas programoje dalyvausiančių vaikų skaičių</a:t>
            </a:r>
          </a:p>
          <a:p>
            <a:pPr>
              <a:lnSpc>
                <a:spcPct val="110000"/>
              </a:lnSpc>
            </a:pPr>
            <a:r>
              <a:rPr lang="lt-LT" b="1" dirty="0">
                <a:solidFill>
                  <a:schemeClr val="tx1"/>
                </a:solidFill>
                <a:latin typeface="Arial" panose="020B0604020202020204" pitchFamily="34" charset="0"/>
                <a:cs typeface="Arial" panose="020B0604020202020204" pitchFamily="34" charset="0"/>
              </a:rPr>
              <a:t>Įstaigos kodas/laisvojo mokytojo asmens kodas</a:t>
            </a:r>
          </a:p>
          <a:p>
            <a:pPr>
              <a:lnSpc>
                <a:spcPct val="110000"/>
              </a:lnSpc>
            </a:pPr>
            <a:r>
              <a:rPr lang="lt-LT" b="1" dirty="0" smtClean="0">
                <a:solidFill>
                  <a:schemeClr val="tx1"/>
                </a:solidFill>
                <a:latin typeface="Arial" panose="020B0604020202020204" pitchFamily="34" charset="0"/>
                <a:cs typeface="Arial" panose="020B0604020202020204" pitchFamily="34" charset="0"/>
              </a:rPr>
              <a:t>Įstaigos/laisvojo mokytojo registracijos </a:t>
            </a:r>
            <a:r>
              <a:rPr lang="lt-LT" b="1" dirty="0">
                <a:solidFill>
                  <a:schemeClr val="tx1"/>
                </a:solidFill>
                <a:latin typeface="Arial" panose="020B0604020202020204" pitchFamily="34" charset="0"/>
                <a:cs typeface="Arial" panose="020B0604020202020204" pitchFamily="34" charset="0"/>
              </a:rPr>
              <a:t>adresas</a:t>
            </a:r>
          </a:p>
          <a:p>
            <a:pPr>
              <a:lnSpc>
                <a:spcPct val="110000"/>
              </a:lnSpc>
            </a:pPr>
            <a:r>
              <a:rPr lang="lt-LT" b="1" dirty="0">
                <a:solidFill>
                  <a:schemeClr val="tx1"/>
                </a:solidFill>
                <a:latin typeface="Arial" panose="020B0604020202020204" pitchFamily="34" charset="0"/>
                <a:cs typeface="Arial" panose="020B0604020202020204" pitchFamily="34" charset="0"/>
              </a:rPr>
              <a:t>Juridinio asmens vadovo pareigos, vardas ir pavardė</a:t>
            </a:r>
          </a:p>
          <a:p>
            <a:pPr>
              <a:lnSpc>
                <a:spcPct val="110000"/>
              </a:lnSpc>
            </a:pPr>
            <a:r>
              <a:rPr lang="lt-LT" b="1" dirty="0">
                <a:solidFill>
                  <a:schemeClr val="tx1"/>
                </a:solidFill>
                <a:latin typeface="Arial" panose="020B0604020202020204" pitchFamily="34" charset="0"/>
                <a:cs typeface="Arial" panose="020B0604020202020204" pitchFamily="34" charset="0"/>
              </a:rPr>
              <a:t>Verslo liudijimo/Individualios veiklos pažymos data ir Nr.</a:t>
            </a:r>
          </a:p>
          <a:p>
            <a:pPr>
              <a:lnSpc>
                <a:spcPct val="110000"/>
              </a:lnSpc>
            </a:pPr>
            <a:r>
              <a:rPr lang="lt-LT" b="1" dirty="0">
                <a:solidFill>
                  <a:schemeClr val="tx1"/>
                </a:solidFill>
                <a:latin typeface="Arial" panose="020B0604020202020204" pitchFamily="34" charset="0"/>
                <a:cs typeface="Arial" panose="020B0604020202020204" pitchFamily="34" charset="0"/>
              </a:rPr>
              <a:t>Banko </a:t>
            </a:r>
            <a:r>
              <a:rPr lang="lt-LT" b="1" dirty="0" smtClean="0">
                <a:solidFill>
                  <a:schemeClr val="tx1"/>
                </a:solidFill>
                <a:latin typeface="Arial" panose="020B0604020202020204" pitchFamily="34" charset="0"/>
                <a:cs typeface="Arial" panose="020B0604020202020204" pitchFamily="34" charset="0"/>
              </a:rPr>
              <a:t>pavadinimas, sąskaitos</a:t>
            </a:r>
            <a:r>
              <a:rPr lang="lt-LT" b="1" dirty="0">
                <a:solidFill>
                  <a:schemeClr val="tx1"/>
                </a:solidFill>
                <a:latin typeface="Arial" panose="020B0604020202020204" pitchFamily="34" charset="0"/>
                <a:cs typeface="Arial" panose="020B0604020202020204" pitchFamily="34" charset="0"/>
              </a:rPr>
              <a:t>, skirtos NVŠ lėšoms gauti Nr</a:t>
            </a:r>
            <a:r>
              <a:rPr lang="lt-LT" b="1" dirty="0" smtClean="0">
                <a:solidFill>
                  <a:schemeClr val="tx1"/>
                </a:solidFill>
                <a:latin typeface="Arial" panose="020B0604020202020204" pitchFamily="34" charset="0"/>
                <a:cs typeface="Arial" panose="020B0604020202020204" pitchFamily="34" charset="0"/>
              </a:rPr>
              <a:t>. (</a:t>
            </a:r>
            <a:r>
              <a:rPr lang="lt-LT" b="1" dirty="0">
                <a:solidFill>
                  <a:schemeClr val="tx1"/>
                </a:solidFill>
                <a:latin typeface="Arial" panose="020B0604020202020204" pitchFamily="34" charset="0"/>
                <a:cs typeface="Arial" panose="020B0604020202020204" pitchFamily="34" charset="0"/>
              </a:rPr>
              <a:t>sąskaita skirta tik NVŠ projekto lėšoms)</a:t>
            </a:r>
          </a:p>
          <a:p>
            <a:pPr>
              <a:lnSpc>
                <a:spcPct val="110000"/>
              </a:lnSpc>
            </a:pPr>
            <a:r>
              <a:rPr lang="lt-LT" b="1" dirty="0">
                <a:solidFill>
                  <a:schemeClr val="tx1"/>
                </a:solidFill>
                <a:latin typeface="Arial" panose="020B0604020202020204" pitchFamily="34" charset="0"/>
                <a:cs typeface="Arial" panose="020B0604020202020204" pitchFamily="34" charset="0"/>
              </a:rPr>
              <a:t>Įgalioto asmens pareigos, vardas, pavardė </a:t>
            </a:r>
            <a:r>
              <a:rPr lang="lt-LT" b="1" dirty="0" smtClean="0">
                <a:solidFill>
                  <a:schemeClr val="tx1"/>
                </a:solidFill>
                <a:latin typeface="Arial" panose="020B0604020202020204" pitchFamily="34" charset="0"/>
                <a:cs typeface="Arial" panose="020B0604020202020204" pitchFamily="34" charset="0"/>
              </a:rPr>
              <a:t>(</a:t>
            </a:r>
            <a:r>
              <a:rPr lang="lt-LT" b="1" dirty="0">
                <a:solidFill>
                  <a:schemeClr val="tx1"/>
                </a:solidFill>
                <a:latin typeface="Arial" panose="020B0604020202020204" pitchFamily="34" charset="0"/>
                <a:cs typeface="Arial" panose="020B0604020202020204" pitchFamily="34" charset="0"/>
              </a:rPr>
              <a:t>pildoma, jei sutartį pasirašys ne įstaigos vadovas)</a:t>
            </a:r>
          </a:p>
          <a:p>
            <a:pPr>
              <a:lnSpc>
                <a:spcPct val="110000"/>
              </a:lnSpc>
            </a:pPr>
            <a:r>
              <a:rPr lang="lt-LT" b="1" dirty="0">
                <a:solidFill>
                  <a:schemeClr val="tx1"/>
                </a:solidFill>
                <a:latin typeface="Arial" panose="020B0604020202020204" pitchFamily="34" charset="0"/>
                <a:cs typeface="Arial" panose="020B0604020202020204" pitchFamily="34" charset="0"/>
              </a:rPr>
              <a:t>Juridinio asmens vadovo arba įgaliotojo asmens, kuris pasirašys sutartį/laisvojo mokytojo telefono Nr. </a:t>
            </a:r>
          </a:p>
          <a:p>
            <a:pPr>
              <a:lnSpc>
                <a:spcPct val="110000"/>
              </a:lnSpc>
            </a:pPr>
            <a:r>
              <a:rPr lang="lt-LT" b="1" dirty="0" smtClean="0">
                <a:solidFill>
                  <a:schemeClr val="tx1"/>
                </a:solidFill>
                <a:latin typeface="Arial" panose="020B0604020202020204" pitchFamily="34" charset="0"/>
                <a:cs typeface="Arial" panose="020B0604020202020204" pitchFamily="34" charset="0"/>
              </a:rPr>
              <a:t>PRIDEDAMA</a:t>
            </a:r>
            <a:r>
              <a:rPr lang="lt-LT" b="1" dirty="0">
                <a:solidFill>
                  <a:schemeClr val="tx1"/>
                </a:solidFill>
                <a:latin typeface="Arial" panose="020B0604020202020204" pitchFamily="34" charset="0"/>
                <a:cs typeface="Arial" panose="020B0604020202020204" pitchFamily="34" charset="0"/>
              </a:rPr>
              <a:t>:</a:t>
            </a:r>
          </a:p>
          <a:p>
            <a:pPr>
              <a:lnSpc>
                <a:spcPct val="110000"/>
              </a:lnSpc>
            </a:pPr>
            <a:r>
              <a:rPr lang="lt-LT" b="1" dirty="0">
                <a:solidFill>
                  <a:schemeClr val="tx1"/>
                </a:solidFill>
                <a:latin typeface="Arial" panose="020B0604020202020204" pitchFamily="34" charset="0"/>
                <a:cs typeface="Arial" panose="020B0604020202020204" pitchFamily="34" charset="0"/>
              </a:rPr>
              <a:t>Įgaliojimas arba patvirtinta jo kopija </a:t>
            </a:r>
            <a:r>
              <a:rPr lang="lt-LT" b="1" dirty="0" smtClean="0">
                <a:solidFill>
                  <a:schemeClr val="tx1"/>
                </a:solidFill>
                <a:latin typeface="Arial" panose="020B0604020202020204" pitchFamily="34" charset="0"/>
                <a:cs typeface="Arial" panose="020B0604020202020204" pitchFamily="34" charset="0"/>
              </a:rPr>
              <a:t>(</a:t>
            </a:r>
            <a:r>
              <a:rPr lang="lt-LT" b="1" dirty="0">
                <a:solidFill>
                  <a:schemeClr val="tx1"/>
                </a:solidFill>
                <a:latin typeface="Arial" panose="020B0604020202020204" pitchFamily="34" charset="0"/>
                <a:cs typeface="Arial" panose="020B0604020202020204" pitchFamily="34" charset="0"/>
              </a:rPr>
              <a:t>jei sutartį pasirašys ne įstaigos vadovas)</a:t>
            </a:r>
          </a:p>
          <a:p>
            <a:pPr>
              <a:lnSpc>
                <a:spcPct val="110000"/>
              </a:lnSpc>
            </a:pPr>
            <a:r>
              <a:rPr lang="lt-LT" b="1" dirty="0">
                <a:solidFill>
                  <a:schemeClr val="tx1"/>
                </a:solidFill>
                <a:latin typeface="Arial" panose="020B0604020202020204" pitchFamily="34" charset="0"/>
                <a:cs typeface="Arial" panose="020B0604020202020204" pitchFamily="34" charset="0"/>
              </a:rPr>
              <a:t>Laisvojo mokytojo verslo liudijimo/Individualios veiklos pažymos kopija</a:t>
            </a:r>
          </a:p>
          <a:p>
            <a:pPr>
              <a:lnSpc>
                <a:spcPct val="110000"/>
              </a:lnSpc>
            </a:pPr>
            <a:r>
              <a:rPr lang="lt-LT" b="1" dirty="0">
                <a:solidFill>
                  <a:schemeClr val="tx1"/>
                </a:solidFill>
                <a:latin typeface="Arial" panose="020B0604020202020204" pitchFamily="34" charset="0"/>
                <a:cs typeface="Arial" panose="020B0604020202020204" pitchFamily="34" charset="0"/>
              </a:rPr>
              <a:t>NVŠ programos vyksiančių užsiėmimų </a:t>
            </a:r>
            <a:r>
              <a:rPr lang="lt-LT" b="1" dirty="0" smtClean="0">
                <a:solidFill>
                  <a:schemeClr val="tx1"/>
                </a:solidFill>
                <a:latin typeface="Arial" panose="020B0604020202020204" pitchFamily="34" charset="0"/>
                <a:cs typeface="Arial" panose="020B0604020202020204" pitchFamily="34" charset="0"/>
              </a:rPr>
              <a:t>grafikas (2020 m. vasario–gruodžio </a:t>
            </a:r>
            <a:r>
              <a:rPr lang="lt-LT" b="1" dirty="0">
                <a:solidFill>
                  <a:schemeClr val="tx1"/>
                </a:solidFill>
                <a:latin typeface="Arial" panose="020B0604020202020204" pitchFamily="34" charset="0"/>
                <a:cs typeface="Arial" panose="020B0604020202020204" pitchFamily="34" charset="0"/>
              </a:rPr>
              <a:t>mėn.)</a:t>
            </a:r>
          </a:p>
          <a:p>
            <a:pPr>
              <a:lnSpc>
                <a:spcPct val="110000"/>
              </a:lnSpc>
            </a:pPr>
            <a:r>
              <a:rPr lang="lt-LT" b="1" dirty="0">
                <a:solidFill>
                  <a:schemeClr val="tx1"/>
                </a:solidFill>
                <a:latin typeface="Arial" panose="020B0604020202020204" pitchFamily="34" charset="0"/>
                <a:cs typeface="Arial" panose="020B0604020202020204" pitchFamily="34" charset="0"/>
              </a:rPr>
              <a:t>___________________                                                </a:t>
            </a:r>
            <a:r>
              <a:rPr lang="lt-LT" b="1" dirty="0" smtClean="0">
                <a:solidFill>
                  <a:schemeClr val="tx1"/>
                </a:solidFill>
                <a:latin typeface="Arial" panose="020B0604020202020204" pitchFamily="34" charset="0"/>
                <a:cs typeface="Arial" panose="020B0604020202020204" pitchFamily="34" charset="0"/>
              </a:rPr>
              <a:t>                     _______________</a:t>
            </a:r>
            <a:endParaRPr lang="lt-LT" b="1" dirty="0">
              <a:solidFill>
                <a:schemeClr val="tx1"/>
              </a:solidFill>
              <a:latin typeface="Arial" panose="020B0604020202020204" pitchFamily="34" charset="0"/>
              <a:cs typeface="Arial" panose="020B0604020202020204" pitchFamily="34" charset="0"/>
            </a:endParaRPr>
          </a:p>
          <a:p>
            <a:pPr>
              <a:lnSpc>
                <a:spcPct val="110000"/>
              </a:lnSpc>
            </a:pPr>
            <a:r>
              <a:rPr lang="lt-LT" b="1" dirty="0">
                <a:solidFill>
                  <a:schemeClr val="tx1"/>
                </a:solidFill>
                <a:latin typeface="Arial" panose="020B0604020202020204" pitchFamily="34" charset="0"/>
                <a:cs typeface="Arial" panose="020B0604020202020204" pitchFamily="34" charset="0"/>
              </a:rPr>
              <a:t>          (parašas)                                                            vadovo/laisvojo mokytojo vardas, pavardė)</a:t>
            </a:r>
          </a:p>
          <a:p>
            <a:pPr>
              <a:lnSpc>
                <a:spcPct val="110000"/>
              </a:lnSpc>
            </a:pPr>
            <a:endParaRPr lang="lt-LT" dirty="0">
              <a:solidFill>
                <a:schemeClr val="tx1"/>
              </a:solidFill>
            </a:endParaRPr>
          </a:p>
          <a:p>
            <a:endParaRPr lang="lt-LT" dirty="0"/>
          </a:p>
        </p:txBody>
      </p:sp>
    </p:spTree>
    <p:extLst>
      <p:ext uri="{BB962C8B-B14F-4D97-AF65-F5344CB8AC3E}">
        <p14:creationId xmlns:p14="http://schemas.microsoft.com/office/powerpoint/2010/main" val="102096836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895301" y="415637"/>
            <a:ext cx="9759143" cy="656706"/>
          </a:xfrm>
        </p:spPr>
        <p:txBody>
          <a:bodyPr>
            <a:noAutofit/>
          </a:bodyPr>
          <a:lstStyle/>
          <a:p>
            <a:r>
              <a:rPr lang="lt-LT" sz="3600" b="1" dirty="0" smtClean="0">
                <a:solidFill>
                  <a:srgbClr val="002060"/>
                </a:solidFill>
                <a:latin typeface="Arial" panose="020B0604020202020204" pitchFamily="34" charset="0"/>
                <a:cs typeface="Arial" panose="020B0604020202020204" pitchFamily="34" charset="0"/>
              </a:rPr>
              <a:t>DOKUMENTAI, JŲ FORMOS IR PAVYZDŽIAI  </a:t>
            </a:r>
            <a:endParaRPr lang="lt-LT" sz="36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108065" y="1571105"/>
            <a:ext cx="11105804" cy="5178829"/>
          </a:xfrm>
        </p:spPr>
        <p:txBody>
          <a:bodyPr>
            <a:normAutofit fontScale="92500" lnSpcReduction="20000"/>
          </a:bodyPr>
          <a:lstStyle/>
          <a:p>
            <a:pPr marL="457200" indent="-457200">
              <a:buFont typeface="Wingdings" panose="05000000000000000000" pitchFamily="2" charset="2"/>
              <a:buChar char="Ø"/>
            </a:pPr>
            <a:endParaRPr lang="lt-LT" sz="2800" dirty="0" smtClean="0">
              <a:solidFill>
                <a:srgbClr val="002060"/>
              </a:solidFill>
              <a:latin typeface="Arial" panose="020B0604020202020204" pitchFamily="34" charset="0"/>
              <a:cs typeface="Arial" panose="020B0604020202020204" pitchFamily="34" charset="0"/>
            </a:endParaRPr>
          </a:p>
          <a:p>
            <a:pPr marL="457200" indent="-457200">
              <a:lnSpc>
                <a:spcPct val="110000"/>
              </a:lnSpc>
              <a:spcBef>
                <a:spcPts val="0"/>
              </a:spcBef>
              <a:buFont typeface="Wingdings" panose="05000000000000000000" pitchFamily="2" charset="2"/>
              <a:buChar char="Ø"/>
            </a:pPr>
            <a:endParaRPr lang="lt-LT" sz="2500" u="sng" dirty="0" smtClean="0">
              <a:solidFill>
                <a:srgbClr val="002060"/>
              </a:solidFill>
              <a:latin typeface="Arial" panose="020B0604020202020204" pitchFamily="34" charset="0"/>
              <a:cs typeface="Arial" panose="020B0604020202020204" pitchFamily="34" charset="0"/>
            </a:endParaRPr>
          </a:p>
          <a:p>
            <a:pPr marL="457200" indent="-457200">
              <a:lnSpc>
                <a:spcPct val="110000"/>
              </a:lnSpc>
              <a:spcBef>
                <a:spcPts val="0"/>
              </a:spcBef>
              <a:buFont typeface="Wingdings" panose="05000000000000000000" pitchFamily="2" charset="2"/>
              <a:buChar char="Ø"/>
            </a:pPr>
            <a:r>
              <a:rPr lang="lt-LT" sz="2800" dirty="0" smtClean="0">
                <a:solidFill>
                  <a:srgbClr val="002060"/>
                </a:solidFill>
                <a:latin typeface="Arial" panose="020B0604020202020204" pitchFamily="34" charset="0"/>
                <a:cs typeface="Arial" panose="020B0604020202020204" pitchFamily="34" charset="0"/>
              </a:rPr>
              <a:t>Neformalųjį </a:t>
            </a:r>
            <a:r>
              <a:rPr lang="lt-LT" sz="2800" dirty="0">
                <a:solidFill>
                  <a:srgbClr val="002060"/>
                </a:solidFill>
                <a:latin typeface="Arial" panose="020B0604020202020204" pitchFamily="34" charset="0"/>
                <a:cs typeface="Arial" panose="020B0604020202020204" pitchFamily="34" charset="0"/>
              </a:rPr>
              <a:t>vaikų švietimą </a:t>
            </a:r>
            <a:r>
              <a:rPr lang="lt-LT" sz="2800" dirty="0" smtClean="0">
                <a:solidFill>
                  <a:srgbClr val="002060"/>
                </a:solidFill>
                <a:latin typeface="Arial" panose="020B0604020202020204" pitchFamily="34" charset="0"/>
                <a:cs typeface="Arial" panose="020B0604020202020204" pitchFamily="34" charset="0"/>
              </a:rPr>
              <a:t>reglamentuojantys </a:t>
            </a:r>
            <a:r>
              <a:rPr lang="lt-LT" sz="2800" dirty="0">
                <a:solidFill>
                  <a:srgbClr val="002060"/>
                </a:solidFill>
                <a:latin typeface="Arial" panose="020B0604020202020204" pitchFamily="34" charset="0"/>
                <a:cs typeface="Arial" panose="020B0604020202020204" pitchFamily="34" charset="0"/>
              </a:rPr>
              <a:t>teisės </a:t>
            </a:r>
            <a:r>
              <a:rPr lang="lt-LT" sz="2800" dirty="0" smtClean="0">
                <a:solidFill>
                  <a:srgbClr val="002060"/>
                </a:solidFill>
                <a:latin typeface="Arial" panose="020B0604020202020204" pitchFamily="34" charset="0"/>
                <a:cs typeface="Arial" panose="020B0604020202020204" pitchFamily="34" charset="0"/>
              </a:rPr>
              <a:t>aktai,</a:t>
            </a:r>
          </a:p>
          <a:p>
            <a:pPr>
              <a:lnSpc>
                <a:spcPct val="110000"/>
              </a:lnSpc>
              <a:spcBef>
                <a:spcPts val="0"/>
              </a:spcBef>
            </a:pPr>
            <a:r>
              <a:rPr lang="lt-LT" sz="2800" dirty="0" smtClean="0">
                <a:solidFill>
                  <a:srgbClr val="002060"/>
                </a:solidFill>
                <a:latin typeface="Arial" panose="020B0604020202020204" pitchFamily="34" charset="0"/>
                <a:cs typeface="Arial" panose="020B0604020202020204" pitchFamily="34" charset="0"/>
              </a:rPr>
              <a:t> </a:t>
            </a:r>
            <a:endParaRPr lang="lt-LT" sz="2800" dirty="0">
              <a:solidFill>
                <a:srgbClr val="002060"/>
              </a:solidFill>
              <a:latin typeface="Arial" panose="020B0604020202020204" pitchFamily="34" charset="0"/>
              <a:cs typeface="Arial" panose="020B0604020202020204" pitchFamily="34" charset="0"/>
            </a:endParaRPr>
          </a:p>
          <a:p>
            <a:pPr marL="457200" indent="-457200">
              <a:lnSpc>
                <a:spcPct val="110000"/>
              </a:lnSpc>
              <a:spcBef>
                <a:spcPts val="0"/>
              </a:spcBef>
              <a:buFont typeface="Wingdings" panose="05000000000000000000" pitchFamily="2" charset="2"/>
              <a:buChar char="Ø"/>
            </a:pPr>
            <a:r>
              <a:rPr lang="lt-LT" sz="2800" dirty="0" smtClean="0">
                <a:solidFill>
                  <a:srgbClr val="002060"/>
                </a:solidFill>
                <a:latin typeface="Arial" panose="020B0604020202020204" pitchFamily="34" charset="0"/>
                <a:cs typeface="Arial" panose="020B0604020202020204" pitchFamily="34" charset="0"/>
              </a:rPr>
              <a:t>tipinė privaloma </a:t>
            </a:r>
            <a:r>
              <a:rPr lang="lt-LT" sz="2800" dirty="0">
                <a:solidFill>
                  <a:srgbClr val="002060"/>
                </a:solidFill>
                <a:latin typeface="Arial" panose="020B0604020202020204" pitchFamily="34" charset="0"/>
                <a:cs typeface="Arial" panose="020B0604020202020204" pitchFamily="34" charset="0"/>
              </a:rPr>
              <a:t>sutarties su mokiniu </a:t>
            </a:r>
            <a:r>
              <a:rPr lang="lt-LT" sz="2800" dirty="0" smtClean="0">
                <a:solidFill>
                  <a:srgbClr val="002060"/>
                </a:solidFill>
                <a:latin typeface="Arial" panose="020B0604020202020204" pitchFamily="34" charset="0"/>
                <a:cs typeface="Arial" panose="020B0604020202020204" pitchFamily="34" charset="0"/>
              </a:rPr>
              <a:t>forma, jos pildymo rekomendacija,</a:t>
            </a:r>
          </a:p>
          <a:p>
            <a:pPr marL="457200" indent="-457200">
              <a:lnSpc>
                <a:spcPct val="110000"/>
              </a:lnSpc>
              <a:spcBef>
                <a:spcPts val="0"/>
              </a:spcBef>
              <a:buFont typeface="Wingdings" panose="05000000000000000000" pitchFamily="2" charset="2"/>
              <a:buChar char="Ø"/>
            </a:pPr>
            <a:endParaRPr lang="lt-LT" sz="2800" dirty="0" smtClean="0">
              <a:solidFill>
                <a:srgbClr val="002060"/>
              </a:solidFill>
              <a:latin typeface="Arial" panose="020B0604020202020204" pitchFamily="34" charset="0"/>
              <a:cs typeface="Arial" panose="020B0604020202020204" pitchFamily="34" charset="0"/>
            </a:endParaRPr>
          </a:p>
          <a:p>
            <a:pPr marL="457200" indent="-457200">
              <a:lnSpc>
                <a:spcPct val="110000"/>
              </a:lnSpc>
              <a:spcBef>
                <a:spcPts val="0"/>
              </a:spcBef>
              <a:buFont typeface="Wingdings" panose="05000000000000000000" pitchFamily="2" charset="2"/>
              <a:buChar char="Ø"/>
            </a:pPr>
            <a:r>
              <a:rPr lang="lt-LT" sz="2800" dirty="0" smtClean="0">
                <a:solidFill>
                  <a:srgbClr val="002060"/>
                </a:solidFill>
                <a:latin typeface="Arial" panose="020B0604020202020204" pitchFamily="34" charset="0"/>
                <a:cs typeface="Arial" panose="020B0604020202020204" pitchFamily="34" charset="0"/>
              </a:rPr>
              <a:t>užsiėmimų tvarkaraščio pavyzdys,</a:t>
            </a:r>
          </a:p>
          <a:p>
            <a:pPr marL="457200" indent="-457200">
              <a:lnSpc>
                <a:spcPct val="110000"/>
              </a:lnSpc>
              <a:spcBef>
                <a:spcPts val="0"/>
              </a:spcBef>
              <a:buFont typeface="Wingdings" panose="05000000000000000000" pitchFamily="2" charset="2"/>
              <a:buChar char="Ø"/>
            </a:pPr>
            <a:endParaRPr lang="lt-LT" sz="2800" dirty="0" smtClean="0">
              <a:solidFill>
                <a:srgbClr val="002060"/>
              </a:solidFill>
              <a:latin typeface="Arial" panose="020B0604020202020204" pitchFamily="34" charset="0"/>
              <a:cs typeface="Arial" panose="020B0604020202020204" pitchFamily="34" charset="0"/>
            </a:endParaRPr>
          </a:p>
          <a:p>
            <a:pPr marL="457200" indent="-457200">
              <a:lnSpc>
                <a:spcPct val="110000"/>
              </a:lnSpc>
              <a:spcBef>
                <a:spcPts val="0"/>
              </a:spcBef>
              <a:buFont typeface="Wingdings" panose="05000000000000000000" pitchFamily="2" charset="2"/>
              <a:buChar char="Ø"/>
            </a:pPr>
            <a:r>
              <a:rPr lang="lt-LT" sz="2800" dirty="0" smtClean="0">
                <a:solidFill>
                  <a:srgbClr val="002060"/>
                </a:solidFill>
                <a:latin typeface="Arial" panose="020B0604020202020204" pitchFamily="34" charset="0"/>
                <a:cs typeface="Arial" panose="020B0604020202020204" pitchFamily="34" charset="0"/>
              </a:rPr>
              <a:t>lankomumo žurnalo pavyzdys,</a:t>
            </a:r>
          </a:p>
          <a:p>
            <a:pPr marL="457200" indent="-457200">
              <a:lnSpc>
                <a:spcPct val="110000"/>
              </a:lnSpc>
              <a:spcBef>
                <a:spcPts val="0"/>
              </a:spcBef>
              <a:buFont typeface="Wingdings" panose="05000000000000000000" pitchFamily="2" charset="2"/>
              <a:buChar char="Ø"/>
            </a:pPr>
            <a:endParaRPr lang="lt-LT" sz="2800" dirty="0" smtClean="0">
              <a:solidFill>
                <a:srgbClr val="002060"/>
              </a:solidFill>
              <a:latin typeface="Arial" panose="020B0604020202020204" pitchFamily="34" charset="0"/>
              <a:cs typeface="Arial" panose="020B0604020202020204" pitchFamily="34" charset="0"/>
            </a:endParaRPr>
          </a:p>
          <a:p>
            <a:pPr marL="457200" indent="-457200">
              <a:lnSpc>
                <a:spcPct val="110000"/>
              </a:lnSpc>
              <a:spcBef>
                <a:spcPts val="0"/>
              </a:spcBef>
              <a:buFont typeface="Wingdings" panose="05000000000000000000" pitchFamily="2" charset="2"/>
              <a:buChar char="Ø"/>
            </a:pPr>
            <a:r>
              <a:rPr lang="lt-LT" sz="2800" dirty="0" smtClean="0">
                <a:solidFill>
                  <a:srgbClr val="002060"/>
                </a:solidFill>
                <a:latin typeface="Arial" panose="020B0604020202020204" pitchFamily="34" charset="0"/>
                <a:cs typeface="Arial" panose="020B0604020202020204" pitchFamily="34" charset="0"/>
              </a:rPr>
              <a:t>neformaliojo </a:t>
            </a:r>
            <a:r>
              <a:rPr lang="lt-LT" sz="2800" dirty="0">
                <a:solidFill>
                  <a:srgbClr val="002060"/>
                </a:solidFill>
                <a:latin typeface="Arial" panose="020B0604020202020204" pitchFamily="34" charset="0"/>
                <a:cs typeface="Arial" panose="020B0604020202020204" pitchFamily="34" charset="0"/>
              </a:rPr>
              <a:t>vaikų švietimo lėšų panaudojimo </a:t>
            </a:r>
            <a:r>
              <a:rPr lang="lt-LT" sz="2800" dirty="0" smtClean="0">
                <a:solidFill>
                  <a:srgbClr val="002060"/>
                </a:solidFill>
                <a:latin typeface="Arial" panose="020B0604020202020204" pitchFamily="34" charset="0"/>
                <a:cs typeface="Arial" panose="020B0604020202020204" pitchFamily="34" charset="0"/>
              </a:rPr>
              <a:t>ataskaita </a:t>
            </a:r>
          </a:p>
          <a:p>
            <a:pPr marL="457200" indent="-457200">
              <a:lnSpc>
                <a:spcPct val="110000"/>
              </a:lnSpc>
              <a:spcBef>
                <a:spcPts val="0"/>
              </a:spcBef>
              <a:buFont typeface="Wingdings" panose="05000000000000000000" pitchFamily="2" charset="2"/>
              <a:buChar char="Ø"/>
            </a:pPr>
            <a:endParaRPr lang="lt-LT" sz="2800" b="1" dirty="0">
              <a:solidFill>
                <a:srgbClr val="002060"/>
              </a:solidFill>
              <a:latin typeface="Arial" panose="020B0604020202020204" pitchFamily="34" charset="0"/>
              <a:cs typeface="Arial" panose="020B0604020202020204" pitchFamily="34" charset="0"/>
            </a:endParaRPr>
          </a:p>
          <a:p>
            <a:pPr marL="457200" indent="-457200">
              <a:lnSpc>
                <a:spcPct val="110000"/>
              </a:lnSpc>
              <a:spcBef>
                <a:spcPts val="0"/>
              </a:spcBef>
              <a:buFont typeface="Wingdings" panose="05000000000000000000" pitchFamily="2" charset="2"/>
              <a:buChar char="ü"/>
            </a:pPr>
            <a:r>
              <a:rPr lang="lt-LT" sz="2800" b="1" dirty="0" smtClean="0">
                <a:solidFill>
                  <a:srgbClr val="002060"/>
                </a:solidFill>
                <a:latin typeface="Arial" panose="020B0604020202020204" pitchFamily="34" charset="0"/>
                <a:cs typeface="Arial" panose="020B0604020202020204" pitchFamily="34" charset="0"/>
              </a:rPr>
              <a:t>Dokumentai, jų formos ir pavyzdžiai patalpinti:</a:t>
            </a:r>
            <a:r>
              <a:rPr lang="lt-LT" sz="2800" dirty="0" smtClean="0">
                <a:solidFill>
                  <a:srgbClr val="002060"/>
                </a:solidFill>
                <a:latin typeface="Arial" panose="020B0604020202020204" pitchFamily="34" charset="0"/>
                <a:cs typeface="Arial" panose="020B0604020202020204" pitchFamily="34" charset="0"/>
              </a:rPr>
              <a:t> </a:t>
            </a:r>
            <a:r>
              <a:rPr lang="lt-LT" sz="2800" dirty="0" smtClean="0">
                <a:solidFill>
                  <a:srgbClr val="002060"/>
                </a:solidFill>
                <a:latin typeface="Arial" panose="020B0604020202020204" pitchFamily="34" charset="0"/>
                <a:cs typeface="Arial" panose="020B0604020202020204" pitchFamily="34" charset="0"/>
                <a:hlinkClick r:id="rId3"/>
              </a:rPr>
              <a:t>http</a:t>
            </a:r>
            <a:r>
              <a:rPr lang="lt-LT" sz="2800" dirty="0">
                <a:solidFill>
                  <a:srgbClr val="002060"/>
                </a:solidFill>
                <a:latin typeface="Arial" panose="020B0604020202020204" pitchFamily="34" charset="0"/>
                <a:cs typeface="Arial" panose="020B0604020202020204" pitchFamily="34" charset="0"/>
                <a:hlinkClick r:id="rId3"/>
              </a:rPr>
              <a:t>://neformalusugdymas.kaunas.lt/dokumentai</a:t>
            </a:r>
            <a:r>
              <a:rPr lang="lt-LT" sz="2800" dirty="0" smtClean="0">
                <a:solidFill>
                  <a:srgbClr val="002060"/>
                </a:solidFill>
                <a:latin typeface="Arial" panose="020B0604020202020204" pitchFamily="34" charset="0"/>
                <a:cs typeface="Arial" panose="020B0604020202020204" pitchFamily="34" charset="0"/>
                <a:hlinkClick r:id="rId3"/>
              </a:rPr>
              <a:t>/</a:t>
            </a:r>
            <a:endParaRPr lang="lt-LT" sz="2800" dirty="0" smtClean="0">
              <a:solidFill>
                <a:srgbClr val="002060"/>
              </a:solidFill>
              <a:latin typeface="Arial" panose="020B0604020202020204" pitchFamily="34" charset="0"/>
              <a:cs typeface="Arial" panose="020B0604020202020204" pitchFamily="34" charset="0"/>
            </a:endParaRPr>
          </a:p>
          <a:p>
            <a:pPr>
              <a:lnSpc>
                <a:spcPct val="110000"/>
              </a:lnSpc>
              <a:spcBef>
                <a:spcPts val="0"/>
              </a:spcBef>
            </a:pPr>
            <a:endParaRPr lang="lt-LT" sz="2800" dirty="0">
              <a:solidFill>
                <a:srgbClr val="002060"/>
              </a:solidFill>
              <a:latin typeface="Arial" panose="020B0604020202020204" pitchFamily="34" charset="0"/>
              <a:cs typeface="Arial" panose="020B0604020202020204" pitchFamily="34" charset="0"/>
            </a:endParaRPr>
          </a:p>
          <a:p>
            <a:endParaRPr lang="lt-LT" sz="2800" dirty="0" smtClean="0">
              <a:solidFill>
                <a:srgbClr val="002060"/>
              </a:solidFill>
              <a:latin typeface="Arial" panose="020B0604020202020204" pitchFamily="34" charset="0"/>
              <a:cs typeface="Arial" panose="020B0604020202020204" pitchFamily="34" charset="0"/>
            </a:endParaRPr>
          </a:p>
          <a:p>
            <a:endParaRPr lang="lt-LT" sz="2800" dirty="0" smtClean="0"/>
          </a:p>
          <a:p>
            <a:endParaRPr lang="lt-LT" sz="2800" dirty="0" smtClean="0"/>
          </a:p>
          <a:p>
            <a:endParaRPr lang="lt-LT" sz="2800" dirty="0"/>
          </a:p>
        </p:txBody>
      </p:sp>
    </p:spTree>
    <p:extLst>
      <p:ext uri="{BB962C8B-B14F-4D97-AF65-F5344CB8AC3E}">
        <p14:creationId xmlns:p14="http://schemas.microsoft.com/office/powerpoint/2010/main" val="158440553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130531" y="432262"/>
            <a:ext cx="10557164" cy="789710"/>
          </a:xfrm>
        </p:spPr>
        <p:txBody>
          <a:bodyPr>
            <a:noAutofit/>
          </a:bodyPr>
          <a:lstStyle/>
          <a:p>
            <a:pPr algn="ctr"/>
            <a:r>
              <a:rPr lang="lt-LT" sz="2400" b="1" dirty="0">
                <a:solidFill>
                  <a:srgbClr val="002060"/>
                </a:solidFill>
                <a:latin typeface="Arial" panose="020B0604020202020204" pitchFamily="34" charset="0"/>
                <a:cs typeface="Arial" panose="020B0604020202020204" pitchFamily="34" charset="0"/>
              </a:rPr>
              <a:t>NVŠ </a:t>
            </a:r>
            <a:r>
              <a:rPr lang="lt-LT" sz="2400" b="1" dirty="0" smtClean="0">
                <a:solidFill>
                  <a:srgbClr val="002060"/>
                </a:solidFill>
                <a:latin typeface="Arial" panose="020B0604020202020204" pitchFamily="34" charset="0"/>
                <a:cs typeface="Arial" panose="020B0604020202020204" pitchFamily="34" charset="0"/>
              </a:rPr>
              <a:t>PASLAUGŲ TEIKIMO SUTARTIES SU MOKINIŲ TĖVAIS/GLOBĖJAIS PILDYMAS </a:t>
            </a:r>
            <a:endParaRPr lang="lt-LT" sz="2400" b="1" dirty="0">
              <a:solidFill>
                <a:srgbClr val="002060"/>
              </a:solidFill>
              <a:latin typeface="Arial" panose="020B0604020202020204" pitchFamily="34" charset="0"/>
              <a:cs typeface="Arial" panose="020B0604020202020204" pitchFamily="34" charset="0"/>
            </a:endParaRPr>
          </a:p>
        </p:txBody>
      </p:sp>
      <p:sp>
        <p:nvSpPr>
          <p:cNvPr id="3" name="Teksto vietos rezervavimo ženklas 2"/>
          <p:cNvSpPr>
            <a:spLocks noGrp="1"/>
          </p:cNvSpPr>
          <p:nvPr>
            <p:ph type="body" idx="1"/>
          </p:nvPr>
        </p:nvSpPr>
        <p:spPr>
          <a:xfrm>
            <a:off x="677334" y="1296785"/>
            <a:ext cx="10802541" cy="4721631"/>
          </a:xfrm>
        </p:spPr>
        <p:txBody>
          <a:bodyPr>
            <a:normAutofit fontScale="25000" lnSpcReduction="20000"/>
          </a:bodyPr>
          <a:lstStyle/>
          <a:p>
            <a:pPr marL="285750" indent="-285750">
              <a:buFont typeface="Wingdings" panose="05000000000000000000" pitchFamily="2" charset="2"/>
              <a:buChar char="Ø"/>
            </a:pPr>
            <a:endParaRPr lang="lt-LT" dirty="0" smtClean="0"/>
          </a:p>
          <a:p>
            <a:pPr marL="285750" indent="-285750">
              <a:lnSpc>
                <a:spcPct val="120000"/>
              </a:lnSpc>
              <a:spcBef>
                <a:spcPts val="0"/>
              </a:spcBef>
              <a:buFont typeface="Wingdings" panose="05000000000000000000" pitchFamily="2" charset="2"/>
              <a:buChar char="Ø"/>
            </a:pPr>
            <a:r>
              <a:rPr lang="lt-LT" sz="6000" b="1" dirty="0" smtClean="0">
                <a:solidFill>
                  <a:srgbClr val="002060"/>
                </a:solidFill>
                <a:latin typeface="Arial" panose="020B0604020202020204" pitchFamily="34" charset="0"/>
                <a:cs typeface="Arial" panose="020B0604020202020204" pitchFamily="34" charset="0"/>
              </a:rPr>
              <a:t>Sutartis pildoma elektroniniu būdu, sutarties sudarymo ir registracijos data ir sutarties numeris gali būti įrašomi</a:t>
            </a:r>
            <a:r>
              <a:rPr lang="lt-LT" sz="6000" dirty="0" smtClean="0">
                <a:solidFill>
                  <a:srgbClr val="002060"/>
                </a:solidFill>
                <a:latin typeface="Arial" panose="020B0604020202020204" pitchFamily="34" charset="0"/>
                <a:cs typeface="Arial" panose="020B0604020202020204" pitchFamily="34" charset="0"/>
              </a:rPr>
              <a:t>. </a:t>
            </a:r>
            <a:r>
              <a:rPr lang="lt-LT" sz="6000" dirty="0">
                <a:solidFill>
                  <a:srgbClr val="002060"/>
                </a:solidFill>
                <a:latin typeface="Arial" panose="020B0604020202020204" pitchFamily="34" charset="0"/>
                <a:cs typeface="Arial" panose="020B0604020202020204" pitchFamily="34" charset="0"/>
              </a:rPr>
              <a:t>Ranka </a:t>
            </a:r>
            <a:r>
              <a:rPr lang="lt-LT" sz="6000" dirty="0" smtClean="0">
                <a:solidFill>
                  <a:srgbClr val="002060"/>
                </a:solidFill>
                <a:latin typeface="Arial" panose="020B0604020202020204" pitchFamily="34" charset="0"/>
                <a:cs typeface="Arial" panose="020B0604020202020204" pitchFamily="34" charset="0"/>
              </a:rPr>
              <a:t>sutartis pasirašoma ir </a:t>
            </a:r>
            <a:r>
              <a:rPr lang="lt-LT" sz="6000" dirty="0">
                <a:solidFill>
                  <a:srgbClr val="002060"/>
                </a:solidFill>
                <a:latin typeface="Arial" panose="020B0604020202020204" pitchFamily="34" charset="0"/>
                <a:cs typeface="Arial" panose="020B0604020202020204" pitchFamily="34" charset="0"/>
              </a:rPr>
              <a:t>įrašoma sutarties nutraukimo informacija, kai sutartis nutraukiama nepasibaigus NVŠ </a:t>
            </a:r>
            <a:r>
              <a:rPr lang="lt-LT" sz="6000" dirty="0" smtClean="0">
                <a:solidFill>
                  <a:srgbClr val="002060"/>
                </a:solidFill>
                <a:latin typeface="Arial" panose="020B0604020202020204" pitchFamily="34" charset="0"/>
                <a:cs typeface="Arial" panose="020B0604020202020204" pitchFamily="34" charset="0"/>
              </a:rPr>
              <a:t>programai</a:t>
            </a:r>
            <a:endParaRPr lang="en-US" sz="6000" dirty="0" smtClean="0">
              <a:solidFill>
                <a:srgbClr val="002060"/>
              </a:solidFill>
              <a:latin typeface="Arial" panose="020B0604020202020204" pitchFamily="34" charset="0"/>
              <a:cs typeface="Arial" panose="020B0604020202020204" pitchFamily="34" charset="0"/>
            </a:endParaRPr>
          </a:p>
          <a:p>
            <a:pPr marL="285750" indent="-285750">
              <a:lnSpc>
                <a:spcPct val="120000"/>
              </a:lnSpc>
              <a:spcBef>
                <a:spcPts val="0"/>
              </a:spcBef>
              <a:buFont typeface="Wingdings" panose="05000000000000000000" pitchFamily="2" charset="2"/>
              <a:buChar char="Ø"/>
            </a:pPr>
            <a:endParaRPr lang="en-US" sz="6000" dirty="0" smtClean="0">
              <a:solidFill>
                <a:srgbClr val="002060"/>
              </a:solidFill>
              <a:latin typeface="Arial" panose="020B0604020202020204" pitchFamily="34" charset="0"/>
              <a:cs typeface="Arial" panose="020B0604020202020204" pitchFamily="34" charset="0"/>
            </a:endParaRPr>
          </a:p>
          <a:p>
            <a:pPr marL="285750" indent="-285750">
              <a:lnSpc>
                <a:spcPct val="120000"/>
              </a:lnSpc>
              <a:spcBef>
                <a:spcPts val="0"/>
              </a:spcBef>
              <a:buFont typeface="Wingdings" panose="05000000000000000000" pitchFamily="2" charset="2"/>
              <a:buChar char="Ø"/>
            </a:pPr>
            <a:r>
              <a:rPr lang="en-US" sz="6000" b="1" dirty="0" err="1">
                <a:solidFill>
                  <a:srgbClr val="002060"/>
                </a:solidFill>
                <a:latin typeface="Arial" panose="020B0604020202020204" pitchFamily="34" charset="0"/>
                <a:cs typeface="Arial" panose="020B0604020202020204" pitchFamily="34" charset="0"/>
              </a:rPr>
              <a:t>Sutarties</a:t>
            </a:r>
            <a:r>
              <a:rPr lang="en-US" sz="6000" b="1" dirty="0">
                <a:solidFill>
                  <a:srgbClr val="002060"/>
                </a:solidFill>
                <a:latin typeface="Arial" panose="020B0604020202020204" pitchFamily="34" charset="0"/>
                <a:cs typeface="Arial" panose="020B0604020202020204" pitchFamily="34" charset="0"/>
              </a:rPr>
              <a:t> </a:t>
            </a:r>
            <a:r>
              <a:rPr lang="en-US" sz="6000" b="1" dirty="0" err="1">
                <a:solidFill>
                  <a:srgbClr val="002060"/>
                </a:solidFill>
                <a:latin typeface="Arial" panose="020B0604020202020204" pitchFamily="34" charset="0"/>
                <a:cs typeface="Arial" panose="020B0604020202020204" pitchFamily="34" charset="0"/>
              </a:rPr>
              <a:t>sudarymo</a:t>
            </a:r>
            <a:r>
              <a:rPr lang="en-US" sz="6000" b="1" dirty="0">
                <a:solidFill>
                  <a:srgbClr val="002060"/>
                </a:solidFill>
                <a:latin typeface="Arial" panose="020B0604020202020204" pitchFamily="34" charset="0"/>
                <a:cs typeface="Arial" panose="020B0604020202020204" pitchFamily="34" charset="0"/>
              </a:rPr>
              <a:t> </a:t>
            </a:r>
            <a:r>
              <a:rPr lang="en-US" sz="6000" b="1" dirty="0" err="1" smtClean="0">
                <a:solidFill>
                  <a:srgbClr val="002060"/>
                </a:solidFill>
                <a:latin typeface="Arial" panose="020B0604020202020204" pitchFamily="34" charset="0"/>
                <a:cs typeface="Arial" panose="020B0604020202020204" pitchFamily="34" charset="0"/>
              </a:rPr>
              <a:t>vieta</a:t>
            </a:r>
            <a:r>
              <a:rPr lang="en-US" sz="6000" b="1" dirty="0" smtClean="0">
                <a:solidFill>
                  <a:srgbClr val="002060"/>
                </a:solidFill>
                <a:latin typeface="Arial" panose="020B0604020202020204" pitchFamily="34" charset="0"/>
                <a:cs typeface="Arial" panose="020B0604020202020204" pitchFamily="34" charset="0"/>
              </a:rPr>
              <a:t> </a:t>
            </a:r>
            <a:r>
              <a:rPr lang="en-US" sz="6000" dirty="0" smtClean="0">
                <a:solidFill>
                  <a:srgbClr val="002060"/>
                </a:solidFill>
                <a:latin typeface="Arial" panose="020B0604020202020204" pitchFamily="34" charset="0"/>
                <a:cs typeface="Arial" panose="020B0604020202020204" pitchFamily="34" charset="0"/>
              </a:rPr>
              <a:t>- Kaunas </a:t>
            </a:r>
          </a:p>
          <a:p>
            <a:pPr marL="285750" indent="-285750">
              <a:lnSpc>
                <a:spcPct val="120000"/>
              </a:lnSpc>
              <a:spcBef>
                <a:spcPts val="0"/>
              </a:spcBef>
              <a:buFont typeface="Wingdings" panose="05000000000000000000" pitchFamily="2" charset="2"/>
              <a:buChar char="Ø"/>
            </a:pPr>
            <a:endParaRPr lang="en-US" sz="6000" dirty="0" smtClean="0">
              <a:solidFill>
                <a:srgbClr val="002060"/>
              </a:solidFill>
              <a:latin typeface="Arial" panose="020B0604020202020204" pitchFamily="34" charset="0"/>
              <a:cs typeface="Arial" panose="020B0604020202020204" pitchFamily="34" charset="0"/>
            </a:endParaRPr>
          </a:p>
          <a:p>
            <a:pPr marL="285750" indent="-285750">
              <a:lnSpc>
                <a:spcPct val="120000"/>
              </a:lnSpc>
              <a:spcBef>
                <a:spcPts val="0"/>
              </a:spcBef>
              <a:buFont typeface="Wingdings" panose="05000000000000000000" pitchFamily="2" charset="2"/>
              <a:buChar char="Ø"/>
            </a:pPr>
            <a:r>
              <a:rPr lang="lt-LT" sz="6000" b="1" dirty="0" smtClean="0">
                <a:solidFill>
                  <a:srgbClr val="002060"/>
                </a:solidFill>
                <a:latin typeface="Arial" panose="020B0604020202020204" pitchFamily="34" charset="0"/>
                <a:cs typeface="Arial" panose="020B0604020202020204" pitchFamily="34" charset="0"/>
              </a:rPr>
              <a:t>Sutarties </a:t>
            </a:r>
            <a:r>
              <a:rPr lang="lt-LT" sz="6000" b="1" dirty="0">
                <a:solidFill>
                  <a:srgbClr val="002060"/>
                </a:solidFill>
                <a:latin typeface="Arial" panose="020B0604020202020204" pitchFamily="34" charset="0"/>
                <a:cs typeface="Arial" panose="020B0604020202020204" pitchFamily="34" charset="0"/>
              </a:rPr>
              <a:t>sudarymo data </a:t>
            </a:r>
            <a:r>
              <a:rPr lang="lt-LT" sz="6000" dirty="0">
                <a:solidFill>
                  <a:srgbClr val="002060"/>
                </a:solidFill>
                <a:latin typeface="Arial" panose="020B0604020202020204" pitchFamily="34" charset="0"/>
                <a:cs typeface="Arial" panose="020B0604020202020204" pitchFamily="34" charset="0"/>
              </a:rPr>
              <a:t>negali būti vėlesnė nei sutarties registracijos </a:t>
            </a:r>
            <a:r>
              <a:rPr lang="lt-LT" sz="6000" dirty="0" smtClean="0">
                <a:solidFill>
                  <a:srgbClr val="002060"/>
                </a:solidFill>
                <a:latin typeface="Arial" panose="020B0604020202020204" pitchFamily="34" charset="0"/>
                <a:cs typeface="Arial" panose="020B0604020202020204" pitchFamily="34" charset="0"/>
              </a:rPr>
              <a:t>data. </a:t>
            </a:r>
            <a:endParaRPr lang="en-US" sz="6000" dirty="0" smtClean="0">
              <a:solidFill>
                <a:srgbClr val="002060"/>
              </a:solidFill>
              <a:latin typeface="Arial" panose="020B0604020202020204" pitchFamily="34" charset="0"/>
              <a:cs typeface="Arial" panose="020B0604020202020204" pitchFamily="34" charset="0"/>
            </a:endParaRPr>
          </a:p>
          <a:p>
            <a:pPr marL="285750" indent="-285750">
              <a:lnSpc>
                <a:spcPct val="120000"/>
              </a:lnSpc>
              <a:spcBef>
                <a:spcPts val="0"/>
              </a:spcBef>
              <a:buFont typeface="Wingdings" panose="05000000000000000000" pitchFamily="2" charset="2"/>
              <a:buChar char="Ø"/>
            </a:pPr>
            <a:endParaRPr lang="lt-LT" sz="6000" dirty="0" smtClean="0">
              <a:solidFill>
                <a:srgbClr val="002060"/>
              </a:solidFill>
              <a:latin typeface="Arial" panose="020B0604020202020204" pitchFamily="34" charset="0"/>
              <a:cs typeface="Arial" panose="020B0604020202020204" pitchFamily="34" charset="0"/>
            </a:endParaRPr>
          </a:p>
          <a:p>
            <a:pPr marL="285750" indent="-285750">
              <a:lnSpc>
                <a:spcPct val="120000"/>
              </a:lnSpc>
              <a:spcBef>
                <a:spcPts val="0"/>
              </a:spcBef>
              <a:buFont typeface="Wingdings" panose="05000000000000000000" pitchFamily="2" charset="2"/>
              <a:buChar char="Ø"/>
            </a:pPr>
            <a:r>
              <a:rPr lang="lt-LT" sz="6000" b="1" dirty="0" smtClean="0">
                <a:solidFill>
                  <a:srgbClr val="002060"/>
                </a:solidFill>
                <a:latin typeface="Arial" panose="020B0604020202020204" pitchFamily="34" charset="0"/>
                <a:cs typeface="Arial" panose="020B0604020202020204" pitchFamily="34" charset="0"/>
              </a:rPr>
              <a:t>Paslaugos kaina:</a:t>
            </a:r>
          </a:p>
          <a:p>
            <a:pPr marL="285750" indent="-285750">
              <a:lnSpc>
                <a:spcPct val="120000"/>
              </a:lnSpc>
              <a:spcBef>
                <a:spcPts val="0"/>
              </a:spcBef>
              <a:buFont typeface="Wingdings" panose="05000000000000000000" pitchFamily="2" charset="2"/>
              <a:buChar char="ü"/>
            </a:pPr>
            <a:r>
              <a:rPr lang="lt-LT" sz="6000" dirty="0" smtClean="0">
                <a:solidFill>
                  <a:srgbClr val="002060"/>
                </a:solidFill>
                <a:latin typeface="Arial" panose="020B0604020202020204" pitchFamily="34" charset="0"/>
                <a:cs typeface="Arial" panose="020B0604020202020204" pitchFamily="34" charset="0"/>
              </a:rPr>
              <a:t>Sutarties </a:t>
            </a:r>
            <a:r>
              <a:rPr lang="lt-LT" sz="6000" dirty="0">
                <a:solidFill>
                  <a:srgbClr val="002060"/>
                </a:solidFill>
                <a:latin typeface="Arial" panose="020B0604020202020204" pitchFamily="34" charset="0"/>
                <a:cs typeface="Arial" panose="020B0604020202020204" pitchFamily="34" charset="0"/>
              </a:rPr>
              <a:t>punktas </a:t>
            </a:r>
            <a:r>
              <a:rPr lang="lt-LT" sz="6000" b="1" dirty="0">
                <a:solidFill>
                  <a:srgbClr val="002060"/>
                </a:solidFill>
                <a:latin typeface="Arial" panose="020B0604020202020204" pitchFamily="34" charset="0"/>
                <a:cs typeface="Arial" panose="020B0604020202020204" pitchFamily="34" charset="0"/>
              </a:rPr>
              <a:t>Nr. 2</a:t>
            </a:r>
            <a:r>
              <a:rPr lang="lt-LT" sz="6000" b="1" dirty="0" smtClean="0">
                <a:solidFill>
                  <a:srgbClr val="002060"/>
                </a:solidFill>
                <a:latin typeface="Arial" panose="020B0604020202020204" pitchFamily="34" charset="0"/>
                <a:cs typeface="Arial" panose="020B0604020202020204" pitchFamily="34" charset="0"/>
              </a:rPr>
              <a:t>.– </a:t>
            </a:r>
            <a:r>
              <a:rPr lang="lt-LT" sz="6000" b="1" dirty="0">
                <a:solidFill>
                  <a:srgbClr val="002060"/>
                </a:solidFill>
                <a:latin typeface="Arial" panose="020B0604020202020204" pitchFamily="34" charset="0"/>
                <a:cs typeface="Arial" panose="020B0604020202020204" pitchFamily="34" charset="0"/>
              </a:rPr>
              <a:t>bendra kaina</a:t>
            </a:r>
            <a:r>
              <a:rPr lang="lt-LT" sz="6000" dirty="0">
                <a:solidFill>
                  <a:srgbClr val="002060"/>
                </a:solidFill>
                <a:latin typeface="Arial" panose="020B0604020202020204" pitchFamily="34" charset="0"/>
                <a:cs typeface="Arial" panose="020B0604020202020204" pitchFamily="34" charset="0"/>
              </a:rPr>
              <a:t>, t. y. teikėjo nustatytos programos įkainio ir NVŠ tikslinių  valstybės/ES  skiriamų lėšų suma</a:t>
            </a:r>
            <a:r>
              <a:rPr lang="lt-LT" sz="6000" dirty="0" smtClean="0">
                <a:solidFill>
                  <a:srgbClr val="002060"/>
                </a:solidFill>
                <a:latin typeface="Arial" panose="020B0604020202020204" pitchFamily="34" charset="0"/>
                <a:cs typeface="Arial" panose="020B0604020202020204" pitchFamily="34" charset="0"/>
              </a:rPr>
              <a:t>;</a:t>
            </a:r>
          </a:p>
          <a:p>
            <a:pPr marL="285750" indent="-285750">
              <a:lnSpc>
                <a:spcPct val="120000"/>
              </a:lnSpc>
              <a:spcBef>
                <a:spcPts val="0"/>
              </a:spcBef>
              <a:buFont typeface="Wingdings" panose="05000000000000000000" pitchFamily="2" charset="2"/>
              <a:buChar char="ü"/>
            </a:pPr>
            <a:endParaRPr lang="lt-LT" sz="6000" dirty="0">
              <a:solidFill>
                <a:srgbClr val="002060"/>
              </a:solidFill>
              <a:latin typeface="Arial" panose="020B0604020202020204" pitchFamily="34" charset="0"/>
              <a:cs typeface="Arial" panose="020B0604020202020204" pitchFamily="34" charset="0"/>
            </a:endParaRPr>
          </a:p>
          <a:p>
            <a:pPr marL="285750" indent="-285750">
              <a:lnSpc>
                <a:spcPct val="120000"/>
              </a:lnSpc>
              <a:spcBef>
                <a:spcPts val="0"/>
              </a:spcBef>
              <a:buFont typeface="Wingdings" panose="05000000000000000000" pitchFamily="2" charset="2"/>
              <a:buChar char="ü"/>
            </a:pPr>
            <a:r>
              <a:rPr lang="lt-LT" sz="6000" dirty="0" smtClean="0">
                <a:solidFill>
                  <a:srgbClr val="002060"/>
                </a:solidFill>
                <a:latin typeface="Arial" panose="020B0604020202020204" pitchFamily="34" charset="0"/>
                <a:cs typeface="Arial" panose="020B0604020202020204" pitchFamily="34" charset="0"/>
              </a:rPr>
              <a:t>Sutarties </a:t>
            </a:r>
            <a:r>
              <a:rPr lang="lt-LT" sz="6000" dirty="0">
                <a:solidFill>
                  <a:srgbClr val="002060"/>
                </a:solidFill>
                <a:latin typeface="Arial" panose="020B0604020202020204" pitchFamily="34" charset="0"/>
                <a:cs typeface="Arial" panose="020B0604020202020204" pitchFamily="34" charset="0"/>
              </a:rPr>
              <a:t>punktas </a:t>
            </a:r>
            <a:r>
              <a:rPr lang="lt-LT" sz="6000" b="1" dirty="0">
                <a:solidFill>
                  <a:srgbClr val="002060"/>
                </a:solidFill>
                <a:latin typeface="Arial" panose="020B0604020202020204" pitchFamily="34" charset="0"/>
                <a:cs typeface="Arial" panose="020B0604020202020204" pitchFamily="34" charset="0"/>
              </a:rPr>
              <a:t>Nr. 3. NVŠ tikslinių  valstybės/ES lėšų suma </a:t>
            </a:r>
            <a:r>
              <a:rPr lang="lt-LT" sz="6000" dirty="0">
                <a:solidFill>
                  <a:srgbClr val="002060"/>
                </a:solidFill>
                <a:latin typeface="Arial" panose="020B0604020202020204" pitchFamily="34" charset="0"/>
                <a:cs typeface="Arial" panose="020B0604020202020204" pitchFamily="34" charset="0"/>
              </a:rPr>
              <a:t>– (</a:t>
            </a:r>
            <a:r>
              <a:rPr lang="lt-LT" sz="6000" dirty="0" smtClean="0">
                <a:solidFill>
                  <a:srgbClr val="002060"/>
                </a:solidFill>
                <a:latin typeface="Arial" panose="020B0604020202020204" pitchFamily="34" charset="0"/>
                <a:cs typeface="Arial" panose="020B0604020202020204" pitchFamily="34" charset="0"/>
              </a:rPr>
              <a:t>2019 </a:t>
            </a:r>
            <a:r>
              <a:rPr lang="lt-LT" sz="6000" dirty="0">
                <a:solidFill>
                  <a:srgbClr val="002060"/>
                </a:solidFill>
                <a:latin typeface="Arial" panose="020B0604020202020204" pitchFamily="34" charset="0"/>
                <a:cs typeface="Arial" panose="020B0604020202020204" pitchFamily="34" charset="0"/>
              </a:rPr>
              <a:t>m. </a:t>
            </a:r>
            <a:r>
              <a:rPr lang="lt-LT" sz="6000" b="1" dirty="0" smtClean="0">
                <a:solidFill>
                  <a:srgbClr val="002060"/>
                </a:solidFill>
                <a:latin typeface="Arial" panose="020B0604020202020204" pitchFamily="34" charset="0"/>
                <a:cs typeface="Arial" panose="020B0604020202020204" pitchFamily="34" charset="0"/>
              </a:rPr>
              <a:t>nebiudžetinių 15  </a:t>
            </a:r>
            <a:r>
              <a:rPr lang="lt-LT" sz="6000" b="1" dirty="0" err="1" smtClean="0">
                <a:solidFill>
                  <a:srgbClr val="002060"/>
                </a:solidFill>
                <a:latin typeface="Arial" panose="020B0604020202020204" pitchFamily="34" charset="0"/>
                <a:cs typeface="Arial" panose="020B0604020202020204" pitchFamily="34" charset="0"/>
              </a:rPr>
              <a:t>Eur</a:t>
            </a:r>
            <a:r>
              <a:rPr lang="lt-LT" sz="6000" b="1" dirty="0" smtClean="0">
                <a:solidFill>
                  <a:srgbClr val="002060"/>
                </a:solidFill>
                <a:latin typeface="Arial" panose="020B0604020202020204" pitchFamily="34" charset="0"/>
                <a:cs typeface="Arial" panose="020B0604020202020204" pitchFamily="34" charset="0"/>
              </a:rPr>
              <a:t>, biudžetinių–10 </a:t>
            </a:r>
            <a:r>
              <a:rPr lang="lt-LT" sz="6000" b="1" dirty="0" err="1">
                <a:solidFill>
                  <a:srgbClr val="002060"/>
                </a:solidFill>
                <a:latin typeface="Arial" panose="020B0604020202020204" pitchFamily="34" charset="0"/>
                <a:cs typeface="Arial" panose="020B0604020202020204" pitchFamily="34" charset="0"/>
              </a:rPr>
              <a:t>Eur</a:t>
            </a:r>
            <a:r>
              <a:rPr lang="lt-LT" sz="6000" dirty="0" smtClean="0">
                <a:solidFill>
                  <a:srgbClr val="002060"/>
                </a:solidFill>
                <a:latin typeface="Arial" panose="020B0604020202020204" pitchFamily="34" charset="0"/>
                <a:cs typeface="Arial" panose="020B0604020202020204" pitchFamily="34" charset="0"/>
              </a:rPr>
              <a:t>).</a:t>
            </a:r>
          </a:p>
          <a:p>
            <a:pPr marL="285750" indent="-285750">
              <a:lnSpc>
                <a:spcPct val="120000"/>
              </a:lnSpc>
              <a:spcBef>
                <a:spcPts val="0"/>
              </a:spcBef>
              <a:buFont typeface="Wingdings" panose="05000000000000000000" pitchFamily="2" charset="2"/>
              <a:buChar char="ü"/>
            </a:pPr>
            <a:endParaRPr lang="lt-LT" sz="6000" dirty="0">
              <a:solidFill>
                <a:srgbClr val="002060"/>
              </a:solidFill>
              <a:latin typeface="Arial" panose="020B0604020202020204" pitchFamily="34" charset="0"/>
              <a:cs typeface="Arial" panose="020B0604020202020204" pitchFamily="34" charset="0"/>
            </a:endParaRPr>
          </a:p>
          <a:p>
            <a:pPr marL="285750" indent="-285750">
              <a:lnSpc>
                <a:spcPct val="120000"/>
              </a:lnSpc>
              <a:spcBef>
                <a:spcPts val="0"/>
              </a:spcBef>
              <a:buFont typeface="Wingdings" panose="05000000000000000000" pitchFamily="2" charset="2"/>
              <a:buChar char="ü"/>
            </a:pPr>
            <a:r>
              <a:rPr lang="lt-LT" sz="6000" dirty="0">
                <a:solidFill>
                  <a:srgbClr val="002060"/>
                </a:solidFill>
                <a:latin typeface="Arial" panose="020B0604020202020204" pitchFamily="34" charset="0"/>
                <a:cs typeface="Arial" panose="020B0604020202020204" pitchFamily="34" charset="0"/>
              </a:rPr>
              <a:t>Sutarties punktas </a:t>
            </a:r>
            <a:r>
              <a:rPr lang="lt-LT" sz="6000" b="1" dirty="0">
                <a:solidFill>
                  <a:srgbClr val="002060"/>
                </a:solidFill>
                <a:latin typeface="Arial" panose="020B0604020202020204" pitchFamily="34" charset="0"/>
                <a:cs typeface="Arial" panose="020B0604020202020204" pitchFamily="34" charset="0"/>
              </a:rPr>
              <a:t>Nr. 4. Paslaugos kaina </a:t>
            </a:r>
            <a:r>
              <a:rPr lang="lt-LT" sz="6000" dirty="0">
                <a:solidFill>
                  <a:srgbClr val="002060"/>
                </a:solidFill>
                <a:latin typeface="Arial" panose="020B0604020202020204" pitchFamily="34" charset="0"/>
                <a:cs typeface="Arial" panose="020B0604020202020204" pitchFamily="34" charset="0"/>
              </a:rPr>
              <a:t>pritaikius ES fondų/valstybės lėšas – </a:t>
            </a:r>
            <a:r>
              <a:rPr lang="lt-LT" sz="6000" b="1" dirty="0">
                <a:solidFill>
                  <a:srgbClr val="002060"/>
                </a:solidFill>
                <a:latin typeface="Arial" panose="020B0604020202020204" pitchFamily="34" charset="0"/>
                <a:cs typeface="Arial" panose="020B0604020202020204" pitchFamily="34" charset="0"/>
              </a:rPr>
              <a:t>sutarties 2 punkte ir 3 punkte įvardintų kainų skirtumas</a:t>
            </a:r>
            <a:r>
              <a:rPr lang="lt-LT" sz="6000" dirty="0" smtClean="0">
                <a:solidFill>
                  <a:srgbClr val="002060"/>
                </a:solidFill>
                <a:latin typeface="Arial" panose="020B0604020202020204" pitchFamily="34" charset="0"/>
                <a:cs typeface="Arial" panose="020B0604020202020204" pitchFamily="34" charset="0"/>
              </a:rPr>
              <a:t>.</a:t>
            </a:r>
            <a:endParaRPr lang="en-US" sz="6000" dirty="0" smtClean="0">
              <a:solidFill>
                <a:srgbClr val="002060"/>
              </a:solidFill>
              <a:latin typeface="Arial" panose="020B0604020202020204" pitchFamily="34" charset="0"/>
              <a:cs typeface="Arial" panose="020B0604020202020204" pitchFamily="34" charset="0"/>
            </a:endParaRPr>
          </a:p>
          <a:p>
            <a:pPr marL="285750" indent="-285750">
              <a:lnSpc>
                <a:spcPct val="120000"/>
              </a:lnSpc>
              <a:spcBef>
                <a:spcPts val="0"/>
              </a:spcBef>
              <a:buFont typeface="Wingdings" panose="05000000000000000000" pitchFamily="2" charset="2"/>
              <a:buChar char="ü"/>
            </a:pPr>
            <a:endParaRPr lang="lt-LT" sz="6000" dirty="0" smtClean="0">
              <a:solidFill>
                <a:srgbClr val="002060"/>
              </a:solidFill>
              <a:latin typeface="Arial" panose="020B0604020202020204" pitchFamily="34" charset="0"/>
              <a:cs typeface="Arial" panose="020B0604020202020204" pitchFamily="34" charset="0"/>
            </a:endParaRPr>
          </a:p>
          <a:p>
            <a:pPr>
              <a:lnSpc>
                <a:spcPct val="20000"/>
              </a:lnSpc>
              <a:spcBef>
                <a:spcPts val="0"/>
              </a:spcBef>
            </a:pPr>
            <a:endParaRPr lang="lt-LT" sz="6000" dirty="0" smtClean="0">
              <a:solidFill>
                <a:srgbClr val="002060"/>
              </a:solidFill>
              <a:latin typeface="Arial" panose="020B0604020202020204" pitchFamily="34" charset="0"/>
              <a:cs typeface="Arial" panose="020B0604020202020204" pitchFamily="34" charset="0"/>
            </a:endParaRPr>
          </a:p>
          <a:p>
            <a:pPr algn="ctr"/>
            <a:r>
              <a:rPr lang="lt-LT" sz="6000" b="1" u="sng" dirty="0" smtClean="0">
                <a:solidFill>
                  <a:srgbClr val="002060"/>
                </a:solidFill>
                <a:latin typeface="Arial" panose="020B0604020202020204" pitchFamily="34" charset="0"/>
                <a:cs typeface="Arial" panose="020B0604020202020204" pitchFamily="34" charset="0"/>
              </a:rPr>
              <a:t>SUTARTIS SUDAROMA PROGRAMOS LAIKOTARPIUI</a:t>
            </a:r>
            <a:r>
              <a:rPr lang="en-US" sz="6000" b="1" u="sng" dirty="0" smtClean="0">
                <a:solidFill>
                  <a:srgbClr val="002060"/>
                </a:solidFill>
                <a:latin typeface="Arial" panose="020B0604020202020204" pitchFamily="34" charset="0"/>
                <a:cs typeface="Arial" panose="020B0604020202020204" pitchFamily="34" charset="0"/>
              </a:rPr>
              <a:t>!</a:t>
            </a:r>
            <a:endParaRPr lang="lt-LT" sz="6000" b="1" u="sng" dirty="0" smtClean="0">
              <a:solidFill>
                <a:srgbClr val="002060"/>
              </a:solidFill>
              <a:latin typeface="Arial" panose="020B0604020202020204" pitchFamily="34" charset="0"/>
              <a:cs typeface="Arial" panose="020B0604020202020204" pitchFamily="34" charset="0"/>
            </a:endParaRPr>
          </a:p>
          <a:p>
            <a:endParaRPr lang="lt-LT" sz="3100" dirty="0"/>
          </a:p>
          <a:p>
            <a:endParaRPr lang="lt-LT" dirty="0"/>
          </a:p>
        </p:txBody>
      </p:sp>
    </p:spTree>
    <p:extLst>
      <p:ext uri="{BB962C8B-B14F-4D97-AF65-F5344CB8AC3E}">
        <p14:creationId xmlns:p14="http://schemas.microsoft.com/office/powerpoint/2010/main" val="35516738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Facet</Template>
  <TotalTime>1597</TotalTime>
  <Words>1500</Words>
  <Application>Microsoft Office PowerPoint</Application>
  <PresentationFormat>Plačiaekranė</PresentationFormat>
  <Paragraphs>177</Paragraphs>
  <Slides>19</Slides>
  <Notes>0</Notes>
  <HiddenSlides>0</HiddenSlides>
  <MMClips>0</MMClips>
  <ScaleCrop>false</ScaleCrop>
  <HeadingPairs>
    <vt:vector size="6" baseType="variant">
      <vt:variant>
        <vt:lpstr>Naudojami šriftai</vt:lpstr>
      </vt:variant>
      <vt:variant>
        <vt:i4>4</vt:i4>
      </vt:variant>
      <vt:variant>
        <vt:lpstr>Tema</vt:lpstr>
      </vt:variant>
      <vt:variant>
        <vt:i4>2</vt:i4>
      </vt:variant>
      <vt:variant>
        <vt:lpstr>Skaidrių pavadinimai</vt:lpstr>
      </vt:variant>
      <vt:variant>
        <vt:i4>19</vt:i4>
      </vt:variant>
    </vt:vector>
  </HeadingPairs>
  <TitlesOfParts>
    <vt:vector size="25" baseType="lpstr">
      <vt:lpstr>Arial</vt:lpstr>
      <vt:lpstr>Calibri</vt:lpstr>
      <vt:lpstr>Times New Roman</vt:lpstr>
      <vt:lpstr>Wingdings</vt:lpstr>
      <vt:lpstr>1_Office Theme</vt:lpstr>
      <vt:lpstr>Office Theme</vt:lpstr>
      <vt:lpstr> Europos Sąjungos projekto    „Neformaliojo vaikų švietimo paslaugų plėtra“   vykdymas 2020 metais                                                                                                 Švietimo skyrius                                                            2020 m. sausio 8 d.                                               Kaunas </vt:lpstr>
      <vt:lpstr>2019 METŲ STATISTIKA</vt:lpstr>
      <vt:lpstr>                           2019 METŲ STATISTIKA.                 VYKDYTŲ NVŠ PROGRAMŲ KRYPTYS </vt:lpstr>
      <vt:lpstr>NEFORMALŲJĮ VAIKŲ ŠVIETIMĄ  REGLAMENTUOJANTYS TEISĖS AKTAI</vt:lpstr>
      <vt:lpstr>       NVŠ LĖŠŲ SKYRIMO PRINCIPAI</vt:lpstr>
      <vt:lpstr>    </vt:lpstr>
      <vt:lpstr>SUTARČIAI SUDARYTI REIKALINGI NVŠ TEIKĖJO DUOMENYS IR DOKUMENTAI</vt:lpstr>
      <vt:lpstr>DOKUMENTAI, JŲ FORMOS IR PAVYZDŽIAI  </vt:lpstr>
      <vt:lpstr>NVŠ PASLAUGŲ TEIKIMO SUTARTIES SU MOKINIŲ TĖVAIS/GLOBĖJAIS PILDYMAS </vt:lpstr>
      <vt:lpstr>  NVŠ PASLAUGŲ TEIKIMO SUTARTIES SU MOKINIŲ TĖVAIS/GLOBĖJAIS PASIRAŠYMAS </vt:lpstr>
      <vt:lpstr>    MOKINIŲ SUTARČIŲ PATEIKIMAS</vt:lpstr>
      <vt:lpstr>MOKINIŲ REGISTRO TVARKYMAS </vt:lpstr>
      <vt:lpstr> UŽSIĖMIMO TVARKARAŠČIO PILDYMAS</vt:lpstr>
      <vt:lpstr>UŽSIĖMIMŲ TVARKARAŠČIO PILDYMAS</vt:lpstr>
      <vt:lpstr>LANKOMUMO ŽURNALO PILDYMAS </vt:lpstr>
      <vt:lpstr>   NVŠ LĖŠŲ NEGALIMA NAUDOTI </vt:lpstr>
      <vt:lpstr>     NVŠ TEIKĖJO PROGAMOS VYKDYMĄ GRINDŽIANTYS DOKUMENTAI</vt:lpstr>
      <vt:lpstr>   NAUJŲ NVŠ PROGRAMŲ TEIKIMAS AKREDITUOTI   </vt:lpstr>
      <vt:lpstr>              Dėkojame už dėmesį!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Vilija Adaškevičienė</dc:creator>
  <cp:lastModifiedBy>Ingrida Valėjevienė</cp:lastModifiedBy>
  <cp:revision>177</cp:revision>
  <dcterms:created xsi:type="dcterms:W3CDTF">2019-08-29T08:20:11Z</dcterms:created>
  <dcterms:modified xsi:type="dcterms:W3CDTF">2020-01-07T12:07:08Z</dcterms:modified>
</cp:coreProperties>
</file>