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2684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lt-LT" dirty="0"/>
              <a:t>Sugrupuoti 8 svarbiausi aspektai, rizikos, ir papildomam pasiskaitymui kontroliniai klausimai įstaigai ir </a:t>
            </a:r>
            <a:r>
              <a:rPr lang="lt-LT" i="1" dirty="0"/>
              <a:t>ką daryti </a:t>
            </a:r>
            <a:r>
              <a:rPr lang="lt-LT" dirty="0"/>
              <a:t>jei nesilaikoma</a:t>
            </a:r>
          </a:p>
        </p:txBody>
      </p:sp>
    </p:spTree>
    <p:extLst>
      <p:ext uri="{BB962C8B-B14F-4D97-AF65-F5344CB8AC3E}">
        <p14:creationId xmlns:p14="http://schemas.microsoft.com/office/powerpoint/2010/main" val="3375964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Smulk</a:t>
            </a:r>
            <a:r>
              <a:rPr lang="lt-LT" dirty="0" err="1"/>
              <a:t>esni</a:t>
            </a:r>
            <a:r>
              <a:rPr dirty="0"/>
              <a:t>, bet </a:t>
            </a:r>
            <a:r>
              <a:rPr dirty="0" err="1"/>
              <a:t>svarbūs</a:t>
            </a:r>
            <a:r>
              <a:rPr dirty="0"/>
              <a:t> </a:t>
            </a:r>
            <a:r>
              <a:rPr dirty="0" err="1"/>
              <a:t>įsipareigojimai</a:t>
            </a:r>
            <a:r>
              <a:rPr dirty="0"/>
              <a:t> </a:t>
            </a:r>
            <a:r>
              <a:rPr dirty="0" err="1"/>
              <a:t>dažnai</a:t>
            </a:r>
            <a:r>
              <a:rPr dirty="0"/>
              <a:t> </a:t>
            </a:r>
            <a:r>
              <a:rPr dirty="0" err="1"/>
              <a:t>pamirštami</a:t>
            </a:r>
            <a:r>
              <a:rPr dirty="0"/>
              <a:t>, </a:t>
            </a:r>
            <a:r>
              <a:rPr dirty="0" err="1"/>
              <a:t>nors</a:t>
            </a:r>
            <a:r>
              <a:rPr dirty="0"/>
              <a:t> </a:t>
            </a:r>
            <a:r>
              <a:rPr dirty="0" err="1"/>
              <a:t>jie</a:t>
            </a:r>
            <a:r>
              <a:rPr dirty="0"/>
              <a:t> </a:t>
            </a:r>
            <a:r>
              <a:rPr dirty="0" err="1"/>
              <a:t>taip</a:t>
            </a:r>
            <a:r>
              <a:rPr dirty="0"/>
              <a:t> pat </a:t>
            </a:r>
            <a:r>
              <a:rPr dirty="0" err="1"/>
              <a:t>yra</a:t>
            </a:r>
            <a:r>
              <a:rPr dirty="0"/>
              <a:t> </a:t>
            </a:r>
            <a:r>
              <a:rPr lang="lt-LT" dirty="0"/>
              <a:t>svarbi </a:t>
            </a:r>
            <a:r>
              <a:rPr dirty="0" err="1"/>
              <a:t>sutarties</a:t>
            </a:r>
            <a:r>
              <a:rPr dirty="0"/>
              <a:t> </a:t>
            </a:r>
            <a:r>
              <a:rPr dirty="0" err="1"/>
              <a:t>dalis</a:t>
            </a:r>
            <a:r>
              <a:rPr lang="lt-LT" dirty="0"/>
              <a:t> (sutartys dėl komunalinių ir maisto atliekų, atliekų fiksavimo, aplinkosauginės ataskaitos)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Dauguma</a:t>
            </a:r>
            <a:r>
              <a:rPr dirty="0"/>
              <a:t> </a:t>
            </a:r>
            <a:r>
              <a:rPr dirty="0" err="1"/>
              <a:t>problemų</a:t>
            </a:r>
            <a:r>
              <a:rPr dirty="0"/>
              <a:t> </a:t>
            </a:r>
            <a:r>
              <a:rPr dirty="0" err="1"/>
              <a:t>kyla</a:t>
            </a:r>
            <a:r>
              <a:rPr dirty="0"/>
              <a:t> ne </a:t>
            </a:r>
            <a:r>
              <a:rPr dirty="0" err="1"/>
              <a:t>dėl</a:t>
            </a:r>
            <a:r>
              <a:rPr dirty="0"/>
              <a:t> </a:t>
            </a:r>
            <a:r>
              <a:rPr dirty="0" err="1"/>
              <a:t>teisės</a:t>
            </a:r>
            <a:r>
              <a:rPr dirty="0"/>
              <a:t> </a:t>
            </a:r>
            <a:r>
              <a:rPr dirty="0" err="1"/>
              <a:t>aktų</a:t>
            </a:r>
            <a:r>
              <a:rPr lang="lt-LT" dirty="0"/>
              <a:t>, </a:t>
            </a:r>
            <a:r>
              <a:rPr dirty="0"/>
              <a:t> o </a:t>
            </a:r>
            <a:r>
              <a:rPr dirty="0" err="1"/>
              <a:t>dėl</a:t>
            </a:r>
            <a:r>
              <a:rPr dirty="0"/>
              <a:t> </a:t>
            </a:r>
            <a:r>
              <a:rPr dirty="0" err="1"/>
              <a:t>kontrolės</a:t>
            </a:r>
            <a:r>
              <a:rPr dirty="0"/>
              <a:t> </a:t>
            </a:r>
            <a:r>
              <a:rPr dirty="0" err="1"/>
              <a:t>stokos</a:t>
            </a:r>
            <a:r>
              <a:rPr lang="lt-LT" dirty="0"/>
              <a:t>, sutarčių neskaitymo</a:t>
            </a:r>
            <a:r>
              <a:rPr dirty="0"/>
              <a:t>. </a:t>
            </a:r>
            <a:r>
              <a:rPr dirty="0" err="1"/>
              <a:t>Aiškūs</a:t>
            </a:r>
            <a:r>
              <a:rPr dirty="0"/>
              <a:t> </a:t>
            </a:r>
            <a:r>
              <a:rPr dirty="0" err="1"/>
              <a:t>procesai</a:t>
            </a:r>
            <a:r>
              <a:rPr dirty="0"/>
              <a:t> ir </a:t>
            </a:r>
            <a:r>
              <a:rPr dirty="0" err="1"/>
              <a:t>atsakomybės</a:t>
            </a:r>
            <a:r>
              <a:rPr dirty="0"/>
              <a:t> – </a:t>
            </a:r>
            <a:r>
              <a:rPr dirty="0" err="1"/>
              <a:t>raktas</a:t>
            </a:r>
            <a:r>
              <a:rPr dirty="0"/>
              <a:t> į </a:t>
            </a:r>
            <a:r>
              <a:rPr lang="lt-LT" dirty="0"/>
              <a:t>tinkamą sutarčių vykdymą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dirty="0"/>
              <a:t>Sisteminė</a:t>
            </a:r>
            <a:r>
              <a:rPr dirty="0"/>
              <a:t> </a:t>
            </a:r>
            <a:r>
              <a:rPr dirty="0" err="1"/>
              <a:t>problema</a:t>
            </a:r>
            <a:r>
              <a:rPr dirty="0"/>
              <a:t> – </a:t>
            </a:r>
            <a:r>
              <a:rPr dirty="0" err="1"/>
              <a:t>sutartys</a:t>
            </a:r>
            <a:r>
              <a:rPr dirty="0"/>
              <a:t> </a:t>
            </a:r>
            <a:r>
              <a:rPr dirty="0" err="1"/>
              <a:t>egzistuoja</a:t>
            </a:r>
            <a:r>
              <a:rPr dirty="0"/>
              <a:t> tik </a:t>
            </a:r>
            <a:r>
              <a:rPr dirty="0" err="1"/>
              <a:t>formaliai</a:t>
            </a:r>
            <a:r>
              <a:rPr dirty="0"/>
              <a:t>. </a:t>
            </a:r>
            <a:r>
              <a:rPr dirty="0" err="1"/>
              <a:t>Realus</a:t>
            </a:r>
            <a:r>
              <a:rPr dirty="0"/>
              <a:t> </a:t>
            </a:r>
            <a:r>
              <a:rPr dirty="0" err="1"/>
              <a:t>jų</a:t>
            </a:r>
            <a:r>
              <a:rPr dirty="0"/>
              <a:t> </a:t>
            </a:r>
            <a:r>
              <a:rPr dirty="0" err="1"/>
              <a:t>vykdymas</a:t>
            </a:r>
            <a:r>
              <a:rPr dirty="0"/>
              <a:t> ir </a:t>
            </a:r>
            <a:r>
              <a:rPr dirty="0" err="1"/>
              <a:t>kontrolė</a:t>
            </a:r>
            <a:r>
              <a:rPr dirty="0"/>
              <a:t> </a:t>
            </a:r>
            <a:r>
              <a:rPr dirty="0" err="1"/>
              <a:t>dažnai</a:t>
            </a:r>
            <a:r>
              <a:rPr dirty="0"/>
              <a:t> </a:t>
            </a:r>
            <a:r>
              <a:rPr dirty="0" err="1"/>
              <a:t>paliekami</a:t>
            </a:r>
            <a:r>
              <a:rPr dirty="0"/>
              <a:t> </a:t>
            </a:r>
            <a:r>
              <a:rPr dirty="0" err="1"/>
              <a:t>savieigai</a:t>
            </a:r>
            <a:r>
              <a:rPr dirty="0"/>
              <a:t>, o tai </a:t>
            </a:r>
            <a:r>
              <a:rPr dirty="0" err="1"/>
              <a:t>sukuria</a:t>
            </a:r>
            <a:r>
              <a:rPr dirty="0"/>
              <a:t> </a:t>
            </a:r>
            <a:r>
              <a:rPr dirty="0" err="1"/>
              <a:t>sistemines</a:t>
            </a:r>
            <a:r>
              <a:rPr dirty="0"/>
              <a:t> </a:t>
            </a:r>
            <a:r>
              <a:rPr dirty="0" err="1"/>
              <a:t>rizikas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Jei </a:t>
            </a:r>
            <a:r>
              <a:rPr dirty="0" err="1"/>
              <a:t>nėra</a:t>
            </a:r>
            <a:r>
              <a:rPr dirty="0"/>
              <a:t> </a:t>
            </a:r>
            <a:r>
              <a:rPr dirty="0" err="1"/>
              <a:t>galiojančio</a:t>
            </a:r>
            <a:r>
              <a:rPr dirty="0"/>
              <a:t> </a:t>
            </a:r>
            <a:r>
              <a:rPr dirty="0" err="1"/>
              <a:t>sutarties</a:t>
            </a:r>
            <a:r>
              <a:rPr dirty="0"/>
              <a:t> </a:t>
            </a:r>
            <a:r>
              <a:rPr dirty="0" err="1"/>
              <a:t>įvykdymo</a:t>
            </a:r>
            <a:r>
              <a:rPr dirty="0"/>
              <a:t> </a:t>
            </a:r>
            <a:r>
              <a:rPr dirty="0" err="1"/>
              <a:t>užtikrinimo</a:t>
            </a:r>
            <a:r>
              <a:rPr dirty="0"/>
              <a:t>, </a:t>
            </a:r>
            <a:r>
              <a:rPr lang="lt-LT" dirty="0"/>
              <a:t>užtikrinimas pateiktas ne to subjekto (pvz. finansinio tarpininko), ne pilnos apimties, ne tokios vertės ar nesilaikant sutartyje nurodyto termino, </a:t>
            </a:r>
            <a:r>
              <a:rPr dirty="0" err="1"/>
              <a:t>sutartis</a:t>
            </a:r>
            <a:r>
              <a:rPr lang="lt-LT" dirty="0"/>
              <a:t> </a:t>
            </a:r>
            <a:r>
              <a:rPr lang="lt-LT" i="1" dirty="0"/>
              <a:t>de jure </a:t>
            </a:r>
            <a:r>
              <a:rPr i="1" dirty="0"/>
              <a:t> </a:t>
            </a:r>
            <a:r>
              <a:rPr dirty="0" err="1"/>
              <a:t>gali</a:t>
            </a:r>
            <a:r>
              <a:rPr dirty="0"/>
              <a:t> </a:t>
            </a:r>
            <a:r>
              <a:rPr dirty="0" err="1"/>
              <a:t>būti</a:t>
            </a:r>
            <a:r>
              <a:rPr dirty="0"/>
              <a:t> </a:t>
            </a:r>
            <a:r>
              <a:rPr dirty="0" err="1"/>
              <a:t>laikoma</a:t>
            </a:r>
            <a:r>
              <a:rPr dirty="0"/>
              <a:t> </a:t>
            </a:r>
            <a:r>
              <a:rPr dirty="0" err="1"/>
              <a:t>neįsigaliojusia</a:t>
            </a:r>
            <a:r>
              <a:rPr dirty="0"/>
              <a:t>, o </a:t>
            </a:r>
            <a:r>
              <a:rPr dirty="0" err="1"/>
              <a:t>paslaugos</a:t>
            </a:r>
            <a:r>
              <a:rPr dirty="0"/>
              <a:t> </a:t>
            </a:r>
            <a:r>
              <a:rPr dirty="0" err="1"/>
              <a:t>perkamos</a:t>
            </a:r>
            <a:r>
              <a:rPr dirty="0"/>
              <a:t> be </a:t>
            </a:r>
            <a:r>
              <a:rPr dirty="0" err="1"/>
              <a:t>teisinių</a:t>
            </a:r>
            <a:r>
              <a:rPr dirty="0"/>
              <a:t> </a:t>
            </a:r>
            <a:r>
              <a:rPr dirty="0" err="1"/>
              <a:t>garantijų</a:t>
            </a:r>
            <a:r>
              <a:rPr dirty="0"/>
              <a:t>.</a:t>
            </a:r>
            <a:r>
              <a:rPr lang="lt-LT" dirty="0"/>
              <a:t> Per mažai naudojamasi </a:t>
            </a:r>
            <a:r>
              <a:rPr lang="lt-LT"/>
              <a:t>DVS Kontora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Įstaiga turi nuolat stebėti sutarčių galiojimą. Pirkimas pagal negaliojančią sutartį kelia teisinę ir finansinę atsakomybę.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Sutarties sudarymo dieną/praėjus kelioms dienoms nuo sutarties sudarymo, su tiekėju sudaromi susitarimai pirkti papildomas sutartyje nenurodytas paslaugas (neviršijant 10 proc. sutarties pradinės vertės), kuriais susitariama tiekti/pirkti visą eilę atskirų patiekalų, tiekėjo pasiūlytomis žymiai didesnėmis kainomis. </a:t>
            </a:r>
            <a:r>
              <a:rPr dirty="0" err="1"/>
              <a:t>Papildomi</a:t>
            </a:r>
            <a:r>
              <a:rPr dirty="0"/>
              <a:t> </a:t>
            </a:r>
            <a:r>
              <a:rPr dirty="0" err="1"/>
              <a:t>susitarimai</a:t>
            </a:r>
            <a:r>
              <a:rPr dirty="0"/>
              <a:t> </a:t>
            </a:r>
            <a:r>
              <a:rPr dirty="0" err="1"/>
              <a:t>dažnai</a:t>
            </a:r>
            <a:r>
              <a:rPr dirty="0"/>
              <a:t> </a:t>
            </a:r>
            <a:r>
              <a:rPr dirty="0" err="1"/>
              <a:t>tampa</a:t>
            </a:r>
            <a:r>
              <a:rPr dirty="0"/>
              <a:t> </a:t>
            </a:r>
            <a:r>
              <a:rPr dirty="0" err="1"/>
              <a:t>būdu</a:t>
            </a:r>
            <a:r>
              <a:rPr dirty="0"/>
              <a:t> </a:t>
            </a:r>
            <a:r>
              <a:rPr dirty="0" err="1"/>
              <a:t>apeiti</a:t>
            </a:r>
            <a:r>
              <a:rPr dirty="0"/>
              <a:t> </a:t>
            </a:r>
            <a:r>
              <a:rPr dirty="0" err="1"/>
              <a:t>sutartį</a:t>
            </a:r>
            <a:r>
              <a:rPr dirty="0"/>
              <a:t> ir </a:t>
            </a:r>
            <a:r>
              <a:rPr dirty="0" err="1"/>
              <a:t>didinti</a:t>
            </a:r>
            <a:r>
              <a:rPr dirty="0"/>
              <a:t> </a:t>
            </a:r>
            <a:r>
              <a:rPr dirty="0" err="1"/>
              <a:t>kainas</a:t>
            </a:r>
            <a:r>
              <a:rPr dirty="0"/>
              <a:t>. </a:t>
            </a:r>
            <a:r>
              <a:rPr dirty="0" err="1"/>
              <a:t>Įstaiga</a:t>
            </a:r>
            <a:r>
              <a:rPr dirty="0"/>
              <a:t> </a:t>
            </a:r>
            <a:r>
              <a:rPr dirty="0" err="1"/>
              <a:t>turi</a:t>
            </a:r>
            <a:r>
              <a:rPr dirty="0"/>
              <a:t> </a:t>
            </a:r>
            <a:r>
              <a:rPr dirty="0" err="1"/>
              <a:t>vertinti</a:t>
            </a:r>
            <a:r>
              <a:rPr dirty="0"/>
              <a:t>, </a:t>
            </a:r>
            <a:r>
              <a:rPr dirty="0" err="1"/>
              <a:t>ar</a:t>
            </a:r>
            <a:r>
              <a:rPr dirty="0"/>
              <a:t> </a:t>
            </a:r>
            <a:r>
              <a:rPr dirty="0" err="1"/>
              <a:t>jie</a:t>
            </a:r>
            <a:r>
              <a:rPr dirty="0"/>
              <a:t> </a:t>
            </a:r>
            <a:r>
              <a:rPr dirty="0" err="1"/>
              <a:t>naudingi</a:t>
            </a:r>
            <a:r>
              <a:rPr dirty="0"/>
              <a:t> </a:t>
            </a:r>
            <a:r>
              <a:rPr dirty="0" err="1"/>
              <a:t>vaikams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 nuoseklios vertės kontrolės įstaiga negali užtikrinti finansinio skaidrumo ir sutarties ribų laikymosi.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Ekonominio naudingumo kriterijai užtikrina kokybę. Jei jie nekontroliuojami, sutartis praranda savo esmę.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Valgiaraščiai yra pagrindinis kontrolės įrankis. Jei jie netvarkingi, neįmanoma užtikrinti skaidrumo.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Įstaiga turi tikrinti ne tik dokumentus, bet ir faktinę situaciją valgykloje.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C926CE1-C965-447E-3FCD-67AF8E5B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92306"/>
          </a:xfrm>
        </p:spPr>
        <p:txBody>
          <a:bodyPr>
            <a:normAutofit/>
          </a:bodyPr>
          <a:lstStyle/>
          <a:p>
            <a:pPr algn="l"/>
            <a:b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Maitinimo sutarčių vykdymas ir kontrolė: dažniausios klaidos ir rizikos</a:t>
            </a:r>
            <a:b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b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b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lt-LT" sz="3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Tikslas - </a:t>
            </a:r>
            <a:r>
              <a:rPr lang="lt-LT" sz="3100" dirty="0">
                <a:latin typeface="+mn-lt"/>
              </a:rPr>
              <a:t>padėti įstaigoms atpažinti dažniausias klaidas ir rizikas vykdant bei kontroliuojant maitinimo paslaugų sutartis.</a:t>
            </a:r>
            <a:br>
              <a:rPr lang="lt-LT" sz="3100" dirty="0">
                <a:latin typeface="+mn-lt"/>
              </a:rPr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7303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812"/>
          </a:xfrm>
        </p:spPr>
        <p:txBody>
          <a:bodyPr>
            <a:norm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8. </a:t>
            </a:r>
            <a:r>
              <a:rPr sz="3600" b="1" dirty="0">
                <a:solidFill>
                  <a:srgbClr val="0070C0"/>
                </a:solidFill>
              </a:rPr>
              <a:t>Kiti </a:t>
            </a:r>
            <a:r>
              <a:rPr lang="lt-LT" sz="3600" b="1" dirty="0">
                <a:solidFill>
                  <a:srgbClr val="0070C0"/>
                </a:solidFill>
              </a:rPr>
              <a:t>sutartiniai </a:t>
            </a:r>
            <a:r>
              <a:rPr sz="3600" b="1" dirty="0" err="1">
                <a:solidFill>
                  <a:srgbClr val="0070C0"/>
                </a:solidFill>
              </a:rPr>
              <a:t>įsipareigojimai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6"/>
            <a:ext cx="8229600" cy="51260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sz="2200" b="1" dirty="0">
                <a:solidFill>
                  <a:srgbClr val="0070C0"/>
                </a:solidFill>
              </a:rPr>
              <a:t>Dažniausios problemos:</a:t>
            </a:r>
            <a:endParaRPr lang="lt-LT" sz="2200" dirty="0">
              <a:solidFill>
                <a:srgbClr val="0070C0"/>
              </a:solidFill>
            </a:endParaRPr>
          </a:p>
          <a:p>
            <a:pPr marL="542925" indent="-276225"/>
            <a:r>
              <a:rPr lang="lt-LT" sz="2200" dirty="0"/>
              <a:t>nekontroliuojamas atliekų fiksavimas ir tvarkymas;</a:t>
            </a:r>
          </a:p>
          <a:p>
            <a:pPr marL="542925" lvl="0" indent="-276225"/>
            <a:r>
              <a:rPr lang="lt-LT" sz="2200" dirty="0"/>
              <a:t>nėra duomenų apie produktų įsigijimą iš patikimų tiekėjų;</a:t>
            </a:r>
          </a:p>
          <a:p>
            <a:pPr marL="542925" lvl="0" indent="-276225"/>
            <a:r>
              <a:rPr lang="lt-LT" sz="2200" dirty="0"/>
              <a:t>neįforminami raštu įkainių pasikeitimai;</a:t>
            </a:r>
          </a:p>
          <a:p>
            <a:pPr marL="542925" indent="-276225"/>
            <a:r>
              <a:rPr lang="lt-LT" sz="2200" dirty="0"/>
              <a:t>neteikiami sutartyse numatyti priedai, aktai, ataskaitos.</a:t>
            </a:r>
          </a:p>
          <a:p>
            <a:pPr marL="0" indent="0">
              <a:buNone/>
            </a:pPr>
            <a:endParaRPr lang="lt-LT" sz="9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FF0000"/>
                </a:solidFill>
              </a:rPr>
              <a:t>Rizika:</a:t>
            </a:r>
            <a:br>
              <a:rPr lang="lt-LT" sz="2200" dirty="0"/>
            </a:br>
            <a:r>
              <a:rPr lang="lt-LT" sz="2200" b="1" dirty="0"/>
              <a:t>Į</a:t>
            </a:r>
            <a:r>
              <a:rPr lang="lt-LT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staiga nekontroliuoja </a:t>
            </a:r>
            <a:r>
              <a:rPr lang="lt-LT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sutarties sąlygų vykdymo, </a:t>
            </a:r>
            <a:r>
              <a:rPr lang="lt-LT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 tuo pažeidžia </a:t>
            </a:r>
            <a:r>
              <a:rPr lang="lt-LT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VPĮ</a:t>
            </a:r>
            <a:r>
              <a:rPr lang="lt-LT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17 straipsnio 1 dalyje nustatytus skaidrumo ir lygiateisiškumo principus, VPĮ 17 straipsnio 2 dalies 1 punkte įtvirtintą racionalaus lėšų naudojimo tikslą.</a:t>
            </a:r>
          </a:p>
          <a:p>
            <a:pPr marL="0" indent="0">
              <a:buNone/>
            </a:pPr>
            <a:endParaRPr lang="lt-LT" sz="9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00B050"/>
                </a:solidFill>
              </a:rPr>
              <a:t>Kontroliniai klausimai įstaigai:</a:t>
            </a:r>
            <a:endParaRPr lang="lt-LT" sz="2200" dirty="0">
              <a:solidFill>
                <a:srgbClr val="00B050"/>
              </a:solidFill>
            </a:endParaRPr>
          </a:p>
          <a:p>
            <a:pPr marL="542925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gauname visas sutartyje numatytas ataskaitas?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fiksuojami visi sutartiniai rodikliai?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sutartis „gyva“, ar tik archyve?</a:t>
            </a:r>
          </a:p>
          <a:p>
            <a:pPr marL="0" indent="0">
              <a:buNone/>
            </a:pPr>
            <a:endParaRPr lang="lt-LT" sz="9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lt-LT" sz="2200" dirty="0">
                <a:solidFill>
                  <a:schemeClr val="accent6">
                    <a:lumMod val="75000"/>
                  </a:schemeClr>
                </a:solidFill>
              </a:rPr>
              <a:t>Jei įsipareigojimai nevykdomi – fiksuoti pažeidimus, raštu reikalauti tinkamo vykdymo, jei nepavyksta – taikyti sutartyje numatytas atsakomybes.</a:t>
            </a:r>
          </a:p>
          <a:p>
            <a:pPr marL="266700" indent="0">
              <a:buNone/>
            </a:pPr>
            <a:endParaRPr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7862"/>
          </a:xfrm>
        </p:spPr>
        <p:txBody>
          <a:bodyPr>
            <a:normAutofit/>
          </a:bodyPr>
          <a:lstStyle/>
          <a:p>
            <a:r>
              <a:rPr sz="3600" b="1" dirty="0" err="1">
                <a:solidFill>
                  <a:srgbClr val="0070C0"/>
                </a:solidFill>
              </a:rPr>
              <a:t>Pagrindinė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žinutė</a:t>
            </a:r>
            <a:r>
              <a:rPr lang="lt-LT" sz="3600" b="1" dirty="0">
                <a:solidFill>
                  <a:srgbClr val="0070C0"/>
                </a:solidFill>
              </a:rPr>
              <a:t> įstaigoms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85850"/>
            <a:ext cx="8353425" cy="5114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/>
              <a:t>Dauguma problemų kyla ne dėl teisės aktų sudėtingumo, o dėl </a:t>
            </a:r>
            <a:r>
              <a:rPr lang="lt-LT" b="1" dirty="0"/>
              <a:t>nuoseklios ir kasdienės kontrolės stokos</a:t>
            </a:r>
            <a:r>
              <a:rPr lang="lt-LT" dirty="0"/>
              <a:t>.</a:t>
            </a:r>
          </a:p>
          <a:p>
            <a:pPr marL="0" indent="0">
              <a:buNone/>
            </a:pPr>
            <a:endParaRPr lang="lt-LT" sz="1100"/>
          </a:p>
          <a:p>
            <a:pPr marL="0" indent="0">
              <a:buNone/>
            </a:pPr>
            <a:endParaRPr lang="lt-LT" sz="1100" dirty="0"/>
          </a:p>
          <a:p>
            <a:pPr marL="0" indent="0">
              <a:buNone/>
            </a:pPr>
            <a:r>
              <a:rPr lang="lt-LT" sz="3000" b="1" dirty="0">
                <a:solidFill>
                  <a:srgbClr val="00B050"/>
                </a:solidFill>
              </a:rPr>
              <a:t>Ką turėtų daryti įstaiga:</a:t>
            </a:r>
            <a:endParaRPr lang="lt-LT" sz="3000" dirty="0">
              <a:solidFill>
                <a:srgbClr val="00B050"/>
              </a:solidFill>
            </a:endParaRP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800" i="1" dirty="0"/>
              <a:t>Aiškiai paskirti atsakingus asmenis;</a:t>
            </a: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800" i="1" dirty="0"/>
              <a:t>Turėti kontrolinius sąrašus;</a:t>
            </a: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800" i="1" dirty="0"/>
              <a:t>Fiksuoti, tikrinti ir reikalauti;</a:t>
            </a: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800" i="1" dirty="0"/>
              <a:t>Atstovauti vaikų ir viešąjį interesą.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48FA6BE-95F7-B45D-7A73-05DB8991D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2503488"/>
            <a:ext cx="8229600" cy="1143000"/>
          </a:xfrm>
        </p:spPr>
        <p:txBody>
          <a:bodyPr>
            <a:norm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Ačiū už dėmesį</a:t>
            </a:r>
          </a:p>
        </p:txBody>
      </p:sp>
    </p:spTree>
    <p:extLst>
      <p:ext uri="{BB962C8B-B14F-4D97-AF65-F5344CB8AC3E}">
        <p14:creationId xmlns:p14="http://schemas.microsoft.com/office/powerpoint/2010/main" val="314935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sz="3600" b="1" dirty="0" err="1">
                <a:solidFill>
                  <a:srgbClr val="0070C0"/>
                </a:solidFill>
              </a:rPr>
              <a:t>Pagrindinė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problema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26426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dirty="0" err="1"/>
              <a:t>Sutartys</a:t>
            </a:r>
            <a:r>
              <a:rPr dirty="0"/>
              <a:t> </a:t>
            </a:r>
            <a:r>
              <a:rPr dirty="0" err="1"/>
              <a:t>pasirašomos</a:t>
            </a:r>
            <a:r>
              <a:rPr dirty="0"/>
              <a:t>, bet </a:t>
            </a:r>
            <a:r>
              <a:rPr dirty="0" err="1"/>
              <a:t>nekontroliuojamos</a:t>
            </a:r>
            <a:r>
              <a:rPr lang="lt-LT" dirty="0"/>
              <a:t>;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dirty="0" err="1"/>
              <a:t>Kontrolė</a:t>
            </a:r>
            <a:r>
              <a:rPr dirty="0"/>
              <a:t> </a:t>
            </a:r>
            <a:r>
              <a:rPr dirty="0" err="1"/>
              <a:t>dažnai</a:t>
            </a:r>
            <a:r>
              <a:rPr dirty="0"/>
              <a:t> formal</a:t>
            </a:r>
            <a:r>
              <a:rPr lang="lt-LT" dirty="0"/>
              <a:t>i;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dirty="0" err="1"/>
              <a:t>Tiekėjų</a:t>
            </a:r>
            <a:r>
              <a:rPr dirty="0"/>
              <a:t> </a:t>
            </a:r>
            <a:r>
              <a:rPr dirty="0" err="1"/>
              <a:t>įsipareigojimai</a:t>
            </a:r>
            <a:r>
              <a:rPr dirty="0"/>
              <a:t> </a:t>
            </a:r>
            <a:r>
              <a:rPr dirty="0" err="1"/>
              <a:t>netikrinami</a:t>
            </a:r>
            <a:r>
              <a:rPr lang="lt-LT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t-LT" dirty="0"/>
              <a:t>Klaidos kartojasi skirtingose įstaigose.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287"/>
          </a:xfrm>
        </p:spPr>
        <p:txBody>
          <a:bodyPr>
            <a:norm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1. </a:t>
            </a:r>
            <a:r>
              <a:rPr sz="3600" b="1" dirty="0" err="1">
                <a:solidFill>
                  <a:srgbClr val="0070C0"/>
                </a:solidFill>
              </a:rPr>
              <a:t>Sutarties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įvykdymo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užtikrinimas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76326"/>
            <a:ext cx="8229601" cy="5381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sz="2200" b="1" dirty="0">
                <a:solidFill>
                  <a:srgbClr val="0070C0"/>
                </a:solidFill>
              </a:rPr>
              <a:t>Dažniausios problemos:</a:t>
            </a:r>
            <a:endParaRPr lang="lt-LT" sz="22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200" dirty="0"/>
              <a:t>sutarties įvykdymo užtikrinimas nepateiktas arba pateiktas netinkamai;</a:t>
            </a:r>
          </a:p>
          <a:p>
            <a:pPr marL="542925" lvl="0" indent="-276225"/>
            <a:r>
              <a:rPr lang="lt-LT" sz="2200" dirty="0"/>
              <a:t>užtikrinimas pateikiamas pavėluotai;</a:t>
            </a:r>
          </a:p>
          <a:p>
            <a:pPr marL="542925" lvl="0" indent="-276225"/>
            <a:r>
              <a:rPr lang="lt-LT" sz="2200" dirty="0"/>
              <a:t>dokumentai neregistruojami ir nėra aišku, ar pateikti laiku;</a:t>
            </a:r>
          </a:p>
          <a:p>
            <a:pPr marL="542925" lvl="0" indent="-276225"/>
            <a:r>
              <a:rPr lang="lt-LT" sz="2200" dirty="0"/>
              <a:t>nekontroliuojama, ar užtikrinimas galioja visą sutarties laikotarpį.</a:t>
            </a:r>
          </a:p>
          <a:p>
            <a:pPr marL="0" indent="0">
              <a:buNone/>
            </a:pPr>
            <a:endParaRPr lang="lt-LT" sz="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FF0000"/>
                </a:solidFill>
              </a:rPr>
              <a:t>Rizika:</a:t>
            </a:r>
            <a:br>
              <a:rPr lang="lt-LT" sz="2200" dirty="0">
                <a:solidFill>
                  <a:srgbClr val="FF0000"/>
                </a:solidFill>
              </a:rPr>
            </a:br>
            <a:r>
              <a:rPr lang="lt-LT" sz="2200" dirty="0"/>
              <a:t>Jei sutarties įvykdymo užtikrinimas nepateiktas arba pateiktas netinkamai, </a:t>
            </a:r>
            <a:r>
              <a:rPr lang="lt-LT" sz="2200" b="1" dirty="0"/>
              <a:t>sutartis </a:t>
            </a:r>
            <a:r>
              <a:rPr lang="lt-LT" sz="2200" b="1" i="1" dirty="0"/>
              <a:t>de jure </a:t>
            </a:r>
            <a:r>
              <a:rPr lang="lt-LT" sz="2200" b="1" dirty="0"/>
              <a:t>gali būti laikoma neįsigaliojusia</a:t>
            </a:r>
            <a:r>
              <a:rPr lang="lt-LT" sz="2200" dirty="0"/>
              <a:t>, o paslaugos perkamos be teisinių garantijų. </a:t>
            </a:r>
            <a:r>
              <a:rPr lang="lt-LT" sz="2200" u="sng" dirty="0"/>
              <a:t>Tai laikoma esminiu sutarties pažeidimu.</a:t>
            </a:r>
          </a:p>
          <a:p>
            <a:pPr marL="0" indent="0">
              <a:buNone/>
            </a:pPr>
            <a:endParaRPr lang="lt-LT" sz="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00B050"/>
                </a:solidFill>
              </a:rPr>
              <a:t>Kontroliniai klausimai įstaigai:</a:t>
            </a:r>
            <a:endParaRPr lang="lt-LT" sz="2000" dirty="0">
              <a:solidFill>
                <a:srgbClr val="00B050"/>
              </a:solidFill>
            </a:endParaRP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200" i="1" dirty="0"/>
              <a:t>Ar turime sutarties įvykdymo užtikrinimą?</a:t>
            </a: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200" i="1" dirty="0"/>
              <a:t>Ar jis pateiktas laiku, tinkamos vertės ir tinkama forma?</a:t>
            </a:r>
          </a:p>
          <a:p>
            <a:pPr marL="628650" lvl="0" indent="-361950">
              <a:buFont typeface="Wingdings" panose="05000000000000000000" pitchFamily="2" charset="2"/>
              <a:buChar char="ü"/>
            </a:pPr>
            <a:r>
              <a:rPr lang="lt-LT" sz="2200" i="1" dirty="0"/>
              <a:t>Ar dokumentas užregistruotas ir galioja visą sutarties laikotarpį?</a:t>
            </a:r>
          </a:p>
          <a:p>
            <a:pPr marL="0" lvl="0" indent="0">
              <a:buNone/>
            </a:pPr>
            <a:endParaRPr lang="lt-LT" sz="600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lt-LT" sz="2200" dirty="0">
                <a:solidFill>
                  <a:schemeClr val="accent6">
                    <a:lumMod val="75000"/>
                  </a:schemeClr>
                </a:solidFill>
              </a:rPr>
              <a:t>Jei nėra užtikrinimo – sutarties nevykdote, raštu pareikalaujate pateikti, jei nepateikia – vertinti sutarties nutraukimą.</a:t>
            </a:r>
          </a:p>
          <a:p>
            <a:pPr marL="0" indent="0"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2. </a:t>
            </a:r>
            <a:r>
              <a:rPr sz="3600" b="1" dirty="0" err="1">
                <a:solidFill>
                  <a:srgbClr val="0070C0"/>
                </a:solidFill>
              </a:rPr>
              <a:t>Sutarties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galiojimo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kontrolė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200" b="1" dirty="0">
                <a:solidFill>
                  <a:srgbClr val="0070C0"/>
                </a:solidFill>
              </a:rPr>
              <a:t>Dažniausios problemos:</a:t>
            </a:r>
            <a:endParaRPr lang="lt-LT" sz="22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000" dirty="0"/>
              <a:t>paslaugos perkamos pasibaigus sutarčiai;</a:t>
            </a:r>
          </a:p>
          <a:p>
            <a:pPr marL="542925" lvl="0" indent="-276225"/>
            <a:r>
              <a:rPr lang="lt-LT" sz="2000" dirty="0"/>
              <a:t>pratęsiamos jau pasibaigusios sutartys;</a:t>
            </a:r>
          </a:p>
          <a:p>
            <a:pPr marL="542925" lvl="0" indent="-276225"/>
            <a:r>
              <a:rPr lang="lt-LT" sz="2000" dirty="0"/>
              <a:t>neįvertinama, ar sutartis išvis įsigaliojo (pvz., dėl nepateikto užtikrinimo).</a:t>
            </a:r>
          </a:p>
          <a:p>
            <a:pPr marL="0" indent="0">
              <a:buNone/>
            </a:pPr>
            <a:endParaRPr lang="lt-LT" sz="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FF0000"/>
                </a:solidFill>
              </a:rPr>
              <a:t>Rizika:</a:t>
            </a:r>
            <a:br>
              <a:rPr lang="lt-LT" sz="2000" dirty="0">
                <a:solidFill>
                  <a:srgbClr val="FF0000"/>
                </a:solidFill>
              </a:rPr>
            </a:br>
            <a:r>
              <a:rPr lang="lt-LT" sz="2000" dirty="0"/>
              <a:t>Pirkimas be galiojančios sutarties = </a:t>
            </a:r>
            <a:r>
              <a:rPr lang="lt-LT" sz="2000" b="1" dirty="0"/>
              <a:t>neteisėtas lėšų naudojimas</a:t>
            </a:r>
            <a:r>
              <a:rPr lang="lt-LT" sz="2000" dirty="0"/>
              <a:t>.</a:t>
            </a:r>
          </a:p>
          <a:p>
            <a:pPr marL="0" indent="0">
              <a:buNone/>
            </a:pPr>
            <a:endParaRPr lang="lt-LT" sz="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00B050"/>
                </a:solidFill>
              </a:rPr>
              <a:t>Kontroliniai klausimai įstaigai:</a:t>
            </a:r>
            <a:endParaRPr lang="lt-LT" sz="2000" dirty="0">
              <a:solidFill>
                <a:srgbClr val="00B050"/>
              </a:solidFill>
            </a:endParaRP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šiandien sutartis galioja?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sutartis nepratęsta jau pasibaigus jos galiojimui?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Kas įstaigoje atsakingas už sutarčių terminų stebėseną?</a:t>
            </a:r>
          </a:p>
          <a:p>
            <a:pPr marL="0" indent="0">
              <a:buNone/>
            </a:pPr>
            <a:endParaRPr lang="lt-LT" sz="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lt-LT" sz="2000" dirty="0">
                <a:solidFill>
                  <a:schemeClr val="accent6">
                    <a:lumMod val="75000"/>
                  </a:schemeClr>
                </a:solidFill>
              </a:rPr>
              <a:t>Jei baigiasi sutarties galiojimas – neužsakyti paslaugų po pabaigos, laiku inicijuoti naują pirkimą.</a:t>
            </a:r>
            <a:endParaRPr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4987"/>
          </a:xfrm>
        </p:spPr>
        <p:txBody>
          <a:bodyPr>
            <a:no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3. Papildomi susitarimai su tiekėju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025" y="933450"/>
            <a:ext cx="8229600" cy="57340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>
                <a:solidFill>
                  <a:srgbClr val="0070C0"/>
                </a:solidFill>
              </a:rPr>
              <a:t>Dažniausios problemos:</a:t>
            </a:r>
            <a:endParaRPr lang="lt-LT" sz="20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000" dirty="0"/>
              <a:t>sudaromi papildomi susitarimai dėl paslaugų, kurios nebuvo numatytos pagrindinėje sutartyje, ir yra išskirtinai palankūs tik tiekėjui;</a:t>
            </a:r>
          </a:p>
          <a:p>
            <a:pPr marL="542925" lvl="0" indent="-276225"/>
            <a:r>
              <a:rPr lang="lt-LT" sz="2000" dirty="0"/>
              <a:t>papildomi patiekalai įsigyjami ženkliai didesnėmis kainomis;</a:t>
            </a:r>
          </a:p>
          <a:p>
            <a:pPr marL="542925" lvl="0" indent="-276225"/>
            <a:r>
              <a:rPr lang="lt-LT" sz="2000" dirty="0"/>
              <a:t>neparengiami ir nepatvirtinami valgiaraščiai bei technologinės kortelės;</a:t>
            </a:r>
          </a:p>
          <a:p>
            <a:pPr marL="542925" lvl="0" indent="-276225"/>
            <a:r>
              <a:rPr lang="lt-LT" sz="2000" dirty="0"/>
              <a:t>nekontroliuojamos šių paslaugų apimtys ir vertė.</a:t>
            </a:r>
          </a:p>
          <a:p>
            <a:pPr marL="0" indent="0">
              <a:buNone/>
            </a:pPr>
            <a:endParaRPr lang="lt-LT" sz="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FF0000"/>
                </a:solidFill>
              </a:rPr>
              <a:t>Rizika:</a:t>
            </a:r>
            <a:br>
              <a:rPr lang="lt-LT" sz="2000" dirty="0">
                <a:solidFill>
                  <a:srgbClr val="FF0000"/>
                </a:solidFill>
              </a:rPr>
            </a:br>
            <a:r>
              <a:rPr lang="lt-LT" sz="2000" dirty="0"/>
              <a:t>Tokie susitarimai dažnai </a:t>
            </a:r>
            <a:r>
              <a:rPr lang="lt-LT" sz="2000" b="1" dirty="0"/>
              <a:t>neatitinka vaikų ir įstaigos interesų</a:t>
            </a:r>
            <a:r>
              <a:rPr lang="lt-LT" sz="2000" dirty="0"/>
              <a:t>, </a:t>
            </a:r>
            <a:r>
              <a:rPr lang="lt-LT" sz="2000" b="1" dirty="0"/>
              <a:t>palankūs išskirtinai tiekėjui, </a:t>
            </a:r>
            <a:r>
              <a:rPr lang="lt-LT" sz="2000" dirty="0"/>
              <a:t>sudaro sąlygas apeiti viešojo pirkimo sąlygas ir lemia ženkliai didesnes maitinimo kainas.</a:t>
            </a:r>
          </a:p>
          <a:p>
            <a:pPr marL="266700" indent="-266700">
              <a:buNone/>
            </a:pPr>
            <a:endParaRPr lang="lt-LT" sz="800" b="1" dirty="0">
              <a:solidFill>
                <a:srgbClr val="00B050"/>
              </a:solidFill>
            </a:endParaRPr>
          </a:p>
          <a:p>
            <a:pPr marL="266700" indent="-266700">
              <a:buNone/>
            </a:pPr>
            <a:r>
              <a:rPr lang="lt-LT" sz="2000" b="1" dirty="0">
                <a:solidFill>
                  <a:srgbClr val="00B050"/>
                </a:solidFill>
              </a:rPr>
              <a:t>Kontroliniai klausimai įstaigai:</a:t>
            </a:r>
            <a:endParaRPr lang="lt-LT" sz="2000" dirty="0">
              <a:solidFill>
                <a:srgbClr val="00B050"/>
              </a:solidFill>
            </a:endParaRP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visi perkami patiekalai numatyti sutartyje?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papildomi susitarimai naudingi įstaigai (vaikams)?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papildomoms paslaugoms patvirtinti valgiaraščiai?</a:t>
            </a:r>
          </a:p>
          <a:p>
            <a:pPr marL="0" indent="0">
              <a:buNone/>
            </a:pPr>
            <a:endParaRPr lang="lt-LT" sz="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lt-LT" sz="2000" dirty="0">
                <a:solidFill>
                  <a:schemeClr val="accent6">
                    <a:lumMod val="75000"/>
                  </a:schemeClr>
                </a:solidFill>
              </a:rPr>
              <a:t>Jei siūlomi papildomi susitarimai – vertinti naudą vaikams, tikrinti kainų pagrįstumą, atsisakyti jei nenaudinga.</a:t>
            </a:r>
            <a:endParaRPr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15936"/>
          </a:xfrm>
        </p:spPr>
        <p:txBody>
          <a:bodyPr>
            <a:no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4. </a:t>
            </a:r>
            <a:r>
              <a:rPr sz="3600" b="1" dirty="0" err="1">
                <a:solidFill>
                  <a:srgbClr val="0070C0"/>
                </a:solidFill>
              </a:rPr>
              <a:t>Sutarties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vertės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kontrolė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3450"/>
            <a:ext cx="8229600" cy="56499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>
                <a:solidFill>
                  <a:srgbClr val="0070C0"/>
                </a:solidFill>
              </a:rPr>
              <a:t>Dažniausios klaidos:</a:t>
            </a:r>
            <a:endParaRPr lang="lt-LT" sz="20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000" dirty="0"/>
              <a:t>nekontroliuojama, kiek sutarties vertės jau „išpirkta“;</a:t>
            </a:r>
          </a:p>
          <a:p>
            <a:pPr marL="542925" indent="-276225"/>
            <a:r>
              <a:rPr lang="lt-LT" sz="2000" dirty="0"/>
              <a:t>nereikalaujama mėnesinių apyvartą patvirtinančių dokumentų;</a:t>
            </a:r>
          </a:p>
          <a:p>
            <a:pPr marL="542925" indent="-276225"/>
            <a:r>
              <a:rPr lang="lt-LT" sz="2000" dirty="0"/>
              <a:t>nekontroliuojamos įsigyjamų papildomų paslaugų ir bufeto apyvartos;</a:t>
            </a:r>
          </a:p>
          <a:p>
            <a:pPr marL="542925" indent="-276225"/>
            <a:r>
              <a:rPr lang="lt-LT" sz="2000" dirty="0"/>
              <a:t>negalima nemokamo maitinimo įkainių kontrolė – aktai nerengiami, sąskaitose nurodoma tik bendra suma. </a:t>
            </a:r>
          </a:p>
          <a:p>
            <a:pPr marL="266700" lvl="0" indent="0">
              <a:buNone/>
            </a:pPr>
            <a:endParaRPr lang="lt-LT" sz="600" dirty="0"/>
          </a:p>
          <a:p>
            <a:pPr marL="0" indent="0">
              <a:buNone/>
            </a:pPr>
            <a:r>
              <a:rPr lang="lt-LT" sz="2000" b="1" dirty="0">
                <a:solidFill>
                  <a:srgbClr val="FF0000"/>
                </a:solidFill>
              </a:rPr>
              <a:t>Rizika:</a:t>
            </a:r>
            <a:br>
              <a:rPr lang="lt-LT" sz="2000" dirty="0"/>
            </a:br>
            <a:r>
              <a:rPr lang="lt-LT" sz="2000" dirty="0"/>
              <a:t>Be aiškios vertės kontrolės </a:t>
            </a:r>
            <a:r>
              <a:rPr lang="lt-LT" sz="2000" b="1" dirty="0"/>
              <a:t>neįmanoma įvertinti, ar neviršijama sutarties vertė</a:t>
            </a:r>
            <a:r>
              <a:rPr lang="lt-LT" sz="2000" dirty="0"/>
              <a:t>, ar sutartis dar tebegalioja.</a:t>
            </a:r>
          </a:p>
          <a:p>
            <a:pPr marL="0" indent="0">
              <a:buNone/>
            </a:pPr>
            <a:endParaRPr lang="lt-LT" sz="6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00B050"/>
                </a:solidFill>
              </a:rPr>
              <a:t>Kontroliniai klausimai įstaigai:</a:t>
            </a:r>
            <a:endParaRPr lang="lt-LT" sz="2000" dirty="0">
              <a:solidFill>
                <a:srgbClr val="00B050"/>
              </a:solidFill>
            </a:endParaRP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kas mėnesį gauname apyvartos ataskaitas?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atskirta pagrindinė ir papildomų paslaugų apyvarta?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galime bet kada </a:t>
            </a:r>
            <a:r>
              <a:rPr lang="lt-LT" sz="2000" i="1" u="sng" dirty="0"/>
              <a:t>patikimai</a:t>
            </a:r>
            <a:r>
              <a:rPr lang="lt-LT" sz="2000" i="1" dirty="0"/>
              <a:t> pasakyti, kiek sutarties vertės liko?</a:t>
            </a:r>
          </a:p>
          <a:p>
            <a:pPr marL="0" indent="0">
              <a:buNone/>
            </a:pPr>
            <a:endParaRPr lang="lt-LT" sz="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lt-LT" sz="2000" dirty="0">
                <a:solidFill>
                  <a:schemeClr val="accent6">
                    <a:lumMod val="75000"/>
                  </a:schemeClr>
                </a:solidFill>
              </a:rPr>
              <a:t>Jei nekontroliuojama sutarties vertė – raštu reikalauti mėnesinių ataskaitų, atskirti papildomas paslaugas,  stebėti sutarties likutį, jei nepavyksta – taikyti sutartyje numatytas atsakomybes ir vertinti sutarties nutraukimą.</a:t>
            </a:r>
            <a:endParaRPr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812"/>
          </a:xfrm>
        </p:spPr>
        <p:txBody>
          <a:bodyPr>
            <a:norm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5. </a:t>
            </a:r>
            <a:r>
              <a:rPr sz="3600" b="1" dirty="0" err="1">
                <a:solidFill>
                  <a:srgbClr val="0070C0"/>
                </a:solidFill>
              </a:rPr>
              <a:t>Ekonominio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naudingumo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kriterijai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9650"/>
            <a:ext cx="8362950" cy="5314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>
                <a:solidFill>
                  <a:srgbClr val="0070C0"/>
                </a:solidFill>
              </a:rPr>
              <a:t>Dažniausios problemos:</a:t>
            </a:r>
            <a:endParaRPr lang="lt-LT" sz="20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000" dirty="0"/>
              <a:t>ekonominio naudingumo kriterijai nevykdomi arba vykdomi tik iš dalies;</a:t>
            </a:r>
          </a:p>
          <a:p>
            <a:pPr marL="542925" lvl="0" indent="-276225"/>
            <a:r>
              <a:rPr lang="lt-LT" sz="2000" dirty="0"/>
              <a:t>įstaigos netikrina ir nefiksuoja šių kriterijų laikymosi.</a:t>
            </a:r>
          </a:p>
          <a:p>
            <a:pPr marL="0" indent="0">
              <a:lnSpc>
                <a:spcPct val="90000"/>
              </a:lnSpc>
              <a:spcBef>
                <a:spcPts val="480"/>
              </a:spcBef>
              <a:buNone/>
            </a:pPr>
            <a:endParaRPr lang="lt-LT" sz="600" b="1" dirty="0">
              <a:solidFill>
                <a:srgbClr val="FF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480"/>
              </a:spcBef>
              <a:buNone/>
            </a:pPr>
            <a:r>
              <a:rPr lang="lt-LT" sz="2000" b="1" dirty="0">
                <a:solidFill>
                  <a:srgbClr val="FF0000"/>
                </a:solidFill>
              </a:rPr>
              <a:t>Rizika:</a:t>
            </a:r>
            <a:br>
              <a:rPr lang="lt-LT" sz="2000" dirty="0"/>
            </a:br>
            <a:r>
              <a:rPr lang="lt-LT" sz="2000" dirty="0"/>
              <a:t>Ekonominio naudingumo kriterijai yra </a:t>
            </a:r>
            <a:r>
              <a:rPr lang="lt-LT" sz="2000" b="1" dirty="0"/>
              <a:t>esminė sutarties dalis</a:t>
            </a:r>
            <a:r>
              <a:rPr lang="lt-LT" sz="2000" dirty="0"/>
              <a:t>, turėjusi įtakos tiekėjo laimėjimui, </a:t>
            </a:r>
            <a:r>
              <a:rPr lang="lt-LT" sz="2000" b="1" dirty="0"/>
              <a:t>užtikrinanti</a:t>
            </a:r>
            <a:r>
              <a:rPr lang="lt-LT" sz="2000" dirty="0"/>
              <a:t> ne tik kainą, bet ir </a:t>
            </a:r>
            <a:r>
              <a:rPr lang="lt-LT" sz="2000" b="1" dirty="0"/>
              <a:t>paslaugų kokybę</a:t>
            </a:r>
            <a:r>
              <a:rPr lang="lt-LT" sz="2000" dirty="0"/>
              <a:t>. Jų nevykdymas laikomas </a:t>
            </a:r>
            <a:r>
              <a:rPr lang="lt-LT" sz="2000" u="sng" dirty="0"/>
              <a:t>esminiu sutarties pažeidimu</a:t>
            </a:r>
            <a:r>
              <a:rPr lang="lt-LT" sz="2000" dirty="0"/>
              <a:t>.</a:t>
            </a:r>
          </a:p>
          <a:p>
            <a:pPr marL="0" indent="0">
              <a:buNone/>
            </a:pPr>
            <a:endParaRPr lang="lt-LT" sz="6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000" b="1" dirty="0">
                <a:solidFill>
                  <a:srgbClr val="00B050"/>
                </a:solidFill>
              </a:rPr>
              <a:t>Kontroliniai klausimai įstaigai:</a:t>
            </a:r>
            <a:endParaRPr lang="lt-LT" sz="2000" dirty="0">
              <a:solidFill>
                <a:srgbClr val="00B050"/>
              </a:solidFill>
            </a:endParaRP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žinome, kokie ekonominio naudingumo kriterijai numatyti?</a:t>
            </a:r>
          </a:p>
          <a:p>
            <a:pPr marL="542925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kriterijai taikomi pilna apimtimi mokamam ir nemokamam maitinimui?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fiksuojame jų vykdymą?</a:t>
            </a:r>
          </a:p>
          <a:p>
            <a:pPr marL="542925" indent="-276225">
              <a:buFont typeface="Wingdings" panose="05000000000000000000" pitchFamily="2" charset="2"/>
              <a:buChar char="ü"/>
            </a:pPr>
            <a:r>
              <a:rPr lang="lt-LT" sz="2000" i="1" dirty="0"/>
              <a:t>Ar reaguojame, kai kriterijai nevykdomi?</a:t>
            </a:r>
          </a:p>
          <a:p>
            <a:pPr marL="0" indent="0">
              <a:buNone/>
            </a:pPr>
            <a:endParaRPr lang="lt-LT" sz="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lt-LT" sz="2000" dirty="0">
                <a:solidFill>
                  <a:schemeClr val="accent6">
                    <a:lumMod val="75000"/>
                  </a:schemeClr>
                </a:solidFill>
              </a:rPr>
              <a:t>Jei kriterijai nevykdomi – fiksuoti pažeidimus, raštu reikalauti tinkamo vykdymo, jei nepavyksta – taikyti sutartyje numatytas atsakomybes, pasinaudoti sutarties vykdymo užtikrinimu ir vertinti sutarties nutraukimą.</a:t>
            </a:r>
            <a:endParaRPr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44513"/>
          </a:xfrm>
        </p:spPr>
        <p:txBody>
          <a:bodyPr>
            <a:no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6. </a:t>
            </a:r>
            <a:r>
              <a:rPr sz="3600" b="1" dirty="0" err="1">
                <a:solidFill>
                  <a:srgbClr val="0070C0"/>
                </a:solidFill>
              </a:rPr>
              <a:t>Valgiarašči</a:t>
            </a:r>
            <a:r>
              <a:rPr lang="lt-LT" sz="3600" b="1" dirty="0">
                <a:solidFill>
                  <a:srgbClr val="0070C0"/>
                </a:solidFill>
              </a:rPr>
              <a:t>ų sudarymas ir skelbimas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2974"/>
            <a:ext cx="8343900" cy="55530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sz="2200" b="1" dirty="0">
                <a:solidFill>
                  <a:srgbClr val="0070C0"/>
                </a:solidFill>
              </a:rPr>
              <a:t>Dažniausios problemos:</a:t>
            </a:r>
            <a:endParaRPr lang="lt-LT" sz="22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200" dirty="0"/>
              <a:t>nepatvirtinti arba neaiškiai patvirtinti valgiaraščiai / technologinės k.;</a:t>
            </a:r>
          </a:p>
          <a:p>
            <a:pPr marL="542925" lvl="0" indent="-276225"/>
            <a:r>
              <a:rPr lang="lt-LT" sz="2200" dirty="0"/>
              <a:t>nepateiktos patiekalų fotonuotraukos;</a:t>
            </a:r>
          </a:p>
          <a:p>
            <a:pPr marL="542925" lvl="0" indent="-276225"/>
            <a:r>
              <a:rPr lang="lt-LT" sz="2200" dirty="0"/>
              <a:t>valgiaraščiai neskelbiami arba skelbiama tik dalis jų;</a:t>
            </a:r>
          </a:p>
          <a:p>
            <a:pPr marL="542925" lvl="0" indent="-276225"/>
            <a:r>
              <a:rPr lang="lt-LT" sz="2200" dirty="0"/>
              <a:t>mokamo maitinimo valgiaraščiai paskelbti be kainų;</a:t>
            </a:r>
          </a:p>
          <a:p>
            <a:pPr marL="542925" lvl="0" indent="-276225"/>
            <a:r>
              <a:rPr lang="lt-LT" sz="2200" dirty="0"/>
              <a:t>valgiaraščiuose patvirtintos kainos nesutampa su sutartiniais įkainiais.</a:t>
            </a:r>
          </a:p>
          <a:p>
            <a:pPr marL="542925" lvl="0" indent="-276225"/>
            <a:r>
              <a:rPr lang="lt-LT" sz="2200" dirty="0"/>
              <a:t>papildomiems patiekalams neparengti valgiaraščiai ir technologinės k.;</a:t>
            </a:r>
          </a:p>
          <a:p>
            <a:pPr marL="0" indent="0">
              <a:buNone/>
            </a:pPr>
            <a:endParaRPr lang="lt-LT" sz="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FF0000"/>
                </a:solidFill>
              </a:rPr>
              <a:t>Rizika:</a:t>
            </a:r>
            <a:br>
              <a:rPr lang="lt-LT" sz="2200" dirty="0"/>
            </a:br>
            <a:r>
              <a:rPr lang="lt-LT" sz="2200" dirty="0"/>
              <a:t>Valgiaraščiai - pagrindinis maitinimo paslaugos kontrolės įrankis. Jei jie netvarkingi, </a:t>
            </a:r>
            <a:r>
              <a:rPr lang="lt-LT" sz="2200" b="1" dirty="0"/>
              <a:t>neįmanoma patikrinti, ką ir už kiek vaikai iš tikrųjų gauna</a:t>
            </a:r>
            <a:r>
              <a:rPr lang="lt-LT" sz="2200" dirty="0"/>
              <a:t>. </a:t>
            </a:r>
          </a:p>
          <a:p>
            <a:pPr marL="0" indent="0">
              <a:buNone/>
            </a:pPr>
            <a:endParaRPr lang="lt-LT" sz="6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00B050"/>
                </a:solidFill>
              </a:rPr>
              <a:t>Kontroliniai klausimai įstaigai:</a:t>
            </a:r>
            <a:endParaRPr lang="lt-LT" sz="2200" dirty="0">
              <a:solidFill>
                <a:srgbClr val="00B050"/>
              </a:solidFill>
            </a:endParaRP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visi valgiaraščiai patvirtinti ir galiojantys?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jie viešai skelbiami?</a:t>
            </a:r>
          </a:p>
          <a:p>
            <a:pPr marL="542925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kainos sutampa su sutartimi?</a:t>
            </a:r>
          </a:p>
          <a:p>
            <a:pPr marL="0" lvl="0" indent="0">
              <a:buNone/>
            </a:pPr>
            <a:endParaRPr lang="lt-LT" sz="600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lt-LT" sz="2200" dirty="0">
                <a:solidFill>
                  <a:schemeClr val="accent6">
                    <a:lumMod val="75000"/>
                  </a:schemeClr>
                </a:solidFill>
              </a:rPr>
              <a:t>Jei nepateikti valgiaraščiai - fiksuoti pažeidimus, raštu reikalauti tinkamo vykdymo, jei nepavyksta – taikyti sutartyje numatytas atsakomybes, pasinaudoti sutarties vykdymo užtikrinimu ir vertinti sutarties nutraukimą.</a:t>
            </a:r>
            <a:endParaRPr lang="lt-LT" sz="2200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2137"/>
          </a:xfrm>
        </p:spPr>
        <p:txBody>
          <a:bodyPr>
            <a:noAutofit/>
          </a:bodyPr>
          <a:lstStyle/>
          <a:p>
            <a:r>
              <a:rPr lang="lt-LT" sz="3600" b="1" dirty="0">
                <a:solidFill>
                  <a:srgbClr val="0070C0"/>
                </a:solidFill>
              </a:rPr>
              <a:t>7. </a:t>
            </a:r>
            <a:r>
              <a:rPr sz="3600" b="1" dirty="0" err="1">
                <a:solidFill>
                  <a:srgbClr val="0070C0"/>
                </a:solidFill>
              </a:rPr>
              <a:t>Faktinis</a:t>
            </a:r>
            <a:r>
              <a:rPr sz="3600" b="1" dirty="0">
                <a:solidFill>
                  <a:srgbClr val="0070C0"/>
                </a:solidFill>
              </a:rPr>
              <a:t> </a:t>
            </a:r>
            <a:r>
              <a:rPr sz="3600" b="1" dirty="0" err="1">
                <a:solidFill>
                  <a:srgbClr val="0070C0"/>
                </a:solidFill>
              </a:rPr>
              <a:t>maitinimas</a:t>
            </a:r>
            <a:r>
              <a:rPr lang="lt-LT" sz="3600" b="1" dirty="0">
                <a:solidFill>
                  <a:srgbClr val="0070C0"/>
                </a:solidFill>
              </a:rPr>
              <a:t> ir kainos</a:t>
            </a:r>
            <a:endParaRPr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933450"/>
            <a:ext cx="8505824" cy="55530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sz="2200" b="1" dirty="0">
                <a:solidFill>
                  <a:srgbClr val="0070C0"/>
                </a:solidFill>
              </a:rPr>
              <a:t>Dažniausios problemos:</a:t>
            </a:r>
            <a:endParaRPr lang="lt-LT" sz="2200" dirty="0">
              <a:solidFill>
                <a:srgbClr val="0070C0"/>
              </a:solidFill>
            </a:endParaRPr>
          </a:p>
          <a:p>
            <a:pPr marL="542925" lvl="0" indent="-276225"/>
            <a:r>
              <a:rPr lang="lt-LT" sz="2200" dirty="0"/>
              <a:t>tiekiami patiekalai, kurių nėra patvirtintuose valgiaraščiuose;</a:t>
            </a:r>
          </a:p>
          <a:p>
            <a:pPr marL="542925" lvl="0" indent="-276225"/>
            <a:r>
              <a:rPr lang="lt-LT" sz="2200" dirty="0"/>
              <a:t>neskelbiamos patiekalų išeigos, todėl neįmanoma nustatyti kainų atitikties;</a:t>
            </a:r>
          </a:p>
          <a:p>
            <a:pPr marL="542925" lvl="0" indent="-276225"/>
            <a:r>
              <a:rPr lang="lt-LT" sz="2200" dirty="0"/>
              <a:t>faktinės mokamo maitinimo kainos didesnės nei sutartyje;</a:t>
            </a:r>
          </a:p>
          <a:p>
            <a:pPr marL="542925" lvl="0" indent="-276225"/>
            <a:r>
              <a:rPr lang="lt-LT" sz="2200" dirty="0"/>
              <a:t>teikiamos paslaugos, dėl kurių apskritai nebuvo sutarta.</a:t>
            </a:r>
          </a:p>
          <a:p>
            <a:pPr marL="0" indent="0">
              <a:buNone/>
            </a:pPr>
            <a:endParaRPr lang="lt-LT" sz="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FF0000"/>
                </a:solidFill>
              </a:rPr>
              <a:t>Rizika:</a:t>
            </a:r>
            <a:br>
              <a:rPr lang="lt-LT" sz="2200" dirty="0"/>
            </a:br>
            <a:r>
              <a:rPr lang="lt-LT" sz="2200" dirty="0"/>
              <a:t>Nekokybiškas ir teisės aktų bei sutarties </a:t>
            </a:r>
            <a:r>
              <a:rPr lang="lt-LT" sz="2200" b="1" dirty="0"/>
              <a:t>reikalavimų neatitinkantis maitinimas, vaikų interesų neužtikrinimas</a:t>
            </a:r>
            <a:r>
              <a:rPr lang="lt-LT" sz="2200" dirty="0"/>
              <a:t>. Įkainių nesilaikymas pripažįstamas šiurkščiu viešųjų pirkimų principų pažeidimu.</a:t>
            </a:r>
          </a:p>
          <a:p>
            <a:pPr marL="0" indent="0">
              <a:buNone/>
            </a:pPr>
            <a:endParaRPr lang="lt-LT" sz="1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lt-LT" sz="2200" b="1" dirty="0">
                <a:solidFill>
                  <a:srgbClr val="00B050"/>
                </a:solidFill>
              </a:rPr>
              <a:t>Kontroliniai klausimai įstaigai:</a:t>
            </a:r>
            <a:endParaRPr lang="lt-LT" sz="2200" dirty="0">
              <a:solidFill>
                <a:srgbClr val="00B050"/>
              </a:solidFill>
            </a:endParaRP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tikriname ir fiksuojame, kas faktiškai tiekiama?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galime patikrinti kainų pagrįstumą?</a:t>
            </a:r>
          </a:p>
          <a:p>
            <a:pPr marL="542925" lvl="0" indent="-276225">
              <a:buFont typeface="Wingdings" panose="05000000000000000000" pitchFamily="2" charset="2"/>
              <a:buChar char="ü"/>
            </a:pPr>
            <a:r>
              <a:rPr lang="lt-LT" sz="2200" i="1" dirty="0"/>
              <a:t>Ar patiekalai atitinka patvirtintą valgiaraštį?</a:t>
            </a:r>
          </a:p>
          <a:p>
            <a:pPr marL="0" indent="0">
              <a:buNone/>
            </a:pPr>
            <a:endParaRPr lang="lt-LT" sz="9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lt-LT" sz="2200" dirty="0">
                <a:solidFill>
                  <a:schemeClr val="accent6">
                    <a:lumMod val="75000"/>
                  </a:schemeClr>
                </a:solidFill>
              </a:rPr>
              <a:t>Jei kainos neatitinka sutarties – vykdyti nuolatinę kontrolę, fiksuoti pažeidimus, raštu reikalauti tinkamo vykdymo, jei nepavyksta – taikyti sutartyje numatytas atsakomybes, pasinaudoti sutarties vykdymo užtikrinimu ir vertinti sutarties nutraukimą.</a:t>
            </a:r>
          </a:p>
          <a:p>
            <a:pPr marL="0" indent="0">
              <a:buNone/>
            </a:pP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1345</Words>
  <Application>Microsoft Office PowerPoint</Application>
  <PresentationFormat>Demonstracija ekrane (4:3)</PresentationFormat>
  <Paragraphs>147</Paragraphs>
  <Slides>12</Slides>
  <Notes>11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 Maitinimo sutarčių vykdymas ir kontrolė: dažniausios klaidos ir rizikos   Tikslas - padėti įstaigoms atpažinti dažniausias klaidas ir rizikas vykdant bei kontroliuojant maitinimo paslaugų sutartis. </vt:lpstr>
      <vt:lpstr>Pagrindinė problema</vt:lpstr>
      <vt:lpstr>1. Sutarties įvykdymo užtikrinimas</vt:lpstr>
      <vt:lpstr>2. Sutarties galiojimo kontrolė</vt:lpstr>
      <vt:lpstr>3. Papildomi susitarimai su tiekėju</vt:lpstr>
      <vt:lpstr>4. Sutarties vertės kontrolė</vt:lpstr>
      <vt:lpstr>5. Ekonominio naudingumo kriterijai</vt:lpstr>
      <vt:lpstr>6. Valgiaraščių sudarymas ir skelbimas</vt:lpstr>
      <vt:lpstr>7. Faktinis maitinimas ir kainos</vt:lpstr>
      <vt:lpstr>8. Kiti sutartiniai įsipareigojimai</vt:lpstr>
      <vt:lpstr>Pagrindinė žinutė įstaigoms</vt:lpstr>
      <vt:lpstr>Ačiū už dėmesį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Vilma Ramonienė</dc:creator>
  <cp:keywords/>
  <dc:description>generated using python-pptx</dc:description>
  <cp:lastModifiedBy>Vilma Ramonienė</cp:lastModifiedBy>
  <cp:revision>45</cp:revision>
  <dcterms:created xsi:type="dcterms:W3CDTF">2013-01-27T09:14:16Z</dcterms:created>
  <dcterms:modified xsi:type="dcterms:W3CDTF">2026-01-07T12:36:32Z</dcterms:modified>
  <cp:category/>
</cp:coreProperties>
</file>