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notesSlides/notesSlide4.xml" ContentType="application/vnd.openxmlformats-officedocument.presentationml.notesSlide+xml"/>
  <Override PartName="/ppt/theme/themeOverride22.xml" ContentType="application/vnd.openxmlformats-officedocument.themeOverride+xml"/>
  <Override PartName="/ppt/notesSlides/notesSlide5.xml" ContentType="application/vnd.openxmlformats-officedocument.presentationml.notesSl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4" r:id="rId2"/>
    <p:sldMasterId id="2147483696" r:id="rId3"/>
    <p:sldMasterId id="2147483709" r:id="rId4"/>
  </p:sldMasterIdLst>
  <p:notesMasterIdLst>
    <p:notesMasterId r:id="rId33"/>
  </p:notesMasterIdLst>
  <p:handoutMasterIdLst>
    <p:handoutMasterId r:id="rId34"/>
  </p:handoutMasterIdLst>
  <p:sldIdLst>
    <p:sldId id="388" r:id="rId5"/>
    <p:sldId id="362" r:id="rId6"/>
    <p:sldId id="389" r:id="rId7"/>
    <p:sldId id="402" r:id="rId8"/>
    <p:sldId id="391" r:id="rId9"/>
    <p:sldId id="393" r:id="rId10"/>
    <p:sldId id="394" r:id="rId11"/>
    <p:sldId id="321" r:id="rId12"/>
    <p:sldId id="396" r:id="rId13"/>
    <p:sldId id="364" r:id="rId14"/>
    <p:sldId id="365" r:id="rId15"/>
    <p:sldId id="324" r:id="rId16"/>
    <p:sldId id="344" r:id="rId17"/>
    <p:sldId id="379" r:id="rId18"/>
    <p:sldId id="349" r:id="rId19"/>
    <p:sldId id="367" r:id="rId20"/>
    <p:sldId id="313" r:id="rId21"/>
    <p:sldId id="335" r:id="rId22"/>
    <p:sldId id="276" r:id="rId23"/>
    <p:sldId id="306" r:id="rId24"/>
    <p:sldId id="309" r:id="rId25"/>
    <p:sldId id="308" r:id="rId26"/>
    <p:sldId id="307" r:id="rId27"/>
    <p:sldId id="405" r:id="rId28"/>
    <p:sldId id="404" r:id="rId29"/>
    <p:sldId id="314" r:id="rId30"/>
    <p:sldId id="403" r:id="rId31"/>
    <p:sldId id="387" r:id="rId3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a Kripienė" initials="KK" lastIdx="2" clrIdx="0">
    <p:extLst>
      <p:ext uri="{19B8F6BF-5375-455C-9EA6-DF929625EA0E}">
        <p15:presenceInfo xmlns:p15="http://schemas.microsoft.com/office/powerpoint/2012/main" userId="S-1-5-21-1768636270-542125753-1849977318-84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1" autoAdjust="0"/>
    <p:restoredTop sz="93428" autoAdjust="0"/>
  </p:normalViewPr>
  <p:slideViewPr>
    <p:cSldViewPr snapToGrid="0" snapToObjects="1">
      <p:cViewPr varScale="1">
        <p:scale>
          <a:sx n="107" d="100"/>
          <a:sy n="107" d="100"/>
        </p:scale>
        <p:origin x="1494" y="114"/>
      </p:cViewPr>
      <p:guideLst>
        <p:guide orient="horz" pos="2160"/>
        <p:guide pos="2880"/>
      </p:guideLst>
    </p:cSldViewPr>
  </p:slideViewPr>
  <p:outlineViewPr>
    <p:cViewPr>
      <p:scale>
        <a:sx n="33" d="100"/>
        <a:sy n="33" d="100"/>
      </p:scale>
      <p:origin x="0" y="63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darbalapis.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darbalapis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sz="2000" b="1" dirty="0" smtClean="0"/>
              <a:t>2020 M. VALSTYBINIŲ BRANDOS EGZAMINŲ REZULTATAI KAUNE</a:t>
            </a:r>
            <a:endParaRPr lang="lt-LT" sz="2000" b="1" dirty="0"/>
          </a:p>
        </c:rich>
      </c:tx>
      <c:layout>
        <c:manualLayout>
          <c:xMode val="edge"/>
          <c:yMode val="edge"/>
          <c:x val="0.17625366159010153"/>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manualLayout>
          <c:layoutTarget val="inner"/>
          <c:xMode val="edge"/>
          <c:yMode val="edge"/>
          <c:x val="0.1895427363545075"/>
          <c:y val="8.8370044052863445E-2"/>
          <c:w val="0.7791581914121426"/>
          <c:h val="0.75576098141917281"/>
        </c:manualLayout>
      </c:layout>
      <c:barChart>
        <c:barDir val="bar"/>
        <c:grouping val="stacked"/>
        <c:varyColors val="0"/>
        <c:ser>
          <c:idx val="0"/>
          <c:order val="0"/>
          <c:tx>
            <c:strRef>
              <c:f>Lapas1!$B$1</c:f>
              <c:strCache>
                <c:ptCount val="1"/>
                <c:pt idx="0">
                  <c:v>Neišlaikė</c:v>
                </c:pt>
              </c:strCache>
            </c:strRef>
          </c:tx>
          <c:spPr>
            <a:solidFill>
              <a:srgbClr val="FF0000"/>
            </a:solidFill>
            <a:ln>
              <a:solidFill>
                <a:srgbClr val="FF0000"/>
              </a:solidFill>
            </a:ln>
            <a:effectLst/>
          </c:spPr>
          <c:invertIfNegative val="0"/>
          <c:dLbls>
            <c:dLbl>
              <c:idx val="0"/>
              <c:layout>
                <c:manualLayout>
                  <c:x val="3.3064676329362707E-3"/>
                  <c:y val="-2.34948604992657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BF8-4D05-A3C6-F0C8D259495C}"/>
                </c:ext>
              </c:extLst>
            </c:dLbl>
            <c:dLbl>
              <c:idx val="4"/>
              <c:layout>
                <c:manualLayout>
                  <c:x val="0"/>
                  <c:y val="-3.5242290748898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BF8-4D05-A3C6-F0C8D259495C}"/>
                </c:ext>
              </c:extLst>
            </c:dLbl>
            <c:dLbl>
              <c:idx val="6"/>
              <c:layout>
                <c:manualLayout>
                  <c:x val="0"/>
                  <c:y val="-2.9368575624082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BF8-4D05-A3C6-F0C8D259495C}"/>
                </c:ext>
              </c:extLst>
            </c:dLbl>
            <c:dLbl>
              <c:idx val="8"/>
              <c:layout>
                <c:manualLayout>
                  <c:x val="0"/>
                  <c:y val="-3.5242290748898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BF8-4D05-A3C6-F0C8D259495C}"/>
                </c:ext>
              </c:extLst>
            </c:dLbl>
            <c:dLbl>
              <c:idx val="10"/>
              <c:layout>
                <c:manualLayout>
                  <c:x val="-3.4717910145830873E-2"/>
                  <c:y val="-2.643171806167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BF8-4D05-A3C6-F0C8D259495C}"/>
                </c:ext>
              </c:extLst>
            </c:dLbl>
            <c:dLbl>
              <c:idx val="16"/>
              <c:layout>
                <c:manualLayout>
                  <c:x val="1.6532338164681052E-3"/>
                  <c:y val="-2.78357689631176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BF8-4D05-A3C6-F0C8D259495C}"/>
                </c:ext>
              </c:extLst>
            </c:dLbl>
            <c:dLbl>
              <c:idx val="18"/>
              <c:layout>
                <c:manualLayout>
                  <c:x val="3.3064676329362403E-3"/>
                  <c:y val="-3.2305433186490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BF8-4D05-A3C6-F0C8D25949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Lapas1!$A$2:$A$21</c:f>
              <c:strCache>
                <c:ptCount val="19"/>
                <c:pt idx="0">
                  <c:v>Užsienio kalba (anglų)</c:v>
                </c:pt>
                <c:pt idx="2">
                  <c:v>Užsienio kalba (rusų)</c:v>
                </c:pt>
                <c:pt idx="4">
                  <c:v>Fizika</c:v>
                </c:pt>
                <c:pt idx="6">
                  <c:v>Geografija</c:v>
                </c:pt>
                <c:pt idx="8">
                  <c:v>Lietuvių kalba ir literatūra</c:v>
                </c:pt>
                <c:pt idx="10">
                  <c:v>Matematika</c:v>
                </c:pt>
                <c:pt idx="12">
                  <c:v>Istorija</c:v>
                </c:pt>
                <c:pt idx="14">
                  <c:v>Chemija</c:v>
                </c:pt>
                <c:pt idx="16">
                  <c:v>Informacinės technologijos</c:v>
                </c:pt>
                <c:pt idx="18">
                  <c:v>Biologija</c:v>
                </c:pt>
              </c:strCache>
            </c:strRef>
          </c:cat>
          <c:val>
            <c:numRef>
              <c:f>Lapas1!$B$2:$B$21</c:f>
              <c:numCache>
                <c:formatCode>General</c:formatCode>
                <c:ptCount val="20"/>
                <c:pt idx="0" formatCode="0.00%">
                  <c:v>5.1999999999999998E-3</c:v>
                </c:pt>
                <c:pt idx="2">
                  <c:v>0</c:v>
                </c:pt>
                <c:pt idx="4" formatCode="0.00%">
                  <c:v>8.8000000000000005E-3</c:v>
                </c:pt>
                <c:pt idx="6" formatCode="0.00%">
                  <c:v>6.1000000000000004E-3</c:v>
                </c:pt>
                <c:pt idx="8" formatCode="0.00%">
                  <c:v>9.1300000000000006E-2</c:v>
                </c:pt>
                <c:pt idx="10" formatCode="0.00%">
                  <c:v>0.25030000000000002</c:v>
                </c:pt>
                <c:pt idx="12">
                  <c:v>0</c:v>
                </c:pt>
                <c:pt idx="14">
                  <c:v>0</c:v>
                </c:pt>
                <c:pt idx="16" formatCode="0.00%">
                  <c:v>6.7000000000000004E-2</c:v>
                </c:pt>
                <c:pt idx="18" formatCode="0.00%">
                  <c:v>1.7100000000000001E-2</c:v>
                </c:pt>
              </c:numCache>
            </c:numRef>
          </c:val>
          <c:extLst>
            <c:ext xmlns:c16="http://schemas.microsoft.com/office/drawing/2014/chart" uri="{C3380CC4-5D6E-409C-BE32-E72D297353CC}">
              <c16:uniqueId val="{00000007-8BF8-4D05-A3C6-F0C8D259495C}"/>
            </c:ext>
          </c:extLst>
        </c:ser>
        <c:ser>
          <c:idx val="1"/>
          <c:order val="1"/>
          <c:tx>
            <c:strRef>
              <c:f>Lapas1!$C$1</c:f>
              <c:strCache>
                <c:ptCount val="1"/>
                <c:pt idx="0">
                  <c:v>16-35</c:v>
                </c:pt>
              </c:strCache>
            </c:strRef>
          </c:tx>
          <c:spPr>
            <a:solidFill>
              <a:srgbClr val="F85ADA"/>
            </a:solidFill>
            <a:ln>
              <a:solidFill>
                <a:srgbClr val="F85ADA"/>
              </a:solidFill>
            </a:ln>
            <a:effectLst/>
          </c:spPr>
          <c:invertIfNegative val="0"/>
          <c:dLbls>
            <c:dLbl>
              <c:idx val="0"/>
              <c:layout>
                <c:manualLayout>
                  <c:x val="1.8185571981149458E-2"/>
                  <c:y val="-2.3494744874952306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5.1845412484440724E-2"/>
                      <c:h val="6.1630071571450028E-2"/>
                    </c:manualLayout>
                  </c15:layout>
                </c:ext>
                <c:ext xmlns:c16="http://schemas.microsoft.com/office/drawing/2014/chart" uri="{C3380CC4-5D6E-409C-BE32-E72D297353CC}">
                  <c16:uniqueId val="{00000008-8BF8-4D05-A3C6-F0C8D259495C}"/>
                </c:ext>
              </c:extLst>
            </c:dLbl>
            <c:dLbl>
              <c:idx val="2"/>
              <c:layout>
                <c:manualLayout>
                  <c:x val="0"/>
                  <c:y val="-3.817914831130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BF8-4D05-A3C6-F0C8D259495C}"/>
                </c:ext>
              </c:extLst>
            </c:dLbl>
            <c:dLbl>
              <c:idx val="4"/>
              <c:layout>
                <c:manualLayout>
                  <c:x val="-3.3064676329362403E-3"/>
                  <c:y val="-3.2305433186490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BF8-4D05-A3C6-F0C8D259495C}"/>
                </c:ext>
              </c:extLst>
            </c:dLbl>
            <c:dLbl>
              <c:idx val="6"/>
              <c:layout>
                <c:manualLayout>
                  <c:x val="0"/>
                  <c:y val="-3.2305433186490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BF8-4D05-A3C6-F0C8D259495C}"/>
                </c:ext>
              </c:extLst>
            </c:dLbl>
            <c:dLbl>
              <c:idx val="8"/>
              <c:layout>
                <c:manualLayout>
                  <c:x val="-1.653233816468196E-3"/>
                  <c:y val="-2.9368575624082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BF8-4D05-A3C6-F0C8D259495C}"/>
                </c:ext>
              </c:extLst>
            </c:dLbl>
            <c:dLbl>
              <c:idx val="10"/>
              <c:layout>
                <c:manualLayout>
                  <c:x val="-3.3064676329362707E-3"/>
                  <c:y val="-2.9368575624082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BF8-4D05-A3C6-F0C8D259495C}"/>
                </c:ext>
              </c:extLst>
            </c:dLbl>
            <c:dLbl>
              <c:idx val="12"/>
              <c:layout>
                <c:manualLayout>
                  <c:x val="6.6129352658725717E-3"/>
                  <c:y val="-3.5242290748898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BF8-4D05-A3C6-F0C8D259495C}"/>
                </c:ext>
              </c:extLst>
            </c:dLbl>
            <c:dLbl>
              <c:idx val="14"/>
              <c:layout>
                <c:manualLayout>
                  <c:x val="-6.0617873007656583E-17"/>
                  <c:y val="-2.93685756240822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BF8-4D05-A3C6-F0C8D259495C}"/>
                </c:ext>
              </c:extLst>
            </c:dLbl>
            <c:dLbl>
              <c:idx val="16"/>
              <c:layout>
                <c:manualLayout>
                  <c:x val="0"/>
                  <c:y val="-2.50521920668058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BF8-4D05-A3C6-F0C8D259495C}"/>
                </c:ext>
              </c:extLst>
            </c:dLbl>
            <c:dLbl>
              <c:idx val="18"/>
              <c:layout>
                <c:manualLayout>
                  <c:x val="0"/>
                  <c:y val="-3.5242290748898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BF8-4D05-A3C6-F0C8D25949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Lapas1!$A$2:$A$21</c:f>
              <c:strCache>
                <c:ptCount val="19"/>
                <c:pt idx="0">
                  <c:v>Užsienio kalba (anglų)</c:v>
                </c:pt>
                <c:pt idx="2">
                  <c:v>Užsienio kalba (rusų)</c:v>
                </c:pt>
                <c:pt idx="4">
                  <c:v>Fizika</c:v>
                </c:pt>
                <c:pt idx="6">
                  <c:v>Geografija</c:v>
                </c:pt>
                <c:pt idx="8">
                  <c:v>Lietuvių kalba ir literatūra</c:v>
                </c:pt>
                <c:pt idx="10">
                  <c:v>Matematika</c:v>
                </c:pt>
                <c:pt idx="12">
                  <c:v>Istorija</c:v>
                </c:pt>
                <c:pt idx="14">
                  <c:v>Chemija</c:v>
                </c:pt>
                <c:pt idx="16">
                  <c:v>Informacinės technologijos</c:v>
                </c:pt>
                <c:pt idx="18">
                  <c:v>Biologija</c:v>
                </c:pt>
              </c:strCache>
            </c:strRef>
          </c:cat>
          <c:val>
            <c:numRef>
              <c:f>Lapas1!$C$2:$C$21</c:f>
              <c:numCache>
                <c:formatCode>General</c:formatCode>
                <c:ptCount val="20"/>
                <c:pt idx="0" formatCode="0.00%">
                  <c:v>7.4999999999999997E-2</c:v>
                </c:pt>
                <c:pt idx="2" formatCode="0.00%">
                  <c:v>0.13639999999999999</c:v>
                </c:pt>
                <c:pt idx="4" formatCode="0.00%">
                  <c:v>0.29820000000000002</c:v>
                </c:pt>
                <c:pt idx="6" formatCode="0.00%">
                  <c:v>0.17069999999999999</c:v>
                </c:pt>
                <c:pt idx="8" formatCode="0.00%">
                  <c:v>0.30020000000000002</c:v>
                </c:pt>
                <c:pt idx="10" formatCode="0.00%">
                  <c:v>0.38129999999999997</c:v>
                </c:pt>
                <c:pt idx="12" formatCode="0.00%">
                  <c:v>0.1477</c:v>
                </c:pt>
                <c:pt idx="14" formatCode="0.00%">
                  <c:v>0.2157</c:v>
                </c:pt>
                <c:pt idx="16" formatCode="0.00%">
                  <c:v>0.33200000000000002</c:v>
                </c:pt>
                <c:pt idx="18" formatCode="0.00%">
                  <c:v>0.19939999999999999</c:v>
                </c:pt>
              </c:numCache>
            </c:numRef>
          </c:val>
          <c:extLst>
            <c:ext xmlns:c16="http://schemas.microsoft.com/office/drawing/2014/chart" uri="{C3380CC4-5D6E-409C-BE32-E72D297353CC}">
              <c16:uniqueId val="{00000012-8BF8-4D05-A3C6-F0C8D259495C}"/>
            </c:ext>
          </c:extLst>
        </c:ser>
        <c:ser>
          <c:idx val="2"/>
          <c:order val="2"/>
          <c:tx>
            <c:strRef>
              <c:f>Lapas1!$D$1</c:f>
              <c:strCache>
                <c:ptCount val="1"/>
                <c:pt idx="0">
                  <c:v>36-85</c:v>
                </c:pt>
              </c:strCache>
            </c:strRef>
          </c:tx>
          <c:spPr>
            <a:solidFill>
              <a:srgbClr val="00B0F0"/>
            </a:solidFill>
            <a:ln>
              <a:solidFill>
                <a:srgbClr val="00B0F0"/>
              </a:solidFill>
            </a:ln>
            <a:effectLst/>
          </c:spPr>
          <c:invertIfNegative val="0"/>
          <c:dLbls>
            <c:dLbl>
              <c:idx val="0"/>
              <c:layout>
                <c:manualLayout>
                  <c:x val="0"/>
                  <c:y val="-2.64317180616741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BF8-4D05-A3C6-F0C8D259495C}"/>
                </c:ext>
              </c:extLst>
            </c:dLbl>
            <c:dLbl>
              <c:idx val="2"/>
              <c:layout>
                <c:manualLayout>
                  <c:x val="3.3064676329362707E-3"/>
                  <c:y val="-3.2305433186490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8BF8-4D05-A3C6-F0C8D259495C}"/>
                </c:ext>
              </c:extLst>
            </c:dLbl>
            <c:dLbl>
              <c:idx val="4"/>
              <c:layout>
                <c:manualLayout>
                  <c:x val="-4.9597014494045279E-3"/>
                  <c:y val="-2.643171806167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8BF8-4D05-A3C6-F0C8D259495C}"/>
                </c:ext>
              </c:extLst>
            </c:dLbl>
            <c:dLbl>
              <c:idx val="6"/>
              <c:layout>
                <c:manualLayout>
                  <c:x val="3.3064676329362104E-3"/>
                  <c:y val="-2.643171806167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8BF8-4D05-A3C6-F0C8D259495C}"/>
                </c:ext>
              </c:extLst>
            </c:dLbl>
            <c:dLbl>
              <c:idx val="8"/>
              <c:layout>
                <c:manualLayout>
                  <c:x val="-1.6532338164681353E-3"/>
                  <c:y val="-2.34948604992657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8BF8-4D05-A3C6-F0C8D259495C}"/>
                </c:ext>
              </c:extLst>
            </c:dLbl>
            <c:dLbl>
              <c:idx val="10"/>
              <c:layout>
                <c:manualLayout>
                  <c:x val="-1.2123574601531317E-16"/>
                  <c:y val="-3.5242175124585197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5.4424457238131017E-2"/>
                      <c:h val="6.1630071571450028E-2"/>
                    </c:manualLayout>
                  </c15:layout>
                </c:ext>
                <c:ext xmlns:c16="http://schemas.microsoft.com/office/drawing/2014/chart" uri="{C3380CC4-5D6E-409C-BE32-E72D297353CC}">
                  <c16:uniqueId val="{00000018-8BF8-4D05-A3C6-F0C8D259495C}"/>
                </c:ext>
              </c:extLst>
            </c:dLbl>
            <c:dLbl>
              <c:idx val="12"/>
              <c:layout>
                <c:manualLayout>
                  <c:x val="-3.3064676329362707E-3"/>
                  <c:y val="-2.93685756240822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8BF8-4D05-A3C6-F0C8D259495C}"/>
                </c:ext>
              </c:extLst>
            </c:dLbl>
            <c:dLbl>
              <c:idx val="14"/>
              <c:layout>
                <c:manualLayout>
                  <c:x val="-6.0617873007656583E-17"/>
                  <c:y val="-3.2305433186490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8BF8-4D05-A3C6-F0C8D259495C}"/>
                </c:ext>
              </c:extLst>
            </c:dLbl>
            <c:dLbl>
              <c:idx val="16"/>
              <c:layout>
                <c:manualLayout>
                  <c:x val="6.0617873007656583E-17"/>
                  <c:y val="-2.78357689631176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8BF8-4D05-A3C6-F0C8D259495C}"/>
                </c:ext>
              </c:extLst>
            </c:dLbl>
            <c:dLbl>
              <c:idx val="18"/>
              <c:layout>
                <c:manualLayout>
                  <c:x val="-3.3064676329363314E-3"/>
                  <c:y val="-2.643171806167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8BF8-4D05-A3C6-F0C8D25949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Lapas1!$A$2:$A$21</c:f>
              <c:strCache>
                <c:ptCount val="19"/>
                <c:pt idx="0">
                  <c:v>Užsienio kalba (anglų)</c:v>
                </c:pt>
                <c:pt idx="2">
                  <c:v>Užsienio kalba (rusų)</c:v>
                </c:pt>
                <c:pt idx="4">
                  <c:v>Fizika</c:v>
                </c:pt>
                <c:pt idx="6">
                  <c:v>Geografija</c:v>
                </c:pt>
                <c:pt idx="8">
                  <c:v>Lietuvių kalba ir literatūra</c:v>
                </c:pt>
                <c:pt idx="10">
                  <c:v>Matematika</c:v>
                </c:pt>
                <c:pt idx="12">
                  <c:v>Istorija</c:v>
                </c:pt>
                <c:pt idx="14">
                  <c:v>Chemija</c:v>
                </c:pt>
                <c:pt idx="16">
                  <c:v>Informacinės technologijos</c:v>
                </c:pt>
                <c:pt idx="18">
                  <c:v>Biologija</c:v>
                </c:pt>
              </c:strCache>
            </c:strRef>
          </c:cat>
          <c:val>
            <c:numRef>
              <c:f>Lapas1!$D$2:$D$21</c:f>
              <c:numCache>
                <c:formatCode>General</c:formatCode>
                <c:ptCount val="20"/>
                <c:pt idx="0" formatCode="0.00%">
                  <c:v>0.44600000000000001</c:v>
                </c:pt>
                <c:pt idx="2" formatCode="0.00%">
                  <c:v>0.45450000000000002</c:v>
                </c:pt>
                <c:pt idx="4" formatCode="0.00%">
                  <c:v>0.56579999999999997</c:v>
                </c:pt>
                <c:pt idx="6" formatCode="0.00%">
                  <c:v>0.628</c:v>
                </c:pt>
                <c:pt idx="8" formatCode="0.00%">
                  <c:v>0.437</c:v>
                </c:pt>
                <c:pt idx="10" formatCode="0.00%">
                  <c:v>0.28610000000000002</c:v>
                </c:pt>
                <c:pt idx="12" formatCode="0.00%">
                  <c:v>0.75629999999999997</c:v>
                </c:pt>
                <c:pt idx="14" formatCode="0.00%">
                  <c:v>0.48370000000000002</c:v>
                </c:pt>
                <c:pt idx="16" formatCode="0.00%">
                  <c:v>0.36509999999999998</c:v>
                </c:pt>
                <c:pt idx="18" formatCode="0.00%">
                  <c:v>0.5171</c:v>
                </c:pt>
              </c:numCache>
            </c:numRef>
          </c:val>
          <c:extLst>
            <c:ext xmlns:c16="http://schemas.microsoft.com/office/drawing/2014/chart" uri="{C3380CC4-5D6E-409C-BE32-E72D297353CC}">
              <c16:uniqueId val="{0000001D-8BF8-4D05-A3C6-F0C8D259495C}"/>
            </c:ext>
          </c:extLst>
        </c:ser>
        <c:ser>
          <c:idx val="3"/>
          <c:order val="3"/>
          <c:tx>
            <c:strRef>
              <c:f>Lapas1!$E$1</c:f>
              <c:strCache>
                <c:ptCount val="1"/>
                <c:pt idx="0">
                  <c:v>86-99</c:v>
                </c:pt>
              </c:strCache>
            </c:strRef>
          </c:tx>
          <c:spPr>
            <a:solidFill>
              <a:srgbClr val="FFFF00"/>
            </a:solidFill>
            <a:ln>
              <a:solidFill>
                <a:srgbClr val="FFFF00"/>
              </a:solidFill>
            </a:ln>
            <a:effectLst/>
          </c:spPr>
          <c:invertIfNegative val="0"/>
          <c:dLbls>
            <c:dLbl>
              <c:idx val="0"/>
              <c:layout>
                <c:manualLayout>
                  <c:x val="1.6532338164680141E-3"/>
                  <c:y val="-3.81791483113070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8BF8-4D05-A3C6-F0C8D259495C}"/>
                </c:ext>
              </c:extLst>
            </c:dLbl>
            <c:dLbl>
              <c:idx val="2"/>
              <c:layout>
                <c:manualLayout>
                  <c:x val="0"/>
                  <c:y val="-4.4052863436123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8BF8-4D05-A3C6-F0C8D259495C}"/>
                </c:ext>
              </c:extLst>
            </c:dLbl>
            <c:dLbl>
              <c:idx val="4"/>
              <c:layout>
                <c:manualLayout>
                  <c:x val="0"/>
                  <c:y val="-3.5242290748898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8BF8-4D05-A3C6-F0C8D259495C}"/>
                </c:ext>
              </c:extLst>
            </c:dLbl>
            <c:dLbl>
              <c:idx val="6"/>
              <c:layout>
                <c:manualLayout>
                  <c:x val="0"/>
                  <c:y val="-3.5242290748898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8BF8-4D05-A3C6-F0C8D259495C}"/>
                </c:ext>
              </c:extLst>
            </c:dLbl>
            <c:dLbl>
              <c:idx val="8"/>
              <c:layout>
                <c:manualLayout>
                  <c:x val="-1.2123574601531317E-16"/>
                  <c:y val="-2.643171806167401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5.4424457238131017E-2"/>
                      <c:h val="7.9251216945899386E-2"/>
                    </c:manualLayout>
                  </c15:layout>
                </c:ext>
                <c:ext xmlns:c16="http://schemas.microsoft.com/office/drawing/2014/chart" uri="{C3380CC4-5D6E-409C-BE32-E72D297353CC}">
                  <c16:uniqueId val="{00000022-8BF8-4D05-A3C6-F0C8D259495C}"/>
                </c:ext>
              </c:extLst>
            </c:dLbl>
            <c:dLbl>
              <c:idx val="10"/>
              <c:layout>
                <c:manualLayout>
                  <c:x val="0"/>
                  <c:y val="-2.3494860499265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8BF8-4D05-A3C6-F0C8D259495C}"/>
                </c:ext>
              </c:extLst>
            </c:dLbl>
            <c:dLbl>
              <c:idx val="12"/>
              <c:layout>
                <c:manualLayout>
                  <c:x val="-4.9597014494044064E-3"/>
                  <c:y val="-3.5242290748898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8BF8-4D05-A3C6-F0C8D259495C}"/>
                </c:ext>
              </c:extLst>
            </c:dLbl>
            <c:dLbl>
              <c:idx val="14"/>
              <c:layout>
                <c:manualLayout>
                  <c:x val="0"/>
                  <c:y val="-2.9368575624082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8BF8-4D05-A3C6-F0C8D259495C}"/>
                </c:ext>
              </c:extLst>
            </c:dLbl>
            <c:dLbl>
              <c:idx val="16"/>
              <c:layout>
                <c:manualLayout>
                  <c:x val="0"/>
                  <c:y val="-2.50521920668058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8BF8-4D05-A3C6-F0C8D259495C}"/>
                </c:ext>
              </c:extLst>
            </c:dLbl>
            <c:dLbl>
              <c:idx val="18"/>
              <c:layout>
                <c:manualLayout>
                  <c:x val="0"/>
                  <c:y val="-3.52422907488986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8BF8-4D05-A3C6-F0C8D25949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Lapas1!$A$2:$A$21</c:f>
              <c:strCache>
                <c:ptCount val="19"/>
                <c:pt idx="0">
                  <c:v>Užsienio kalba (anglų)</c:v>
                </c:pt>
                <c:pt idx="2">
                  <c:v>Užsienio kalba (rusų)</c:v>
                </c:pt>
                <c:pt idx="4">
                  <c:v>Fizika</c:v>
                </c:pt>
                <c:pt idx="6">
                  <c:v>Geografija</c:v>
                </c:pt>
                <c:pt idx="8">
                  <c:v>Lietuvių kalba ir literatūra</c:v>
                </c:pt>
                <c:pt idx="10">
                  <c:v>Matematika</c:v>
                </c:pt>
                <c:pt idx="12">
                  <c:v>Istorija</c:v>
                </c:pt>
                <c:pt idx="14">
                  <c:v>Chemija</c:v>
                </c:pt>
                <c:pt idx="16">
                  <c:v>Informacinės technologijos</c:v>
                </c:pt>
                <c:pt idx="18">
                  <c:v>Biologija</c:v>
                </c:pt>
              </c:strCache>
            </c:strRef>
          </c:cat>
          <c:val>
            <c:numRef>
              <c:f>Lapas1!$E$2:$E$21</c:f>
              <c:numCache>
                <c:formatCode>General</c:formatCode>
                <c:ptCount val="20"/>
                <c:pt idx="0" formatCode="0.00%">
                  <c:v>0.34499999999999997</c:v>
                </c:pt>
                <c:pt idx="2" formatCode="0.00%">
                  <c:v>0.31819999999999998</c:v>
                </c:pt>
                <c:pt idx="4" formatCode="0.00%">
                  <c:v>0.114</c:v>
                </c:pt>
                <c:pt idx="6" formatCode="0.00%">
                  <c:v>0.1646</c:v>
                </c:pt>
                <c:pt idx="8" formatCode="0.00%">
                  <c:v>0.14330000000000001</c:v>
                </c:pt>
                <c:pt idx="10" formatCode="0.00%">
                  <c:v>7.0499999999999993E-2</c:v>
                </c:pt>
                <c:pt idx="12" formatCode="0.00%">
                  <c:v>9.1200000000000003E-2</c:v>
                </c:pt>
                <c:pt idx="14" formatCode="0.00%">
                  <c:v>0.28760000000000002</c:v>
                </c:pt>
                <c:pt idx="16" formatCode="0.00%">
                  <c:v>0.22700000000000001</c:v>
                </c:pt>
                <c:pt idx="18" formatCode="0.00%">
                  <c:v>0.24030000000000001</c:v>
                </c:pt>
              </c:numCache>
            </c:numRef>
          </c:val>
          <c:extLst>
            <c:ext xmlns:c16="http://schemas.microsoft.com/office/drawing/2014/chart" uri="{C3380CC4-5D6E-409C-BE32-E72D297353CC}">
              <c16:uniqueId val="{00000028-8BF8-4D05-A3C6-F0C8D259495C}"/>
            </c:ext>
          </c:extLst>
        </c:ser>
        <c:ser>
          <c:idx val="4"/>
          <c:order val="4"/>
          <c:tx>
            <c:strRef>
              <c:f>Lapas1!$F$1</c:f>
              <c:strCache>
                <c:ptCount val="1"/>
                <c:pt idx="0">
                  <c:v>100</c:v>
                </c:pt>
              </c:strCache>
            </c:strRef>
          </c:tx>
          <c:spPr>
            <a:solidFill>
              <a:srgbClr val="00A44A"/>
            </a:solidFill>
            <a:ln>
              <a:solidFill>
                <a:srgbClr val="00A44A"/>
              </a:solidFill>
            </a:ln>
            <a:effectLst/>
          </c:spPr>
          <c:invertIfNegative val="0"/>
          <c:dLbls>
            <c:dLbl>
              <c:idx val="0"/>
              <c:layout>
                <c:manualLayout>
                  <c:x val="-1.2123574601531317E-16"/>
                  <c:y val="-2.64317180616741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8BF8-4D05-A3C6-F0C8D259495C}"/>
                </c:ext>
              </c:extLst>
            </c:dLbl>
            <c:dLbl>
              <c:idx val="2"/>
              <c:layout>
                <c:manualLayout>
                  <c:x val="4.9597014494044064E-3"/>
                  <c:y val="-2.643171806167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8BF8-4D05-A3C6-F0C8D259495C}"/>
                </c:ext>
              </c:extLst>
            </c:dLbl>
            <c:dLbl>
              <c:idx val="4"/>
              <c:layout>
                <c:manualLayout>
                  <c:x val="1.4879104348213098E-2"/>
                  <c:y val="-2.643171806167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8BF8-4D05-A3C6-F0C8D259495C}"/>
                </c:ext>
              </c:extLst>
            </c:dLbl>
            <c:dLbl>
              <c:idx val="6"/>
              <c:layout>
                <c:manualLayout>
                  <c:x val="3.3064676329361497E-3"/>
                  <c:y val="-2.05580029368575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C-8BF8-4D05-A3C6-F0C8D259495C}"/>
                </c:ext>
              </c:extLst>
            </c:dLbl>
            <c:dLbl>
              <c:idx val="8"/>
              <c:layout>
                <c:manualLayout>
                  <c:x val="8.2661690823406762E-3"/>
                  <c:y val="-2.9368575624082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D-8BF8-4D05-A3C6-F0C8D259495C}"/>
                </c:ext>
              </c:extLst>
            </c:dLbl>
            <c:dLbl>
              <c:idx val="10"/>
              <c:layout>
                <c:manualLayout>
                  <c:x val="1.1572636715276826E-2"/>
                  <c:y val="-2.3494860499265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E-8BF8-4D05-A3C6-F0C8D259495C}"/>
                </c:ext>
              </c:extLst>
            </c:dLbl>
            <c:dLbl>
              <c:idx val="12"/>
              <c:layout>
                <c:manualLayout>
                  <c:x val="8.2661690823406762E-3"/>
                  <c:y val="-2.05580029368575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F-8BF8-4D05-A3C6-F0C8D259495C}"/>
                </c:ext>
              </c:extLst>
            </c:dLbl>
            <c:dLbl>
              <c:idx val="14"/>
              <c:layout>
                <c:manualLayout>
                  <c:x val="0"/>
                  <c:y val="-2.64317180616740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0-8BF8-4D05-A3C6-F0C8D259495C}"/>
                </c:ext>
              </c:extLst>
            </c:dLbl>
            <c:dLbl>
              <c:idx val="18"/>
              <c:layout>
                <c:manualLayout>
                  <c:x val="0"/>
                  <c:y val="-3.52422907488986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1-8BF8-4D05-A3C6-F0C8D25949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Lapas1!$A$2:$A$21</c:f>
              <c:strCache>
                <c:ptCount val="19"/>
                <c:pt idx="0">
                  <c:v>Užsienio kalba (anglų)</c:v>
                </c:pt>
                <c:pt idx="2">
                  <c:v>Užsienio kalba (rusų)</c:v>
                </c:pt>
                <c:pt idx="4">
                  <c:v>Fizika</c:v>
                </c:pt>
                <c:pt idx="6">
                  <c:v>Geografija</c:v>
                </c:pt>
                <c:pt idx="8">
                  <c:v>Lietuvių kalba ir literatūra</c:v>
                </c:pt>
                <c:pt idx="10">
                  <c:v>Matematika</c:v>
                </c:pt>
                <c:pt idx="12">
                  <c:v>Istorija</c:v>
                </c:pt>
                <c:pt idx="14">
                  <c:v>Chemija</c:v>
                </c:pt>
                <c:pt idx="16">
                  <c:v>Informacinės technologijos</c:v>
                </c:pt>
                <c:pt idx="18">
                  <c:v>Biologija</c:v>
                </c:pt>
              </c:strCache>
            </c:strRef>
          </c:cat>
          <c:val>
            <c:numRef>
              <c:f>Lapas1!$F$2:$F$21</c:f>
              <c:numCache>
                <c:formatCode>General</c:formatCode>
                <c:ptCount val="20"/>
                <c:pt idx="0" formatCode="0.00%">
                  <c:v>0.12870000000000001</c:v>
                </c:pt>
                <c:pt idx="2" formatCode="0.00%">
                  <c:v>9.0899999999999995E-2</c:v>
                </c:pt>
                <c:pt idx="4" formatCode="0.00%">
                  <c:v>1.32E-2</c:v>
                </c:pt>
                <c:pt idx="6" formatCode="0.00%">
                  <c:v>3.0499999999999999E-2</c:v>
                </c:pt>
                <c:pt idx="8" formatCode="0.00%">
                  <c:v>2.81E-2</c:v>
                </c:pt>
                <c:pt idx="10" formatCode="0.00%">
                  <c:v>1.18E-2</c:v>
                </c:pt>
                <c:pt idx="12" formatCode="0.00%">
                  <c:v>4.7999999999999996E-3</c:v>
                </c:pt>
                <c:pt idx="14" formatCode="0.00%">
                  <c:v>1.7100000000000001E-2</c:v>
                </c:pt>
                <c:pt idx="16" formatCode="0.00%">
                  <c:v>8.0000000000000002E-3</c:v>
                </c:pt>
                <c:pt idx="18" formatCode="0.00%">
                  <c:v>2.3400000000000001E-2</c:v>
                </c:pt>
              </c:numCache>
            </c:numRef>
          </c:val>
          <c:extLst>
            <c:ext xmlns:c16="http://schemas.microsoft.com/office/drawing/2014/chart" uri="{C3380CC4-5D6E-409C-BE32-E72D297353CC}">
              <c16:uniqueId val="{00000032-8BF8-4D05-A3C6-F0C8D259495C}"/>
            </c:ext>
          </c:extLst>
        </c:ser>
        <c:dLbls>
          <c:showLegendKey val="0"/>
          <c:showVal val="0"/>
          <c:showCatName val="0"/>
          <c:showSerName val="0"/>
          <c:showPercent val="0"/>
          <c:showBubbleSize val="0"/>
        </c:dLbls>
        <c:gapWidth val="150"/>
        <c:overlap val="100"/>
        <c:axId val="63934464"/>
        <c:axId val="63936000"/>
      </c:barChart>
      <c:catAx>
        <c:axId val="639344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63936000"/>
        <c:crosses val="autoZero"/>
        <c:auto val="1"/>
        <c:lblAlgn val="ctr"/>
        <c:lblOffset val="100"/>
        <c:noMultiLvlLbl val="0"/>
      </c:catAx>
      <c:valAx>
        <c:axId val="63936000"/>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63934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dirty="0" smtClean="0"/>
              <a:t>SILPNIEJI VEIKLOS ASPEKTAI</a:t>
            </a:r>
            <a:endParaRPr lang="lt-LT" dirty="0"/>
          </a:p>
        </c:rich>
      </c:tx>
      <c:layout>
        <c:manualLayout>
          <c:xMode val="edge"/>
          <c:yMode val="edge"/>
          <c:x val="0.37440072301576655"/>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Veiklos kokybės įsivertinimo tema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F54-4FA1-BB1E-687654DB591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F54-4FA1-BB1E-687654DB591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F54-4FA1-BB1E-687654DB591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F54-4FA1-BB1E-687654DB591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F54-4FA1-BB1E-687654DB591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F54-4FA1-BB1E-687654DB5911}"/>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F54-4FA1-BB1E-687654DB5911}"/>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FF54-4FA1-BB1E-687654DB5911}"/>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lt-LT"/>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layout/>
              </c:ext>
            </c:extLst>
          </c:dLbls>
          <c:cat>
            <c:strRef>
              <c:f>Lapas1!$A$2:$A$9</c:f>
              <c:strCache>
                <c:ptCount val="8"/>
                <c:pt idx="0">
                  <c:v>"Orientavimasis į mokinių poreikius"</c:v>
                </c:pt>
                <c:pt idx="1">
                  <c:v>„Mokymosi lūkesčiai ir mokinių skatinimas“</c:v>
                </c:pt>
                <c:pt idx="2">
                  <c:v>„Ugdymo(si) organizavimas“</c:v>
                </c:pt>
                <c:pt idx="3">
                  <c:v>„Mokymasis“</c:v>
                </c:pt>
                <c:pt idx="4">
                  <c:v>nevertintos</c:v>
                </c:pt>
                <c:pt idx="5">
                  <c:v>„Ugdymas mokyklos gyvenimu“</c:v>
                </c:pt>
                <c:pt idx="6">
                  <c:v>„Mokinių įsivertinimas“</c:v>
                </c:pt>
                <c:pt idx="7">
                  <c:v>„Vertinimas ugdymui“</c:v>
                </c:pt>
              </c:strCache>
            </c:strRef>
          </c:cat>
          <c:val>
            <c:numRef>
              <c:f>Lapas1!$B$2:$B$9</c:f>
              <c:numCache>
                <c:formatCode>General</c:formatCode>
                <c:ptCount val="8"/>
                <c:pt idx="0">
                  <c:v>4</c:v>
                </c:pt>
                <c:pt idx="1">
                  <c:v>2</c:v>
                </c:pt>
                <c:pt idx="2">
                  <c:v>8</c:v>
                </c:pt>
                <c:pt idx="3">
                  <c:v>8</c:v>
                </c:pt>
                <c:pt idx="4">
                  <c:v>2</c:v>
                </c:pt>
                <c:pt idx="5">
                  <c:v>3</c:v>
                </c:pt>
                <c:pt idx="6">
                  <c:v>6</c:v>
                </c:pt>
                <c:pt idx="7">
                  <c:v>5</c:v>
                </c:pt>
              </c:numCache>
            </c:numRef>
          </c:val>
          <c:extLst>
            <c:ext xmlns:c16="http://schemas.microsoft.com/office/drawing/2014/chart" uri="{C3380CC4-5D6E-409C-BE32-E72D297353CC}">
              <c16:uniqueId val="{00000010-FF54-4FA1-BB1E-687654DB5911}"/>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EF3414-A670-46BC-958C-FDE1F8877B1F}"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lt-LT"/>
        </a:p>
      </dgm:t>
    </dgm:pt>
    <dgm:pt modelId="{B0C3A9F4-84B9-45DA-B7A0-2B30C3BD3AD6}">
      <dgm:prSet custT="1"/>
      <dgm:spPr/>
      <dgm:t>
        <a:bodyPr/>
        <a:lstStyle/>
        <a:p>
          <a:r>
            <a:rPr lang="lt-LT" sz="1600" b="0" dirty="0" smtClean="0">
              <a:latin typeface="Calibri" panose="020F0502020204030204" pitchFamily="34" charset="0"/>
              <a:ea typeface="Calibri" panose="020F0502020204030204" pitchFamily="34" charset="0"/>
              <a:cs typeface="Times New Roman" panose="02020603050405020304" pitchFamily="18" charset="0"/>
            </a:rPr>
            <a:t>1.</a:t>
          </a:r>
        </a:p>
        <a:p>
          <a:r>
            <a:rPr lang="lt-LT" sz="1600" b="0" dirty="0" smtClean="0">
              <a:latin typeface="Calibri" panose="020F0502020204030204" pitchFamily="34" charset="0"/>
              <a:ea typeface="Calibri" panose="020F0502020204030204" pitchFamily="34" charset="0"/>
              <a:cs typeface="Times New Roman" panose="02020603050405020304" pitchFamily="18" charset="0"/>
            </a:rPr>
            <a:t>Pamokų tvarkaraščio galimybių išnaudojimas</a:t>
          </a:r>
          <a:endParaRPr lang="lt-LT" sz="1600" b="0" dirty="0">
            <a:latin typeface="Calibri" panose="020F0502020204030204" pitchFamily="34" charset="0"/>
            <a:ea typeface="Calibri" panose="020F0502020204030204" pitchFamily="34" charset="0"/>
            <a:cs typeface="Times New Roman" panose="02020603050405020304" pitchFamily="18" charset="0"/>
          </a:endParaRPr>
        </a:p>
      </dgm:t>
    </dgm:pt>
    <dgm:pt modelId="{1BFA2D26-1A3B-41F0-B64E-740141C5E017}" type="parTrans" cxnId="{5E2E0F30-5B25-48C2-899C-4CF741D6C7DC}">
      <dgm:prSet/>
      <dgm:spPr/>
      <dgm:t>
        <a:bodyPr/>
        <a:lstStyle/>
        <a:p>
          <a:endParaRPr lang="lt-LT"/>
        </a:p>
      </dgm:t>
    </dgm:pt>
    <dgm:pt modelId="{359523D8-D033-4BC2-81AF-8B5FB7FA1E24}" type="sibTrans" cxnId="{5E2E0F30-5B25-48C2-899C-4CF741D6C7DC}">
      <dgm:prSet/>
      <dgm:spPr/>
      <dgm:t>
        <a:bodyPr/>
        <a:lstStyle/>
        <a:p>
          <a:endParaRPr lang="lt-LT"/>
        </a:p>
      </dgm:t>
    </dgm:pt>
    <dgm:pt modelId="{CA42394E-66BB-4A82-A530-17A09E68B5E6}">
      <dgm:prSet custT="1"/>
      <dgm:spPr/>
      <dgm:t>
        <a:bodyPr/>
        <a:lstStyle/>
        <a:p>
          <a:r>
            <a:rPr lang="lt-LT" sz="1600" b="0" dirty="0" smtClean="0"/>
            <a:t>2.</a:t>
          </a:r>
        </a:p>
        <a:p>
          <a:r>
            <a:rPr lang="lt-LT" sz="1600" dirty="0" smtClean="0"/>
            <a:t>Mokinių judėjimo krypčių žemėlapis mokyklos patalpose</a:t>
          </a:r>
          <a:endParaRPr lang="lt-LT" sz="1600" dirty="0"/>
        </a:p>
      </dgm:t>
    </dgm:pt>
    <dgm:pt modelId="{382C2364-4F53-40B7-9402-A60BA3238F28}" type="parTrans" cxnId="{D353B4BF-7338-473E-905D-C66DBA80BC91}">
      <dgm:prSet/>
      <dgm:spPr/>
      <dgm:t>
        <a:bodyPr/>
        <a:lstStyle/>
        <a:p>
          <a:endParaRPr lang="lt-LT"/>
        </a:p>
      </dgm:t>
    </dgm:pt>
    <dgm:pt modelId="{9696BD58-6D0D-4930-BFD7-190CF252EB9C}" type="sibTrans" cxnId="{D353B4BF-7338-473E-905D-C66DBA80BC91}">
      <dgm:prSet/>
      <dgm:spPr/>
      <dgm:t>
        <a:bodyPr/>
        <a:lstStyle/>
        <a:p>
          <a:endParaRPr lang="lt-LT"/>
        </a:p>
      </dgm:t>
    </dgm:pt>
    <dgm:pt modelId="{7133BE9F-0F28-4091-B8FD-01F570D1EB17}">
      <dgm:prSet custT="1"/>
      <dgm:spPr/>
      <dgm:t>
        <a:bodyPr/>
        <a:lstStyle/>
        <a:p>
          <a:r>
            <a:rPr lang="lt-LT" sz="1600" dirty="0" smtClean="0"/>
            <a:t>3. </a:t>
          </a:r>
        </a:p>
        <a:p>
          <a:r>
            <a:rPr lang="lt-LT" sz="1600" dirty="0" smtClean="0"/>
            <a:t>Mokinių maitinimo organizavimo ypatumai</a:t>
          </a:r>
          <a:endParaRPr lang="lt-LT" sz="1600" dirty="0"/>
        </a:p>
      </dgm:t>
    </dgm:pt>
    <dgm:pt modelId="{7A6EB184-D3DF-4578-8C81-E5D700C7B4BB}" type="parTrans" cxnId="{B495B28C-49C6-4962-8776-AF1DDA7FD1F3}">
      <dgm:prSet/>
      <dgm:spPr/>
      <dgm:t>
        <a:bodyPr/>
        <a:lstStyle/>
        <a:p>
          <a:endParaRPr lang="lt-LT"/>
        </a:p>
      </dgm:t>
    </dgm:pt>
    <dgm:pt modelId="{EB8ECD8B-DCE7-4CD9-BB27-62B0BB2F22C3}" type="sibTrans" cxnId="{B495B28C-49C6-4962-8776-AF1DDA7FD1F3}">
      <dgm:prSet/>
      <dgm:spPr/>
      <dgm:t>
        <a:bodyPr/>
        <a:lstStyle/>
        <a:p>
          <a:endParaRPr lang="lt-LT"/>
        </a:p>
      </dgm:t>
    </dgm:pt>
    <dgm:pt modelId="{7587966C-F741-4400-8BE8-5A747530FCA5}">
      <dgm:prSet custT="1"/>
      <dgm:spPr/>
      <dgm:t>
        <a:bodyPr/>
        <a:lstStyle/>
        <a:p>
          <a:r>
            <a:rPr lang="lt-LT" sz="1600" dirty="0" smtClean="0"/>
            <a:t>4. Bendruomenės susitarimai</a:t>
          </a:r>
        </a:p>
      </dgm:t>
    </dgm:pt>
    <dgm:pt modelId="{F8803B4C-31E7-43B2-9061-DDB3C3FF52D8}" type="parTrans" cxnId="{A642BF32-73F4-4174-9B71-4D6DCE7703A3}">
      <dgm:prSet/>
      <dgm:spPr/>
      <dgm:t>
        <a:bodyPr/>
        <a:lstStyle/>
        <a:p>
          <a:endParaRPr lang="lt-LT"/>
        </a:p>
      </dgm:t>
    </dgm:pt>
    <dgm:pt modelId="{D7E8964E-B71C-4C62-8F45-C74E50ED6751}" type="sibTrans" cxnId="{A642BF32-73F4-4174-9B71-4D6DCE7703A3}">
      <dgm:prSet/>
      <dgm:spPr/>
      <dgm:t>
        <a:bodyPr/>
        <a:lstStyle/>
        <a:p>
          <a:endParaRPr lang="lt-LT"/>
        </a:p>
      </dgm:t>
    </dgm:pt>
    <dgm:pt modelId="{CB0B2FDC-EB6B-4EF5-8C68-52611069441B}" type="pres">
      <dgm:prSet presAssocID="{B4EF3414-A670-46BC-958C-FDE1F8877B1F}" presName="Name0" presStyleCnt="0">
        <dgm:presLayoutVars>
          <dgm:dir/>
          <dgm:resizeHandles val="exact"/>
        </dgm:presLayoutVars>
      </dgm:prSet>
      <dgm:spPr/>
      <dgm:t>
        <a:bodyPr/>
        <a:lstStyle/>
        <a:p>
          <a:endParaRPr lang="lt-LT"/>
        </a:p>
      </dgm:t>
    </dgm:pt>
    <dgm:pt modelId="{9C1A9054-7DD5-47B9-A961-425659F22EB1}" type="pres">
      <dgm:prSet presAssocID="{B0C3A9F4-84B9-45DA-B7A0-2B30C3BD3AD6}" presName="Name5" presStyleLbl="vennNode1" presStyleIdx="0" presStyleCnt="4" custLinFactNeighborX="-498" custLinFactNeighborY="-696">
        <dgm:presLayoutVars>
          <dgm:bulletEnabled val="1"/>
        </dgm:presLayoutVars>
      </dgm:prSet>
      <dgm:spPr/>
      <dgm:t>
        <a:bodyPr/>
        <a:lstStyle/>
        <a:p>
          <a:endParaRPr lang="lt-LT"/>
        </a:p>
      </dgm:t>
    </dgm:pt>
    <dgm:pt modelId="{19888791-662D-49D6-88A6-D1133AE48611}" type="pres">
      <dgm:prSet presAssocID="{359523D8-D033-4BC2-81AF-8B5FB7FA1E24}" presName="space" presStyleCnt="0"/>
      <dgm:spPr/>
    </dgm:pt>
    <dgm:pt modelId="{A4D9D88B-A4CC-466D-8ACF-AE99E304073C}" type="pres">
      <dgm:prSet presAssocID="{CA42394E-66BB-4A82-A530-17A09E68B5E6}" presName="Name5" presStyleLbl="vennNode1" presStyleIdx="1" presStyleCnt="4">
        <dgm:presLayoutVars>
          <dgm:bulletEnabled val="1"/>
        </dgm:presLayoutVars>
      </dgm:prSet>
      <dgm:spPr/>
      <dgm:t>
        <a:bodyPr/>
        <a:lstStyle/>
        <a:p>
          <a:endParaRPr lang="lt-LT"/>
        </a:p>
      </dgm:t>
    </dgm:pt>
    <dgm:pt modelId="{32B866F7-99A5-4B19-94FE-2CDE83B8B671}" type="pres">
      <dgm:prSet presAssocID="{9696BD58-6D0D-4930-BFD7-190CF252EB9C}" presName="space" presStyleCnt="0"/>
      <dgm:spPr/>
    </dgm:pt>
    <dgm:pt modelId="{BD6F75D7-D715-4C06-BC15-1488953C1CE0}" type="pres">
      <dgm:prSet presAssocID="{7133BE9F-0F28-4091-B8FD-01F570D1EB17}" presName="Name5" presStyleLbl="vennNode1" presStyleIdx="2" presStyleCnt="4" custLinFactNeighborX="12058">
        <dgm:presLayoutVars>
          <dgm:bulletEnabled val="1"/>
        </dgm:presLayoutVars>
      </dgm:prSet>
      <dgm:spPr/>
      <dgm:t>
        <a:bodyPr/>
        <a:lstStyle/>
        <a:p>
          <a:endParaRPr lang="lt-LT"/>
        </a:p>
      </dgm:t>
    </dgm:pt>
    <dgm:pt modelId="{5CA8077C-FE49-49C9-80DD-C5942DDA3FD3}" type="pres">
      <dgm:prSet presAssocID="{EB8ECD8B-DCE7-4CD9-BB27-62B0BB2F22C3}" presName="space" presStyleCnt="0"/>
      <dgm:spPr/>
    </dgm:pt>
    <dgm:pt modelId="{9E70ED0E-B991-45CB-AF8D-DE425B41405D}" type="pres">
      <dgm:prSet presAssocID="{7587966C-F741-4400-8BE8-5A747530FCA5}" presName="Name5" presStyleLbl="vennNode1" presStyleIdx="3" presStyleCnt="4" custLinFactNeighborX="20859" custLinFactNeighborY="4551">
        <dgm:presLayoutVars>
          <dgm:bulletEnabled val="1"/>
        </dgm:presLayoutVars>
      </dgm:prSet>
      <dgm:spPr/>
      <dgm:t>
        <a:bodyPr/>
        <a:lstStyle/>
        <a:p>
          <a:endParaRPr lang="lt-LT"/>
        </a:p>
      </dgm:t>
    </dgm:pt>
  </dgm:ptLst>
  <dgm:cxnLst>
    <dgm:cxn modelId="{A642BF32-73F4-4174-9B71-4D6DCE7703A3}" srcId="{B4EF3414-A670-46BC-958C-FDE1F8877B1F}" destId="{7587966C-F741-4400-8BE8-5A747530FCA5}" srcOrd="3" destOrd="0" parTransId="{F8803B4C-31E7-43B2-9061-DDB3C3FF52D8}" sibTransId="{D7E8964E-B71C-4C62-8F45-C74E50ED6751}"/>
    <dgm:cxn modelId="{375C2686-6EEB-4031-92EB-419018CC876B}" type="presOf" srcId="{7587966C-F741-4400-8BE8-5A747530FCA5}" destId="{9E70ED0E-B991-45CB-AF8D-DE425B41405D}" srcOrd="0" destOrd="0" presId="urn:microsoft.com/office/officeart/2005/8/layout/venn3"/>
    <dgm:cxn modelId="{5BE9899B-135D-4C64-A6A4-BC0824887F3C}" type="presOf" srcId="{B4EF3414-A670-46BC-958C-FDE1F8877B1F}" destId="{CB0B2FDC-EB6B-4EF5-8C68-52611069441B}" srcOrd="0" destOrd="0" presId="urn:microsoft.com/office/officeart/2005/8/layout/venn3"/>
    <dgm:cxn modelId="{5E2E0F30-5B25-48C2-899C-4CF741D6C7DC}" srcId="{B4EF3414-A670-46BC-958C-FDE1F8877B1F}" destId="{B0C3A9F4-84B9-45DA-B7A0-2B30C3BD3AD6}" srcOrd="0" destOrd="0" parTransId="{1BFA2D26-1A3B-41F0-B64E-740141C5E017}" sibTransId="{359523D8-D033-4BC2-81AF-8B5FB7FA1E24}"/>
    <dgm:cxn modelId="{18BE2617-F583-4A71-8F27-63A72B831BB1}" type="presOf" srcId="{7133BE9F-0F28-4091-B8FD-01F570D1EB17}" destId="{BD6F75D7-D715-4C06-BC15-1488953C1CE0}" srcOrd="0" destOrd="0" presId="urn:microsoft.com/office/officeart/2005/8/layout/venn3"/>
    <dgm:cxn modelId="{D353B4BF-7338-473E-905D-C66DBA80BC91}" srcId="{B4EF3414-A670-46BC-958C-FDE1F8877B1F}" destId="{CA42394E-66BB-4A82-A530-17A09E68B5E6}" srcOrd="1" destOrd="0" parTransId="{382C2364-4F53-40B7-9402-A60BA3238F28}" sibTransId="{9696BD58-6D0D-4930-BFD7-190CF252EB9C}"/>
    <dgm:cxn modelId="{B495B28C-49C6-4962-8776-AF1DDA7FD1F3}" srcId="{B4EF3414-A670-46BC-958C-FDE1F8877B1F}" destId="{7133BE9F-0F28-4091-B8FD-01F570D1EB17}" srcOrd="2" destOrd="0" parTransId="{7A6EB184-D3DF-4578-8C81-E5D700C7B4BB}" sibTransId="{EB8ECD8B-DCE7-4CD9-BB27-62B0BB2F22C3}"/>
    <dgm:cxn modelId="{41DD64C3-7C5E-4344-887C-05AAC9F67782}" type="presOf" srcId="{B0C3A9F4-84B9-45DA-B7A0-2B30C3BD3AD6}" destId="{9C1A9054-7DD5-47B9-A961-425659F22EB1}" srcOrd="0" destOrd="0" presId="urn:microsoft.com/office/officeart/2005/8/layout/venn3"/>
    <dgm:cxn modelId="{B5153E12-681C-4ED7-A8F0-09DD614BBD12}" type="presOf" srcId="{CA42394E-66BB-4A82-A530-17A09E68B5E6}" destId="{A4D9D88B-A4CC-466D-8ACF-AE99E304073C}" srcOrd="0" destOrd="0" presId="urn:microsoft.com/office/officeart/2005/8/layout/venn3"/>
    <dgm:cxn modelId="{2A873D7E-06C1-43E5-AE97-81FACFE8DB6A}" type="presParOf" srcId="{CB0B2FDC-EB6B-4EF5-8C68-52611069441B}" destId="{9C1A9054-7DD5-47B9-A961-425659F22EB1}" srcOrd="0" destOrd="0" presId="urn:microsoft.com/office/officeart/2005/8/layout/venn3"/>
    <dgm:cxn modelId="{DF918574-B088-479E-A4C9-01610C5845DD}" type="presParOf" srcId="{CB0B2FDC-EB6B-4EF5-8C68-52611069441B}" destId="{19888791-662D-49D6-88A6-D1133AE48611}" srcOrd="1" destOrd="0" presId="urn:microsoft.com/office/officeart/2005/8/layout/venn3"/>
    <dgm:cxn modelId="{C7CCF3BB-7B72-43B9-8201-C47C468B458C}" type="presParOf" srcId="{CB0B2FDC-EB6B-4EF5-8C68-52611069441B}" destId="{A4D9D88B-A4CC-466D-8ACF-AE99E304073C}" srcOrd="2" destOrd="0" presId="urn:microsoft.com/office/officeart/2005/8/layout/venn3"/>
    <dgm:cxn modelId="{AC4CE9B1-8A1F-45A9-9E97-C0C8ADC66791}" type="presParOf" srcId="{CB0B2FDC-EB6B-4EF5-8C68-52611069441B}" destId="{32B866F7-99A5-4B19-94FE-2CDE83B8B671}" srcOrd="3" destOrd="0" presId="urn:microsoft.com/office/officeart/2005/8/layout/venn3"/>
    <dgm:cxn modelId="{786DCFC4-9AF7-49F6-8EFF-ABBBB23E8DA3}" type="presParOf" srcId="{CB0B2FDC-EB6B-4EF5-8C68-52611069441B}" destId="{BD6F75D7-D715-4C06-BC15-1488953C1CE0}" srcOrd="4" destOrd="0" presId="urn:microsoft.com/office/officeart/2005/8/layout/venn3"/>
    <dgm:cxn modelId="{760A0723-488C-43FE-81A0-DA1A9AD79357}" type="presParOf" srcId="{CB0B2FDC-EB6B-4EF5-8C68-52611069441B}" destId="{5CA8077C-FE49-49C9-80DD-C5942DDA3FD3}" srcOrd="5" destOrd="0" presId="urn:microsoft.com/office/officeart/2005/8/layout/venn3"/>
    <dgm:cxn modelId="{C01306E0-A832-4765-A19E-0EEA98FBBF5B}" type="presParOf" srcId="{CB0B2FDC-EB6B-4EF5-8C68-52611069441B}" destId="{9E70ED0E-B991-45CB-AF8D-DE425B41405D}" srcOrd="6"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1A9054-7DD5-47B9-A961-425659F22EB1}">
      <dsp:nvSpPr>
        <dsp:cNvPr id="0" name=""/>
        <dsp:cNvSpPr/>
      </dsp:nvSpPr>
      <dsp:spPr>
        <a:xfrm>
          <a:off x="1" y="755815"/>
          <a:ext cx="2552151" cy="255215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0453" tIns="20320" rIns="140453" bIns="20320" numCol="1" spcCol="1270" anchor="ctr" anchorCtr="0">
          <a:noAutofit/>
        </a:bodyPr>
        <a:lstStyle/>
        <a:p>
          <a:pPr lvl="0" algn="ctr" defTabSz="711200">
            <a:lnSpc>
              <a:spcPct val="90000"/>
            </a:lnSpc>
            <a:spcBef>
              <a:spcPct val="0"/>
            </a:spcBef>
            <a:spcAft>
              <a:spcPct val="35000"/>
            </a:spcAft>
          </a:pPr>
          <a:r>
            <a:rPr lang="lt-LT" sz="1600" b="0" kern="1200" dirty="0" smtClean="0">
              <a:latin typeface="Calibri" panose="020F0502020204030204" pitchFamily="34" charset="0"/>
              <a:ea typeface="Calibri" panose="020F0502020204030204" pitchFamily="34" charset="0"/>
              <a:cs typeface="Times New Roman" panose="02020603050405020304" pitchFamily="18" charset="0"/>
            </a:rPr>
            <a:t>1.</a:t>
          </a:r>
        </a:p>
        <a:p>
          <a:pPr lvl="0" algn="ctr" defTabSz="711200">
            <a:lnSpc>
              <a:spcPct val="90000"/>
            </a:lnSpc>
            <a:spcBef>
              <a:spcPct val="0"/>
            </a:spcBef>
            <a:spcAft>
              <a:spcPct val="35000"/>
            </a:spcAft>
          </a:pPr>
          <a:r>
            <a:rPr lang="lt-LT" sz="1600" b="0" kern="1200" dirty="0" smtClean="0">
              <a:latin typeface="Calibri" panose="020F0502020204030204" pitchFamily="34" charset="0"/>
              <a:ea typeface="Calibri" panose="020F0502020204030204" pitchFamily="34" charset="0"/>
              <a:cs typeface="Times New Roman" panose="02020603050405020304" pitchFamily="18" charset="0"/>
            </a:rPr>
            <a:t>Pamokų tvarkaraščio galimybių išnaudojimas</a:t>
          </a:r>
          <a:endParaRPr lang="lt-LT" sz="1600" b="0" kern="1200" dirty="0">
            <a:latin typeface="Calibri" panose="020F0502020204030204" pitchFamily="34" charset="0"/>
            <a:ea typeface="Calibri" panose="020F0502020204030204" pitchFamily="34" charset="0"/>
            <a:cs typeface="Times New Roman" panose="02020603050405020304" pitchFamily="18" charset="0"/>
          </a:endParaRPr>
        </a:p>
      </dsp:txBody>
      <dsp:txXfrm>
        <a:off x="373755" y="1129569"/>
        <a:ext cx="1804643" cy="1804643"/>
      </dsp:txXfrm>
    </dsp:sp>
    <dsp:sp modelId="{A4D9D88B-A4CC-466D-8ACF-AE99E304073C}">
      <dsp:nvSpPr>
        <dsp:cNvPr id="0" name=""/>
        <dsp:cNvSpPr/>
      </dsp:nvSpPr>
      <dsp:spPr>
        <a:xfrm>
          <a:off x="2044265" y="773578"/>
          <a:ext cx="2552151" cy="255215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0453" tIns="20320" rIns="140453" bIns="20320" numCol="1" spcCol="1270" anchor="ctr" anchorCtr="0">
          <a:noAutofit/>
        </a:bodyPr>
        <a:lstStyle/>
        <a:p>
          <a:pPr lvl="0" algn="ctr" defTabSz="711200">
            <a:lnSpc>
              <a:spcPct val="90000"/>
            </a:lnSpc>
            <a:spcBef>
              <a:spcPct val="0"/>
            </a:spcBef>
            <a:spcAft>
              <a:spcPct val="35000"/>
            </a:spcAft>
          </a:pPr>
          <a:r>
            <a:rPr lang="lt-LT" sz="1600" b="0" kern="1200" dirty="0" smtClean="0"/>
            <a:t>2.</a:t>
          </a:r>
        </a:p>
        <a:p>
          <a:pPr lvl="0" algn="ctr" defTabSz="711200">
            <a:lnSpc>
              <a:spcPct val="90000"/>
            </a:lnSpc>
            <a:spcBef>
              <a:spcPct val="0"/>
            </a:spcBef>
            <a:spcAft>
              <a:spcPct val="35000"/>
            </a:spcAft>
          </a:pPr>
          <a:r>
            <a:rPr lang="lt-LT" sz="1600" kern="1200" dirty="0" smtClean="0"/>
            <a:t>Mokinių judėjimo krypčių žemėlapis mokyklos patalpose</a:t>
          </a:r>
          <a:endParaRPr lang="lt-LT" sz="1600" kern="1200" dirty="0"/>
        </a:p>
      </dsp:txBody>
      <dsp:txXfrm>
        <a:off x="2418019" y="1147332"/>
        <a:ext cx="1804643" cy="1804643"/>
      </dsp:txXfrm>
    </dsp:sp>
    <dsp:sp modelId="{BD6F75D7-D715-4C06-BC15-1488953C1CE0}">
      <dsp:nvSpPr>
        <dsp:cNvPr id="0" name=""/>
        <dsp:cNvSpPr/>
      </dsp:nvSpPr>
      <dsp:spPr>
        <a:xfrm>
          <a:off x="4147534" y="773578"/>
          <a:ext cx="2552151" cy="255215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0453" tIns="20320" rIns="140453" bIns="20320" numCol="1" spcCol="1270" anchor="ctr" anchorCtr="0">
          <a:noAutofit/>
        </a:bodyPr>
        <a:lstStyle/>
        <a:p>
          <a:pPr lvl="0" algn="ctr" defTabSz="711200">
            <a:lnSpc>
              <a:spcPct val="90000"/>
            </a:lnSpc>
            <a:spcBef>
              <a:spcPct val="0"/>
            </a:spcBef>
            <a:spcAft>
              <a:spcPct val="35000"/>
            </a:spcAft>
          </a:pPr>
          <a:r>
            <a:rPr lang="lt-LT" sz="1600" kern="1200" dirty="0" smtClean="0"/>
            <a:t>3. </a:t>
          </a:r>
        </a:p>
        <a:p>
          <a:pPr lvl="0" algn="ctr" defTabSz="711200">
            <a:lnSpc>
              <a:spcPct val="90000"/>
            </a:lnSpc>
            <a:spcBef>
              <a:spcPct val="0"/>
            </a:spcBef>
            <a:spcAft>
              <a:spcPct val="35000"/>
            </a:spcAft>
          </a:pPr>
          <a:r>
            <a:rPr lang="lt-LT" sz="1600" kern="1200" dirty="0" smtClean="0"/>
            <a:t>Mokinių maitinimo organizavimo ypatumai</a:t>
          </a:r>
          <a:endParaRPr lang="lt-LT" sz="1600" kern="1200" dirty="0"/>
        </a:p>
      </dsp:txBody>
      <dsp:txXfrm>
        <a:off x="4521288" y="1147332"/>
        <a:ext cx="1804643" cy="1804643"/>
      </dsp:txXfrm>
    </dsp:sp>
    <dsp:sp modelId="{9E70ED0E-B991-45CB-AF8D-DE425B41405D}">
      <dsp:nvSpPr>
        <dsp:cNvPr id="0" name=""/>
        <dsp:cNvSpPr/>
      </dsp:nvSpPr>
      <dsp:spPr>
        <a:xfrm>
          <a:off x="6130251" y="889727"/>
          <a:ext cx="2552151" cy="255215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0453" tIns="20320" rIns="140453" bIns="20320" numCol="1" spcCol="1270" anchor="ctr" anchorCtr="0">
          <a:noAutofit/>
        </a:bodyPr>
        <a:lstStyle/>
        <a:p>
          <a:pPr lvl="0" algn="ctr" defTabSz="711200">
            <a:lnSpc>
              <a:spcPct val="90000"/>
            </a:lnSpc>
            <a:spcBef>
              <a:spcPct val="0"/>
            </a:spcBef>
            <a:spcAft>
              <a:spcPct val="35000"/>
            </a:spcAft>
          </a:pPr>
          <a:r>
            <a:rPr lang="lt-LT" sz="1600" kern="1200" dirty="0" smtClean="0"/>
            <a:t>4. Bendruomenės susitarimai</a:t>
          </a:r>
        </a:p>
      </dsp:txBody>
      <dsp:txXfrm>
        <a:off x="6504005" y="1263481"/>
        <a:ext cx="1804643" cy="1804643"/>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50444" y="1"/>
            <a:ext cx="2945659" cy="498056"/>
          </a:xfrm>
          <a:prstGeom prst="rect">
            <a:avLst/>
          </a:prstGeom>
        </p:spPr>
        <p:txBody>
          <a:bodyPr vert="horz" lIns="91440" tIns="45720" rIns="91440" bIns="45720" rtlCol="0"/>
          <a:lstStyle>
            <a:lvl1pPr algn="r">
              <a:defRPr sz="1200"/>
            </a:lvl1pPr>
          </a:lstStyle>
          <a:p>
            <a:fld id="{EBD28479-E1C9-4CEA-B820-CE39E5E32598}" type="datetimeFigureOut">
              <a:rPr lang="lt-LT" smtClean="0"/>
              <a:t>2020-08-27</a:t>
            </a:fld>
            <a:endParaRPr lang="lt-LT"/>
          </a:p>
        </p:txBody>
      </p:sp>
      <p:sp>
        <p:nvSpPr>
          <p:cNvPr id="4" name="Poraštės vietos rezervavimo ženklas 3"/>
          <p:cNvSpPr>
            <a:spLocks noGrp="1"/>
          </p:cNvSpPr>
          <p:nvPr>
            <p:ph type="ftr" sz="quarter" idx="2"/>
          </p:nvPr>
        </p:nvSpPr>
        <p:spPr>
          <a:xfrm>
            <a:off x="1" y="9428585"/>
            <a:ext cx="2945659" cy="498055"/>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50444" y="9428585"/>
            <a:ext cx="2945659" cy="498055"/>
          </a:xfrm>
          <a:prstGeom prst="rect">
            <a:avLst/>
          </a:prstGeom>
        </p:spPr>
        <p:txBody>
          <a:bodyPr vert="horz" lIns="91440" tIns="45720" rIns="91440" bIns="45720" rtlCol="0" anchor="b"/>
          <a:lstStyle>
            <a:lvl1pPr algn="r">
              <a:defRPr sz="1200"/>
            </a:lvl1pPr>
          </a:lstStyle>
          <a:p>
            <a:fld id="{2EDB4A35-8A38-448E-871A-54F4B866908B}" type="slidenum">
              <a:rPr lang="lt-LT" smtClean="0"/>
              <a:t>‹#›</a:t>
            </a:fld>
            <a:endParaRPr lang="lt-LT"/>
          </a:p>
        </p:txBody>
      </p:sp>
    </p:spTree>
    <p:extLst>
      <p:ext uri="{BB962C8B-B14F-4D97-AF65-F5344CB8AC3E}">
        <p14:creationId xmlns:p14="http://schemas.microsoft.com/office/powerpoint/2010/main" val="465567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vl1pPr>
          </a:lstStyle>
          <a:p>
            <a:fld id="{8B641F20-B7A4-41C4-8FF8-71E6A97EC42E}" type="datetimeFigureOut">
              <a:rPr lang="lt-LT" smtClean="0"/>
              <a:t>2020-08-27</a:t>
            </a:fld>
            <a:endParaRPr lang="lt-LT"/>
          </a:p>
        </p:txBody>
      </p:sp>
      <p:sp>
        <p:nvSpPr>
          <p:cNvPr id="4" name="Skaidrės vaizdo vietos rezervavimo ženkla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lt-LT"/>
          </a:p>
        </p:txBody>
      </p:sp>
      <p:sp>
        <p:nvSpPr>
          <p:cNvPr id="6" name="Poraštės vietos rezervavimo ženklas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vl1pPr>
          </a:lstStyle>
          <a:p>
            <a:fld id="{AE4662BB-11AF-4157-9B31-2FCE473DEE65}" type="slidenum">
              <a:rPr lang="lt-LT" smtClean="0"/>
              <a:t>‹#›</a:t>
            </a:fld>
            <a:endParaRPr lang="lt-LT"/>
          </a:p>
        </p:txBody>
      </p:sp>
    </p:spTree>
    <p:extLst>
      <p:ext uri="{BB962C8B-B14F-4D97-AF65-F5344CB8AC3E}">
        <p14:creationId xmlns:p14="http://schemas.microsoft.com/office/powerpoint/2010/main" val="1042282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FE2C9B-E0A0-4357-AD18-C32EC45DFCD5}" type="slidenum">
              <a:rPr kumimoji="0" lang="lt-L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lt-L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1731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FE2C9B-E0A0-4357-AD18-C32EC45DFCD5}" type="slidenum">
              <a:rPr kumimoji="0" lang="lt-L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lt-L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8675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AE4662BB-11AF-4157-9B31-2FCE473DEE65}" type="slidenum">
              <a:rPr lang="lt-LT" smtClean="0"/>
              <a:t>19</a:t>
            </a:fld>
            <a:endParaRPr lang="lt-LT"/>
          </a:p>
        </p:txBody>
      </p:sp>
    </p:spTree>
    <p:extLst>
      <p:ext uri="{BB962C8B-B14F-4D97-AF65-F5344CB8AC3E}">
        <p14:creationId xmlns:p14="http://schemas.microsoft.com/office/powerpoint/2010/main" val="3402280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FE2C9B-E0A0-4357-AD18-C32EC45DFCD5}" type="slidenum">
              <a:rPr kumimoji="0" lang="lt-L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lt-L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08991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FE2C9B-E0A0-4357-AD18-C32EC45DFCD5}" type="slidenum">
              <a:rPr kumimoji="0" lang="lt-L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lt-L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5046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88329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39741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72479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368383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3374600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5273235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0B725401-3F06-7145-AC57-980E761BCAC4}" type="datetimeFigureOut">
              <a:rPr lang="en-US" smtClean="0"/>
              <a:t>8/27/2020</a:t>
            </a:fld>
            <a:endParaRPr lang="en-US"/>
          </a:p>
        </p:txBody>
      </p:sp>
      <p:sp>
        <p:nvSpPr>
          <p:cNvPr id="6" name="Poraštės vietos rezervavimo ženklas 5"/>
          <p:cNvSpPr>
            <a:spLocks noGrp="1"/>
          </p:cNvSpPr>
          <p:nvPr>
            <p:ph type="ftr" sz="quarter" idx="11"/>
          </p:nvPr>
        </p:nvSpPr>
        <p:spPr/>
        <p:txBody>
          <a:bodyPr/>
          <a:lstStyle/>
          <a:p>
            <a:endParaRPr lang="en-US"/>
          </a:p>
        </p:txBody>
      </p:sp>
      <p:sp>
        <p:nvSpPr>
          <p:cNvPr id="7" name="Skaidrės numerio vietos rezervavimo ženklas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45514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0B725401-3F06-7145-AC57-980E761BCAC4}" type="datetimeFigureOut">
              <a:rPr lang="en-US" smtClean="0"/>
              <a:t>8/27/2020</a:t>
            </a:fld>
            <a:endParaRPr lang="en-US"/>
          </a:p>
        </p:txBody>
      </p:sp>
      <p:sp>
        <p:nvSpPr>
          <p:cNvPr id="8" name="Poraštės vietos rezervavimo ženklas 7"/>
          <p:cNvSpPr>
            <a:spLocks noGrp="1"/>
          </p:cNvSpPr>
          <p:nvPr>
            <p:ph type="ftr" sz="quarter" idx="11"/>
          </p:nvPr>
        </p:nvSpPr>
        <p:spPr/>
        <p:txBody>
          <a:bodyPr/>
          <a:lstStyle/>
          <a:p>
            <a:endParaRPr lang="en-US"/>
          </a:p>
        </p:txBody>
      </p:sp>
      <p:sp>
        <p:nvSpPr>
          <p:cNvPr id="9" name="Skaidrės numerio vietos rezervavimo ženklas 8"/>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292367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0B725401-3F06-7145-AC57-980E761BCAC4}" type="datetimeFigureOut">
              <a:rPr lang="en-US" smtClean="0"/>
              <a:t>8/27/2020</a:t>
            </a:fld>
            <a:endParaRPr lang="en-US"/>
          </a:p>
        </p:txBody>
      </p:sp>
      <p:sp>
        <p:nvSpPr>
          <p:cNvPr id="4" name="Poraštės vietos rezervavimo ženklas 3"/>
          <p:cNvSpPr>
            <a:spLocks noGrp="1"/>
          </p:cNvSpPr>
          <p:nvPr>
            <p:ph type="ftr" sz="quarter" idx="11"/>
          </p:nvPr>
        </p:nvSpPr>
        <p:spPr/>
        <p:txBody>
          <a:bodyPr/>
          <a:lstStyle/>
          <a:p>
            <a:endParaRPr lang="en-US"/>
          </a:p>
        </p:txBody>
      </p:sp>
      <p:sp>
        <p:nvSpPr>
          <p:cNvPr id="5" name="Skaidrės numerio vietos rezervavimo ženklas 4"/>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9107470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0B725401-3F06-7145-AC57-980E761BCAC4}" type="datetimeFigureOut">
              <a:rPr lang="en-US" smtClean="0"/>
              <a:t>8/27/2020</a:t>
            </a:fld>
            <a:endParaRPr lang="en-US"/>
          </a:p>
        </p:txBody>
      </p:sp>
      <p:sp>
        <p:nvSpPr>
          <p:cNvPr id="3" name="Poraštės vietos rezervavimo ženklas 2"/>
          <p:cNvSpPr>
            <a:spLocks noGrp="1"/>
          </p:cNvSpPr>
          <p:nvPr>
            <p:ph type="ftr" sz="quarter" idx="11"/>
          </p:nvPr>
        </p:nvSpPr>
        <p:spPr/>
        <p:txBody>
          <a:bodyPr/>
          <a:lstStyle/>
          <a:p>
            <a:endParaRPr lang="en-US"/>
          </a:p>
        </p:txBody>
      </p:sp>
      <p:sp>
        <p:nvSpPr>
          <p:cNvPr id="4" name="Skaidrės numerio vietos rezervavimo ženklas 3"/>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558147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0B725401-3F06-7145-AC57-980E761BCAC4}" type="datetimeFigureOut">
              <a:rPr lang="en-US" smtClean="0"/>
              <a:t>8/27/2020</a:t>
            </a:fld>
            <a:endParaRPr lang="en-US"/>
          </a:p>
        </p:txBody>
      </p:sp>
      <p:sp>
        <p:nvSpPr>
          <p:cNvPr id="6" name="Poraštės vietos rezervavimo ženklas 5"/>
          <p:cNvSpPr>
            <a:spLocks noGrp="1"/>
          </p:cNvSpPr>
          <p:nvPr>
            <p:ph type="ftr" sz="quarter" idx="11"/>
          </p:nvPr>
        </p:nvSpPr>
        <p:spPr/>
        <p:txBody>
          <a:bodyPr/>
          <a:lstStyle/>
          <a:p>
            <a:endParaRPr lang="en-US"/>
          </a:p>
        </p:txBody>
      </p:sp>
      <p:sp>
        <p:nvSpPr>
          <p:cNvPr id="7" name="Skaidrės numerio vietos rezervavimo ženklas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347643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32409584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0B725401-3F06-7145-AC57-980E761BCAC4}" type="datetimeFigureOut">
              <a:rPr lang="en-US" smtClean="0"/>
              <a:t>8/27/2020</a:t>
            </a:fld>
            <a:endParaRPr lang="en-US"/>
          </a:p>
        </p:txBody>
      </p:sp>
      <p:sp>
        <p:nvSpPr>
          <p:cNvPr id="6" name="Poraštės vietos rezervavimo ženklas 5"/>
          <p:cNvSpPr>
            <a:spLocks noGrp="1"/>
          </p:cNvSpPr>
          <p:nvPr>
            <p:ph type="ftr" sz="quarter" idx="11"/>
          </p:nvPr>
        </p:nvSpPr>
        <p:spPr/>
        <p:txBody>
          <a:bodyPr/>
          <a:lstStyle/>
          <a:p>
            <a:endParaRPr lang="en-US"/>
          </a:p>
        </p:txBody>
      </p:sp>
      <p:sp>
        <p:nvSpPr>
          <p:cNvPr id="7" name="Skaidrės numerio vietos rezervavimo ženklas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8123190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6841249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7364477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183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568"/>
            <a:ext cx="6858000" cy="165523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47F8E5E-4BF4-7B4E-A719-F2F93F998AF6}"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11977497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7F8E5E-4BF4-7B4E-A719-F2F93F998AF6}"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20286121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0267"/>
            <a:ext cx="7886700" cy="285326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8934"/>
            <a:ext cx="7886700" cy="150071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7F8E5E-4BF4-7B4E-A719-F2F93F998AF6}"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27291087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6684"/>
            <a:ext cx="386715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6684"/>
            <a:ext cx="386715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7F8E5E-4BF4-7B4E-A719-F2F93F998AF6}"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15630284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6185"/>
            <a:ext cx="7886700" cy="1325033"/>
          </a:xfrm>
        </p:spPr>
        <p:txBody>
          <a:bodyPr/>
          <a:lstStyle/>
          <a:p>
            <a:r>
              <a:rPr lang="en-US"/>
              <a:t>Click to edit Master title style</a:t>
            </a:r>
          </a:p>
        </p:txBody>
      </p:sp>
      <p:sp>
        <p:nvSpPr>
          <p:cNvPr id="3" name="Text Placeholder 2"/>
          <p:cNvSpPr>
            <a:spLocks noGrp="1"/>
          </p:cNvSpPr>
          <p:nvPr>
            <p:ph type="body" idx="1"/>
          </p:nvPr>
        </p:nvSpPr>
        <p:spPr>
          <a:xfrm>
            <a:off x="630239" y="1680634"/>
            <a:ext cx="3868737" cy="825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9" y="2506133"/>
            <a:ext cx="3868737" cy="368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0634"/>
            <a:ext cx="3887788" cy="825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6133"/>
            <a:ext cx="3887788" cy="368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7F8E5E-4BF4-7B4E-A719-F2F93F998AF6}" type="datetimeFigureOut">
              <a:rPr lang="en-US" smtClean="0"/>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18621704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7F8E5E-4BF4-7B4E-A719-F2F93F998AF6}" type="datetimeFigureOut">
              <a:rPr lang="en-US" smtClean="0"/>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35420279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7F8E5E-4BF4-7B4E-A719-F2F93F998AF6}" type="datetimeFigureOut">
              <a:rPr lang="en-US" smtClean="0"/>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1206948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725401-3F06-7145-AC57-980E761BCAC4}"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0710135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8485"/>
            <a:ext cx="4629150" cy="48725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9" y="2057400"/>
            <a:ext cx="2949575" cy="381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7F8E5E-4BF4-7B4E-A719-F2F93F998AF6}"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16406910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8485"/>
            <a:ext cx="4629150" cy="48725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9" y="2057400"/>
            <a:ext cx="2949575" cy="381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7F8E5E-4BF4-7B4E-A719-F2F93F998AF6}"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3450534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7F8E5E-4BF4-7B4E-A719-F2F93F998AF6}"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3118775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6185"/>
            <a:ext cx="1971675" cy="581024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366185"/>
            <a:ext cx="5762625"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7F8E5E-4BF4-7B4E-A719-F2F93F998AF6}" type="datetimeFigureOut">
              <a:rPr lang="en-US" smtClean="0"/>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E27A1-250F-A14C-B4A5-3D582F0401B9}" type="slidenum">
              <a:rPr lang="en-US" smtClean="0"/>
              <a:t>‹#›</a:t>
            </a:fld>
            <a:endParaRPr lang="en-US"/>
          </a:p>
        </p:txBody>
      </p:sp>
    </p:spTree>
    <p:extLst>
      <p:ext uri="{BB962C8B-B14F-4D97-AF65-F5344CB8AC3E}">
        <p14:creationId xmlns:p14="http://schemas.microsoft.com/office/powerpoint/2010/main" val="13836134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70552" y="2276872"/>
            <a:ext cx="3009360" cy="2400267"/>
          </a:xfrm>
        </p:spPr>
        <p:txBody>
          <a:bodyPr anchor="t">
            <a:normAutofit/>
          </a:bodyPr>
          <a:lstStyle>
            <a:lvl1pPr>
              <a:defRPr sz="2500" b="1" i="0" cap="none" baseline="0">
                <a:latin typeface="Segoe UI" charset="0"/>
                <a:ea typeface="Segoe UI" charset="0"/>
                <a:cs typeface="Segoe UI" charset="0"/>
              </a:defRPr>
            </a:lvl1pPr>
          </a:lstStyle>
          <a:p>
            <a:r>
              <a:rPr lang="en-US" dirty="0"/>
              <a:t>Click to edit Master title style</a:t>
            </a:r>
          </a:p>
        </p:txBody>
      </p:sp>
      <p:sp>
        <p:nvSpPr>
          <p:cNvPr id="3" name="Slide Number Placeholder 2"/>
          <p:cNvSpPr>
            <a:spLocks noGrp="1"/>
          </p:cNvSpPr>
          <p:nvPr>
            <p:ph type="sldNum" sz="quarter" idx="10"/>
          </p:nvPr>
        </p:nvSpPr>
        <p:spPr/>
        <p:txBody>
          <a:bodyPr/>
          <a:lstStyle/>
          <a:p>
            <a:fld id="{86CB4B4D-7CA3-9044-876B-883B54F8677D}" type="slidenum">
              <a:rPr lang="uk-UA" smtClean="0"/>
              <a:t>‹#›</a:t>
            </a:fld>
            <a:endParaRPr lang="uk-UA"/>
          </a:p>
        </p:txBody>
      </p:sp>
      <p:sp>
        <p:nvSpPr>
          <p:cNvPr id="6" name="Content Placeholder 5"/>
          <p:cNvSpPr>
            <a:spLocks noGrp="1"/>
          </p:cNvSpPr>
          <p:nvPr>
            <p:ph sz="quarter" idx="11"/>
          </p:nvPr>
        </p:nvSpPr>
        <p:spPr>
          <a:xfrm>
            <a:off x="4684714" y="740834"/>
            <a:ext cx="3990975" cy="5376333"/>
          </a:xfrm>
        </p:spPr>
        <p:txBody>
          <a:bodyPr/>
          <a:lstStyle>
            <a:lvl1pPr>
              <a:defRPr b="0" i="0">
                <a:latin typeface="Segoe UI" charset="0"/>
                <a:ea typeface="Segoe UI" charset="0"/>
                <a:cs typeface="Segoe UI" charset="0"/>
              </a:defRPr>
            </a:lvl1pPr>
            <a:lvl2pPr>
              <a:defRPr b="0" i="0">
                <a:latin typeface="Segoe UI" charset="0"/>
                <a:ea typeface="Segoe UI" charset="0"/>
                <a:cs typeface="Segoe UI" charset="0"/>
              </a:defRPr>
            </a:lvl2pPr>
            <a:lvl3pPr>
              <a:defRPr b="0" i="0">
                <a:latin typeface="Segoe UI" charset="0"/>
                <a:ea typeface="Segoe UI" charset="0"/>
                <a:cs typeface="Segoe UI" charset="0"/>
              </a:defRPr>
            </a:lvl3pPr>
            <a:lvl4pPr>
              <a:defRPr b="0" i="0">
                <a:latin typeface="Segoe UI" charset="0"/>
                <a:ea typeface="Segoe UI" charset="0"/>
                <a:cs typeface="Segoe UI" charset="0"/>
              </a:defRPr>
            </a:lvl4pPr>
            <a:lvl5pPr>
              <a:defRPr b="0" i="0">
                <a:latin typeface="Segoe UI" charset="0"/>
                <a:ea typeface="Segoe UI" charset="0"/>
                <a:cs typeface="Segoe UI"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62596651"/>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7D9B2E2-4361-4987-891C-78C35EFCDAC5}" type="datetime1">
              <a:rPr lang="en-US" smtClean="0"/>
              <a:t>8/27/2020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29DCEB0-27D3-49FB-A635-C454A616814C}" type="slidenum">
              <a:rPr lang="en-US" altLang="lt-LT" smtClean="0"/>
              <a:pPr>
                <a:defRPr/>
              </a:pPr>
              <a:t>‹#›</a:t>
            </a:fld>
            <a:endParaRPr lang="en-US" altLang="lt-LT" dirty="0"/>
          </a:p>
        </p:txBody>
      </p:sp>
    </p:spTree>
    <p:extLst>
      <p:ext uri="{BB962C8B-B14F-4D97-AF65-F5344CB8AC3E}">
        <p14:creationId xmlns:p14="http://schemas.microsoft.com/office/powerpoint/2010/main" val="20675861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16230B5-0258-405F-B2D8-E48C8464A03E}" type="datetime1">
              <a:rPr lang="en-US" smtClean="0"/>
              <a:t>8/27/2020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25032E7-9CC3-4556-A3E6-B072B8132176}" type="slidenum">
              <a:rPr lang="en-US" altLang="lt-LT" smtClean="0"/>
              <a:pPr>
                <a:defRPr/>
              </a:pPr>
              <a:t>‹#›</a:t>
            </a:fld>
            <a:endParaRPr lang="en-US" altLang="lt-LT" dirty="0"/>
          </a:p>
        </p:txBody>
      </p:sp>
    </p:spTree>
    <p:extLst>
      <p:ext uri="{BB962C8B-B14F-4D97-AF65-F5344CB8AC3E}">
        <p14:creationId xmlns:p14="http://schemas.microsoft.com/office/powerpoint/2010/main" val="34367638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CC93E04-47C3-4BE5-93F9-FBB3A4181955}" type="datetime1">
              <a:rPr lang="en-US" smtClean="0"/>
              <a:t>8/27/2020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1DE0A45-A6FB-43C0-88C2-179798A399DB}" type="slidenum">
              <a:rPr lang="en-US" altLang="lt-LT" smtClean="0"/>
              <a:pPr>
                <a:defRPr/>
              </a:pPr>
              <a:t>‹#›</a:t>
            </a:fld>
            <a:endParaRPr lang="en-US" altLang="lt-LT" dirty="0"/>
          </a:p>
        </p:txBody>
      </p:sp>
    </p:spTree>
    <p:extLst>
      <p:ext uri="{BB962C8B-B14F-4D97-AF65-F5344CB8AC3E}">
        <p14:creationId xmlns:p14="http://schemas.microsoft.com/office/powerpoint/2010/main" val="3182363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7A6D483-C552-43A1-B881-12822668B156}" type="datetime1">
              <a:rPr lang="en-US" smtClean="0"/>
              <a:t>8/27/2020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E234172-C3DA-4C48-97C2-693F4E3D41B1}" type="slidenum">
              <a:rPr lang="en-US" altLang="lt-LT" smtClean="0"/>
              <a:pPr>
                <a:defRPr/>
              </a:pPr>
              <a:t>‹#›</a:t>
            </a:fld>
            <a:endParaRPr lang="en-US" altLang="lt-LT" dirty="0"/>
          </a:p>
        </p:txBody>
      </p:sp>
    </p:spTree>
    <p:extLst>
      <p:ext uri="{BB962C8B-B14F-4D97-AF65-F5344CB8AC3E}">
        <p14:creationId xmlns:p14="http://schemas.microsoft.com/office/powerpoint/2010/main" val="21568770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14B59F3-3918-4A1A-8BAE-75BDC6F33A2E}" type="datetime1">
              <a:rPr lang="en-US" smtClean="0"/>
              <a:t>8/27/2020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EF3D47E-AD97-430B-8FB7-00E927B053C9}" type="slidenum">
              <a:rPr lang="en-US" altLang="lt-LT" smtClean="0"/>
              <a:pPr>
                <a:defRPr/>
              </a:pPr>
              <a:t>‹#›</a:t>
            </a:fld>
            <a:endParaRPr lang="en-US" altLang="lt-LT" dirty="0"/>
          </a:p>
        </p:txBody>
      </p:sp>
    </p:spTree>
    <p:extLst>
      <p:ext uri="{BB962C8B-B14F-4D97-AF65-F5344CB8AC3E}">
        <p14:creationId xmlns:p14="http://schemas.microsoft.com/office/powerpoint/2010/main" val="881150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725401-3F06-7145-AC57-980E761BCAC4}"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0164453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A4A7028-B527-48D0-9169-6F29CBF66439}" type="datetime1">
              <a:rPr lang="en-US" smtClean="0"/>
              <a:t>8/27/2020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3AE9620-47BD-4797-8EE4-3C408EAA8B41}" type="slidenum">
              <a:rPr lang="en-US" altLang="lt-LT" smtClean="0"/>
              <a:pPr>
                <a:defRPr/>
              </a:pPr>
              <a:t>‹#›</a:t>
            </a:fld>
            <a:endParaRPr lang="en-US" altLang="lt-LT" dirty="0"/>
          </a:p>
        </p:txBody>
      </p:sp>
    </p:spTree>
    <p:extLst>
      <p:ext uri="{BB962C8B-B14F-4D97-AF65-F5344CB8AC3E}">
        <p14:creationId xmlns:p14="http://schemas.microsoft.com/office/powerpoint/2010/main" val="1495430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A78F8E0-E9C6-4D5B-9B71-750610D1A145}" type="datetime1">
              <a:rPr lang="en-US" smtClean="0"/>
              <a:t>8/27/2020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92D602D0-E016-4AA1-BBC1-93C1117714CE}" type="slidenum">
              <a:rPr lang="en-US" altLang="lt-LT" smtClean="0"/>
              <a:pPr>
                <a:defRPr/>
              </a:pPr>
              <a:t>‹#›</a:t>
            </a:fld>
            <a:endParaRPr lang="en-US" altLang="lt-LT" dirty="0"/>
          </a:p>
        </p:txBody>
      </p:sp>
    </p:spTree>
    <p:extLst>
      <p:ext uri="{BB962C8B-B14F-4D97-AF65-F5344CB8AC3E}">
        <p14:creationId xmlns:p14="http://schemas.microsoft.com/office/powerpoint/2010/main" val="35064343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289420-24F9-4DA3-A2AE-1C9F4BB4C227}" type="datetime1">
              <a:rPr lang="en-US" smtClean="0"/>
              <a:t>8/27/2020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58B3031-7894-4B4E-8E90-E8061EE68420}" type="slidenum">
              <a:rPr lang="en-US" altLang="lt-LT" smtClean="0"/>
              <a:pPr>
                <a:defRPr/>
              </a:pPr>
              <a:t>‹#›</a:t>
            </a:fld>
            <a:endParaRPr lang="en-US" altLang="lt-LT" dirty="0"/>
          </a:p>
        </p:txBody>
      </p:sp>
    </p:spTree>
    <p:extLst>
      <p:ext uri="{BB962C8B-B14F-4D97-AF65-F5344CB8AC3E}">
        <p14:creationId xmlns:p14="http://schemas.microsoft.com/office/powerpoint/2010/main" val="14100396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A26065-156B-4F0B-90D2-D6909B581C1B}" type="datetime1">
              <a:rPr lang="en-US" smtClean="0"/>
              <a:t>8/27/2020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C6E741E-B1A4-484C-91D7-B9CF51915DAA}" type="slidenum">
              <a:rPr lang="en-US" altLang="lt-LT" smtClean="0"/>
              <a:pPr>
                <a:defRPr/>
              </a:pPr>
              <a:t>‹#›</a:t>
            </a:fld>
            <a:endParaRPr lang="en-US" altLang="lt-LT" dirty="0"/>
          </a:p>
        </p:txBody>
      </p:sp>
    </p:spTree>
    <p:extLst>
      <p:ext uri="{BB962C8B-B14F-4D97-AF65-F5344CB8AC3E}">
        <p14:creationId xmlns:p14="http://schemas.microsoft.com/office/powerpoint/2010/main" val="39490793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94FD57C-3ACE-4792-ADAF-648772BD40AC}" type="datetime1">
              <a:rPr lang="en-US" smtClean="0"/>
              <a:t>8/27/2020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D3056E5-B39D-4D78-A282-45D842284239}" type="slidenum">
              <a:rPr lang="en-US" altLang="lt-LT" smtClean="0"/>
              <a:pPr>
                <a:defRPr/>
              </a:pPr>
              <a:t>‹#›</a:t>
            </a:fld>
            <a:endParaRPr lang="en-US" altLang="lt-LT" dirty="0"/>
          </a:p>
        </p:txBody>
      </p:sp>
    </p:spTree>
    <p:extLst>
      <p:ext uri="{BB962C8B-B14F-4D97-AF65-F5344CB8AC3E}">
        <p14:creationId xmlns:p14="http://schemas.microsoft.com/office/powerpoint/2010/main" val="19731653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3F44EE-E976-4258-A541-40981E51329B}" type="datetime1">
              <a:rPr lang="en-US" smtClean="0"/>
              <a:t>8/27/2020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C2F3576-F1F4-4C06-B674-D783ECCF55DF}" type="slidenum">
              <a:rPr lang="en-US" altLang="lt-LT" smtClean="0"/>
              <a:pPr>
                <a:defRPr/>
              </a:pPr>
              <a:t>‹#›</a:t>
            </a:fld>
            <a:endParaRPr lang="en-US" altLang="lt-LT" dirty="0"/>
          </a:p>
        </p:txBody>
      </p:sp>
    </p:spTree>
    <p:extLst>
      <p:ext uri="{BB962C8B-B14F-4D97-AF65-F5344CB8AC3E}">
        <p14:creationId xmlns:p14="http://schemas.microsoft.com/office/powerpoint/2010/main" val="408013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725401-3F06-7145-AC57-980E761BCAC4}" type="datetimeFigureOut">
              <a:rPr lang="en-US" smtClean="0"/>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527303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725401-3F06-7145-AC57-980E761BCAC4}" type="datetimeFigureOut">
              <a:rPr lang="en-US" smtClean="0"/>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550721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25401-3F06-7145-AC57-980E761BCAC4}" type="datetimeFigureOut">
              <a:rPr lang="en-US" smtClean="0"/>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465345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725401-3F06-7145-AC57-980E761BCAC4}"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45603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725401-3F06-7145-AC57-980E761BCAC4}" type="datetimeFigureOut">
              <a:rPr lang="en-US" smtClean="0"/>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727444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25401-3F06-7145-AC57-980E761BCAC4}" type="datetimeFigureOut">
              <a:rPr lang="en-US" smtClean="0"/>
              <a:t>8/27/2020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BC76C-DDF1-1F42-B0FE-CB12AC4EB4FE}" type="slidenum">
              <a:rPr lang="en-US" smtClean="0"/>
              <a:t>‹#›</a:t>
            </a:fld>
            <a:endParaRPr lang="en-US"/>
          </a:p>
        </p:txBody>
      </p:sp>
    </p:spTree>
    <p:extLst>
      <p:ext uri="{BB962C8B-B14F-4D97-AF65-F5344CB8AC3E}">
        <p14:creationId xmlns:p14="http://schemas.microsoft.com/office/powerpoint/2010/main" val="312741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25401-3F06-7145-AC57-980E761BCAC4}" type="datetimeFigureOut">
              <a:rPr lang="en-US" smtClean="0"/>
              <a:t>8/27/2020</a:t>
            </a:fld>
            <a:endParaRPr lang="en-US"/>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BC76C-DDF1-1F42-B0FE-CB12AC4EB4FE}" type="slidenum">
              <a:rPr lang="en-US" smtClean="0"/>
              <a:t>‹#›</a:t>
            </a:fld>
            <a:endParaRPr lang="en-US"/>
          </a:p>
        </p:txBody>
      </p:sp>
    </p:spTree>
    <p:extLst>
      <p:ext uri="{BB962C8B-B14F-4D97-AF65-F5344CB8AC3E}">
        <p14:creationId xmlns:p14="http://schemas.microsoft.com/office/powerpoint/2010/main" val="41000441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6185"/>
            <a:ext cx="7886700" cy="132503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6684"/>
            <a:ext cx="7886700"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fld id="{147F8E5E-4BF4-7B4E-A719-F2F93F998AF6}" type="datetimeFigureOut">
              <a:rPr lang="en-US" smtClean="0"/>
              <a:t>8/27/2020</a:t>
            </a:fld>
            <a:endParaRPr lang="en-US"/>
          </a:p>
        </p:txBody>
      </p:sp>
      <p:sp>
        <p:nvSpPr>
          <p:cNvPr id="5" name="Footer Placeholder 4"/>
          <p:cNvSpPr>
            <a:spLocks noGrp="1"/>
          </p:cNvSpPr>
          <p:nvPr>
            <p:ph type="ftr" sz="quarter" idx="3"/>
          </p:nvPr>
        </p:nvSpPr>
        <p:spPr>
          <a:xfrm>
            <a:off x="3028950" y="6356351"/>
            <a:ext cx="30861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FC0E27A1-250F-A14C-B4A5-3D582F0401B9}" type="slidenum">
              <a:rPr lang="en-US" smtClean="0"/>
              <a:t>‹#›</a:t>
            </a:fld>
            <a:endParaRPr lang="en-US"/>
          </a:p>
        </p:txBody>
      </p:sp>
    </p:spTree>
    <p:extLst>
      <p:ext uri="{BB962C8B-B14F-4D97-AF65-F5344CB8AC3E}">
        <p14:creationId xmlns:p14="http://schemas.microsoft.com/office/powerpoint/2010/main" val="219202055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270B3BCA-A1F4-4067-9505-8C50A21CE9B0}" type="datetime1">
              <a:rPr lang="en-US" smtClean="0"/>
              <a:t>8/27/2020</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B440B16-71B8-41A0-AF5F-4181C5CAA9C2}" type="slidenum">
              <a:rPr lang="en-US" altLang="lt-LT" smtClean="0"/>
              <a:pPr>
                <a:defRPr/>
              </a:pPr>
              <a:t>‹#›</a:t>
            </a:fld>
            <a:endParaRPr lang="en-US" altLang="lt-LT" dirty="0"/>
          </a:p>
        </p:txBody>
      </p:sp>
    </p:spTree>
    <p:extLst>
      <p:ext uri="{BB962C8B-B14F-4D97-AF65-F5344CB8AC3E}">
        <p14:creationId xmlns:p14="http://schemas.microsoft.com/office/powerpoint/2010/main" val="1436486017"/>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sldNum="0"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chart" Target="../charts/char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8.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3.xml"/><Relationship Id="rId1" Type="http://schemas.openxmlformats.org/officeDocument/2006/relationships/themeOverride" Target="../theme/themeOverride19.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3.xml"/><Relationship Id="rId1" Type="http://schemas.openxmlformats.org/officeDocument/2006/relationships/themeOverride" Target="../theme/themeOverride20.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hemeOverride" Target="../theme/themeOverride21.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36.xml"/><Relationship Id="rId1" Type="http://schemas.openxmlformats.org/officeDocument/2006/relationships/themeOverride" Target="../theme/themeOverride23.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36.xml"/><Relationship Id="rId1" Type="http://schemas.openxmlformats.org/officeDocument/2006/relationships/themeOverride" Target="../theme/themeOverride24.xml"/><Relationship Id="rId4" Type="http://schemas.openxmlformats.org/officeDocument/2006/relationships/hyperlink" Target="https://sam.lrv.lt/lt/koronavirusas/operaciju-vadovo-sprendimai"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5.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1.vml"/><Relationship Id="rId1" Type="http://schemas.openxmlformats.org/officeDocument/2006/relationships/themeOverride" Target="../theme/themeOverride9.xml"/><Relationship Id="rId6" Type="http://schemas.openxmlformats.org/officeDocument/2006/relationships/image" Target="../media/image7.emf"/><Relationship Id="rId5" Type="http://schemas.openxmlformats.org/officeDocument/2006/relationships/oleObject" Target="../embeddings/oleObject1.bin"/><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2267744" y="836712"/>
            <a:ext cx="6419056" cy="5760640"/>
          </a:xfrm>
        </p:spPr>
        <p:txBody>
          <a:bodyPr>
            <a:normAutofit/>
          </a:bodyPr>
          <a:lstStyle/>
          <a:p>
            <a:pPr marL="0" lvl="0" indent="0" algn="ctr">
              <a:buNone/>
            </a:pPr>
            <a:r>
              <a:rPr lang="lt-LT" sz="4400" b="1" dirty="0" smtClean="0"/>
              <a:t>KAUNO MIESTO ŠVIETIMO AKTUALIJOS IR PERSPEKTYVA</a:t>
            </a:r>
          </a:p>
          <a:p>
            <a:pPr marL="0" lvl="0" indent="0" algn="ctr">
              <a:buNone/>
            </a:pPr>
            <a:endParaRPr lang="lt-LT" sz="4400" b="1" dirty="0"/>
          </a:p>
          <a:p>
            <a:pPr marL="0" lvl="0" indent="0" algn="r">
              <a:buNone/>
            </a:pPr>
            <a:r>
              <a:rPr lang="lt-LT" sz="3000" b="1" dirty="0" smtClean="0"/>
              <a:t>Ona Gucevičienė</a:t>
            </a:r>
          </a:p>
          <a:p>
            <a:pPr marL="0" indent="0" algn="r">
              <a:buNone/>
            </a:pPr>
            <a:r>
              <a:rPr lang="lt-LT" sz="2000" b="1" i="1" dirty="0">
                <a:solidFill>
                  <a:srgbClr val="307061"/>
                </a:solidFill>
              </a:rPr>
              <a:t>Kauno miesto savivaldybės </a:t>
            </a:r>
            <a:r>
              <a:rPr lang="lt-LT" sz="2000" b="1" i="1" dirty="0" smtClean="0">
                <a:solidFill>
                  <a:srgbClr val="307061"/>
                </a:solidFill>
              </a:rPr>
              <a:t>administracijos</a:t>
            </a:r>
            <a:endParaRPr lang="lt-LT" sz="2000" dirty="0">
              <a:solidFill>
                <a:srgbClr val="307061"/>
              </a:solidFill>
            </a:endParaRPr>
          </a:p>
          <a:p>
            <a:pPr marL="0" indent="0" algn="r">
              <a:buNone/>
            </a:pPr>
            <a:r>
              <a:rPr lang="lt-LT" sz="2000" b="1" i="1" dirty="0">
                <a:solidFill>
                  <a:srgbClr val="307061"/>
                </a:solidFill>
              </a:rPr>
              <a:t>Švietimo </a:t>
            </a:r>
            <a:r>
              <a:rPr lang="lt-LT" sz="2000" b="1" i="1" dirty="0" smtClean="0">
                <a:solidFill>
                  <a:srgbClr val="307061"/>
                </a:solidFill>
              </a:rPr>
              <a:t>skyriaus vedėjo pavaduotoja, atliekanti skyriaus vedėjo funkcijas</a:t>
            </a:r>
          </a:p>
          <a:p>
            <a:pPr marL="0" indent="0">
              <a:buNone/>
            </a:pPr>
            <a:endParaRPr lang="lt-LT" sz="2000" b="1" i="1" dirty="0" smtClean="0">
              <a:solidFill>
                <a:srgbClr val="307061"/>
              </a:solidFill>
            </a:endParaRPr>
          </a:p>
          <a:p>
            <a:pPr marL="0" indent="0" algn="ctr">
              <a:buNone/>
            </a:pPr>
            <a:r>
              <a:rPr lang="lt-LT" sz="2000" b="1" i="1" dirty="0" smtClean="0">
                <a:solidFill>
                  <a:srgbClr val="307061"/>
                </a:solidFill>
              </a:rPr>
              <a:t>2020 m. rugpjūčio 27 d.</a:t>
            </a:r>
          </a:p>
          <a:p>
            <a:pPr marL="0" indent="0" algn="ctr">
              <a:buNone/>
            </a:pPr>
            <a:r>
              <a:rPr lang="lt-LT" sz="2000" b="1" i="1" dirty="0" smtClean="0">
                <a:solidFill>
                  <a:srgbClr val="307061"/>
                </a:solidFill>
              </a:rPr>
              <a:t>Kaunas</a:t>
            </a:r>
            <a:endParaRPr lang="lt-LT" sz="2000" dirty="0">
              <a:solidFill>
                <a:srgbClr val="307061"/>
              </a:solidFill>
            </a:endParaRPr>
          </a:p>
          <a:p>
            <a:pPr marL="0" lvl="0" indent="0">
              <a:buNone/>
            </a:pPr>
            <a:endParaRPr lang="lt-LT" sz="3600" b="1" dirty="0">
              <a:solidFill>
                <a:schemeClr val="accent6">
                  <a:lumMod val="50000"/>
                </a:schemeClr>
              </a:solidFill>
            </a:endParaRPr>
          </a:p>
        </p:txBody>
      </p:sp>
      <p:sp>
        <p:nvSpPr>
          <p:cNvPr id="3" name="Datos vietos rezervavimo ženklas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A6AC6C5-9775-4D9E-B3C9-CD11D58E74F9}"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kaidrės numerio vietos rezervavimo ženklas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1C6F0-6F09-4596-80DA-06B30149D83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01733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Pavadinimas 1"/>
          <p:cNvSpPr>
            <a:spLocks noGrp="1"/>
          </p:cNvSpPr>
          <p:nvPr>
            <p:ph type="title"/>
          </p:nvPr>
        </p:nvSpPr>
        <p:spPr>
          <a:xfrm>
            <a:off x="887507" y="80683"/>
            <a:ext cx="8122022" cy="1183342"/>
          </a:xfrm>
        </p:spPr>
        <p:txBody>
          <a:bodyPr>
            <a:normAutofit/>
          </a:bodyPr>
          <a:lstStyle/>
          <a:p>
            <a:pPr algn="ctr"/>
            <a:r>
              <a:rPr lang="lt-LT" sz="2800" b="1" dirty="0" smtClean="0">
                <a:latin typeface="Times New Roman" panose="02020603050405020304" pitchFamily="18" charset="0"/>
                <a:cs typeface="Times New Roman" panose="02020603050405020304" pitchFamily="18" charset="0"/>
              </a:rPr>
              <a:t>BENDROJO UGDYMO MOKYKLŲ TINKLO POKYČIAI</a:t>
            </a:r>
            <a:endParaRPr lang="lt-LT" sz="2800" dirty="0"/>
          </a:p>
        </p:txBody>
      </p:sp>
      <p:sp>
        <p:nvSpPr>
          <p:cNvPr id="3" name="Turinio vietos rezervavimo ženklas 2"/>
          <p:cNvSpPr>
            <a:spLocks noGrp="1"/>
          </p:cNvSpPr>
          <p:nvPr>
            <p:ph idx="1"/>
          </p:nvPr>
        </p:nvSpPr>
        <p:spPr>
          <a:xfrm>
            <a:off x="225083" y="1559859"/>
            <a:ext cx="8510953" cy="4840941"/>
          </a:xfrm>
        </p:spPr>
        <p:txBody>
          <a:bodyPr>
            <a:noAutofit/>
          </a:bodyPr>
          <a:lstStyle/>
          <a:p>
            <a:pPr algn="just"/>
            <a:r>
              <a:rPr lang="lt-LT" sz="2200" dirty="0">
                <a:latin typeface="Times New Roman" panose="02020603050405020304" pitchFamily="18" charset="0"/>
                <a:cs typeface="Times New Roman" panose="02020603050405020304" pitchFamily="18" charset="0"/>
              </a:rPr>
              <a:t>N</a:t>
            </a:r>
            <a:r>
              <a:rPr lang="lt-LT" sz="2200" dirty="0" smtClean="0">
                <a:latin typeface="Times New Roman" panose="02020603050405020304" pitchFamily="18" charset="0"/>
                <a:cs typeface="Times New Roman" panose="02020603050405020304" pitchFamily="18" charset="0"/>
              </a:rPr>
              <a:t>uo 2020-09-01</a:t>
            </a:r>
            <a:r>
              <a:rPr lang="lt-LT" sz="2200" dirty="0">
                <a:latin typeface="Times New Roman" panose="02020603050405020304" pitchFamily="18" charset="0"/>
                <a:cs typeface="Times New Roman" panose="02020603050405020304" pitchFamily="18" charset="0"/>
              </a:rPr>
              <a:t> </a:t>
            </a:r>
            <a:r>
              <a:rPr lang="lt-LT" sz="2200" dirty="0" smtClean="0">
                <a:latin typeface="Times New Roman" panose="02020603050405020304" pitchFamily="18" charset="0"/>
                <a:cs typeface="Times New Roman" panose="02020603050405020304" pitchFamily="18" charset="0"/>
              </a:rPr>
              <a:t> </a:t>
            </a:r>
            <a:r>
              <a:rPr lang="lt-LT" sz="2200" dirty="0">
                <a:latin typeface="Times New Roman" panose="02020603050405020304" pitchFamily="18" charset="0"/>
                <a:cs typeface="Times New Roman" panose="02020603050405020304" pitchFamily="18" charset="0"/>
              </a:rPr>
              <a:t>Kauno Juozo Urbšio katalikiška pagrindinė mokykla pertvarkyta į progimnaziją. </a:t>
            </a:r>
            <a:r>
              <a:rPr lang="lt-LT" sz="2200" dirty="0" smtClean="0">
                <a:latin typeface="Times New Roman" panose="02020603050405020304" pitchFamily="18" charset="0"/>
                <a:cs typeface="Times New Roman" panose="02020603050405020304" pitchFamily="18" charset="0"/>
              </a:rPr>
              <a:t>Kauno </a:t>
            </a:r>
            <a:r>
              <a:rPr lang="lt-LT" sz="2200" dirty="0">
                <a:latin typeface="Times New Roman" panose="02020603050405020304" pitchFamily="18" charset="0"/>
                <a:cs typeface="Times New Roman" panose="02020603050405020304" pitchFamily="18" charset="0"/>
              </a:rPr>
              <a:t>Aleksandro Stulginskio mokykla-daugiafunkcis centras ir Kauno </a:t>
            </a:r>
            <a:r>
              <a:rPr lang="lt-LT" sz="2200" dirty="0" err="1">
                <a:latin typeface="Times New Roman" panose="02020603050405020304" pitchFamily="18" charset="0"/>
                <a:cs typeface="Times New Roman" panose="02020603050405020304" pitchFamily="18" charset="0"/>
              </a:rPr>
              <a:t>Vaišvydavos</a:t>
            </a:r>
            <a:r>
              <a:rPr lang="lt-LT" sz="2200" dirty="0">
                <a:latin typeface="Times New Roman" panose="02020603050405020304" pitchFamily="18" charset="0"/>
                <a:cs typeface="Times New Roman" panose="02020603050405020304" pitchFamily="18" charset="0"/>
              </a:rPr>
              <a:t> pagrindinė mokykla nebekomplektuoja 9 ir 10 kl</a:t>
            </a:r>
            <a:r>
              <a:rPr lang="lt-LT" sz="2200" dirty="0" smtClean="0">
                <a:latin typeface="Times New Roman" panose="02020603050405020304" pitchFamily="18" charset="0"/>
                <a:cs typeface="Times New Roman" panose="02020603050405020304" pitchFamily="18" charset="0"/>
              </a:rPr>
              <a:t>.</a:t>
            </a:r>
          </a:p>
          <a:p>
            <a:pPr marL="0" indent="0" algn="just">
              <a:buNone/>
            </a:pPr>
            <a:endParaRPr lang="lt-LT" sz="2200" dirty="0">
              <a:latin typeface="Times New Roman" panose="02020603050405020304" pitchFamily="18" charset="0"/>
              <a:cs typeface="Times New Roman" panose="02020603050405020304" pitchFamily="18" charset="0"/>
            </a:endParaRPr>
          </a:p>
          <a:p>
            <a:pPr algn="just"/>
            <a:r>
              <a:rPr lang="lt-LT" sz="2200" dirty="0">
                <a:latin typeface="Times New Roman" panose="02020603050405020304" pitchFamily="18" charset="0"/>
                <a:cs typeface="Times New Roman" panose="02020603050405020304" pitchFamily="18" charset="0"/>
              </a:rPr>
              <a:t>P</a:t>
            </a:r>
            <a:r>
              <a:rPr lang="lt-LT" sz="2200" dirty="0" smtClean="0">
                <a:latin typeface="Times New Roman" panose="02020603050405020304" pitchFamily="18" charset="0"/>
                <a:cs typeface="Times New Roman" panose="02020603050405020304" pitchFamily="18" charset="0"/>
              </a:rPr>
              <a:t>lanuojama </a:t>
            </a:r>
            <a:r>
              <a:rPr lang="lt-LT" sz="2200" dirty="0">
                <a:latin typeface="Times New Roman" panose="02020603050405020304" pitchFamily="18" charset="0"/>
                <a:cs typeface="Times New Roman" panose="02020603050405020304" pitchFamily="18" charset="0"/>
              </a:rPr>
              <a:t>pertvarkyti Kauno Šančių mokyklą-daugiafunkcį centrą į Vytauto Didžiojo universiteto licėjų, kuris įgyvendintų specializuoto klasikinio ugdymo (pradinio, pagrindinio ir vidurinio) programas, jeigu jos būtų suderintos su Švietimo, mokslo ir sporto ministru ir būtų akredituota ši vidurinio ugdymo programa teisės aktų nustatyta tvarka. </a:t>
            </a:r>
            <a:endParaRPr lang="lt-LT" sz="2200" dirty="0"/>
          </a:p>
        </p:txBody>
      </p:sp>
    </p:spTree>
    <p:extLst>
      <p:ext uri="{BB962C8B-B14F-4D97-AF65-F5344CB8AC3E}">
        <p14:creationId xmlns:p14="http://schemas.microsoft.com/office/powerpoint/2010/main" val="27195025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Antraštė 1"/>
          <p:cNvSpPr>
            <a:spLocks noGrp="1"/>
          </p:cNvSpPr>
          <p:nvPr>
            <p:ph type="title"/>
          </p:nvPr>
        </p:nvSpPr>
        <p:spPr>
          <a:xfrm>
            <a:off x="1102659" y="197224"/>
            <a:ext cx="7853081" cy="1057835"/>
          </a:xfrm>
        </p:spPr>
        <p:txBody>
          <a:bodyPr>
            <a:normAutofit/>
          </a:bodyPr>
          <a:lstStyle/>
          <a:p>
            <a:pPr algn="ctr"/>
            <a:r>
              <a:rPr lang="lt-LT" sz="2600" b="1" dirty="0" smtClean="0">
                <a:solidFill>
                  <a:prstClr val="black"/>
                </a:solidFill>
                <a:latin typeface="Times New Roman" panose="02020603050405020304" pitchFamily="18" charset="0"/>
                <a:ea typeface="+mn-ea"/>
                <a:cs typeface="Times New Roman" panose="02020603050405020304" pitchFamily="18" charset="0"/>
              </a:rPr>
              <a:t>TARPTAUTINIO BAKALAUREATO PASAULINĖ MOKYKLA</a:t>
            </a:r>
            <a:endParaRPr lang="lt-LT" sz="2800" b="1" dirty="0"/>
          </a:p>
        </p:txBody>
      </p:sp>
      <p:sp>
        <p:nvSpPr>
          <p:cNvPr id="3" name="Turinio vietos rezervavimo ženklas 2"/>
          <p:cNvSpPr>
            <a:spLocks noGrp="1"/>
          </p:cNvSpPr>
          <p:nvPr>
            <p:ph idx="1"/>
          </p:nvPr>
        </p:nvSpPr>
        <p:spPr>
          <a:xfrm>
            <a:off x="188259" y="1398494"/>
            <a:ext cx="8327091" cy="4778469"/>
          </a:xfrm>
        </p:spPr>
        <p:txBody>
          <a:bodyPr>
            <a:normAutofit fontScale="92500" lnSpcReduction="10000"/>
          </a:bodyPr>
          <a:lstStyle/>
          <a:p>
            <a:pPr algn="just"/>
            <a:r>
              <a:rPr lang="lt-LT" dirty="0">
                <a:latin typeface="Times New Roman" panose="02020603050405020304" pitchFamily="18" charset="0"/>
                <a:cs typeface="Times New Roman" panose="02020603050405020304" pitchFamily="18" charset="0"/>
              </a:rPr>
              <a:t>Tarptautinio </a:t>
            </a:r>
            <a:r>
              <a:rPr lang="lt-LT" dirty="0" err="1">
                <a:latin typeface="Times New Roman" panose="02020603050405020304" pitchFamily="18" charset="0"/>
                <a:cs typeface="Times New Roman" panose="02020603050405020304" pitchFamily="18" charset="0"/>
              </a:rPr>
              <a:t>bakalaureato</a:t>
            </a:r>
            <a:r>
              <a:rPr lang="lt-LT" dirty="0">
                <a:latin typeface="Times New Roman" panose="02020603050405020304" pitchFamily="18" charset="0"/>
                <a:cs typeface="Times New Roman" panose="02020603050405020304" pitchFamily="18" charset="0"/>
              </a:rPr>
              <a:t> pasaulinės mokyklos (IB </a:t>
            </a:r>
            <a:r>
              <a:rPr lang="lt-LT" dirty="0" err="1">
                <a:latin typeface="Times New Roman" panose="02020603050405020304" pitchFamily="18" charset="0"/>
                <a:cs typeface="Times New Roman" panose="02020603050405020304" pitchFamily="18" charset="0"/>
              </a:rPr>
              <a:t>World</a:t>
            </a:r>
            <a:r>
              <a:rPr lang="lt-LT" dirty="0">
                <a:latin typeface="Times New Roman" panose="02020603050405020304" pitchFamily="18" charset="0"/>
                <a:cs typeface="Times New Roman" panose="02020603050405020304" pitchFamily="18" charset="0"/>
              </a:rPr>
              <a:t> </a:t>
            </a:r>
            <a:r>
              <a:rPr lang="lt-LT" dirty="0" err="1">
                <a:latin typeface="Times New Roman" panose="02020603050405020304" pitchFamily="18" charset="0"/>
                <a:cs typeface="Times New Roman" panose="02020603050405020304" pitchFamily="18" charset="0"/>
              </a:rPr>
              <a:t>School</a:t>
            </a:r>
            <a:r>
              <a:rPr lang="lt-LT" dirty="0">
                <a:latin typeface="Times New Roman" panose="02020603050405020304" pitchFamily="18" charset="0"/>
                <a:cs typeface="Times New Roman" panose="02020603050405020304" pitchFamily="18" charset="0"/>
              </a:rPr>
              <a:t>) statusas </a:t>
            </a:r>
            <a:r>
              <a:rPr lang="lt-LT" dirty="0" smtClean="0">
                <a:latin typeface="Times New Roman" panose="02020603050405020304" pitchFamily="18" charset="0"/>
                <a:cs typeface="Times New Roman" panose="02020603050405020304" pitchFamily="18" charset="0"/>
              </a:rPr>
              <a:t>suteiktas Kauno </a:t>
            </a:r>
            <a:r>
              <a:rPr lang="lt-LT" dirty="0">
                <a:latin typeface="Times New Roman" panose="02020603050405020304" pitchFamily="18" charset="0"/>
                <a:cs typeface="Times New Roman" panose="02020603050405020304" pitchFamily="18" charset="0"/>
              </a:rPr>
              <a:t>Jono Jablonskio </a:t>
            </a:r>
            <a:r>
              <a:rPr lang="lt-LT" dirty="0" smtClean="0">
                <a:latin typeface="Times New Roman" panose="02020603050405020304" pitchFamily="18" charset="0"/>
                <a:cs typeface="Times New Roman" panose="02020603050405020304" pitchFamily="18" charset="0"/>
              </a:rPr>
              <a:t>gimnazijai, kuri</a:t>
            </a:r>
            <a:r>
              <a:rPr lang="lt-LT" b="1" dirty="0" smtClean="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nuo </a:t>
            </a:r>
            <a:r>
              <a:rPr lang="lt-LT" dirty="0">
                <a:latin typeface="Times New Roman" panose="02020603050405020304" pitchFamily="18" charset="0"/>
                <a:cs typeface="Times New Roman" panose="02020603050405020304" pitchFamily="18" charset="0"/>
              </a:rPr>
              <a:t>2020-09-01 įgyvendins tarptautinio </a:t>
            </a:r>
            <a:r>
              <a:rPr lang="lt-LT" dirty="0" err="1">
                <a:latin typeface="Times New Roman" panose="02020603050405020304" pitchFamily="18" charset="0"/>
                <a:cs typeface="Times New Roman" panose="02020603050405020304" pitchFamily="18" charset="0"/>
              </a:rPr>
              <a:t>bakalaureato</a:t>
            </a:r>
            <a:r>
              <a:rPr lang="lt-LT" dirty="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diplomo </a:t>
            </a:r>
            <a:r>
              <a:rPr lang="lt-LT" dirty="0">
                <a:latin typeface="Times New Roman" panose="02020603050405020304" pitchFamily="18" charset="0"/>
                <a:cs typeface="Times New Roman" panose="02020603050405020304" pitchFamily="18" charset="0"/>
              </a:rPr>
              <a:t>programą. Ši anglų kalba dėstoma programa skirta gimnazijos III–IV klasių mokiniams. </a:t>
            </a:r>
          </a:p>
          <a:p>
            <a:pPr algn="just"/>
            <a:r>
              <a:rPr lang="lt-LT" dirty="0" smtClean="0">
                <a:latin typeface="Times New Roman" panose="02020603050405020304" pitchFamily="18" charset="0"/>
                <a:cs typeface="Times New Roman" panose="02020603050405020304" pitchFamily="18" charset="0"/>
              </a:rPr>
              <a:t>Kauno Jurgio Dobkevičiaus progimnazija yra Tarptautinio </a:t>
            </a:r>
            <a:r>
              <a:rPr lang="lt-LT" dirty="0" err="1" smtClean="0">
                <a:latin typeface="Times New Roman" panose="02020603050405020304" pitchFamily="18" charset="0"/>
                <a:cs typeface="Times New Roman" panose="02020603050405020304" pitchFamily="18" charset="0"/>
              </a:rPr>
              <a:t>bakalaureato</a:t>
            </a:r>
            <a:r>
              <a:rPr lang="lt-LT" dirty="0" smtClean="0">
                <a:latin typeface="Times New Roman" panose="02020603050405020304" pitchFamily="18" charset="0"/>
                <a:cs typeface="Times New Roman" panose="02020603050405020304" pitchFamily="18" charset="0"/>
              </a:rPr>
              <a:t> PYP (pradinio ugdymo) ir MYP (pagrindinio ugdymo) programų kandidatė ir pagal sudarytą akreditacijos standartų įgyvendinimo veiksmų planą vykdo numatytas priemones. Progimnazijos veiklą pasirengiant PYP akreditacijai teigiamai vertino Tarptautinio </a:t>
            </a:r>
            <a:r>
              <a:rPr lang="lt-LT" dirty="0" err="1" smtClean="0">
                <a:latin typeface="Times New Roman" panose="02020603050405020304" pitchFamily="18" charset="0"/>
                <a:cs typeface="Times New Roman" panose="02020603050405020304" pitchFamily="18" charset="0"/>
              </a:rPr>
              <a:t>bakalaureato</a:t>
            </a:r>
            <a:r>
              <a:rPr lang="lt-LT" dirty="0" smtClean="0">
                <a:latin typeface="Times New Roman" panose="02020603050405020304" pitchFamily="18" charset="0"/>
                <a:cs typeface="Times New Roman" panose="02020603050405020304" pitchFamily="18" charset="0"/>
              </a:rPr>
              <a:t> organizacijos ekspertai ir tikimasi teigiamų rezultatų. </a:t>
            </a:r>
          </a:p>
          <a:p>
            <a:endParaRPr lang="lt-LT" dirty="0"/>
          </a:p>
        </p:txBody>
      </p:sp>
    </p:spTree>
    <p:extLst>
      <p:ext uri="{BB962C8B-B14F-4D97-AF65-F5344CB8AC3E}">
        <p14:creationId xmlns:p14="http://schemas.microsoft.com/office/powerpoint/2010/main" val="136009050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905434-7A69-A846-A6BA-E8691530F0F9}"/>
              </a:ext>
            </a:extLst>
          </p:cNvPr>
          <p:cNvSpPr>
            <a:spLocks noGrp="1"/>
          </p:cNvSpPr>
          <p:nvPr>
            <p:ph idx="1"/>
          </p:nvPr>
        </p:nvSpPr>
        <p:spPr>
          <a:xfrm>
            <a:off x="242047" y="905435"/>
            <a:ext cx="8405188" cy="4640578"/>
          </a:xfrm>
        </p:spPr>
        <p:txBody>
          <a:bodyPr>
            <a:normAutofit/>
          </a:bodyPr>
          <a:lstStyle/>
          <a:p>
            <a:pPr marL="0" indent="0" algn="ctr">
              <a:buNone/>
            </a:pPr>
            <a:r>
              <a:rPr lang="lt-LT" sz="2000" b="1" dirty="0">
                <a:latin typeface="Times New Roman" panose="02020603050405020304" pitchFamily="18" charset="0"/>
                <a:cs typeface="Times New Roman" panose="02020603050405020304" pitchFamily="18" charset="0"/>
              </a:rPr>
              <a:t>MOKYKLŲ EDUKACINIŲ ERDVIŲ 2020 METŲ </a:t>
            </a:r>
            <a:r>
              <a:rPr lang="lt-LT" sz="2000" b="1" dirty="0" smtClean="0">
                <a:latin typeface="Times New Roman" panose="02020603050405020304" pitchFamily="18" charset="0"/>
                <a:cs typeface="Times New Roman" panose="02020603050405020304" pitchFamily="18" charset="0"/>
              </a:rPr>
              <a:t>KONKURSO NUGALĖTOJAI</a:t>
            </a:r>
            <a:endParaRPr lang="lt-LT" sz="2000" dirty="0">
              <a:latin typeface="Times New Roman" panose="02020603050405020304" pitchFamily="18" charset="0"/>
              <a:cs typeface="Times New Roman" panose="02020603050405020304" pitchFamily="18" charset="0"/>
            </a:endParaRPr>
          </a:p>
          <a:p>
            <a:pPr marL="0" indent="0">
              <a:buNone/>
            </a:pPr>
            <a:endParaRPr lang="lt-LT" sz="2000" dirty="0" smtClean="0">
              <a:latin typeface="Times New Roman" panose="02020603050405020304" pitchFamily="18" charset="0"/>
              <a:cs typeface="Times New Roman" panose="02020603050405020304" pitchFamily="18" charset="0"/>
            </a:endParaRPr>
          </a:p>
          <a:p>
            <a:pPr marL="0" lvl="0" indent="0">
              <a:buNone/>
            </a:pPr>
            <a:r>
              <a:rPr lang="lt-LT" sz="2000" b="1" dirty="0" smtClean="0">
                <a:latin typeface="Times New Roman" panose="02020603050405020304" pitchFamily="18" charset="0"/>
                <a:cs typeface="Times New Roman" panose="02020603050405020304" pitchFamily="18" charset="0"/>
              </a:rPr>
              <a:t>Kauno </a:t>
            </a:r>
            <a:r>
              <a:rPr lang="lt-LT" sz="2000" b="1" dirty="0">
                <a:latin typeface="Times New Roman" panose="02020603050405020304" pitchFamily="18" charset="0"/>
                <a:cs typeface="Times New Roman" panose="02020603050405020304" pitchFamily="18" charset="0"/>
              </a:rPr>
              <a:t>Palemono gimnazija</a:t>
            </a:r>
          </a:p>
          <a:p>
            <a:pPr marL="0" lvl="0" indent="0">
              <a:buNone/>
            </a:pPr>
            <a:r>
              <a:rPr lang="lt-LT" sz="2000" b="1" dirty="0">
                <a:latin typeface="Times New Roman" panose="02020603050405020304" pitchFamily="18" charset="0"/>
                <a:cs typeface="Times New Roman" panose="02020603050405020304" pitchFamily="18" charset="0"/>
              </a:rPr>
              <a:t>Kauno </a:t>
            </a:r>
            <a:r>
              <a:rPr lang="lt-LT" sz="2000" b="1" dirty="0" err="1">
                <a:latin typeface="Times New Roman" panose="02020603050405020304" pitchFamily="18" charset="0"/>
                <a:cs typeface="Times New Roman" panose="02020603050405020304" pitchFamily="18" charset="0"/>
              </a:rPr>
              <a:t>šv.</a:t>
            </a:r>
            <a:r>
              <a:rPr lang="lt-LT" sz="2000" b="1" dirty="0">
                <a:latin typeface="Times New Roman" panose="02020603050405020304" pitchFamily="18" charset="0"/>
                <a:cs typeface="Times New Roman" panose="02020603050405020304" pitchFamily="18" charset="0"/>
              </a:rPr>
              <a:t> Kazimiero </a:t>
            </a:r>
            <a:r>
              <a:rPr lang="lt-LT" sz="2000" b="1" dirty="0" smtClean="0">
                <a:latin typeface="Times New Roman" panose="02020603050405020304" pitchFamily="18" charset="0"/>
                <a:cs typeface="Times New Roman" panose="02020603050405020304" pitchFamily="18" charset="0"/>
              </a:rPr>
              <a:t>progimnazija</a:t>
            </a:r>
          </a:p>
          <a:p>
            <a:pPr marL="0" lvl="0" indent="0">
              <a:buNone/>
            </a:pPr>
            <a:endParaRPr lang="lt-LT" sz="2000" b="1" dirty="0">
              <a:latin typeface="Times New Roman" panose="02020603050405020304" pitchFamily="18" charset="0"/>
              <a:cs typeface="Times New Roman" panose="02020603050405020304" pitchFamily="18" charset="0"/>
            </a:endParaRPr>
          </a:p>
          <a:p>
            <a:pPr marL="0" lvl="0" indent="0">
              <a:buNone/>
            </a:pPr>
            <a:r>
              <a:rPr lang="lt-LT" sz="2000" b="1" dirty="0" smtClean="0">
                <a:latin typeface="Times New Roman" panose="02020603050405020304" pitchFamily="18" charset="0"/>
                <a:cs typeface="Times New Roman" panose="02020603050405020304" pitchFamily="18" charset="0"/>
              </a:rPr>
              <a:t>Mokyklų modernizavimo projektai, vidinių ir išorinių edukacinių aplinkų atnaujinimas ir tobulinimas</a:t>
            </a:r>
            <a:endParaRPr lang="lt-LT" sz="2000" b="1" dirty="0">
              <a:latin typeface="Times New Roman" panose="02020603050405020304" pitchFamily="18" charset="0"/>
              <a:cs typeface="Times New Roman" panose="02020603050405020304" pitchFamily="18" charset="0"/>
            </a:endParaRPr>
          </a:p>
          <a:p>
            <a:pPr marL="0" lvl="0" indent="0">
              <a:buNone/>
            </a:pPr>
            <a:endParaRPr lang="lt-LT"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83591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4" name="Diagrama 3"/>
          <p:cNvGraphicFramePr>
            <a:graphicFrameLocks/>
          </p:cNvGraphicFramePr>
          <p:nvPr>
            <p:extLst>
              <p:ext uri="{D42A27DB-BD31-4B8C-83A1-F6EECF244321}">
                <p14:modId xmlns:p14="http://schemas.microsoft.com/office/powerpoint/2010/main" val="100561863"/>
              </p:ext>
            </p:extLst>
          </p:nvPr>
        </p:nvGraphicFramePr>
        <p:xfrm>
          <a:off x="134471" y="107576"/>
          <a:ext cx="8821269" cy="58360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285249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Pavadinimas 1"/>
          <p:cNvSpPr>
            <a:spLocks noGrp="1"/>
          </p:cNvSpPr>
          <p:nvPr>
            <p:ph type="title"/>
          </p:nvPr>
        </p:nvSpPr>
        <p:spPr>
          <a:xfrm>
            <a:off x="457200" y="274638"/>
            <a:ext cx="8229600" cy="778098"/>
          </a:xfrm>
        </p:spPr>
        <p:txBody>
          <a:bodyPr>
            <a:normAutofit/>
          </a:bodyPr>
          <a:lstStyle/>
          <a:p>
            <a:pPr algn="ctr"/>
            <a:r>
              <a:rPr lang="lt-LT" sz="2800" b="1" dirty="0" smtClean="0">
                <a:latin typeface="Times New Roman" panose="02020603050405020304" pitchFamily="18" charset="0"/>
                <a:cs typeface="Times New Roman" panose="02020603050405020304" pitchFamily="18" charset="0"/>
              </a:rPr>
              <a:t>EGZAMINŲ REZULTATŲ POKYTIS</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161365" y="1412776"/>
            <a:ext cx="8839200" cy="4713387"/>
          </a:xfrm>
        </p:spPr>
        <p:txBody>
          <a:bodyPr>
            <a:normAutofit/>
          </a:bodyPr>
          <a:lstStyle/>
          <a:p>
            <a:pPr marL="0" indent="0">
              <a:buNone/>
            </a:pPr>
            <a:r>
              <a:rPr lang="lt-LT" sz="2000" b="1" dirty="0" smtClean="0">
                <a:latin typeface="Times New Roman" panose="02020603050405020304" pitchFamily="18" charset="0"/>
                <a:cs typeface="Times New Roman" panose="02020603050405020304" pitchFamily="18" charset="0"/>
              </a:rPr>
              <a:t>S</a:t>
            </a:r>
            <a:r>
              <a:rPr lang="lt-LT" sz="2200" b="1" dirty="0" smtClean="0">
                <a:latin typeface="Times New Roman" panose="02020603050405020304" pitchFamily="18" charset="0"/>
                <a:cs typeface="Times New Roman" panose="02020603050405020304" pitchFamily="18" charset="0"/>
              </a:rPr>
              <a:t>umažėjo </a:t>
            </a:r>
            <a:r>
              <a:rPr lang="lt-LT" sz="2200" b="1" dirty="0">
                <a:latin typeface="Times New Roman" panose="02020603050405020304" pitchFamily="18" charset="0"/>
                <a:cs typeface="Times New Roman" panose="02020603050405020304" pitchFamily="18" charset="0"/>
              </a:rPr>
              <a:t>kandidatų skaičius neišlaikiusiųjų pasirenkamųjų egzaminų</a:t>
            </a:r>
            <a:r>
              <a:rPr lang="lt-LT" sz="2200" b="1" dirty="0" smtClean="0">
                <a:latin typeface="Times New Roman" panose="02020603050405020304" pitchFamily="18" charset="0"/>
                <a:cs typeface="Times New Roman" panose="02020603050405020304" pitchFamily="18" charset="0"/>
              </a:rPr>
              <a:t>:</a:t>
            </a:r>
          </a:p>
          <a:p>
            <a:pPr marL="0" indent="0">
              <a:buNone/>
            </a:pPr>
            <a:endParaRPr lang="lt-LT" sz="2000" dirty="0">
              <a:latin typeface="Times New Roman" panose="02020603050405020304" pitchFamily="18" charset="0"/>
              <a:cs typeface="Times New Roman" panose="02020603050405020304" pitchFamily="18" charset="0"/>
            </a:endParaRPr>
          </a:p>
          <a:p>
            <a:pPr marL="0" indent="0">
              <a:buNone/>
            </a:pPr>
            <a:r>
              <a:rPr lang="lt-LT" sz="2000" dirty="0">
                <a:latin typeface="Times New Roman" panose="02020603050405020304" pitchFamily="18" charset="0"/>
                <a:cs typeface="Times New Roman" panose="02020603050405020304" pitchFamily="18" charset="0"/>
              </a:rPr>
              <a:t>Fizikos 		nuo 4.51% (2019 m.) iki 0.88 %;</a:t>
            </a:r>
          </a:p>
          <a:p>
            <a:pPr marL="0" indent="0">
              <a:buNone/>
            </a:pPr>
            <a:r>
              <a:rPr lang="lt-LT" sz="2000" dirty="0">
                <a:latin typeface="Times New Roman" panose="02020603050405020304" pitchFamily="18" charset="0"/>
                <a:cs typeface="Times New Roman" panose="02020603050405020304" pitchFamily="18" charset="0"/>
              </a:rPr>
              <a:t>Geografijos	nuo 3.18% (2019 m.) iki 0.61 %;</a:t>
            </a:r>
          </a:p>
          <a:p>
            <a:pPr marL="0" indent="0">
              <a:buNone/>
            </a:pPr>
            <a:r>
              <a:rPr lang="lt-LT" sz="2000" dirty="0">
                <a:latin typeface="Times New Roman" panose="02020603050405020304" pitchFamily="18" charset="0"/>
                <a:cs typeface="Times New Roman" panose="02020603050405020304" pitchFamily="18" charset="0"/>
              </a:rPr>
              <a:t>Istorijos		nuo 0.12% (2019 m.) iki 0%;</a:t>
            </a:r>
          </a:p>
          <a:p>
            <a:pPr marL="0" indent="0">
              <a:buNone/>
            </a:pPr>
            <a:r>
              <a:rPr lang="lt-LT" sz="2000" dirty="0">
                <a:latin typeface="Times New Roman" panose="02020603050405020304" pitchFamily="18" charset="0"/>
                <a:cs typeface="Times New Roman" panose="02020603050405020304" pitchFamily="18" charset="0"/>
              </a:rPr>
              <a:t>Chemijos	nuo 2.52% (2019 m.) iki 0</a:t>
            </a:r>
            <a:r>
              <a:rPr lang="lt-LT" sz="2000" dirty="0" smtClean="0">
                <a:latin typeface="Times New Roman" panose="02020603050405020304" pitchFamily="18" charset="0"/>
                <a:cs typeface="Times New Roman" panose="02020603050405020304" pitchFamily="18" charset="0"/>
              </a:rPr>
              <a:t>%.</a:t>
            </a:r>
          </a:p>
          <a:p>
            <a:pPr marL="0" indent="0">
              <a:buNone/>
            </a:pPr>
            <a:endParaRPr lang="lt-LT" sz="2000" dirty="0">
              <a:latin typeface="Times New Roman" panose="02020603050405020304" pitchFamily="18" charset="0"/>
              <a:cs typeface="Times New Roman" panose="02020603050405020304" pitchFamily="18" charset="0"/>
            </a:endParaRPr>
          </a:p>
          <a:p>
            <a:r>
              <a:rPr lang="lt-LT" sz="2000" dirty="0" smtClean="0">
                <a:latin typeface="Times New Roman" panose="02020603050405020304" pitchFamily="18" charset="0"/>
                <a:cs typeface="Times New Roman" panose="02020603050405020304" pitchFamily="18" charset="0"/>
              </a:rPr>
              <a:t>Tendencingai </a:t>
            </a:r>
            <a:r>
              <a:rPr lang="lt-LT" sz="2000" dirty="0">
                <a:latin typeface="Times New Roman" panose="02020603050405020304" pitchFamily="18" charset="0"/>
                <a:cs typeface="Times New Roman" panose="02020603050405020304" pitchFamily="18" charset="0"/>
              </a:rPr>
              <a:t>mažėja prancūzų egzaminą pasirinkusiųjų skaičius – šįmet pasirinkusiųjų nebuvo. </a:t>
            </a:r>
          </a:p>
        </p:txBody>
      </p:sp>
    </p:spTree>
    <p:extLst>
      <p:ext uri="{BB962C8B-B14F-4D97-AF65-F5344CB8AC3E}">
        <p14:creationId xmlns:p14="http://schemas.microsoft.com/office/powerpoint/2010/main" val="357007064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9E26-3DF9-094C-A682-D171DEBCCFBD}"/>
              </a:ext>
            </a:extLst>
          </p:cNvPr>
          <p:cNvSpPr>
            <a:spLocks noGrp="1"/>
          </p:cNvSpPr>
          <p:nvPr>
            <p:ph type="title"/>
          </p:nvPr>
        </p:nvSpPr>
        <p:spPr>
          <a:xfrm>
            <a:off x="932329" y="125507"/>
            <a:ext cx="8005052" cy="1259948"/>
          </a:xfrm>
        </p:spPr>
        <p:txBody>
          <a:bodyPr>
            <a:normAutofit/>
          </a:bodyPr>
          <a:lstStyle/>
          <a:p>
            <a:pPr algn="ctr"/>
            <a:r>
              <a:rPr lang="lt-LT" dirty="0" smtClean="0">
                <a:latin typeface="Times New Roman" panose="02020603050405020304" pitchFamily="18" charset="0"/>
                <a:cs typeface="Times New Roman" panose="02020603050405020304" pitchFamily="18" charset="0"/>
              </a:rPr>
              <a:t> </a:t>
            </a:r>
            <a:r>
              <a:rPr lang="lt-LT" sz="2200" b="1" dirty="0" smtClean="0">
                <a:latin typeface="Times New Roman" panose="02020603050405020304" pitchFamily="18" charset="0"/>
                <a:cs typeface="Times New Roman" panose="02020603050405020304" pitchFamily="18" charset="0"/>
              </a:rPr>
              <a:t>KAUNAS PATENKA TARP TREČDALIO SAVIVALDYBIŲ,</a:t>
            </a:r>
            <a:br>
              <a:rPr lang="lt-LT" sz="2200" b="1" dirty="0" smtClean="0">
                <a:latin typeface="Times New Roman" panose="02020603050405020304" pitchFamily="18" charset="0"/>
                <a:cs typeface="Times New Roman" panose="02020603050405020304" pitchFamily="18" charset="0"/>
              </a:rPr>
            </a:br>
            <a:r>
              <a:rPr lang="lt-LT" sz="2200" b="1" dirty="0" smtClean="0">
                <a:latin typeface="Times New Roman" panose="02020603050405020304" pitchFamily="18" charset="0"/>
                <a:cs typeface="Times New Roman" panose="02020603050405020304" pitchFamily="18" charset="0"/>
              </a:rPr>
              <a:t> KURIOSE BŪKLĖ PAGAL ŠĮ RODIKLĮ YRA GERIAUSIA, </a:t>
            </a:r>
            <a:endParaRPr lang="en-US" sz="22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228033071"/>
              </p:ext>
            </p:extLst>
          </p:nvPr>
        </p:nvGraphicFramePr>
        <p:xfrm>
          <a:off x="161365" y="1385456"/>
          <a:ext cx="8776016" cy="4959930"/>
        </p:xfrm>
        <a:graphic>
          <a:graphicData uri="http://schemas.openxmlformats.org/drawingml/2006/table">
            <a:tbl>
              <a:tblPr>
                <a:tableStyleId>{5C22544A-7EE6-4342-B048-85BDC9FD1C3A}</a:tableStyleId>
              </a:tblPr>
              <a:tblGrid>
                <a:gridCol w="7867326">
                  <a:extLst>
                    <a:ext uri="{9D8B030D-6E8A-4147-A177-3AD203B41FA5}">
                      <a16:colId xmlns:a16="http://schemas.microsoft.com/office/drawing/2014/main" val="2850527093"/>
                    </a:ext>
                  </a:extLst>
                </a:gridCol>
                <a:gridCol w="908690">
                  <a:extLst>
                    <a:ext uri="{9D8B030D-6E8A-4147-A177-3AD203B41FA5}">
                      <a16:colId xmlns:a16="http://schemas.microsoft.com/office/drawing/2014/main" val="1547050681"/>
                    </a:ext>
                  </a:extLst>
                </a:gridCol>
              </a:tblGrid>
              <a:tr h="330662">
                <a:tc>
                  <a:txBody>
                    <a:bodyPr/>
                    <a:lstStyle/>
                    <a:p>
                      <a:pPr algn="l" fontAlgn="b"/>
                      <a:r>
                        <a:rPr lang="lt-LT" sz="1600" u="none" strike="noStrike" dirty="0">
                          <a:effectLst/>
                          <a:latin typeface="Times New Roman" panose="02020603050405020304" pitchFamily="18" charset="0"/>
                          <a:cs typeface="Times New Roman" panose="02020603050405020304" pitchFamily="18" charset="0"/>
                        </a:rPr>
                        <a:t>BUM mokinių skaičiaus pokytis (proc.) savivaldybėje per trejus metus</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2</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607622329"/>
                  </a:ext>
                </a:extLst>
              </a:tr>
              <a:tr h="330662">
                <a:tc>
                  <a:txBody>
                    <a:bodyPr/>
                    <a:lstStyle/>
                    <a:p>
                      <a:pPr algn="l" fontAlgn="b"/>
                      <a:r>
                        <a:rPr lang="lt-LT" sz="1600" u="none" strike="noStrike" dirty="0">
                          <a:effectLst/>
                          <a:latin typeface="Times New Roman" panose="02020603050405020304" pitchFamily="18" charset="0"/>
                          <a:cs typeface="Times New Roman" panose="02020603050405020304" pitchFamily="18" charset="0"/>
                        </a:rPr>
                        <a:t>Nemokamai maitinamų mokinių dalis (proc.)</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4,4</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350678249"/>
                  </a:ext>
                </a:extLst>
              </a:tr>
              <a:tr h="330662">
                <a:tc>
                  <a:txBody>
                    <a:bodyPr/>
                    <a:lstStyle/>
                    <a:p>
                      <a:pPr algn="l" fontAlgn="b"/>
                      <a:r>
                        <a:rPr lang="lt-LT" sz="1600" u="none" strike="noStrike" dirty="0">
                          <a:solidFill>
                            <a:srgbClr val="FF0000"/>
                          </a:solidFill>
                          <a:effectLst/>
                          <a:latin typeface="Times New Roman" panose="02020603050405020304" pitchFamily="18" charset="0"/>
                          <a:cs typeface="Times New Roman" panose="02020603050405020304" pitchFamily="18" charset="0"/>
                        </a:rPr>
                        <a:t>Aukštos kvalifikacijos mokytojų dalis (proc.)</a:t>
                      </a:r>
                      <a:endParaRPr lang="lt-LT" sz="1600" b="0" i="0" u="none" strike="noStrike" dirty="0">
                        <a:solidFill>
                          <a:srgbClr val="FF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54</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513019811"/>
                  </a:ext>
                </a:extLst>
              </a:tr>
              <a:tr h="330662">
                <a:tc>
                  <a:txBody>
                    <a:bodyPr/>
                    <a:lstStyle/>
                    <a:p>
                      <a:pPr algn="l" fontAlgn="b"/>
                      <a:r>
                        <a:rPr lang="lt-LT" sz="1600" u="none" strike="noStrike" dirty="0">
                          <a:effectLst/>
                          <a:latin typeface="Times New Roman" panose="02020603050405020304" pitchFamily="18" charset="0"/>
                          <a:cs typeface="Times New Roman" panose="02020603050405020304" pitchFamily="18" charset="0"/>
                        </a:rPr>
                        <a:t>Mokytojo vidutinis pamokinis darbo krūvis (kontaktinės valandos)</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765,1</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494333062"/>
                  </a:ext>
                </a:extLst>
              </a:tr>
              <a:tr h="330662">
                <a:tc>
                  <a:txBody>
                    <a:bodyPr/>
                    <a:lstStyle/>
                    <a:p>
                      <a:pPr algn="l" fontAlgn="b"/>
                      <a:r>
                        <a:rPr lang="lt-LT" sz="1600" u="none" strike="noStrike">
                          <a:effectLst/>
                          <a:latin typeface="Times New Roman" panose="02020603050405020304" pitchFamily="18" charset="0"/>
                          <a:cs typeface="Times New Roman" panose="02020603050405020304" pitchFamily="18" charset="0"/>
                        </a:rPr>
                        <a:t>Mokymo ir aplinkos lėšos, tenkančios vienam bendrojo ugdymo mokyklos mokiniui (Eur)</a:t>
                      </a:r>
                      <a:endParaRPr lang="lt-LT"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2204</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500303356"/>
                  </a:ext>
                </a:extLst>
              </a:tr>
              <a:tr h="330662">
                <a:tc>
                  <a:txBody>
                    <a:bodyPr/>
                    <a:lstStyle/>
                    <a:p>
                      <a:pPr algn="l" fontAlgn="b"/>
                      <a:r>
                        <a:rPr lang="pt-BR" sz="1600" u="none" strike="noStrike">
                          <a:effectLst/>
                          <a:latin typeface="Times New Roman" panose="02020603050405020304" pitchFamily="18" charset="0"/>
                          <a:cs typeface="Times New Roman" panose="02020603050405020304" pitchFamily="18" charset="0"/>
                        </a:rPr>
                        <a:t>Vidutinis BUM mokytojo darbo užmokestis (neto, Eur)</a:t>
                      </a:r>
                      <a:endParaRPr lang="pt-B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770,3</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424880126"/>
                  </a:ext>
                </a:extLst>
              </a:tr>
              <a:tr h="330662">
                <a:tc>
                  <a:txBody>
                    <a:bodyPr/>
                    <a:lstStyle/>
                    <a:p>
                      <a:pPr algn="l" fontAlgn="b"/>
                      <a:r>
                        <a:rPr lang="lt-LT" sz="1600" u="none" strike="noStrike" dirty="0">
                          <a:effectLst/>
                          <a:latin typeface="Times New Roman" panose="02020603050405020304" pitchFamily="18" charset="0"/>
                          <a:cs typeface="Times New Roman" panose="02020603050405020304" pitchFamily="18" charset="0"/>
                        </a:rPr>
                        <a:t>Mokyklos patalpų plotas, tenkantis vienam mokiniui (</a:t>
                      </a:r>
                      <a:r>
                        <a:rPr lang="lt-LT" sz="1600" u="none" strike="noStrike" dirty="0" err="1">
                          <a:effectLst/>
                          <a:latin typeface="Times New Roman" panose="02020603050405020304" pitchFamily="18" charset="0"/>
                          <a:cs typeface="Times New Roman" panose="02020603050405020304" pitchFamily="18" charset="0"/>
                        </a:rPr>
                        <a:t>kv.m</a:t>
                      </a:r>
                      <a:r>
                        <a:rPr lang="lt-LT" sz="1600" u="none" strike="noStrike" dirty="0">
                          <a:effectLst/>
                          <a:latin typeface="Times New Roman" panose="02020603050405020304" pitchFamily="18" charset="0"/>
                          <a:cs typeface="Times New Roman" panose="02020603050405020304" pitchFamily="18" charset="0"/>
                        </a:rPr>
                        <a:t>)</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10,7</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433433816"/>
                  </a:ext>
                </a:extLst>
              </a:tr>
              <a:tr h="330662">
                <a:tc>
                  <a:txBody>
                    <a:bodyPr/>
                    <a:lstStyle/>
                    <a:p>
                      <a:pPr algn="l" fontAlgn="b"/>
                      <a:r>
                        <a:rPr lang="lt-LT" sz="1600" u="none" strike="noStrike" dirty="0">
                          <a:effectLst/>
                          <a:latin typeface="Times New Roman" panose="02020603050405020304" pitchFamily="18" charset="0"/>
                          <a:cs typeface="Times New Roman" panose="02020603050405020304" pitchFamily="18" charset="0"/>
                        </a:rPr>
                        <a:t>1-8 klasių </a:t>
                      </a:r>
                      <a:r>
                        <a:rPr lang="lt-LT" sz="1600" u="none" strike="noStrike" dirty="0" smtClean="0">
                          <a:effectLst/>
                          <a:latin typeface="Times New Roman" panose="02020603050405020304" pitchFamily="18" charset="0"/>
                          <a:cs typeface="Times New Roman" panose="02020603050405020304" pitchFamily="18" charset="0"/>
                        </a:rPr>
                        <a:t>mokinių, </a:t>
                      </a:r>
                      <a:r>
                        <a:rPr lang="lt-LT" sz="1600" u="none" strike="noStrike" dirty="0">
                          <a:effectLst/>
                          <a:latin typeface="Times New Roman" panose="02020603050405020304" pitchFamily="18" charset="0"/>
                          <a:cs typeface="Times New Roman" panose="02020603050405020304" pitchFamily="18" charset="0"/>
                        </a:rPr>
                        <a:t>besimokančių jungtinėse klasėse, dalis (proc.)</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0,3</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444449363"/>
                  </a:ext>
                </a:extLst>
              </a:tr>
              <a:tr h="330662">
                <a:tc>
                  <a:txBody>
                    <a:bodyPr/>
                    <a:lstStyle/>
                    <a:p>
                      <a:pPr algn="l" fontAlgn="b"/>
                      <a:r>
                        <a:rPr lang="lt-LT" sz="1600" u="none" strike="noStrike">
                          <a:effectLst/>
                          <a:latin typeface="Times New Roman" panose="02020603050405020304" pitchFamily="18" charset="0"/>
                          <a:cs typeface="Times New Roman" panose="02020603050405020304" pitchFamily="18" charset="0"/>
                        </a:rPr>
                        <a:t>Vidutinis BUM klasės komplekto dydis (mok.)</a:t>
                      </a:r>
                      <a:endParaRPr lang="lt-LT"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23,2</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863460996"/>
                  </a:ext>
                </a:extLst>
              </a:tr>
              <a:tr h="330662">
                <a:tc>
                  <a:txBody>
                    <a:bodyPr/>
                    <a:lstStyle/>
                    <a:p>
                      <a:pPr algn="l" fontAlgn="b"/>
                      <a:r>
                        <a:rPr lang="lt-LT" sz="1600" u="none" strike="noStrike">
                          <a:effectLst/>
                          <a:latin typeface="Times New Roman" panose="02020603050405020304" pitchFamily="18" charset="0"/>
                          <a:cs typeface="Times New Roman" panose="02020603050405020304" pitchFamily="18" charset="0"/>
                        </a:rPr>
                        <a:t>Vienam mokytojui tenkančių mokinių skaičius</a:t>
                      </a:r>
                      <a:endParaRPr lang="lt-LT"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14,2</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766391159"/>
                  </a:ext>
                </a:extLst>
              </a:tr>
              <a:tr h="330662">
                <a:tc>
                  <a:txBody>
                    <a:bodyPr/>
                    <a:lstStyle/>
                    <a:p>
                      <a:pPr algn="l" fontAlgn="b"/>
                      <a:r>
                        <a:rPr lang="lt-LT" sz="1600" u="none" strike="noStrike" dirty="0">
                          <a:effectLst/>
                          <a:latin typeface="Times New Roman" panose="02020603050405020304" pitchFamily="18" charset="0"/>
                          <a:cs typeface="Times New Roman" panose="02020603050405020304" pitchFamily="18" charset="0"/>
                        </a:rPr>
                        <a:t>Mokinių </a:t>
                      </a:r>
                      <a:r>
                        <a:rPr lang="lt-LT" sz="1600" u="none" strike="noStrike" dirty="0" smtClean="0">
                          <a:effectLst/>
                          <a:latin typeface="Times New Roman" panose="02020603050405020304" pitchFamily="18" charset="0"/>
                          <a:cs typeface="Times New Roman" panose="02020603050405020304" pitchFamily="18" charset="0"/>
                        </a:rPr>
                        <a:t>skaičius, </a:t>
                      </a:r>
                      <a:r>
                        <a:rPr lang="lt-LT" sz="1600" u="none" strike="noStrike" dirty="0">
                          <a:effectLst/>
                          <a:latin typeface="Times New Roman" panose="02020603050405020304" pitchFamily="18" charset="0"/>
                          <a:cs typeface="Times New Roman" panose="02020603050405020304" pitchFamily="18" charset="0"/>
                        </a:rPr>
                        <a:t>tenkantis vienam BUM administracijos nariui</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186</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254409291"/>
                  </a:ext>
                </a:extLst>
              </a:tr>
              <a:tr h="330662">
                <a:tc>
                  <a:txBody>
                    <a:bodyPr/>
                    <a:lstStyle/>
                    <a:p>
                      <a:pPr algn="l" fontAlgn="b"/>
                      <a:r>
                        <a:rPr lang="lt-LT" sz="1600" u="none" strike="noStrike">
                          <a:effectLst/>
                          <a:latin typeface="Times New Roman" panose="02020603050405020304" pitchFamily="18" charset="0"/>
                          <a:cs typeface="Times New Roman" panose="02020603050405020304" pitchFamily="18" charset="0"/>
                        </a:rPr>
                        <a:t>3-5 metų vaikų, ugdomų švietimo įstaigose, dalis (proc.)</a:t>
                      </a:r>
                      <a:endParaRPr lang="lt-LT" sz="16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99,4</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57927353"/>
                  </a:ext>
                </a:extLst>
              </a:tr>
              <a:tr h="330662">
                <a:tc>
                  <a:txBody>
                    <a:bodyPr/>
                    <a:lstStyle/>
                    <a:p>
                      <a:pPr algn="l" fontAlgn="b"/>
                      <a:r>
                        <a:rPr lang="lt-LT" sz="1600" u="none" strike="noStrike" dirty="0">
                          <a:solidFill>
                            <a:srgbClr val="FF0000"/>
                          </a:solidFill>
                          <a:effectLst/>
                          <a:latin typeface="Times New Roman" panose="02020603050405020304" pitchFamily="18" charset="0"/>
                          <a:cs typeface="Times New Roman" panose="02020603050405020304" pitchFamily="18" charset="0"/>
                        </a:rPr>
                        <a:t>Per PUPP bent pagrindinį pasiekimų lygį pasiekusių mokinių dalis (proc.)</a:t>
                      </a:r>
                      <a:endParaRPr lang="lt-LT" sz="1600" b="0" i="0" u="none" strike="noStrike" dirty="0">
                        <a:solidFill>
                          <a:srgbClr val="FF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64,8</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707555515"/>
                  </a:ext>
                </a:extLst>
              </a:tr>
              <a:tr h="330662">
                <a:tc>
                  <a:txBody>
                    <a:bodyPr/>
                    <a:lstStyle/>
                    <a:p>
                      <a:pPr algn="l" fontAlgn="b"/>
                      <a:r>
                        <a:rPr lang="lt-LT" sz="1600" u="none" strike="noStrike" dirty="0">
                          <a:solidFill>
                            <a:srgbClr val="FF0000"/>
                          </a:solidFill>
                          <a:effectLst/>
                          <a:latin typeface="Times New Roman" panose="02020603050405020304" pitchFamily="18" charset="0"/>
                          <a:cs typeface="Times New Roman" panose="02020603050405020304" pitchFamily="18" charset="0"/>
                        </a:rPr>
                        <a:t>Apibendrintas VBE rodiklis</a:t>
                      </a:r>
                      <a:endParaRPr lang="lt-LT" sz="1600" b="0" i="0" u="none" strike="noStrike" dirty="0">
                        <a:solidFill>
                          <a:srgbClr val="FF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222,9</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627382405"/>
                  </a:ext>
                </a:extLst>
              </a:tr>
              <a:tr h="330662">
                <a:tc>
                  <a:txBody>
                    <a:bodyPr/>
                    <a:lstStyle/>
                    <a:p>
                      <a:pPr algn="l" fontAlgn="b"/>
                      <a:r>
                        <a:rPr lang="lt-LT" sz="1600" u="none" strike="noStrike" dirty="0">
                          <a:solidFill>
                            <a:srgbClr val="FF0000"/>
                          </a:solidFill>
                          <a:effectLst/>
                          <a:latin typeface="Times New Roman" panose="02020603050405020304" pitchFamily="18" charset="0"/>
                          <a:cs typeface="Times New Roman" panose="02020603050405020304" pitchFamily="18" charset="0"/>
                        </a:rPr>
                        <a:t>Mokinių, kurie mokyklose jaučiasi gerai, dalis (vidurkis, proc.)</a:t>
                      </a:r>
                      <a:endParaRPr lang="lt-LT" sz="1600" b="0" i="0" u="none" strike="noStrike" dirty="0">
                        <a:solidFill>
                          <a:srgbClr val="FF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lt-LT" sz="1600" u="none" strike="noStrike" dirty="0">
                          <a:effectLst/>
                          <a:latin typeface="Times New Roman" panose="02020603050405020304" pitchFamily="18" charset="0"/>
                          <a:cs typeface="Times New Roman" panose="02020603050405020304" pitchFamily="18" charset="0"/>
                        </a:rPr>
                        <a:t>65,8</a:t>
                      </a:r>
                      <a:endParaRPr lang="lt-LT"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986397973"/>
                  </a:ext>
                </a:extLst>
              </a:tr>
            </a:tbl>
          </a:graphicData>
        </a:graphic>
      </p:graphicFrame>
    </p:spTree>
    <p:extLst>
      <p:ext uri="{BB962C8B-B14F-4D97-AF65-F5344CB8AC3E}">
        <p14:creationId xmlns:p14="http://schemas.microsoft.com/office/powerpoint/2010/main" val="184681954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Antraštė 1"/>
          <p:cNvSpPr>
            <a:spLocks noGrp="1"/>
          </p:cNvSpPr>
          <p:nvPr>
            <p:ph type="title"/>
          </p:nvPr>
        </p:nvSpPr>
        <p:spPr>
          <a:xfrm>
            <a:off x="1039907" y="89648"/>
            <a:ext cx="7743876" cy="1344706"/>
          </a:xfrm>
        </p:spPr>
        <p:txBody>
          <a:bodyPr>
            <a:noAutofit/>
          </a:bodyPr>
          <a:lstStyle/>
          <a:p>
            <a:pPr algn="ctr"/>
            <a:r>
              <a:rPr lang="lt-LT" sz="2400" b="1" dirty="0" smtClean="0">
                <a:latin typeface="Times New Roman" panose="02020603050405020304" pitchFamily="18" charset="0"/>
                <a:cs typeface="Times New Roman" panose="02020603050405020304" pitchFamily="18" charset="0"/>
              </a:rPr>
              <a:t>Į 100 GERIAUSIŲ LIETUVOS GIMNAZIJŲ SKAIČIŲ PAGAL VBE PASIEKIMUS ĮEINA 14 KAUNO MIESTO GIMNAZIJŲ</a:t>
            </a:r>
            <a:endParaRPr lang="lt-LT" sz="2400" dirty="0"/>
          </a:p>
        </p:txBody>
      </p:sp>
      <p:sp>
        <p:nvSpPr>
          <p:cNvPr id="3" name="Turinio vietos rezervavimo ženklas 2"/>
          <p:cNvSpPr>
            <a:spLocks noGrp="1"/>
          </p:cNvSpPr>
          <p:nvPr>
            <p:ph idx="1"/>
          </p:nvPr>
        </p:nvSpPr>
        <p:spPr>
          <a:xfrm>
            <a:off x="251012" y="1434355"/>
            <a:ext cx="8532769" cy="4675500"/>
          </a:xfrm>
        </p:spPr>
        <p:txBody>
          <a:bodyPr numCol="2">
            <a:normAutofit lnSpcReduction="10000"/>
          </a:bodyPr>
          <a:lstStyle/>
          <a:p>
            <a:r>
              <a:rPr lang="lt-LT" sz="2700" dirty="0">
                <a:latin typeface="Times New Roman" panose="02020603050405020304" pitchFamily="18" charset="0"/>
                <a:cs typeface="Times New Roman" panose="02020603050405020304" pitchFamily="18" charset="0"/>
              </a:rPr>
              <a:t>KTU </a:t>
            </a:r>
            <a:r>
              <a:rPr lang="lt-LT" sz="2700" dirty="0" smtClean="0">
                <a:latin typeface="Times New Roman" panose="02020603050405020304" pitchFamily="18" charset="0"/>
                <a:cs typeface="Times New Roman" panose="02020603050405020304" pitchFamily="18" charset="0"/>
              </a:rPr>
              <a:t>gimnazija; </a:t>
            </a: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„Saulės“ </a:t>
            </a:r>
            <a:r>
              <a:rPr lang="lt-LT" sz="2700" dirty="0" smtClean="0">
                <a:latin typeface="Times New Roman" panose="02020603050405020304" pitchFamily="18" charset="0"/>
                <a:cs typeface="Times New Roman" panose="02020603050405020304" pitchFamily="18" charset="0"/>
              </a:rPr>
              <a:t>gimnazija; </a:t>
            </a: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jėzuitų </a:t>
            </a:r>
            <a:r>
              <a:rPr lang="lt-LT" sz="2700" dirty="0" smtClean="0">
                <a:latin typeface="Times New Roman" panose="02020603050405020304" pitchFamily="18" charset="0"/>
                <a:cs typeface="Times New Roman" panose="02020603050405020304" pitchFamily="18" charset="0"/>
              </a:rPr>
              <a:t>gimnazija</a:t>
            </a:r>
            <a:r>
              <a:rPr lang="lt-LT" sz="2700" dirty="0">
                <a:latin typeface="Times New Roman" panose="02020603050405020304" pitchFamily="18" charset="0"/>
                <a:cs typeface="Times New Roman" panose="02020603050405020304" pitchFamily="18" charset="0"/>
              </a:rPr>
              <a:t>;</a:t>
            </a:r>
            <a:endParaRPr lang="lt-LT" sz="2700" dirty="0" smtClean="0">
              <a:latin typeface="Times New Roman" panose="02020603050405020304" pitchFamily="18" charset="0"/>
              <a:cs typeface="Times New Roman" panose="02020603050405020304" pitchFamily="18" charset="0"/>
            </a:endParaRPr>
          </a:p>
          <a:p>
            <a:r>
              <a:rPr lang="lt-LT" sz="2700" dirty="0" smtClean="0">
                <a:latin typeface="Times New Roman" panose="02020603050405020304" pitchFamily="18" charset="0"/>
                <a:cs typeface="Times New Roman" panose="02020603050405020304" pitchFamily="18" charset="0"/>
              </a:rPr>
              <a:t>LSMU gimnazija; </a:t>
            </a:r>
          </a:p>
          <a:p>
            <a:r>
              <a:rPr lang="lt-LT" sz="2700" dirty="0" smtClean="0">
                <a:latin typeface="Times New Roman" panose="02020603050405020304" pitchFamily="18" charset="0"/>
                <a:cs typeface="Times New Roman" panose="02020603050405020304" pitchFamily="18" charset="0"/>
              </a:rPr>
              <a:t>VDU </a:t>
            </a:r>
            <a:r>
              <a:rPr lang="lt-LT" sz="2700" dirty="0">
                <a:latin typeface="Times New Roman" panose="02020603050405020304" pitchFamily="18" charset="0"/>
                <a:cs typeface="Times New Roman" panose="02020603050405020304" pitchFamily="18" charset="0"/>
              </a:rPr>
              <a:t>„Rasos“ </a:t>
            </a:r>
            <a:r>
              <a:rPr lang="lt-LT" sz="2700" dirty="0" smtClean="0">
                <a:latin typeface="Times New Roman" panose="02020603050405020304" pitchFamily="18" charset="0"/>
                <a:cs typeface="Times New Roman" panose="02020603050405020304" pitchFamily="18" charset="0"/>
              </a:rPr>
              <a:t>gimnazija</a:t>
            </a:r>
            <a:r>
              <a:rPr lang="lt-LT" sz="2700" dirty="0">
                <a:latin typeface="Times New Roman" panose="02020603050405020304" pitchFamily="18" charset="0"/>
                <a:cs typeface="Times New Roman" panose="02020603050405020304" pitchFamily="18" charset="0"/>
              </a:rPr>
              <a:t>;</a:t>
            </a:r>
            <a:endParaRPr lang="lt-LT" sz="2700" dirty="0" smtClean="0">
              <a:latin typeface="Times New Roman" panose="02020603050405020304" pitchFamily="18" charset="0"/>
              <a:cs typeface="Times New Roman" panose="02020603050405020304" pitchFamily="18" charset="0"/>
            </a:endParaRP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Jono Pauliaus II </a:t>
            </a:r>
            <a:r>
              <a:rPr lang="lt-LT" sz="2700" dirty="0" smtClean="0">
                <a:latin typeface="Times New Roman" panose="02020603050405020304" pitchFamily="18" charset="0"/>
                <a:cs typeface="Times New Roman" panose="02020603050405020304" pitchFamily="18" charset="0"/>
              </a:rPr>
              <a:t>gimnazija</a:t>
            </a:r>
            <a:r>
              <a:rPr lang="lt-LT" sz="2700" dirty="0">
                <a:latin typeface="Times New Roman" panose="02020603050405020304" pitchFamily="18" charset="0"/>
                <a:cs typeface="Times New Roman" panose="02020603050405020304" pitchFamily="18" charset="0"/>
              </a:rPr>
              <a:t>;</a:t>
            </a:r>
            <a:endParaRPr lang="lt-LT" sz="2700" dirty="0" smtClean="0">
              <a:latin typeface="Times New Roman" panose="02020603050405020304" pitchFamily="18" charset="0"/>
              <a:cs typeface="Times New Roman" panose="02020603050405020304" pitchFamily="18" charset="0"/>
            </a:endParaRP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Jono Basanavičiaus </a:t>
            </a:r>
            <a:r>
              <a:rPr lang="lt-LT" sz="2700" dirty="0" smtClean="0">
                <a:latin typeface="Times New Roman" panose="02020603050405020304" pitchFamily="18" charset="0"/>
                <a:cs typeface="Times New Roman" panose="02020603050405020304" pitchFamily="18" charset="0"/>
              </a:rPr>
              <a:t>gimnazija; </a:t>
            </a: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„Varpo“ gimnazija</a:t>
            </a:r>
            <a:r>
              <a:rPr lang="lt-LT" sz="2700" dirty="0" smtClean="0">
                <a:latin typeface="Times New Roman" panose="02020603050405020304" pitchFamily="18" charset="0"/>
                <a:cs typeface="Times New Roman" panose="02020603050405020304" pitchFamily="18" charset="0"/>
              </a:rPr>
              <a:t>;</a:t>
            </a: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„Santaros“ </a:t>
            </a:r>
            <a:r>
              <a:rPr lang="lt-LT" sz="2700" dirty="0" smtClean="0">
                <a:latin typeface="Times New Roman" panose="02020603050405020304" pitchFamily="18" charset="0"/>
                <a:cs typeface="Times New Roman" panose="02020603050405020304" pitchFamily="18" charset="0"/>
              </a:rPr>
              <a:t>gimnazija; </a:t>
            </a:r>
          </a:p>
          <a:p>
            <a:r>
              <a:rPr lang="lt-LT" sz="2700" dirty="0" smtClean="0">
                <a:latin typeface="Times New Roman" panose="02020603050405020304" pitchFamily="18" charset="0"/>
                <a:cs typeface="Times New Roman" panose="02020603050405020304" pitchFamily="18" charset="0"/>
              </a:rPr>
              <a:t>KTU </a:t>
            </a:r>
            <a:r>
              <a:rPr lang="lt-LT" sz="2700" dirty="0">
                <a:latin typeface="Times New Roman" panose="02020603050405020304" pitchFamily="18" charset="0"/>
                <a:cs typeface="Times New Roman" panose="02020603050405020304" pitchFamily="18" charset="0"/>
              </a:rPr>
              <a:t>inžinerijos </a:t>
            </a:r>
            <a:r>
              <a:rPr lang="lt-LT" sz="2700" dirty="0" smtClean="0">
                <a:latin typeface="Times New Roman" panose="02020603050405020304" pitchFamily="18" charset="0"/>
                <a:cs typeface="Times New Roman" panose="02020603050405020304" pitchFamily="18" charset="0"/>
              </a:rPr>
              <a:t>licėjus</a:t>
            </a:r>
            <a:r>
              <a:rPr lang="lt-LT" sz="2700" dirty="0">
                <a:latin typeface="Times New Roman" panose="02020603050405020304" pitchFamily="18" charset="0"/>
                <a:cs typeface="Times New Roman" panose="02020603050405020304" pitchFamily="18" charset="0"/>
              </a:rPr>
              <a:t>;</a:t>
            </a:r>
            <a:endParaRPr lang="lt-LT" sz="2700" dirty="0" smtClean="0">
              <a:latin typeface="Times New Roman" panose="02020603050405020304" pitchFamily="18" charset="0"/>
              <a:cs typeface="Times New Roman" panose="02020603050405020304" pitchFamily="18" charset="0"/>
            </a:endParaRP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Maironio universitetinė </a:t>
            </a:r>
            <a:r>
              <a:rPr lang="lt-LT" sz="2700" dirty="0" smtClean="0">
                <a:latin typeface="Times New Roman" panose="02020603050405020304" pitchFamily="18" charset="0"/>
                <a:cs typeface="Times New Roman" panose="02020603050405020304" pitchFamily="18" charset="0"/>
              </a:rPr>
              <a:t>gimnazija</a:t>
            </a:r>
            <a:r>
              <a:rPr lang="lt-LT" sz="2700" dirty="0">
                <a:latin typeface="Times New Roman" panose="02020603050405020304" pitchFamily="18" charset="0"/>
                <a:cs typeface="Times New Roman" panose="02020603050405020304" pitchFamily="18" charset="0"/>
              </a:rPr>
              <a:t>;</a:t>
            </a:r>
            <a:endParaRPr lang="lt-LT" sz="2700" dirty="0" smtClean="0">
              <a:latin typeface="Times New Roman" panose="02020603050405020304" pitchFamily="18" charset="0"/>
              <a:cs typeface="Times New Roman" panose="02020603050405020304" pitchFamily="18" charset="0"/>
            </a:endParaRP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Jono Jablonskio </a:t>
            </a:r>
            <a:r>
              <a:rPr lang="lt-LT" sz="2700" dirty="0" smtClean="0">
                <a:latin typeface="Times New Roman" panose="02020603050405020304" pitchFamily="18" charset="0"/>
                <a:cs typeface="Times New Roman" panose="02020603050405020304" pitchFamily="18" charset="0"/>
              </a:rPr>
              <a:t>gimnazija</a:t>
            </a:r>
            <a:r>
              <a:rPr lang="lt-LT" sz="2700" dirty="0">
                <a:latin typeface="Times New Roman" panose="02020603050405020304" pitchFamily="18" charset="0"/>
                <a:cs typeface="Times New Roman" panose="02020603050405020304" pitchFamily="18" charset="0"/>
              </a:rPr>
              <a:t>;</a:t>
            </a:r>
            <a:endParaRPr lang="lt-LT" sz="2700" dirty="0" smtClean="0">
              <a:latin typeface="Times New Roman" panose="02020603050405020304" pitchFamily="18" charset="0"/>
              <a:cs typeface="Times New Roman" panose="02020603050405020304" pitchFamily="18" charset="0"/>
            </a:endParaRP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„Vyturio“ </a:t>
            </a:r>
            <a:r>
              <a:rPr lang="lt-LT" sz="2700" dirty="0" smtClean="0">
                <a:latin typeface="Times New Roman" panose="02020603050405020304" pitchFamily="18" charset="0"/>
                <a:cs typeface="Times New Roman" panose="02020603050405020304" pitchFamily="18" charset="0"/>
              </a:rPr>
              <a:t>gimnazija</a:t>
            </a:r>
            <a:r>
              <a:rPr lang="lt-LT" sz="2700" dirty="0">
                <a:latin typeface="Times New Roman" panose="02020603050405020304" pitchFamily="18" charset="0"/>
                <a:cs typeface="Times New Roman" panose="02020603050405020304" pitchFamily="18" charset="0"/>
              </a:rPr>
              <a:t>;</a:t>
            </a:r>
            <a:endParaRPr lang="lt-LT" sz="2700" dirty="0" smtClean="0">
              <a:latin typeface="Times New Roman" panose="02020603050405020304" pitchFamily="18" charset="0"/>
              <a:cs typeface="Times New Roman" panose="02020603050405020304" pitchFamily="18" charset="0"/>
            </a:endParaRPr>
          </a:p>
          <a:p>
            <a:r>
              <a:rPr lang="lt-LT" sz="2700" dirty="0" smtClean="0">
                <a:latin typeface="Times New Roman" panose="02020603050405020304" pitchFamily="18" charset="0"/>
                <a:cs typeface="Times New Roman" panose="02020603050405020304" pitchFamily="18" charset="0"/>
              </a:rPr>
              <a:t>Kauno </a:t>
            </a:r>
            <a:r>
              <a:rPr lang="lt-LT" sz="2700" dirty="0">
                <a:latin typeface="Times New Roman" panose="02020603050405020304" pitchFamily="18" charset="0"/>
                <a:cs typeface="Times New Roman" panose="02020603050405020304" pitchFamily="18" charset="0"/>
              </a:rPr>
              <a:t>dailės gimnazija.</a:t>
            </a:r>
          </a:p>
          <a:p>
            <a:endParaRPr lang="lt-LT" dirty="0"/>
          </a:p>
        </p:txBody>
      </p:sp>
    </p:spTree>
    <p:extLst>
      <p:ext uri="{BB962C8B-B14F-4D97-AF65-F5344CB8AC3E}">
        <p14:creationId xmlns:p14="http://schemas.microsoft.com/office/powerpoint/2010/main" val="387813100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Pavadinimas 7"/>
          <p:cNvSpPr>
            <a:spLocks noGrp="1"/>
          </p:cNvSpPr>
          <p:nvPr>
            <p:ph type="title"/>
          </p:nvPr>
        </p:nvSpPr>
        <p:spPr>
          <a:xfrm>
            <a:off x="806203" y="256438"/>
            <a:ext cx="7886700" cy="953144"/>
          </a:xfrm>
        </p:spPr>
        <p:txBody>
          <a:bodyPr>
            <a:normAutofit/>
          </a:bodyPr>
          <a:lstStyle/>
          <a:p>
            <a:pPr algn="ctr" defTabSz="366629" hangingPunct="0">
              <a:lnSpc>
                <a:spcPct val="100000"/>
              </a:lnSpc>
              <a:spcBef>
                <a:spcPts val="0"/>
              </a:spcBef>
            </a:pPr>
            <a:r>
              <a:rPr lang="en-US" sz="3200" b="1" kern="0" dirty="0" smtClean="0">
                <a:latin typeface="Helvetica Light"/>
                <a:sym typeface="Helvetica Light"/>
              </a:rPr>
              <a:t>202</a:t>
            </a:r>
            <a:r>
              <a:rPr lang="lt-LT" sz="3200" b="1" kern="0" dirty="0" smtClean="0">
                <a:latin typeface="Helvetica Light"/>
                <a:sym typeface="Helvetica Light"/>
              </a:rPr>
              <a:t>0</a:t>
            </a:r>
            <a:r>
              <a:rPr lang="en-US" sz="3200" b="1" kern="0" dirty="0" smtClean="0">
                <a:latin typeface="Helvetica Light"/>
                <a:sym typeface="Helvetica Light"/>
              </a:rPr>
              <a:t>-202</a:t>
            </a:r>
            <a:r>
              <a:rPr lang="lt-LT" sz="3200" b="1" kern="0" dirty="0" smtClean="0">
                <a:latin typeface="Helvetica Light"/>
                <a:sym typeface="Helvetica Light"/>
              </a:rPr>
              <a:t>1</a:t>
            </a:r>
            <a:r>
              <a:rPr lang="en-US" sz="3200" b="1" kern="0" dirty="0" smtClean="0">
                <a:latin typeface="Helvetica Light"/>
                <a:sym typeface="Helvetica Light"/>
              </a:rPr>
              <a:t> M. </a:t>
            </a:r>
            <a:r>
              <a:rPr lang="lt-LT" sz="3200" b="1" kern="0" dirty="0" smtClean="0">
                <a:latin typeface="Helvetica Light"/>
                <a:sym typeface="Helvetica Light"/>
              </a:rPr>
              <a:t>M. PRIORITETAI</a:t>
            </a:r>
            <a:endParaRPr lang="lt-LT" sz="3200" dirty="0"/>
          </a:p>
        </p:txBody>
      </p:sp>
      <p:sp>
        <p:nvSpPr>
          <p:cNvPr id="12" name="Suapvalintas stačiakampis 11"/>
          <p:cNvSpPr/>
          <p:nvPr/>
        </p:nvSpPr>
        <p:spPr>
          <a:xfrm>
            <a:off x="387560" y="1447909"/>
            <a:ext cx="2808312" cy="79208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a:ln>
                <a:noFill/>
              </a:ln>
              <a:solidFill>
                <a:prstClr val="white"/>
              </a:solidFill>
              <a:effectLst/>
              <a:uLnTx/>
              <a:uFillTx/>
              <a:latin typeface="Calibri" panose="020F0502020204030204"/>
              <a:ea typeface="+mn-ea"/>
              <a:cs typeface="+mn-cs"/>
              <a:sym typeface="Helvetica Light"/>
            </a:endParaRPr>
          </a:p>
        </p:txBody>
      </p:sp>
      <p:sp>
        <p:nvSpPr>
          <p:cNvPr id="13" name="TextBox 12"/>
          <p:cNvSpPr txBox="1"/>
          <p:nvPr/>
        </p:nvSpPr>
        <p:spPr>
          <a:xfrm>
            <a:off x="497825" y="1588440"/>
            <a:ext cx="2592288" cy="877163"/>
          </a:xfrm>
          <a:prstGeom prst="rect">
            <a:avLst/>
          </a:prstGeom>
          <a:noFill/>
        </p:spPr>
        <p:txBody>
          <a:bodyPr wrap="square" rtlCol="0">
            <a:spAutoFit/>
          </a:bodyPr>
          <a:lstStyle/>
          <a:p>
            <a:pPr marL="0" marR="0" lvl="0" indent="0" algn="ctr" defTabSz="366629" rtl="0" eaLnBrk="1" fontAlgn="auto" latinLnBrk="0" hangingPunct="0">
              <a:lnSpc>
                <a:spcPct val="100000"/>
              </a:lnSpc>
              <a:spcBef>
                <a:spcPts val="0"/>
              </a:spcBef>
              <a:spcAft>
                <a:spcPts val="0"/>
              </a:spcAft>
              <a:buClrTx/>
              <a:buSzTx/>
              <a:buFontTx/>
              <a:buNone/>
              <a:tabLst/>
              <a:defRPr/>
            </a:pPr>
            <a:r>
              <a:rPr kumimoji="0" lang="lt-LT" sz="1200" b="0" i="0" u="none" strike="noStrike" kern="1200" cap="none" spc="0" normalizeH="0" baseline="0" noProof="0" dirty="0" smtClean="0">
                <a:ln>
                  <a:noFill/>
                </a:ln>
                <a:solidFill>
                  <a:prstClr val="black"/>
                </a:solidFill>
                <a:effectLst/>
                <a:uLnTx/>
                <a:uFillTx/>
                <a:latin typeface="Calibri" panose="020F0502020204030204"/>
                <a:ea typeface="+mn-ea"/>
                <a:cs typeface="+mn-cs"/>
                <a:sym typeface="Helvetica Light"/>
              </a:rPr>
              <a:t> </a:t>
            </a:r>
            <a:r>
              <a:rPr kumimoji="0" lang="lt-LT" sz="1400" b="1" i="0" u="none" strike="noStrike" kern="1200" cap="none" spc="0" normalizeH="0" baseline="0" noProof="0" dirty="0" smtClean="0">
                <a:ln>
                  <a:noFill/>
                </a:ln>
                <a:effectLst/>
                <a:uLnTx/>
                <a:uFillTx/>
                <a:latin typeface="Calibri" panose="020F0502020204030204"/>
                <a:sym typeface="Helvetica Light"/>
              </a:rPr>
              <a:t>M</a:t>
            </a:r>
            <a:r>
              <a:rPr lang="lt-LT" sz="1400" b="1" noProof="0" dirty="0" smtClean="0">
                <a:latin typeface="Calibri" panose="020F0502020204030204"/>
                <a:sym typeface="Helvetica Light"/>
              </a:rPr>
              <a:t>OKINIŲ MOKYMO(SI)  PAŽANGA</a:t>
            </a:r>
            <a:endParaRPr kumimoji="0" lang="lt-LT" sz="1400" b="1" i="0" u="none" strike="noStrike" kern="1200" cap="none" spc="0" normalizeH="0" baseline="0" noProof="0" dirty="0" smtClean="0">
              <a:ln>
                <a:noFill/>
              </a:ln>
              <a:effectLst/>
              <a:uLnTx/>
              <a:uFillTx/>
              <a:latin typeface="Calibri" panose="020F0502020204030204"/>
              <a:sym typeface="Helvetica Light"/>
            </a:endParaRPr>
          </a:p>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dirty="0">
              <a:ln>
                <a:noFill/>
              </a:ln>
              <a:solidFill>
                <a:srgbClr val="000000"/>
              </a:solidFill>
              <a:effectLst/>
              <a:uLnTx/>
              <a:uFillTx/>
              <a:latin typeface="Helvetica Light"/>
              <a:ea typeface="+mn-ea"/>
              <a:cs typeface="+mn-cs"/>
              <a:sym typeface="Helvetica Light"/>
            </a:endParaRPr>
          </a:p>
        </p:txBody>
      </p:sp>
      <p:sp>
        <p:nvSpPr>
          <p:cNvPr id="14" name="Suapvalintas stačiakampis 13"/>
          <p:cNvSpPr/>
          <p:nvPr/>
        </p:nvSpPr>
        <p:spPr>
          <a:xfrm>
            <a:off x="3239852" y="1465277"/>
            <a:ext cx="2664296" cy="79208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a:ln>
                <a:noFill/>
              </a:ln>
              <a:solidFill>
                <a:prstClr val="white"/>
              </a:solidFill>
              <a:effectLst/>
              <a:uLnTx/>
              <a:uFillTx/>
              <a:latin typeface="Calibri" panose="020F0502020204030204"/>
              <a:ea typeface="+mn-ea"/>
              <a:cs typeface="+mn-cs"/>
              <a:sym typeface="Helvetica Light"/>
            </a:endParaRPr>
          </a:p>
        </p:txBody>
      </p:sp>
      <p:sp>
        <p:nvSpPr>
          <p:cNvPr id="15" name="Suapvalintas stačiakampis 14"/>
          <p:cNvSpPr/>
          <p:nvPr/>
        </p:nvSpPr>
        <p:spPr>
          <a:xfrm>
            <a:off x="6012160" y="1448780"/>
            <a:ext cx="2808312" cy="79208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a:ln>
                <a:noFill/>
              </a:ln>
              <a:solidFill>
                <a:prstClr val="white"/>
              </a:solidFill>
              <a:effectLst/>
              <a:uLnTx/>
              <a:uFillTx/>
              <a:latin typeface="Calibri" panose="020F0502020204030204"/>
              <a:ea typeface="+mn-ea"/>
              <a:cs typeface="+mn-cs"/>
              <a:sym typeface="Helvetica Light"/>
            </a:endParaRPr>
          </a:p>
        </p:txBody>
      </p:sp>
      <p:sp>
        <p:nvSpPr>
          <p:cNvPr id="24" name="Stačiakampis 23"/>
          <p:cNvSpPr/>
          <p:nvPr/>
        </p:nvSpPr>
        <p:spPr>
          <a:xfrm>
            <a:off x="385862" y="2634585"/>
            <a:ext cx="2808312" cy="3098671"/>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a:ln>
                <a:noFill/>
              </a:ln>
              <a:solidFill>
                <a:prstClr val="white"/>
              </a:solidFill>
              <a:effectLst/>
              <a:uLnTx/>
              <a:uFillTx/>
              <a:latin typeface="Calibri" panose="020F0502020204030204"/>
              <a:ea typeface="+mn-ea"/>
              <a:cs typeface="+mn-cs"/>
              <a:sym typeface="Helvetica Light"/>
            </a:endParaRPr>
          </a:p>
        </p:txBody>
      </p:sp>
      <p:sp>
        <p:nvSpPr>
          <p:cNvPr id="26" name="TextBox 25"/>
          <p:cNvSpPr txBox="1"/>
          <p:nvPr/>
        </p:nvSpPr>
        <p:spPr>
          <a:xfrm>
            <a:off x="553207" y="2617217"/>
            <a:ext cx="2473622" cy="2462213"/>
          </a:xfrm>
          <a:prstGeom prst="rect">
            <a:avLst/>
          </a:prstGeom>
          <a:noFill/>
        </p:spPr>
        <p:txBody>
          <a:bodyPr wrap="square" rtlCol="0">
            <a:spAutoFit/>
          </a:bodyPr>
          <a:lstStyle/>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defRPr/>
            </a:pPr>
            <a:r>
              <a:rPr lang="lt-LT" sz="1400" dirty="0" smtClean="0">
                <a:solidFill>
                  <a:prstClr val="black"/>
                </a:solidFill>
                <a:latin typeface="Calibri" panose="020F0502020204030204"/>
                <a:sym typeface="Helvetica Light"/>
              </a:rPr>
              <a:t>Mokinių pažangos ir pasiekimų gerinimas (matematika</a:t>
            </a:r>
            <a:r>
              <a:rPr lang="lt-LT" sz="1400" dirty="0">
                <a:solidFill>
                  <a:prstClr val="black"/>
                </a:solidFill>
                <a:latin typeface="Calibri" panose="020F0502020204030204"/>
                <a:sym typeface="Helvetica Light"/>
              </a:rPr>
              <a:t> </a:t>
            </a:r>
            <a:r>
              <a:rPr lang="lt-LT" sz="1400" dirty="0" smtClean="0">
                <a:solidFill>
                  <a:prstClr val="black"/>
                </a:solidFill>
                <a:latin typeface="Calibri" panose="020F0502020204030204"/>
                <a:sym typeface="Helvetica Light"/>
              </a:rPr>
              <a:t>ir kt.)</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defRPr/>
            </a:pPr>
            <a:r>
              <a:rPr lang="lt-LT" sz="1400" dirty="0" smtClean="0">
                <a:solidFill>
                  <a:prstClr val="black"/>
                </a:solidFill>
                <a:latin typeface="Calibri" panose="020F0502020204030204"/>
                <a:sym typeface="Helvetica Light"/>
              </a:rPr>
              <a:t>Pasirengimas atnaujinto ugdymo įgyvendinimui</a:t>
            </a:r>
            <a:endParaRPr kumimoji="0" lang="lt-LT" sz="1400" b="1" i="0" u="none" strike="noStrike" kern="1200" cap="none" spc="0" normalizeH="0" baseline="0" noProof="0" dirty="0">
              <a:ln>
                <a:noFill/>
              </a:ln>
              <a:solidFill>
                <a:prstClr val="black"/>
              </a:solidFill>
              <a:effectLst/>
              <a:uLnTx/>
              <a:uFillTx/>
              <a:latin typeface="Calibri" panose="020F0502020204030204"/>
              <a:ea typeface="+mn-ea"/>
              <a:cs typeface="+mn-cs"/>
              <a:sym typeface="Helvetica Light"/>
            </a:endParaRP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defRPr/>
            </a:pPr>
            <a:r>
              <a:rPr kumimoji="0" lang="lt-LT" sz="1400" i="0" u="none" strike="noStrike" kern="1200" cap="none" spc="0" normalizeH="0" baseline="0" noProof="0" dirty="0" smtClean="0">
                <a:ln>
                  <a:noFill/>
                </a:ln>
                <a:solidFill>
                  <a:prstClr val="black"/>
                </a:solidFill>
                <a:effectLst/>
                <a:uLnTx/>
                <a:uFillTx/>
                <a:latin typeface="Calibri" panose="020F0502020204030204"/>
                <a:ea typeface="+mn-ea"/>
                <a:cs typeface="+mn-cs"/>
                <a:sym typeface="Helvetica Light"/>
              </a:rPr>
              <a:t>Inovacijos įgyvendinant ugdymo turinį</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defRPr/>
            </a:pPr>
            <a:r>
              <a:rPr kumimoji="0" lang="lt-LT" sz="1400" b="0" i="0" u="none" strike="noStrike" kern="1200" cap="none" spc="0" normalizeH="0" baseline="0" noProof="0" dirty="0" smtClean="0">
                <a:ln>
                  <a:noFill/>
                </a:ln>
                <a:solidFill>
                  <a:prstClr val="black"/>
                </a:solidFill>
                <a:effectLst/>
                <a:uLnTx/>
                <a:uFillTx/>
                <a:latin typeface="Calibri" panose="020F0502020204030204"/>
                <a:ea typeface="+mn-ea"/>
                <a:cs typeface="+mn-cs"/>
                <a:sym typeface="Helvetica Light"/>
              </a:rPr>
              <a:t>STEAM ugdymo plėtra.</a:t>
            </a:r>
          </a:p>
          <a:p>
            <a:pPr marL="342900" lvl="0" indent="-342900" defTabSz="685800">
              <a:buFont typeface="+mj-lt"/>
              <a:buAutoNum type="arabicPeriod"/>
              <a:defRPr/>
            </a:pPr>
            <a:r>
              <a:rPr lang="lt-LT" sz="1400" dirty="0">
                <a:solidFill>
                  <a:prstClr val="black"/>
                </a:solidFill>
                <a:sym typeface="Helvetica Light"/>
              </a:rPr>
              <a:t>Mokytojų kvalifikacijos tobulinimas</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defRPr/>
            </a:pPr>
            <a:endPar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sym typeface="Helvetica Light"/>
            </a:endParaRPr>
          </a:p>
        </p:txBody>
      </p:sp>
      <p:sp>
        <p:nvSpPr>
          <p:cNvPr id="27" name="Rodyklė žemyn 26"/>
          <p:cNvSpPr/>
          <p:nvPr/>
        </p:nvSpPr>
        <p:spPr>
          <a:xfrm>
            <a:off x="1646002" y="2221707"/>
            <a:ext cx="154223" cy="395511"/>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a:ln>
                <a:noFill/>
              </a:ln>
              <a:solidFill>
                <a:prstClr val="white"/>
              </a:solidFill>
              <a:effectLst/>
              <a:uLnTx/>
              <a:uFillTx/>
              <a:latin typeface="Calibri" panose="020F0502020204030204"/>
              <a:ea typeface="+mn-ea"/>
              <a:cs typeface="+mn-cs"/>
              <a:sym typeface="Helvetica Light"/>
            </a:endParaRPr>
          </a:p>
        </p:txBody>
      </p:sp>
      <p:sp>
        <p:nvSpPr>
          <p:cNvPr id="28" name="TextBox 27"/>
          <p:cNvSpPr txBox="1"/>
          <p:nvPr/>
        </p:nvSpPr>
        <p:spPr>
          <a:xfrm>
            <a:off x="3419872" y="1662488"/>
            <a:ext cx="2448272" cy="523220"/>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lt-LT" sz="1400" b="1" noProof="0" dirty="0" smtClean="0">
                <a:solidFill>
                  <a:prstClr val="black"/>
                </a:solidFill>
                <a:latin typeface="Calibri" panose="020F0502020204030204"/>
                <a:sym typeface="Helvetica Light"/>
              </a:rPr>
              <a:t>MOKYKLOS BENDRUOMENĖS SAUGUMAS </a:t>
            </a:r>
            <a:endParaRPr kumimoji="0" lang="lt-LT" sz="1400" b="1" i="0" u="none" strike="noStrike" kern="1200" cap="none" spc="0" normalizeH="0" baseline="0" noProof="0" dirty="0">
              <a:ln>
                <a:noFill/>
              </a:ln>
              <a:solidFill>
                <a:prstClr val="black"/>
              </a:solidFill>
              <a:effectLst/>
              <a:uLnTx/>
              <a:uFillTx/>
              <a:latin typeface="Calibri" panose="020F0502020204030204"/>
              <a:sym typeface="Helvetica Light"/>
            </a:endParaRPr>
          </a:p>
        </p:txBody>
      </p:sp>
      <p:sp>
        <p:nvSpPr>
          <p:cNvPr id="29" name="TextBox 28"/>
          <p:cNvSpPr txBox="1"/>
          <p:nvPr/>
        </p:nvSpPr>
        <p:spPr>
          <a:xfrm>
            <a:off x="6084168" y="1558346"/>
            <a:ext cx="2448272" cy="738664"/>
          </a:xfrm>
          <a:prstGeom prst="rect">
            <a:avLst/>
          </a:prstGeom>
          <a:noFill/>
        </p:spPr>
        <p:txBody>
          <a:bodyPr wrap="square" rtlCol="0">
            <a:spAutoFit/>
          </a:bodyPr>
          <a:lstStyle/>
          <a:p>
            <a:pPr marL="0" marR="0" lvl="0" indent="0" algn="ctr" defTabSz="366629" rtl="0" eaLnBrk="1" fontAlgn="auto" latinLnBrk="0" hangingPunct="0">
              <a:lnSpc>
                <a:spcPct val="100000"/>
              </a:lnSpc>
              <a:spcBef>
                <a:spcPts val="0"/>
              </a:spcBef>
              <a:spcAft>
                <a:spcPts val="0"/>
              </a:spcAft>
              <a:buClrTx/>
              <a:buSzTx/>
              <a:buFontTx/>
              <a:buNone/>
              <a:tabLst/>
              <a:defRPr/>
            </a:pPr>
            <a:r>
              <a:rPr lang="lt-LT" sz="1400" b="1" kern="0" dirty="0" smtClean="0">
                <a:latin typeface="Calibri" panose="020F0502020204030204"/>
                <a:sym typeface="Helvetica Light"/>
              </a:rPr>
              <a:t>Finansinių ištekliai, edukacinės erdvės, mokymo(</a:t>
            </a:r>
            <a:r>
              <a:rPr lang="lt-LT" sz="1400" b="1" kern="0" dirty="0" err="1" smtClean="0">
                <a:latin typeface="Calibri" panose="020F0502020204030204"/>
                <a:sym typeface="Helvetica Light"/>
              </a:rPr>
              <a:t>si</a:t>
            </a:r>
            <a:r>
              <a:rPr lang="lt-LT" sz="1400" b="1" kern="0" dirty="0" smtClean="0">
                <a:latin typeface="Calibri" panose="020F0502020204030204"/>
                <a:sym typeface="Helvetica Light"/>
              </a:rPr>
              <a:t>) priemonės  </a:t>
            </a:r>
            <a:endParaRPr kumimoji="0" lang="lt-LT" sz="1400" b="1" i="0" u="none" strike="noStrike" kern="0" cap="none" spc="0" normalizeH="0" baseline="0" noProof="0" dirty="0">
              <a:ln>
                <a:noFill/>
              </a:ln>
              <a:effectLst/>
              <a:uLnTx/>
              <a:uFillTx/>
              <a:latin typeface="Calibri" panose="020F0502020204030204"/>
              <a:sym typeface="Helvetica Light"/>
            </a:endParaRPr>
          </a:p>
        </p:txBody>
      </p:sp>
      <p:sp>
        <p:nvSpPr>
          <p:cNvPr id="30" name="Stačiakampis 29"/>
          <p:cNvSpPr/>
          <p:nvPr/>
        </p:nvSpPr>
        <p:spPr>
          <a:xfrm>
            <a:off x="3275856" y="2634584"/>
            <a:ext cx="2664086" cy="309867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a:ln>
                <a:noFill/>
              </a:ln>
              <a:solidFill>
                <a:prstClr val="white"/>
              </a:solidFill>
              <a:effectLst/>
              <a:uLnTx/>
              <a:uFillTx/>
              <a:latin typeface="Calibri" panose="020F0502020204030204"/>
              <a:ea typeface="+mn-ea"/>
              <a:cs typeface="+mn-cs"/>
              <a:sym typeface="Helvetica Light"/>
            </a:endParaRPr>
          </a:p>
        </p:txBody>
      </p:sp>
      <p:sp>
        <p:nvSpPr>
          <p:cNvPr id="31" name="Stačiakampis 30"/>
          <p:cNvSpPr/>
          <p:nvPr/>
        </p:nvSpPr>
        <p:spPr>
          <a:xfrm>
            <a:off x="6012160" y="2634584"/>
            <a:ext cx="2808312" cy="309867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a:ln>
                <a:noFill/>
              </a:ln>
              <a:solidFill>
                <a:prstClr val="white"/>
              </a:solidFill>
              <a:effectLst/>
              <a:uLnTx/>
              <a:uFillTx/>
              <a:latin typeface="Calibri" panose="020F0502020204030204"/>
              <a:ea typeface="+mn-ea"/>
              <a:cs typeface="+mn-cs"/>
              <a:sym typeface="Helvetica Light"/>
            </a:endParaRPr>
          </a:p>
        </p:txBody>
      </p:sp>
      <p:sp>
        <p:nvSpPr>
          <p:cNvPr id="32" name="Rodyklė žemyn 31"/>
          <p:cNvSpPr/>
          <p:nvPr/>
        </p:nvSpPr>
        <p:spPr>
          <a:xfrm>
            <a:off x="4499992" y="2262651"/>
            <a:ext cx="144016" cy="359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a:ln>
                <a:noFill/>
              </a:ln>
              <a:solidFill>
                <a:prstClr val="white"/>
              </a:solidFill>
              <a:effectLst/>
              <a:uLnTx/>
              <a:uFillTx/>
              <a:latin typeface="Calibri" panose="020F0502020204030204"/>
              <a:ea typeface="+mn-ea"/>
              <a:cs typeface="+mn-cs"/>
              <a:sym typeface="Helvetica Light"/>
            </a:endParaRPr>
          </a:p>
        </p:txBody>
      </p:sp>
      <p:sp>
        <p:nvSpPr>
          <p:cNvPr id="33" name="Rodyklė žemyn 32"/>
          <p:cNvSpPr/>
          <p:nvPr/>
        </p:nvSpPr>
        <p:spPr>
          <a:xfrm>
            <a:off x="7380598" y="2257365"/>
            <a:ext cx="144016" cy="359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66629" rtl="0" eaLnBrk="1" fontAlgn="auto" latinLnBrk="0" hangingPunct="0">
              <a:lnSpc>
                <a:spcPct val="100000"/>
              </a:lnSpc>
              <a:spcBef>
                <a:spcPts val="0"/>
              </a:spcBef>
              <a:spcAft>
                <a:spcPts val="0"/>
              </a:spcAft>
              <a:buClrTx/>
              <a:buSzTx/>
              <a:buFontTx/>
              <a:buNone/>
              <a:tabLst/>
              <a:defRPr/>
            </a:pPr>
            <a:endParaRPr kumimoji="0" lang="lt-LT" sz="2300" b="0" i="0" u="none" strike="noStrike" kern="0" cap="none" spc="0" normalizeH="0" baseline="0" noProof="0">
              <a:ln>
                <a:noFill/>
              </a:ln>
              <a:solidFill>
                <a:prstClr val="white"/>
              </a:solidFill>
              <a:effectLst/>
              <a:uLnTx/>
              <a:uFillTx/>
              <a:latin typeface="Calibri" panose="020F0502020204030204"/>
              <a:ea typeface="+mn-ea"/>
              <a:cs typeface="+mn-cs"/>
              <a:sym typeface="Helvetica Light"/>
            </a:endParaRPr>
          </a:p>
        </p:txBody>
      </p:sp>
      <p:sp>
        <p:nvSpPr>
          <p:cNvPr id="34" name="TextBox 33"/>
          <p:cNvSpPr txBox="1"/>
          <p:nvPr/>
        </p:nvSpPr>
        <p:spPr>
          <a:xfrm>
            <a:off x="3266392" y="2705879"/>
            <a:ext cx="2817776" cy="2693045"/>
          </a:xfrm>
          <a:prstGeom prst="rect">
            <a:avLst/>
          </a:prstGeom>
          <a:noFill/>
        </p:spPr>
        <p:txBody>
          <a:bodyPr wrap="square" rtlCol="0">
            <a:spAutoFit/>
          </a:bodyPr>
          <a:lstStyle/>
          <a:p>
            <a:pPr marL="342900" lvl="0" indent="-342900" defTabSz="685800">
              <a:buFont typeface="+mj-lt"/>
              <a:buAutoNum type="arabicPeriod"/>
              <a:defRPr/>
            </a:pPr>
            <a:r>
              <a:rPr lang="lt-LT" sz="1300" dirty="0" smtClean="0">
                <a:solidFill>
                  <a:prstClr val="black"/>
                </a:solidFill>
                <a:sym typeface="Helvetica Light"/>
              </a:rPr>
              <a:t>Kasdienio ugdymo organizavimas.</a:t>
            </a:r>
          </a:p>
          <a:p>
            <a:pPr marL="342900" lvl="0" indent="-342900" defTabSz="685800">
              <a:buFont typeface="+mj-lt"/>
              <a:buAutoNum type="arabicPeriod"/>
              <a:defRPr/>
            </a:pPr>
            <a:r>
              <a:rPr lang="lt-LT" sz="1300" dirty="0" smtClean="0">
                <a:solidFill>
                  <a:prstClr val="black"/>
                </a:solidFill>
                <a:sym typeface="Helvetica Light"/>
              </a:rPr>
              <a:t>Nuotolinis </a:t>
            </a:r>
            <a:r>
              <a:rPr lang="lt-LT" sz="1300" dirty="0">
                <a:solidFill>
                  <a:prstClr val="black"/>
                </a:solidFill>
                <a:sym typeface="Helvetica Light"/>
              </a:rPr>
              <a:t>mokymo(</a:t>
            </a:r>
            <a:r>
              <a:rPr lang="lt-LT" sz="1300" dirty="0" err="1">
                <a:solidFill>
                  <a:prstClr val="black"/>
                </a:solidFill>
                <a:sym typeface="Helvetica Light"/>
              </a:rPr>
              <a:t>si</a:t>
            </a:r>
            <a:r>
              <a:rPr lang="lt-LT" sz="1300" dirty="0">
                <a:solidFill>
                  <a:prstClr val="black"/>
                </a:solidFill>
                <a:sym typeface="Helvetica Light"/>
              </a:rPr>
              <a:t>) </a:t>
            </a:r>
            <a:r>
              <a:rPr lang="lt-LT" sz="1300" dirty="0" smtClean="0">
                <a:solidFill>
                  <a:prstClr val="black"/>
                </a:solidFill>
                <a:sym typeface="Helvetica Light"/>
              </a:rPr>
              <a:t>įgyvendinimo kriterijų tenkinimas</a:t>
            </a:r>
            <a:endParaRPr lang="lt-LT" sz="1300" dirty="0">
              <a:solidFill>
                <a:prstClr val="black"/>
              </a:solidFill>
              <a:sym typeface="Helvetica Light"/>
            </a:endParaRP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defRPr/>
            </a:pPr>
            <a:r>
              <a:rPr lang="lt-LT" sz="1300" dirty="0" err="1" smtClean="0">
                <a:solidFill>
                  <a:prstClr val="black"/>
                </a:solidFill>
                <a:latin typeface="Calibri" panose="020F0502020204030204"/>
                <a:sym typeface="Helvetica Light"/>
              </a:rPr>
              <a:t>Įtraukusis</a:t>
            </a:r>
            <a:r>
              <a:rPr lang="lt-LT" sz="1300" dirty="0" smtClean="0">
                <a:solidFill>
                  <a:prstClr val="black"/>
                </a:solidFill>
                <a:latin typeface="Calibri" panose="020F0502020204030204"/>
                <a:sym typeface="Helvetica Light"/>
              </a:rPr>
              <a:t> ugdymas (spec. ugdymosi poreikių turintiems mokiniams </a:t>
            </a:r>
            <a:r>
              <a:rPr lang="lt-LT" sz="1300" dirty="0" err="1" smtClean="0">
                <a:solidFill>
                  <a:prstClr val="black"/>
                </a:solidFill>
                <a:latin typeface="Calibri" panose="020F0502020204030204"/>
                <a:sym typeface="Helvetica Light"/>
              </a:rPr>
              <a:t>įtraukties</a:t>
            </a:r>
            <a:r>
              <a:rPr lang="lt-LT" sz="1300" dirty="0" smtClean="0">
                <a:solidFill>
                  <a:prstClr val="black"/>
                </a:solidFill>
                <a:latin typeface="Calibri" panose="020F0502020204030204"/>
                <a:sym typeface="Helvetica Light"/>
              </a:rPr>
              <a:t> didinimas).</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defRPr/>
            </a:pPr>
            <a:r>
              <a:rPr kumimoji="0" lang="lt-LT" sz="1300" i="0" u="none" strike="noStrike" kern="1200" cap="none" spc="0" normalizeH="0" baseline="0" noProof="0" dirty="0" smtClean="0">
                <a:ln>
                  <a:noFill/>
                </a:ln>
                <a:solidFill>
                  <a:prstClr val="black"/>
                </a:solidFill>
                <a:effectLst/>
                <a:uLnTx/>
                <a:uFillTx/>
                <a:latin typeface="Calibri" panose="020F0502020204030204"/>
                <a:sym typeface="Helvetica Light"/>
              </a:rPr>
              <a:t>Inovacijos įgyvendinant bendruomenės saugumą.</a:t>
            </a:r>
            <a:endParaRPr kumimoji="0" lang="lt-LT" sz="1300" i="0" u="none" strike="noStrike" kern="1200" cap="none" spc="0" normalizeH="0" baseline="0" noProof="0" dirty="0">
              <a:ln>
                <a:noFill/>
              </a:ln>
              <a:solidFill>
                <a:prstClr val="black"/>
              </a:solidFill>
              <a:effectLst/>
              <a:uLnTx/>
              <a:uFillTx/>
              <a:latin typeface="Calibri" panose="020F0502020204030204"/>
              <a:sym typeface="Helvetica Light"/>
            </a:endParaRP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defRPr/>
            </a:pPr>
            <a:r>
              <a:rPr kumimoji="0" lang="lt-LT" sz="1300" i="0" u="none" strike="noStrike" kern="1200" cap="none" spc="0" normalizeH="0" baseline="0" noProof="0" dirty="0" smtClean="0">
                <a:ln>
                  <a:noFill/>
                </a:ln>
                <a:solidFill>
                  <a:prstClr val="black"/>
                </a:solidFill>
                <a:effectLst/>
                <a:uLnTx/>
                <a:uFillTx/>
                <a:latin typeface="Calibri" panose="020F0502020204030204"/>
                <a:sym typeface="Helvetica Light"/>
              </a:rPr>
              <a:t>Visos </a:t>
            </a:r>
            <a:r>
              <a:rPr kumimoji="0" lang="lt-LT" sz="1300" i="0" u="none" strike="noStrike" kern="1200" cap="none" spc="0" normalizeH="0" baseline="0" noProof="0" dirty="0">
                <a:ln>
                  <a:noFill/>
                </a:ln>
                <a:solidFill>
                  <a:prstClr val="black"/>
                </a:solidFill>
                <a:effectLst/>
                <a:uLnTx/>
                <a:uFillTx/>
                <a:latin typeface="Calibri" panose="020F0502020204030204"/>
                <a:sym typeface="Helvetica Light"/>
              </a:rPr>
              <a:t>dienos mokyklos prieinamų paslaugų nepalankiose sąlygose esančioms grupėms </a:t>
            </a:r>
            <a:r>
              <a:rPr kumimoji="0" lang="lt-LT" sz="1300" i="0" u="none" strike="noStrike" kern="1200" cap="none" spc="0" normalizeH="0" baseline="0" noProof="0" dirty="0" smtClean="0">
                <a:ln>
                  <a:noFill/>
                </a:ln>
                <a:solidFill>
                  <a:prstClr val="black"/>
                </a:solidFill>
                <a:effectLst/>
                <a:uLnTx/>
                <a:uFillTx/>
                <a:latin typeface="Calibri" panose="020F0502020204030204"/>
                <a:sym typeface="Helvetica Light"/>
              </a:rPr>
              <a:t>plėtra. </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defRPr/>
            </a:pPr>
            <a:r>
              <a:rPr kumimoji="0" lang="lt-LT" sz="1300" i="0" u="none" strike="noStrike" kern="1200" cap="none" spc="0" normalizeH="0" baseline="0" noProof="0" dirty="0" smtClean="0">
                <a:ln>
                  <a:noFill/>
                </a:ln>
                <a:solidFill>
                  <a:prstClr val="black"/>
                </a:solidFill>
                <a:effectLst/>
                <a:uLnTx/>
                <a:uFillTx/>
                <a:latin typeface="Calibri" panose="020F0502020204030204"/>
                <a:sym typeface="Helvetica Light"/>
              </a:rPr>
              <a:t>Mokytojų kvalifikacijos tobulinimas</a:t>
            </a:r>
            <a:endParaRPr kumimoji="0" lang="lt-LT" sz="1300" i="0" u="none" strike="noStrike" kern="1200" cap="none" spc="0" normalizeH="0" baseline="0" noProof="0" dirty="0">
              <a:ln>
                <a:noFill/>
              </a:ln>
              <a:solidFill>
                <a:prstClr val="black"/>
              </a:solidFill>
              <a:effectLst/>
              <a:uLnTx/>
              <a:uFillTx/>
              <a:latin typeface="Calibri" panose="020F0502020204030204"/>
              <a:sym typeface="Helvetica Light"/>
            </a:endParaRPr>
          </a:p>
        </p:txBody>
      </p:sp>
      <p:sp>
        <p:nvSpPr>
          <p:cNvPr id="35" name="TextBox 34"/>
          <p:cNvSpPr txBox="1"/>
          <p:nvPr/>
        </p:nvSpPr>
        <p:spPr>
          <a:xfrm>
            <a:off x="6020136" y="2705880"/>
            <a:ext cx="2800336" cy="2246769"/>
          </a:xfrm>
          <a:prstGeom prst="rect">
            <a:avLst/>
          </a:prstGeom>
          <a:noFill/>
        </p:spPr>
        <p:txBody>
          <a:bodyPr wrap="square" rtlCol="0">
            <a:spAutoFit/>
          </a:bodyPr>
          <a:lstStyle/>
          <a:p>
            <a:pPr marL="285750" marR="0" lvl="0" indent="-285750" algn="l" defTabSz="685800" rtl="0" eaLnBrk="1" fontAlgn="auto" latinLnBrk="0" hangingPunct="1">
              <a:lnSpc>
                <a:spcPct val="100000"/>
              </a:lnSpc>
              <a:spcBef>
                <a:spcPts val="0"/>
              </a:spcBef>
              <a:spcAft>
                <a:spcPts val="0"/>
              </a:spcAft>
              <a:buClrTx/>
              <a:buSzTx/>
              <a:buFont typeface="+mj-lt"/>
              <a:buAutoNum type="arabicPeriod"/>
              <a:tabLst/>
              <a:defRPr/>
            </a:pPr>
            <a:r>
              <a:rPr kumimoji="0" lang="lt-LT" sz="1400" b="0" i="0" u="none" strike="noStrike" kern="1200" cap="none" spc="0" normalizeH="0" noProof="0" dirty="0" smtClean="0">
                <a:ln>
                  <a:noFill/>
                </a:ln>
                <a:solidFill>
                  <a:prstClr val="black"/>
                </a:solidFill>
                <a:effectLst/>
                <a:uLnTx/>
                <a:uFillTx/>
                <a:latin typeface="Calibri" panose="020F0502020204030204"/>
                <a:ea typeface="+mn-ea"/>
                <a:cs typeface="+mn-cs"/>
                <a:sym typeface="Helvetica Light"/>
              </a:rPr>
              <a:t>Mokymo(</a:t>
            </a:r>
            <a:r>
              <a:rPr kumimoji="0" lang="lt-LT" sz="1400" b="0" i="0" u="none" strike="noStrike" kern="1200" cap="none" spc="0" normalizeH="0" noProof="0" dirty="0" err="1" smtClean="0">
                <a:ln>
                  <a:noFill/>
                </a:ln>
                <a:solidFill>
                  <a:prstClr val="black"/>
                </a:solidFill>
                <a:effectLst/>
                <a:uLnTx/>
                <a:uFillTx/>
                <a:latin typeface="Calibri" panose="020F0502020204030204"/>
                <a:ea typeface="+mn-ea"/>
                <a:cs typeface="+mn-cs"/>
                <a:sym typeface="Helvetica Light"/>
              </a:rPr>
              <a:t>si</a:t>
            </a:r>
            <a:r>
              <a:rPr kumimoji="0" lang="lt-LT" sz="1400" b="0" i="0" u="none" strike="noStrike" kern="1200" cap="none" spc="0" normalizeH="0" noProof="0" dirty="0" smtClean="0">
                <a:ln>
                  <a:noFill/>
                </a:ln>
                <a:solidFill>
                  <a:prstClr val="black"/>
                </a:solidFill>
                <a:effectLst/>
                <a:uLnTx/>
                <a:uFillTx/>
                <a:latin typeface="Calibri" panose="020F0502020204030204"/>
                <a:ea typeface="+mn-ea"/>
                <a:cs typeface="+mn-cs"/>
                <a:sym typeface="Helvetica Light"/>
              </a:rPr>
              <a:t>) priemonės (skaitmeninio turinio priemonės)</a:t>
            </a:r>
          </a:p>
          <a:p>
            <a:pPr marL="285750" marR="0" lvl="0" indent="-285750" algn="l" defTabSz="685800" rtl="0" eaLnBrk="1" fontAlgn="auto" latinLnBrk="0" hangingPunct="1">
              <a:lnSpc>
                <a:spcPct val="100000"/>
              </a:lnSpc>
              <a:spcBef>
                <a:spcPts val="0"/>
              </a:spcBef>
              <a:spcAft>
                <a:spcPts val="0"/>
              </a:spcAft>
              <a:buClrTx/>
              <a:buSzTx/>
              <a:buFont typeface="+mj-lt"/>
              <a:buAutoNum type="arabicPeriod"/>
              <a:tabLst/>
              <a:defRPr/>
            </a:pPr>
            <a:r>
              <a:rPr lang="lt-LT" sz="1400" dirty="0" smtClean="0">
                <a:solidFill>
                  <a:prstClr val="black"/>
                </a:solidFill>
                <a:latin typeface="Calibri" panose="020F0502020204030204"/>
                <a:sym typeface="Helvetica Light"/>
              </a:rPr>
              <a:t>Edukacinių erdvių atnaujinimas</a:t>
            </a:r>
            <a:endParaRPr kumimoji="0" lang="lt-LT" sz="1400" b="0" i="0" u="none" strike="noStrike" kern="1200" cap="none" spc="0" normalizeH="0" noProof="0" dirty="0" smtClean="0">
              <a:ln>
                <a:noFill/>
              </a:ln>
              <a:solidFill>
                <a:prstClr val="black"/>
              </a:solidFill>
              <a:effectLst/>
              <a:uLnTx/>
              <a:uFillTx/>
              <a:latin typeface="Calibri" panose="020F0502020204030204"/>
              <a:ea typeface="+mn-ea"/>
              <a:cs typeface="+mn-cs"/>
              <a:sym typeface="Helvetica Light"/>
            </a:endParaRPr>
          </a:p>
          <a:p>
            <a:pPr marL="285750" marR="0" lvl="0" indent="-285750" algn="l" defTabSz="685800" rtl="0" eaLnBrk="1" fontAlgn="auto" latinLnBrk="0" hangingPunct="1">
              <a:lnSpc>
                <a:spcPct val="100000"/>
              </a:lnSpc>
              <a:spcBef>
                <a:spcPts val="0"/>
              </a:spcBef>
              <a:spcAft>
                <a:spcPts val="0"/>
              </a:spcAft>
              <a:buClrTx/>
              <a:buSzTx/>
              <a:buFont typeface="+mj-lt"/>
              <a:buAutoNum type="arabicPeriod"/>
              <a:tabLst/>
              <a:defRPr/>
            </a:pPr>
            <a:r>
              <a:rPr kumimoji="0" lang="lt-LT" sz="1400" b="0" i="0" u="none" strike="noStrike" kern="1200" cap="none" spc="0" normalizeH="0" baseline="0" noProof="0" dirty="0" smtClean="0">
                <a:ln>
                  <a:noFill/>
                </a:ln>
                <a:solidFill>
                  <a:prstClr val="black"/>
                </a:solidFill>
                <a:effectLst/>
                <a:uLnTx/>
                <a:uFillTx/>
                <a:latin typeface="Calibri" panose="020F0502020204030204"/>
                <a:ea typeface="+mn-ea"/>
                <a:cs typeface="+mn-cs"/>
                <a:sym typeface="Helvetica Light"/>
              </a:rPr>
              <a:t>Dalyvavimas modernizavimo ir kt. projektuose.</a:t>
            </a:r>
          </a:p>
          <a:p>
            <a:pPr marL="285750" marR="0" lvl="0" indent="-285750" algn="l" defTabSz="685800" rtl="0" eaLnBrk="1" fontAlgn="auto" latinLnBrk="0" hangingPunct="1">
              <a:lnSpc>
                <a:spcPct val="100000"/>
              </a:lnSpc>
              <a:spcBef>
                <a:spcPts val="0"/>
              </a:spcBef>
              <a:spcAft>
                <a:spcPts val="0"/>
              </a:spcAft>
              <a:buClrTx/>
              <a:buSzTx/>
              <a:buFont typeface="+mj-lt"/>
              <a:buAutoNum type="arabicPeriod"/>
              <a:tabLst/>
              <a:defRPr/>
            </a:pPr>
            <a:r>
              <a:rPr lang="lt-LT" sz="1400" dirty="0" smtClean="0">
                <a:solidFill>
                  <a:prstClr val="black"/>
                </a:solidFill>
                <a:latin typeface="Calibri" panose="020F0502020204030204"/>
                <a:sym typeface="Helvetica Light"/>
              </a:rPr>
              <a:t>Efektyvus lėšų planavimas  2021 m.</a:t>
            </a:r>
          </a:p>
          <a:p>
            <a:pPr marL="285750" marR="0" lvl="0" indent="-285750" algn="l" defTabSz="685800" rtl="0" eaLnBrk="1" fontAlgn="auto" latinLnBrk="0" hangingPunct="1">
              <a:lnSpc>
                <a:spcPct val="100000"/>
              </a:lnSpc>
              <a:spcBef>
                <a:spcPts val="0"/>
              </a:spcBef>
              <a:spcAft>
                <a:spcPts val="0"/>
              </a:spcAft>
              <a:buClrTx/>
              <a:buSzTx/>
              <a:buFont typeface="+mj-lt"/>
              <a:buAutoNum type="arabicPeriod"/>
              <a:tabLst/>
              <a:defRPr/>
            </a:pPr>
            <a:endParaRPr kumimoji="0" lang="lt-LT" sz="1400" b="0" i="0" u="none" strike="noStrike" kern="1200" cap="none" spc="0" normalizeH="0" baseline="0" noProof="0" dirty="0" smtClean="0">
              <a:ln>
                <a:noFill/>
              </a:ln>
              <a:solidFill>
                <a:prstClr val="black"/>
              </a:solidFill>
              <a:effectLst/>
              <a:uLnTx/>
              <a:uFillTx/>
              <a:latin typeface="Calibri" panose="020F0502020204030204"/>
              <a:ea typeface="+mn-ea"/>
              <a:cs typeface="+mn-cs"/>
              <a:sym typeface="Helvetica Light"/>
            </a:endParaRPr>
          </a:p>
          <a:p>
            <a:pPr marL="285750" marR="0" lvl="0" indent="-285750" algn="l" defTabSz="685800" rtl="0" eaLnBrk="1" fontAlgn="auto" latinLnBrk="0" hangingPunct="1">
              <a:lnSpc>
                <a:spcPct val="100000"/>
              </a:lnSpc>
              <a:spcBef>
                <a:spcPts val="0"/>
              </a:spcBef>
              <a:spcAft>
                <a:spcPts val="0"/>
              </a:spcAft>
              <a:buClrTx/>
              <a:buSzTx/>
              <a:buFont typeface="+mj-lt"/>
              <a:buAutoNum type="arabicPeriod"/>
              <a:tabLst/>
              <a:defRPr/>
            </a:pPr>
            <a:endParaRPr kumimoji="0" lang="lt-LT" sz="1400" b="0" i="0" u="none" strike="noStrike" kern="1200" cap="none" spc="0" normalizeH="0" baseline="0" noProof="0" dirty="0">
              <a:ln>
                <a:noFill/>
              </a:ln>
              <a:solidFill>
                <a:prstClr val="black"/>
              </a:solidFill>
              <a:effectLst/>
              <a:uLnTx/>
              <a:uFillTx/>
              <a:latin typeface="Calibri" panose="020F0502020204030204"/>
              <a:ea typeface="+mn-ea"/>
              <a:cs typeface="+mn-cs"/>
              <a:sym typeface="Helvetica Light"/>
            </a:endParaRPr>
          </a:p>
        </p:txBody>
      </p:sp>
    </p:spTree>
    <p:extLst>
      <p:ext uri="{BB962C8B-B14F-4D97-AF65-F5344CB8AC3E}">
        <p14:creationId xmlns:p14="http://schemas.microsoft.com/office/powerpoint/2010/main" val="22889174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Pavadinimas 1"/>
          <p:cNvSpPr>
            <a:spLocks noGrp="1"/>
          </p:cNvSpPr>
          <p:nvPr>
            <p:ph type="title"/>
          </p:nvPr>
        </p:nvSpPr>
        <p:spPr>
          <a:xfrm>
            <a:off x="188259" y="188259"/>
            <a:ext cx="8794376" cy="936485"/>
          </a:xfrm>
        </p:spPr>
        <p:txBody>
          <a:bodyPr>
            <a:normAutofit/>
          </a:bodyPr>
          <a:lstStyle/>
          <a:p>
            <a:pPr algn="ctr"/>
            <a:r>
              <a:rPr lang="lt-LT" sz="2800" b="1" dirty="0" smtClean="0">
                <a:latin typeface="Times New Roman" panose="02020603050405020304" pitchFamily="18" charset="0"/>
                <a:cs typeface="Times New Roman" panose="02020603050405020304" pitchFamily="18" charset="0"/>
              </a:rPr>
              <a:t>BENDROJO UGDYMO MOKYKLŲ ĮSIVERTINIMO REZULTATAI</a:t>
            </a:r>
            <a:endParaRPr lang="lt-LT" sz="28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5"/>
          <p:cNvGraphicFramePr>
            <a:graphicFrameLocks noGrp="1"/>
          </p:cNvGraphicFramePr>
          <p:nvPr>
            <p:ph idx="1"/>
            <p:extLst>
              <p:ext uri="{D42A27DB-BD31-4B8C-83A1-F6EECF244321}">
                <p14:modId xmlns:p14="http://schemas.microsoft.com/office/powerpoint/2010/main" val="2303445758"/>
              </p:ext>
            </p:extLst>
          </p:nvPr>
        </p:nvGraphicFramePr>
        <p:xfrm>
          <a:off x="188259" y="1412777"/>
          <a:ext cx="8794376" cy="450393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7402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9E26-3DF9-094C-A682-D171DEBCCFBD}"/>
              </a:ext>
            </a:extLst>
          </p:cNvPr>
          <p:cNvSpPr>
            <a:spLocks noGrp="1"/>
          </p:cNvSpPr>
          <p:nvPr>
            <p:ph type="title"/>
          </p:nvPr>
        </p:nvSpPr>
        <p:spPr>
          <a:xfrm>
            <a:off x="628650" y="719091"/>
            <a:ext cx="8357088" cy="1012055"/>
          </a:xfrm>
        </p:spPr>
        <p:txBody>
          <a:bodyPr>
            <a:noAutofit/>
          </a:bodyPr>
          <a:lstStyle/>
          <a:p>
            <a:pPr algn="ctr"/>
            <a:r>
              <a:rPr lang="lt-LT" sz="3200" b="1" dirty="0" smtClean="0">
                <a:latin typeface="Times New Roman" panose="02020603050405020304" pitchFamily="18" charset="0"/>
                <a:cs typeface="Times New Roman" panose="02020603050405020304" pitchFamily="18" charset="0"/>
              </a:rPr>
              <a:t>Kasdienio ugdymo įgyvendinimas</a:t>
            </a:r>
            <a:r>
              <a:rPr lang="lt-LT" sz="2600" b="1" dirty="0" smtClean="0">
                <a:latin typeface="Times New Roman" panose="02020603050405020304" pitchFamily="18" charset="0"/>
                <a:cs typeface="Times New Roman" panose="02020603050405020304" pitchFamily="18" charset="0"/>
              </a:rPr>
              <a:t> </a:t>
            </a:r>
            <a:r>
              <a:rPr lang="lt-LT" sz="2600" b="1" dirty="0">
                <a:latin typeface="Times New Roman" panose="02020603050405020304" pitchFamily="18" charset="0"/>
                <a:cs typeface="Times New Roman" panose="02020603050405020304" pitchFamily="18" charset="0"/>
              </a:rPr>
              <a:t/>
            </a:r>
            <a:br>
              <a:rPr lang="lt-LT" sz="2600" b="1" dirty="0">
                <a:latin typeface="Times New Roman" panose="02020603050405020304" pitchFamily="18" charset="0"/>
                <a:cs typeface="Times New Roman" panose="02020603050405020304" pitchFamily="18" charset="0"/>
              </a:rPr>
            </a:br>
            <a:r>
              <a:rPr lang="lt-LT" sz="2600" dirty="0" smtClean="0"/>
              <a:t>Tikslas – mokinių srautų valdymas</a:t>
            </a:r>
            <a:endParaRPr lang="en-US" sz="2600" b="1" dirty="0"/>
          </a:p>
        </p:txBody>
      </p:sp>
      <p:graphicFrame>
        <p:nvGraphicFramePr>
          <p:cNvPr id="8" name="Turinio vietos rezervavimo ženklas 7"/>
          <p:cNvGraphicFramePr>
            <a:graphicFrameLocks noGrp="1"/>
          </p:cNvGraphicFramePr>
          <p:nvPr>
            <p:ph idx="1"/>
            <p:extLst>
              <p:ext uri="{D42A27DB-BD31-4B8C-83A1-F6EECF244321}">
                <p14:modId xmlns:p14="http://schemas.microsoft.com/office/powerpoint/2010/main" val="3345416348"/>
              </p:ext>
            </p:extLst>
          </p:nvPr>
        </p:nvGraphicFramePr>
        <p:xfrm>
          <a:off x="303334" y="1890944"/>
          <a:ext cx="8682403" cy="40993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56726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Pavadinimas 1"/>
          <p:cNvSpPr>
            <a:spLocks noGrp="1"/>
          </p:cNvSpPr>
          <p:nvPr>
            <p:ph type="title"/>
          </p:nvPr>
        </p:nvSpPr>
        <p:spPr>
          <a:xfrm>
            <a:off x="-143435" y="858129"/>
            <a:ext cx="9287435" cy="1041692"/>
          </a:xfrm>
        </p:spPr>
        <p:txBody>
          <a:bodyPr>
            <a:noAutofit/>
          </a:bodyPr>
          <a:lstStyle/>
          <a:p>
            <a:pPr lvl="0" algn="ctr">
              <a:lnSpc>
                <a:spcPct val="100000"/>
              </a:lnSpc>
              <a:spcBef>
                <a:spcPts val="0"/>
              </a:spcBef>
            </a:pPr>
            <a:r>
              <a:rPr lang="lt-LT" sz="3600" b="1" dirty="0" smtClean="0"/>
              <a:t>      </a:t>
            </a:r>
            <a:r>
              <a:rPr lang="lt-LT" sz="3200" b="1" dirty="0" smtClean="0">
                <a:latin typeface="Times New Roman" panose="02020603050405020304" pitchFamily="18" charset="0"/>
                <a:cs typeface="Times New Roman" panose="02020603050405020304" pitchFamily="18" charset="0"/>
              </a:rPr>
              <a:t>POKYČIAI ŠVIETIMO BENDRUOMENĖJE</a:t>
            </a:r>
            <a:endParaRPr lang="lt-LT" sz="32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379828" y="2166425"/>
            <a:ext cx="8257735" cy="4010538"/>
          </a:xfrm>
        </p:spPr>
        <p:txBody>
          <a:bodyPr>
            <a:normAutofit/>
          </a:bodyPr>
          <a:lstStyle/>
          <a:p>
            <a:pPr marL="0" indent="0" algn="just">
              <a:buNone/>
            </a:pPr>
            <a:r>
              <a:rPr lang="lt-LT" sz="2400" dirty="0">
                <a:latin typeface="Times New Roman" panose="02020603050405020304" pitchFamily="18" charset="0"/>
                <a:ea typeface="Times New Roman" panose="02020603050405020304" pitchFamily="18" charset="0"/>
              </a:rPr>
              <a:t>P. Mašioto pradinės mokyklos </a:t>
            </a:r>
            <a:r>
              <a:rPr lang="lt-LT" sz="2400" dirty="0" smtClean="0">
                <a:latin typeface="Times New Roman" panose="02020603050405020304" pitchFamily="18" charset="0"/>
                <a:ea typeface="Times New Roman" panose="02020603050405020304" pitchFamily="18" charset="0"/>
              </a:rPr>
              <a:t>direktorė </a:t>
            </a:r>
            <a:r>
              <a:rPr lang="lt-LT" sz="2400" dirty="0">
                <a:latin typeface="Times New Roman" panose="02020603050405020304" pitchFamily="18" charset="0"/>
                <a:ea typeface="Times New Roman" panose="02020603050405020304" pitchFamily="18" charset="0"/>
              </a:rPr>
              <a:t>Greta </a:t>
            </a:r>
            <a:r>
              <a:rPr lang="lt-LT" sz="2400" dirty="0" err="1">
                <a:latin typeface="Times New Roman" panose="02020603050405020304" pitchFamily="18" charset="0"/>
                <a:ea typeface="Times New Roman" panose="02020603050405020304" pitchFamily="18" charset="0"/>
              </a:rPr>
              <a:t>Savickė</a:t>
            </a:r>
            <a:endParaRPr lang="lt-LT" sz="2400" dirty="0">
              <a:latin typeface="Times New Roman" panose="02020603050405020304" pitchFamily="18" charset="0"/>
              <a:ea typeface="Times New Roman" panose="02020603050405020304" pitchFamily="18" charset="0"/>
            </a:endParaRPr>
          </a:p>
          <a:p>
            <a:pPr marL="0" indent="0" algn="just">
              <a:buNone/>
            </a:pPr>
            <a:r>
              <a:rPr lang="lt-LT" sz="2400" dirty="0" smtClean="0">
                <a:latin typeface="Times New Roman" panose="02020603050405020304" pitchFamily="18" charset="0"/>
                <a:ea typeface="Times New Roman" panose="02020603050405020304" pitchFamily="18" charset="0"/>
              </a:rPr>
              <a:t>Žaliakalnio progimnazijos direktorė </a:t>
            </a:r>
            <a:r>
              <a:rPr lang="lt-LT" sz="2400" dirty="0">
                <a:latin typeface="Times New Roman" panose="02020603050405020304" pitchFamily="18" charset="0"/>
                <a:ea typeface="Times New Roman" panose="02020603050405020304" pitchFamily="18" charset="0"/>
              </a:rPr>
              <a:t>Dileta Tindžiulienė</a:t>
            </a:r>
          </a:p>
          <a:p>
            <a:pPr marL="0" indent="0" algn="just">
              <a:buNone/>
            </a:pPr>
            <a:r>
              <a:rPr lang="lt-LT" sz="2400" dirty="0" smtClean="0">
                <a:latin typeface="Times New Roman" panose="02020603050405020304" pitchFamily="18" charset="0"/>
                <a:ea typeface="Times New Roman" panose="02020603050405020304" pitchFamily="18" charset="0"/>
              </a:rPr>
              <a:t>VDU ,,</a:t>
            </a:r>
            <a:r>
              <a:rPr lang="lt-LT" sz="2400" dirty="0">
                <a:latin typeface="Times New Roman" panose="02020603050405020304" pitchFamily="18" charset="0"/>
                <a:ea typeface="Times New Roman" panose="02020603050405020304" pitchFamily="18" charset="0"/>
              </a:rPr>
              <a:t>Atžalyno“ </a:t>
            </a:r>
            <a:r>
              <a:rPr lang="lt-LT" sz="2400" dirty="0" smtClean="0">
                <a:latin typeface="Times New Roman" panose="02020603050405020304" pitchFamily="18" charset="0"/>
                <a:ea typeface="Times New Roman" panose="02020603050405020304" pitchFamily="18" charset="0"/>
              </a:rPr>
              <a:t>progimnazijos direktorė  </a:t>
            </a:r>
            <a:r>
              <a:rPr lang="lt-LT" sz="2400" dirty="0">
                <a:latin typeface="Times New Roman" panose="02020603050405020304" pitchFamily="18" charset="0"/>
                <a:ea typeface="Times New Roman" panose="02020603050405020304" pitchFamily="18" charset="0"/>
              </a:rPr>
              <a:t>Vilma </a:t>
            </a:r>
            <a:r>
              <a:rPr lang="lt-LT" sz="2400" dirty="0" err="1">
                <a:latin typeface="Times New Roman" panose="02020603050405020304" pitchFamily="18" charset="0"/>
                <a:ea typeface="Times New Roman" panose="02020603050405020304" pitchFamily="18" charset="0"/>
              </a:rPr>
              <a:t>Balandaitė</a:t>
            </a:r>
            <a:endParaRPr lang="lt-LT" sz="2400" dirty="0">
              <a:latin typeface="Times New Roman" panose="02020603050405020304" pitchFamily="18" charset="0"/>
              <a:ea typeface="Times New Roman" panose="02020603050405020304" pitchFamily="18" charset="0"/>
            </a:endParaRPr>
          </a:p>
          <a:p>
            <a:pPr marL="0" indent="0" algn="just">
              <a:buNone/>
            </a:pPr>
            <a:endParaRPr lang="lt-LT" sz="2400" dirty="0" smtClean="0">
              <a:latin typeface="Times New Roman" panose="02020603050405020304" pitchFamily="18" charset="0"/>
              <a:ea typeface="Times New Roman" panose="02020603050405020304" pitchFamily="18" charset="0"/>
            </a:endParaRPr>
          </a:p>
          <a:p>
            <a:pPr marL="0" indent="0" algn="just">
              <a:buNone/>
            </a:pPr>
            <a:r>
              <a:rPr lang="lt-LT" sz="2400" dirty="0" smtClean="0">
                <a:latin typeface="Times New Roman" panose="02020603050405020304" pitchFamily="18" charset="0"/>
                <a:ea typeface="Times New Roman" panose="02020603050405020304" pitchFamily="18" charset="0"/>
              </a:rPr>
              <a:t>Švietimo skyriaus specialistė</a:t>
            </a:r>
          </a:p>
          <a:p>
            <a:pPr marL="0" indent="0" algn="just">
              <a:buNone/>
            </a:pPr>
            <a:r>
              <a:rPr lang="lt-LT" sz="2400" dirty="0" smtClean="0">
                <a:latin typeface="Times New Roman" panose="02020603050405020304" pitchFamily="18" charset="0"/>
                <a:ea typeface="Times New Roman" panose="02020603050405020304" pitchFamily="18" charset="0"/>
              </a:rPr>
              <a:t>Ramunė Martinkienė</a:t>
            </a:r>
          </a:p>
        </p:txBody>
      </p:sp>
    </p:spTree>
    <p:extLst>
      <p:ext uri="{BB962C8B-B14F-4D97-AF65-F5344CB8AC3E}">
        <p14:creationId xmlns:p14="http://schemas.microsoft.com/office/powerpoint/2010/main" val="33446833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9E26-3DF9-094C-A682-D171DEBCCFBD}"/>
              </a:ext>
            </a:extLst>
          </p:cNvPr>
          <p:cNvSpPr>
            <a:spLocks noGrp="1"/>
          </p:cNvSpPr>
          <p:nvPr>
            <p:ph type="title"/>
          </p:nvPr>
        </p:nvSpPr>
        <p:spPr>
          <a:xfrm>
            <a:off x="1275126" y="226504"/>
            <a:ext cx="7240223" cy="780176"/>
          </a:xfrm>
        </p:spPr>
        <p:txBody>
          <a:bodyPr>
            <a:noAutofit/>
          </a:bodyPr>
          <a:lstStyle/>
          <a:p>
            <a:r>
              <a:rPr lang="lt-LT" sz="2800" b="1" dirty="0" smtClean="0"/>
              <a:t>KPKC PROGRAMOS</a:t>
            </a:r>
            <a:endParaRPr lang="en-US" sz="2800" dirty="0"/>
          </a:p>
        </p:txBody>
      </p:sp>
      <p:sp>
        <p:nvSpPr>
          <p:cNvPr id="3" name="Turinio vietos rezervavimo ženklas 2"/>
          <p:cNvSpPr>
            <a:spLocks noGrp="1"/>
          </p:cNvSpPr>
          <p:nvPr>
            <p:ph idx="1"/>
          </p:nvPr>
        </p:nvSpPr>
        <p:spPr>
          <a:xfrm>
            <a:off x="142613" y="1191237"/>
            <a:ext cx="8867163" cy="4832058"/>
          </a:xfrm>
        </p:spPr>
        <p:txBody>
          <a:bodyPr>
            <a:normAutofit fontScale="62500" lnSpcReduction="20000"/>
          </a:bodyPr>
          <a:lstStyle/>
          <a:p>
            <a:pPr marL="0" indent="0">
              <a:buNone/>
            </a:pPr>
            <a:r>
              <a:rPr lang="lt-LT" b="1" dirty="0" smtClean="0"/>
              <a:t>STEAM ugdymo programos:</a:t>
            </a:r>
          </a:p>
          <a:p>
            <a:r>
              <a:rPr lang="lt-LT" sz="5600" dirty="0" smtClean="0"/>
              <a:t>„STEAM programa „Tyrimais grįstas gamtamokslinis ugdymas, </a:t>
            </a:r>
            <a:r>
              <a:rPr lang="lt-LT" sz="5600" dirty="0" err="1" smtClean="0"/>
              <a:t>įveiklinant</a:t>
            </a:r>
            <a:r>
              <a:rPr lang="lt-LT" sz="5600" dirty="0" smtClean="0"/>
              <a:t> gamtos laboratorijas“ (40 val.);</a:t>
            </a:r>
          </a:p>
          <a:p>
            <a:r>
              <a:rPr lang="lt-LT" sz="5600" dirty="0" smtClean="0"/>
              <a:t>„Kūrybiškas ir tyrinėjimu grįstas STEAM ugdymas ikimokykliniame, priešmokykliniame ir pradiniame ugdyme“</a:t>
            </a:r>
          </a:p>
          <a:p>
            <a:pPr marL="0" indent="0">
              <a:buNone/>
            </a:pPr>
            <a:r>
              <a:rPr lang="lt-LT" sz="5600" dirty="0" smtClean="0"/>
              <a:t>(40 val.);</a:t>
            </a:r>
          </a:p>
          <a:p>
            <a:r>
              <a:rPr lang="lt-LT" sz="5600" dirty="0" smtClean="0"/>
              <a:t>„Matematikos mokymo teoriniai ir praktiniai aspektai“ (40 val.).</a:t>
            </a:r>
          </a:p>
        </p:txBody>
      </p:sp>
    </p:spTree>
    <p:extLst>
      <p:ext uri="{BB962C8B-B14F-4D97-AF65-F5344CB8AC3E}">
        <p14:creationId xmlns:p14="http://schemas.microsoft.com/office/powerpoint/2010/main" val="37579385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9E26-3DF9-094C-A682-D171DEBCCFBD}"/>
              </a:ext>
            </a:extLst>
          </p:cNvPr>
          <p:cNvSpPr>
            <a:spLocks noGrp="1"/>
          </p:cNvSpPr>
          <p:nvPr>
            <p:ph type="title"/>
          </p:nvPr>
        </p:nvSpPr>
        <p:spPr>
          <a:xfrm>
            <a:off x="1275126" y="226504"/>
            <a:ext cx="7240223" cy="780176"/>
          </a:xfrm>
        </p:spPr>
        <p:txBody>
          <a:bodyPr>
            <a:noAutofit/>
          </a:bodyPr>
          <a:lstStyle/>
          <a:p>
            <a:r>
              <a:rPr lang="lt-LT" sz="2800" b="1" dirty="0" smtClean="0"/>
              <a:t>KPKC PROGRAMOS</a:t>
            </a:r>
            <a:endParaRPr lang="en-US" sz="2800" b="1" dirty="0"/>
          </a:p>
        </p:txBody>
      </p:sp>
      <p:sp>
        <p:nvSpPr>
          <p:cNvPr id="3" name="Turinio vietos rezervavimo ženklas 2"/>
          <p:cNvSpPr>
            <a:spLocks noGrp="1"/>
          </p:cNvSpPr>
          <p:nvPr>
            <p:ph idx="1"/>
          </p:nvPr>
        </p:nvSpPr>
        <p:spPr>
          <a:xfrm>
            <a:off x="142613" y="1191237"/>
            <a:ext cx="8867163" cy="4832058"/>
          </a:xfrm>
        </p:spPr>
        <p:txBody>
          <a:bodyPr>
            <a:normAutofit fontScale="32500" lnSpcReduction="20000"/>
          </a:bodyPr>
          <a:lstStyle/>
          <a:p>
            <a:pPr marL="0" indent="0">
              <a:buNone/>
            </a:pPr>
            <a:r>
              <a:rPr lang="lt-LT" sz="5600" b="1" dirty="0"/>
              <a:t>LR ŠMSM 2020 07 02 įsakymas Nr. V-1006 „Mokymo nuotoliniu ugdymo proceso organizavimo būdu kriterijų aprašas“ </a:t>
            </a:r>
            <a:r>
              <a:rPr lang="lt-LT" sz="5600" b="1" dirty="0" smtClean="0"/>
              <a:t>  6  p.</a:t>
            </a:r>
            <a:endParaRPr lang="lt-LT" sz="5600" b="1" dirty="0"/>
          </a:p>
          <a:p>
            <a:pPr marL="0" indent="0">
              <a:buNone/>
            </a:pPr>
            <a:endParaRPr lang="lt-LT" sz="5600" b="1" i="1" dirty="0" smtClean="0"/>
          </a:p>
          <a:p>
            <a:pPr marL="0" indent="0">
              <a:buNone/>
            </a:pPr>
            <a:r>
              <a:rPr lang="lt-LT" sz="6200" b="1" i="1" dirty="0" smtClean="0"/>
              <a:t>Skaitmeninio raštingumo tobulinimo nuotolinės programos:</a:t>
            </a:r>
          </a:p>
          <a:p>
            <a:r>
              <a:rPr lang="lt-LT" sz="6200" dirty="0" smtClean="0"/>
              <a:t>„Mokytojų ir pagalbos mokiniui specialistų skaitmeninio raštingumo kompetencijos tobulinimo programa“ (80 val.) (Pagal ŠMSM 2018 m. birželio 25 d. įsakymą Nr. V-598</a:t>
            </a:r>
            <a:r>
              <a:rPr lang="en-US" sz="6200" dirty="0" smtClean="0"/>
              <a:t> </a:t>
            </a:r>
            <a:r>
              <a:rPr lang="lt-LT" sz="6200" dirty="0" smtClean="0"/>
              <a:t>);</a:t>
            </a:r>
            <a:endParaRPr lang="lt-LT" sz="6200" i="1" dirty="0" smtClean="0"/>
          </a:p>
          <a:p>
            <a:r>
              <a:rPr lang="lt-LT" sz="6200" dirty="0" smtClean="0"/>
              <a:t>„Microsoft Office 365 praktiniai mokymai“ (40 val.);</a:t>
            </a:r>
          </a:p>
          <a:p>
            <a:r>
              <a:rPr lang="lt-LT" sz="6200" dirty="0" smtClean="0"/>
              <a:t>„Office 365 intraneto sukūrimas, darbuotojų parengimas naudotis aplinka komunikacijai, dokumentų rengimui ir nuotolinio mokymo paslaugoms teikti“ (40 val.);</a:t>
            </a:r>
          </a:p>
          <a:p>
            <a:r>
              <a:rPr lang="lt-LT" sz="6200" dirty="0" smtClean="0"/>
              <a:t>„</a:t>
            </a:r>
            <a:r>
              <a:rPr lang="lt-LT" sz="6200" dirty="0" err="1" smtClean="0"/>
              <a:t>Google</a:t>
            </a:r>
            <a:r>
              <a:rPr lang="lt-LT" sz="6200" dirty="0" smtClean="0"/>
              <a:t> </a:t>
            </a:r>
            <a:r>
              <a:rPr lang="lt-LT" sz="6200" dirty="0" err="1" smtClean="0"/>
              <a:t>for</a:t>
            </a:r>
            <a:r>
              <a:rPr lang="lt-LT" sz="6200" dirty="0" smtClean="0"/>
              <a:t> </a:t>
            </a:r>
            <a:r>
              <a:rPr lang="lt-LT" sz="6200" dirty="0" err="1" smtClean="0"/>
              <a:t>Education</a:t>
            </a:r>
            <a:r>
              <a:rPr lang="lt-LT" sz="6200" dirty="0" smtClean="0"/>
              <a:t> įrankiai nuotoliniam mokymui“ (40 val.);</a:t>
            </a:r>
          </a:p>
          <a:p>
            <a:r>
              <a:rPr lang="lt-LT" sz="6200" dirty="0" smtClean="0"/>
              <a:t>„IT įrankiai šiuolaikiniam mokytojui: dirbant klasėje ir nuotoliniu būdu“ (40 val.);</a:t>
            </a:r>
          </a:p>
          <a:p>
            <a:r>
              <a:rPr lang="lt-LT" sz="6200" dirty="0" smtClean="0"/>
              <a:t>„Mokytojų bei specialistų įgalinimas nuotoliniam darbui ikimokyklinėje ir priešmokyklinėje įstaigoje: galimybės bei perspektyvos“(40 val.).</a:t>
            </a:r>
          </a:p>
          <a:p>
            <a:pPr marL="0" indent="0">
              <a:buNone/>
            </a:pPr>
            <a:endParaRPr lang="lt-LT" sz="6200" i="1" dirty="0"/>
          </a:p>
        </p:txBody>
      </p:sp>
    </p:spTree>
    <p:extLst>
      <p:ext uri="{BB962C8B-B14F-4D97-AF65-F5344CB8AC3E}">
        <p14:creationId xmlns:p14="http://schemas.microsoft.com/office/powerpoint/2010/main" val="1189768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89E26-3DF9-094C-A682-D171DEBCCFBD}"/>
              </a:ext>
            </a:extLst>
          </p:cNvPr>
          <p:cNvSpPr>
            <a:spLocks noGrp="1"/>
          </p:cNvSpPr>
          <p:nvPr>
            <p:ph type="title"/>
          </p:nvPr>
        </p:nvSpPr>
        <p:spPr>
          <a:xfrm>
            <a:off x="1275126" y="226504"/>
            <a:ext cx="7240223" cy="780176"/>
          </a:xfrm>
        </p:spPr>
        <p:txBody>
          <a:bodyPr>
            <a:noAutofit/>
          </a:bodyPr>
          <a:lstStyle/>
          <a:p>
            <a:r>
              <a:rPr lang="lt-LT" sz="2800" b="1" dirty="0" smtClean="0"/>
              <a:t>KPKC PROGRAMOS</a:t>
            </a:r>
            <a:endParaRPr lang="en-US" sz="2800" dirty="0"/>
          </a:p>
        </p:txBody>
      </p:sp>
      <p:sp>
        <p:nvSpPr>
          <p:cNvPr id="3" name="Turinio vietos rezervavimo ženklas 2"/>
          <p:cNvSpPr>
            <a:spLocks noGrp="1"/>
          </p:cNvSpPr>
          <p:nvPr>
            <p:ph idx="1"/>
          </p:nvPr>
        </p:nvSpPr>
        <p:spPr>
          <a:xfrm>
            <a:off x="142613" y="1191237"/>
            <a:ext cx="8867163" cy="4832058"/>
          </a:xfrm>
        </p:spPr>
        <p:txBody>
          <a:bodyPr>
            <a:normAutofit fontScale="47500" lnSpcReduction="20000"/>
          </a:bodyPr>
          <a:lstStyle/>
          <a:p>
            <a:pPr marL="0" indent="0">
              <a:buNone/>
            </a:pPr>
            <a:r>
              <a:rPr lang="lt-LT" sz="5600" b="1" i="1" dirty="0" smtClean="0"/>
              <a:t>Prevencinės-socialinės programos:</a:t>
            </a:r>
          </a:p>
          <a:p>
            <a:r>
              <a:rPr lang="lt-LT" sz="5600" dirty="0" smtClean="0"/>
              <a:t>„Streso įveikimas kitaip“ (24 val.);</a:t>
            </a:r>
          </a:p>
          <a:p>
            <a:r>
              <a:rPr lang="lt-LT" sz="5600" dirty="0" smtClean="0"/>
              <a:t>„Saugios mokyklos kūrimas – nuo patyčių link bendruomenės“ (40 val.);</a:t>
            </a:r>
          </a:p>
          <a:p>
            <a:r>
              <a:rPr lang="lt-LT" sz="5600" dirty="0" smtClean="0"/>
              <a:t>„</a:t>
            </a:r>
            <a:r>
              <a:rPr lang="lt-LT" sz="5600" dirty="0" err="1" smtClean="0"/>
              <a:t>Įtraukusis</a:t>
            </a:r>
            <a:r>
              <a:rPr lang="lt-LT" sz="5600" dirty="0" smtClean="0"/>
              <a:t> ugdymas bendrojo ugdymo mokykloje“ (40 val.);</a:t>
            </a:r>
            <a:endParaRPr lang="lt-LT" sz="5600" i="1" dirty="0" smtClean="0"/>
          </a:p>
          <a:p>
            <a:r>
              <a:rPr lang="lt-LT" sz="5600" dirty="0" smtClean="0"/>
              <a:t>„Kalbėti ir susikalbėti. Lengvas ir efektyvus ikimokyklinio ugdymo mokytojo, ugdytinio ir tėvų bendravimas“(40 val.);</a:t>
            </a:r>
          </a:p>
          <a:p>
            <a:pPr lvl="0"/>
            <a:r>
              <a:rPr lang="lt-LT" sz="5600" dirty="0" smtClean="0"/>
              <a:t>„Vaiko vidinės motyvacijos skatinimas mąstymo raidos perspektyvoje.“ (40 val.);</a:t>
            </a:r>
          </a:p>
          <a:p>
            <a:pPr lvl="0"/>
            <a:r>
              <a:rPr lang="lt-LT" sz="5600" dirty="0" smtClean="0"/>
              <a:t>„Mokytojo asmenybės augimo 5 (penkių) žingsnių programa“ (40 val.).</a:t>
            </a:r>
          </a:p>
          <a:p>
            <a:pPr marL="0" indent="0">
              <a:buNone/>
            </a:pPr>
            <a:endParaRPr lang="lt-LT" sz="3400" i="1" dirty="0"/>
          </a:p>
        </p:txBody>
      </p:sp>
    </p:spTree>
    <p:extLst>
      <p:ext uri="{BB962C8B-B14F-4D97-AF65-F5344CB8AC3E}">
        <p14:creationId xmlns:p14="http://schemas.microsoft.com/office/powerpoint/2010/main" val="23912112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sz="2800" b="1" dirty="0" smtClean="0">
                <a:latin typeface="Times New Roman" panose="02020603050405020304" pitchFamily="18" charset="0"/>
                <a:cs typeface="Times New Roman" panose="02020603050405020304" pitchFamily="18" charset="0"/>
              </a:rPr>
              <a:t>PROJEKTAS „MOKINIŲ PAŽANGOS SKATINIMAS“ ir PPT PLĖTRA</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213065" y="1600200"/>
            <a:ext cx="8842158" cy="4525963"/>
          </a:xfrm>
        </p:spPr>
        <p:txBody>
          <a:bodyPr/>
          <a:lstStyle/>
          <a:p>
            <a:pPr marL="0" indent="0">
              <a:buNone/>
            </a:pPr>
            <a:r>
              <a:rPr lang="lt-LT" dirty="0" smtClean="0"/>
              <a:t>Remiama veikla – mokinių, turinčių spec. ugdymosi poreikių, </a:t>
            </a:r>
            <a:r>
              <a:rPr lang="lt-LT" dirty="0" err="1" smtClean="0"/>
              <a:t>įtraukties</a:t>
            </a:r>
            <a:r>
              <a:rPr lang="lt-LT" dirty="0" smtClean="0"/>
              <a:t> į švietimo sistemą didinimas teikiant švietimo pagalbos, socialinių ir sveikatos priežiūros paslaugas. Savivaldybės partneriai yra </a:t>
            </a:r>
            <a:r>
              <a:rPr lang="pt-BR" dirty="0"/>
              <a:t>Kauno suaugusiųjų ir jaunimo mokymo </a:t>
            </a:r>
            <a:r>
              <a:rPr lang="pt-BR" dirty="0" smtClean="0"/>
              <a:t>centras</a:t>
            </a:r>
            <a:r>
              <a:rPr lang="lt-LT" dirty="0"/>
              <a:t> ir Kauno Algio Žikevičiaus saugaus vaiko </a:t>
            </a:r>
            <a:r>
              <a:rPr lang="lt-LT" dirty="0" smtClean="0"/>
              <a:t>mokykla. </a:t>
            </a:r>
            <a:endParaRPr lang="lt-LT" dirty="0"/>
          </a:p>
          <a:p>
            <a:pPr marL="0" indent="0">
              <a:buNone/>
            </a:pPr>
            <a:r>
              <a:rPr lang="lt-LT" dirty="0" smtClean="0"/>
              <a:t>PPT didėja pagalbos specialistų.</a:t>
            </a:r>
            <a:endParaRPr lang="pt-BR" dirty="0"/>
          </a:p>
          <a:p>
            <a:pPr marL="0" indent="0">
              <a:buNone/>
            </a:pPr>
            <a:endParaRPr lang="lt-LT" dirty="0" smtClean="0"/>
          </a:p>
          <a:p>
            <a:endParaRPr lang="lt-LT" dirty="0"/>
          </a:p>
        </p:txBody>
      </p:sp>
    </p:spTree>
    <p:extLst>
      <p:ext uri="{BB962C8B-B14F-4D97-AF65-F5344CB8AC3E}">
        <p14:creationId xmlns:p14="http://schemas.microsoft.com/office/powerpoint/2010/main" val="4605484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Stačiakampis 6"/>
          <p:cNvSpPr/>
          <p:nvPr/>
        </p:nvSpPr>
        <p:spPr>
          <a:xfrm>
            <a:off x="323528" y="183416"/>
            <a:ext cx="8928992"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4000" b="1" i="0" u="none" strike="noStrike" kern="1200" cap="none" spc="0" normalizeH="0" baseline="0" noProof="0" dirty="0" smtClean="0">
                <a:ln>
                  <a:noFill/>
                </a:ln>
                <a:solidFill>
                  <a:srgbClr val="307061"/>
                </a:solidFill>
                <a:effectLst/>
                <a:uLnTx/>
                <a:uFillTx/>
                <a:latin typeface="Calibri"/>
                <a:ea typeface="+mn-ea"/>
                <a:cs typeface="+mn-cs"/>
              </a:rPr>
              <a:t>PRIORITETŲ  ĮGYVENDINIMO PRINCIPAI</a:t>
            </a:r>
            <a:endParaRPr kumimoji="0" lang="lt-LT" sz="4000" b="1" i="0" u="none" strike="noStrike" kern="1200" cap="none" spc="0" normalizeH="0" baseline="0" noProof="0" dirty="0">
              <a:ln>
                <a:noFill/>
              </a:ln>
              <a:solidFill>
                <a:srgbClr val="307061"/>
              </a:solidFill>
              <a:effectLst/>
              <a:uLnTx/>
              <a:uFillTx/>
              <a:latin typeface="Calibri"/>
              <a:ea typeface="+mn-ea"/>
              <a:cs typeface="+mn-cs"/>
            </a:endParaRPr>
          </a:p>
        </p:txBody>
      </p:sp>
      <p:sp>
        <p:nvSpPr>
          <p:cNvPr id="8" name="Turinio vietos rezervavimo ženklas 7"/>
          <p:cNvSpPr>
            <a:spLocks noGrp="1"/>
          </p:cNvSpPr>
          <p:nvPr>
            <p:ph idx="1"/>
          </p:nvPr>
        </p:nvSpPr>
        <p:spPr>
          <a:xfrm>
            <a:off x="457200" y="1622612"/>
            <a:ext cx="8003232" cy="4830724"/>
          </a:xfrm>
        </p:spPr>
        <p:txBody>
          <a:bodyPr>
            <a:normAutofit/>
          </a:bodyPr>
          <a:lstStyle/>
          <a:p>
            <a:pPr marL="514350" indent="-514350" algn="just">
              <a:buFont typeface="+mj-lt"/>
              <a:buAutoNum type="arabicPeriod"/>
            </a:pPr>
            <a:r>
              <a:rPr lang="lt-LT" dirty="0" smtClean="0"/>
              <a:t>Duomenų analize grįsta vadyba</a:t>
            </a:r>
          </a:p>
          <a:p>
            <a:pPr marL="514350" indent="-514350" algn="just">
              <a:buFont typeface="+mj-lt"/>
              <a:buAutoNum type="arabicPeriod"/>
            </a:pPr>
            <a:r>
              <a:rPr lang="lt-LT" dirty="0" smtClean="0"/>
              <a:t>Susitarimais grįsta bendruomenės kultūra</a:t>
            </a:r>
          </a:p>
          <a:p>
            <a:pPr marL="514350" indent="-514350" algn="just">
              <a:buFont typeface="+mj-lt"/>
              <a:buAutoNum type="arabicPeriod"/>
            </a:pPr>
            <a:r>
              <a:rPr lang="lt-LT" dirty="0" smtClean="0"/>
              <a:t>Veiklos </a:t>
            </a:r>
            <a:r>
              <a:rPr lang="lt-LT" dirty="0" err="1" smtClean="0"/>
              <a:t>inovatyvumas</a:t>
            </a:r>
            <a:endParaRPr lang="lt-LT" dirty="0" smtClean="0"/>
          </a:p>
          <a:p>
            <a:pPr marL="514350" indent="-514350" algn="just">
              <a:buFont typeface="+mj-lt"/>
              <a:buAutoNum type="arabicPeriod"/>
            </a:pPr>
            <a:r>
              <a:rPr lang="lt-LT" dirty="0"/>
              <a:t>Prioritetų planavimo sistemiškumas</a:t>
            </a:r>
          </a:p>
          <a:p>
            <a:pPr marL="514350" indent="-514350" algn="just">
              <a:buFont typeface="+mj-lt"/>
              <a:buAutoNum type="arabicPeriod"/>
            </a:pPr>
            <a:r>
              <a:rPr lang="lt-LT" dirty="0"/>
              <a:t>Sėkmingų patirčių viešinimas</a:t>
            </a:r>
          </a:p>
          <a:p>
            <a:pPr marL="514350" indent="-514350" algn="just">
              <a:buFont typeface="+mj-lt"/>
              <a:buAutoNum type="arabicPeriod"/>
            </a:pPr>
            <a:endParaRPr lang="lt-LT" dirty="0" smtClean="0"/>
          </a:p>
          <a:p>
            <a:pPr algn="just"/>
            <a:endParaRPr lang="lt-LT" dirty="0" smtClean="0"/>
          </a:p>
          <a:p>
            <a:pPr algn="just"/>
            <a:endParaRPr lang="lt-LT" dirty="0" smtClean="0"/>
          </a:p>
          <a:p>
            <a:pPr algn="just"/>
            <a:endParaRPr lang="lt-LT" dirty="0"/>
          </a:p>
          <a:p>
            <a:pPr algn="just"/>
            <a:endParaRPr lang="lt-LT" dirty="0"/>
          </a:p>
        </p:txBody>
      </p:sp>
      <p:sp>
        <p:nvSpPr>
          <p:cNvPr id="2" name="Datos vietos rezervavimo ženklas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496B006-81E1-4AC9-9174-0D99A2E42528}"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8/27/2020</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Skaidrės numerio vietos rezervavimo ženklas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1C6F0-6F09-4596-80DA-06B30149D83E}"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3246430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Stačiakampis 6"/>
          <p:cNvSpPr/>
          <p:nvPr/>
        </p:nvSpPr>
        <p:spPr>
          <a:xfrm>
            <a:off x="2339752" y="0"/>
            <a:ext cx="4266220"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4400" b="1" i="0" u="none" strike="noStrike" kern="1200" cap="none" spc="0" normalizeH="0" baseline="0" noProof="0" dirty="0" smtClean="0">
                <a:ln>
                  <a:noFill/>
                </a:ln>
                <a:solidFill>
                  <a:prstClr val="black"/>
                </a:solidFill>
                <a:effectLst/>
                <a:uLnTx/>
                <a:uFillTx/>
                <a:latin typeface="Calibri" panose="020F0502020204030204"/>
                <a:ea typeface="+mn-ea"/>
                <a:cs typeface="+mn-cs"/>
              </a:rPr>
              <a:t>NAUJOVĖS</a:t>
            </a:r>
            <a:endParaRPr kumimoji="0" lang="lt-LT" sz="4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urinio vietos rezervavimo ženklas 7"/>
          <p:cNvSpPr>
            <a:spLocks noGrp="1"/>
          </p:cNvSpPr>
          <p:nvPr>
            <p:ph idx="1"/>
          </p:nvPr>
        </p:nvSpPr>
        <p:spPr>
          <a:xfrm>
            <a:off x="0" y="769441"/>
            <a:ext cx="8626887" cy="5928685"/>
          </a:xfrm>
        </p:spPr>
        <p:txBody>
          <a:bodyPr>
            <a:normAutofit/>
          </a:bodyPr>
          <a:lstStyle/>
          <a:p>
            <a:pPr algn="just"/>
            <a:r>
              <a:rPr lang="lt-LT" sz="3600" dirty="0" smtClean="0"/>
              <a:t>Vadovų skyrimo tvarka</a:t>
            </a:r>
          </a:p>
          <a:p>
            <a:pPr algn="just"/>
            <a:r>
              <a:rPr lang="lt-LT" sz="3600" dirty="0" smtClean="0"/>
              <a:t>Patvirtinti mokymo nuotoliniu ugdymo proceso organizavimo būdu kriterijai</a:t>
            </a:r>
          </a:p>
          <a:p>
            <a:pPr algn="just"/>
            <a:r>
              <a:rPr lang="lt-LT" sz="3600" dirty="0" smtClean="0"/>
              <a:t>Nemokami pietūs </a:t>
            </a:r>
            <a:r>
              <a:rPr lang="lt-LT" sz="3600" dirty="0" err="1" smtClean="0"/>
              <a:t>priešmokyklinukams</a:t>
            </a:r>
            <a:r>
              <a:rPr lang="lt-LT" sz="3600" dirty="0" smtClean="0"/>
              <a:t> ir pirmokams</a:t>
            </a:r>
          </a:p>
          <a:p>
            <a:pPr algn="just"/>
            <a:r>
              <a:rPr lang="lt-LT" sz="3600" dirty="0" smtClean="0"/>
              <a:t>Viena ataskaita (vadovo ir įstaigos)</a:t>
            </a:r>
          </a:p>
          <a:p>
            <a:pPr algn="just"/>
            <a:r>
              <a:rPr lang="lt-LT" sz="3600" dirty="0" smtClean="0"/>
              <a:t>Planavimas STRAPYJE</a:t>
            </a:r>
          </a:p>
          <a:p>
            <a:pPr algn="just"/>
            <a:r>
              <a:rPr lang="lt-LT" sz="3600" dirty="0" smtClean="0"/>
              <a:t>Viešieji pirkimai</a:t>
            </a:r>
          </a:p>
          <a:p>
            <a:pPr algn="just"/>
            <a:r>
              <a:rPr lang="lt-LT" sz="3600" dirty="0" smtClean="0"/>
              <a:t>Išankstinis lėšų planavimas (2020 09 25)</a:t>
            </a:r>
            <a:endParaRPr lang="lt-LT" sz="3600" dirty="0"/>
          </a:p>
          <a:p>
            <a:pPr algn="just"/>
            <a:endParaRPr lang="lt-LT" sz="3600" dirty="0" smtClean="0"/>
          </a:p>
          <a:p>
            <a:pPr algn="just"/>
            <a:endParaRPr lang="lt-LT" sz="3600" dirty="0"/>
          </a:p>
        </p:txBody>
      </p:sp>
      <p:sp>
        <p:nvSpPr>
          <p:cNvPr id="2" name="Datos vietos rezervavimo ženklas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0CEF985-AD70-4FD3-92F0-45E4B47A0C36}"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Skaidrės numerio vietos rezervavimo ženklas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1C6F0-6F09-4596-80DA-06B30149D83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85240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2" name="Antraštė 1"/>
          <p:cNvSpPr>
            <a:spLocks noGrp="1"/>
          </p:cNvSpPr>
          <p:nvPr>
            <p:ph type="title"/>
          </p:nvPr>
        </p:nvSpPr>
        <p:spPr>
          <a:xfrm>
            <a:off x="0" y="116632"/>
            <a:ext cx="9144000" cy="1080120"/>
          </a:xfrm>
        </p:spPr>
        <p:txBody>
          <a:bodyPr/>
          <a:lstStyle/>
          <a:p>
            <a:r>
              <a:rPr lang="lt-LT" sz="2800" b="1" dirty="0" smtClean="0">
                <a:latin typeface="Times New Roman" panose="02020603050405020304" pitchFamily="18" charset="0"/>
                <a:cs typeface="Times New Roman" panose="02020603050405020304" pitchFamily="18" charset="0"/>
              </a:rPr>
              <a:t>DOKUMENTAI</a:t>
            </a:r>
          </a:p>
        </p:txBody>
      </p:sp>
      <p:sp>
        <p:nvSpPr>
          <p:cNvPr id="3" name="Turinio vietos rezervavimo ženklas 2"/>
          <p:cNvSpPr>
            <a:spLocks noGrp="1"/>
          </p:cNvSpPr>
          <p:nvPr>
            <p:ph idx="1"/>
          </p:nvPr>
        </p:nvSpPr>
        <p:spPr>
          <a:xfrm>
            <a:off x="0" y="836712"/>
            <a:ext cx="8676456" cy="5616624"/>
          </a:xfrm>
        </p:spPr>
        <p:txBody>
          <a:bodyPr/>
          <a:lstStyle/>
          <a:p>
            <a:pPr indent="0">
              <a:buNone/>
            </a:pPr>
            <a:endParaRPr lang="lt-LT" sz="800" b="1" dirty="0" smtClean="0">
              <a:solidFill>
                <a:srgbClr val="000066"/>
              </a:solidFill>
            </a:endParaRPr>
          </a:p>
          <a:p>
            <a:pPr marL="685800" algn="just">
              <a:buAutoNum type="arabicPeriod"/>
            </a:pPr>
            <a:r>
              <a:rPr lang="lt-LT" sz="1800" b="1" dirty="0" smtClean="0"/>
              <a:t>2019-04-15 LR ŠMSM ĮSAKYMAS </a:t>
            </a:r>
            <a:r>
              <a:rPr lang="lt-LT" sz="1800" b="1" dirty="0"/>
              <a:t>Nr. </a:t>
            </a:r>
            <a:r>
              <a:rPr lang="lt-LT" sz="1800" b="1" dirty="0" smtClean="0"/>
              <a:t>V-417 „DĖL </a:t>
            </a:r>
            <a:r>
              <a:rPr lang="lt-LT" sz="1800" b="1" dirty="0"/>
              <a:t>2019–2020 IR 2020–2021 </a:t>
            </a:r>
            <a:r>
              <a:rPr lang="lt-LT" sz="1800" b="1" cap="all" dirty="0"/>
              <a:t>MOKSLO METŲ PAGRINDINIO IR VIDURINIO UGDYMO PROGRAMŲ BENDRŲJŲ UGDYMO PLANŲ </a:t>
            </a:r>
            <a:r>
              <a:rPr lang="lt-LT" sz="1800" b="1" cap="all" dirty="0" smtClean="0"/>
              <a:t>PATVIRTINIMO“</a:t>
            </a:r>
          </a:p>
          <a:p>
            <a:pPr marL="685800" algn="just">
              <a:buAutoNum type="arabicPeriod"/>
            </a:pPr>
            <a:r>
              <a:rPr lang="lt-LT" sz="1800" b="1" dirty="0" smtClean="0"/>
              <a:t>2019-04-15 ŠMSM </a:t>
            </a:r>
            <a:r>
              <a:rPr lang="lt-LT" sz="1800" b="1" dirty="0"/>
              <a:t>ĮSAKYMAS Nr. </a:t>
            </a:r>
            <a:r>
              <a:rPr lang="lt-LT" sz="1800" b="1" dirty="0" smtClean="0"/>
              <a:t>V-413 „DĖL </a:t>
            </a:r>
            <a:r>
              <a:rPr lang="lt-LT" sz="1800" b="1" dirty="0"/>
              <a:t>2019–2020 </a:t>
            </a:r>
            <a:r>
              <a:rPr lang="lt-LT" sz="1800" b="1" dirty="0" smtClean="0"/>
              <a:t>IR 2020–2021</a:t>
            </a:r>
            <a:r>
              <a:rPr lang="lt-LT" sz="1800" b="1" dirty="0"/>
              <a:t> </a:t>
            </a:r>
            <a:r>
              <a:rPr lang="lt-LT" sz="1800" b="1" cap="all" dirty="0"/>
              <a:t>MOKSLO METŲ PRADINIO UGDYMO PROGRAMOS BENDROJO UGDYMO PLANO </a:t>
            </a:r>
            <a:r>
              <a:rPr lang="lt-LT" sz="1800" b="1" cap="all" dirty="0" smtClean="0"/>
              <a:t>PATVIRTINIMO“</a:t>
            </a:r>
            <a:endParaRPr lang="lt-LT" sz="1800" b="1" dirty="0"/>
          </a:p>
          <a:p>
            <a:pPr marL="685800" algn="just">
              <a:buAutoNum type="arabicPeriod"/>
            </a:pPr>
            <a:r>
              <a:rPr lang="lt-LT" sz="1800" b="1" dirty="0" smtClean="0"/>
              <a:t>2020-08-10 ŠMSM ĮSAKYMAS </a:t>
            </a:r>
            <a:r>
              <a:rPr lang="lt-LT" sz="1800" b="1" dirty="0"/>
              <a:t>Nr. </a:t>
            </a:r>
            <a:r>
              <a:rPr lang="lt-LT" sz="1800" b="1" dirty="0" smtClean="0"/>
              <a:t>V-1193 „DĖL </a:t>
            </a:r>
            <a:r>
              <a:rPr lang="lt-LT" sz="1800" b="1" dirty="0"/>
              <a:t>ŠVIETIMO IR MOKSLO MINISTRO 2013 M. LAPKRIČIO 21 D. ĮSAKYMO NR. V-1106 „DĖL PRIEŠMOKYKLINIO UGDYMO TVARKOS APRAŠO PATVIRTINIMO“ </a:t>
            </a:r>
            <a:r>
              <a:rPr lang="lt-LT" sz="1800" b="1" dirty="0" smtClean="0"/>
              <a:t>PAKEITIMO“</a:t>
            </a:r>
          </a:p>
          <a:p>
            <a:pPr marL="685800" algn="just">
              <a:buAutoNum type="arabicPeriod"/>
            </a:pPr>
            <a:r>
              <a:rPr lang="lt-LT" sz="1800" b="1" dirty="0" smtClean="0"/>
              <a:t>2020-08-04 LR ŠMSM </a:t>
            </a:r>
            <a:r>
              <a:rPr lang="lt-LT" sz="1800" b="1" dirty="0"/>
              <a:t>ĮSAKYMAS Nr. </a:t>
            </a:r>
            <a:r>
              <a:rPr lang="lt-LT" sz="1800" b="1" dirty="0" smtClean="0"/>
              <a:t>V-1152 „DĖL </a:t>
            </a:r>
            <a:r>
              <a:rPr lang="lt-LT" sz="1800" b="1" dirty="0"/>
              <a:t>ŠVIETIMO, MOKSLO IR SPORTO MINISTRO 2019 M. BALANDŽIO 15 D. ĮSAKYMO NR. V-413 „DĖL 2019–2020 IR 2020–2021 </a:t>
            </a:r>
            <a:r>
              <a:rPr lang="lt-LT" sz="1800" b="1" cap="small" dirty="0"/>
              <a:t>MOKSLO METŲ PRADINIO UGDYMO PROGRAMOS BENDROJO UGDYMO PLANO PATVIRTINIMO“ </a:t>
            </a:r>
            <a:r>
              <a:rPr lang="lt-LT" sz="1800" b="1" cap="small" dirty="0" smtClean="0"/>
              <a:t>PAKEITIMO“</a:t>
            </a:r>
          </a:p>
          <a:p>
            <a:pPr marL="685800" algn="just">
              <a:buAutoNum type="arabicPeriod"/>
            </a:pPr>
            <a:r>
              <a:rPr lang="lt-LT" sz="1800" b="1" cap="all" dirty="0" smtClean="0"/>
              <a:t>2020-05-20 LRV NUTARIMAS</a:t>
            </a:r>
            <a:r>
              <a:rPr lang="lt-LT" sz="1800" b="1" dirty="0"/>
              <a:t> Nr. </a:t>
            </a:r>
            <a:r>
              <a:rPr lang="lt-LT" sz="1800" b="1" dirty="0" smtClean="0"/>
              <a:t>504 „</a:t>
            </a:r>
            <a:r>
              <a:rPr lang="lt-LT" sz="1800" b="1" cap="all" dirty="0" smtClean="0"/>
              <a:t>DĖL</a:t>
            </a:r>
            <a:r>
              <a:rPr lang="lt-LT" sz="1800" b="1" cap="all" dirty="0"/>
              <a:t> </a:t>
            </a:r>
            <a:r>
              <a:rPr lang="lt-LT" sz="1800" b="1" dirty="0"/>
              <a:t>UGDYMOSI ŠEIMOJE ĮGYVENDINIMO TVARKOS APRAŠO </a:t>
            </a:r>
            <a:r>
              <a:rPr lang="lt-LT" sz="1800" b="1" dirty="0" smtClean="0"/>
              <a:t>PATVIRTINIMO“</a:t>
            </a:r>
          </a:p>
          <a:p>
            <a:pPr marL="514350" indent="-171450" algn="just"/>
            <a:endParaRPr lang="lt-LT" sz="1800" b="1" i="1" dirty="0">
              <a:solidFill>
                <a:srgbClr val="000066"/>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87984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2" name="Antraštė 1"/>
          <p:cNvSpPr>
            <a:spLocks noGrp="1"/>
          </p:cNvSpPr>
          <p:nvPr>
            <p:ph type="title"/>
          </p:nvPr>
        </p:nvSpPr>
        <p:spPr>
          <a:xfrm>
            <a:off x="0" y="116632"/>
            <a:ext cx="9144000" cy="1080120"/>
          </a:xfrm>
        </p:spPr>
        <p:txBody>
          <a:bodyPr/>
          <a:lstStyle/>
          <a:p>
            <a:r>
              <a:rPr lang="lt-LT" sz="2800" b="1" dirty="0" smtClean="0">
                <a:latin typeface="Times New Roman" panose="02020603050405020304" pitchFamily="18" charset="0"/>
                <a:cs typeface="Times New Roman" panose="02020603050405020304" pitchFamily="18" charset="0"/>
              </a:rPr>
              <a:t>DOKUMENTAI</a:t>
            </a:r>
          </a:p>
        </p:txBody>
      </p:sp>
      <p:sp>
        <p:nvSpPr>
          <p:cNvPr id="3" name="Turinio vietos rezervavimo ženklas 2"/>
          <p:cNvSpPr>
            <a:spLocks noGrp="1"/>
          </p:cNvSpPr>
          <p:nvPr>
            <p:ph idx="1"/>
          </p:nvPr>
        </p:nvSpPr>
        <p:spPr>
          <a:xfrm>
            <a:off x="0" y="977152"/>
            <a:ext cx="8676456" cy="5476183"/>
          </a:xfrm>
        </p:spPr>
        <p:txBody>
          <a:bodyPr/>
          <a:lstStyle/>
          <a:p>
            <a:pPr indent="0">
              <a:buNone/>
            </a:pPr>
            <a:endParaRPr lang="lt-LT" sz="800" b="1" dirty="0" smtClean="0">
              <a:solidFill>
                <a:srgbClr val="000066"/>
              </a:solidFill>
            </a:endParaRPr>
          </a:p>
          <a:p>
            <a:pPr marL="685800" algn="just">
              <a:buAutoNum type="arabicPeriod"/>
            </a:pPr>
            <a:r>
              <a:rPr lang="lt-LT" sz="1600" b="1" dirty="0" smtClean="0"/>
              <a:t>2020-07-02 LR ŠMSM </a:t>
            </a:r>
            <a:r>
              <a:rPr lang="lt-LT" sz="1600" b="1" dirty="0"/>
              <a:t>ĮSAKYMAS Nr. </a:t>
            </a:r>
            <a:r>
              <a:rPr lang="lt-LT" sz="1600" b="1" dirty="0" smtClean="0"/>
              <a:t>V-1006 „DĖL </a:t>
            </a:r>
            <a:r>
              <a:rPr lang="lt-LT" sz="1600" b="1" dirty="0"/>
              <a:t>MOKYMO NUOTOLINIU UGDYMO PROCESO ORGANIZAVIMO </a:t>
            </a:r>
            <a:r>
              <a:rPr lang="lt-LT" sz="1600" b="1" dirty="0" smtClean="0"/>
              <a:t>BŪDU</a:t>
            </a:r>
            <a:r>
              <a:rPr lang="lt-LT" sz="1600" b="1" dirty="0"/>
              <a:t> </a:t>
            </a:r>
            <a:r>
              <a:rPr lang="lt-LT" sz="1600" b="1" dirty="0" smtClean="0"/>
              <a:t>KRITERIJŲ </a:t>
            </a:r>
            <a:r>
              <a:rPr lang="lt-LT" sz="1600" b="1" dirty="0"/>
              <a:t>APRAŠO </a:t>
            </a:r>
            <a:r>
              <a:rPr lang="lt-LT" sz="1600" b="1" cap="small" dirty="0" smtClean="0"/>
              <a:t>PATVIRTINIMO“</a:t>
            </a:r>
          </a:p>
          <a:p>
            <a:pPr marL="685800" algn="just">
              <a:buAutoNum type="arabicPeriod"/>
            </a:pPr>
            <a:r>
              <a:rPr lang="lt-LT" sz="1600" b="1" dirty="0" smtClean="0"/>
              <a:t>2020-08-03 LR ŠMSM </a:t>
            </a:r>
            <a:r>
              <a:rPr lang="lt-LT" sz="1600" b="1" dirty="0"/>
              <a:t>ĮSAKYMAS Nr. </a:t>
            </a:r>
            <a:r>
              <a:rPr lang="lt-LT" sz="1600" b="1" dirty="0" smtClean="0"/>
              <a:t>V-1129 „DĖL</a:t>
            </a:r>
            <a:r>
              <a:rPr lang="lt-LT" sz="1600" b="1" dirty="0"/>
              <a:t> </a:t>
            </a:r>
            <a:r>
              <a:rPr lang="lt-LT" sz="1600" b="1" cap="all" dirty="0"/>
              <a:t>ŠVIETIMO IR MOKSLO MINISTRO 2011 M. </a:t>
            </a:r>
            <a:r>
              <a:rPr lang="lt-LT" sz="1600" b="1" cap="all" dirty="0" smtClean="0"/>
              <a:t>BALANDŽIO 11 </a:t>
            </a:r>
            <a:r>
              <a:rPr lang="lt-LT" sz="1600" b="1" cap="all" dirty="0"/>
              <a:t>D. </a:t>
            </a:r>
            <a:r>
              <a:rPr lang="lt-LT" sz="1600" b="1" cap="all" dirty="0" smtClean="0"/>
              <a:t>ĮSAKYMO</a:t>
            </a:r>
            <a:r>
              <a:rPr lang="lt-LT" sz="1600" b="1" cap="all" dirty="0"/>
              <a:t/>
            </a:r>
            <a:br>
              <a:rPr lang="lt-LT" sz="1600" b="1" cap="all" dirty="0"/>
            </a:br>
            <a:r>
              <a:rPr lang="lt-LT" sz="1600" b="1" cap="all" dirty="0"/>
              <a:t>NR. V-579 „DĖL MOKYKLOS VAIKO GEROVĖS KOMISIJOS SUDARYMO IR JOS DARBO ORGANIZAVIMO TVARKOS APRAŠO PATVIRTINIMO“ </a:t>
            </a:r>
            <a:r>
              <a:rPr lang="lt-LT" sz="1600" b="1" cap="all" dirty="0" smtClean="0"/>
              <a:t>PAKEITIMO“</a:t>
            </a:r>
          </a:p>
          <a:p>
            <a:pPr marL="685800" algn="just">
              <a:buAutoNum type="arabicPeriod"/>
            </a:pPr>
            <a:r>
              <a:rPr lang="lt-LT" sz="1600" b="1" dirty="0" smtClean="0"/>
              <a:t>2020-08-03 </a:t>
            </a:r>
            <a:r>
              <a:rPr lang="lt-LT" sz="1600" b="1" dirty="0"/>
              <a:t>LR </a:t>
            </a:r>
            <a:r>
              <a:rPr lang="lt-LT" sz="1600" b="1" dirty="0" smtClean="0"/>
              <a:t>ŠMSM </a:t>
            </a:r>
            <a:r>
              <a:rPr lang="lt-LT" sz="1600" b="1" dirty="0"/>
              <a:t>ĮSAKYMAS Nr. </a:t>
            </a:r>
            <a:r>
              <a:rPr lang="lt-LT" sz="1600" b="1" dirty="0" smtClean="0"/>
              <a:t>V-1130 „DĖL</a:t>
            </a:r>
            <a:r>
              <a:rPr lang="lt-LT" sz="1600" b="1" dirty="0"/>
              <a:t> </a:t>
            </a:r>
            <a:r>
              <a:rPr lang="lt-LT" sz="1600" b="1" cap="all" dirty="0"/>
              <a:t>ŠVIETIMO IR MOKSLO MINISTRO 2011 M. LIEPOS 8 D. ĮSAKYMO NR. V-1229 „DĖL SPECIALIOSIOS PAGALBOS TEIKIMO MOKYKLOSE (IŠSKYRUS AUKŠTĄSIAS MOKYKLAS) TVARKOS APRAŠO PATVIRTINIMO“ </a:t>
            </a:r>
            <a:r>
              <a:rPr lang="lt-LT" sz="1600" b="1" cap="all" dirty="0" smtClean="0"/>
              <a:t>PAKEITIMO“</a:t>
            </a:r>
          </a:p>
          <a:p>
            <a:pPr marL="685800" algn="just">
              <a:buAutoNum type="arabicPeriod"/>
            </a:pPr>
            <a:r>
              <a:rPr lang="lt-LT" sz="1600" b="1" cap="all" dirty="0" smtClean="0"/>
              <a:t>2020-07-03 </a:t>
            </a:r>
            <a:r>
              <a:rPr lang="lt-LT" sz="1600" b="1" dirty="0" smtClean="0"/>
              <a:t>LR SAM ĮSAKYMAS Nr</a:t>
            </a:r>
            <a:r>
              <a:rPr lang="lt-LT" sz="1600" b="1" dirty="0"/>
              <a:t>. </a:t>
            </a:r>
            <a:r>
              <a:rPr lang="lt-LT" sz="1600" b="1" dirty="0" smtClean="0"/>
              <a:t>V-1596 „</a:t>
            </a:r>
            <a:r>
              <a:rPr lang="lt-LT" sz="1600" b="1" cap="all" dirty="0" smtClean="0"/>
              <a:t>DĖL </a:t>
            </a:r>
            <a:r>
              <a:rPr lang="lt-LT" sz="1600" b="1" cap="all" dirty="0"/>
              <a:t>ILGALAIKIŲ NEIGIAMŲ COVID-19 PANDEMIJOS PASEKMIŲ </a:t>
            </a:r>
            <a:r>
              <a:rPr lang="lt-LT" sz="1600" b="1" cap="all" dirty="0" smtClean="0"/>
              <a:t>VISUOMENĖS</a:t>
            </a:r>
            <a:r>
              <a:rPr lang="lt-LT" sz="1600" b="1" dirty="0"/>
              <a:t> </a:t>
            </a:r>
            <a:r>
              <a:rPr lang="lt-LT" sz="1600" b="1" cap="all" dirty="0" smtClean="0"/>
              <a:t>PSICHIKOS </a:t>
            </a:r>
            <a:r>
              <a:rPr lang="lt-LT" sz="1600" b="1" cap="all" dirty="0"/>
              <a:t>SVEIKATAI MAŽINIMO VEIKSMŲ PLANO </a:t>
            </a:r>
            <a:r>
              <a:rPr lang="lt-LT" sz="1600" b="1" cap="all" dirty="0" smtClean="0"/>
              <a:t>PATVIRTINIMO</a:t>
            </a:r>
            <a:r>
              <a:rPr lang="lt-LT" sz="1600" b="1" dirty="0" smtClean="0"/>
              <a:t>“</a:t>
            </a:r>
          </a:p>
          <a:p>
            <a:pPr marL="685800" algn="just">
              <a:buAutoNum type="arabicPeriod"/>
            </a:pPr>
            <a:r>
              <a:rPr lang="lt-LT" sz="1600" b="1" dirty="0"/>
              <a:t>LR sveikatos apsaugos ministro –valstybės lygio ekstremaliosios situacijos valstybės operacijų vadovo </a:t>
            </a:r>
            <a:r>
              <a:rPr lang="lt-LT" sz="1600" b="1" dirty="0" smtClean="0"/>
              <a:t>sprendimai (2020 </a:t>
            </a:r>
            <a:r>
              <a:rPr lang="lt-LT" sz="1600" b="1" dirty="0"/>
              <a:t>m. birželio  16  d. Nr. </a:t>
            </a:r>
            <a:r>
              <a:rPr lang="lt-LT" sz="1600" b="1" dirty="0" smtClean="0"/>
              <a:t>V-1475, 2020 </a:t>
            </a:r>
            <a:r>
              <a:rPr lang="lt-LT" sz="1600" b="1" dirty="0"/>
              <a:t>m. birželio  16  d. Nr. </a:t>
            </a:r>
            <a:r>
              <a:rPr lang="lt-LT" sz="1600" b="1" dirty="0" smtClean="0"/>
              <a:t>V-1487)</a:t>
            </a:r>
            <a:endParaRPr lang="lt-LT" sz="1600" b="1" dirty="0"/>
          </a:p>
          <a:p>
            <a:pPr indent="0">
              <a:buNone/>
            </a:pPr>
            <a:r>
              <a:rPr lang="lt-LT" sz="1600" b="1" dirty="0">
                <a:hlinkClick r:id="rId4"/>
              </a:rPr>
              <a:t>https://</a:t>
            </a:r>
            <a:r>
              <a:rPr lang="lt-LT" sz="1600" b="1" dirty="0" smtClean="0">
                <a:hlinkClick r:id="rId4"/>
              </a:rPr>
              <a:t>sam.lrv.lt/lt/koronavirusas/operaciju-vadovo-sprendimai</a:t>
            </a:r>
            <a:endParaRPr lang="lt-LT" sz="1600" b="1" dirty="0" smtClean="0"/>
          </a:p>
          <a:p>
            <a:pPr indent="0">
              <a:buNone/>
            </a:pPr>
            <a:endParaRPr lang="lt-LT" sz="1400" b="1" dirty="0"/>
          </a:p>
          <a:p>
            <a:pPr marL="685800">
              <a:buAutoNum type="arabicPeriod"/>
            </a:pPr>
            <a:endParaRPr lang="lt-LT" sz="1400" b="1" dirty="0"/>
          </a:p>
          <a:p>
            <a:pPr marL="0" indent="0">
              <a:buNone/>
            </a:pPr>
            <a:endParaRPr lang="lt-LT" sz="1200" i="1" dirty="0"/>
          </a:p>
          <a:p>
            <a:pPr marL="514350" indent="-171450"/>
            <a:endParaRPr lang="lt-LT" sz="1200" i="1" dirty="0">
              <a:solidFill>
                <a:srgbClr val="000066"/>
              </a:solidFill>
            </a:endParaRPr>
          </a:p>
          <a:p>
            <a:pPr marL="514350" indent="-171450"/>
            <a:endParaRPr lang="lt-LT" sz="1200" b="1" i="1" dirty="0">
              <a:solidFill>
                <a:srgbClr val="000066"/>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86555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197224" y="2671482"/>
            <a:ext cx="8318126" cy="3873033"/>
          </a:xfrm>
        </p:spPr>
        <p:txBody>
          <a:bodyPr/>
          <a:lstStyle/>
          <a:p>
            <a:pPr marL="0" indent="0" algn="ctr">
              <a:buNone/>
            </a:pPr>
            <a:r>
              <a:rPr lang="lt-LT" sz="2800" dirty="0" smtClean="0"/>
              <a:t>Pasaulis nekenčia pokyčių, tačiau tai yra vienintelis dalykas, kuris neša pažangą.</a:t>
            </a:r>
          </a:p>
          <a:p>
            <a:pPr marL="0" indent="0" algn="just">
              <a:buNone/>
            </a:pPr>
            <a:endParaRPr lang="lt-LT" dirty="0" smtClean="0"/>
          </a:p>
          <a:p>
            <a:pPr marL="0" indent="0" algn="just">
              <a:buNone/>
            </a:pPr>
            <a:r>
              <a:rPr lang="lt-LT" dirty="0"/>
              <a:t>	</a:t>
            </a:r>
            <a:r>
              <a:rPr lang="lt-LT" dirty="0" smtClean="0"/>
              <a:t>					Č. </a:t>
            </a:r>
            <a:r>
              <a:rPr lang="lt-LT" dirty="0" err="1" smtClean="0"/>
              <a:t>Keteringas</a:t>
            </a:r>
            <a:endParaRPr lang="lt-LT" sz="2800" dirty="0"/>
          </a:p>
        </p:txBody>
      </p:sp>
      <p:pic>
        <p:nvPicPr>
          <p:cNvPr id="4" name="Paveikslėlis 3"/>
          <p:cNvPicPr>
            <a:picLocks noChangeAspect="1"/>
          </p:cNvPicPr>
          <p:nvPr/>
        </p:nvPicPr>
        <p:blipFill>
          <a:blip r:embed="rId4"/>
          <a:stretch>
            <a:fillRect/>
          </a:stretch>
        </p:blipFill>
        <p:spPr>
          <a:xfrm>
            <a:off x="2779059" y="197223"/>
            <a:ext cx="3387243" cy="2160943"/>
          </a:xfrm>
          <a:prstGeom prst="rect">
            <a:avLst/>
          </a:prstGeom>
        </p:spPr>
      </p:pic>
    </p:spTree>
    <p:extLst>
      <p:ext uri="{BB962C8B-B14F-4D97-AF65-F5344CB8AC3E}">
        <p14:creationId xmlns:p14="http://schemas.microsoft.com/office/powerpoint/2010/main" val="151210033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Stačiakampis 6"/>
          <p:cNvSpPr/>
          <p:nvPr/>
        </p:nvSpPr>
        <p:spPr>
          <a:xfrm>
            <a:off x="2915816" y="873586"/>
            <a:ext cx="2970076"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3600" b="1"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APTARSIME</a:t>
            </a:r>
            <a:endParaRPr kumimoji="0" lang="lt-LT" sz="3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urinio vietos rezervavimo ženklas 7"/>
          <p:cNvSpPr>
            <a:spLocks noGrp="1"/>
          </p:cNvSpPr>
          <p:nvPr>
            <p:ph idx="1"/>
          </p:nvPr>
        </p:nvSpPr>
        <p:spPr>
          <a:xfrm>
            <a:off x="457200" y="1600200"/>
            <a:ext cx="8229600" cy="4709120"/>
          </a:xfrm>
        </p:spPr>
        <p:txBody>
          <a:bodyPr/>
          <a:lstStyle/>
          <a:p>
            <a:pPr>
              <a:lnSpc>
                <a:spcPct val="200000"/>
              </a:lnSpc>
            </a:pPr>
            <a:r>
              <a:rPr lang="lt-LT" dirty="0" smtClean="0"/>
              <a:t>Kas pasisekė 2019-2020 mokslo metais?</a:t>
            </a:r>
          </a:p>
          <a:p>
            <a:pPr>
              <a:lnSpc>
                <a:spcPct val="200000"/>
              </a:lnSpc>
            </a:pPr>
            <a:r>
              <a:rPr lang="lt-LT" dirty="0" smtClean="0"/>
              <a:t>Naujoves</a:t>
            </a:r>
          </a:p>
          <a:p>
            <a:pPr>
              <a:lnSpc>
                <a:spcPct val="200000"/>
              </a:lnSpc>
            </a:pPr>
            <a:r>
              <a:rPr lang="lt-LT" dirty="0" smtClean="0"/>
              <a:t>Kokia mūsų perspektyva 2020-2021 mokslo metais?</a:t>
            </a:r>
            <a:endParaRPr lang="lt-LT" dirty="0"/>
          </a:p>
        </p:txBody>
      </p:sp>
      <p:sp>
        <p:nvSpPr>
          <p:cNvPr id="2" name="Datos vietos rezervavimo ženklas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6B8E6B1-710E-4CF0-938A-C71749033167}"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Skaidrės numerio vietos rezervavimo ženklas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41C6F0-6F09-4596-80DA-06B30149D83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02581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Pavadinimas 1"/>
          <p:cNvSpPr>
            <a:spLocks noGrp="1"/>
          </p:cNvSpPr>
          <p:nvPr>
            <p:ph type="title"/>
          </p:nvPr>
        </p:nvSpPr>
        <p:spPr>
          <a:xfrm>
            <a:off x="142043" y="215152"/>
            <a:ext cx="8922057" cy="782715"/>
          </a:xfrm>
        </p:spPr>
        <p:txBody>
          <a:bodyPr>
            <a:normAutofit/>
          </a:bodyPr>
          <a:lstStyle/>
          <a:p>
            <a:pPr algn="ctr"/>
            <a:r>
              <a:rPr lang="lt-LT" sz="2800" b="1" dirty="0" smtClean="0">
                <a:latin typeface="Times New Roman" pitchFamily="18" charset="0"/>
                <a:cs typeface="Times New Roman" pitchFamily="18" charset="0"/>
              </a:rPr>
              <a:t>KAS PASISEKĖ?</a:t>
            </a:r>
            <a:endParaRPr lang="lt-LT" sz="2800" b="1" dirty="0">
              <a:latin typeface="Times New Roman" pitchFamily="18" charset="0"/>
              <a:cs typeface="Times New Roman" pitchFamily="18" charset="0"/>
            </a:endParaRPr>
          </a:p>
        </p:txBody>
      </p:sp>
      <p:sp>
        <p:nvSpPr>
          <p:cNvPr id="3" name="Turinio vietos rezervavimo ženklas 2"/>
          <p:cNvSpPr>
            <a:spLocks noGrp="1"/>
          </p:cNvSpPr>
          <p:nvPr>
            <p:ph idx="1"/>
          </p:nvPr>
        </p:nvSpPr>
        <p:spPr>
          <a:xfrm>
            <a:off x="277906" y="1488141"/>
            <a:ext cx="8339621" cy="4314482"/>
          </a:xfrm>
        </p:spPr>
        <p:txBody>
          <a:bodyPr/>
          <a:lstStyle/>
          <a:p>
            <a:pPr marL="514350" indent="-514350" algn="just">
              <a:buFont typeface="+mj-lt"/>
              <a:buAutoNum type="arabicPeriod"/>
            </a:pPr>
            <a:r>
              <a:rPr lang="lt-LT" dirty="0" smtClean="0">
                <a:latin typeface="Times New Roman" pitchFamily="18" charset="0"/>
                <a:cs typeface="Times New Roman" pitchFamily="18" charset="0"/>
              </a:rPr>
              <a:t>Nuotolinis mokymas.</a:t>
            </a:r>
          </a:p>
          <a:p>
            <a:pPr marL="514350" indent="-514350" algn="just">
              <a:buFont typeface="+mj-lt"/>
              <a:buAutoNum type="arabicPeriod"/>
            </a:pPr>
            <a:r>
              <a:rPr lang="lt-LT" dirty="0" smtClean="0">
                <a:latin typeface="Times New Roman" pitchFamily="18" charset="0"/>
                <a:cs typeface="Times New Roman" pitchFamily="18" charset="0"/>
              </a:rPr>
              <a:t>VBE organizavimas ir vykdymas.</a:t>
            </a:r>
          </a:p>
          <a:p>
            <a:pPr marL="514350" indent="-514350" algn="just">
              <a:buFont typeface="+mj-lt"/>
              <a:buAutoNum type="arabicPeriod"/>
            </a:pPr>
            <a:r>
              <a:rPr lang="lt-LT" dirty="0" smtClean="0">
                <a:latin typeface="Times New Roman" pitchFamily="18" charset="0"/>
                <a:cs typeface="Times New Roman" pitchFamily="18" charset="0"/>
              </a:rPr>
              <a:t>Mokinių priėmimas į bendrojo ugdymo </a:t>
            </a:r>
            <a:r>
              <a:rPr lang="lt-LT" dirty="0" smtClean="0">
                <a:latin typeface="Times New Roman" pitchFamily="18" charset="0"/>
                <a:cs typeface="Times New Roman" pitchFamily="18" charset="0"/>
              </a:rPr>
              <a:t>mokyklas ir mokinių skaičiaus didėjimas. </a:t>
            </a:r>
            <a:endParaRPr lang="lt-LT" dirty="0" smtClean="0">
              <a:latin typeface="Times New Roman" pitchFamily="18" charset="0"/>
              <a:cs typeface="Times New Roman" pitchFamily="18" charset="0"/>
            </a:endParaRPr>
          </a:p>
          <a:p>
            <a:pPr marL="514350" indent="-514350" algn="just">
              <a:buFont typeface="+mj-lt"/>
              <a:buAutoNum type="arabicPeriod"/>
            </a:pPr>
            <a:r>
              <a:rPr lang="lt-LT" dirty="0" smtClean="0">
                <a:latin typeface="Times New Roman" pitchFamily="18" charset="0"/>
                <a:cs typeface="Times New Roman" pitchFamily="18" charset="0"/>
              </a:rPr>
              <a:t>Mokinių mokymo (</a:t>
            </a:r>
            <a:r>
              <a:rPr lang="lt-LT" dirty="0" err="1" smtClean="0">
                <a:latin typeface="Times New Roman" pitchFamily="18" charset="0"/>
                <a:cs typeface="Times New Roman" pitchFamily="18" charset="0"/>
              </a:rPr>
              <a:t>si</a:t>
            </a:r>
            <a:r>
              <a:rPr lang="lt-LT" dirty="0" smtClean="0">
                <a:latin typeface="Times New Roman" pitchFamily="18" charset="0"/>
                <a:cs typeface="Times New Roman" pitchFamily="18" charset="0"/>
              </a:rPr>
              <a:t>) pažangos užtikrinimas.</a:t>
            </a:r>
          </a:p>
          <a:p>
            <a:pPr marL="514350" indent="-514350" algn="just">
              <a:buFont typeface="+mj-lt"/>
              <a:buAutoNum type="arabicPeriod"/>
            </a:pPr>
            <a:r>
              <a:rPr lang="lt-LT" dirty="0" smtClean="0">
                <a:latin typeface="Times New Roman" pitchFamily="18" charset="0"/>
                <a:cs typeface="Times New Roman" pitchFamily="18" charset="0"/>
              </a:rPr>
              <a:t>Mokyklų ugdymo turinio kaitos procesai.</a:t>
            </a:r>
          </a:p>
          <a:p>
            <a:pPr marL="514350" indent="-514350" algn="just">
              <a:buFont typeface="+mj-lt"/>
              <a:buAutoNum type="arabicPeriod"/>
            </a:pPr>
            <a:r>
              <a:rPr lang="lt-LT" dirty="0" smtClean="0">
                <a:latin typeface="Times New Roman" pitchFamily="18" charset="0"/>
                <a:cs typeface="Times New Roman" pitchFamily="18" charset="0"/>
              </a:rPr>
              <a:t>Edukacinių erdvių atnaujinimas...</a:t>
            </a:r>
          </a:p>
          <a:p>
            <a:pPr marL="514350" indent="-514350" algn="just">
              <a:buFont typeface="+mj-lt"/>
              <a:buAutoNum type="arabicPeriod"/>
            </a:pPr>
            <a:endParaRPr lang="lt-LT" dirty="0">
              <a:latin typeface="Times New Roman" pitchFamily="18" charset="0"/>
              <a:cs typeface="Times New Roman" pitchFamily="18" charset="0"/>
            </a:endParaRPr>
          </a:p>
        </p:txBody>
      </p:sp>
    </p:spTree>
    <p:extLst>
      <p:ext uri="{BB962C8B-B14F-4D97-AF65-F5344CB8AC3E}">
        <p14:creationId xmlns:p14="http://schemas.microsoft.com/office/powerpoint/2010/main" val="29559656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Antraštė 1"/>
          <p:cNvSpPr>
            <a:spLocks noGrp="1"/>
          </p:cNvSpPr>
          <p:nvPr>
            <p:ph type="title"/>
          </p:nvPr>
        </p:nvSpPr>
        <p:spPr>
          <a:xfrm>
            <a:off x="202223" y="421342"/>
            <a:ext cx="8774722" cy="1066800"/>
          </a:xfrm>
        </p:spPr>
        <p:txBody>
          <a:bodyPr>
            <a:normAutofit fontScale="90000"/>
          </a:bodyPr>
          <a:lstStyle/>
          <a:p>
            <a:pPr algn="ctr"/>
            <a:r>
              <a:rPr lang="lt-LT" sz="4800" b="1" dirty="0" smtClean="0"/>
              <a:t>KAIP VERTINATE NUOTOLINĮ MOKYMĄ</a:t>
            </a:r>
            <a:r>
              <a:rPr lang="lt-LT" sz="4800" dirty="0" smtClean="0"/>
              <a:t>? </a:t>
            </a:r>
            <a:br>
              <a:rPr lang="lt-LT" sz="4800" dirty="0" smtClean="0"/>
            </a:br>
            <a:r>
              <a:rPr lang="lt-LT" sz="2400" dirty="0" smtClean="0">
                <a:solidFill>
                  <a:prstClr val="black"/>
                </a:solidFill>
                <a:latin typeface="Times New Roman" panose="02020603050405020304" pitchFamily="18" charset="0"/>
                <a:cs typeface="Times New Roman" panose="02020603050405020304" pitchFamily="18" charset="0"/>
              </a:rPr>
              <a:t>(BUM tėvų </a:t>
            </a:r>
            <a:r>
              <a:rPr lang="lt-LT" sz="2400" dirty="0">
                <a:solidFill>
                  <a:prstClr val="black"/>
                </a:solidFill>
                <a:latin typeface="Times New Roman" panose="02020603050405020304" pitchFamily="18" charset="0"/>
                <a:cs typeface="Times New Roman" panose="02020603050405020304" pitchFamily="18" charset="0"/>
              </a:rPr>
              <a:t>vertinimas)</a:t>
            </a:r>
            <a:endParaRPr lang="lt-LT" dirty="0"/>
          </a:p>
        </p:txBody>
      </p:sp>
      <p:pic>
        <p:nvPicPr>
          <p:cNvPr id="5" name="Turinio vietos rezervavimo ženklas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02223" y="1613647"/>
            <a:ext cx="8654906" cy="4428566"/>
          </a:xfrm>
        </p:spPr>
      </p:pic>
      <p:sp>
        <p:nvSpPr>
          <p:cNvPr id="4" name="Skaidrės numerio vietos rezervavimo ženklas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A1BC76C-DDF1-1F42-B0FE-CB12AC4EB4F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48454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Antraštė 1"/>
          <p:cNvSpPr>
            <a:spLocks noGrp="1"/>
          </p:cNvSpPr>
          <p:nvPr>
            <p:ph type="title"/>
          </p:nvPr>
        </p:nvSpPr>
        <p:spPr>
          <a:xfrm>
            <a:off x="274458" y="191361"/>
            <a:ext cx="8770930" cy="934551"/>
          </a:xfrm>
        </p:spPr>
        <p:txBody>
          <a:bodyPr>
            <a:normAutofit fontScale="90000"/>
          </a:bodyPr>
          <a:lstStyle/>
          <a:p>
            <a:pPr algn="ctr"/>
            <a:r>
              <a:rPr lang="lt-LT" sz="4300" b="1" dirty="0">
                <a:solidFill>
                  <a:prstClr val="black"/>
                </a:solidFill>
              </a:rPr>
              <a:t>KAIP </a:t>
            </a:r>
            <a:r>
              <a:rPr lang="lt-LT" sz="4300" b="1" dirty="0" smtClean="0">
                <a:solidFill>
                  <a:prstClr val="black"/>
                </a:solidFill>
              </a:rPr>
              <a:t>VERTINI </a:t>
            </a:r>
            <a:r>
              <a:rPr lang="lt-LT" sz="4300" b="1" dirty="0">
                <a:solidFill>
                  <a:prstClr val="black"/>
                </a:solidFill>
              </a:rPr>
              <a:t>NUOTOLINĮ MOKYMĄ</a:t>
            </a:r>
            <a:r>
              <a:rPr lang="lt-LT" sz="4300" dirty="0">
                <a:solidFill>
                  <a:prstClr val="black"/>
                </a:solidFill>
              </a:rPr>
              <a:t>? </a:t>
            </a:r>
            <a:br>
              <a:rPr lang="lt-LT" sz="4300" dirty="0">
                <a:solidFill>
                  <a:prstClr val="black"/>
                </a:solidFill>
              </a:rPr>
            </a:br>
            <a:r>
              <a:rPr lang="lt-LT" sz="2200" dirty="0">
                <a:solidFill>
                  <a:prstClr val="black"/>
                </a:solidFill>
                <a:latin typeface="Times New Roman" panose="02020603050405020304" pitchFamily="18" charset="0"/>
                <a:cs typeface="Times New Roman" panose="02020603050405020304" pitchFamily="18" charset="0"/>
              </a:rPr>
              <a:t>(BUM </a:t>
            </a:r>
            <a:r>
              <a:rPr lang="lt-LT" sz="2200" dirty="0" smtClean="0">
                <a:solidFill>
                  <a:prstClr val="black"/>
                </a:solidFill>
                <a:latin typeface="Times New Roman" panose="02020603050405020304" pitchFamily="18" charset="0"/>
                <a:cs typeface="Times New Roman" panose="02020603050405020304" pitchFamily="18" charset="0"/>
              </a:rPr>
              <a:t>mokinių </a:t>
            </a:r>
            <a:r>
              <a:rPr lang="lt-LT" sz="2200" dirty="0">
                <a:solidFill>
                  <a:prstClr val="black"/>
                </a:solidFill>
                <a:latin typeface="Times New Roman" panose="02020603050405020304" pitchFamily="18" charset="0"/>
                <a:cs typeface="Times New Roman" panose="02020603050405020304" pitchFamily="18" charset="0"/>
              </a:rPr>
              <a:t>vertinimas)</a:t>
            </a:r>
            <a:endParaRPr lang="lt-LT" dirty="0"/>
          </a:p>
        </p:txBody>
      </p:sp>
      <p:pic>
        <p:nvPicPr>
          <p:cNvPr id="5" name="Turinio vietos rezervavimo ženklas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75847" y="1299882"/>
            <a:ext cx="8753000" cy="4706471"/>
          </a:xfrm>
        </p:spPr>
      </p:pic>
      <p:sp>
        <p:nvSpPr>
          <p:cNvPr id="4" name="Skaidrės numerio vietos rezervavimo ženklas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A1BC76C-DDF1-1F42-B0FE-CB12AC4EB4F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50571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Antraštė 1"/>
          <p:cNvSpPr>
            <a:spLocks noGrp="1"/>
          </p:cNvSpPr>
          <p:nvPr>
            <p:ph type="title"/>
          </p:nvPr>
        </p:nvSpPr>
        <p:spPr>
          <a:xfrm>
            <a:off x="131884" y="35514"/>
            <a:ext cx="9012116" cy="1142998"/>
          </a:xfrm>
        </p:spPr>
        <p:txBody>
          <a:bodyPr>
            <a:normAutofit fontScale="90000"/>
          </a:bodyPr>
          <a:lstStyle/>
          <a:p>
            <a:pPr algn="ctr"/>
            <a:r>
              <a:rPr lang="lt-LT" sz="4800" b="1" dirty="0">
                <a:solidFill>
                  <a:prstClr val="black"/>
                </a:solidFill>
              </a:rPr>
              <a:t>KAIP VERTINATE NUOTOLINĮ MOKYMĄ</a:t>
            </a:r>
            <a:r>
              <a:rPr lang="lt-LT" sz="4800" dirty="0">
                <a:solidFill>
                  <a:prstClr val="black"/>
                </a:solidFill>
              </a:rPr>
              <a:t>? </a:t>
            </a:r>
            <a:br>
              <a:rPr lang="lt-LT" sz="4800" dirty="0">
                <a:solidFill>
                  <a:prstClr val="black"/>
                </a:solidFill>
              </a:rPr>
            </a:br>
            <a:r>
              <a:rPr lang="lt-LT" sz="2400" dirty="0">
                <a:solidFill>
                  <a:prstClr val="black"/>
                </a:solidFill>
                <a:latin typeface="Times New Roman" panose="02020603050405020304" pitchFamily="18" charset="0"/>
                <a:cs typeface="Times New Roman" panose="02020603050405020304" pitchFamily="18" charset="0"/>
              </a:rPr>
              <a:t>(BUM </a:t>
            </a:r>
            <a:r>
              <a:rPr lang="lt-LT" sz="2400" dirty="0" smtClean="0">
                <a:solidFill>
                  <a:prstClr val="black"/>
                </a:solidFill>
                <a:latin typeface="Times New Roman" panose="02020603050405020304" pitchFamily="18" charset="0"/>
                <a:cs typeface="Times New Roman" panose="02020603050405020304" pitchFamily="18" charset="0"/>
              </a:rPr>
              <a:t>mokytojų </a:t>
            </a:r>
            <a:r>
              <a:rPr lang="lt-LT" sz="2400" dirty="0">
                <a:solidFill>
                  <a:prstClr val="black"/>
                </a:solidFill>
                <a:latin typeface="Times New Roman" panose="02020603050405020304" pitchFamily="18" charset="0"/>
                <a:cs typeface="Times New Roman" panose="02020603050405020304" pitchFamily="18" charset="0"/>
              </a:rPr>
              <a:t>vertinimas)</a:t>
            </a:r>
            <a:endParaRPr lang="lt-LT" sz="2700" dirty="0"/>
          </a:p>
        </p:txBody>
      </p:sp>
      <p:pic>
        <p:nvPicPr>
          <p:cNvPr id="5" name="Turinio vietos rezervavimo ženklas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31884" y="1335741"/>
            <a:ext cx="8866384" cy="4697506"/>
          </a:xfrm>
        </p:spPr>
      </p:pic>
      <p:sp>
        <p:nvSpPr>
          <p:cNvPr id="4" name="Skaidrės numerio vietos rezervavimo ženklas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A1BC76C-DDF1-1F42-B0FE-CB12AC4EB4F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11645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905434-7A69-A846-A6BA-E8691530F0F9}"/>
              </a:ext>
            </a:extLst>
          </p:cNvPr>
          <p:cNvSpPr>
            <a:spLocks noGrp="1"/>
          </p:cNvSpPr>
          <p:nvPr>
            <p:ph idx="1"/>
          </p:nvPr>
        </p:nvSpPr>
        <p:spPr>
          <a:xfrm>
            <a:off x="185548" y="1927412"/>
            <a:ext cx="8772904" cy="4123764"/>
          </a:xfrm>
        </p:spPr>
        <p:txBody>
          <a:bodyPr>
            <a:normAutofit/>
          </a:bodyPr>
          <a:lstStyle/>
          <a:p>
            <a:pPr lvl="0"/>
            <a:r>
              <a:rPr lang="lt-LT" dirty="0" smtClean="0">
                <a:latin typeface="Times New Roman" pitchFamily="18" charset="0"/>
                <a:cs typeface="Times New Roman" pitchFamily="18" charset="0"/>
              </a:rPr>
              <a:t>KPKC  </a:t>
            </a:r>
            <a:r>
              <a:rPr lang="lt-LT" dirty="0">
                <a:latin typeface="Times New Roman" pitchFamily="18" charset="0"/>
                <a:cs typeface="Times New Roman" pitchFamily="18" charset="0"/>
              </a:rPr>
              <a:t>virtualioje erdvėje iš viso</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vykdė </a:t>
            </a:r>
            <a:r>
              <a:rPr lang="lt-LT" dirty="0" smtClean="0">
                <a:latin typeface="Times New Roman" pitchFamily="18" charset="0"/>
                <a:cs typeface="Times New Roman" pitchFamily="18" charset="0"/>
              </a:rPr>
              <a:t>184 renginius pedagoginei bendruomenei</a:t>
            </a:r>
            <a:r>
              <a:rPr lang="lt-LT" dirty="0">
                <a:latin typeface="Times New Roman" pitchFamily="18" charset="0"/>
                <a:cs typeface="Times New Roman" pitchFamily="18" charset="0"/>
              </a:rPr>
              <a:t> </a:t>
            </a:r>
            <a:r>
              <a:rPr lang="lt-LT" dirty="0" smtClean="0">
                <a:latin typeface="Times New Roman" pitchFamily="18" charset="0"/>
                <a:cs typeface="Times New Roman" pitchFamily="18" charset="0"/>
              </a:rPr>
              <a:t>(iš jų 64 visų tipų </a:t>
            </a:r>
            <a:r>
              <a:rPr lang="lt-LT" dirty="0">
                <a:latin typeface="Times New Roman" pitchFamily="18" charset="0"/>
                <a:cs typeface="Times New Roman" pitchFamily="18" charset="0"/>
              </a:rPr>
              <a:t>mokyklų vadovams</a:t>
            </a:r>
            <a:r>
              <a:rPr lang="lt-LT" dirty="0" smtClean="0">
                <a:latin typeface="Times New Roman" pitchFamily="18" charset="0"/>
                <a:cs typeface="Times New Roman" pitchFamily="18" charset="0"/>
              </a:rPr>
              <a:t>,  </a:t>
            </a:r>
            <a:r>
              <a:rPr lang="lt-LT" dirty="0">
                <a:latin typeface="Times New Roman" pitchFamily="18" charset="0"/>
                <a:cs typeface="Times New Roman" pitchFamily="18" charset="0"/>
              </a:rPr>
              <a:t>88 renginiai bendrojo ugdymo mokyklų </a:t>
            </a:r>
            <a:r>
              <a:rPr lang="lt-LT" dirty="0" smtClean="0">
                <a:latin typeface="Times New Roman" pitchFamily="18" charset="0"/>
                <a:cs typeface="Times New Roman" pitchFamily="18" charset="0"/>
              </a:rPr>
              <a:t>pedagoginei bendruomenei).</a:t>
            </a:r>
          </a:p>
          <a:p>
            <a:pPr lvl="0"/>
            <a:r>
              <a:rPr lang="lt-LT" dirty="0" smtClean="0">
                <a:latin typeface="Times New Roman" pitchFamily="18" charset="0"/>
                <a:cs typeface="Times New Roman" pitchFamily="18" charset="0"/>
              </a:rPr>
              <a:t>Dalijimasis vertinga patirtimi.</a:t>
            </a:r>
          </a:p>
          <a:p>
            <a:pPr lvl="0"/>
            <a:r>
              <a:rPr lang="lt-LT" dirty="0" smtClean="0">
                <a:latin typeface="Times New Roman" pitchFamily="18" charset="0"/>
                <a:cs typeface="Times New Roman" pitchFamily="18" charset="0"/>
              </a:rPr>
              <a:t>Sėkmingos veiklos viešinimas</a:t>
            </a:r>
            <a:r>
              <a:rPr lang="lt-LT" dirty="0" smtClean="0">
                <a:latin typeface="Times New Roman" pitchFamily="18" charset="0"/>
                <a:cs typeface="Times New Roman" pitchFamily="18" charset="0"/>
              </a:rPr>
              <a:t>.</a:t>
            </a:r>
            <a:endParaRPr lang="lt-LT" dirty="0">
              <a:latin typeface="Times New Roman" pitchFamily="18" charset="0"/>
              <a:cs typeface="Times New Roman" pitchFamily="18" charset="0"/>
            </a:endParaRPr>
          </a:p>
        </p:txBody>
      </p:sp>
      <p:pic>
        <p:nvPicPr>
          <p:cNvPr id="4" name="Paveikslėlis 3"/>
          <p:cNvPicPr>
            <a:picLocks noChangeAspect="1"/>
          </p:cNvPicPr>
          <p:nvPr/>
        </p:nvPicPr>
        <p:blipFill>
          <a:blip r:embed="rId4"/>
          <a:stretch>
            <a:fillRect/>
          </a:stretch>
        </p:blipFill>
        <p:spPr>
          <a:xfrm>
            <a:off x="185548" y="125506"/>
            <a:ext cx="8772904" cy="1272988"/>
          </a:xfrm>
          <a:prstGeom prst="rect">
            <a:avLst/>
          </a:prstGeom>
        </p:spPr>
      </p:pic>
    </p:spTree>
    <p:extLst>
      <p:ext uri="{BB962C8B-B14F-4D97-AF65-F5344CB8AC3E}">
        <p14:creationId xmlns:p14="http://schemas.microsoft.com/office/powerpoint/2010/main" val="8775000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Antraštė 1"/>
          <p:cNvSpPr>
            <a:spLocks noGrp="1"/>
          </p:cNvSpPr>
          <p:nvPr>
            <p:ph type="title"/>
          </p:nvPr>
        </p:nvSpPr>
        <p:spPr>
          <a:xfrm>
            <a:off x="950259" y="116632"/>
            <a:ext cx="8014229" cy="864096"/>
          </a:xfrm>
        </p:spPr>
        <p:txBody>
          <a:bodyPr/>
          <a:lstStyle/>
          <a:p>
            <a:pPr algn="ctr">
              <a:spcAft>
                <a:spcPts val="0"/>
              </a:spcAft>
            </a:pPr>
            <a:r>
              <a:rPr lang="lt-LT" sz="2400" b="1" dirty="0" smtClean="0">
                <a:solidFill>
                  <a:srgbClr val="000000"/>
                </a:solidFill>
                <a:latin typeface="Times New Roman"/>
                <a:ea typeface="Times New Roman"/>
              </a:rPr>
              <a:t>MOKINIŲ SKAIČIAUS AUGIMAS</a:t>
            </a:r>
            <a:endParaRPr lang="lt-LT" sz="2400" b="1" dirty="0">
              <a:cs typeface="Times New Roman" panose="02020603050405020304" pitchFamily="18" charset="0"/>
            </a:endParaRPr>
          </a:p>
        </p:txBody>
      </p:sp>
      <p:sp>
        <p:nvSpPr>
          <p:cNvPr id="5" name="Datos vietos rezervavimo ženklas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kaidrės numerio vietos rezervavimo ženklas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D41C6F0-6F09-4596-80DA-06B30149D83E}"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7" name="Objektas 6"/>
          <p:cNvGraphicFramePr>
            <a:graphicFrameLocks noChangeAspect="1"/>
          </p:cNvGraphicFramePr>
          <p:nvPr>
            <p:extLst>
              <p:ext uri="{D42A27DB-BD31-4B8C-83A1-F6EECF244321}">
                <p14:modId xmlns:p14="http://schemas.microsoft.com/office/powerpoint/2010/main" val="1942581315"/>
              </p:ext>
            </p:extLst>
          </p:nvPr>
        </p:nvGraphicFramePr>
        <p:xfrm>
          <a:off x="143435" y="1326776"/>
          <a:ext cx="8919883" cy="4661648"/>
        </p:xfrm>
        <a:graphic>
          <a:graphicData uri="http://schemas.openxmlformats.org/presentationml/2006/ole">
            <mc:AlternateContent xmlns:mc="http://schemas.openxmlformats.org/markup-compatibility/2006">
              <mc:Choice xmlns:v="urn:schemas-microsoft-com:vml" Requires="v">
                <p:oleObj spid="_x0000_s3088" name="Darbalapis" r:id="rId5" imgW="7096165" imgH="3295702" progId="Excel.Sheet.12">
                  <p:embed/>
                </p:oleObj>
              </mc:Choice>
              <mc:Fallback>
                <p:oleObj name="Darbalapis" r:id="rId5" imgW="7096165" imgH="3295702" progId="Excel.Sheet.12">
                  <p:embed/>
                  <p:pic>
                    <p:nvPicPr>
                      <p:cNvPr id="7" name="Objektas 6"/>
                      <p:cNvPicPr/>
                      <p:nvPr/>
                    </p:nvPicPr>
                    <p:blipFill>
                      <a:blip r:embed="rId6"/>
                      <a:stretch>
                        <a:fillRect/>
                      </a:stretch>
                    </p:blipFill>
                    <p:spPr>
                      <a:xfrm>
                        <a:off x="143435" y="1326776"/>
                        <a:ext cx="8919883" cy="4661648"/>
                      </a:xfrm>
                      <a:prstGeom prst="rect">
                        <a:avLst/>
                      </a:prstGeom>
                    </p:spPr>
                  </p:pic>
                </p:oleObj>
              </mc:Fallback>
            </mc:AlternateContent>
          </a:graphicData>
        </a:graphic>
      </p:graphicFrame>
    </p:spTree>
    <p:extLst>
      <p:ext uri="{BB962C8B-B14F-4D97-AF65-F5344CB8AC3E}">
        <p14:creationId xmlns:p14="http://schemas.microsoft.com/office/powerpoint/2010/main" val="48173869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1441</TotalTime>
  <Words>1207</Words>
  <Application>Microsoft Office PowerPoint</Application>
  <PresentationFormat>Demonstracija ekrane (4:3)</PresentationFormat>
  <Paragraphs>213</Paragraphs>
  <Slides>28</Slides>
  <Notes>5</Notes>
  <HiddenSlides>0</HiddenSlides>
  <MMClips>0</MMClips>
  <ScaleCrop>false</ScaleCrop>
  <HeadingPairs>
    <vt:vector size="8" baseType="variant">
      <vt:variant>
        <vt:lpstr>Naudojami šriftai</vt:lpstr>
      </vt:variant>
      <vt:variant>
        <vt:i4>6</vt:i4>
      </vt:variant>
      <vt:variant>
        <vt:lpstr>Tema</vt:lpstr>
      </vt:variant>
      <vt:variant>
        <vt:i4>4</vt:i4>
      </vt:variant>
      <vt:variant>
        <vt:lpstr>Įdėtosios OLE paslaugos</vt:lpstr>
      </vt:variant>
      <vt:variant>
        <vt:i4>1</vt:i4>
      </vt:variant>
      <vt:variant>
        <vt:lpstr>Skaidrių pavadinimai</vt:lpstr>
      </vt:variant>
      <vt:variant>
        <vt:i4>28</vt:i4>
      </vt:variant>
    </vt:vector>
  </HeadingPairs>
  <TitlesOfParts>
    <vt:vector size="39" baseType="lpstr">
      <vt:lpstr>Arial</vt:lpstr>
      <vt:lpstr>Calibri</vt:lpstr>
      <vt:lpstr>Calibri Light</vt:lpstr>
      <vt:lpstr>Helvetica Light</vt:lpstr>
      <vt:lpstr>Segoe UI</vt:lpstr>
      <vt:lpstr>Times New Roman</vt:lpstr>
      <vt:lpstr>Office Theme</vt:lpstr>
      <vt:lpstr>Office tema</vt:lpstr>
      <vt:lpstr>Custom Design</vt:lpstr>
      <vt:lpstr>1_Office Theme</vt:lpstr>
      <vt:lpstr>Darbalapis</vt:lpstr>
      <vt:lpstr>„PowerPoint“ pateiktis</vt:lpstr>
      <vt:lpstr>      POKYČIAI ŠVIETIMO BENDRUOMENĖJE</vt:lpstr>
      <vt:lpstr>„PowerPoint“ pateiktis</vt:lpstr>
      <vt:lpstr>KAS PASISEKĖ?</vt:lpstr>
      <vt:lpstr>KAIP VERTINATE NUOTOLINĮ MOKYMĄ?  (BUM tėvų vertinimas)</vt:lpstr>
      <vt:lpstr>KAIP VERTINI NUOTOLINĮ MOKYMĄ?  (BUM mokinių vertinimas)</vt:lpstr>
      <vt:lpstr>KAIP VERTINATE NUOTOLINĮ MOKYMĄ?  (BUM mokytojų vertinimas)</vt:lpstr>
      <vt:lpstr>„PowerPoint“ pateiktis</vt:lpstr>
      <vt:lpstr>MOKINIŲ SKAIČIAUS AUGIMAS</vt:lpstr>
      <vt:lpstr>BENDROJO UGDYMO MOKYKLŲ TINKLO POKYČIAI</vt:lpstr>
      <vt:lpstr>TARPTAUTINIO BAKALAUREATO PASAULINĖ MOKYKLA</vt:lpstr>
      <vt:lpstr>„PowerPoint“ pateiktis</vt:lpstr>
      <vt:lpstr>„PowerPoint“ pateiktis</vt:lpstr>
      <vt:lpstr>EGZAMINŲ REZULTATŲ POKYTIS</vt:lpstr>
      <vt:lpstr> KAUNAS PATENKA TARP TREČDALIO SAVIVALDYBIŲ,  KURIOSE BŪKLĖ PAGAL ŠĮ RODIKLĮ YRA GERIAUSIA, </vt:lpstr>
      <vt:lpstr>Į 100 GERIAUSIŲ LIETUVOS GIMNAZIJŲ SKAIČIŲ PAGAL VBE PASIEKIMUS ĮEINA 14 KAUNO MIESTO GIMNAZIJŲ</vt:lpstr>
      <vt:lpstr>2020-2021 M. M. PRIORITETAI</vt:lpstr>
      <vt:lpstr>BENDROJO UGDYMO MOKYKLŲ ĮSIVERTINIMO REZULTATAI</vt:lpstr>
      <vt:lpstr>Kasdienio ugdymo įgyvendinimas  Tikslas – mokinių srautų valdymas</vt:lpstr>
      <vt:lpstr>KPKC PROGRAMOS</vt:lpstr>
      <vt:lpstr>KPKC PROGRAMOS</vt:lpstr>
      <vt:lpstr>KPKC PROGRAMOS</vt:lpstr>
      <vt:lpstr>PROJEKTAS „MOKINIŲ PAŽANGOS SKATINIMAS“ ir PPT PLĖTRA</vt:lpstr>
      <vt:lpstr>„PowerPoint“ pateiktis</vt:lpstr>
      <vt:lpstr>„PowerPoint“ pateiktis</vt:lpstr>
      <vt:lpstr>DOKUMENTAI</vt:lpstr>
      <vt:lpstr>DOKUMENTAI</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Ona Visockienė</cp:lastModifiedBy>
  <cp:revision>150</cp:revision>
  <cp:lastPrinted>2020-08-27T05:52:24Z</cp:lastPrinted>
  <dcterms:created xsi:type="dcterms:W3CDTF">2019-11-25T17:02:43Z</dcterms:created>
  <dcterms:modified xsi:type="dcterms:W3CDTF">2020-08-27T07:12:33Z</dcterms:modified>
</cp:coreProperties>
</file>