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6.xml" ContentType="application/vnd.openxmlformats-officedocument.presentationml.notesSlide+xml"/>
  <Override PartName="/ppt/theme/themeOverride11.xml" ContentType="application/vnd.openxmlformats-officedocument.themeOverride+xml"/>
  <Override PartName="/ppt/notesSlides/notesSlide7.xml" ContentType="application/vnd.openxmlformats-officedocument.presentationml.notesSlide+xml"/>
  <Override PartName="/ppt/theme/themeOverride12.xml" ContentType="application/vnd.openxmlformats-officedocument.themeOverride+xml"/>
  <Override PartName="/ppt/notesSlides/notesSlide8.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5.xml" ContentType="application/vnd.openxmlformats-officedocument.themeOverr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6.xml" ContentType="application/vnd.openxmlformats-officedocument.themeOverride+xml"/>
  <Override PartName="/ppt/theme/themeOverride17.xml" ContentType="application/vnd.openxmlformats-officedocument.themeOverride+xml"/>
  <Override PartName="/ppt/notesSlides/notesSlide13.xml" ContentType="application/vnd.openxmlformats-officedocument.presentationml.notesSlide+xml"/>
  <Override PartName="/ppt/theme/themeOverride18.xml" ContentType="application/vnd.openxmlformats-officedocument.themeOverride+xml"/>
  <Override PartName="/ppt/notesSlides/notesSlide14.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8" r:id="rId1"/>
    <p:sldMasterId id="2147485935" r:id="rId2"/>
    <p:sldMasterId id="2147485971" r:id="rId3"/>
    <p:sldMasterId id="2147486163" r:id="rId4"/>
    <p:sldMasterId id="2147486175" r:id="rId5"/>
    <p:sldMasterId id="2147486211" r:id="rId6"/>
    <p:sldMasterId id="2147486235" r:id="rId7"/>
  </p:sldMasterIdLst>
  <p:notesMasterIdLst>
    <p:notesMasterId r:id="rId33"/>
  </p:notesMasterIdLst>
  <p:handoutMasterIdLst>
    <p:handoutMasterId r:id="rId34"/>
  </p:handoutMasterIdLst>
  <p:sldIdLst>
    <p:sldId id="321" r:id="rId8"/>
    <p:sldId id="486" r:id="rId9"/>
    <p:sldId id="518" r:id="rId10"/>
    <p:sldId id="502" r:id="rId11"/>
    <p:sldId id="597" r:id="rId12"/>
    <p:sldId id="598" r:id="rId13"/>
    <p:sldId id="601" r:id="rId14"/>
    <p:sldId id="553" r:id="rId15"/>
    <p:sldId id="532" r:id="rId16"/>
    <p:sldId id="595" r:id="rId17"/>
    <p:sldId id="554" r:id="rId18"/>
    <p:sldId id="588" r:id="rId19"/>
    <p:sldId id="592" r:id="rId20"/>
    <p:sldId id="551" r:id="rId21"/>
    <p:sldId id="561" r:id="rId22"/>
    <p:sldId id="514" r:id="rId23"/>
    <p:sldId id="602" r:id="rId24"/>
    <p:sldId id="566" r:id="rId25"/>
    <p:sldId id="569" r:id="rId26"/>
    <p:sldId id="582" r:id="rId27"/>
    <p:sldId id="587" r:id="rId28"/>
    <p:sldId id="482" r:id="rId29"/>
    <p:sldId id="600" r:id="rId30"/>
    <p:sldId id="589" r:id="rId31"/>
    <p:sldId id="541" r:id="rId3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6C0A"/>
    <a:srgbClr val="FFCC66"/>
    <a:srgbClr val="C7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utinis stili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inis stilius 1 – paryškinima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eminis stilius 1 – paryškinima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Šviesus stiliu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Vidutinis stilius 1 – paryškinima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8" autoAdjust="0"/>
    <p:restoredTop sz="86804" autoAdjust="0"/>
  </p:normalViewPr>
  <p:slideViewPr>
    <p:cSldViewPr>
      <p:cViewPr varScale="1">
        <p:scale>
          <a:sx n="67" d="100"/>
          <a:sy n="67" d="100"/>
        </p:scale>
        <p:origin x="-132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embeddings/oleObject1.bin"/><Relationship Id="rId1" Type="http://schemas.openxmlformats.org/officeDocument/2006/relationships/themeOverride" Target="../theme/themeOverride16.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'[ST grafikai_papildomi.xlsx]Pilėnų'!$B$4:$B$5</c:f>
              <c:strCache>
                <c:ptCount val="2"/>
                <c:pt idx="0">
                  <c:v>2016-2017 m.m.</c:v>
                </c:pt>
                <c:pt idx="1">
                  <c:v>6 kl.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 grafikai_papildomi.xlsx]Pilėnų'!$A$6:$A$8</c:f>
              <c:strCache>
                <c:ptCount val="3"/>
                <c:pt idx="0">
                  <c:v>Matematika</c:v>
                </c:pt>
                <c:pt idx="1">
                  <c:v>Skaitymas</c:v>
                </c:pt>
                <c:pt idx="2">
                  <c:v>Rašymas</c:v>
                </c:pt>
              </c:strCache>
            </c:strRef>
          </c:cat>
          <c:val>
            <c:numRef>
              <c:f>'[ST grafikai_papildomi.xlsx]Pilėnų'!$B$6:$B$8</c:f>
              <c:numCache>
                <c:formatCode>General</c:formatCode>
                <c:ptCount val="3"/>
                <c:pt idx="0">
                  <c:v>81.599999999999994</c:v>
                </c:pt>
                <c:pt idx="1">
                  <c:v>76.8</c:v>
                </c:pt>
                <c:pt idx="2">
                  <c:v>78.900000000000006</c:v>
                </c:pt>
              </c:numCache>
            </c:numRef>
          </c:val>
          <c:extLst xmlns:c16r2="http://schemas.microsoft.com/office/drawing/2015/06/chart">
            <c:ext xmlns:c16="http://schemas.microsoft.com/office/drawing/2014/chart" uri="{C3380CC4-5D6E-409C-BE32-E72D297353CC}">
              <c16:uniqueId val="{00000000-CFAB-45D4-ACD9-8C6A9420E358}"/>
            </c:ext>
          </c:extLst>
        </c:ser>
        <c:ser>
          <c:idx val="1"/>
          <c:order val="1"/>
          <c:tx>
            <c:strRef>
              <c:f>'[ST grafikai_papildomi.xlsx]Pilėnų'!$C$4:$C$5</c:f>
              <c:strCache>
                <c:ptCount val="2"/>
                <c:pt idx="0">
                  <c:v>2014-2015 m.m.</c:v>
                </c:pt>
                <c:pt idx="1">
                  <c:v>4 kl.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 grafikai_papildomi.xlsx]Pilėnų'!$A$6:$A$8</c:f>
              <c:strCache>
                <c:ptCount val="3"/>
                <c:pt idx="0">
                  <c:v>Matematika</c:v>
                </c:pt>
                <c:pt idx="1">
                  <c:v>Skaitymas</c:v>
                </c:pt>
                <c:pt idx="2">
                  <c:v>Rašymas</c:v>
                </c:pt>
              </c:strCache>
            </c:strRef>
          </c:cat>
          <c:val>
            <c:numRef>
              <c:f>'[ST grafikai_papildomi.xlsx]Pilėnų'!$C$6:$C$8</c:f>
              <c:numCache>
                <c:formatCode>General</c:formatCode>
                <c:ptCount val="3"/>
                <c:pt idx="0">
                  <c:v>93</c:v>
                </c:pt>
                <c:pt idx="1">
                  <c:v>77</c:v>
                </c:pt>
                <c:pt idx="2">
                  <c:v>88</c:v>
                </c:pt>
              </c:numCache>
            </c:numRef>
          </c:val>
          <c:extLst xmlns:c16r2="http://schemas.microsoft.com/office/drawing/2015/06/chart">
            <c:ext xmlns:c16="http://schemas.microsoft.com/office/drawing/2014/chart" uri="{C3380CC4-5D6E-409C-BE32-E72D297353CC}">
              <c16:uniqueId val="{00000001-CFAB-45D4-ACD9-8C6A9420E358}"/>
            </c:ext>
          </c:extLst>
        </c:ser>
        <c:dLbls>
          <c:showLegendKey val="0"/>
          <c:showVal val="0"/>
          <c:showCatName val="0"/>
          <c:showSerName val="0"/>
          <c:showPercent val="0"/>
          <c:showBubbleSize val="0"/>
        </c:dLbls>
        <c:gapWidth val="182"/>
        <c:axId val="25243008"/>
        <c:axId val="25244800"/>
      </c:barChart>
      <c:catAx>
        <c:axId val="25243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25244800"/>
        <c:crosses val="autoZero"/>
        <c:auto val="1"/>
        <c:lblAlgn val="ctr"/>
        <c:lblOffset val="100"/>
        <c:noMultiLvlLbl val="0"/>
      </c:catAx>
      <c:valAx>
        <c:axId val="25244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25243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lt-LT"/>
    </a:p>
  </c:txPr>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50882-5AB0-4D69-82F7-47276715BB5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lt-LT"/>
        </a:p>
      </dgm:t>
    </dgm:pt>
    <dgm:pt modelId="{FA00B4EC-81AD-4E97-9EF9-82A494930C60}">
      <dgm:prSet phldrT="[Tekstas]" custT="1"/>
      <dgm:spPr/>
      <dgm:t>
        <a:bodyPr/>
        <a:lstStyle/>
        <a:p>
          <a:r>
            <a:rPr lang="lt-LT" sz="2400" b="1" dirty="0" smtClean="0">
              <a:solidFill>
                <a:schemeClr val="tx1"/>
              </a:solidFill>
            </a:rPr>
            <a:t>Veiksmingumo</a:t>
          </a:r>
        </a:p>
        <a:p>
          <a:r>
            <a:rPr lang="lt-LT" sz="2400" b="1" dirty="0" smtClean="0">
              <a:solidFill>
                <a:schemeClr val="tx1"/>
              </a:solidFill>
            </a:rPr>
            <a:t>analizė</a:t>
          </a:r>
          <a:endParaRPr lang="lt-LT" sz="2400" b="1" dirty="0">
            <a:solidFill>
              <a:schemeClr val="tx1"/>
            </a:solidFill>
          </a:endParaRPr>
        </a:p>
      </dgm:t>
    </dgm:pt>
    <dgm:pt modelId="{8C2C1B81-12E5-4694-8639-FDE8C215D18E}" type="parTrans" cxnId="{EB286049-CD15-4FFC-9053-A53CE4C65A9F}">
      <dgm:prSet/>
      <dgm:spPr/>
      <dgm:t>
        <a:bodyPr/>
        <a:lstStyle/>
        <a:p>
          <a:endParaRPr lang="lt-LT"/>
        </a:p>
      </dgm:t>
    </dgm:pt>
    <dgm:pt modelId="{1C304288-83A4-42AA-ABF9-6C2A3BA8CA69}" type="sibTrans" cxnId="{EB286049-CD15-4FFC-9053-A53CE4C65A9F}">
      <dgm:prSet/>
      <dgm:spPr/>
      <dgm:t>
        <a:bodyPr/>
        <a:lstStyle/>
        <a:p>
          <a:endParaRPr lang="lt-LT"/>
        </a:p>
      </dgm:t>
    </dgm:pt>
    <dgm:pt modelId="{D2518C65-890E-46F6-9870-A58CA7D3037E}">
      <dgm:prSet phldrT="[Tekstas]" custT="1"/>
      <dgm:spPr/>
      <dgm:t>
        <a:bodyPr/>
        <a:lstStyle/>
        <a:p>
          <a:pPr>
            <a:lnSpc>
              <a:spcPct val="100000"/>
            </a:lnSpc>
            <a:spcAft>
              <a:spcPts val="0"/>
            </a:spcAft>
          </a:pPr>
          <a:r>
            <a:rPr lang="lt-LT" sz="2400" b="1" dirty="0" err="1" smtClean="0">
              <a:solidFill>
                <a:schemeClr val="tx1"/>
              </a:solidFill>
            </a:rPr>
            <a:t>Inovatyvių</a:t>
          </a:r>
          <a:r>
            <a:rPr lang="lt-LT" sz="2400" b="1" dirty="0" smtClean="0">
              <a:solidFill>
                <a:schemeClr val="tx1"/>
              </a:solidFill>
            </a:rPr>
            <a:t> priemonių </a:t>
          </a:r>
        </a:p>
        <a:p>
          <a:pPr>
            <a:lnSpc>
              <a:spcPct val="100000"/>
            </a:lnSpc>
            <a:spcAft>
              <a:spcPts val="0"/>
            </a:spcAft>
          </a:pPr>
          <a:r>
            <a:rPr lang="lt-LT" sz="2400" b="1" dirty="0" smtClean="0">
              <a:solidFill>
                <a:schemeClr val="tx1"/>
              </a:solidFill>
            </a:rPr>
            <a:t>planavimas </a:t>
          </a:r>
          <a:endParaRPr lang="lt-LT" sz="2400" b="1" dirty="0">
            <a:solidFill>
              <a:schemeClr val="tx1"/>
            </a:solidFill>
          </a:endParaRPr>
        </a:p>
      </dgm:t>
    </dgm:pt>
    <dgm:pt modelId="{907480AC-F467-4EFE-B421-62C3ED4BA852}" type="parTrans" cxnId="{F7FB5A0D-EF73-4B21-BCA7-89FE1960FD58}">
      <dgm:prSet/>
      <dgm:spPr/>
      <dgm:t>
        <a:bodyPr/>
        <a:lstStyle/>
        <a:p>
          <a:endParaRPr lang="lt-LT"/>
        </a:p>
      </dgm:t>
    </dgm:pt>
    <dgm:pt modelId="{D39C1B6E-65EC-4405-B654-7A4E1B4EB932}" type="sibTrans" cxnId="{F7FB5A0D-EF73-4B21-BCA7-89FE1960FD58}">
      <dgm:prSet/>
      <dgm:spPr/>
      <dgm:t>
        <a:bodyPr/>
        <a:lstStyle/>
        <a:p>
          <a:endParaRPr lang="lt-LT"/>
        </a:p>
      </dgm:t>
    </dgm:pt>
    <dgm:pt modelId="{11866E6D-EE88-460C-8091-EEF14060EC3B}">
      <dgm:prSet phldrT="[Tekstas]" custT="1"/>
      <dgm:spPr/>
      <dgm:t>
        <a:bodyPr/>
        <a:lstStyle/>
        <a:p>
          <a:r>
            <a:rPr lang="lt-LT" sz="2400" b="1" dirty="0" smtClean="0">
              <a:solidFill>
                <a:schemeClr val="tx1"/>
              </a:solidFill>
            </a:rPr>
            <a:t>Priemonių</a:t>
          </a:r>
        </a:p>
        <a:p>
          <a:r>
            <a:rPr lang="lt-LT" sz="2400" b="1" dirty="0" smtClean="0">
              <a:solidFill>
                <a:schemeClr val="tx1"/>
              </a:solidFill>
            </a:rPr>
            <a:t>planavimas</a:t>
          </a:r>
          <a:endParaRPr lang="lt-LT" sz="2400" b="1" dirty="0">
            <a:solidFill>
              <a:schemeClr val="tx1"/>
            </a:solidFill>
          </a:endParaRPr>
        </a:p>
      </dgm:t>
    </dgm:pt>
    <dgm:pt modelId="{FC16A13F-2EF3-4298-A032-D2D8095E7775}" type="parTrans" cxnId="{D674C7B2-AD95-4EB7-B6D8-A9F8F54C27CD}">
      <dgm:prSet/>
      <dgm:spPr/>
      <dgm:t>
        <a:bodyPr/>
        <a:lstStyle/>
        <a:p>
          <a:endParaRPr lang="lt-LT"/>
        </a:p>
      </dgm:t>
    </dgm:pt>
    <dgm:pt modelId="{3BCE6F39-D961-4384-9661-5A1403607BC9}" type="sibTrans" cxnId="{D674C7B2-AD95-4EB7-B6D8-A9F8F54C27CD}">
      <dgm:prSet/>
      <dgm:spPr/>
      <dgm:t>
        <a:bodyPr/>
        <a:lstStyle/>
        <a:p>
          <a:endParaRPr lang="lt-LT"/>
        </a:p>
      </dgm:t>
    </dgm:pt>
    <dgm:pt modelId="{E2E5DC4B-9CEB-47A2-A7F3-BB2396BA34D1}" type="pres">
      <dgm:prSet presAssocID="{46750882-5AB0-4D69-82F7-47276715BB59}" presName="compositeShape" presStyleCnt="0">
        <dgm:presLayoutVars>
          <dgm:chMax val="7"/>
          <dgm:dir/>
          <dgm:resizeHandles val="exact"/>
        </dgm:presLayoutVars>
      </dgm:prSet>
      <dgm:spPr/>
      <dgm:t>
        <a:bodyPr/>
        <a:lstStyle/>
        <a:p>
          <a:endParaRPr lang="lt-LT"/>
        </a:p>
      </dgm:t>
    </dgm:pt>
    <dgm:pt modelId="{41B9D968-64F5-4006-BF84-82EA4E903BE2}" type="pres">
      <dgm:prSet presAssocID="{46750882-5AB0-4D69-82F7-47276715BB59}" presName="wedge1" presStyleLbl="node1" presStyleIdx="0" presStyleCnt="3" custScaleX="142821" custScaleY="115808" custLinFactNeighborX="1699" custLinFactNeighborY="1952"/>
      <dgm:spPr/>
      <dgm:t>
        <a:bodyPr/>
        <a:lstStyle/>
        <a:p>
          <a:endParaRPr lang="lt-LT"/>
        </a:p>
      </dgm:t>
    </dgm:pt>
    <dgm:pt modelId="{248FBEBB-1173-43E0-8ED5-43BD71983E74}" type="pres">
      <dgm:prSet presAssocID="{46750882-5AB0-4D69-82F7-47276715BB59}" presName="dummy1a" presStyleCnt="0"/>
      <dgm:spPr/>
    </dgm:pt>
    <dgm:pt modelId="{DDF38C9F-8765-4B7E-814B-35F12188D51B}" type="pres">
      <dgm:prSet presAssocID="{46750882-5AB0-4D69-82F7-47276715BB59}" presName="dummy1b" presStyleCnt="0"/>
      <dgm:spPr/>
    </dgm:pt>
    <dgm:pt modelId="{0830099E-DE88-4FFB-AEB1-9631DF25D80A}" type="pres">
      <dgm:prSet presAssocID="{46750882-5AB0-4D69-82F7-47276715BB59}" presName="wedge1Tx" presStyleLbl="node1" presStyleIdx="0" presStyleCnt="3">
        <dgm:presLayoutVars>
          <dgm:chMax val="0"/>
          <dgm:chPref val="0"/>
          <dgm:bulletEnabled val="1"/>
        </dgm:presLayoutVars>
      </dgm:prSet>
      <dgm:spPr/>
      <dgm:t>
        <a:bodyPr/>
        <a:lstStyle/>
        <a:p>
          <a:endParaRPr lang="lt-LT"/>
        </a:p>
      </dgm:t>
    </dgm:pt>
    <dgm:pt modelId="{BC866C27-7862-4C02-94DE-6A8D5228675A}" type="pres">
      <dgm:prSet presAssocID="{46750882-5AB0-4D69-82F7-47276715BB59}" presName="wedge2" presStyleLbl="node1" presStyleIdx="1" presStyleCnt="3" custScaleX="147291" custScaleY="135374" custLinFactNeighborX="2461" custLinFactNeighborY="-669"/>
      <dgm:spPr/>
      <dgm:t>
        <a:bodyPr/>
        <a:lstStyle/>
        <a:p>
          <a:endParaRPr lang="lt-LT"/>
        </a:p>
      </dgm:t>
    </dgm:pt>
    <dgm:pt modelId="{6B411D61-43E7-4711-9F55-73C5A887E3A9}" type="pres">
      <dgm:prSet presAssocID="{46750882-5AB0-4D69-82F7-47276715BB59}" presName="dummy2a" presStyleCnt="0"/>
      <dgm:spPr/>
    </dgm:pt>
    <dgm:pt modelId="{AA775685-674F-4769-BB64-ECD5010EEC73}" type="pres">
      <dgm:prSet presAssocID="{46750882-5AB0-4D69-82F7-47276715BB59}" presName="dummy2b" presStyleCnt="0"/>
      <dgm:spPr/>
    </dgm:pt>
    <dgm:pt modelId="{E2FD5E9E-453C-4DAB-885B-FA783E406314}" type="pres">
      <dgm:prSet presAssocID="{46750882-5AB0-4D69-82F7-47276715BB59}" presName="wedge2Tx" presStyleLbl="node1" presStyleIdx="1" presStyleCnt="3">
        <dgm:presLayoutVars>
          <dgm:chMax val="0"/>
          <dgm:chPref val="0"/>
          <dgm:bulletEnabled val="1"/>
        </dgm:presLayoutVars>
      </dgm:prSet>
      <dgm:spPr/>
      <dgm:t>
        <a:bodyPr/>
        <a:lstStyle/>
        <a:p>
          <a:endParaRPr lang="lt-LT"/>
        </a:p>
      </dgm:t>
    </dgm:pt>
    <dgm:pt modelId="{7EAB598D-BB75-43F0-9E66-1CD575F5636F}" type="pres">
      <dgm:prSet presAssocID="{46750882-5AB0-4D69-82F7-47276715BB59}" presName="wedge3" presStyleLbl="node1" presStyleIdx="2" presStyleCnt="3" custScaleX="144279" custScaleY="121331" custLinFactNeighborX="3014" custLinFactNeighborY="2947"/>
      <dgm:spPr/>
      <dgm:t>
        <a:bodyPr/>
        <a:lstStyle/>
        <a:p>
          <a:endParaRPr lang="lt-LT"/>
        </a:p>
      </dgm:t>
    </dgm:pt>
    <dgm:pt modelId="{4B3FEB1F-CAE2-46C2-8168-374B889FE448}" type="pres">
      <dgm:prSet presAssocID="{46750882-5AB0-4D69-82F7-47276715BB59}" presName="dummy3a" presStyleCnt="0"/>
      <dgm:spPr/>
    </dgm:pt>
    <dgm:pt modelId="{CAB9E984-F74F-45A8-80D5-A2781EB07FD1}" type="pres">
      <dgm:prSet presAssocID="{46750882-5AB0-4D69-82F7-47276715BB59}" presName="dummy3b" presStyleCnt="0"/>
      <dgm:spPr/>
    </dgm:pt>
    <dgm:pt modelId="{749818B9-B23C-4A2A-8F9A-52801838C7AA}" type="pres">
      <dgm:prSet presAssocID="{46750882-5AB0-4D69-82F7-47276715BB59}" presName="wedge3Tx" presStyleLbl="node1" presStyleIdx="2" presStyleCnt="3">
        <dgm:presLayoutVars>
          <dgm:chMax val="0"/>
          <dgm:chPref val="0"/>
          <dgm:bulletEnabled val="1"/>
        </dgm:presLayoutVars>
      </dgm:prSet>
      <dgm:spPr/>
      <dgm:t>
        <a:bodyPr/>
        <a:lstStyle/>
        <a:p>
          <a:endParaRPr lang="lt-LT"/>
        </a:p>
      </dgm:t>
    </dgm:pt>
    <dgm:pt modelId="{231F7BD0-F352-419A-9EAB-BA1DAB7AE890}" type="pres">
      <dgm:prSet presAssocID="{1C304288-83A4-42AA-ABF9-6C2A3BA8CA69}" presName="arrowWedge1" presStyleLbl="fgSibTrans2D1" presStyleIdx="0" presStyleCnt="3" custScaleY="118861" custLinFactNeighborX="12894" custLinFactNeighborY="4491"/>
      <dgm:spPr/>
    </dgm:pt>
    <dgm:pt modelId="{C9A83E3D-A63C-40E4-9F9F-2C52D162A4CF}" type="pres">
      <dgm:prSet presAssocID="{D39C1B6E-65EC-4405-B654-7A4E1B4EB932}" presName="arrowWedge2" presStyleLbl="fgSibTrans2D1" presStyleIdx="1" presStyleCnt="3" custLinFactNeighborX="-779" custLinFactNeighborY="14932"/>
      <dgm:spPr/>
    </dgm:pt>
    <dgm:pt modelId="{508D0D3E-04D7-4345-96E0-330B8ED148E4}" type="pres">
      <dgm:prSet presAssocID="{3BCE6F39-D961-4384-9661-5A1403607BC9}" presName="arrowWedge3" presStyleLbl="fgSibTrans2D1" presStyleIdx="2" presStyleCnt="3" custLinFactNeighborX="-5711" custLinFactNeighborY="-502"/>
      <dgm:spPr/>
    </dgm:pt>
  </dgm:ptLst>
  <dgm:cxnLst>
    <dgm:cxn modelId="{EB286049-CD15-4FFC-9053-A53CE4C65A9F}" srcId="{46750882-5AB0-4D69-82F7-47276715BB59}" destId="{FA00B4EC-81AD-4E97-9EF9-82A494930C60}" srcOrd="0" destOrd="0" parTransId="{8C2C1B81-12E5-4694-8639-FDE8C215D18E}" sibTransId="{1C304288-83A4-42AA-ABF9-6C2A3BA8CA69}"/>
    <dgm:cxn modelId="{6908A095-9A88-4218-95DB-38EE5943B1CD}" type="presOf" srcId="{FA00B4EC-81AD-4E97-9EF9-82A494930C60}" destId="{0830099E-DE88-4FFB-AEB1-9631DF25D80A}" srcOrd="1" destOrd="0" presId="urn:microsoft.com/office/officeart/2005/8/layout/cycle8"/>
    <dgm:cxn modelId="{8DF1FD02-7CD5-427E-A139-224002E0F507}" type="presOf" srcId="{11866E6D-EE88-460C-8091-EEF14060EC3B}" destId="{749818B9-B23C-4A2A-8F9A-52801838C7AA}" srcOrd="1" destOrd="0" presId="urn:microsoft.com/office/officeart/2005/8/layout/cycle8"/>
    <dgm:cxn modelId="{F7FB5A0D-EF73-4B21-BCA7-89FE1960FD58}" srcId="{46750882-5AB0-4D69-82F7-47276715BB59}" destId="{D2518C65-890E-46F6-9870-A58CA7D3037E}" srcOrd="1" destOrd="0" parTransId="{907480AC-F467-4EFE-B421-62C3ED4BA852}" sibTransId="{D39C1B6E-65EC-4405-B654-7A4E1B4EB932}"/>
    <dgm:cxn modelId="{0B303245-9398-4EA3-BDD1-729CFE6E2525}" type="presOf" srcId="{D2518C65-890E-46F6-9870-A58CA7D3037E}" destId="{BC866C27-7862-4C02-94DE-6A8D5228675A}" srcOrd="0" destOrd="0" presId="urn:microsoft.com/office/officeart/2005/8/layout/cycle8"/>
    <dgm:cxn modelId="{07B1EB97-B9AF-404E-AF56-078B6716E326}" type="presOf" srcId="{D2518C65-890E-46F6-9870-A58CA7D3037E}" destId="{E2FD5E9E-453C-4DAB-885B-FA783E406314}" srcOrd="1" destOrd="0" presId="urn:microsoft.com/office/officeart/2005/8/layout/cycle8"/>
    <dgm:cxn modelId="{1C8BA51E-4501-419D-B63D-F37505EE8AE9}" type="presOf" srcId="{FA00B4EC-81AD-4E97-9EF9-82A494930C60}" destId="{41B9D968-64F5-4006-BF84-82EA4E903BE2}" srcOrd="0" destOrd="0" presId="urn:microsoft.com/office/officeart/2005/8/layout/cycle8"/>
    <dgm:cxn modelId="{6276E1C2-8554-4643-8F8A-29C4D799E684}" type="presOf" srcId="{46750882-5AB0-4D69-82F7-47276715BB59}" destId="{E2E5DC4B-9CEB-47A2-A7F3-BB2396BA34D1}" srcOrd="0" destOrd="0" presId="urn:microsoft.com/office/officeart/2005/8/layout/cycle8"/>
    <dgm:cxn modelId="{D674C7B2-AD95-4EB7-B6D8-A9F8F54C27CD}" srcId="{46750882-5AB0-4D69-82F7-47276715BB59}" destId="{11866E6D-EE88-460C-8091-EEF14060EC3B}" srcOrd="2" destOrd="0" parTransId="{FC16A13F-2EF3-4298-A032-D2D8095E7775}" sibTransId="{3BCE6F39-D961-4384-9661-5A1403607BC9}"/>
    <dgm:cxn modelId="{E5CF2F14-828F-4B48-A4C2-94E5231D01E5}" type="presOf" srcId="{11866E6D-EE88-460C-8091-EEF14060EC3B}" destId="{7EAB598D-BB75-43F0-9E66-1CD575F5636F}" srcOrd="0" destOrd="0" presId="urn:microsoft.com/office/officeart/2005/8/layout/cycle8"/>
    <dgm:cxn modelId="{D09393E3-45BD-472E-A546-4890EF5241F5}" type="presParOf" srcId="{E2E5DC4B-9CEB-47A2-A7F3-BB2396BA34D1}" destId="{41B9D968-64F5-4006-BF84-82EA4E903BE2}" srcOrd="0" destOrd="0" presId="urn:microsoft.com/office/officeart/2005/8/layout/cycle8"/>
    <dgm:cxn modelId="{60F75C12-B8E7-4A55-8943-50DF31332B6A}" type="presParOf" srcId="{E2E5DC4B-9CEB-47A2-A7F3-BB2396BA34D1}" destId="{248FBEBB-1173-43E0-8ED5-43BD71983E74}" srcOrd="1" destOrd="0" presId="urn:microsoft.com/office/officeart/2005/8/layout/cycle8"/>
    <dgm:cxn modelId="{F762F1FA-E961-474F-8B39-2CD2BF244A25}" type="presParOf" srcId="{E2E5DC4B-9CEB-47A2-A7F3-BB2396BA34D1}" destId="{DDF38C9F-8765-4B7E-814B-35F12188D51B}" srcOrd="2" destOrd="0" presId="urn:microsoft.com/office/officeart/2005/8/layout/cycle8"/>
    <dgm:cxn modelId="{DF423A23-3E21-4166-9627-6417E090E8F6}" type="presParOf" srcId="{E2E5DC4B-9CEB-47A2-A7F3-BB2396BA34D1}" destId="{0830099E-DE88-4FFB-AEB1-9631DF25D80A}" srcOrd="3" destOrd="0" presId="urn:microsoft.com/office/officeart/2005/8/layout/cycle8"/>
    <dgm:cxn modelId="{8DCAFBDE-4F0A-43A4-8F54-E492C37FD35E}" type="presParOf" srcId="{E2E5DC4B-9CEB-47A2-A7F3-BB2396BA34D1}" destId="{BC866C27-7862-4C02-94DE-6A8D5228675A}" srcOrd="4" destOrd="0" presId="urn:microsoft.com/office/officeart/2005/8/layout/cycle8"/>
    <dgm:cxn modelId="{736032A6-439B-4F25-B314-8435BBF4CA53}" type="presParOf" srcId="{E2E5DC4B-9CEB-47A2-A7F3-BB2396BA34D1}" destId="{6B411D61-43E7-4711-9F55-73C5A887E3A9}" srcOrd="5" destOrd="0" presId="urn:microsoft.com/office/officeart/2005/8/layout/cycle8"/>
    <dgm:cxn modelId="{9AEE9D16-1031-4E60-A65C-A1CE9C4B671A}" type="presParOf" srcId="{E2E5DC4B-9CEB-47A2-A7F3-BB2396BA34D1}" destId="{AA775685-674F-4769-BB64-ECD5010EEC73}" srcOrd="6" destOrd="0" presId="urn:microsoft.com/office/officeart/2005/8/layout/cycle8"/>
    <dgm:cxn modelId="{00B0B309-0A54-467D-BA51-A5BA1549820F}" type="presParOf" srcId="{E2E5DC4B-9CEB-47A2-A7F3-BB2396BA34D1}" destId="{E2FD5E9E-453C-4DAB-885B-FA783E406314}" srcOrd="7" destOrd="0" presId="urn:microsoft.com/office/officeart/2005/8/layout/cycle8"/>
    <dgm:cxn modelId="{DABD37FA-BACA-4A5E-8134-C7903B27CC54}" type="presParOf" srcId="{E2E5DC4B-9CEB-47A2-A7F3-BB2396BA34D1}" destId="{7EAB598D-BB75-43F0-9E66-1CD575F5636F}" srcOrd="8" destOrd="0" presId="urn:microsoft.com/office/officeart/2005/8/layout/cycle8"/>
    <dgm:cxn modelId="{D847D2D2-AA0C-4DF1-B9E4-629BE5EEF036}" type="presParOf" srcId="{E2E5DC4B-9CEB-47A2-A7F3-BB2396BA34D1}" destId="{4B3FEB1F-CAE2-46C2-8168-374B889FE448}" srcOrd="9" destOrd="0" presId="urn:microsoft.com/office/officeart/2005/8/layout/cycle8"/>
    <dgm:cxn modelId="{CC670ACD-A4FE-4517-9110-227BF119492B}" type="presParOf" srcId="{E2E5DC4B-9CEB-47A2-A7F3-BB2396BA34D1}" destId="{CAB9E984-F74F-45A8-80D5-A2781EB07FD1}" srcOrd="10" destOrd="0" presId="urn:microsoft.com/office/officeart/2005/8/layout/cycle8"/>
    <dgm:cxn modelId="{C9220415-01B6-4C95-8812-826E322A4A9B}" type="presParOf" srcId="{E2E5DC4B-9CEB-47A2-A7F3-BB2396BA34D1}" destId="{749818B9-B23C-4A2A-8F9A-52801838C7AA}" srcOrd="11" destOrd="0" presId="urn:microsoft.com/office/officeart/2005/8/layout/cycle8"/>
    <dgm:cxn modelId="{2951B089-A880-490E-AC36-6047E2F4ECAB}" type="presParOf" srcId="{E2E5DC4B-9CEB-47A2-A7F3-BB2396BA34D1}" destId="{231F7BD0-F352-419A-9EAB-BA1DAB7AE890}" srcOrd="12" destOrd="0" presId="urn:microsoft.com/office/officeart/2005/8/layout/cycle8"/>
    <dgm:cxn modelId="{F944804F-5DE7-42FC-8F46-9BD980742BEB}" type="presParOf" srcId="{E2E5DC4B-9CEB-47A2-A7F3-BB2396BA34D1}" destId="{C9A83E3D-A63C-40E4-9F9F-2C52D162A4CF}" srcOrd="13" destOrd="0" presId="urn:microsoft.com/office/officeart/2005/8/layout/cycle8"/>
    <dgm:cxn modelId="{0822FEB3-9321-4A34-9226-CB1C7B84269D}" type="presParOf" srcId="{E2E5DC4B-9CEB-47A2-A7F3-BB2396BA34D1}" destId="{508D0D3E-04D7-4345-96E0-330B8ED148E4}"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9D968-64F5-4006-BF84-82EA4E903BE2}">
      <dsp:nvSpPr>
        <dsp:cNvPr id="0" name=""/>
        <dsp:cNvSpPr/>
      </dsp:nvSpPr>
      <dsp:spPr>
        <a:xfrm>
          <a:off x="1368158" y="15"/>
          <a:ext cx="5822289" cy="472106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t-LT" sz="2400" b="1" kern="1200" dirty="0" smtClean="0">
              <a:solidFill>
                <a:schemeClr val="tx1"/>
              </a:solidFill>
            </a:rPr>
            <a:t>Veiksmingumo</a:t>
          </a:r>
        </a:p>
        <a:p>
          <a:pPr lvl="0" algn="ctr" defTabSz="1066800">
            <a:lnSpc>
              <a:spcPct val="90000"/>
            </a:lnSpc>
            <a:spcBef>
              <a:spcPct val="0"/>
            </a:spcBef>
            <a:spcAft>
              <a:spcPct val="35000"/>
            </a:spcAft>
          </a:pPr>
          <a:r>
            <a:rPr lang="lt-LT" sz="2400" b="1" kern="1200" dirty="0" smtClean="0">
              <a:solidFill>
                <a:schemeClr val="tx1"/>
              </a:solidFill>
            </a:rPr>
            <a:t>analizė</a:t>
          </a:r>
          <a:endParaRPr lang="lt-LT" sz="2400" b="1" kern="1200" dirty="0">
            <a:solidFill>
              <a:schemeClr val="tx1"/>
            </a:solidFill>
          </a:endParaRPr>
        </a:p>
      </dsp:txBody>
      <dsp:txXfrm>
        <a:off x="4436644" y="1000432"/>
        <a:ext cx="2079389" cy="1405079"/>
      </dsp:txXfrm>
    </dsp:sp>
    <dsp:sp modelId="{BC866C27-7862-4C02-94DE-6A8D5228675A}">
      <dsp:nvSpPr>
        <dsp:cNvPr id="0" name=""/>
        <dsp:cNvSpPr/>
      </dsp:nvSpPr>
      <dsp:spPr>
        <a:xfrm>
          <a:off x="1224150" y="-360056"/>
          <a:ext cx="6004515" cy="551870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lt-LT" sz="2400" b="1" kern="1200" dirty="0" err="1" smtClean="0">
              <a:solidFill>
                <a:schemeClr val="tx1"/>
              </a:solidFill>
            </a:rPr>
            <a:t>Inovatyvių</a:t>
          </a:r>
          <a:r>
            <a:rPr lang="lt-LT" sz="2400" b="1" kern="1200" dirty="0" smtClean="0">
              <a:solidFill>
                <a:schemeClr val="tx1"/>
              </a:solidFill>
            </a:rPr>
            <a:t> priemonių </a:t>
          </a:r>
        </a:p>
        <a:p>
          <a:pPr lvl="0" algn="ctr" defTabSz="1066800">
            <a:lnSpc>
              <a:spcPct val="100000"/>
            </a:lnSpc>
            <a:spcBef>
              <a:spcPct val="0"/>
            </a:spcBef>
            <a:spcAft>
              <a:spcPts val="0"/>
            </a:spcAft>
          </a:pPr>
          <a:r>
            <a:rPr lang="lt-LT" sz="2400" b="1" kern="1200" dirty="0" smtClean="0">
              <a:solidFill>
                <a:schemeClr val="tx1"/>
              </a:solidFill>
            </a:rPr>
            <a:t>planavimas </a:t>
          </a:r>
          <a:endParaRPr lang="lt-LT" sz="2400" b="1" kern="1200" dirty="0">
            <a:solidFill>
              <a:schemeClr val="tx1"/>
            </a:solidFill>
          </a:endParaRPr>
        </a:p>
      </dsp:txBody>
      <dsp:txXfrm>
        <a:off x="2653797" y="3220530"/>
        <a:ext cx="3216704" cy="1445374"/>
      </dsp:txXfrm>
    </dsp:sp>
    <dsp:sp modelId="{7EAB598D-BB75-43F0-9E66-1CD575F5636F}">
      <dsp:nvSpPr>
        <dsp:cNvPr id="0" name=""/>
        <dsp:cNvSpPr/>
      </dsp:nvSpPr>
      <dsp:spPr>
        <a:xfrm>
          <a:off x="1224129" y="-71998"/>
          <a:ext cx="5881727" cy="4946221"/>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t-LT" sz="2400" b="1" kern="1200" dirty="0" smtClean="0">
              <a:solidFill>
                <a:schemeClr val="tx1"/>
              </a:solidFill>
            </a:rPr>
            <a:t>Priemonių</a:t>
          </a:r>
        </a:p>
        <a:p>
          <a:pPr lvl="0" algn="ctr" defTabSz="1066800">
            <a:lnSpc>
              <a:spcPct val="90000"/>
            </a:lnSpc>
            <a:spcBef>
              <a:spcPct val="0"/>
            </a:spcBef>
            <a:spcAft>
              <a:spcPct val="35000"/>
            </a:spcAft>
          </a:pPr>
          <a:r>
            <a:rPr lang="lt-LT" sz="2400" b="1" kern="1200" dirty="0" smtClean="0">
              <a:solidFill>
                <a:schemeClr val="tx1"/>
              </a:solidFill>
            </a:rPr>
            <a:t>planavimas</a:t>
          </a:r>
          <a:endParaRPr lang="lt-LT" sz="2400" b="1" kern="1200" dirty="0">
            <a:solidFill>
              <a:schemeClr val="tx1"/>
            </a:solidFill>
          </a:endParaRPr>
        </a:p>
      </dsp:txBody>
      <dsp:txXfrm>
        <a:off x="1905429" y="976129"/>
        <a:ext cx="2100616" cy="1472089"/>
      </dsp:txXfrm>
    </dsp:sp>
    <dsp:sp modelId="{231F7BD0-F352-419A-9EAB-BA1DAB7AE890}">
      <dsp:nvSpPr>
        <dsp:cNvPr id="0" name=""/>
        <dsp:cNvSpPr/>
      </dsp:nvSpPr>
      <dsp:spPr>
        <a:xfrm>
          <a:off x="2568672" y="-159721"/>
          <a:ext cx="4581360" cy="54454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83E3D-A63C-40E4-9F9F-2C52D162A4CF}">
      <dsp:nvSpPr>
        <dsp:cNvPr id="0" name=""/>
        <dsp:cNvSpPr/>
      </dsp:nvSpPr>
      <dsp:spPr>
        <a:xfrm>
          <a:off x="1887501" y="783826"/>
          <a:ext cx="4581360" cy="458136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8D0D3E-04D7-4345-96E0-330B8ED148E4}">
      <dsp:nvSpPr>
        <dsp:cNvPr id="0" name=""/>
        <dsp:cNvSpPr/>
      </dsp:nvSpPr>
      <dsp:spPr>
        <a:xfrm>
          <a:off x="1600835" y="82775"/>
          <a:ext cx="4581360" cy="458136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37C1DA7-0D08-4175-BAFD-532685680F09}" type="datetimeFigureOut">
              <a:rPr lang="lt-LT" smtClean="0"/>
              <a:t>2018.06.06</a:t>
            </a:fld>
            <a:endParaRPr lang="lt-LT"/>
          </a:p>
        </p:txBody>
      </p:sp>
      <p:sp>
        <p:nvSpPr>
          <p:cNvPr id="4" name="Poraštės vietos rezervavimo ženklas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A73DF5-35A9-45CE-96F7-B1E3D3FBCD5D}" type="slidenum">
              <a:rPr lang="lt-LT" smtClean="0"/>
              <a:t>‹#›</a:t>
            </a:fld>
            <a:endParaRPr lang="lt-LT"/>
          </a:p>
        </p:txBody>
      </p:sp>
    </p:spTree>
    <p:extLst>
      <p:ext uri="{BB962C8B-B14F-4D97-AF65-F5344CB8AC3E}">
        <p14:creationId xmlns:p14="http://schemas.microsoft.com/office/powerpoint/2010/main" val="343088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ba-RU"/>
          </a:p>
        </p:txBody>
      </p:sp>
      <p:sp>
        <p:nvSpPr>
          <p:cNvPr id="3" name="Datos vietos rezervavimo ženklas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13AFE348-EAE6-4388-B002-F7F718B34DDB}" type="datetimeFigureOut">
              <a:rPr lang="ba-RU"/>
              <a:pPr>
                <a:defRPr/>
              </a:pPr>
              <a:t>06.06.18</a:t>
            </a:fld>
            <a:endParaRPr lang="ba-RU"/>
          </a:p>
        </p:txBody>
      </p:sp>
      <p:sp>
        <p:nvSpPr>
          <p:cNvPr id="4" name="Skaidrės vaizdo vietos rezervavimo ženkla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ba-RU" noProof="0"/>
          </a:p>
        </p:txBody>
      </p:sp>
      <p:sp>
        <p:nvSpPr>
          <p:cNvPr id="5" name="Pastabų vietos rezervavimo ženkla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lt-LT" noProof="0" smtClean="0"/>
              <a:t>Spustelėję redag. ruoš. teksto stilių</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endParaRPr lang="ba-RU" noProof="0"/>
          </a:p>
        </p:txBody>
      </p:sp>
      <p:sp>
        <p:nvSpPr>
          <p:cNvPr id="6" name="Poraštės vietos rezervavimo ženklas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ba-RU"/>
          </a:p>
        </p:txBody>
      </p:sp>
      <p:sp>
        <p:nvSpPr>
          <p:cNvPr id="7" name="Skaidrės numerio vietos rezervavimo ženklas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C8E234-04D0-418B-B508-72E4E169BABD}" type="slidenum">
              <a:rPr lang="ba-RU" altLang="lt-LT"/>
              <a:pPr>
                <a:defRPr/>
              </a:pPr>
              <a:t>‹#›</a:t>
            </a:fld>
            <a:endParaRPr lang="ba-RU" altLang="lt-LT"/>
          </a:p>
        </p:txBody>
      </p:sp>
    </p:spTree>
    <p:extLst>
      <p:ext uri="{BB962C8B-B14F-4D97-AF65-F5344CB8AC3E}">
        <p14:creationId xmlns:p14="http://schemas.microsoft.com/office/powerpoint/2010/main" val="4128422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solidFill>
                  <a:prstClr val="black"/>
                </a:solidFill>
              </a:rPr>
              <a:pPr>
                <a:defRPr/>
              </a:pPr>
              <a:t>2</a:t>
            </a:fld>
            <a:endParaRPr lang="ba-RU" altLang="lt-LT">
              <a:solidFill>
                <a:prstClr val="black"/>
              </a:solidFill>
            </a:endParaRPr>
          </a:p>
        </p:txBody>
      </p:sp>
    </p:spTree>
    <p:extLst>
      <p:ext uri="{BB962C8B-B14F-4D97-AF65-F5344CB8AC3E}">
        <p14:creationId xmlns:p14="http://schemas.microsoft.com/office/powerpoint/2010/main" val="114912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1948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8637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2135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mokykla nėra statinė, o – dinaminė organizacija.</a:t>
            </a:r>
          </a:p>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pPr>
                <a:defRPr/>
              </a:pPr>
              <a:t>22</a:t>
            </a:fld>
            <a:endParaRPr lang="ba-RU" altLang="lt-LT"/>
          </a:p>
        </p:txBody>
      </p:sp>
    </p:spTree>
    <p:extLst>
      <p:ext uri="{BB962C8B-B14F-4D97-AF65-F5344CB8AC3E}">
        <p14:creationId xmlns:p14="http://schemas.microsoft.com/office/powerpoint/2010/main" val="2060731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mokykla nėra statinė, o – dinaminė organizacija.</a:t>
            </a:r>
          </a:p>
          <a:p>
            <a:endParaRPr lang="lt-LT"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C8E234-04D0-418B-B508-72E4E169BABD}" type="slidenum">
              <a:rPr kumimoji="0" lang="ba-RU" altLang="lt-L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ba-RU" altLang="lt-L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259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solidFill>
                  <a:prstClr val="black"/>
                </a:solidFill>
              </a:rPr>
              <a:pPr>
                <a:defRPr/>
              </a:pPr>
              <a:t>4</a:t>
            </a:fld>
            <a:endParaRPr lang="ba-RU" altLang="lt-LT">
              <a:solidFill>
                <a:prstClr val="black"/>
              </a:solidFill>
            </a:endParaRPr>
          </a:p>
        </p:txBody>
      </p:sp>
    </p:spTree>
    <p:extLst>
      <p:ext uri="{BB962C8B-B14F-4D97-AF65-F5344CB8AC3E}">
        <p14:creationId xmlns:p14="http://schemas.microsoft.com/office/powerpoint/2010/main" val="320406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smtClean="0"/>
          </a:p>
        </p:txBody>
      </p:sp>
      <p:sp>
        <p:nvSpPr>
          <p:cNvPr id="4506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fld id="{A4CE6FCB-B863-4750-9448-7DA466091E54}" type="slidenum">
              <a:rPr lang="lt-LT" smtClean="0">
                <a:solidFill>
                  <a:prstClr val="black"/>
                </a:solidFill>
              </a:rPr>
              <a:pPr eaLnBrk="1" fontAlgn="auto" hangingPunct="1">
                <a:spcBef>
                  <a:spcPts val="0"/>
                </a:spcBef>
                <a:spcAft>
                  <a:spcPts val="0"/>
                </a:spcAft>
                <a:defRPr/>
              </a:pPr>
              <a:t>7</a:t>
            </a:fld>
            <a:endParaRPr lang="lt-LT" smtClean="0">
              <a:solidFill>
                <a:prstClr val="black"/>
              </a:solidFill>
            </a:endParaRPr>
          </a:p>
        </p:txBody>
      </p:sp>
    </p:spTree>
    <p:extLst>
      <p:ext uri="{BB962C8B-B14F-4D97-AF65-F5344CB8AC3E}">
        <p14:creationId xmlns:p14="http://schemas.microsoft.com/office/powerpoint/2010/main" val="45730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solidFill>
                  <a:prstClr val="black"/>
                </a:solidFill>
              </a:rPr>
              <a:pPr>
                <a:defRPr/>
              </a:pPr>
              <a:t>8</a:t>
            </a:fld>
            <a:endParaRPr lang="ba-RU" altLang="lt-LT">
              <a:solidFill>
                <a:prstClr val="black"/>
              </a:solidFill>
            </a:endParaRPr>
          </a:p>
        </p:txBody>
      </p:sp>
    </p:spTree>
    <p:extLst>
      <p:ext uri="{BB962C8B-B14F-4D97-AF65-F5344CB8AC3E}">
        <p14:creationId xmlns:p14="http://schemas.microsoft.com/office/powerpoint/2010/main" val="179569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dirty="0" smtClean="0"/>
          </a:p>
        </p:txBody>
      </p:sp>
      <p:sp>
        <p:nvSpPr>
          <p:cNvPr id="4506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fld id="{A4CE6FCB-B863-4750-9448-7DA466091E54}" type="slidenum">
              <a:rPr lang="lt-LT" smtClean="0">
                <a:solidFill>
                  <a:prstClr val="black"/>
                </a:solidFill>
              </a:rPr>
              <a:pPr eaLnBrk="1" fontAlgn="auto" hangingPunct="1">
                <a:spcBef>
                  <a:spcPts val="0"/>
                </a:spcBef>
                <a:spcAft>
                  <a:spcPts val="0"/>
                </a:spcAft>
                <a:defRPr/>
              </a:pPr>
              <a:t>9</a:t>
            </a:fld>
            <a:endParaRPr lang="lt-LT" smtClean="0">
              <a:solidFill>
                <a:prstClr val="black"/>
              </a:solidFill>
            </a:endParaRPr>
          </a:p>
        </p:txBody>
      </p:sp>
    </p:spTree>
    <p:extLst>
      <p:ext uri="{BB962C8B-B14F-4D97-AF65-F5344CB8AC3E}">
        <p14:creationId xmlns:p14="http://schemas.microsoft.com/office/powerpoint/2010/main" val="362066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smtClean="0"/>
          </a:p>
        </p:txBody>
      </p:sp>
      <p:sp>
        <p:nvSpPr>
          <p:cNvPr id="4506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fld id="{A4CE6FCB-B863-4750-9448-7DA466091E54}" type="slidenum">
              <a:rPr lang="lt-LT" smtClean="0">
                <a:solidFill>
                  <a:prstClr val="black"/>
                </a:solidFill>
              </a:rPr>
              <a:pPr eaLnBrk="1" fontAlgn="auto" hangingPunct="1">
                <a:spcBef>
                  <a:spcPts val="0"/>
                </a:spcBef>
                <a:spcAft>
                  <a:spcPts val="0"/>
                </a:spcAft>
                <a:defRPr/>
              </a:pPr>
              <a:t>11</a:t>
            </a:fld>
            <a:endParaRPr lang="lt-LT" smtClean="0">
              <a:solidFill>
                <a:prstClr val="black"/>
              </a:solidFill>
            </a:endParaRPr>
          </a:p>
        </p:txBody>
      </p:sp>
    </p:spTree>
    <p:extLst>
      <p:ext uri="{BB962C8B-B14F-4D97-AF65-F5344CB8AC3E}">
        <p14:creationId xmlns:p14="http://schemas.microsoft.com/office/powerpoint/2010/main" val="116966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kaidrės vaizdo vietos rezervavimo ženklas 1"/>
          <p:cNvSpPr>
            <a:spLocks noGrp="1" noRot="1" noChangeAspect="1" noTextEdit="1"/>
          </p:cNvSpPr>
          <p:nvPr>
            <p:ph type="sldImg"/>
          </p:nvPr>
        </p:nvSpPr>
        <p:spPr>
          <a:ln/>
        </p:spPr>
      </p:sp>
      <p:sp>
        <p:nvSpPr>
          <p:cNvPr id="47107" name="Pastabų vietos rezervavimo ženkl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lt-LT" altLang="lt-LT" smtClean="0">
              <a:latin typeface="Arial" panose="020B0604020202020204" pitchFamily="34" charset="0"/>
            </a:endParaRPr>
          </a:p>
        </p:txBody>
      </p:sp>
      <p:sp>
        <p:nvSpPr>
          <p:cNvPr id="47108" name="Skaidrės numerio vietos rezervavimo ženklas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196632-BD35-40A8-A850-1A55D0E08E7D}" type="slidenum">
              <a:rPr kumimoji="0" lang="lt-LT" altLang="lt-L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lt-LT" altLang="lt-L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100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C8E234-04D0-418B-B508-72E4E169BABD}" type="slidenum">
              <a:rPr kumimoji="0" lang="ba-RU" altLang="lt-L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ba-RU" altLang="lt-L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009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6226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5626459C-0FE0-40E8-8D97-209BF3F96FD5}" type="datetimeFigureOut">
              <a:rPr lang="en-US"/>
              <a:pPr>
                <a:defRPr/>
              </a:pPr>
              <a:t>6/6/2018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29DCEB0-27D3-49FB-A635-C454A616814C}" type="slidenum">
              <a:rPr lang="en-US" altLang="lt-LT"/>
              <a:pPr>
                <a:defRPr/>
              </a:pPr>
              <a:t>‹#›</a:t>
            </a:fld>
            <a:endParaRPr lang="en-US" altLang="lt-LT"/>
          </a:p>
        </p:txBody>
      </p:sp>
    </p:spTree>
    <p:extLst>
      <p:ext uri="{BB962C8B-B14F-4D97-AF65-F5344CB8AC3E}">
        <p14:creationId xmlns:p14="http://schemas.microsoft.com/office/powerpoint/2010/main" val="337557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6DD1B413-AB87-4827-A747-829091F316F6}" type="datetimeFigureOut">
              <a:rPr lang="en-US"/>
              <a:pPr>
                <a:defRPr/>
              </a:pPr>
              <a:t>6/6/2018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D3056E5-B39D-4D78-A282-45D842284239}" type="slidenum">
              <a:rPr lang="en-US" altLang="lt-LT"/>
              <a:pPr>
                <a:defRPr/>
              </a:pPr>
              <a:t>‹#›</a:t>
            </a:fld>
            <a:endParaRPr lang="en-US" altLang="lt-LT"/>
          </a:p>
        </p:txBody>
      </p:sp>
    </p:spTree>
    <p:extLst>
      <p:ext uri="{BB962C8B-B14F-4D97-AF65-F5344CB8AC3E}">
        <p14:creationId xmlns:p14="http://schemas.microsoft.com/office/powerpoint/2010/main" val="243385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73D37887-EE18-414D-AF20-61197087CDAB}" type="datetimeFigureOut">
              <a:rPr lang="en-US"/>
              <a:pPr>
                <a:defRPr/>
              </a:pPr>
              <a:t>6/6/2018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C2F3576-F1F4-4C06-B674-D783ECCF55DF}" type="slidenum">
              <a:rPr lang="en-US" altLang="lt-LT"/>
              <a:pPr>
                <a:defRPr/>
              </a:pPr>
              <a:t>‹#›</a:t>
            </a:fld>
            <a:endParaRPr lang="en-US" altLang="lt-LT"/>
          </a:p>
        </p:txBody>
      </p:sp>
    </p:spTree>
    <p:extLst>
      <p:ext uri="{BB962C8B-B14F-4D97-AF65-F5344CB8AC3E}">
        <p14:creationId xmlns:p14="http://schemas.microsoft.com/office/powerpoint/2010/main" val="618395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pPr>
                <a:defRPr/>
              </a:pPr>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pPr>
                <a:defRPr/>
              </a:pPr>
              <a:t>‹#›</a:t>
            </a:fld>
            <a:endParaRPr lang="en-US" alt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pPr>
                <a:defRPr/>
              </a:pPr>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pPr>
                <a:defRPr/>
              </a:pPr>
              <a:t>‹#›</a:t>
            </a:fld>
            <a:endParaRPr lang="en-US" alt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pPr>
                <a:defRPr/>
              </a:pPr>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pPr>
                <a:defRPr/>
              </a:pPr>
              <a:t>‹#›</a:t>
            </a:fld>
            <a:endParaRPr lang="en-US" alt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pPr>
                <a:defRPr/>
              </a:pPr>
              <a:t>6/6/2018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pPr>
                <a:defRPr/>
              </a:pPr>
              <a:t>‹#›</a:t>
            </a:fld>
            <a:endParaRPr lang="en-US" alt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pPr>
                <a:defRPr/>
              </a:pPr>
              <a:t>6/6/2018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pPr>
                <a:defRPr/>
              </a:pPr>
              <a:t>‹#›</a:t>
            </a:fld>
            <a:endParaRPr lang="en-US" alt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pPr>
                <a:defRPr/>
              </a:pPr>
              <a:t>6/6/2018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pPr>
                <a:defRPr/>
              </a:pPr>
              <a:t>‹#›</a:t>
            </a:fld>
            <a:endParaRPr lang="en-US" alt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pPr>
                <a:defRPr/>
              </a:pPr>
              <a:t>6/6/2018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pPr>
                <a:defRPr/>
              </a:pPr>
              <a:t>‹#›</a:t>
            </a:fld>
            <a:endParaRPr lang="en-US" alt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pPr>
                <a:defRPr/>
              </a:pPr>
              <a:t>6/6/2018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pPr>
                <a:defRPr/>
              </a:pPr>
              <a:t>‹#›</a:t>
            </a:fld>
            <a:endParaRPr lang="en-US" alt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4A135CEE-2665-423D-BF76-4CEAFCA98471}" type="datetimeFigureOut">
              <a:rPr lang="en-US"/>
              <a:pPr>
                <a:defRPr/>
              </a:pPr>
              <a:t>6/6/2018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25032E7-9CC3-4556-A3E6-B072B8132176}" type="slidenum">
              <a:rPr lang="en-US" altLang="lt-LT"/>
              <a:pPr>
                <a:defRPr/>
              </a:pPr>
              <a:t>‹#›</a:t>
            </a:fld>
            <a:endParaRPr lang="en-US" altLang="lt-LT"/>
          </a:p>
        </p:txBody>
      </p:sp>
    </p:spTree>
    <p:extLst>
      <p:ext uri="{BB962C8B-B14F-4D97-AF65-F5344CB8AC3E}">
        <p14:creationId xmlns:p14="http://schemas.microsoft.com/office/powerpoint/2010/main" val="669549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pPr>
                <a:defRPr/>
              </a:pPr>
              <a:t>6/6/2018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pPr>
                <a:defRPr/>
              </a:pPr>
              <a:t>‹#›</a:t>
            </a:fld>
            <a:endParaRPr lang="en-US" alt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pPr>
                <a:defRPr/>
              </a:pPr>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pPr>
                <a:defRPr/>
              </a:pPr>
              <a:t>‹#›</a:t>
            </a:fld>
            <a:endParaRPr lang="en-US" alt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pPr>
                <a:defRPr/>
              </a:pPr>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pPr>
                <a:defRPr/>
              </a:pPr>
              <a:t>‹#›</a:t>
            </a:fld>
            <a:endParaRPr lang="en-US" alt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055679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7091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743341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645568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665819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9821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09067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5DC666F9-2097-4DD3-9F46-3FAC3037B6AB}" type="datetimeFigureOut">
              <a:rPr lang="en-US"/>
              <a:pPr>
                <a:defRPr/>
              </a:pPr>
              <a:t>6/6/2018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1DE0A45-A6FB-43C0-88C2-179798A399DB}" type="slidenum">
              <a:rPr lang="en-US" altLang="lt-LT"/>
              <a:pPr>
                <a:defRPr/>
              </a:pPr>
              <a:t>‹#›</a:t>
            </a:fld>
            <a:endParaRPr lang="en-US" altLang="lt-LT"/>
          </a:p>
        </p:txBody>
      </p:sp>
    </p:spTree>
    <p:extLst>
      <p:ext uri="{BB962C8B-B14F-4D97-AF65-F5344CB8AC3E}">
        <p14:creationId xmlns:p14="http://schemas.microsoft.com/office/powerpoint/2010/main" val="396794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994825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68906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4069440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4164886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902781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603220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392167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900844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75615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86069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8DD61CED-BCD2-45AE-A8EB-8082F9F976FA}" type="datetimeFigureOut">
              <a:rPr lang="en-US"/>
              <a:pPr>
                <a:defRPr/>
              </a:pPr>
              <a:t>6/6/2018</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E234172-C3DA-4C48-97C2-693F4E3D41B1}" type="slidenum">
              <a:rPr lang="en-US" altLang="lt-LT"/>
              <a:pPr>
                <a:defRPr/>
              </a:pPr>
              <a:t>‹#›</a:t>
            </a:fld>
            <a:endParaRPr lang="en-US" altLang="lt-LT"/>
          </a:p>
        </p:txBody>
      </p:sp>
    </p:spTree>
    <p:extLst>
      <p:ext uri="{BB962C8B-B14F-4D97-AF65-F5344CB8AC3E}">
        <p14:creationId xmlns:p14="http://schemas.microsoft.com/office/powerpoint/2010/main" val="3732189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162894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720121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433442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629990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807682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29852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669306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193388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870697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04690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79CA0BB3-4EAF-436A-8D86-178EAFAF600B}" type="datetimeFigureOut">
              <a:rPr lang="en-US"/>
              <a:pPr>
                <a:defRPr/>
              </a:pPr>
              <a:t>6/6/2018</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EF3D47E-AD97-430B-8FB7-00E927B053C9}" type="slidenum">
              <a:rPr lang="en-US" altLang="lt-LT"/>
              <a:pPr>
                <a:defRPr/>
              </a:pPr>
              <a:t>‹#›</a:t>
            </a:fld>
            <a:endParaRPr lang="en-US" altLang="lt-LT"/>
          </a:p>
        </p:txBody>
      </p:sp>
    </p:spTree>
    <p:extLst>
      <p:ext uri="{BB962C8B-B14F-4D97-AF65-F5344CB8AC3E}">
        <p14:creationId xmlns:p14="http://schemas.microsoft.com/office/powerpoint/2010/main" val="1746596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449481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950753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196583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4191859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252462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238478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4449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8082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68067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941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6C99C39A-FE8A-41B2-BF4F-020D8BD1512F}" type="datetimeFigureOut">
              <a:rPr lang="en-US"/>
              <a:pPr>
                <a:defRPr/>
              </a:pPr>
              <a:t>6/6/2018</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03AE9620-47BD-4797-8EE4-3C408EAA8B41}" type="slidenum">
              <a:rPr lang="en-US" altLang="lt-LT"/>
              <a:pPr>
                <a:defRPr/>
              </a:pPr>
              <a:t>‹#›</a:t>
            </a:fld>
            <a:endParaRPr lang="en-US" altLang="lt-LT"/>
          </a:p>
        </p:txBody>
      </p:sp>
    </p:spTree>
    <p:extLst>
      <p:ext uri="{BB962C8B-B14F-4D97-AF65-F5344CB8AC3E}">
        <p14:creationId xmlns:p14="http://schemas.microsoft.com/office/powerpoint/2010/main" val="627636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6351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1835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8637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05130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5943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4687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defRPr/>
            </a:pPr>
            <a:fld id="{79CCF2E7-99FB-4DE9-A0D2-BD15BACCEC92}" type="datetimeFigureOut">
              <a:rPr lang="en-US" smtClean="0">
                <a:solidFill>
                  <a:prstClr val="black">
                    <a:tint val="75000"/>
                  </a:prstClr>
                </a:solidFill>
                <a:latin typeface="Calibri"/>
              </a:rPr>
              <a:pPr fontAlgn="auto">
                <a:spcBef>
                  <a:spcPts val="0"/>
                </a:spcBef>
                <a:spcAft>
                  <a:spcPts val="0"/>
                </a:spcAft>
                <a:defRPr/>
              </a:pPr>
              <a:t>6/6/2018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defRPr/>
            </a:pPr>
            <a:fld id="{726D1706-FD35-49EF-8BAF-07908FDC65C0}"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38573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8E0F81-A44A-4805-9E84-F32E0F388B6A}" type="datetime1">
              <a:rPr lang="en-US" smtClean="0"/>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D6F2E-8ABE-4C99-908D-184B8D40F1A4}" type="slidenum">
              <a:rPr lang="en-US"/>
              <a:pPr>
                <a:defRPr/>
              </a:pPr>
              <a:t>‹#›</a:t>
            </a:fld>
            <a:endParaRPr lang="en-US"/>
          </a:p>
        </p:txBody>
      </p:sp>
    </p:spTree>
    <p:extLst>
      <p:ext uri="{BB962C8B-B14F-4D97-AF65-F5344CB8AC3E}">
        <p14:creationId xmlns:p14="http://schemas.microsoft.com/office/powerpoint/2010/main" val="3077170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A738C3-AEDD-4230-B906-2EECF8949F8F}" type="datetime1">
              <a:rPr lang="en-US" smtClean="0"/>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1C6F0-6F09-4596-80DA-06B30149D83E}" type="slidenum">
              <a:rPr lang="en-US"/>
              <a:pPr>
                <a:defRPr/>
              </a:pPr>
              <a:t>‹#›</a:t>
            </a:fld>
            <a:endParaRPr lang="en-US"/>
          </a:p>
        </p:txBody>
      </p:sp>
    </p:spTree>
    <p:extLst>
      <p:ext uri="{BB962C8B-B14F-4D97-AF65-F5344CB8AC3E}">
        <p14:creationId xmlns:p14="http://schemas.microsoft.com/office/powerpoint/2010/main" val="520885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1E4C6C-5A2B-4E2B-A0EB-455173C05A08}" type="datetime1">
              <a:rPr lang="en-US" smtClean="0"/>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5BDC6-23FA-4894-827D-17B016D84799}" type="slidenum">
              <a:rPr lang="en-US"/>
              <a:pPr>
                <a:defRPr/>
              </a:pPr>
              <a:t>‹#›</a:t>
            </a:fld>
            <a:endParaRPr lang="en-US"/>
          </a:p>
        </p:txBody>
      </p:sp>
    </p:spTree>
    <p:extLst>
      <p:ext uri="{BB962C8B-B14F-4D97-AF65-F5344CB8AC3E}">
        <p14:creationId xmlns:p14="http://schemas.microsoft.com/office/powerpoint/2010/main" val="394949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F98A1740-C614-4C92-89A7-EF5E15AEC67A}" type="datetimeFigureOut">
              <a:rPr lang="en-US"/>
              <a:pPr>
                <a:defRPr/>
              </a:pPr>
              <a:t>6/6/2018</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92D602D0-E016-4AA1-BBC1-93C1117714CE}" type="slidenum">
              <a:rPr lang="en-US" altLang="lt-LT"/>
              <a:pPr>
                <a:defRPr/>
              </a:pPr>
              <a:t>‹#›</a:t>
            </a:fld>
            <a:endParaRPr lang="en-US" altLang="lt-LT"/>
          </a:p>
        </p:txBody>
      </p:sp>
    </p:spTree>
    <p:extLst>
      <p:ext uri="{BB962C8B-B14F-4D97-AF65-F5344CB8AC3E}">
        <p14:creationId xmlns:p14="http://schemas.microsoft.com/office/powerpoint/2010/main" val="1656526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539826-D79E-4BF0-8F7F-316688C3522E}" type="datetime1">
              <a:rPr lang="en-US" smtClean="0"/>
              <a:t>6/6/2018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DFC9C-0C31-41C9-A679-593A40560F80}" type="slidenum">
              <a:rPr lang="en-US"/>
              <a:pPr>
                <a:defRPr/>
              </a:pPr>
              <a:t>‹#›</a:t>
            </a:fld>
            <a:endParaRPr lang="en-US"/>
          </a:p>
        </p:txBody>
      </p:sp>
    </p:spTree>
    <p:extLst>
      <p:ext uri="{BB962C8B-B14F-4D97-AF65-F5344CB8AC3E}">
        <p14:creationId xmlns:p14="http://schemas.microsoft.com/office/powerpoint/2010/main" val="9717495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26A513-7FF4-42A4-B06B-0775F3CD1137}" type="datetime1">
              <a:rPr lang="en-US" smtClean="0"/>
              <a:t>6/6/2018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4CCEB9-8E7D-4F15-BF7A-ED841EAD0A89}" type="slidenum">
              <a:rPr lang="en-US"/>
              <a:pPr>
                <a:defRPr/>
              </a:pPr>
              <a:t>‹#›</a:t>
            </a:fld>
            <a:endParaRPr lang="en-US"/>
          </a:p>
        </p:txBody>
      </p:sp>
    </p:spTree>
    <p:extLst>
      <p:ext uri="{BB962C8B-B14F-4D97-AF65-F5344CB8AC3E}">
        <p14:creationId xmlns:p14="http://schemas.microsoft.com/office/powerpoint/2010/main" val="979215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29C7E7-667D-4076-B982-B24B01687847}" type="datetime1">
              <a:rPr lang="en-US" smtClean="0"/>
              <a:t>6/6/2018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0FEF49-E1C4-4DEA-8054-E44EDADFEC8D}" type="slidenum">
              <a:rPr lang="en-US"/>
              <a:pPr>
                <a:defRPr/>
              </a:pPr>
              <a:t>‹#›</a:t>
            </a:fld>
            <a:endParaRPr lang="en-US"/>
          </a:p>
        </p:txBody>
      </p:sp>
    </p:spTree>
    <p:extLst>
      <p:ext uri="{BB962C8B-B14F-4D97-AF65-F5344CB8AC3E}">
        <p14:creationId xmlns:p14="http://schemas.microsoft.com/office/powerpoint/2010/main" val="304228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C8FB8E-CC2D-495E-8818-609E14F30E87}" type="datetime1">
              <a:rPr lang="en-US" smtClean="0"/>
              <a:t>6/6/2018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24B9FB-F63B-4E5B-8970-27E0E8F49076}" type="slidenum">
              <a:rPr lang="en-US"/>
              <a:pPr>
                <a:defRPr/>
              </a:pPr>
              <a:t>‹#›</a:t>
            </a:fld>
            <a:endParaRPr lang="en-US"/>
          </a:p>
        </p:txBody>
      </p:sp>
    </p:spTree>
    <p:extLst>
      <p:ext uri="{BB962C8B-B14F-4D97-AF65-F5344CB8AC3E}">
        <p14:creationId xmlns:p14="http://schemas.microsoft.com/office/powerpoint/2010/main" val="1668814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E36329-12C7-47CC-83D5-9BB972C4BA1E}" type="datetime1">
              <a:rPr lang="en-US" smtClean="0"/>
              <a:t>6/6/2018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28748-B98E-4D8B-8A79-9BC6CA020954}" type="slidenum">
              <a:rPr lang="en-US"/>
              <a:pPr>
                <a:defRPr/>
              </a:pPr>
              <a:t>‹#›</a:t>
            </a:fld>
            <a:endParaRPr lang="en-US"/>
          </a:p>
        </p:txBody>
      </p:sp>
    </p:spTree>
    <p:extLst>
      <p:ext uri="{BB962C8B-B14F-4D97-AF65-F5344CB8AC3E}">
        <p14:creationId xmlns:p14="http://schemas.microsoft.com/office/powerpoint/2010/main" val="3385978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3AB2AD-F703-4FBC-8936-689D3CB93102}" type="datetime1">
              <a:rPr lang="en-US" smtClean="0"/>
              <a:t>6/6/2018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84ADED-F91B-4989-9D46-486FB540A6E9}" type="slidenum">
              <a:rPr lang="en-US"/>
              <a:pPr>
                <a:defRPr/>
              </a:pPr>
              <a:t>‹#›</a:t>
            </a:fld>
            <a:endParaRPr lang="en-US"/>
          </a:p>
        </p:txBody>
      </p:sp>
    </p:spTree>
    <p:extLst>
      <p:ext uri="{BB962C8B-B14F-4D97-AF65-F5344CB8AC3E}">
        <p14:creationId xmlns:p14="http://schemas.microsoft.com/office/powerpoint/2010/main" val="392861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A5CF39-1402-4CC0-857A-3572177E7515}" type="datetime1">
              <a:rPr lang="en-US" smtClean="0"/>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93567-3BAB-40D6-9B6C-E5131E8D8172}" type="slidenum">
              <a:rPr lang="en-US"/>
              <a:pPr>
                <a:defRPr/>
              </a:pPr>
              <a:t>‹#›</a:t>
            </a:fld>
            <a:endParaRPr lang="en-US"/>
          </a:p>
        </p:txBody>
      </p:sp>
    </p:spTree>
    <p:extLst>
      <p:ext uri="{BB962C8B-B14F-4D97-AF65-F5344CB8AC3E}">
        <p14:creationId xmlns:p14="http://schemas.microsoft.com/office/powerpoint/2010/main" val="9724700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66CE9D-7A71-48C1-99DE-D4683792498E}" type="datetime1">
              <a:rPr lang="en-US" smtClean="0"/>
              <a:t>6/6/2018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9B766-DDEC-408D-9149-E6A08267307E}" type="slidenum">
              <a:rPr lang="en-US"/>
              <a:pPr>
                <a:defRPr/>
              </a:pPr>
              <a:t>‹#›</a:t>
            </a:fld>
            <a:endParaRPr lang="en-US"/>
          </a:p>
        </p:txBody>
      </p:sp>
    </p:spTree>
    <p:extLst>
      <p:ext uri="{BB962C8B-B14F-4D97-AF65-F5344CB8AC3E}">
        <p14:creationId xmlns:p14="http://schemas.microsoft.com/office/powerpoint/2010/main" val="214375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D60754A4-E828-4A15-9A72-BE5D91833668}" type="datetimeFigureOut">
              <a:rPr lang="en-US"/>
              <a:pPr>
                <a:defRPr/>
              </a:pPr>
              <a:t>6/6/2018</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A58B3031-7894-4B4E-8E90-E8061EE68420}" type="slidenum">
              <a:rPr lang="en-US" altLang="lt-LT"/>
              <a:pPr>
                <a:defRPr/>
              </a:pPr>
              <a:t>‹#›</a:t>
            </a:fld>
            <a:endParaRPr lang="en-US" altLang="lt-LT"/>
          </a:p>
        </p:txBody>
      </p:sp>
    </p:spTree>
    <p:extLst>
      <p:ext uri="{BB962C8B-B14F-4D97-AF65-F5344CB8AC3E}">
        <p14:creationId xmlns:p14="http://schemas.microsoft.com/office/powerpoint/2010/main" val="234856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289B02BA-B88D-4E30-8028-F4B7E7068710}" type="datetimeFigureOut">
              <a:rPr lang="en-US"/>
              <a:pPr>
                <a:defRPr/>
              </a:pPr>
              <a:t>6/6/2018</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EC6E741E-B1A4-484C-91D7-B9CF51915DAA}" type="slidenum">
              <a:rPr lang="en-US" altLang="lt-LT"/>
              <a:pPr>
                <a:defRPr/>
              </a:pPr>
              <a:t>‹#›</a:t>
            </a:fld>
            <a:endParaRPr lang="en-US" altLang="lt-LT"/>
          </a:p>
        </p:txBody>
      </p:sp>
    </p:spTree>
    <p:extLst>
      <p:ext uri="{BB962C8B-B14F-4D97-AF65-F5344CB8AC3E}">
        <p14:creationId xmlns:p14="http://schemas.microsoft.com/office/powerpoint/2010/main" val="403412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4A7AD2F4-D58F-4D80-BDAF-7D8ABF7FE30A}" type="datetimeFigureOut">
              <a:rPr lang="en-US"/>
              <a:pPr>
                <a:defRPr/>
              </a:pPr>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B440B16-71B8-41A0-AF5F-4181C5CAA9C2}"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sldLayoutIdLst>
    <p:sldLayoutId id="2147485912" r:id="rId1"/>
    <p:sldLayoutId id="2147485913" r:id="rId2"/>
    <p:sldLayoutId id="2147485914" r:id="rId3"/>
    <p:sldLayoutId id="2147485915" r:id="rId4"/>
    <p:sldLayoutId id="2147485916" r:id="rId5"/>
    <p:sldLayoutId id="2147485917" r:id="rId6"/>
    <p:sldLayoutId id="2147485918" r:id="rId7"/>
    <p:sldLayoutId id="2147485919" r:id="rId8"/>
    <p:sldLayoutId id="2147485920" r:id="rId9"/>
    <p:sldLayoutId id="2147485921" r:id="rId10"/>
    <p:sldLayoutId id="21474859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smtClean="0"/>
              <a:pPr>
                <a:defRPr/>
              </a:pPr>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smtClean="0"/>
              <a:pPr>
                <a:defRPr/>
              </a:pPr>
              <a:t>‹#›</a:t>
            </a:fld>
            <a:endParaRPr lang="en-US" altLang="lt-LT"/>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8" r:id="rId3"/>
    <p:sldLayoutId id="2147485939" r:id="rId4"/>
    <p:sldLayoutId id="2147485940" r:id="rId5"/>
    <p:sldLayoutId id="2147485941" r:id="rId6"/>
    <p:sldLayoutId id="2147485942" r:id="rId7"/>
    <p:sldLayoutId id="2147485943" r:id="rId8"/>
    <p:sldLayoutId id="2147485944" r:id="rId9"/>
    <p:sldLayoutId id="2147485945" r:id="rId10"/>
    <p:sldLayoutId id="214748594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000799609"/>
      </p:ext>
    </p:extLst>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487499086"/>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 id="2147486170" r:id="rId7"/>
    <p:sldLayoutId id="2147486171" r:id="rId8"/>
    <p:sldLayoutId id="2147486172" r:id="rId9"/>
    <p:sldLayoutId id="2147486173" r:id="rId10"/>
    <p:sldLayoutId id="214748617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730786962"/>
      </p:ext>
    </p:extLst>
  </p:cSld>
  <p:clrMap bg1="lt1" tx1="dk1" bg2="lt2" tx2="dk2" accent1="accent1" accent2="accent2" accent3="accent3" accent4="accent4" accent5="accent5" accent6="accent6" hlink="hlink" folHlink="folHlink"/>
  <p:sldLayoutIdLst>
    <p:sldLayoutId id="2147486176" r:id="rId1"/>
    <p:sldLayoutId id="2147486177" r:id="rId2"/>
    <p:sldLayoutId id="2147486178" r:id="rId3"/>
    <p:sldLayoutId id="2147486179" r:id="rId4"/>
    <p:sldLayoutId id="2147486180" r:id="rId5"/>
    <p:sldLayoutId id="2147486181" r:id="rId6"/>
    <p:sldLayoutId id="2147486182" r:id="rId7"/>
    <p:sldLayoutId id="2147486183" r:id="rId8"/>
    <p:sldLayoutId id="2147486184" r:id="rId9"/>
    <p:sldLayoutId id="2147486185" r:id="rId10"/>
    <p:sldLayoutId id="21474861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defRPr/>
            </a:pPr>
            <a:fld id="{79CCF2E7-99FB-4DE9-A0D2-BD15BACCEC92}" type="datetimeFigureOut">
              <a:rPr lang="en-US" smtClean="0">
                <a:solidFill>
                  <a:prstClr val="black">
                    <a:tint val="75000"/>
                  </a:prstClr>
                </a:solidFill>
                <a:latin typeface="Calibri"/>
                <a:cs typeface="+mn-cs"/>
              </a:rPr>
              <a:pPr eaLnBrk="1" fontAlgn="auto" hangingPunct="1">
                <a:spcBef>
                  <a:spcPts val="0"/>
                </a:spcBef>
                <a:spcAft>
                  <a:spcPts val="0"/>
                </a:spcAft>
                <a:defRPr/>
              </a:pPr>
              <a:t>6/6/2018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defRPr/>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defRPr/>
            </a:pPr>
            <a:fld id="{726D1706-FD35-49EF-8BAF-07908FDC65C0}" type="slidenum">
              <a:rPr lang="en-US" smtClean="0">
                <a:solidFill>
                  <a:prstClr val="black">
                    <a:tint val="75000"/>
                  </a:prstClr>
                </a:solidFill>
                <a:latin typeface="Calibri"/>
                <a:cs typeface="+mn-cs"/>
              </a:rPr>
              <a:pPr eaLnBrk="1" fontAlgn="auto" hangingPunct="1">
                <a:spcBef>
                  <a:spcPts val="0"/>
                </a:spcBef>
                <a:spcAft>
                  <a:spcPts val="0"/>
                </a:spcAft>
                <a:defRPr/>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577831145"/>
      </p:ext>
    </p:extLst>
  </p:cSld>
  <p:clrMap bg1="lt1" tx1="dk1" bg2="lt2" tx2="dk2" accent1="accent1" accent2="accent2" accent3="accent3" accent4="accent4" accent5="accent5" accent6="accent6" hlink="hlink" folHlink="folHlink"/>
  <p:sldLayoutIdLst>
    <p:sldLayoutId id="2147486212" r:id="rId1"/>
    <p:sldLayoutId id="2147486213" r:id="rId2"/>
    <p:sldLayoutId id="2147486214" r:id="rId3"/>
    <p:sldLayoutId id="2147486215" r:id="rId4"/>
    <p:sldLayoutId id="2147486216" r:id="rId5"/>
    <p:sldLayoutId id="2147486217" r:id="rId6"/>
    <p:sldLayoutId id="2147486218" r:id="rId7"/>
    <p:sldLayoutId id="2147486219" r:id="rId8"/>
    <p:sldLayoutId id="2147486220" r:id="rId9"/>
    <p:sldLayoutId id="2147486221" r:id="rId10"/>
    <p:sldLayoutId id="21474862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3AEA3E1-A2AD-477A-B1DD-BBC3070944E2}" type="datetime1">
              <a:rPr lang="en-US" smtClean="0"/>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53273F4-8EA9-4DF1-B825-00965E9C79D2}" type="slidenum">
              <a:rPr lang="en-US"/>
              <a:pPr>
                <a:defRPr/>
              </a:pPr>
              <a:t>‹#›</a:t>
            </a:fld>
            <a:endParaRPr lang="en-US"/>
          </a:p>
        </p:txBody>
      </p:sp>
    </p:spTree>
    <p:extLst>
      <p:ext uri="{BB962C8B-B14F-4D97-AF65-F5344CB8AC3E}">
        <p14:creationId xmlns:p14="http://schemas.microsoft.com/office/powerpoint/2010/main" val="208407228"/>
      </p:ext>
    </p:extLst>
  </p:cSld>
  <p:clrMap bg1="lt1" tx1="dk1" bg2="lt2" tx2="dk2" accent1="accent1" accent2="accent2" accent3="accent3" accent4="accent4" accent5="accent5" accent6="accent6" hlink="hlink" folHlink="folHlink"/>
  <p:sldLayoutIdLst>
    <p:sldLayoutId id="2147486236" r:id="rId1"/>
    <p:sldLayoutId id="2147486237" r:id="rId2"/>
    <p:sldLayoutId id="2147486238" r:id="rId3"/>
    <p:sldLayoutId id="2147486239" r:id="rId4"/>
    <p:sldLayoutId id="2147486240" r:id="rId5"/>
    <p:sldLayoutId id="2147486241" r:id="rId6"/>
    <p:sldLayoutId id="2147486242" r:id="rId7"/>
    <p:sldLayoutId id="2147486243" r:id="rId8"/>
    <p:sldLayoutId id="2147486244" r:id="rId9"/>
    <p:sldLayoutId id="2147486245" r:id="rId10"/>
    <p:sldLayoutId id="2147486246"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hemeOverride" Target="../theme/themeOverride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8.xml"/><Relationship Id="rId1" Type="http://schemas.openxmlformats.org/officeDocument/2006/relationships/themeOverride" Target="../theme/themeOverride15.xml"/><Relationship Id="rId5" Type="http://schemas.openxmlformats.org/officeDocument/2006/relationships/chart" Target="../charts/char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6.xml"/><Relationship Id="rId1" Type="http://schemas.openxmlformats.org/officeDocument/2006/relationships/themeOverride" Target="../theme/themeOverride20.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hemeOverride" Target="../theme/themeOverride8.xml"/><Relationship Id="rId5" Type="http://schemas.openxmlformats.org/officeDocument/2006/relationships/hyperlink" Target="http://www.kaunas.lt/svietimas/svietimoistaiguvadovams"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132138" y="1628800"/>
            <a:ext cx="6011862" cy="3960788"/>
          </a:xfrm>
        </p:spPr>
        <p:txBody>
          <a:bodyPr/>
          <a:lstStyle/>
          <a:p>
            <a:pPr>
              <a:lnSpc>
                <a:spcPct val="107000"/>
              </a:lnSpc>
              <a:spcAft>
                <a:spcPts val="0"/>
              </a:spcAft>
              <a:tabLst>
                <a:tab pos="8890" algn="l"/>
              </a:tabLst>
            </a:pPr>
            <a:r>
              <a:rPr lang="lt-LT" sz="2800" b="1"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KAUNO SAVIVALDYBĖS INDĖLIS UŽTIKRINANT VEIKSMINGESNĘ  MOKYMOSI PAGALBĄ</a:t>
            </a:r>
            <a:r>
              <a:rPr lang="lt-LT" sz="24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r>
            <a:br>
              <a:rPr lang="lt-LT" sz="24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lt-LT" sz="2800" b="1" dirty="0" smtClean="0">
                <a:solidFill>
                  <a:schemeClr val="accent2">
                    <a:lumMod val="75000"/>
                  </a:schemeClr>
                </a:solidFill>
                <a:latin typeface="+mn-lt"/>
                <a:ea typeface="+mn-ea"/>
                <a:cs typeface="+mn-cs"/>
              </a:rPr>
              <a:t>			</a:t>
            </a:r>
            <a:r>
              <a:rPr lang="lt-LT" sz="2000" b="1" dirty="0" smtClean="0">
                <a:solidFill>
                  <a:schemeClr val="accent2">
                    <a:lumMod val="75000"/>
                  </a:schemeClr>
                </a:solidFill>
                <a:latin typeface="+mn-lt"/>
                <a:ea typeface="+mn-ea"/>
                <a:cs typeface="+mn-cs"/>
              </a:rPr>
              <a:t>Dr. O. Visockienė</a:t>
            </a:r>
            <a:r>
              <a:rPr lang="lt-LT" sz="2000" b="1" dirty="0">
                <a:solidFill>
                  <a:schemeClr val="accent2">
                    <a:lumMod val="75000"/>
                  </a:schemeClr>
                </a:solidFill>
                <a:latin typeface="+mn-lt"/>
                <a:ea typeface="+mn-ea"/>
                <a:cs typeface="+mn-cs"/>
              </a:rPr>
              <a:t/>
            </a:r>
            <a:br>
              <a:rPr lang="lt-LT" sz="2000" b="1" dirty="0">
                <a:solidFill>
                  <a:schemeClr val="accent2">
                    <a:lumMod val="75000"/>
                  </a:schemeClr>
                </a:solidFill>
                <a:latin typeface="+mn-lt"/>
                <a:ea typeface="+mn-ea"/>
                <a:cs typeface="+mn-cs"/>
              </a:rPr>
            </a:br>
            <a:r>
              <a:rPr lang="lt-LT" sz="2000" b="1" dirty="0" smtClean="0">
                <a:solidFill>
                  <a:schemeClr val="accent2">
                    <a:lumMod val="75000"/>
                  </a:schemeClr>
                </a:solidFill>
                <a:latin typeface="+mn-lt"/>
                <a:ea typeface="+mn-ea"/>
                <a:cs typeface="+mn-cs"/>
              </a:rPr>
              <a:t>		      2018 06 05</a:t>
            </a:r>
            <a:endParaRPr lang="en-US" sz="2000" b="1"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solidFill>
                  <a:srgbClr val="C0504D">
                    <a:lumMod val="75000"/>
                  </a:srgbClr>
                </a:solidFill>
                <a:latin typeface="Calibri"/>
              </a:rPr>
              <a:t>TARPDISCIPLININĖ ITIN GABIŲ MOKINIŲ UGDYMO PROGRAMA</a:t>
            </a:r>
            <a:endParaRPr lang="lt-LT" b="1" dirty="0"/>
          </a:p>
        </p:txBody>
      </p:sp>
      <p:sp>
        <p:nvSpPr>
          <p:cNvPr id="3" name="Turinio vietos rezervavimo ženklas 2"/>
          <p:cNvSpPr>
            <a:spLocks noGrp="1"/>
          </p:cNvSpPr>
          <p:nvPr>
            <p:ph idx="1"/>
          </p:nvPr>
        </p:nvSpPr>
        <p:spPr>
          <a:xfrm>
            <a:off x="107505" y="1484784"/>
            <a:ext cx="8172896" cy="4641379"/>
          </a:xfrm>
        </p:spPr>
        <p:txBody>
          <a:bodyPr/>
          <a:lstStyle/>
          <a:p>
            <a:pPr marL="0" indent="0" algn="ctr">
              <a:buNone/>
            </a:pPr>
            <a:r>
              <a:rPr lang="lt-LT" sz="2400" b="1" dirty="0" smtClean="0"/>
              <a:t>2017 – 2018 M. M.</a:t>
            </a:r>
          </a:p>
          <a:p>
            <a:pPr marL="0" indent="0" algn="just">
              <a:buNone/>
            </a:pPr>
            <a:r>
              <a:rPr lang="lt-LT" sz="2000" dirty="0" smtClean="0"/>
              <a:t>3 kl. (61 mokinys)</a:t>
            </a:r>
          </a:p>
          <a:p>
            <a:pPr marL="0" indent="0" algn="just">
              <a:buNone/>
            </a:pPr>
            <a:r>
              <a:rPr lang="lt-LT" sz="2000" dirty="0" smtClean="0"/>
              <a:t>6 kl. (46 mokiniai)</a:t>
            </a:r>
          </a:p>
          <a:p>
            <a:pPr marL="0" indent="0" algn="just">
              <a:buNone/>
            </a:pPr>
            <a:r>
              <a:rPr lang="lt-LT" sz="2000" dirty="0" smtClean="0"/>
              <a:t>10 kl. (28 mokiniai)</a:t>
            </a:r>
          </a:p>
          <a:p>
            <a:pPr marL="0" indent="0" algn="just">
              <a:buNone/>
            </a:pPr>
            <a:r>
              <a:rPr lang="lt-LT" sz="2000" dirty="0" smtClean="0"/>
              <a:t>viso135 mokiniai.</a:t>
            </a:r>
          </a:p>
          <a:p>
            <a:pPr marL="0" indent="0" algn="ctr">
              <a:buNone/>
            </a:pPr>
            <a:r>
              <a:rPr lang="lt-LT" sz="2000" b="1" dirty="0" smtClean="0"/>
              <a:t>2018 – 2019 m. m.</a:t>
            </a:r>
          </a:p>
          <a:p>
            <a:pPr marL="0" indent="0" algn="ctr">
              <a:buNone/>
            </a:pPr>
            <a:endParaRPr lang="lt-LT" sz="2000" b="1" dirty="0" smtClean="0"/>
          </a:p>
          <a:p>
            <a:pPr marL="0" indent="0" algn="just">
              <a:buNone/>
            </a:pPr>
            <a:r>
              <a:rPr lang="lt-LT" sz="2000" dirty="0" smtClean="0"/>
              <a:t>3 kl. 4 kl. 6 kl. 7 kl. 10 kl. 11 kl. (viso 270 mokinių)</a:t>
            </a:r>
          </a:p>
          <a:p>
            <a:pPr marL="0" indent="0" algn="just">
              <a:buNone/>
            </a:pPr>
            <a:r>
              <a:rPr lang="lt-LT" sz="2000" dirty="0" smtClean="0"/>
              <a:t>66 dėstytojai</a:t>
            </a:r>
          </a:p>
          <a:p>
            <a:pPr marL="0" indent="0" algn="just">
              <a:buNone/>
            </a:pPr>
            <a:r>
              <a:rPr lang="lt-LT" sz="2000" dirty="0" smtClean="0"/>
              <a:t>7 universitetai</a:t>
            </a:r>
          </a:p>
          <a:p>
            <a:pPr marL="0" indent="0" algn="just">
              <a:buNone/>
            </a:pPr>
            <a:r>
              <a:rPr lang="lt-LT" sz="2000" dirty="0" smtClean="0"/>
              <a:t>(64 val. per metus, 2 val. per savaitę)</a:t>
            </a:r>
          </a:p>
          <a:p>
            <a:pPr marL="0" indent="0" algn="just">
              <a:buNone/>
            </a:pPr>
            <a:endParaRPr lang="lt-LT" sz="2000" dirty="0"/>
          </a:p>
        </p:txBody>
      </p:sp>
    </p:spTree>
    <p:extLst>
      <p:ext uri="{BB962C8B-B14F-4D97-AF65-F5344CB8AC3E}">
        <p14:creationId xmlns:p14="http://schemas.microsoft.com/office/powerpoint/2010/main" val="2495111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Antraštė 1"/>
          <p:cNvSpPr>
            <a:spLocks noGrp="1"/>
          </p:cNvSpPr>
          <p:nvPr>
            <p:ph type="title"/>
          </p:nvPr>
        </p:nvSpPr>
        <p:spPr>
          <a:xfrm>
            <a:off x="471056" y="333374"/>
            <a:ext cx="8211126" cy="1403061"/>
          </a:xfrm>
        </p:spPr>
        <p:txBody>
          <a:bodyPr>
            <a:noAutofit/>
          </a:bodyPr>
          <a:lstStyle/>
          <a:p>
            <a:pPr algn="ctr"/>
            <a:r>
              <a:rPr lang="lt-LT" sz="3200" b="1" dirty="0" smtClean="0">
                <a:solidFill>
                  <a:schemeClr val="accent6">
                    <a:lumMod val="50000"/>
                  </a:schemeClr>
                </a:solidFill>
              </a:rPr>
              <a:t>VALSTYBINĖ </a:t>
            </a:r>
            <a:r>
              <a:rPr lang="lt-LT" sz="3200" b="1" dirty="0">
                <a:solidFill>
                  <a:schemeClr val="accent6">
                    <a:lumMod val="50000"/>
                  </a:schemeClr>
                </a:solidFill>
              </a:rPr>
              <a:t>ŠVIETIMO </a:t>
            </a:r>
            <a:r>
              <a:rPr lang="lt-LT" sz="3200" b="1" dirty="0" smtClean="0">
                <a:solidFill>
                  <a:schemeClr val="accent6">
                    <a:lumMod val="50000"/>
                  </a:schemeClr>
                </a:solidFill>
              </a:rPr>
              <a:t>2013-2022</a:t>
            </a:r>
            <a:r>
              <a:rPr lang="lt-LT" sz="3200" b="1" dirty="0">
                <a:solidFill>
                  <a:schemeClr val="accent6">
                    <a:lumMod val="50000"/>
                  </a:schemeClr>
                </a:solidFill>
              </a:rPr>
              <a:t/>
            </a:r>
            <a:br>
              <a:rPr lang="lt-LT" sz="3200" b="1" dirty="0">
                <a:solidFill>
                  <a:schemeClr val="accent6">
                    <a:lumMod val="50000"/>
                  </a:schemeClr>
                </a:solidFill>
              </a:rPr>
            </a:br>
            <a:r>
              <a:rPr lang="lt-LT" sz="3200" b="1" dirty="0">
                <a:solidFill>
                  <a:schemeClr val="accent6">
                    <a:lumMod val="50000"/>
                  </a:schemeClr>
                </a:solidFill>
              </a:rPr>
              <a:t>STRATEGIJA</a:t>
            </a:r>
            <a:endParaRPr lang="lt-LT" sz="3200" b="1" dirty="0" smtClean="0">
              <a:solidFill>
                <a:schemeClr val="accent6">
                  <a:lumMod val="50000"/>
                </a:schemeClr>
              </a:solidFill>
            </a:endParaRPr>
          </a:p>
        </p:txBody>
      </p:sp>
      <p:sp>
        <p:nvSpPr>
          <p:cNvPr id="3" name="Turinio vietos rezervavimo ženklas 2"/>
          <p:cNvSpPr>
            <a:spLocks noGrp="1"/>
          </p:cNvSpPr>
          <p:nvPr>
            <p:ph idx="1"/>
          </p:nvPr>
        </p:nvSpPr>
        <p:spPr>
          <a:xfrm>
            <a:off x="498765" y="1782619"/>
            <a:ext cx="8201890" cy="4913746"/>
          </a:xfrm>
        </p:spPr>
        <p:txBody>
          <a:bodyPr/>
          <a:lstStyle/>
          <a:p>
            <a:pPr marL="0" indent="0" algn="ctr">
              <a:buFont typeface="Wingdings 3" pitchFamily="18" charset="2"/>
              <a:buNone/>
              <a:defRPr/>
            </a:pPr>
            <a:endParaRPr lang="lt-LT" sz="3200" dirty="0"/>
          </a:p>
          <a:p>
            <a:pPr marL="0" indent="0" algn="ctr">
              <a:buFont typeface="Wingdings 3" pitchFamily="18" charset="2"/>
              <a:buNone/>
              <a:defRPr/>
            </a:pPr>
            <a:r>
              <a:rPr lang="lt-LT" sz="3200" dirty="0" smtClean="0"/>
              <a:t>Antrasis tikslas: Duomenų analize ir įsivertinimu grįsta švietimo kokybės kultūra</a:t>
            </a:r>
          </a:p>
          <a:p>
            <a:pPr marL="0" indent="0" algn="ctr">
              <a:buFont typeface="Wingdings 3" pitchFamily="18" charset="2"/>
              <a:buNone/>
              <a:defRPr/>
            </a:pPr>
            <a:endParaRPr lang="lt-LT" sz="3200" dirty="0" smtClean="0"/>
          </a:p>
          <a:p>
            <a:pPr algn="just">
              <a:defRPr/>
            </a:pPr>
            <a:endParaRPr lang="lt-LT" sz="800" dirty="0" smtClean="0"/>
          </a:p>
        </p:txBody>
      </p:sp>
    </p:spTree>
    <p:extLst>
      <p:ext uri="{BB962C8B-B14F-4D97-AF65-F5344CB8AC3E}">
        <p14:creationId xmlns:p14="http://schemas.microsoft.com/office/powerpoint/2010/main" val="533332444"/>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3999" cy="1124744"/>
          </a:xfrm>
        </p:spPr>
        <p:txBody>
          <a:bodyPr>
            <a:normAutofit/>
          </a:bodyPr>
          <a:lstStyle/>
          <a:p>
            <a:r>
              <a:rPr lang="lt-LT" altLang="lt-LT" sz="2800" b="1" dirty="0">
                <a:solidFill>
                  <a:srgbClr val="F79646">
                    <a:lumMod val="50000"/>
                  </a:srgbClr>
                </a:solidFill>
                <a:latin typeface="Times New Roman" panose="02020603050405020304" pitchFamily="18" charset="0"/>
              </a:rPr>
              <a:t>DĖMESYS MOKINIŲ MOKYMO(SI) </a:t>
            </a:r>
            <a:r>
              <a:rPr lang="lt-LT" altLang="lt-LT" sz="2800" b="1" dirty="0" smtClean="0">
                <a:solidFill>
                  <a:srgbClr val="F79646">
                    <a:lumMod val="50000"/>
                  </a:srgbClr>
                </a:solidFill>
                <a:latin typeface="Times New Roman" panose="02020603050405020304" pitchFamily="18" charset="0"/>
              </a:rPr>
              <a:t>PAŽANGAI, </a:t>
            </a:r>
            <a:r>
              <a:rPr lang="lt-LT" altLang="lt-LT" sz="2800" b="1" dirty="0">
                <a:solidFill>
                  <a:srgbClr val="F79646">
                    <a:lumMod val="50000"/>
                  </a:srgbClr>
                </a:solidFill>
                <a:latin typeface="Times New Roman" panose="02020603050405020304" pitchFamily="18" charset="0"/>
              </a:rPr>
              <a:t>PASIEKIMAMS </a:t>
            </a:r>
            <a:r>
              <a:rPr lang="lt-LT" altLang="lt-LT" sz="2800" b="1" dirty="0" smtClean="0">
                <a:solidFill>
                  <a:srgbClr val="F79646">
                    <a:lumMod val="50000"/>
                  </a:srgbClr>
                </a:solidFill>
                <a:latin typeface="Times New Roman" panose="02020603050405020304" pitchFamily="18" charset="0"/>
              </a:rPr>
              <a:t>IR MOKYMOSI </a:t>
            </a:r>
            <a:r>
              <a:rPr lang="lt-LT" altLang="lt-LT" sz="2800" b="1" dirty="0">
                <a:solidFill>
                  <a:srgbClr val="F79646">
                    <a:lumMod val="50000"/>
                  </a:srgbClr>
                </a:solidFill>
                <a:latin typeface="Times New Roman" panose="02020603050405020304" pitchFamily="18" charset="0"/>
              </a:rPr>
              <a:t>PAGALBAI</a:t>
            </a:r>
            <a:endParaRPr lang="lt-LT" altLang="lt-LT" sz="3600" b="1" dirty="0" smtClean="0">
              <a:solidFill>
                <a:schemeClr val="accent6">
                  <a:lumMod val="50000"/>
                </a:schemeClr>
              </a:solidFill>
              <a:latin typeface="Times New Roman" panose="02020603050405020304" pitchFamily="18" charset="0"/>
            </a:endParaRPr>
          </a:p>
        </p:txBody>
      </p:sp>
      <p:sp>
        <p:nvSpPr>
          <p:cNvPr id="46083" name="Rectangle 3"/>
          <p:cNvSpPr>
            <a:spLocks noGrp="1" noChangeArrowheads="1"/>
          </p:cNvSpPr>
          <p:nvPr>
            <p:ph idx="1"/>
          </p:nvPr>
        </p:nvSpPr>
        <p:spPr>
          <a:xfrm>
            <a:off x="0" y="1340768"/>
            <a:ext cx="8691327" cy="5401345"/>
          </a:xfrm>
        </p:spPr>
        <p:txBody>
          <a:bodyPr/>
          <a:lstStyle/>
          <a:p>
            <a:pPr algn="just">
              <a:buFont typeface="Wingdings" panose="05000000000000000000" pitchFamily="2" charset="2"/>
              <a:buChar char="Ø"/>
            </a:pPr>
            <a:r>
              <a:rPr lang="lt-LT" altLang="lt-LT" sz="2400" dirty="0" smtClean="0">
                <a:latin typeface="Times New Roman" panose="02020603050405020304" pitchFamily="18" charset="0"/>
              </a:rPr>
              <a:t>18. Rengdama mokyklos ugdymo planą, mokykla </a:t>
            </a:r>
            <a:r>
              <a:rPr lang="lt-LT" altLang="lt-LT" sz="2400" u="sng" dirty="0" smtClean="0">
                <a:latin typeface="Times New Roman" panose="02020603050405020304" pitchFamily="18" charset="0"/>
              </a:rPr>
              <a:t>privalo</a:t>
            </a:r>
            <a:r>
              <a:rPr lang="lt-LT" altLang="lt-LT" sz="2400" dirty="0" smtClean="0">
                <a:latin typeface="Times New Roman" panose="02020603050405020304" pitchFamily="18" charset="0"/>
              </a:rPr>
              <a:t> remtis švietimo stebėsenos, mokinių pasiekimų ir pažangos vertinimo ugdymo procese duomenimis ir informacija, nacionalinių mokinių pasiekimų patikrinimo, nacionalinių ir tarptautinių mokinių pasiekimų tyrimų rezultatais, mokyklos veiklos įsivertinimo ir išorinio vertinimo duomenimis (Pagrindinio ir vidurinio BUP). </a:t>
            </a:r>
          </a:p>
          <a:p>
            <a:pPr marL="0" indent="0" algn="just">
              <a:buNone/>
            </a:pPr>
            <a:endParaRPr lang="lt-LT" altLang="lt-LT" sz="2400" dirty="0" smtClean="0">
              <a:latin typeface="Times New Roman" panose="02020603050405020304" pitchFamily="18" charset="0"/>
            </a:endParaRPr>
          </a:p>
          <a:p>
            <a:pPr algn="just">
              <a:buFont typeface="Wingdings" panose="05000000000000000000" pitchFamily="2" charset="2"/>
              <a:buChar char="Ø"/>
            </a:pPr>
            <a:r>
              <a:rPr lang="lt-LT" altLang="lt-LT" sz="2400" dirty="0" smtClean="0">
                <a:latin typeface="Times New Roman" panose="02020603050405020304" pitchFamily="18" charset="0"/>
              </a:rPr>
              <a:t>20</a:t>
            </a:r>
            <a:r>
              <a:rPr lang="lt-LT" altLang="lt-LT" sz="2400" dirty="0">
                <a:latin typeface="Times New Roman" panose="02020603050405020304" pitchFamily="18" charset="0"/>
              </a:rPr>
              <a:t>. Formuojant mokyklos ugdymo turinį, t. y. numatant mokyklos mokinių pasiekimus ir ugdymosi tikslus, </a:t>
            </a:r>
            <a:r>
              <a:rPr lang="lt-LT" altLang="lt-LT" sz="2400" u="sng" dirty="0">
                <a:latin typeface="Times New Roman" panose="02020603050405020304" pitchFamily="18" charset="0"/>
              </a:rPr>
              <a:t>atsižvelgiama</a:t>
            </a:r>
            <a:r>
              <a:rPr lang="lt-LT" altLang="lt-LT" sz="2400" dirty="0">
                <a:latin typeface="Times New Roman" panose="02020603050405020304" pitchFamily="18" charset="0"/>
              </a:rPr>
              <a:t> į nacionalinių ir tarptautinių mokinių pasiekimų tyrimų, pasiekimų vertinimo taikant nacionalinius mokinių pasiekimų patikrinimų testus mokykloje </a:t>
            </a:r>
            <a:r>
              <a:rPr lang="lt-LT" altLang="lt-LT" sz="2400" dirty="0" smtClean="0">
                <a:latin typeface="Times New Roman" panose="02020603050405020304" pitchFamily="18" charset="0"/>
              </a:rPr>
              <a:t>rezultatus </a:t>
            </a:r>
            <a:r>
              <a:rPr lang="lt-LT" altLang="lt-LT" sz="2400" dirty="0">
                <a:latin typeface="Times New Roman" panose="02020603050405020304" pitchFamily="18" charset="0"/>
              </a:rPr>
              <a:t>ir rekomendacijas dėl mokinių pasiekimų </a:t>
            </a:r>
            <a:r>
              <a:rPr lang="lt-LT" altLang="lt-LT" sz="2400" dirty="0" smtClean="0">
                <a:latin typeface="Times New Roman" panose="02020603050405020304" pitchFamily="18" charset="0"/>
              </a:rPr>
              <a:t>gerinimo (Pradinio ugdymo programos BUP). </a:t>
            </a:r>
          </a:p>
        </p:txBody>
      </p:sp>
    </p:spTree>
    <p:extLst>
      <p:ext uri="{BB962C8B-B14F-4D97-AF65-F5344CB8AC3E}">
        <p14:creationId xmlns:p14="http://schemas.microsoft.com/office/powerpoint/2010/main" val="2485093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Antraštė 1"/>
          <p:cNvSpPr>
            <a:spLocks noGrp="1"/>
          </p:cNvSpPr>
          <p:nvPr>
            <p:ph type="title"/>
          </p:nvPr>
        </p:nvSpPr>
        <p:spPr>
          <a:xfrm>
            <a:off x="683568" y="116632"/>
            <a:ext cx="8003232" cy="1152128"/>
          </a:xfrm>
        </p:spPr>
        <p:txBody>
          <a:bodyPr/>
          <a:lstStyle/>
          <a:p>
            <a:pPr lvl="0">
              <a:spcBef>
                <a:spcPct val="20000"/>
              </a:spcBef>
            </a:pPr>
            <a:r>
              <a:rPr lang="lt-LT" altLang="lt-LT" sz="2500" b="1" dirty="0">
                <a:solidFill>
                  <a:srgbClr val="F79646">
                    <a:lumMod val="50000"/>
                  </a:srgbClr>
                </a:solidFill>
                <a:latin typeface="Times New Roman" panose="02020603050405020304" pitchFamily="18" charset="0"/>
              </a:rPr>
              <a:t>DĖMESYS MOKINIŲ MOKYMO(SI) PAŽANGAI, PASIEKIMAMS IR MOKYMOSI PAGALBAI</a:t>
            </a:r>
            <a:endParaRPr lang="lt-LT" sz="2800" b="1" dirty="0">
              <a:solidFill>
                <a:schemeClr val="accent2">
                  <a:lumMod val="75000"/>
                </a:schemeClr>
              </a:solidFill>
              <a:latin typeface="Times New Roman"/>
              <a:ea typeface="Times New Roman"/>
              <a:cs typeface="+mn-cs"/>
            </a:endParaRPr>
          </a:p>
        </p:txBody>
      </p:sp>
      <p:sp>
        <p:nvSpPr>
          <p:cNvPr id="8" name="Turinio vietos rezervavimo ženklas 2"/>
          <p:cNvSpPr>
            <a:spLocks noGrp="1"/>
          </p:cNvSpPr>
          <p:nvPr>
            <p:ph idx="1"/>
          </p:nvPr>
        </p:nvSpPr>
        <p:spPr>
          <a:xfrm>
            <a:off x="0" y="1268760"/>
            <a:ext cx="8686800" cy="5184576"/>
          </a:xfrm>
        </p:spPr>
        <p:txBody>
          <a:bodyPr/>
          <a:lstStyle/>
          <a:p>
            <a:pPr marL="0" lvl="0" indent="0" algn="just" fontAlgn="auto">
              <a:spcBef>
                <a:spcPts val="0"/>
              </a:spcBef>
              <a:spcAft>
                <a:spcPts val="0"/>
              </a:spcAft>
              <a:buNone/>
            </a:pPr>
            <a:r>
              <a:rPr lang="lt-LT" dirty="0">
                <a:solidFill>
                  <a:prstClr val="black"/>
                </a:solidFill>
                <a:latin typeface="Times New Roman" panose="02020603050405020304" pitchFamily="18" charset="0"/>
                <a:cs typeface="Times New Roman" panose="02020603050405020304" pitchFamily="18" charset="0"/>
              </a:rPr>
              <a:t>59. Mokykla užtikrina ne atsitiktinę, bet sisteminę mokymosi pagalbą, kuri apima:</a:t>
            </a:r>
          </a:p>
          <a:p>
            <a:pPr marL="285750" lvl="0" indent="-285750" algn="just" fontAlgn="auto">
              <a:spcBef>
                <a:spcPts val="0"/>
              </a:spcBef>
              <a:spcAft>
                <a:spcPts val="0"/>
              </a:spcAft>
              <a:buFont typeface="Wingdings" panose="05000000000000000000" pitchFamily="2" charset="2"/>
              <a:buChar char="q"/>
            </a:pPr>
            <a:r>
              <a:rPr lang="lt-LT" dirty="0">
                <a:solidFill>
                  <a:prstClr val="black"/>
                </a:solidFill>
                <a:latin typeface="Times New Roman" panose="02020603050405020304" pitchFamily="18" charset="0"/>
                <a:cs typeface="Times New Roman" panose="02020603050405020304" pitchFamily="18" charset="0"/>
              </a:rPr>
              <a:t>žemų pasiekimų prevenciją (iš anksto numatant galimus probleminius atvejus ir stengiantis jų išvengti), </a:t>
            </a:r>
          </a:p>
          <a:p>
            <a:pPr marL="285750" lvl="0" indent="-285750" algn="just" fontAlgn="auto">
              <a:spcBef>
                <a:spcPts val="0"/>
              </a:spcBef>
              <a:spcAft>
                <a:spcPts val="0"/>
              </a:spcAft>
              <a:buFont typeface="Wingdings" panose="05000000000000000000" pitchFamily="2" charset="2"/>
              <a:buChar char="q"/>
            </a:pPr>
            <a:r>
              <a:rPr lang="lt-LT" dirty="0">
                <a:solidFill>
                  <a:prstClr val="black"/>
                </a:solidFill>
                <a:latin typeface="Times New Roman" panose="02020603050405020304" pitchFamily="18" charset="0"/>
                <a:cs typeface="Times New Roman" panose="02020603050405020304" pitchFamily="18" charset="0"/>
              </a:rPr>
              <a:t>intervenciją (sprendžiant iškilusias problemas),</a:t>
            </a:r>
          </a:p>
          <a:p>
            <a:pPr marL="285750" lvl="0" indent="-285750" algn="just" fontAlgn="auto">
              <a:spcBef>
                <a:spcPts val="0"/>
              </a:spcBef>
              <a:spcAft>
                <a:spcPts val="0"/>
              </a:spcAft>
              <a:buFont typeface="Wingdings" panose="05000000000000000000" pitchFamily="2" charset="2"/>
              <a:buChar char="q"/>
            </a:pPr>
            <a:r>
              <a:rPr lang="lt-LT" dirty="0">
                <a:solidFill>
                  <a:prstClr val="black"/>
                </a:solidFill>
                <a:latin typeface="Times New Roman" panose="02020603050405020304" pitchFamily="18" charset="0"/>
                <a:cs typeface="Times New Roman" panose="02020603050405020304" pitchFamily="18" charset="0"/>
              </a:rPr>
              <a:t>žemų pasiekimų kompensacines priemones (suteikiant tai, ko mokiniai negali gauti namuose ir pan.). </a:t>
            </a:r>
          </a:p>
        </p:txBody>
      </p:sp>
    </p:spTree>
    <p:extLst>
      <p:ext uri="{BB962C8B-B14F-4D97-AF65-F5344CB8AC3E}">
        <p14:creationId xmlns:p14="http://schemas.microsoft.com/office/powerpoint/2010/main" val="1543466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1196752"/>
          </a:xfrm>
        </p:spPr>
        <p:txBody>
          <a:bodyPr>
            <a:noAutofit/>
          </a:bodyPr>
          <a:lstStyle/>
          <a:p>
            <a:pPr>
              <a:spcAft>
                <a:spcPts val="0"/>
              </a:spcAft>
            </a:pPr>
            <a:r>
              <a:rPr lang="lt-LT" altLang="lt-LT" sz="2500" b="1" dirty="0">
                <a:solidFill>
                  <a:srgbClr val="F79646">
                    <a:lumMod val="50000"/>
                  </a:srgbClr>
                </a:solidFill>
                <a:latin typeface="Times New Roman" panose="02020603050405020304" pitchFamily="18" charset="0"/>
              </a:rPr>
              <a:t>DĖMESYS MOKINIŲ MOKYMO(SI) PAŽANGAI, PASIEKIMAMS IR MOKYMOSI PAGALBAI</a:t>
            </a:r>
            <a:endParaRPr lang="lt-LT" sz="2800" b="1" dirty="0">
              <a:solidFill>
                <a:schemeClr val="accent2">
                  <a:lumMod val="75000"/>
                </a:schemeClr>
              </a:solidFill>
              <a:effectLst/>
              <a:latin typeface="Times New Roman"/>
              <a:ea typeface="Times New Roman"/>
            </a:endParaRPr>
          </a:p>
        </p:txBody>
      </p:sp>
      <p:sp>
        <p:nvSpPr>
          <p:cNvPr id="3" name="Content Placeholder 2"/>
          <p:cNvSpPr>
            <a:spLocks noGrp="1"/>
          </p:cNvSpPr>
          <p:nvPr>
            <p:ph idx="1"/>
          </p:nvPr>
        </p:nvSpPr>
        <p:spPr>
          <a:xfrm>
            <a:off x="395536" y="980728"/>
            <a:ext cx="8748464" cy="5616624"/>
          </a:xfrm>
        </p:spPr>
        <p:txBody>
          <a:bodyPr>
            <a:noAutofit/>
          </a:bodyPr>
          <a:lstStyle/>
          <a:p>
            <a:pPr lvl="0" algn="just" fontAlgn="base">
              <a:spcAft>
                <a:spcPct val="0"/>
              </a:spcAft>
              <a:buFont typeface="Wingdings" panose="05000000000000000000" pitchFamily="2" charset="2"/>
              <a:buChar char="q"/>
            </a:pPr>
            <a:r>
              <a:rPr lang="lt-LT" sz="2400" dirty="0" smtClean="0">
                <a:latin typeface="Times New Roman"/>
                <a:ea typeface="Times New Roman"/>
              </a:rPr>
              <a:t>Pamokų, skiriamų </a:t>
            </a:r>
            <a:r>
              <a:rPr lang="lt-LT" sz="2400" dirty="0">
                <a:latin typeface="Times New Roman"/>
                <a:ea typeface="Times New Roman"/>
              </a:rPr>
              <a:t>mokinio ugdymo poreikiams tenkinti, mokymosi pagalbai teikti, </a:t>
            </a:r>
            <a:r>
              <a:rPr lang="lt-LT" sz="2400" dirty="0" smtClean="0">
                <a:solidFill>
                  <a:prstClr val="black"/>
                </a:solidFill>
                <a:latin typeface="Times New Roman" panose="02020603050405020304" pitchFamily="18" charset="0"/>
                <a:cs typeface="Times New Roman" panose="02020603050405020304" pitchFamily="18" charset="0"/>
              </a:rPr>
              <a:t> DĖRMĖ su mokinių pasiekimų analizėmis (VBE, PUPP, NMPP) ir kt.</a:t>
            </a:r>
          </a:p>
          <a:p>
            <a:pPr algn="just" fontAlgn="base">
              <a:spcAft>
                <a:spcPct val="0"/>
              </a:spcAft>
              <a:buFont typeface="Wingdings" panose="05000000000000000000" pitchFamily="2" charset="2"/>
              <a:buChar char="q"/>
              <a:defRPr/>
            </a:pPr>
            <a:r>
              <a:rPr lang="lt-LT" sz="2400" dirty="0" smtClean="0">
                <a:solidFill>
                  <a:srgbClr val="000000"/>
                </a:solidFill>
                <a:latin typeface="Times New Roman" panose="02020603050405020304" pitchFamily="18" charset="0"/>
                <a:ea typeface="Times New Roman"/>
                <a:cs typeface="Times New Roman" panose="02020603050405020304" pitchFamily="18" charset="0"/>
              </a:rPr>
              <a:t>Numatomų </a:t>
            </a:r>
            <a:r>
              <a:rPr lang="lt-LT" sz="2400" dirty="0">
                <a:solidFill>
                  <a:srgbClr val="000000"/>
                </a:solidFill>
                <a:latin typeface="Times New Roman" panose="02020603050405020304" pitchFamily="18" charset="0"/>
                <a:ea typeface="Times New Roman"/>
                <a:cs typeface="Times New Roman" panose="02020603050405020304" pitchFamily="18" charset="0"/>
              </a:rPr>
              <a:t>mokymosi pagalbos priemonių ir priemonių mokinių pasiekimams </a:t>
            </a:r>
            <a:r>
              <a:rPr lang="lt-LT" sz="2400" dirty="0" smtClean="0">
                <a:solidFill>
                  <a:srgbClr val="000000"/>
                </a:solidFill>
                <a:latin typeface="Times New Roman" panose="02020603050405020304" pitchFamily="18" charset="0"/>
                <a:ea typeface="Times New Roman"/>
                <a:cs typeface="Times New Roman" panose="02020603050405020304" pitchFamily="18" charset="0"/>
              </a:rPr>
              <a:t>gerinti (p.21.5), priemonių veiksmingumo analizė;</a:t>
            </a:r>
            <a:endParaRPr lang="lt-LT" sz="2400" dirty="0" smtClean="0">
              <a:solidFill>
                <a:prstClr val="black"/>
              </a:solidFill>
              <a:latin typeface="Times New Roman" panose="02020603050405020304" pitchFamily="18" charset="0"/>
              <a:cs typeface="Times New Roman" panose="02020603050405020304" pitchFamily="18" charset="0"/>
            </a:endParaRPr>
          </a:p>
          <a:p>
            <a:pPr lvl="0" algn="just" fontAlgn="base">
              <a:spcAft>
                <a:spcPct val="0"/>
              </a:spcAft>
              <a:buFont typeface="Wingdings" panose="05000000000000000000" pitchFamily="2" charset="2"/>
              <a:buChar char="q"/>
            </a:pPr>
            <a:r>
              <a:rPr lang="lt-LT" altLang="lt-LT" sz="2400" dirty="0" smtClean="0">
                <a:solidFill>
                  <a:prstClr val="black"/>
                </a:solidFill>
                <a:latin typeface="Times New Roman" panose="02020603050405020304" pitchFamily="18" charset="0"/>
              </a:rPr>
              <a:t>Neformaliojo vaikų švietimo </a:t>
            </a:r>
            <a:r>
              <a:rPr lang="lt-LT" altLang="lt-LT" sz="2400" dirty="0">
                <a:solidFill>
                  <a:prstClr val="black"/>
                </a:solidFill>
                <a:latin typeface="Times New Roman" panose="02020603050405020304" pitchFamily="18" charset="0"/>
              </a:rPr>
              <a:t>valandų </a:t>
            </a:r>
            <a:r>
              <a:rPr lang="lt-LT" altLang="lt-LT" sz="2400" dirty="0" smtClean="0">
                <a:solidFill>
                  <a:prstClr val="black"/>
                </a:solidFill>
                <a:latin typeface="Times New Roman" panose="02020603050405020304" pitchFamily="18" charset="0"/>
              </a:rPr>
              <a:t>panaudojimas mokinių asmeninei pažangai, geresniems </a:t>
            </a:r>
            <a:r>
              <a:rPr lang="lt-LT" altLang="lt-LT" sz="2400" dirty="0">
                <a:solidFill>
                  <a:prstClr val="black"/>
                </a:solidFill>
                <a:latin typeface="Times New Roman" panose="02020603050405020304" pitchFamily="18" charset="0"/>
              </a:rPr>
              <a:t>ugdymo(</a:t>
            </a:r>
            <a:r>
              <a:rPr lang="lt-LT" altLang="lt-LT" sz="2400" dirty="0" err="1">
                <a:solidFill>
                  <a:prstClr val="black"/>
                </a:solidFill>
                <a:latin typeface="Times New Roman" panose="02020603050405020304" pitchFamily="18" charset="0"/>
              </a:rPr>
              <a:t>si</a:t>
            </a:r>
            <a:r>
              <a:rPr lang="lt-LT" altLang="lt-LT" sz="2400" dirty="0">
                <a:solidFill>
                  <a:prstClr val="black"/>
                </a:solidFill>
                <a:latin typeface="Times New Roman" panose="02020603050405020304" pitchFamily="18" charset="0"/>
              </a:rPr>
              <a:t>) </a:t>
            </a:r>
            <a:r>
              <a:rPr lang="lt-LT" altLang="lt-LT" sz="2400" dirty="0" smtClean="0">
                <a:solidFill>
                  <a:prstClr val="black"/>
                </a:solidFill>
                <a:latin typeface="Times New Roman" panose="02020603050405020304" pitchFamily="18" charset="0"/>
              </a:rPr>
              <a:t>rezultatams, bendrųjų </a:t>
            </a:r>
            <a:r>
              <a:rPr lang="lt-LT" altLang="lt-LT" sz="2400" dirty="0">
                <a:solidFill>
                  <a:prstClr val="black"/>
                </a:solidFill>
                <a:latin typeface="Times New Roman" panose="02020603050405020304" pitchFamily="18" charset="0"/>
              </a:rPr>
              <a:t>ir dalykinių kompetencijų </a:t>
            </a:r>
            <a:r>
              <a:rPr lang="lt-LT" altLang="lt-LT" sz="2400" dirty="0" smtClean="0">
                <a:solidFill>
                  <a:prstClr val="black"/>
                </a:solidFill>
                <a:latin typeface="Times New Roman" panose="02020603050405020304" pitchFamily="18" charset="0"/>
              </a:rPr>
              <a:t>ugdymui</a:t>
            </a:r>
            <a:r>
              <a:rPr lang="lt-LT" altLang="lt-LT" sz="2400" dirty="0">
                <a:solidFill>
                  <a:prstClr val="black"/>
                </a:solidFill>
                <a:latin typeface="Times New Roman" panose="02020603050405020304" pitchFamily="18" charset="0"/>
              </a:rPr>
              <a:t> </a:t>
            </a:r>
            <a:r>
              <a:rPr lang="lt-LT" altLang="lt-LT" sz="2400" dirty="0" smtClean="0">
                <a:solidFill>
                  <a:prstClr val="black"/>
                </a:solidFill>
                <a:latin typeface="Times New Roman" panose="02020603050405020304" pitchFamily="18" charset="0"/>
              </a:rPr>
              <a:t>(p. 65).</a:t>
            </a:r>
          </a:p>
          <a:p>
            <a:pPr lvl="0" algn="just" fontAlgn="base">
              <a:spcAft>
                <a:spcPct val="0"/>
              </a:spcAft>
              <a:buFont typeface="Wingdings" panose="05000000000000000000" pitchFamily="2" charset="2"/>
              <a:buChar char="q"/>
            </a:pPr>
            <a:r>
              <a:rPr lang="lt-LT" altLang="lt-LT" sz="2400" dirty="0">
                <a:solidFill>
                  <a:prstClr val="black"/>
                </a:solidFill>
                <a:latin typeface="Times New Roman" panose="02020603050405020304" pitchFamily="18" charset="0"/>
              </a:rPr>
              <a:t>Kokybiško ugdymo proceso užtikrinimas per visą ugdymo procesą (175 ir 185 ugdymo dienas</a:t>
            </a:r>
            <a:r>
              <a:rPr lang="lt-LT" altLang="lt-LT" sz="2400" dirty="0" smtClean="0">
                <a:solidFill>
                  <a:prstClr val="black"/>
                </a:solidFill>
                <a:latin typeface="Times New Roman" panose="02020603050405020304" pitchFamily="18" charset="0"/>
              </a:rPr>
              <a:t>) </a:t>
            </a:r>
            <a:r>
              <a:rPr lang="lt-LT" altLang="lt-LT" sz="1600" dirty="0">
                <a:solidFill>
                  <a:prstClr val="black"/>
                </a:solidFill>
                <a:latin typeface="Times New Roman" panose="02020603050405020304" pitchFamily="18" charset="0"/>
              </a:rPr>
              <a:t>(Vadovautis Pradinio, pagrindinio ir vidurinio ugdymo programų aprašu, patvirtintu LR ŠMM ministro 2015-12-21 įsakymu Nr. V-1309</a:t>
            </a:r>
            <a:r>
              <a:rPr lang="lt-LT" altLang="lt-LT" sz="1600" dirty="0" smtClean="0">
                <a:solidFill>
                  <a:prstClr val="black"/>
                </a:solidFill>
                <a:latin typeface="Times New Roman" panose="02020603050405020304" pitchFamily="18" charset="0"/>
              </a:rPr>
              <a:t>).</a:t>
            </a:r>
            <a:endParaRPr lang="lt-LT" altLang="lt-LT" sz="1600" dirty="0">
              <a:solidFill>
                <a:prstClr val="black"/>
              </a:solidFill>
              <a:latin typeface="Times New Roman" panose="02020603050405020304" pitchFamily="18" charset="0"/>
            </a:endParaRPr>
          </a:p>
          <a:p>
            <a:pPr lvl="0" algn="just" fontAlgn="base">
              <a:spcAft>
                <a:spcPct val="0"/>
              </a:spcAft>
              <a:buFont typeface="Wingdings" panose="05000000000000000000" pitchFamily="2" charset="2"/>
              <a:buChar char="q"/>
            </a:pPr>
            <a:r>
              <a:rPr lang="lt-LT" altLang="lt-LT" sz="2400" dirty="0" smtClean="0">
                <a:solidFill>
                  <a:prstClr val="black"/>
                </a:solidFill>
                <a:latin typeface="Times New Roman" panose="02020603050405020304" pitchFamily="18" charset="0"/>
              </a:rPr>
              <a:t>Sisteminis požiūris atliepiant ugdymo plano punktus, susijusius su mokinių pasiekimais ir bendruomenės susitarimais bei sprendimais </a:t>
            </a:r>
            <a:r>
              <a:rPr lang="lt-LT" altLang="lt-LT" sz="2400" dirty="0">
                <a:solidFill>
                  <a:prstClr val="black"/>
                </a:solidFill>
                <a:latin typeface="Times New Roman" panose="02020603050405020304" pitchFamily="18" charset="0"/>
              </a:rPr>
              <a:t>(</a:t>
            </a:r>
            <a:r>
              <a:rPr lang="lt-LT" altLang="lt-LT" sz="2400" dirty="0" smtClean="0">
                <a:solidFill>
                  <a:prstClr val="black"/>
                </a:solidFill>
                <a:latin typeface="Times New Roman" panose="02020603050405020304" pitchFamily="18" charset="0"/>
              </a:rPr>
              <a:t>8.1, 21.5, 59, ir kt.)</a:t>
            </a:r>
          </a:p>
          <a:p>
            <a:pPr lvl="0" algn="just" fontAlgn="base">
              <a:spcAft>
                <a:spcPct val="0"/>
              </a:spcAft>
              <a:buFont typeface="Wingdings" panose="05000000000000000000" pitchFamily="2" charset="2"/>
              <a:buChar char="q"/>
            </a:pPr>
            <a:endParaRPr lang="lt-LT" altLang="lt-LT" sz="2400" dirty="0">
              <a:solidFill>
                <a:prstClr val="black"/>
              </a:solidFill>
              <a:latin typeface="Times New Roman" panose="02020603050405020304" pitchFamily="18" charset="0"/>
            </a:endParaRPr>
          </a:p>
          <a:p>
            <a:pPr marL="0" lvl="0" indent="0" algn="just">
              <a:lnSpc>
                <a:spcPct val="150000"/>
              </a:lnSpc>
              <a:buClr>
                <a:srgbClr val="CC9900"/>
              </a:buClr>
              <a:buNone/>
              <a:defRPr/>
            </a:pPr>
            <a:endParaRPr lang="lt-LT" sz="2400" b="1" dirty="0">
              <a:solidFill>
                <a:prstClr val="black"/>
              </a:solidFill>
              <a:latin typeface="Arial" panose="020B0604020202020204" pitchFamily="34" charset="0"/>
              <a:cs typeface="Arial" panose="020B0604020202020204" pitchFamily="34" charset="0"/>
            </a:endParaRPr>
          </a:p>
          <a:p>
            <a:pPr marL="0" indent="0" algn="just">
              <a:lnSpc>
                <a:spcPct val="150000"/>
              </a:lnSpc>
              <a:buClr>
                <a:srgbClr val="CC9900"/>
              </a:buClr>
              <a:buNone/>
              <a:defRPr/>
            </a:pPr>
            <a:endParaRPr lang="lt-LT" sz="2400" b="1" dirty="0">
              <a:latin typeface="Arial" panose="020B0604020202020204" pitchFamily="34" charset="0"/>
              <a:cs typeface="Arial" panose="020B0604020202020204" pitchFamily="34" charset="0"/>
            </a:endParaRPr>
          </a:p>
          <a:p>
            <a:pPr marL="0" indent="0" algn="just">
              <a:lnSpc>
                <a:spcPct val="150000"/>
              </a:lnSpc>
              <a:buClr>
                <a:srgbClr val="CC9900"/>
              </a:buClr>
              <a:buNone/>
              <a:defRPr/>
            </a:pPr>
            <a:endParaRPr lang="lt-LT" sz="2400" b="1" dirty="0">
              <a:latin typeface="Arial" panose="020B0604020202020204" pitchFamily="34" charset="0"/>
              <a:cs typeface="Arial" panose="020B0604020202020204" pitchFamily="34" charset="0"/>
            </a:endParaRPr>
          </a:p>
          <a:p>
            <a:pPr marL="0" indent="0" algn="just">
              <a:lnSpc>
                <a:spcPct val="150000"/>
              </a:lnSpc>
              <a:buClr>
                <a:srgbClr val="CC9900"/>
              </a:buClr>
              <a:buNone/>
              <a:defRPr/>
            </a:pPr>
            <a:endParaRPr lang="lt-L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46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1052736"/>
          </a:xfrm>
        </p:spPr>
        <p:txBody>
          <a:bodyPr>
            <a:noAutofit/>
          </a:bodyPr>
          <a:lstStyle/>
          <a:p>
            <a:pPr>
              <a:spcAft>
                <a:spcPts val="0"/>
              </a:spcAft>
            </a:pPr>
            <a:r>
              <a:rPr lang="lt-LT" sz="2800" b="1" dirty="0" smtClean="0">
                <a:solidFill>
                  <a:srgbClr val="C0504D">
                    <a:lumMod val="75000"/>
                  </a:srgbClr>
                </a:solidFill>
                <a:latin typeface="Times New Roman"/>
                <a:ea typeface="Times New Roman"/>
              </a:rPr>
              <a:t>MOKYMOSI PAGALBOS FORMOS IR BŪDAI</a:t>
            </a:r>
            <a:endParaRPr lang="lt-LT" sz="2800" b="1" dirty="0">
              <a:solidFill>
                <a:schemeClr val="accent2">
                  <a:lumMod val="75000"/>
                </a:schemeClr>
              </a:solidFill>
              <a:effectLst/>
              <a:latin typeface="Times New Roman"/>
              <a:ea typeface="Times New Roman"/>
            </a:endParaRPr>
          </a:p>
        </p:txBody>
      </p:sp>
      <p:sp>
        <p:nvSpPr>
          <p:cNvPr id="3" name="Content Placeholder 2"/>
          <p:cNvSpPr>
            <a:spLocks noGrp="1"/>
          </p:cNvSpPr>
          <p:nvPr>
            <p:ph idx="1"/>
          </p:nvPr>
        </p:nvSpPr>
        <p:spPr>
          <a:xfrm>
            <a:off x="395536" y="980728"/>
            <a:ext cx="8748464" cy="5616624"/>
          </a:xfrm>
        </p:spPr>
        <p:txBody>
          <a:bodyPr>
            <a:noAutofit/>
          </a:bodyPr>
          <a:lstStyle/>
          <a:p>
            <a:pPr lvl="0" algn="just" fontAlgn="base">
              <a:spcAft>
                <a:spcPct val="0"/>
              </a:spcAft>
              <a:buFont typeface="Wingdings" panose="05000000000000000000" pitchFamily="2" charset="2"/>
              <a:buChar char="q"/>
            </a:pPr>
            <a:r>
              <a:rPr lang="lt-LT" sz="2000" dirty="0" smtClean="0">
                <a:latin typeface="Times New Roman"/>
                <a:ea typeface="Times New Roman"/>
              </a:rPr>
              <a:t>Pamokos, mokinio </a:t>
            </a:r>
            <a:r>
              <a:rPr lang="lt-LT" sz="2000" dirty="0">
                <a:latin typeface="Times New Roman"/>
                <a:ea typeface="Times New Roman"/>
              </a:rPr>
              <a:t>ugdymo poreikiams tenkinti, mokymosi pagalbai </a:t>
            </a:r>
            <a:r>
              <a:rPr lang="lt-LT" sz="2000" dirty="0" smtClean="0">
                <a:latin typeface="Times New Roman"/>
                <a:ea typeface="Times New Roman"/>
              </a:rPr>
              <a:t>teikti (p. 64).</a:t>
            </a:r>
          </a:p>
          <a:p>
            <a:pPr lvl="0" algn="just" fontAlgn="base">
              <a:spcAft>
                <a:spcPct val="0"/>
              </a:spcAft>
              <a:buFont typeface="Wingdings" panose="05000000000000000000" pitchFamily="2" charset="2"/>
              <a:buChar char="q"/>
            </a:pPr>
            <a:r>
              <a:rPr lang="lt-LT" altLang="lt-LT" sz="2000" dirty="0" smtClean="0">
                <a:solidFill>
                  <a:prstClr val="black"/>
                </a:solidFill>
                <a:latin typeface="Times New Roman" panose="02020603050405020304" pitchFamily="18" charset="0"/>
              </a:rPr>
              <a:t>Konsultacijos (trumpalaikės ir ilgalaikės) (p. 40, 63.2).</a:t>
            </a:r>
          </a:p>
          <a:p>
            <a:pPr lvl="0" algn="just" fontAlgn="base">
              <a:spcAft>
                <a:spcPct val="0"/>
              </a:spcAft>
              <a:buFont typeface="Wingdings" panose="05000000000000000000" pitchFamily="2" charset="2"/>
              <a:buChar char="q"/>
            </a:pPr>
            <a:r>
              <a:rPr lang="lt-LT" altLang="lt-LT" sz="2000" dirty="0" smtClean="0">
                <a:solidFill>
                  <a:prstClr val="black"/>
                </a:solidFill>
                <a:latin typeface="Times New Roman" panose="02020603050405020304" pitchFamily="18" charset="0"/>
              </a:rPr>
              <a:t>Neformaliojo vaikų švietimo </a:t>
            </a:r>
            <a:r>
              <a:rPr lang="lt-LT" altLang="lt-LT" sz="2000" dirty="0">
                <a:solidFill>
                  <a:prstClr val="black"/>
                </a:solidFill>
                <a:latin typeface="Times New Roman" panose="02020603050405020304" pitchFamily="18" charset="0"/>
              </a:rPr>
              <a:t>valandų </a:t>
            </a:r>
            <a:r>
              <a:rPr lang="lt-LT" altLang="lt-LT" sz="2000" dirty="0" smtClean="0">
                <a:solidFill>
                  <a:prstClr val="black"/>
                </a:solidFill>
                <a:latin typeface="Times New Roman" panose="02020603050405020304" pitchFamily="18" charset="0"/>
              </a:rPr>
              <a:t>panaudojimas mokinių asmeninei pažangai, geresniems </a:t>
            </a:r>
            <a:r>
              <a:rPr lang="lt-LT" altLang="lt-LT" sz="2000" dirty="0">
                <a:solidFill>
                  <a:prstClr val="black"/>
                </a:solidFill>
                <a:latin typeface="Times New Roman" panose="02020603050405020304" pitchFamily="18" charset="0"/>
              </a:rPr>
              <a:t>ugdymo(</a:t>
            </a:r>
            <a:r>
              <a:rPr lang="lt-LT" altLang="lt-LT" sz="2000" dirty="0" err="1">
                <a:solidFill>
                  <a:prstClr val="black"/>
                </a:solidFill>
                <a:latin typeface="Times New Roman" panose="02020603050405020304" pitchFamily="18" charset="0"/>
              </a:rPr>
              <a:t>si</a:t>
            </a:r>
            <a:r>
              <a:rPr lang="lt-LT" altLang="lt-LT" sz="2000" dirty="0">
                <a:solidFill>
                  <a:prstClr val="black"/>
                </a:solidFill>
                <a:latin typeface="Times New Roman" panose="02020603050405020304" pitchFamily="18" charset="0"/>
              </a:rPr>
              <a:t>) </a:t>
            </a:r>
            <a:r>
              <a:rPr lang="lt-LT" altLang="lt-LT" sz="2000" dirty="0" smtClean="0">
                <a:solidFill>
                  <a:prstClr val="black"/>
                </a:solidFill>
                <a:latin typeface="Times New Roman" panose="02020603050405020304" pitchFamily="18" charset="0"/>
              </a:rPr>
              <a:t>rezultatams, bendrųjų </a:t>
            </a:r>
            <a:r>
              <a:rPr lang="lt-LT" altLang="lt-LT" sz="2000" dirty="0">
                <a:solidFill>
                  <a:prstClr val="black"/>
                </a:solidFill>
                <a:latin typeface="Times New Roman" panose="02020603050405020304" pitchFamily="18" charset="0"/>
              </a:rPr>
              <a:t>ir dalykinių kompetencijų </a:t>
            </a:r>
            <a:r>
              <a:rPr lang="lt-LT" altLang="lt-LT" sz="2000" dirty="0" smtClean="0">
                <a:solidFill>
                  <a:prstClr val="black"/>
                </a:solidFill>
                <a:latin typeface="Times New Roman" panose="02020603050405020304" pitchFamily="18" charset="0"/>
              </a:rPr>
              <a:t>ugdymui (p. 65).</a:t>
            </a:r>
            <a:endParaRPr lang="lt-LT" altLang="lt-LT" sz="2000" dirty="0">
              <a:solidFill>
                <a:prstClr val="black"/>
              </a:solidFill>
              <a:latin typeface="Times New Roman" panose="02020603050405020304" pitchFamily="18" charset="0"/>
            </a:endParaRPr>
          </a:p>
          <a:p>
            <a:pPr lvl="0" algn="just" fontAlgn="base">
              <a:spcAft>
                <a:spcPct val="0"/>
              </a:spcAft>
              <a:buFont typeface="Wingdings" panose="05000000000000000000" pitchFamily="2" charset="2"/>
              <a:buChar char="q"/>
            </a:pPr>
            <a:r>
              <a:rPr lang="lt-LT" altLang="lt-LT" sz="2000" dirty="0" smtClean="0">
                <a:solidFill>
                  <a:prstClr val="black"/>
                </a:solidFill>
                <a:latin typeface="Times New Roman" panose="02020603050405020304" pitchFamily="18" charset="0"/>
              </a:rPr>
              <a:t>Sąlygų sudarymas namų darbams atlikti (negali dėl nepalankių socialinių, ekonominių, kultūrinių sąlygų atlikti namuose) (p. 37).</a:t>
            </a:r>
          </a:p>
          <a:p>
            <a:pPr lvl="0" algn="just" fontAlgn="base">
              <a:spcAft>
                <a:spcPct val="0"/>
              </a:spcAft>
              <a:buFont typeface="Wingdings" panose="05000000000000000000" pitchFamily="2" charset="2"/>
              <a:buChar char="q"/>
            </a:pPr>
            <a:r>
              <a:rPr lang="lt-LT" altLang="lt-LT" sz="2000" dirty="0" smtClean="0">
                <a:solidFill>
                  <a:prstClr val="black"/>
                </a:solidFill>
                <a:latin typeface="Times New Roman" panose="02020603050405020304" pitchFamily="18" charset="0"/>
              </a:rPr>
              <a:t>Individualaus ugdymo plano sudarymas (pasiekimai žemi ir kt.) (p. 86).</a:t>
            </a:r>
          </a:p>
          <a:p>
            <a:pPr lvl="0" algn="just" fontAlgn="base">
              <a:spcAft>
                <a:spcPct val="0"/>
              </a:spcAft>
              <a:buFont typeface="Wingdings" panose="05000000000000000000" pitchFamily="2" charset="2"/>
              <a:buChar char="q"/>
            </a:pPr>
            <a:r>
              <a:rPr lang="lt-LT" altLang="lt-LT" sz="2000" dirty="0" smtClean="0">
                <a:solidFill>
                  <a:prstClr val="black"/>
                </a:solidFill>
                <a:latin typeface="Times New Roman" panose="02020603050405020304" pitchFamily="18" charset="0"/>
              </a:rPr>
              <a:t>Grįžtamasis ryšys </a:t>
            </a:r>
            <a:r>
              <a:rPr lang="lt-LT" altLang="lt-LT" sz="2000" dirty="0">
                <a:solidFill>
                  <a:prstClr val="black"/>
                </a:solidFill>
                <a:latin typeface="Times New Roman" panose="02020603050405020304" pitchFamily="18" charset="0"/>
              </a:rPr>
              <a:t>per </a:t>
            </a:r>
            <a:r>
              <a:rPr lang="lt-LT" altLang="lt-LT" sz="2000" dirty="0" smtClean="0">
                <a:solidFill>
                  <a:prstClr val="black"/>
                </a:solidFill>
                <a:latin typeface="Times New Roman" panose="02020603050405020304" pitchFamily="18" charset="0"/>
              </a:rPr>
              <a:t>pamokas; </a:t>
            </a:r>
            <a:r>
              <a:rPr lang="lt-LT" altLang="lt-LT" sz="2000" dirty="0">
                <a:solidFill>
                  <a:prstClr val="black"/>
                </a:solidFill>
                <a:latin typeface="Times New Roman" panose="02020603050405020304" pitchFamily="18" charset="0"/>
              </a:rPr>
              <a:t>pagal jį nedelsiant </a:t>
            </a:r>
            <a:r>
              <a:rPr lang="lt-LT" altLang="lt-LT" sz="2000" dirty="0" smtClean="0">
                <a:solidFill>
                  <a:prstClr val="black"/>
                </a:solidFill>
                <a:latin typeface="Times New Roman" panose="02020603050405020304" pitchFamily="18" charset="0"/>
              </a:rPr>
              <a:t>koreguojamas </a:t>
            </a:r>
            <a:r>
              <a:rPr lang="lt-LT" altLang="lt-LT" sz="2000" dirty="0">
                <a:solidFill>
                  <a:prstClr val="black"/>
                </a:solidFill>
                <a:latin typeface="Times New Roman" panose="02020603050405020304" pitchFamily="18" charset="0"/>
              </a:rPr>
              <a:t>mokinio mokymasis, pritaikant tinkamas mokymo(</a:t>
            </a:r>
            <a:r>
              <a:rPr lang="lt-LT" altLang="lt-LT" sz="2000" dirty="0" err="1">
                <a:solidFill>
                  <a:prstClr val="black"/>
                </a:solidFill>
                <a:latin typeface="Times New Roman" panose="02020603050405020304" pitchFamily="18" charset="0"/>
              </a:rPr>
              <a:t>si</a:t>
            </a:r>
            <a:r>
              <a:rPr lang="lt-LT" altLang="lt-LT" sz="2000" dirty="0">
                <a:solidFill>
                  <a:prstClr val="black"/>
                </a:solidFill>
                <a:latin typeface="Times New Roman" panose="02020603050405020304" pitchFamily="18" charset="0"/>
              </a:rPr>
              <a:t>) užduotis, metodikas ir kt</a:t>
            </a:r>
            <a:r>
              <a:rPr lang="lt-LT" altLang="lt-LT" sz="2000" dirty="0" smtClean="0">
                <a:solidFill>
                  <a:prstClr val="black"/>
                </a:solidFill>
                <a:latin typeface="Times New Roman" panose="02020603050405020304" pitchFamily="18" charset="0"/>
              </a:rPr>
              <a:t>. (p.63.1).</a:t>
            </a:r>
            <a:endParaRPr lang="lt-LT" altLang="lt-LT" sz="2000" dirty="0">
              <a:solidFill>
                <a:prstClr val="black"/>
              </a:solidFill>
              <a:latin typeface="Times New Roman" panose="02020603050405020304" pitchFamily="18" charset="0"/>
            </a:endParaRPr>
          </a:p>
          <a:p>
            <a:pPr lvl="0" algn="just" fontAlgn="base">
              <a:spcAft>
                <a:spcPct val="0"/>
              </a:spcAft>
              <a:buFont typeface="Wingdings" panose="05000000000000000000" pitchFamily="2" charset="2"/>
              <a:buChar char="q"/>
            </a:pPr>
            <a:r>
              <a:rPr lang="lt-LT" altLang="lt-LT" sz="2000" dirty="0" smtClean="0">
                <a:solidFill>
                  <a:prstClr val="black"/>
                </a:solidFill>
                <a:latin typeface="Times New Roman" panose="02020603050405020304" pitchFamily="18" charset="0"/>
              </a:rPr>
              <a:t>Mokinių pagalbos </a:t>
            </a:r>
            <a:r>
              <a:rPr lang="lt-LT" altLang="lt-LT" sz="2000" dirty="0">
                <a:solidFill>
                  <a:prstClr val="black"/>
                </a:solidFill>
                <a:latin typeface="Times New Roman" panose="02020603050405020304" pitchFamily="18" charset="0"/>
              </a:rPr>
              <a:t>kitiems mokiniams </a:t>
            </a:r>
            <a:r>
              <a:rPr lang="lt-LT" altLang="lt-LT" sz="2000" dirty="0" smtClean="0">
                <a:solidFill>
                  <a:prstClr val="black"/>
                </a:solidFill>
                <a:latin typeface="Times New Roman" panose="02020603050405020304" pitchFamily="18" charset="0"/>
              </a:rPr>
              <a:t>organizavimas (p</a:t>
            </a:r>
            <a:r>
              <a:rPr lang="lt-LT" altLang="lt-LT" sz="2000" dirty="0">
                <a:solidFill>
                  <a:prstClr val="black"/>
                </a:solidFill>
                <a:latin typeface="Times New Roman" panose="02020603050405020304" pitchFamily="18" charset="0"/>
              </a:rPr>
              <a:t>. </a:t>
            </a:r>
            <a:r>
              <a:rPr lang="lt-LT" altLang="lt-LT" sz="2000" dirty="0" smtClean="0">
                <a:solidFill>
                  <a:prstClr val="black"/>
                </a:solidFill>
                <a:latin typeface="Times New Roman" panose="02020603050405020304" pitchFamily="18" charset="0"/>
              </a:rPr>
              <a:t>63.3).</a:t>
            </a:r>
            <a:endParaRPr lang="lt-LT" altLang="lt-LT" sz="2000" dirty="0">
              <a:solidFill>
                <a:prstClr val="black"/>
              </a:solidFill>
              <a:latin typeface="Times New Roman" panose="02020603050405020304" pitchFamily="18" charset="0"/>
            </a:endParaRPr>
          </a:p>
          <a:p>
            <a:pPr lvl="0" algn="just" fontAlgn="base">
              <a:spcAft>
                <a:spcPct val="0"/>
              </a:spcAft>
              <a:buFont typeface="Wingdings" panose="05000000000000000000" pitchFamily="2" charset="2"/>
              <a:buChar char="q"/>
            </a:pPr>
            <a:r>
              <a:rPr lang="lt-LT" altLang="lt-LT" sz="2000" dirty="0">
                <a:solidFill>
                  <a:prstClr val="black"/>
                </a:solidFill>
                <a:latin typeface="Times New Roman" panose="02020603050405020304" pitchFamily="18" charset="0"/>
              </a:rPr>
              <a:t>S</a:t>
            </a:r>
            <a:r>
              <a:rPr lang="lt-LT" altLang="lt-LT" sz="2000" dirty="0" smtClean="0">
                <a:solidFill>
                  <a:prstClr val="black"/>
                </a:solidFill>
                <a:latin typeface="Times New Roman" panose="02020603050405020304" pitchFamily="18" charset="0"/>
              </a:rPr>
              <a:t>avanoriškos </a:t>
            </a:r>
            <a:r>
              <a:rPr lang="lt-LT" altLang="lt-LT" sz="2000" dirty="0">
                <a:solidFill>
                  <a:prstClr val="black"/>
                </a:solidFill>
                <a:latin typeface="Times New Roman" panose="02020603050405020304" pitchFamily="18" charset="0"/>
              </a:rPr>
              <a:t>pagalbos </a:t>
            </a:r>
            <a:r>
              <a:rPr lang="lt-LT" altLang="lt-LT" sz="2000" dirty="0" smtClean="0">
                <a:solidFill>
                  <a:prstClr val="black"/>
                </a:solidFill>
                <a:latin typeface="Times New Roman" panose="02020603050405020304" pitchFamily="18" charset="0"/>
              </a:rPr>
              <a:t>būdų organizavimas (tėvų</a:t>
            </a:r>
            <a:r>
              <a:rPr lang="lt-LT" altLang="lt-LT" sz="2000" dirty="0">
                <a:solidFill>
                  <a:prstClr val="black"/>
                </a:solidFill>
                <a:latin typeface="Times New Roman" panose="02020603050405020304" pitchFamily="18" charset="0"/>
              </a:rPr>
              <a:t>, buvusių mokytojų ir kt.), trišalių pokalbių </a:t>
            </a:r>
            <a:r>
              <a:rPr lang="lt-LT" altLang="lt-LT" sz="2000" dirty="0" smtClean="0">
                <a:solidFill>
                  <a:prstClr val="black"/>
                </a:solidFill>
                <a:latin typeface="Times New Roman" panose="02020603050405020304" pitchFamily="18" charset="0"/>
              </a:rPr>
              <a:t>metodikos naudojimas </a:t>
            </a:r>
            <a:r>
              <a:rPr lang="lt-LT" altLang="lt-LT" sz="2000" dirty="0">
                <a:solidFill>
                  <a:prstClr val="black"/>
                </a:solidFill>
                <a:latin typeface="Times New Roman" panose="02020603050405020304" pitchFamily="18" charset="0"/>
              </a:rPr>
              <a:t>(mokinys – tėvai – mokytojas</a:t>
            </a:r>
            <a:r>
              <a:rPr lang="lt-LT" altLang="lt-LT" sz="2000" dirty="0" smtClean="0">
                <a:solidFill>
                  <a:prstClr val="black"/>
                </a:solidFill>
                <a:latin typeface="Times New Roman" panose="02020603050405020304" pitchFamily="18" charset="0"/>
              </a:rPr>
              <a:t>) (p. 63.4); </a:t>
            </a:r>
            <a:endParaRPr lang="lt-LT" altLang="lt-LT" sz="2000" dirty="0">
              <a:solidFill>
                <a:prstClr val="black"/>
              </a:solidFill>
              <a:latin typeface="Times New Roman" panose="02020603050405020304" pitchFamily="18" charset="0"/>
            </a:endParaRPr>
          </a:p>
          <a:p>
            <a:pPr lvl="0" algn="just" fontAlgn="base">
              <a:spcAft>
                <a:spcPct val="0"/>
              </a:spcAft>
              <a:buFont typeface="Wingdings" panose="05000000000000000000" pitchFamily="2" charset="2"/>
              <a:buChar char="q"/>
            </a:pPr>
            <a:r>
              <a:rPr lang="lt-LT" altLang="lt-LT" sz="2000" dirty="0" smtClean="0">
                <a:solidFill>
                  <a:prstClr val="black"/>
                </a:solidFill>
                <a:latin typeface="Times New Roman" panose="02020603050405020304" pitchFamily="18" charset="0"/>
              </a:rPr>
              <a:t>Mokyklos pasirinktos formos ir būdai (p. 63.5).</a:t>
            </a:r>
            <a:endParaRPr lang="lt-LT" altLang="lt-LT" sz="2000" dirty="0">
              <a:solidFill>
                <a:prstClr val="black"/>
              </a:solidFill>
              <a:latin typeface="Times New Roman" panose="02020603050405020304" pitchFamily="18" charset="0"/>
            </a:endParaRPr>
          </a:p>
          <a:p>
            <a:pPr lvl="0" algn="just" fontAlgn="base">
              <a:spcAft>
                <a:spcPct val="0"/>
              </a:spcAft>
              <a:buFont typeface="Wingdings" panose="05000000000000000000" pitchFamily="2" charset="2"/>
              <a:buChar char="q"/>
            </a:pPr>
            <a:endParaRPr lang="lt-LT" altLang="lt-LT" sz="2400" dirty="0" smtClean="0">
              <a:solidFill>
                <a:prstClr val="black"/>
              </a:solidFill>
              <a:latin typeface="Times New Roman" panose="02020603050405020304" pitchFamily="18" charset="0"/>
            </a:endParaRPr>
          </a:p>
          <a:p>
            <a:pPr lvl="0" algn="just" fontAlgn="base">
              <a:spcAft>
                <a:spcPct val="0"/>
              </a:spcAft>
              <a:buFont typeface="Wingdings" panose="05000000000000000000" pitchFamily="2" charset="2"/>
              <a:buChar char="q"/>
            </a:pPr>
            <a:endParaRPr lang="lt-LT" altLang="lt-LT" sz="2400" dirty="0">
              <a:solidFill>
                <a:prstClr val="black"/>
              </a:solidFill>
              <a:latin typeface="Times New Roman" panose="02020603050405020304" pitchFamily="18" charset="0"/>
            </a:endParaRPr>
          </a:p>
          <a:p>
            <a:pPr marL="0" lvl="0" indent="0" algn="just">
              <a:lnSpc>
                <a:spcPct val="150000"/>
              </a:lnSpc>
              <a:buClr>
                <a:srgbClr val="CC9900"/>
              </a:buClr>
              <a:buNone/>
              <a:defRPr/>
            </a:pPr>
            <a:endParaRPr lang="lt-LT" sz="2400" b="1" dirty="0">
              <a:solidFill>
                <a:prstClr val="black"/>
              </a:solidFill>
              <a:latin typeface="Arial" panose="020B0604020202020204" pitchFamily="34" charset="0"/>
              <a:cs typeface="Arial" panose="020B0604020202020204" pitchFamily="34" charset="0"/>
            </a:endParaRPr>
          </a:p>
          <a:p>
            <a:pPr marL="0" indent="0" algn="just">
              <a:lnSpc>
                <a:spcPct val="150000"/>
              </a:lnSpc>
              <a:buClr>
                <a:srgbClr val="CC9900"/>
              </a:buClr>
              <a:buNone/>
              <a:defRPr/>
            </a:pPr>
            <a:endParaRPr lang="lt-LT" sz="2400" b="1" dirty="0">
              <a:latin typeface="Arial" panose="020B0604020202020204" pitchFamily="34" charset="0"/>
              <a:cs typeface="Arial" panose="020B0604020202020204" pitchFamily="34" charset="0"/>
            </a:endParaRPr>
          </a:p>
          <a:p>
            <a:pPr marL="0" indent="0" algn="just">
              <a:lnSpc>
                <a:spcPct val="150000"/>
              </a:lnSpc>
              <a:buClr>
                <a:srgbClr val="CC9900"/>
              </a:buClr>
              <a:buNone/>
              <a:defRPr/>
            </a:pPr>
            <a:endParaRPr lang="lt-LT" sz="2400" b="1" dirty="0">
              <a:latin typeface="Arial" panose="020B0604020202020204" pitchFamily="34" charset="0"/>
              <a:cs typeface="Arial" panose="020B0604020202020204" pitchFamily="34" charset="0"/>
            </a:endParaRPr>
          </a:p>
          <a:p>
            <a:pPr marL="0" indent="0" algn="just">
              <a:lnSpc>
                <a:spcPct val="150000"/>
              </a:lnSpc>
              <a:buClr>
                <a:srgbClr val="CC9900"/>
              </a:buClr>
              <a:buNone/>
              <a:defRPr/>
            </a:pPr>
            <a:endParaRPr lang="lt-L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961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99592" y="116632"/>
            <a:ext cx="7787208" cy="1080120"/>
          </a:xfrm>
        </p:spPr>
        <p:txBody>
          <a:bodyPr/>
          <a:lstStyle/>
          <a:p>
            <a:r>
              <a:rPr lang="lt-LT" altLang="lt-LT" sz="2500" b="1" dirty="0">
                <a:solidFill>
                  <a:srgbClr val="F79646">
                    <a:lumMod val="50000"/>
                  </a:srgbClr>
                </a:solidFill>
                <a:latin typeface="Times New Roman" panose="02020603050405020304" pitchFamily="18" charset="0"/>
              </a:rPr>
              <a:t>DĖMESYS MOKINIŲ MOKYMO(SI) PAŽANGAI, PASIEKIMAMS IR MOKYMOSI </a:t>
            </a:r>
            <a:r>
              <a:rPr lang="lt-LT" altLang="lt-LT" sz="2500" b="1" dirty="0" smtClean="0">
                <a:solidFill>
                  <a:srgbClr val="F79646">
                    <a:lumMod val="50000"/>
                  </a:srgbClr>
                </a:solidFill>
                <a:latin typeface="Times New Roman" panose="02020603050405020304" pitchFamily="18" charset="0"/>
              </a:rPr>
              <a:t>PAGALBAI </a:t>
            </a:r>
            <a:endParaRPr lang="lt-LT" dirty="0"/>
          </a:p>
        </p:txBody>
      </p:sp>
      <p:pic>
        <p:nvPicPr>
          <p:cNvPr id="4" name="Turinio vietos rezervavimo ženklas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417638"/>
            <a:ext cx="8604448" cy="5107706"/>
          </a:xfrm>
        </p:spPr>
      </p:pic>
    </p:spTree>
    <p:extLst>
      <p:ext uri="{BB962C8B-B14F-4D97-AF65-F5344CB8AC3E}">
        <p14:creationId xmlns:p14="http://schemas.microsoft.com/office/powerpoint/2010/main" val="1638633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99592" y="116632"/>
            <a:ext cx="7787208" cy="1080120"/>
          </a:xfrm>
        </p:spPr>
        <p:txBody>
          <a:bodyPr/>
          <a:lstStyle/>
          <a:p>
            <a:r>
              <a:rPr lang="lt-LT" altLang="lt-LT" sz="2500" b="1" dirty="0">
                <a:solidFill>
                  <a:srgbClr val="F79646">
                    <a:lumMod val="50000"/>
                  </a:srgbClr>
                </a:solidFill>
                <a:latin typeface="Times New Roman" panose="02020603050405020304" pitchFamily="18" charset="0"/>
              </a:rPr>
              <a:t>DĖMESYS MOKINIŲ MOKYMO(SI) PAŽANGAI, PASIEKIMAMS IR MOKYMOSI </a:t>
            </a:r>
            <a:r>
              <a:rPr lang="lt-LT" altLang="lt-LT" sz="2500" b="1" dirty="0" smtClean="0">
                <a:solidFill>
                  <a:srgbClr val="F79646">
                    <a:lumMod val="50000"/>
                  </a:srgbClr>
                </a:solidFill>
                <a:latin typeface="Times New Roman" panose="02020603050405020304" pitchFamily="18" charset="0"/>
              </a:rPr>
              <a:t>PAGALBAI </a:t>
            </a:r>
            <a:endParaRPr lang="lt-LT" dirty="0"/>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3573252270"/>
              </p:ext>
            </p:extLst>
          </p:nvPr>
        </p:nvGraphicFramePr>
        <p:xfrm>
          <a:off x="467544" y="1268760"/>
          <a:ext cx="8229600" cy="4853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3222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0" y="1988840"/>
            <a:ext cx="8649816" cy="4541588"/>
          </a:xfrm>
        </p:spPr>
        <p:txBody>
          <a:bodyPr/>
          <a:lstStyle/>
          <a:p>
            <a:pPr lvl="0" algn="just">
              <a:spcAft>
                <a:spcPts val="0"/>
              </a:spcAft>
              <a:buFont typeface="+mj-lt"/>
              <a:buAutoNum type="arabicPeriod"/>
              <a:tabLst>
                <a:tab pos="457200" algn="l"/>
              </a:tabLst>
            </a:pPr>
            <a:r>
              <a:rPr lang="lt-LT" sz="2400" dirty="0">
                <a:solidFill>
                  <a:prstClr val="black"/>
                </a:solidFill>
                <a:latin typeface="Times New Roman" panose="02020603050405020304" pitchFamily="18" charset="0"/>
                <a:ea typeface="Times New Roman" panose="02020603050405020304" pitchFamily="18" charset="0"/>
              </a:rPr>
              <a:t>Švietimo skyriaus vedėjo </a:t>
            </a:r>
            <a:r>
              <a:rPr lang="lt-LT" sz="2400" dirty="0" smtClean="0">
                <a:solidFill>
                  <a:prstClr val="black"/>
                </a:solidFill>
                <a:latin typeface="Times New Roman" panose="02020603050405020304" pitchFamily="18" charset="0"/>
                <a:ea typeface="Times New Roman" panose="02020603050405020304" pitchFamily="18" charset="0"/>
              </a:rPr>
              <a:t>pavaduotoja  </a:t>
            </a:r>
            <a:r>
              <a:rPr lang="lt-LT" sz="2400" dirty="0">
                <a:solidFill>
                  <a:prstClr val="black"/>
                </a:solidFill>
                <a:latin typeface="Times New Roman" panose="02020603050405020304" pitchFamily="18" charset="0"/>
                <a:ea typeface="Times New Roman" panose="02020603050405020304" pitchFamily="18" charset="0"/>
              </a:rPr>
              <a:t>O. </a:t>
            </a:r>
            <a:r>
              <a:rPr lang="lt-LT" sz="2400" dirty="0" smtClean="0">
                <a:solidFill>
                  <a:prstClr val="black"/>
                </a:solidFill>
                <a:latin typeface="Times New Roman" panose="02020603050405020304" pitchFamily="18" charset="0"/>
                <a:ea typeface="Times New Roman" panose="02020603050405020304" pitchFamily="18" charset="0"/>
              </a:rPr>
              <a:t>Visockienė.</a:t>
            </a:r>
          </a:p>
          <a:p>
            <a:pPr lvl="0" algn="just">
              <a:spcAft>
                <a:spcPts val="0"/>
              </a:spcAft>
              <a:buFont typeface="+mj-lt"/>
              <a:buAutoNum type="arabicPeriod"/>
              <a:tabLst>
                <a:tab pos="457200" algn="l"/>
              </a:tabLst>
            </a:pPr>
            <a:r>
              <a:rPr lang="lt-LT" sz="2400" dirty="0" smtClean="0">
                <a:solidFill>
                  <a:prstClr val="black"/>
                </a:solidFill>
                <a:latin typeface="Times New Roman" panose="02020603050405020304" pitchFamily="18" charset="0"/>
                <a:ea typeface="Times New Roman" panose="02020603050405020304" pitchFamily="18" charset="0"/>
              </a:rPr>
              <a:t>Švietimo </a:t>
            </a:r>
            <a:r>
              <a:rPr lang="lt-LT" sz="2400" dirty="0">
                <a:solidFill>
                  <a:prstClr val="black"/>
                </a:solidFill>
                <a:latin typeface="Times New Roman" panose="02020603050405020304" pitchFamily="18" charset="0"/>
                <a:ea typeface="Times New Roman" panose="02020603050405020304" pitchFamily="18" charset="0"/>
              </a:rPr>
              <a:t>skyriaus </a:t>
            </a:r>
            <a:r>
              <a:rPr lang="lt-LT" sz="2400" dirty="0" smtClean="0">
                <a:solidFill>
                  <a:prstClr val="black"/>
                </a:solidFill>
                <a:latin typeface="Times New Roman" panose="02020603050405020304" pitchFamily="18" charset="0"/>
                <a:ea typeface="Times New Roman" panose="02020603050405020304" pitchFamily="18" charset="0"/>
              </a:rPr>
              <a:t>vyriausieji specialistai:</a:t>
            </a:r>
            <a:r>
              <a:rPr lang="lt-LT" sz="2400" dirty="0" smtClean="0">
                <a:latin typeface="Times New Roman" panose="02020603050405020304" pitchFamily="18" charset="0"/>
                <a:ea typeface="Times New Roman" panose="02020603050405020304" pitchFamily="18" charset="0"/>
              </a:rPr>
              <a:t> </a:t>
            </a:r>
            <a:r>
              <a:rPr lang="lt-LT" sz="2400" dirty="0">
                <a:latin typeface="Times New Roman" panose="02020603050405020304" pitchFamily="18" charset="0"/>
                <a:ea typeface="Times New Roman" panose="02020603050405020304" pitchFamily="18" charset="0"/>
              </a:rPr>
              <a:t>A. Paliokaitė</a:t>
            </a:r>
            <a:r>
              <a:rPr lang="lt-LT" sz="2400" dirty="0" smtClean="0">
                <a:latin typeface="Times New Roman" panose="02020603050405020304" pitchFamily="18" charset="0"/>
                <a:ea typeface="Times New Roman" panose="02020603050405020304" pitchFamily="18" charset="0"/>
              </a:rPr>
              <a:t>, </a:t>
            </a:r>
            <a:r>
              <a:rPr lang="lt-LT" sz="2400" dirty="0">
                <a:solidFill>
                  <a:srgbClr val="000000"/>
                </a:solidFill>
                <a:latin typeface="Times New Roman" panose="02020603050405020304" pitchFamily="18" charset="0"/>
                <a:ea typeface="Times New Roman" panose="02020603050405020304" pitchFamily="18" charset="0"/>
              </a:rPr>
              <a:t>K. </a:t>
            </a:r>
            <a:r>
              <a:rPr lang="lt-LT" sz="2400" dirty="0" smtClean="0">
                <a:solidFill>
                  <a:srgbClr val="000000"/>
                </a:solidFill>
                <a:latin typeface="Times New Roman" panose="02020603050405020304" pitchFamily="18" charset="0"/>
                <a:ea typeface="Times New Roman" panose="02020603050405020304" pitchFamily="18" charset="0"/>
              </a:rPr>
              <a:t>Navickas</a:t>
            </a:r>
            <a:r>
              <a:rPr lang="lt-LT" sz="2400" dirty="0" smtClean="0">
                <a:latin typeface="Times New Roman" panose="02020603050405020304" pitchFamily="18" charset="0"/>
                <a:ea typeface="Times New Roman" panose="02020603050405020304" pitchFamily="18" charset="0"/>
              </a:rPr>
              <a:t>.</a:t>
            </a:r>
            <a:endParaRPr lang="lt-LT" sz="2400"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mj-lt"/>
              <a:buAutoNum type="arabicPeriod"/>
              <a:tabLst>
                <a:tab pos="457200" algn="l"/>
              </a:tabLst>
            </a:pPr>
            <a:r>
              <a:rPr lang="lt-LT" sz="2400" dirty="0">
                <a:latin typeface="Times New Roman" panose="02020603050405020304" pitchFamily="18" charset="0"/>
                <a:ea typeface="Times New Roman" panose="02020603050405020304" pitchFamily="18" charset="0"/>
              </a:rPr>
              <a:t>Kauno pedagogų kvalifikacijos centro direktorės </a:t>
            </a:r>
            <a:r>
              <a:rPr lang="lt-LT" sz="2400" dirty="0" smtClean="0">
                <a:latin typeface="Times New Roman" panose="02020603050405020304" pitchFamily="18" charset="0"/>
                <a:ea typeface="Times New Roman" panose="02020603050405020304" pitchFamily="18" charset="0"/>
              </a:rPr>
              <a:t>pavaduotoja </a:t>
            </a:r>
            <a:r>
              <a:rPr lang="lt-LT" sz="2400" dirty="0">
                <a:latin typeface="Times New Roman" panose="02020603050405020304" pitchFamily="18" charset="0"/>
                <a:ea typeface="Times New Roman" panose="02020603050405020304" pitchFamily="18" charset="0"/>
              </a:rPr>
              <a:t>V. </a:t>
            </a:r>
            <a:r>
              <a:rPr lang="lt-LT" sz="2400" dirty="0" err="1">
                <a:latin typeface="Times New Roman" panose="02020603050405020304" pitchFamily="18" charset="0"/>
                <a:ea typeface="Times New Roman" panose="02020603050405020304" pitchFamily="18" charset="0"/>
              </a:rPr>
              <a:t>Barzdžiuvienė</a:t>
            </a:r>
            <a:r>
              <a:rPr lang="lt-LT" sz="2400" dirty="0">
                <a:latin typeface="Times New Roman" panose="02020603050405020304" pitchFamily="18" charset="0"/>
                <a:ea typeface="Times New Roman" panose="02020603050405020304" pitchFamily="18" charset="0"/>
              </a:rPr>
              <a:t>, </a:t>
            </a:r>
            <a:endParaRPr lang="lt-LT" sz="2400" dirty="0" smtClean="0">
              <a:latin typeface="Times New Roman" panose="02020603050405020304" pitchFamily="18" charset="0"/>
              <a:ea typeface="Times New Roman" panose="02020603050405020304" pitchFamily="18" charset="0"/>
            </a:endParaRPr>
          </a:p>
          <a:p>
            <a:pPr lvl="0" algn="just">
              <a:lnSpc>
                <a:spcPct val="150000"/>
              </a:lnSpc>
              <a:spcAft>
                <a:spcPts val="0"/>
              </a:spcAft>
              <a:buFont typeface="+mj-lt"/>
              <a:buAutoNum type="arabicPeriod"/>
              <a:tabLst>
                <a:tab pos="457200" algn="l"/>
              </a:tabLst>
            </a:pPr>
            <a:r>
              <a:rPr lang="lt-LT" sz="2400" dirty="0" smtClean="0">
                <a:latin typeface="Times New Roman" panose="02020603050405020304" pitchFamily="18" charset="0"/>
                <a:ea typeface="Times New Roman" panose="02020603050405020304" pitchFamily="18" charset="0"/>
              </a:rPr>
              <a:t>Pedagoginės  </a:t>
            </a:r>
            <a:r>
              <a:rPr lang="lt-LT" sz="2400" dirty="0">
                <a:latin typeface="Times New Roman" panose="02020603050405020304" pitchFamily="18" charset="0"/>
                <a:ea typeface="Times New Roman" panose="02020603050405020304" pitchFamily="18" charset="0"/>
              </a:rPr>
              <a:t>psichologinės tarnybos direktorė R. </a:t>
            </a:r>
            <a:r>
              <a:rPr lang="lt-LT" sz="2400" dirty="0" err="1" smtClean="0">
                <a:latin typeface="Times New Roman" panose="02020603050405020304" pitchFamily="18" charset="0"/>
                <a:ea typeface="Times New Roman" panose="02020603050405020304" pitchFamily="18" charset="0"/>
              </a:rPr>
              <a:t>Žiulytė</a:t>
            </a:r>
            <a:r>
              <a:rPr lang="lt-LT" sz="2400" dirty="0" smtClean="0">
                <a:latin typeface="Times New Roman" panose="02020603050405020304" pitchFamily="18" charset="0"/>
                <a:ea typeface="Times New Roman" panose="02020603050405020304" pitchFamily="18" charset="0"/>
              </a:rPr>
              <a:t>.</a:t>
            </a:r>
            <a:r>
              <a:rPr lang="lt-LT" sz="2400" dirty="0">
                <a:latin typeface="Times New Roman" panose="02020603050405020304" pitchFamily="18" charset="0"/>
                <a:ea typeface="Times New Roman" panose="02020603050405020304" pitchFamily="18" charset="0"/>
              </a:rPr>
              <a:t> </a:t>
            </a:r>
          </a:p>
          <a:p>
            <a:pPr lvl="0" algn="just">
              <a:lnSpc>
                <a:spcPct val="150000"/>
              </a:lnSpc>
              <a:spcAft>
                <a:spcPts val="0"/>
              </a:spcAft>
              <a:buFont typeface="+mj-lt"/>
              <a:buAutoNum type="arabicPeriod"/>
              <a:tabLst>
                <a:tab pos="457200" algn="l"/>
              </a:tabLst>
            </a:pPr>
            <a:r>
              <a:rPr lang="lt-LT" sz="2400" dirty="0" smtClean="0">
                <a:latin typeface="Times New Roman" panose="02020603050405020304" pitchFamily="18" charset="0"/>
                <a:ea typeface="Times New Roman" panose="02020603050405020304" pitchFamily="18" charset="0"/>
              </a:rPr>
              <a:t>Mokyklos administracija, mokytojai, pagalbos specialistai, tėvai ir kt.</a:t>
            </a:r>
            <a:endParaRPr lang="lt-LT" sz="2400" dirty="0">
              <a:latin typeface="Times New Roman" panose="02020603050405020304" pitchFamily="18" charset="0"/>
              <a:ea typeface="Times New Roman" panose="02020603050405020304" pitchFamily="18" charset="0"/>
            </a:endParaRPr>
          </a:p>
        </p:txBody>
      </p:sp>
      <p:sp>
        <p:nvSpPr>
          <p:cNvPr id="2" name="Slide Number Placeholder 1"/>
          <p:cNvSpPr>
            <a:spLocks noGrp="1"/>
          </p:cNvSpPr>
          <p:nvPr>
            <p:ph type="sldNum" sz="quarter" idx="12"/>
          </p:nvPr>
        </p:nvSpPr>
        <p:spPr>
          <a:xfrm>
            <a:off x="6516216" y="616530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1C6F0-6F09-4596-80DA-06B30149D83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2"/>
          <p:cNvSpPr>
            <a:spLocks noGrp="1" noChangeArrowheads="1"/>
          </p:cNvSpPr>
          <p:nvPr>
            <p:ph type="title"/>
          </p:nvPr>
        </p:nvSpPr>
        <p:spPr>
          <a:xfrm>
            <a:off x="467544" y="188640"/>
            <a:ext cx="8229600" cy="1368152"/>
          </a:xfrm>
        </p:spPr>
        <p:txBody>
          <a:bodyPr>
            <a:noAutofit/>
          </a:bodyPr>
          <a:lstStyle/>
          <a:p>
            <a:pPr lvl="0">
              <a:spcBef>
                <a:spcPct val="20000"/>
              </a:spcBef>
              <a:spcAft>
                <a:spcPts val="0"/>
              </a:spcAft>
            </a:pPr>
            <a:r>
              <a:rPr lang="lt-LT" altLang="lt-LT" sz="3200" b="1" dirty="0" smtClean="0">
                <a:solidFill>
                  <a:schemeClr val="accent2">
                    <a:lumMod val="75000"/>
                  </a:schemeClr>
                </a:solidFill>
                <a:latin typeface="Times New Roman" panose="02020603050405020304" pitchFamily="18" charset="0"/>
                <a:cs typeface="Times New Roman" panose="02020603050405020304" pitchFamily="18" charset="0"/>
              </a:rPr>
              <a:t>MOKYKLOS </a:t>
            </a:r>
            <a:r>
              <a:rPr lang="lt-LT" sz="3200" b="1" dirty="0">
                <a:solidFill>
                  <a:schemeClr val="accent2">
                    <a:lumMod val="75000"/>
                  </a:schemeClr>
                </a:solidFill>
                <a:latin typeface="Times New Roman" panose="02020603050405020304" pitchFamily="18" charset="0"/>
                <a:ea typeface="Times New Roman" panose="02020603050405020304" pitchFamily="18" charset="0"/>
                <a:cs typeface="+mn-cs"/>
              </a:rPr>
              <a:t>VEIKLOS TOBULINIMO POKYČIŲ </a:t>
            </a:r>
            <a:r>
              <a:rPr lang="lt-LT" sz="3200" b="1" dirty="0" smtClean="0">
                <a:solidFill>
                  <a:schemeClr val="accent2">
                    <a:lumMod val="75000"/>
                  </a:schemeClr>
                </a:solidFill>
                <a:latin typeface="Times New Roman" panose="02020603050405020304" pitchFamily="18" charset="0"/>
                <a:ea typeface="Times New Roman" panose="02020603050405020304" pitchFamily="18" charset="0"/>
                <a:cs typeface="+mn-cs"/>
              </a:rPr>
              <a:t>APTARIMAS KOMANDINIU PRINCIPU </a:t>
            </a:r>
            <a:endParaRPr lang="lt-LT" sz="3200" dirty="0">
              <a:solidFill>
                <a:schemeClr val="accent2">
                  <a:lumMod val="75000"/>
                </a:schemeClr>
              </a:solidFill>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641099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16216" y="616530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1C6F0-6F09-4596-80DA-06B30149D83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itle 1"/>
          <p:cNvSpPr>
            <a:spLocks noGrp="1"/>
          </p:cNvSpPr>
          <p:nvPr>
            <p:ph type="title"/>
          </p:nvPr>
        </p:nvSpPr>
        <p:spPr>
          <a:xfrm>
            <a:off x="510890" y="116632"/>
            <a:ext cx="8229600" cy="1080120"/>
          </a:xfrm>
        </p:spPr>
        <p:txBody>
          <a:bodyPr/>
          <a:lstStyle/>
          <a:p>
            <a:r>
              <a:rPr lang="lt-LT" altLang="lt-LT" sz="2400" b="1" dirty="0" smtClean="0">
                <a:solidFill>
                  <a:schemeClr val="accent2">
                    <a:lumMod val="75000"/>
                  </a:schemeClr>
                </a:solidFill>
                <a:latin typeface="Times New Roman" panose="02020603050405020304" pitchFamily="18" charset="0"/>
                <a:cs typeface="Times New Roman" panose="02020603050405020304" pitchFamily="18" charset="0"/>
              </a:rPr>
              <a:t>2017 M. MOKYKLŲ SUKURIAMOS PRIDĖTINĖS VERTĖS VIDURKIAI </a:t>
            </a:r>
            <a:endParaRPr lang="en-US" sz="2000" i="1" dirty="0" smtClean="0">
              <a:solidFill>
                <a:schemeClr val="accent2">
                  <a:lumMod val="75000"/>
                </a:schemeClr>
              </a:solidFill>
            </a:endParaRPr>
          </a:p>
        </p:txBody>
      </p:sp>
      <p:pic>
        <p:nvPicPr>
          <p:cNvPr id="4" name="Paveikslėlis 3"/>
          <p:cNvPicPr>
            <a:picLocks noChangeAspect="1"/>
          </p:cNvPicPr>
          <p:nvPr/>
        </p:nvPicPr>
        <p:blipFill>
          <a:blip r:embed="rId4"/>
          <a:stretch>
            <a:fillRect/>
          </a:stretch>
        </p:blipFill>
        <p:spPr>
          <a:xfrm>
            <a:off x="152873" y="1196752"/>
            <a:ext cx="8379567" cy="5256583"/>
          </a:xfrm>
          <a:prstGeom prst="rect">
            <a:avLst/>
          </a:prstGeom>
        </p:spPr>
      </p:pic>
    </p:spTree>
    <p:extLst>
      <p:ext uri="{BB962C8B-B14F-4D97-AF65-F5344CB8AC3E}">
        <p14:creationId xmlns:p14="http://schemas.microsoft.com/office/powerpoint/2010/main" val="67958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Antraštė 1"/>
          <p:cNvSpPr>
            <a:spLocks noGrp="1"/>
          </p:cNvSpPr>
          <p:nvPr>
            <p:ph type="title"/>
          </p:nvPr>
        </p:nvSpPr>
        <p:spPr>
          <a:xfrm>
            <a:off x="971600" y="116632"/>
            <a:ext cx="7632848" cy="1224136"/>
          </a:xfrm>
        </p:spPr>
        <p:txBody>
          <a:bodyPr/>
          <a:lstStyle/>
          <a:p>
            <a:pPr>
              <a:spcAft>
                <a:spcPts val="0"/>
              </a:spcAft>
            </a:pPr>
            <a:r>
              <a:rPr lang="lt-LT" sz="2000" dirty="0">
                <a:latin typeface="Times New Roman" panose="02020603050405020304" pitchFamily="18" charset="0"/>
                <a:ea typeface="Times New Roman" panose="02020603050405020304" pitchFamily="18" charset="0"/>
              </a:rPr>
              <a:t> </a:t>
            </a:r>
            <a:r>
              <a:rPr lang="lt-LT" sz="2800" b="1" dirty="0" smtClean="0">
                <a:solidFill>
                  <a:schemeClr val="accent2">
                    <a:lumMod val="75000"/>
                  </a:schemeClr>
                </a:solidFill>
                <a:latin typeface="Times New Roman" panose="02020603050405020304" pitchFamily="18" charset="0"/>
                <a:ea typeface="Times New Roman" panose="02020603050405020304" pitchFamily="18" charset="0"/>
              </a:rPr>
              <a:t>DOKUMENTAI</a:t>
            </a:r>
            <a:r>
              <a:rPr lang="lt-LT" sz="2800" b="1" dirty="0">
                <a:solidFill>
                  <a:schemeClr val="accent2">
                    <a:lumMod val="75000"/>
                  </a:schemeClr>
                </a:solidFill>
                <a:latin typeface="Times New Roman" panose="02020603050405020304" pitchFamily="18" charset="0"/>
                <a:ea typeface="Times New Roman" panose="02020603050405020304" pitchFamily="18" charset="0"/>
              </a:rPr>
              <a:t> </a:t>
            </a:r>
            <a:endParaRPr lang="lt-LT" sz="2800" b="1"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8" name="Turinio vietos rezervavimo ženklas 2"/>
          <p:cNvSpPr>
            <a:spLocks noGrp="1"/>
          </p:cNvSpPr>
          <p:nvPr>
            <p:ph idx="1"/>
          </p:nvPr>
        </p:nvSpPr>
        <p:spPr>
          <a:xfrm>
            <a:off x="0" y="1340768"/>
            <a:ext cx="8686800" cy="5112568"/>
          </a:xfrm>
        </p:spPr>
        <p:txBody>
          <a:bodyPr/>
          <a:lstStyle/>
          <a:p>
            <a:pPr marL="0" lvl="0" indent="0" algn="just">
              <a:spcAft>
                <a:spcPts val="0"/>
              </a:spcAft>
              <a:buNone/>
              <a:tabLst>
                <a:tab pos="3886200" algn="l"/>
              </a:tabLst>
            </a:pPr>
            <a:r>
              <a:rPr lang="lt-LT" sz="2400" b="1" dirty="0">
                <a:latin typeface="Times New Roman" panose="02020603050405020304" pitchFamily="18" charset="0"/>
                <a:ea typeface="Times New Roman" panose="02020603050405020304" pitchFamily="18" charset="0"/>
              </a:rPr>
              <a:t>2017–2018 IR 2018–2019 MOKSLO METŲ PAGRINDINIO IR VIDURINIO UGDYMO PROGRAMŲ BENDRIEJI UGDYMO PLANAI </a:t>
            </a:r>
            <a:r>
              <a:rPr lang="lt-LT" sz="2000" dirty="0" smtClean="0">
                <a:latin typeface="Times New Roman" panose="02020603050405020304" pitchFamily="18" charset="0"/>
                <a:ea typeface="Times New Roman" panose="02020603050405020304" pitchFamily="18" charset="0"/>
              </a:rPr>
              <a:t>(Patvirtinta Lietuvos </a:t>
            </a:r>
            <a:r>
              <a:rPr lang="lt-LT" sz="2000" dirty="0">
                <a:latin typeface="Times New Roman" panose="02020603050405020304" pitchFamily="18" charset="0"/>
                <a:ea typeface="Times New Roman" panose="02020603050405020304" pitchFamily="18" charset="0"/>
              </a:rPr>
              <a:t>Respublikos švietimo ir mokslo ministro 2017 m. </a:t>
            </a:r>
            <a:r>
              <a:rPr lang="lt-LT" sz="2000" dirty="0" smtClean="0">
                <a:latin typeface="Times New Roman" panose="02020603050405020304" pitchFamily="18" charset="0"/>
                <a:ea typeface="Times New Roman" panose="02020603050405020304" pitchFamily="18" charset="0"/>
              </a:rPr>
              <a:t>birželio 2 </a:t>
            </a:r>
            <a:r>
              <a:rPr lang="lt-LT" sz="2000" dirty="0">
                <a:latin typeface="Times New Roman" panose="02020603050405020304" pitchFamily="18" charset="0"/>
                <a:ea typeface="Times New Roman" panose="02020603050405020304" pitchFamily="18" charset="0"/>
              </a:rPr>
              <a:t>d. </a:t>
            </a:r>
            <a:r>
              <a:rPr lang="lt-LT" sz="2000" dirty="0" smtClean="0">
                <a:latin typeface="Times New Roman" panose="02020603050405020304" pitchFamily="18" charset="0"/>
                <a:ea typeface="Times New Roman" panose="02020603050405020304" pitchFamily="18" charset="0"/>
              </a:rPr>
              <a:t>įsakymu Nr</a:t>
            </a:r>
            <a:r>
              <a:rPr lang="lt-LT" sz="2000" dirty="0">
                <a:latin typeface="Times New Roman" panose="02020603050405020304" pitchFamily="18" charset="0"/>
                <a:ea typeface="Times New Roman" panose="02020603050405020304" pitchFamily="18" charset="0"/>
              </a:rPr>
              <a:t>. </a:t>
            </a:r>
            <a:r>
              <a:rPr lang="lt-LT" sz="2000" dirty="0" smtClean="0">
                <a:latin typeface="Times New Roman" panose="02020603050405020304" pitchFamily="18" charset="0"/>
                <a:ea typeface="Times New Roman" panose="02020603050405020304" pitchFamily="18" charset="0"/>
              </a:rPr>
              <a:t>V-442).</a:t>
            </a:r>
          </a:p>
          <a:p>
            <a:pPr marL="0" lvl="0" indent="0" algn="just">
              <a:spcAft>
                <a:spcPts val="0"/>
              </a:spcAft>
              <a:buNone/>
              <a:tabLst>
                <a:tab pos="3886200" algn="l"/>
              </a:tabLst>
            </a:pPr>
            <a:endParaRPr lang="lt-LT" sz="2000" dirty="0" smtClean="0">
              <a:latin typeface="Times New Roman" panose="02020603050405020304" pitchFamily="18" charset="0"/>
              <a:ea typeface="Times New Roman" panose="02020603050405020304" pitchFamily="18" charset="0"/>
            </a:endParaRPr>
          </a:p>
          <a:p>
            <a:pPr marL="0" lvl="0" indent="0" algn="just">
              <a:spcAft>
                <a:spcPts val="0"/>
              </a:spcAft>
              <a:buNone/>
              <a:tabLst>
                <a:tab pos="3886200" algn="l"/>
              </a:tabLst>
            </a:pPr>
            <a:endParaRPr lang="lt-LT" sz="2000" dirty="0" smtClean="0">
              <a:latin typeface="Times New Roman" panose="02020603050405020304" pitchFamily="18" charset="0"/>
              <a:ea typeface="Times New Roman" panose="02020603050405020304" pitchFamily="18" charset="0"/>
            </a:endParaRPr>
          </a:p>
          <a:p>
            <a:pPr marL="0" lvl="0" indent="0" algn="just">
              <a:spcAft>
                <a:spcPts val="0"/>
              </a:spcAft>
              <a:buNone/>
              <a:tabLst>
                <a:tab pos="3886200" algn="l"/>
              </a:tabLst>
            </a:pPr>
            <a:r>
              <a:rPr lang="lt-LT" sz="2000" dirty="0">
                <a:latin typeface="Times New Roman" panose="02020603050405020304" pitchFamily="18" charset="0"/>
                <a:ea typeface="Times New Roman" panose="02020603050405020304" pitchFamily="18" charset="0"/>
              </a:rPr>
              <a:t/>
            </a:r>
            <a:br>
              <a:rPr lang="lt-LT" sz="2000" dirty="0">
                <a:latin typeface="Times New Roman" panose="02020603050405020304" pitchFamily="18" charset="0"/>
                <a:ea typeface="Times New Roman" panose="02020603050405020304" pitchFamily="18" charset="0"/>
              </a:rPr>
            </a:br>
            <a:r>
              <a:rPr lang="lt-LT" sz="2400" b="1" dirty="0" smtClean="0">
                <a:solidFill>
                  <a:prstClr val="black"/>
                </a:solidFill>
                <a:latin typeface="Times New Roman" panose="02020603050405020304" pitchFamily="18" charset="0"/>
                <a:ea typeface="Times New Roman" panose="02020603050405020304" pitchFamily="18" charset="0"/>
              </a:rPr>
              <a:t>2017–2018 </a:t>
            </a:r>
            <a:r>
              <a:rPr lang="lt-LT" sz="2400" b="1" dirty="0">
                <a:solidFill>
                  <a:prstClr val="black"/>
                </a:solidFill>
                <a:latin typeface="Times New Roman" panose="02020603050405020304" pitchFamily="18" charset="0"/>
                <a:ea typeface="Times New Roman" panose="02020603050405020304" pitchFamily="18" charset="0"/>
              </a:rPr>
              <a:t>IR 2018–2019 MOKSLO METŲ PRADINIO UGDYMO PROGRAMOS BENDRASIS UGDYMO </a:t>
            </a:r>
            <a:r>
              <a:rPr lang="lt-LT" sz="2400" b="1" dirty="0" smtClean="0">
                <a:solidFill>
                  <a:prstClr val="black"/>
                </a:solidFill>
                <a:latin typeface="Times New Roman" panose="02020603050405020304" pitchFamily="18" charset="0"/>
                <a:ea typeface="Times New Roman" panose="02020603050405020304" pitchFamily="18" charset="0"/>
              </a:rPr>
              <a:t>PLANAS </a:t>
            </a:r>
            <a:r>
              <a:rPr lang="lt-LT" sz="2000" dirty="0" smtClean="0">
                <a:solidFill>
                  <a:prstClr val="black"/>
                </a:solidFill>
                <a:latin typeface="Times New Roman" panose="02020603050405020304" pitchFamily="18" charset="0"/>
                <a:ea typeface="Times New Roman" panose="02020603050405020304" pitchFamily="18" charset="0"/>
              </a:rPr>
              <a:t>(</a:t>
            </a:r>
            <a:r>
              <a:rPr lang="lt-LT" sz="2000" dirty="0" smtClean="0">
                <a:latin typeface="Times New Roman" panose="02020603050405020304" pitchFamily="18" charset="0"/>
                <a:ea typeface="Times New Roman" panose="02020603050405020304" pitchFamily="18" charset="0"/>
              </a:rPr>
              <a:t>Patvirtinta </a:t>
            </a:r>
            <a:r>
              <a:rPr lang="lt-LT" sz="2000" dirty="0" smtClean="0">
                <a:latin typeface="Times New Roman" panose="02020603050405020304" pitchFamily="18" charset="0"/>
                <a:ea typeface="MS Mincho"/>
              </a:rPr>
              <a:t>Lietuvos </a:t>
            </a:r>
            <a:r>
              <a:rPr lang="lt-LT" sz="2000" dirty="0">
                <a:latin typeface="Times New Roman" panose="02020603050405020304" pitchFamily="18" charset="0"/>
                <a:ea typeface="MS Mincho"/>
              </a:rPr>
              <a:t>Respublikos švietimo ir mokslo </a:t>
            </a:r>
            <a:r>
              <a:rPr lang="lt-LT" sz="2000" dirty="0" smtClean="0">
                <a:latin typeface="Times New Roman" panose="02020603050405020304" pitchFamily="18" charset="0"/>
                <a:ea typeface="MS Mincho"/>
              </a:rPr>
              <a:t>ministro 2017 </a:t>
            </a:r>
            <a:r>
              <a:rPr lang="lt-LT" sz="2000" dirty="0">
                <a:latin typeface="Times New Roman" panose="02020603050405020304" pitchFamily="18" charset="0"/>
                <a:ea typeface="MS Mincho"/>
              </a:rPr>
              <a:t>m. birželio 2 d. įsakymu Nr. </a:t>
            </a:r>
            <a:r>
              <a:rPr lang="lt-LT" sz="2000" dirty="0" smtClean="0">
                <a:latin typeface="Times New Roman" panose="02020603050405020304" pitchFamily="18" charset="0"/>
                <a:ea typeface="MS Mincho"/>
              </a:rPr>
              <a:t>V-446).</a:t>
            </a:r>
          </a:p>
          <a:p>
            <a:pPr marL="0" indent="0">
              <a:spcAft>
                <a:spcPts val="0"/>
              </a:spcAft>
              <a:buNone/>
            </a:pPr>
            <a:endParaRPr lang="lt-LT"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4335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16216" y="616530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1C6F0-6F09-4596-80DA-06B30149D83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itle 1"/>
          <p:cNvSpPr>
            <a:spLocks noGrp="1"/>
          </p:cNvSpPr>
          <p:nvPr>
            <p:ph type="title"/>
          </p:nvPr>
        </p:nvSpPr>
        <p:spPr>
          <a:xfrm>
            <a:off x="510890" y="116632"/>
            <a:ext cx="8229600" cy="1328974"/>
          </a:xfrm>
        </p:spPr>
        <p:txBody>
          <a:bodyPr/>
          <a:lstStyle/>
          <a:p>
            <a:r>
              <a:rPr lang="lt-LT" altLang="lt-LT" sz="2400" b="1" dirty="0" smtClean="0">
                <a:solidFill>
                  <a:schemeClr val="accent2">
                    <a:lumMod val="75000"/>
                  </a:schemeClr>
                </a:solidFill>
                <a:latin typeface="Times New Roman" panose="02020603050405020304" pitchFamily="18" charset="0"/>
                <a:cs typeface="Times New Roman" panose="02020603050405020304" pitchFamily="18" charset="0"/>
              </a:rPr>
              <a:t>2017 M. NMPP MOKYKLŲ PROCENTINIAI RODIKLIAI PAGAL </a:t>
            </a:r>
            <a:br>
              <a:rPr lang="lt-LT" altLang="lt-LT" sz="24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altLang="lt-LT" sz="2400" b="1" dirty="0" smtClean="0">
                <a:solidFill>
                  <a:schemeClr val="accent2">
                    <a:lumMod val="75000"/>
                  </a:schemeClr>
                </a:solidFill>
                <a:latin typeface="Times New Roman" panose="02020603050405020304" pitchFamily="18" charset="0"/>
                <a:cs typeface="Times New Roman" panose="02020603050405020304" pitchFamily="18" charset="0"/>
              </a:rPr>
              <a:t>MOKOMUOSIUS </a:t>
            </a:r>
            <a:r>
              <a:rPr lang="lt-LT" altLang="lt-LT" sz="2400" b="1" dirty="0" smtClean="0">
                <a:solidFill>
                  <a:schemeClr val="accent2">
                    <a:lumMod val="75000"/>
                  </a:schemeClr>
                </a:solidFill>
                <a:latin typeface="Times New Roman" panose="02020603050405020304" pitchFamily="18" charset="0"/>
                <a:cs typeface="Times New Roman" panose="02020603050405020304" pitchFamily="18" charset="0"/>
              </a:rPr>
              <a:t>DALYKUS</a:t>
            </a:r>
            <a:endParaRPr lang="en-US" sz="2000" i="1" dirty="0" smtClean="0">
              <a:solidFill>
                <a:schemeClr val="accent2">
                  <a:lumMod val="75000"/>
                </a:schemeClr>
              </a:solidFill>
            </a:endParaRPr>
          </a:p>
        </p:txBody>
      </p:sp>
      <p:pic>
        <p:nvPicPr>
          <p:cNvPr id="5" name="Turinio vietos rezervavimo ženklas 4"/>
          <p:cNvPicPr>
            <a:picLocks noGrp="1" noChangeAspect="1"/>
          </p:cNvPicPr>
          <p:nvPr>
            <p:ph idx="1"/>
          </p:nvPr>
        </p:nvPicPr>
        <p:blipFill>
          <a:blip r:embed="rId4"/>
          <a:stretch>
            <a:fillRect/>
          </a:stretch>
        </p:blipFill>
        <p:spPr>
          <a:xfrm>
            <a:off x="150968" y="1772816"/>
            <a:ext cx="8470304" cy="3744416"/>
          </a:xfrm>
          <a:prstGeom prst="rect">
            <a:avLst/>
          </a:prstGeom>
        </p:spPr>
      </p:pic>
    </p:spTree>
    <p:extLst>
      <p:ext uri="{BB962C8B-B14F-4D97-AF65-F5344CB8AC3E}">
        <p14:creationId xmlns:p14="http://schemas.microsoft.com/office/powerpoint/2010/main" val="1207305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510890" y="302606"/>
            <a:ext cx="8229600" cy="1193506"/>
          </a:xfrm>
        </p:spPr>
        <p:txBody>
          <a:bodyPr/>
          <a:lstStyle/>
          <a:p>
            <a:r>
              <a:rPr lang="lt-LT" altLang="lt-LT" sz="2400" b="1" dirty="0" smtClean="0">
                <a:solidFill>
                  <a:schemeClr val="accent2">
                    <a:lumMod val="75000"/>
                  </a:schemeClr>
                </a:solidFill>
                <a:latin typeface="Times New Roman" panose="02020603050405020304" pitchFamily="18" charset="0"/>
                <a:cs typeface="Times New Roman" panose="02020603050405020304" pitchFamily="18" charset="0"/>
              </a:rPr>
              <a:t>NMPP rezultatai pagrindiniu + aukštesniuoju lygiu progimnazijoje (proc.)</a:t>
            </a:r>
            <a:br>
              <a:rPr lang="lt-LT" altLang="lt-LT" sz="24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altLang="lt-LT" sz="1800" b="1" dirty="0" smtClean="0">
                <a:solidFill>
                  <a:schemeClr val="accent2">
                    <a:lumMod val="75000"/>
                  </a:schemeClr>
                </a:solidFill>
                <a:latin typeface="Times New Roman" panose="02020603050405020304" pitchFamily="18" charset="0"/>
                <a:cs typeface="Times New Roman" panose="02020603050405020304" pitchFamily="18" charset="0"/>
              </a:rPr>
              <a:t>(analizuojant 2014–2015 m. m. 4 klasės ir 2016–2017 m. m. 6 klasės pasiektus rezultatus pagal mokomuosius dalykus)</a:t>
            </a:r>
            <a:endParaRPr lang="en-US" sz="1800" dirty="0" smtClean="0">
              <a:solidFill>
                <a:schemeClr val="accent2">
                  <a:lumMod val="75000"/>
                </a:schemeClr>
              </a:solidFill>
            </a:endParaRPr>
          </a:p>
        </p:txBody>
      </p:sp>
      <p:sp>
        <p:nvSpPr>
          <p:cNvPr id="2" name="Slide Number Placeholder 1"/>
          <p:cNvSpPr>
            <a:spLocks noGrp="1"/>
          </p:cNvSpPr>
          <p:nvPr>
            <p:ph type="sldNum" sz="quarter" idx="12"/>
          </p:nvPr>
        </p:nvSpPr>
        <p:spPr>
          <a:xfrm>
            <a:off x="6516216" y="616530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1C6F0-6F09-4596-80DA-06B30149D83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6" name="Diagrama 5"/>
          <p:cNvGraphicFramePr>
            <a:graphicFrameLocks/>
          </p:cNvGraphicFramePr>
          <p:nvPr>
            <p:extLst>
              <p:ext uri="{D42A27DB-BD31-4B8C-83A1-F6EECF244321}">
                <p14:modId xmlns:p14="http://schemas.microsoft.com/office/powerpoint/2010/main" val="688253007"/>
              </p:ext>
            </p:extLst>
          </p:nvPr>
        </p:nvGraphicFramePr>
        <p:xfrm>
          <a:off x="107504" y="1700808"/>
          <a:ext cx="8424936" cy="4680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6416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908720"/>
          </a:xfrm>
        </p:spPr>
        <p:txBody>
          <a:bodyPr/>
          <a:lstStyle/>
          <a:p>
            <a:r>
              <a:rPr lang="lt-LT" b="1" dirty="0" smtClean="0">
                <a:solidFill>
                  <a:schemeClr val="accent2">
                    <a:lumMod val="75000"/>
                  </a:schemeClr>
                </a:solidFill>
              </a:rPr>
              <a:t>IŠVADA</a:t>
            </a:r>
            <a:endParaRPr lang="lt-LT" b="1" dirty="0">
              <a:solidFill>
                <a:schemeClr val="accent2">
                  <a:lumMod val="75000"/>
                </a:schemeClr>
              </a:solidFill>
            </a:endParaRPr>
          </a:p>
        </p:txBody>
      </p:sp>
      <p:sp>
        <p:nvSpPr>
          <p:cNvPr id="3" name="Turinio vietos rezervavimo ženklas 2"/>
          <p:cNvSpPr>
            <a:spLocks noGrp="1"/>
          </p:cNvSpPr>
          <p:nvPr>
            <p:ph idx="1"/>
          </p:nvPr>
        </p:nvSpPr>
        <p:spPr>
          <a:xfrm>
            <a:off x="0" y="692696"/>
            <a:ext cx="8686800" cy="5832648"/>
          </a:xfrm>
        </p:spPr>
        <p:txBody>
          <a:bodyPr/>
          <a:lstStyle/>
          <a:p>
            <a:pPr marL="0" indent="0" algn="just">
              <a:buNone/>
            </a:pPr>
            <a:r>
              <a:rPr lang="lt-LT" dirty="0" smtClean="0"/>
              <a:t>Mokyklos ugdymo planas turėtų atspindėti bendruomenės susitarimus ir sprendimus:</a:t>
            </a:r>
          </a:p>
          <a:p>
            <a:pPr algn="just">
              <a:buFont typeface="Wingdings" panose="05000000000000000000" pitchFamily="2" charset="2"/>
              <a:buChar char="q"/>
            </a:pPr>
            <a:r>
              <a:rPr lang="lt-LT" dirty="0" smtClean="0"/>
              <a:t>paremtus duomenų analize (mokinių pasiekimai, užimtumas neformalia veikla, pamokų stebėsenos rezultatai ir kt.); </a:t>
            </a:r>
          </a:p>
          <a:p>
            <a:pPr algn="just">
              <a:buFont typeface="Wingdings" panose="05000000000000000000" pitchFamily="2" charset="2"/>
              <a:buChar char="q"/>
            </a:pPr>
            <a:r>
              <a:rPr lang="lt-LT" dirty="0"/>
              <a:t>kuriančius mokinių pasiekimų ir mokymosi pagalbos teikimo gerinimo sistemą, apimančią:</a:t>
            </a:r>
          </a:p>
          <a:p>
            <a:pPr lvl="2" algn="just">
              <a:buFont typeface="Wingdings" panose="05000000000000000000" pitchFamily="2" charset="2"/>
              <a:buChar char="§"/>
            </a:pPr>
            <a:r>
              <a:rPr lang="lt-LT" dirty="0"/>
              <a:t>žemų pasiekimų prevenciją (iš anksto numatant galimus probleminius atvejus ir stengiantis jų išvengti), </a:t>
            </a:r>
          </a:p>
          <a:p>
            <a:pPr lvl="2" algn="just">
              <a:buFont typeface="Wingdings" panose="05000000000000000000" pitchFamily="2" charset="2"/>
              <a:buChar char="§"/>
            </a:pPr>
            <a:r>
              <a:rPr lang="lt-LT" dirty="0"/>
              <a:t>intervenciją (sprendžiant iškilusias problemas),</a:t>
            </a:r>
          </a:p>
          <a:p>
            <a:pPr lvl="2" algn="just">
              <a:buFont typeface="Wingdings" panose="05000000000000000000" pitchFamily="2" charset="2"/>
              <a:buChar char="§"/>
            </a:pPr>
            <a:r>
              <a:rPr lang="lt-LT" dirty="0"/>
              <a:t>žemų pasiekimų kompensacines priemones (suteikiant tai, ko mokiniai negali gauti namuose ir pan</a:t>
            </a:r>
            <a:r>
              <a:rPr lang="lt-LT" dirty="0" smtClean="0"/>
              <a:t>.);</a:t>
            </a:r>
            <a:endParaRPr lang="lt-LT" dirty="0"/>
          </a:p>
        </p:txBody>
      </p:sp>
    </p:spTree>
    <p:extLst>
      <p:ext uri="{BB962C8B-B14F-4D97-AF65-F5344CB8AC3E}">
        <p14:creationId xmlns:p14="http://schemas.microsoft.com/office/powerpoint/2010/main" val="986596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980728"/>
          </a:xfrm>
        </p:spPr>
        <p:txBody>
          <a:bodyPr/>
          <a:lstStyle/>
          <a:p>
            <a:r>
              <a:rPr lang="lt-LT" b="1" dirty="0" smtClean="0">
                <a:solidFill>
                  <a:schemeClr val="accent2">
                    <a:lumMod val="60000"/>
                    <a:lumOff val="40000"/>
                  </a:schemeClr>
                </a:solidFill>
              </a:rPr>
              <a:t>IŠVADA</a:t>
            </a:r>
            <a:endParaRPr lang="lt-LT" b="1" dirty="0">
              <a:solidFill>
                <a:schemeClr val="accent2">
                  <a:lumMod val="60000"/>
                  <a:lumOff val="40000"/>
                </a:schemeClr>
              </a:solidFill>
            </a:endParaRPr>
          </a:p>
        </p:txBody>
      </p:sp>
      <p:sp>
        <p:nvSpPr>
          <p:cNvPr id="3" name="Turinio vietos rezervavimo ženklas 2"/>
          <p:cNvSpPr>
            <a:spLocks noGrp="1"/>
          </p:cNvSpPr>
          <p:nvPr>
            <p:ph idx="1"/>
          </p:nvPr>
        </p:nvSpPr>
        <p:spPr>
          <a:xfrm>
            <a:off x="0" y="836712"/>
            <a:ext cx="8686800" cy="5544616"/>
          </a:xfrm>
        </p:spPr>
        <p:txBody>
          <a:bodyPr/>
          <a:lstStyle/>
          <a:p>
            <a:pPr algn="just">
              <a:buFont typeface="Wingdings" panose="05000000000000000000" pitchFamily="2" charset="2"/>
              <a:buChar char="q"/>
            </a:pPr>
            <a:r>
              <a:rPr lang="lt-LT" dirty="0" smtClean="0"/>
              <a:t>užtikrinančius </a:t>
            </a:r>
            <a:r>
              <a:rPr lang="lt-LT" dirty="0"/>
              <a:t>kokybę viso ugdymo proceso metu (175 ir 185 ugdymo dienas</a:t>
            </a:r>
            <a:r>
              <a:rPr lang="lt-LT" dirty="0" smtClean="0"/>
              <a:t>);</a:t>
            </a:r>
          </a:p>
          <a:p>
            <a:pPr algn="just">
              <a:buFont typeface="Wingdings" panose="05000000000000000000" pitchFamily="2" charset="2"/>
              <a:buChar char="q"/>
            </a:pPr>
            <a:r>
              <a:rPr lang="lt-LT" dirty="0"/>
              <a:t>nukreiptus į veiklos </a:t>
            </a:r>
            <a:r>
              <a:rPr lang="lt-LT" dirty="0" err="1"/>
              <a:t>inovatyvumą</a:t>
            </a:r>
            <a:r>
              <a:rPr lang="lt-LT" dirty="0"/>
              <a:t>, suteikiančius mokyklai išskirtinumą mokinių pažangos ir pasiekimų gerinimo link</a:t>
            </a:r>
            <a:r>
              <a:rPr lang="lt-LT" dirty="0" smtClean="0"/>
              <a:t>;</a:t>
            </a:r>
          </a:p>
          <a:p>
            <a:pPr algn="just">
              <a:buFont typeface="Wingdings" panose="05000000000000000000" pitchFamily="2" charset="2"/>
              <a:buChar char="q"/>
            </a:pPr>
            <a:r>
              <a:rPr lang="lt-LT" dirty="0" smtClean="0"/>
              <a:t>atliepiančius </a:t>
            </a:r>
            <a:r>
              <a:rPr lang="lt-LT" dirty="0"/>
              <a:t>šiuolaikinius reikalavimus mokyklai ir išryškinančios konkrečios mokyklos veiklos savitumą</a:t>
            </a:r>
            <a:r>
              <a:rPr lang="lt-LT" dirty="0" smtClean="0"/>
              <a:t>;</a:t>
            </a:r>
          </a:p>
          <a:p>
            <a:pPr algn="just">
              <a:buFont typeface="Wingdings" panose="05000000000000000000" pitchFamily="2" charset="2"/>
              <a:buChar char="q"/>
            </a:pPr>
            <a:r>
              <a:rPr lang="lt-LT" dirty="0"/>
              <a:t> analizuojančius mokinių pasiekimų ir mokymosi pagalbos teikimo </a:t>
            </a:r>
            <a:r>
              <a:rPr lang="lt-LT" dirty="0" smtClean="0"/>
              <a:t>gerinimo priemonių veiksmingumą.</a:t>
            </a:r>
          </a:p>
          <a:p>
            <a:pPr algn="just">
              <a:buFont typeface="Wingdings" panose="05000000000000000000" pitchFamily="2" charset="2"/>
              <a:buChar char="q"/>
            </a:pPr>
            <a:endParaRPr lang="lt-LT" dirty="0" smtClean="0"/>
          </a:p>
          <a:p>
            <a:pPr algn="just">
              <a:buFont typeface="Wingdings" panose="05000000000000000000" pitchFamily="2" charset="2"/>
              <a:buChar char="q"/>
            </a:pPr>
            <a:endParaRPr lang="lt-LT" dirty="0" smtClean="0"/>
          </a:p>
          <a:p>
            <a:pPr marL="0" indent="0" algn="just">
              <a:buNone/>
            </a:pPr>
            <a:endParaRPr lang="lt-LT" dirty="0" smtClean="0"/>
          </a:p>
        </p:txBody>
      </p:sp>
    </p:spTree>
    <p:extLst>
      <p:ext uri="{BB962C8B-B14F-4D97-AF65-F5344CB8AC3E}">
        <p14:creationId xmlns:p14="http://schemas.microsoft.com/office/powerpoint/2010/main" val="38771064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marL="0" indent="0" algn="ctr">
              <a:buNone/>
            </a:pPr>
            <a:r>
              <a:rPr lang="lt-LT" sz="4000" b="1" dirty="0" smtClean="0">
                <a:solidFill>
                  <a:schemeClr val="accent6">
                    <a:lumMod val="50000"/>
                  </a:schemeClr>
                </a:solidFill>
              </a:rPr>
              <a:t>GERIAUSIAS BŪDAS NUSPĖTI ATEITĮ – KURTI JĄ PATIEMS.</a:t>
            </a:r>
          </a:p>
          <a:p>
            <a:pPr marL="0" indent="0" algn="ctr">
              <a:buNone/>
            </a:pPr>
            <a:endParaRPr lang="lt-LT" dirty="0" smtClean="0"/>
          </a:p>
          <a:p>
            <a:pPr marL="0" indent="0" algn="ctr">
              <a:buNone/>
            </a:pPr>
            <a:endParaRPr lang="lt-LT" dirty="0"/>
          </a:p>
          <a:p>
            <a:pPr marL="0" indent="0" algn="r">
              <a:buNone/>
            </a:pPr>
            <a:r>
              <a:rPr lang="lt-LT" dirty="0" smtClean="0"/>
              <a:t>-P. H. </a:t>
            </a:r>
            <a:r>
              <a:rPr lang="lt-LT" dirty="0" err="1" smtClean="0"/>
              <a:t>Diamandis</a:t>
            </a:r>
            <a:r>
              <a:rPr lang="lt-LT" dirty="0" smtClean="0"/>
              <a:t>, S. </a:t>
            </a:r>
            <a:r>
              <a:rPr lang="lt-LT" dirty="0" err="1" smtClean="0"/>
              <a:t>Kotler</a:t>
            </a:r>
            <a:endParaRPr lang="lt-LT" dirty="0"/>
          </a:p>
        </p:txBody>
      </p:sp>
    </p:spTree>
    <p:extLst>
      <p:ext uri="{BB962C8B-B14F-4D97-AF65-F5344CB8AC3E}">
        <p14:creationId xmlns:p14="http://schemas.microsoft.com/office/powerpoint/2010/main" val="592474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99592" y="116632"/>
            <a:ext cx="7787208" cy="792088"/>
          </a:xfrm>
        </p:spPr>
        <p:txBody>
          <a:bodyPr/>
          <a:lstStyle/>
          <a:p>
            <a:r>
              <a:rPr lang="lt-LT" sz="2800" b="1" dirty="0" smtClean="0">
                <a:solidFill>
                  <a:srgbClr val="C0504D">
                    <a:lumMod val="75000"/>
                  </a:srgbClr>
                </a:solidFill>
                <a:latin typeface="Times New Roman"/>
                <a:ea typeface="Times New Roman"/>
              </a:rPr>
              <a:t>AČIŪ UŽ DĖMESĮ.</a:t>
            </a:r>
            <a:endParaRPr lang="lt-LT" dirty="0"/>
          </a:p>
        </p:txBody>
      </p:sp>
      <p:pic>
        <p:nvPicPr>
          <p:cNvPr id="4" name="Turinio vietos rezervavimo ženklas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7504" y="1052736"/>
            <a:ext cx="8496944" cy="5400600"/>
          </a:xfrm>
        </p:spPr>
      </p:pic>
    </p:spTree>
    <p:extLst>
      <p:ext uri="{BB962C8B-B14F-4D97-AF65-F5344CB8AC3E}">
        <p14:creationId xmlns:p14="http://schemas.microsoft.com/office/powerpoint/2010/main" val="214968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0" y="0"/>
            <a:ext cx="9036496" cy="1052736"/>
          </a:xfrm>
        </p:spPr>
        <p:txBody>
          <a:bodyPr/>
          <a:lstStyle/>
          <a:p>
            <a:r>
              <a:rPr lang="lt-LT" sz="2800" b="1" dirty="0" smtClean="0">
                <a:solidFill>
                  <a:srgbClr val="C0504D">
                    <a:lumMod val="75000"/>
                  </a:srgbClr>
                </a:solidFill>
                <a:latin typeface="Times New Roman"/>
                <a:ea typeface="Times New Roman"/>
              </a:rPr>
              <a:t>MOKYMOSI PAGALBOS TEIKIMO KOORDINAVIMO SISTEMA</a:t>
            </a:r>
            <a:endParaRPr lang="lt-LT" dirty="0"/>
          </a:p>
        </p:txBody>
      </p:sp>
      <p:pic>
        <p:nvPicPr>
          <p:cNvPr id="5" name="Turinio vietos rezervavimo ženklas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672" y="980728"/>
            <a:ext cx="8604448" cy="5472608"/>
          </a:xfrm>
        </p:spPr>
      </p:pic>
    </p:spTree>
    <p:extLst>
      <p:ext uri="{BB962C8B-B14F-4D97-AF65-F5344CB8AC3E}">
        <p14:creationId xmlns:p14="http://schemas.microsoft.com/office/powerpoint/2010/main" val="3156328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Antraštė 1"/>
          <p:cNvSpPr>
            <a:spLocks noGrp="1"/>
          </p:cNvSpPr>
          <p:nvPr>
            <p:ph type="title"/>
          </p:nvPr>
        </p:nvSpPr>
        <p:spPr>
          <a:xfrm>
            <a:off x="827584" y="116632"/>
            <a:ext cx="8003232" cy="1584176"/>
          </a:xfrm>
        </p:spPr>
        <p:txBody>
          <a:bodyPr/>
          <a:lstStyle/>
          <a:p>
            <a:pPr lvl="0">
              <a:spcBef>
                <a:spcPct val="20000"/>
              </a:spcBef>
            </a:pPr>
            <a:r>
              <a:rPr lang="lt-LT" sz="4000" b="1" dirty="0" smtClean="0">
                <a:solidFill>
                  <a:schemeClr val="accent2">
                    <a:lumMod val="75000"/>
                  </a:schemeClr>
                </a:solidFill>
                <a:latin typeface="Times New Roman"/>
                <a:ea typeface="Times New Roman"/>
                <a:cs typeface="+mn-cs"/>
              </a:rPr>
              <a:t>BENDRŲJŲ UGDYMO PLANŲ TIKSLAS</a:t>
            </a:r>
            <a:endParaRPr lang="lt-LT" sz="4000" b="1" dirty="0">
              <a:solidFill>
                <a:schemeClr val="accent2">
                  <a:lumMod val="75000"/>
                </a:schemeClr>
              </a:solidFill>
              <a:latin typeface="Times New Roman"/>
              <a:ea typeface="Times New Roman"/>
              <a:cs typeface="+mn-cs"/>
            </a:endParaRPr>
          </a:p>
        </p:txBody>
      </p:sp>
      <p:sp>
        <p:nvSpPr>
          <p:cNvPr id="8" name="Turinio vietos rezervavimo ženklas 2"/>
          <p:cNvSpPr>
            <a:spLocks noGrp="1"/>
          </p:cNvSpPr>
          <p:nvPr>
            <p:ph idx="1"/>
          </p:nvPr>
        </p:nvSpPr>
        <p:spPr>
          <a:xfrm>
            <a:off x="0" y="1556792"/>
            <a:ext cx="8686800" cy="4896544"/>
          </a:xfrm>
        </p:spPr>
        <p:txBody>
          <a:bodyPr/>
          <a:lstStyle/>
          <a:p>
            <a:pPr marL="0" indent="0" algn="just">
              <a:spcAft>
                <a:spcPts val="0"/>
              </a:spcAft>
              <a:buNone/>
            </a:pPr>
            <a:r>
              <a:rPr lang="lt-LT" sz="2800" dirty="0">
                <a:latin typeface="Times New Roman"/>
                <a:ea typeface="Times New Roman"/>
              </a:rPr>
              <a:t>A</a:t>
            </a:r>
            <a:r>
              <a:rPr lang="lt-LT" sz="2800" dirty="0" smtClean="0">
                <a:latin typeface="Times New Roman"/>
                <a:ea typeface="Times New Roman"/>
              </a:rPr>
              <a:t>pibrėžti </a:t>
            </a:r>
            <a:r>
              <a:rPr lang="lt-LT" sz="2800" dirty="0">
                <a:latin typeface="Times New Roman"/>
                <a:ea typeface="Times New Roman"/>
              </a:rPr>
              <a:t>bendruosius ugdymo programų vykdymo reikalavimus ir pateikti rekomendacijų mokykloms </a:t>
            </a:r>
            <a:r>
              <a:rPr lang="lt-LT" sz="2800" u="sng" dirty="0">
                <a:latin typeface="Times New Roman"/>
                <a:ea typeface="Times New Roman"/>
              </a:rPr>
              <a:t>ugdymo turiniui formuoti ir ugdymo procesui organizuoti</a:t>
            </a:r>
            <a:r>
              <a:rPr lang="lt-LT" sz="2800" dirty="0">
                <a:latin typeface="Times New Roman"/>
                <a:ea typeface="Times New Roman"/>
              </a:rPr>
              <a:t>, kad </a:t>
            </a:r>
            <a:r>
              <a:rPr lang="lt-LT" sz="2800" i="1" dirty="0">
                <a:latin typeface="Times New Roman"/>
                <a:ea typeface="Times New Roman"/>
              </a:rPr>
              <a:t>kiekvienas </a:t>
            </a:r>
            <a:r>
              <a:rPr lang="lt-LT" sz="2800" i="1" dirty="0" smtClean="0">
                <a:latin typeface="Times New Roman"/>
                <a:ea typeface="Times New Roman"/>
              </a:rPr>
              <a:t>mokinys:</a:t>
            </a:r>
          </a:p>
          <a:p>
            <a:pPr algn="just">
              <a:spcAft>
                <a:spcPts val="0"/>
              </a:spcAft>
              <a:buFont typeface="Wingdings" panose="05000000000000000000" pitchFamily="2" charset="2"/>
              <a:buChar char="q"/>
            </a:pPr>
            <a:r>
              <a:rPr lang="lt-LT" sz="2800" i="1" dirty="0" smtClean="0">
                <a:latin typeface="Times New Roman"/>
                <a:ea typeface="Times New Roman"/>
              </a:rPr>
              <a:t>pasiektų </a:t>
            </a:r>
            <a:r>
              <a:rPr lang="lt-LT" sz="2800" i="1" dirty="0">
                <a:latin typeface="Times New Roman"/>
                <a:ea typeface="Times New Roman"/>
              </a:rPr>
              <a:t>asmeninės </a:t>
            </a:r>
            <a:r>
              <a:rPr lang="lt-LT" sz="2800" i="1" dirty="0" smtClean="0">
                <a:latin typeface="Times New Roman"/>
                <a:ea typeface="Times New Roman"/>
              </a:rPr>
              <a:t>pažangos ir </a:t>
            </a:r>
            <a:r>
              <a:rPr lang="lt-LT" sz="2800" i="1" dirty="0">
                <a:latin typeface="Times New Roman"/>
                <a:ea typeface="Times New Roman"/>
              </a:rPr>
              <a:t>geresnių ugdymo(si) </a:t>
            </a:r>
            <a:r>
              <a:rPr lang="lt-LT" sz="2800" i="1" dirty="0" smtClean="0">
                <a:latin typeface="Times New Roman"/>
                <a:ea typeface="Times New Roman"/>
              </a:rPr>
              <a:t>rezultatų;</a:t>
            </a:r>
          </a:p>
          <a:p>
            <a:pPr algn="just">
              <a:spcAft>
                <a:spcPts val="0"/>
              </a:spcAft>
              <a:buFont typeface="Wingdings" panose="05000000000000000000" pitchFamily="2" charset="2"/>
              <a:buChar char="q"/>
            </a:pPr>
            <a:r>
              <a:rPr lang="lt-LT" sz="2800" i="1" dirty="0" smtClean="0">
                <a:latin typeface="Times New Roman"/>
                <a:ea typeface="Times New Roman"/>
              </a:rPr>
              <a:t>įgytų </a:t>
            </a:r>
            <a:r>
              <a:rPr lang="lt-LT" sz="2800" i="1" dirty="0">
                <a:latin typeface="Times New Roman"/>
                <a:ea typeface="Times New Roman"/>
              </a:rPr>
              <a:t>mokymuisi visą gyvenimą būtinų bendrųjų ir dalykinių kompetencijų visumą. </a:t>
            </a:r>
          </a:p>
          <a:p>
            <a:pPr marL="0" indent="0" algn="just">
              <a:buNone/>
            </a:pPr>
            <a:endParaRPr lang="lt-LT" sz="2800" dirty="0">
              <a:solidFill>
                <a:srgbClr val="000000"/>
              </a:solidFill>
              <a:latin typeface="Times New Roman"/>
              <a:ea typeface="Times New Roman"/>
            </a:endParaRPr>
          </a:p>
        </p:txBody>
      </p:sp>
    </p:spTree>
    <p:extLst>
      <p:ext uri="{BB962C8B-B14F-4D97-AF65-F5344CB8AC3E}">
        <p14:creationId xmlns:p14="http://schemas.microsoft.com/office/powerpoint/2010/main" val="2810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323528" y="0"/>
            <a:ext cx="8640960" cy="1484784"/>
          </a:xfrm>
        </p:spPr>
        <p:txBody>
          <a:bodyPr/>
          <a:lstStyle/>
          <a:p>
            <a:r>
              <a:rPr lang="lt-LT" sz="3200" b="1" dirty="0" smtClean="0">
                <a:solidFill>
                  <a:schemeClr val="accent2">
                    <a:lumMod val="75000"/>
                  </a:schemeClr>
                </a:solidFill>
                <a:latin typeface="Times New Roman" panose="02020603050405020304" pitchFamily="18" charset="0"/>
                <a:cs typeface="Times New Roman" panose="02020603050405020304" pitchFamily="18" charset="0"/>
              </a:rPr>
              <a:t>LIETUVOS RESPUBLIKOS ŠVIETIMO ĮSTATYMAS</a:t>
            </a:r>
            <a:endParaRPr lang="lt-LT" sz="1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0" y="1600200"/>
            <a:ext cx="8686800" cy="4925144"/>
          </a:xfrm>
        </p:spPr>
        <p:txBody>
          <a:bodyPr/>
          <a:lstStyle/>
          <a:p>
            <a:pPr marL="0" indent="0">
              <a:buNone/>
            </a:pPr>
            <a:r>
              <a:rPr lang="lt-LT" dirty="0" smtClean="0"/>
              <a:t>4 Straipsnis.</a:t>
            </a:r>
          </a:p>
          <a:p>
            <a:pPr marL="0" indent="0" algn="just">
              <a:buNone/>
            </a:pPr>
            <a:r>
              <a:rPr lang="lt-LT" dirty="0" smtClean="0"/>
              <a:t>1. Ugdymo turinį sudaro tai, ko mokoma ir mokomasi, </a:t>
            </a:r>
            <a:r>
              <a:rPr lang="lt-LT" u="sng" dirty="0" smtClean="0"/>
              <a:t>kaip mokoma ir mokomasi</a:t>
            </a:r>
            <a:r>
              <a:rPr lang="lt-LT" dirty="0" smtClean="0"/>
              <a:t>, kaip vertinama mokinių pažanga ir pasiekimai, kokios mokymo ir mokymosi priemonės naudojamos.</a:t>
            </a:r>
            <a:endParaRPr lang="lt-LT" dirty="0"/>
          </a:p>
        </p:txBody>
      </p:sp>
    </p:spTree>
    <p:extLst>
      <p:ext uri="{BB962C8B-B14F-4D97-AF65-F5344CB8AC3E}">
        <p14:creationId xmlns:p14="http://schemas.microsoft.com/office/powerpoint/2010/main" val="39735972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323528" y="0"/>
            <a:ext cx="8640960" cy="1484784"/>
          </a:xfrm>
        </p:spPr>
        <p:txBody>
          <a:bodyPr/>
          <a:lstStyle/>
          <a:p>
            <a:r>
              <a:rPr lang="lt-LT" sz="3200" b="1" dirty="0" smtClean="0">
                <a:solidFill>
                  <a:schemeClr val="accent6">
                    <a:lumMod val="50000"/>
                  </a:schemeClr>
                </a:solidFill>
              </a:rPr>
              <a:t>PRADINIO, PAGRINDINIO IR VIDURINIO UGDYMO PROGRAMŲ APRAŠAS</a:t>
            </a:r>
            <a:br>
              <a:rPr lang="lt-LT" sz="3200" b="1" dirty="0" smtClean="0">
                <a:solidFill>
                  <a:schemeClr val="accent6">
                    <a:lumMod val="50000"/>
                  </a:schemeClr>
                </a:solidFill>
              </a:rPr>
            </a:br>
            <a:r>
              <a:rPr lang="lt-LT" sz="3200" dirty="0" smtClean="0">
                <a:solidFill>
                  <a:schemeClr val="accent2">
                    <a:lumMod val="75000"/>
                  </a:schemeClr>
                </a:solidFill>
              </a:rPr>
              <a:t> </a:t>
            </a:r>
            <a:r>
              <a:rPr lang="lt-LT" sz="1600" dirty="0" smtClean="0">
                <a:solidFill>
                  <a:schemeClr val="accent2">
                    <a:lumMod val="75000"/>
                  </a:schemeClr>
                </a:solidFill>
              </a:rPr>
              <a:t>(patvirtintas LR ŠMM ministro 2015-12-21 įsakymu Nr. V-1309).</a:t>
            </a:r>
            <a:endParaRPr lang="lt-LT" sz="1600" dirty="0">
              <a:solidFill>
                <a:schemeClr val="accent2">
                  <a:lumMod val="75000"/>
                </a:schemeClr>
              </a:solidFill>
            </a:endParaRPr>
          </a:p>
        </p:txBody>
      </p:sp>
      <p:sp>
        <p:nvSpPr>
          <p:cNvPr id="3" name="Turinio vietos rezervavimo ženklas 2"/>
          <p:cNvSpPr>
            <a:spLocks noGrp="1"/>
          </p:cNvSpPr>
          <p:nvPr>
            <p:ph idx="1"/>
          </p:nvPr>
        </p:nvSpPr>
        <p:spPr>
          <a:xfrm>
            <a:off x="0" y="1484784"/>
            <a:ext cx="8686800" cy="5040560"/>
          </a:xfrm>
        </p:spPr>
        <p:txBody>
          <a:bodyPr/>
          <a:lstStyle/>
          <a:p>
            <a:pPr marL="0" indent="0">
              <a:buNone/>
            </a:pPr>
            <a:r>
              <a:rPr lang="lt-LT" dirty="0" smtClean="0"/>
              <a:t>33. Ugdymo(</a:t>
            </a:r>
            <a:r>
              <a:rPr lang="lt-LT" dirty="0" err="1" smtClean="0"/>
              <a:t>si</a:t>
            </a:r>
            <a:r>
              <a:rPr lang="lt-LT" dirty="0" smtClean="0"/>
              <a:t>) procesas yra:</a:t>
            </a:r>
          </a:p>
          <a:p>
            <a:pPr marL="0" indent="0" algn="just">
              <a:buNone/>
            </a:pPr>
            <a:r>
              <a:rPr lang="lt-LT" sz="2600" dirty="0" smtClean="0"/>
              <a:t>33.1. motyvuojantis, įdomus, patrauklus, prasmingas, dinamiškas, </a:t>
            </a:r>
            <a:r>
              <a:rPr lang="lt-LT" sz="2600" dirty="0" err="1" smtClean="0"/>
              <a:t>inovatyvus</a:t>
            </a:r>
            <a:r>
              <a:rPr lang="lt-LT" sz="2600" dirty="0" smtClean="0"/>
              <a:t>, kuriantis pozityvaus bendravimo, iniciatyvų, entuziazmo, dalyvavimo, lyderystės ir kt. situacijas;</a:t>
            </a:r>
          </a:p>
          <a:p>
            <a:pPr marL="0" indent="0" algn="just">
              <a:buNone/>
            </a:pPr>
            <a:r>
              <a:rPr lang="lt-LT" sz="2600" dirty="0" smtClean="0"/>
              <a:t>33.2. interaktyvus, grindžiamas dialogo kultūra, skatinantis mokinius bendradarbiauti, spręsti problemas...</a:t>
            </a:r>
          </a:p>
          <a:p>
            <a:pPr marL="0" indent="0" algn="just">
              <a:buNone/>
            </a:pPr>
            <a:r>
              <a:rPr lang="lt-LT" sz="2600" dirty="0" smtClean="0"/>
              <a:t>33.3. integralus...</a:t>
            </a:r>
          </a:p>
          <a:p>
            <a:pPr marL="0" indent="0" algn="just">
              <a:buNone/>
            </a:pPr>
            <a:r>
              <a:rPr lang="lt-LT" sz="2600" dirty="0" smtClean="0"/>
              <a:t>33.4 personalizuotas...</a:t>
            </a:r>
          </a:p>
          <a:p>
            <a:pPr marL="0" indent="0" algn="just">
              <a:buNone/>
            </a:pPr>
            <a:r>
              <a:rPr lang="lt-LT" sz="2600" dirty="0" smtClean="0"/>
              <a:t>33.5.kontekstualus...</a:t>
            </a:r>
          </a:p>
          <a:p>
            <a:pPr marL="0" indent="0" algn="just">
              <a:buNone/>
            </a:pPr>
            <a:r>
              <a:rPr lang="lt-LT" sz="2600" dirty="0" smtClean="0"/>
              <a:t>33.6 grindžiamas mokinio supratimu ir pagalba jam..</a:t>
            </a:r>
            <a:endParaRPr lang="lt-LT" sz="2600" dirty="0"/>
          </a:p>
        </p:txBody>
      </p:sp>
    </p:spTree>
    <p:extLst>
      <p:ext uri="{BB962C8B-B14F-4D97-AF65-F5344CB8AC3E}">
        <p14:creationId xmlns:p14="http://schemas.microsoft.com/office/powerpoint/2010/main" val="2941380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Antraštė 1"/>
          <p:cNvSpPr>
            <a:spLocks noGrp="1"/>
          </p:cNvSpPr>
          <p:nvPr>
            <p:ph type="title"/>
          </p:nvPr>
        </p:nvSpPr>
        <p:spPr>
          <a:xfrm>
            <a:off x="471056" y="0"/>
            <a:ext cx="8211126" cy="1268761"/>
          </a:xfrm>
        </p:spPr>
        <p:txBody>
          <a:bodyPr>
            <a:noAutofit/>
          </a:bodyPr>
          <a:lstStyle/>
          <a:p>
            <a:r>
              <a:rPr lang="lt-LT" sz="3200" b="1" dirty="0" smtClean="0">
                <a:solidFill>
                  <a:schemeClr val="accent2">
                    <a:lumMod val="75000"/>
                  </a:schemeClr>
                </a:solidFill>
                <a:latin typeface="Times New Roman"/>
                <a:ea typeface="Times New Roman"/>
                <a:cs typeface="+mn-cs"/>
              </a:rPr>
              <a:t>GEROS MOKYKLOS KONCEPCIJA </a:t>
            </a:r>
            <a:r>
              <a:rPr lang="lt-LT" sz="2800" b="1" dirty="0" smtClean="0">
                <a:solidFill>
                  <a:schemeClr val="accent2">
                    <a:lumMod val="75000"/>
                  </a:schemeClr>
                </a:solidFill>
                <a:latin typeface="Times New Roman"/>
                <a:ea typeface="Times New Roman"/>
                <a:cs typeface="+mn-cs"/>
              </a:rPr>
              <a:t/>
            </a:r>
            <a:br>
              <a:rPr lang="lt-LT" sz="2800" b="1" dirty="0" smtClean="0">
                <a:solidFill>
                  <a:schemeClr val="accent2">
                    <a:lumMod val="75000"/>
                  </a:schemeClr>
                </a:solidFill>
                <a:latin typeface="Times New Roman"/>
                <a:ea typeface="Times New Roman"/>
                <a:cs typeface="+mn-cs"/>
              </a:rPr>
            </a:br>
            <a:r>
              <a:rPr lang="lt-LT" sz="1800" b="1" dirty="0" smtClean="0">
                <a:solidFill>
                  <a:schemeClr val="accent2">
                    <a:lumMod val="75000"/>
                  </a:schemeClr>
                </a:solidFill>
                <a:latin typeface="Times New Roman"/>
                <a:ea typeface="Times New Roman"/>
                <a:cs typeface="+mn-cs"/>
              </a:rPr>
              <a:t>(</a:t>
            </a:r>
            <a:r>
              <a:rPr lang="lt-LT" sz="1800" dirty="0" smtClean="0">
                <a:solidFill>
                  <a:schemeClr val="accent2">
                    <a:lumMod val="75000"/>
                  </a:schemeClr>
                </a:solidFill>
                <a:latin typeface="Times New Roman"/>
                <a:ea typeface="Times New Roman"/>
                <a:cs typeface="+mn-cs"/>
              </a:rPr>
              <a:t>LR ŠMM 2015 </a:t>
            </a:r>
            <a:r>
              <a:rPr lang="lt-LT" sz="1800" dirty="0">
                <a:solidFill>
                  <a:schemeClr val="accent2">
                    <a:lumMod val="75000"/>
                  </a:schemeClr>
                </a:solidFill>
                <a:latin typeface="Times New Roman"/>
                <a:ea typeface="Times New Roman"/>
                <a:cs typeface="+mn-cs"/>
              </a:rPr>
              <a:t>m. gruodžio 21 d. </a:t>
            </a:r>
            <a:r>
              <a:rPr lang="lt-LT" sz="1800" dirty="0" smtClean="0">
                <a:solidFill>
                  <a:schemeClr val="accent2">
                    <a:lumMod val="75000"/>
                  </a:schemeClr>
                </a:solidFill>
                <a:latin typeface="Times New Roman"/>
                <a:ea typeface="Times New Roman"/>
                <a:cs typeface="+mn-cs"/>
              </a:rPr>
              <a:t>įsakymas </a:t>
            </a:r>
            <a:r>
              <a:rPr lang="lt-LT" sz="1800" dirty="0">
                <a:solidFill>
                  <a:schemeClr val="accent2">
                    <a:lumMod val="75000"/>
                  </a:schemeClr>
                </a:solidFill>
                <a:latin typeface="Times New Roman"/>
                <a:ea typeface="Times New Roman"/>
                <a:cs typeface="+mn-cs"/>
              </a:rPr>
              <a:t>Nr. V-1308).</a:t>
            </a:r>
            <a:endParaRPr lang="lt-LT" sz="1800" b="1" dirty="0" smtClean="0">
              <a:solidFill>
                <a:schemeClr val="accent2">
                  <a:lumMod val="75000"/>
                </a:schemeClr>
              </a:solidFill>
            </a:endParaRPr>
          </a:p>
        </p:txBody>
      </p:sp>
      <p:sp>
        <p:nvSpPr>
          <p:cNvPr id="3" name="Turinio vietos rezervavimo ženklas 2"/>
          <p:cNvSpPr>
            <a:spLocks noGrp="1"/>
          </p:cNvSpPr>
          <p:nvPr>
            <p:ph idx="1"/>
          </p:nvPr>
        </p:nvSpPr>
        <p:spPr>
          <a:xfrm>
            <a:off x="0" y="1268761"/>
            <a:ext cx="8700655" cy="5427604"/>
          </a:xfrm>
        </p:spPr>
        <p:txBody>
          <a:bodyPr/>
          <a:lstStyle/>
          <a:p>
            <a:pPr marL="0" lvl="0" indent="0" algn="just">
              <a:buNone/>
              <a:defRPr/>
            </a:pPr>
            <a:r>
              <a:rPr lang="lt-LT" sz="2800" dirty="0" smtClean="0">
                <a:solidFill>
                  <a:prstClr val="black"/>
                </a:solidFill>
              </a:rPr>
              <a:t>Pagrindinė </a:t>
            </a:r>
            <a:r>
              <a:rPr lang="lt-LT" sz="2800" dirty="0">
                <a:solidFill>
                  <a:prstClr val="black"/>
                </a:solidFill>
              </a:rPr>
              <a:t>Geros mokyklos koncepcijos įgyvendinimo prielaida – mokyklų bendruomeninių noras keisti mokyklą.</a:t>
            </a:r>
          </a:p>
          <a:p>
            <a:pPr marL="0" lvl="0" indent="0" algn="just">
              <a:buNone/>
              <a:defRPr/>
            </a:pPr>
            <a:r>
              <a:rPr lang="lt-LT" sz="2800" dirty="0">
                <a:solidFill>
                  <a:prstClr val="black"/>
                </a:solidFill>
              </a:rPr>
              <a:t>Mokykloje vertinamas kūrybiškumas ir naujos idėjos, turima drąsos rizikuoti ir priimti sunkius sprendimus.</a:t>
            </a:r>
          </a:p>
          <a:p>
            <a:pPr marL="0" lvl="0" indent="0" algn="just">
              <a:buNone/>
              <a:defRPr/>
            </a:pPr>
            <a:r>
              <a:rPr lang="lt-LT" sz="2800" dirty="0">
                <a:solidFill>
                  <a:prstClr val="black"/>
                </a:solidFill>
              </a:rPr>
              <a:t>Akcentuojamas idėjų kūrimas, drąsa rizikuoti, priimti originalius sprendimus ir atkaklumas juos įgyvendinant</a:t>
            </a:r>
            <a:r>
              <a:rPr lang="lt-LT" sz="2800" dirty="0" smtClean="0">
                <a:solidFill>
                  <a:prstClr val="black"/>
                </a:solidFill>
              </a:rPr>
              <a:t>.</a:t>
            </a:r>
          </a:p>
          <a:p>
            <a:pPr marL="0" lvl="0" indent="0" algn="just">
              <a:buNone/>
              <a:defRPr/>
            </a:pPr>
            <a:r>
              <a:rPr lang="lt-LT" sz="2800" dirty="0">
                <a:solidFill>
                  <a:prstClr val="black"/>
                </a:solidFill>
              </a:rPr>
              <a:t>Akcentuojama susitarimų kultūra (visų bendruomenės narių  dalyvavimas priimant sprendimus</a:t>
            </a:r>
            <a:r>
              <a:rPr lang="lt-LT" sz="2800" dirty="0" smtClean="0">
                <a:solidFill>
                  <a:prstClr val="black"/>
                </a:solidFill>
              </a:rPr>
              <a:t>).</a:t>
            </a:r>
          </a:p>
          <a:p>
            <a:pPr marL="0" lvl="0" indent="0" algn="just">
              <a:buNone/>
              <a:defRPr/>
            </a:pPr>
            <a:r>
              <a:rPr lang="lt-LT" sz="2800" dirty="0" smtClean="0">
                <a:solidFill>
                  <a:schemeClr val="accent2">
                    <a:lumMod val="75000"/>
                  </a:schemeClr>
                </a:solidFill>
              </a:rPr>
              <a:t>21.1. susitariama dėl ugdymo turinio inovacijų, skatinančių proceso modernizavimo įgyvendinimą.</a:t>
            </a:r>
            <a:endParaRPr lang="lt-LT" sz="2800" dirty="0">
              <a:solidFill>
                <a:schemeClr val="accent2">
                  <a:lumMod val="75000"/>
                </a:schemeClr>
              </a:solidFill>
            </a:endParaRPr>
          </a:p>
          <a:p>
            <a:pPr marL="0" lvl="0" indent="0" algn="just">
              <a:buNone/>
              <a:defRPr/>
            </a:pPr>
            <a:endParaRPr lang="lt-LT" dirty="0">
              <a:solidFill>
                <a:schemeClr val="accent2">
                  <a:lumMod val="75000"/>
                </a:schemeClr>
              </a:solidFill>
            </a:endParaRPr>
          </a:p>
          <a:p>
            <a:pPr algn="just">
              <a:defRPr/>
            </a:pPr>
            <a:endParaRPr lang="lt-LT" sz="800" dirty="0" smtClean="0"/>
          </a:p>
        </p:txBody>
      </p:sp>
    </p:spTree>
    <p:extLst>
      <p:ext uri="{BB962C8B-B14F-4D97-AF65-F5344CB8AC3E}">
        <p14:creationId xmlns:p14="http://schemas.microsoft.com/office/powerpoint/2010/main" val="64081086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Antraštė 1"/>
          <p:cNvSpPr>
            <a:spLocks noGrp="1"/>
          </p:cNvSpPr>
          <p:nvPr>
            <p:ph type="title"/>
          </p:nvPr>
        </p:nvSpPr>
        <p:spPr>
          <a:xfrm>
            <a:off x="827584" y="116632"/>
            <a:ext cx="8003232" cy="720080"/>
          </a:xfrm>
        </p:spPr>
        <p:txBody>
          <a:bodyPr/>
          <a:lstStyle/>
          <a:p>
            <a:pPr lvl="0">
              <a:spcBef>
                <a:spcPct val="20000"/>
              </a:spcBef>
            </a:pPr>
            <a:r>
              <a:rPr lang="lt-LT" sz="3600" b="1" dirty="0" smtClean="0">
                <a:solidFill>
                  <a:schemeClr val="accent2">
                    <a:lumMod val="75000"/>
                  </a:schemeClr>
                </a:solidFill>
                <a:latin typeface="Times New Roman"/>
                <a:ea typeface="Times New Roman"/>
                <a:cs typeface="+mn-cs"/>
              </a:rPr>
              <a:t>MOKYMOSI PAGALBOS TEIKIMAS</a:t>
            </a:r>
            <a:endParaRPr lang="lt-LT" sz="3600" b="1" dirty="0">
              <a:solidFill>
                <a:schemeClr val="accent2">
                  <a:lumMod val="75000"/>
                </a:schemeClr>
              </a:solidFill>
              <a:latin typeface="Times New Roman"/>
              <a:ea typeface="Times New Roman"/>
              <a:cs typeface="+mn-cs"/>
            </a:endParaRPr>
          </a:p>
        </p:txBody>
      </p:sp>
      <p:sp>
        <p:nvSpPr>
          <p:cNvPr id="8" name="Turinio vietos rezervavimo ženklas 2"/>
          <p:cNvSpPr>
            <a:spLocks noGrp="1"/>
          </p:cNvSpPr>
          <p:nvPr>
            <p:ph idx="1"/>
          </p:nvPr>
        </p:nvSpPr>
        <p:spPr>
          <a:xfrm>
            <a:off x="0" y="836712"/>
            <a:ext cx="8686800" cy="5616624"/>
          </a:xfrm>
        </p:spPr>
        <p:txBody>
          <a:bodyPr/>
          <a:lstStyle/>
          <a:p>
            <a:pPr marL="0" indent="0" algn="just">
              <a:spcAft>
                <a:spcPts val="0"/>
              </a:spcAft>
              <a:buNone/>
            </a:pPr>
            <a:r>
              <a:rPr lang="lt-LT" sz="2400" dirty="0">
                <a:latin typeface="Times New Roman"/>
                <a:ea typeface="Times New Roman"/>
              </a:rPr>
              <a:t>61. Mokykla mokymosi pagalbą teikia kiekvienam mokiniui, kuriam ji reikalinga. Ypatingai svarbi pagalba šiais atvejais: </a:t>
            </a:r>
          </a:p>
          <a:p>
            <a:pPr algn="just">
              <a:spcAft>
                <a:spcPts val="0"/>
              </a:spcAft>
              <a:buFont typeface="Wingdings" panose="05000000000000000000" pitchFamily="2" charset="2"/>
              <a:buChar char="q"/>
            </a:pPr>
            <a:r>
              <a:rPr lang="lt-LT" sz="2400" dirty="0">
                <a:latin typeface="Times New Roman"/>
                <a:ea typeface="Times New Roman"/>
              </a:rPr>
              <a:t>kai mokinys dėl ligos ar kitų priežasčių praleido dalį pamokų; </a:t>
            </a:r>
          </a:p>
          <a:p>
            <a:pPr algn="just">
              <a:spcAft>
                <a:spcPts val="0"/>
              </a:spcAft>
              <a:buFont typeface="Wingdings" panose="05000000000000000000" pitchFamily="2" charset="2"/>
              <a:buChar char="q"/>
            </a:pPr>
            <a:r>
              <a:rPr lang="lt-LT" sz="2400" dirty="0">
                <a:latin typeface="Times New Roman"/>
                <a:ea typeface="Times New Roman"/>
              </a:rPr>
              <a:t>kai kontrolinis darbas ar kitos užduotys įvertinamos nepatenkinamai; </a:t>
            </a:r>
          </a:p>
          <a:p>
            <a:pPr algn="just">
              <a:spcAft>
                <a:spcPts val="0"/>
              </a:spcAft>
              <a:buFont typeface="Wingdings" panose="05000000000000000000" pitchFamily="2" charset="2"/>
              <a:buChar char="q"/>
            </a:pPr>
            <a:r>
              <a:rPr lang="lt-LT" sz="2400" dirty="0">
                <a:latin typeface="Times New Roman"/>
                <a:ea typeface="Times New Roman"/>
              </a:rPr>
              <a:t>kai mokinys gauna kelis iš eilės nepatenkinamus konkretaus dalyko įvertinimus; </a:t>
            </a:r>
          </a:p>
          <a:p>
            <a:pPr algn="just">
              <a:spcAft>
                <a:spcPts val="0"/>
              </a:spcAft>
              <a:buFont typeface="Wingdings" panose="05000000000000000000" pitchFamily="2" charset="2"/>
              <a:buChar char="q"/>
            </a:pPr>
            <a:r>
              <a:rPr lang="lt-LT" sz="2400" dirty="0">
                <a:latin typeface="Times New Roman"/>
                <a:ea typeface="Times New Roman"/>
              </a:rPr>
              <a:t>kai mokinio pasiekimų lygis (vieno ar kelių dalykų) žemesnis, nei numatyta Pagrindinio ugdymo bendrosiose programose, ir mokinys nedaro pažangos;</a:t>
            </a:r>
          </a:p>
          <a:p>
            <a:pPr algn="just">
              <a:spcAft>
                <a:spcPts val="0"/>
              </a:spcAft>
              <a:buFont typeface="Wingdings" panose="05000000000000000000" pitchFamily="2" charset="2"/>
              <a:buChar char="q"/>
            </a:pPr>
            <a:r>
              <a:rPr lang="lt-LT" sz="2400" dirty="0">
                <a:latin typeface="Times New Roman"/>
                <a:ea typeface="Times New Roman"/>
              </a:rPr>
              <a:t>kai per Nacionalinį mokinių pasiekimų patikrinimą mokinys nepasiekia patenkinamo lygmens, </a:t>
            </a:r>
          </a:p>
          <a:p>
            <a:pPr algn="just">
              <a:spcAft>
                <a:spcPts val="0"/>
              </a:spcAft>
              <a:buFont typeface="Wingdings" panose="05000000000000000000" pitchFamily="2" charset="2"/>
              <a:buChar char="q"/>
            </a:pPr>
            <a:r>
              <a:rPr lang="lt-LT" sz="2400" dirty="0">
                <a:latin typeface="Times New Roman"/>
                <a:ea typeface="Times New Roman"/>
              </a:rPr>
              <a:t>kai mokinys demonstruoja aukščiausio lygmens pasiekimus, </a:t>
            </a:r>
          </a:p>
          <a:p>
            <a:pPr algn="just">
              <a:spcAft>
                <a:spcPts val="0"/>
              </a:spcAft>
              <a:buFont typeface="Wingdings" panose="05000000000000000000" pitchFamily="2" charset="2"/>
              <a:buChar char="q"/>
            </a:pPr>
            <a:r>
              <a:rPr lang="lt-LT" sz="2400" dirty="0">
                <a:latin typeface="Times New Roman"/>
                <a:ea typeface="Times New Roman"/>
              </a:rPr>
              <a:t>kitais mokyklos pastebėtais mokymosi pagalbos poreikio atvejais.</a:t>
            </a:r>
          </a:p>
          <a:p>
            <a:pPr marL="0" indent="0" algn="just">
              <a:buNone/>
            </a:pPr>
            <a:endParaRPr lang="lt-LT" sz="2400" dirty="0">
              <a:solidFill>
                <a:srgbClr val="000000"/>
              </a:solidFill>
              <a:latin typeface="Times New Roman"/>
              <a:ea typeface="Times New Roman"/>
            </a:endParaRPr>
          </a:p>
        </p:txBody>
      </p:sp>
    </p:spTree>
    <p:extLst>
      <p:ext uri="{BB962C8B-B14F-4D97-AF65-F5344CB8AC3E}">
        <p14:creationId xmlns:p14="http://schemas.microsoft.com/office/powerpoint/2010/main" val="4070477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Antraštė 1"/>
          <p:cNvSpPr>
            <a:spLocks noGrp="1"/>
          </p:cNvSpPr>
          <p:nvPr>
            <p:ph type="title"/>
          </p:nvPr>
        </p:nvSpPr>
        <p:spPr>
          <a:xfrm>
            <a:off x="0" y="1"/>
            <a:ext cx="9036496" cy="980727"/>
          </a:xfrm>
        </p:spPr>
        <p:txBody>
          <a:bodyPr>
            <a:noAutofit/>
          </a:bodyPr>
          <a:lstStyle/>
          <a:p>
            <a:r>
              <a:rPr lang="lt-LT" sz="2800" b="1" dirty="0">
                <a:solidFill>
                  <a:srgbClr val="C0504D">
                    <a:lumMod val="75000"/>
                  </a:srgbClr>
                </a:solidFill>
                <a:latin typeface="Times New Roman"/>
                <a:ea typeface="Times New Roman"/>
              </a:rPr>
              <a:t>MOKYMOSI PAGALBOS TEIKIMO KOORDINAVIMO </a:t>
            </a:r>
            <a:r>
              <a:rPr lang="lt-LT" sz="2800" b="1" dirty="0" smtClean="0">
                <a:solidFill>
                  <a:srgbClr val="C0504D">
                    <a:lumMod val="75000"/>
                  </a:srgbClr>
                </a:solidFill>
                <a:latin typeface="Times New Roman"/>
                <a:ea typeface="Times New Roman"/>
              </a:rPr>
              <a:t>SISTEMA</a:t>
            </a:r>
            <a:endParaRPr lang="lt-LT" sz="3200" b="1" dirty="0" smtClean="0">
              <a:solidFill>
                <a:schemeClr val="accent6">
                  <a:lumMod val="50000"/>
                </a:schemeClr>
              </a:solidFill>
            </a:endParaRPr>
          </a:p>
        </p:txBody>
      </p:sp>
      <p:sp>
        <p:nvSpPr>
          <p:cNvPr id="3" name="Turinio vietos rezervavimo ženklas 2"/>
          <p:cNvSpPr>
            <a:spLocks noGrp="1"/>
          </p:cNvSpPr>
          <p:nvPr>
            <p:ph idx="1"/>
          </p:nvPr>
        </p:nvSpPr>
        <p:spPr>
          <a:xfrm>
            <a:off x="0" y="908720"/>
            <a:ext cx="8700655" cy="5787647"/>
          </a:xfrm>
        </p:spPr>
        <p:txBody>
          <a:bodyPr/>
          <a:lstStyle/>
          <a:p>
            <a:pPr>
              <a:buFont typeface="Wingdings" panose="05000000000000000000" pitchFamily="2" charset="2"/>
              <a:buChar char="q"/>
              <a:defRPr/>
            </a:pPr>
            <a:r>
              <a:rPr lang="lt-LT" sz="2400" dirty="0" smtClean="0">
                <a:latin typeface="Times New Roman" panose="02020603050405020304" pitchFamily="18" charset="0"/>
                <a:cs typeface="Times New Roman" panose="02020603050405020304" pitchFamily="18" charset="0"/>
              </a:rPr>
              <a:t>SUSITARIMAI, PASITARIMAI. </a:t>
            </a:r>
            <a:r>
              <a:rPr lang="lt-LT" sz="1800" dirty="0" smtClean="0">
                <a:latin typeface="Times New Roman" panose="02020603050405020304" pitchFamily="18" charset="0"/>
                <a:cs typeface="Times New Roman" panose="02020603050405020304" pitchFamily="18" charset="0"/>
              </a:rPr>
              <a:t>(</a:t>
            </a:r>
            <a:r>
              <a:rPr lang="lt-LT" sz="1800" dirty="0" smtClean="0">
                <a:latin typeface="Times New Roman" panose="02020603050405020304" pitchFamily="18" charset="0"/>
                <a:cs typeface="Times New Roman" panose="02020603050405020304" pitchFamily="18" charset="0"/>
                <a:hlinkClick r:id="rId5"/>
              </a:rPr>
              <a:t>http</a:t>
            </a:r>
            <a:r>
              <a:rPr lang="lt-LT" sz="1800" dirty="0">
                <a:latin typeface="Times New Roman" panose="02020603050405020304" pitchFamily="18" charset="0"/>
                <a:cs typeface="Times New Roman" panose="02020603050405020304" pitchFamily="18" charset="0"/>
                <a:hlinkClick r:id="rId5"/>
              </a:rPr>
              <a:t>://</a:t>
            </a:r>
            <a:r>
              <a:rPr lang="lt-LT" sz="1800" dirty="0" smtClean="0">
                <a:latin typeface="Times New Roman" panose="02020603050405020304" pitchFamily="18" charset="0"/>
                <a:cs typeface="Times New Roman" panose="02020603050405020304" pitchFamily="18" charset="0"/>
                <a:hlinkClick r:id="rId5"/>
              </a:rPr>
              <a:t>www.kaunas.lt/svietimas/svietimoistaiguvadovams</a:t>
            </a:r>
            <a:r>
              <a:rPr lang="lt-LT"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q"/>
              <a:defRPr/>
            </a:pPr>
            <a:r>
              <a:rPr lang="lt-LT" sz="2400" dirty="0" smtClean="0">
                <a:latin typeface="Times New Roman" panose="02020603050405020304" pitchFamily="18" charset="0"/>
                <a:cs typeface="Times New Roman" panose="02020603050405020304" pitchFamily="18" charset="0"/>
              </a:rPr>
              <a:t>SAVIVALDYBĖS PLANAS IR MOKYKLŲ PLANAVIMO DOKUMENTŲ VERTINIMAS (metinių ir ugdymo planų, vadovų veiklos užduočių).</a:t>
            </a:r>
          </a:p>
          <a:p>
            <a:pPr lvl="1">
              <a:buFont typeface="Wingdings" panose="05000000000000000000" pitchFamily="2" charset="2"/>
              <a:buChar char="§"/>
              <a:defRPr/>
            </a:pPr>
            <a:r>
              <a:rPr lang="lt-LT" sz="1800" dirty="0" smtClean="0">
                <a:latin typeface="Times New Roman" panose="02020603050405020304" pitchFamily="18" charset="0"/>
                <a:cs typeface="Times New Roman" panose="02020603050405020304" pitchFamily="18" charset="0"/>
              </a:rPr>
              <a:t>Mokinių pasiekimai.</a:t>
            </a:r>
          </a:p>
          <a:p>
            <a:pPr lvl="1">
              <a:buFont typeface="Wingdings" panose="05000000000000000000" pitchFamily="2" charset="2"/>
              <a:buChar char="§"/>
              <a:defRPr/>
            </a:pPr>
            <a:r>
              <a:rPr lang="lt-LT" sz="1800" dirty="0" smtClean="0">
                <a:latin typeface="Times New Roman" panose="02020603050405020304" pitchFamily="18" charset="0"/>
                <a:cs typeface="Times New Roman" panose="02020603050405020304" pitchFamily="18" charset="0"/>
              </a:rPr>
              <a:t>Mokinių saugumas.</a:t>
            </a:r>
          </a:p>
          <a:p>
            <a:pPr algn="just">
              <a:buFont typeface="Wingdings" panose="05000000000000000000" pitchFamily="2" charset="2"/>
              <a:buChar char="q"/>
              <a:defRPr/>
            </a:pPr>
            <a:r>
              <a:rPr lang="lt-LT" sz="2400" dirty="0">
                <a:latin typeface="Times New Roman" panose="02020603050405020304" pitchFamily="18" charset="0"/>
                <a:ea typeface="+mj-ea"/>
                <a:cs typeface="Times New Roman" panose="02020603050405020304" pitchFamily="18" charset="0"/>
              </a:rPr>
              <a:t>TARPDISCIPLININĖ ITIN </a:t>
            </a:r>
            <a:r>
              <a:rPr lang="lt-LT" sz="2400" dirty="0" smtClean="0">
                <a:latin typeface="Times New Roman" panose="02020603050405020304" pitchFamily="18" charset="0"/>
                <a:cs typeface="Times New Roman" panose="02020603050405020304" pitchFamily="18" charset="0"/>
              </a:rPr>
              <a:t>GABIŲ VAIKŲ UGDYMO PROGRAMOS ĮGYVENDINIMAS (savivaldybės politinis ir finansinis užtikrinimas). </a:t>
            </a:r>
          </a:p>
          <a:p>
            <a:pPr algn="just">
              <a:buFont typeface="Wingdings" panose="05000000000000000000" pitchFamily="2" charset="2"/>
              <a:buChar char="q"/>
              <a:defRPr/>
            </a:pPr>
            <a:r>
              <a:rPr lang="lt-LT" sz="2400" dirty="0" smtClean="0">
                <a:latin typeface="Times New Roman" panose="02020603050405020304" pitchFamily="18" charset="0"/>
                <a:cs typeface="Times New Roman" panose="02020603050405020304" pitchFamily="18" charset="0"/>
              </a:rPr>
              <a:t>LL3 Kauno projektas „Stiprus ir darbu patenkintas Kauno mokytojas“.</a:t>
            </a:r>
          </a:p>
          <a:p>
            <a:pPr algn="just">
              <a:buFont typeface="Wingdings" panose="05000000000000000000" pitchFamily="2" charset="2"/>
              <a:buChar char="q"/>
              <a:defRPr/>
            </a:pPr>
            <a:r>
              <a:rPr lang="lt-LT" sz="2400" dirty="0" smtClean="0">
                <a:latin typeface="Times New Roman" panose="02020603050405020304" pitchFamily="18" charset="0"/>
                <a:cs typeface="Times New Roman" panose="02020603050405020304" pitchFamily="18" charset="0"/>
              </a:rPr>
              <a:t>MOKINIŲ MOKYMOSI PASIEKIMŲ IR MOKYMOSI PAGALBOS TEIKIMO APTARIMAS MOKYKLŲ BENDRUOMENĖSE.</a:t>
            </a:r>
          </a:p>
          <a:p>
            <a:pPr marL="0" indent="0" algn="just">
              <a:buNone/>
              <a:defRPr/>
            </a:pPr>
            <a:endParaRPr lang="lt-LT" sz="3200" dirty="0" smtClean="0"/>
          </a:p>
          <a:p>
            <a:pPr marL="0" indent="0" algn="ctr">
              <a:buFont typeface="Wingdings 3" pitchFamily="18" charset="2"/>
              <a:buNone/>
              <a:defRPr/>
            </a:pPr>
            <a:endParaRPr lang="lt-LT" sz="3200" dirty="0" smtClean="0"/>
          </a:p>
          <a:p>
            <a:pPr algn="just">
              <a:defRPr/>
            </a:pPr>
            <a:endParaRPr lang="lt-LT" sz="800" dirty="0" smtClean="0"/>
          </a:p>
        </p:txBody>
      </p:sp>
    </p:spTree>
    <p:extLst>
      <p:ext uri="{BB962C8B-B14F-4D97-AF65-F5344CB8AC3E}">
        <p14:creationId xmlns:p14="http://schemas.microsoft.com/office/powerpoint/2010/main" val="416415985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21315</TotalTime>
  <Words>1316</Words>
  <Application>Microsoft Office PowerPoint</Application>
  <PresentationFormat>Demonstracija ekrane (4:3)</PresentationFormat>
  <Paragraphs>148</Paragraphs>
  <Slides>25</Slides>
  <Notes>14</Notes>
  <HiddenSlides>0</HiddenSlides>
  <MMClips>0</MMClips>
  <ScaleCrop>false</ScaleCrop>
  <HeadingPairs>
    <vt:vector size="4" baseType="variant">
      <vt:variant>
        <vt:lpstr>Tema</vt:lpstr>
      </vt:variant>
      <vt:variant>
        <vt:i4>7</vt:i4>
      </vt:variant>
      <vt:variant>
        <vt:lpstr>Skaidrių pavadinimai</vt:lpstr>
      </vt:variant>
      <vt:variant>
        <vt:i4>25</vt:i4>
      </vt:variant>
    </vt:vector>
  </HeadingPairs>
  <TitlesOfParts>
    <vt:vector size="32" baseType="lpstr">
      <vt:lpstr>1_Office Theme</vt:lpstr>
      <vt:lpstr>Office Theme</vt:lpstr>
      <vt:lpstr>4_Office Theme</vt:lpstr>
      <vt:lpstr>8_Office Theme</vt:lpstr>
      <vt:lpstr>2_Office Theme</vt:lpstr>
      <vt:lpstr>7_Office Theme</vt:lpstr>
      <vt:lpstr>5_Office Theme</vt:lpstr>
      <vt:lpstr>KAUNO SAVIVALDYBĖS INDĖLIS UŽTIKRINANT VEIKSMINGESNĘ  MOKYMOSI PAGALBĄ    Dr. O. Visockienė         2018 06 05</vt:lpstr>
      <vt:lpstr> DOKUMENTAI </vt:lpstr>
      <vt:lpstr>MOKYMOSI PAGALBOS TEIKIMO KOORDINAVIMO SISTEMA</vt:lpstr>
      <vt:lpstr>BENDRŲJŲ UGDYMO PLANŲ TIKSLAS</vt:lpstr>
      <vt:lpstr>LIETUVOS RESPUBLIKOS ŠVIETIMO ĮSTATYMAS</vt:lpstr>
      <vt:lpstr>PRADINIO, PAGRINDINIO IR VIDURINIO UGDYMO PROGRAMŲ APRAŠAS  (patvirtintas LR ŠMM ministro 2015-12-21 įsakymu Nr. V-1309).</vt:lpstr>
      <vt:lpstr>GEROS MOKYKLOS KONCEPCIJA  (LR ŠMM 2015 m. gruodžio 21 d. įsakymas Nr. V-1308).</vt:lpstr>
      <vt:lpstr>MOKYMOSI PAGALBOS TEIKIMAS</vt:lpstr>
      <vt:lpstr>MOKYMOSI PAGALBOS TEIKIMO KOORDINAVIMO SISTEMA</vt:lpstr>
      <vt:lpstr>TARPDISCIPLININĖ ITIN GABIŲ MOKINIŲ UGDYMO PROGRAMA</vt:lpstr>
      <vt:lpstr>VALSTYBINĖ ŠVIETIMO 2013-2022 STRATEGIJA</vt:lpstr>
      <vt:lpstr>DĖMESYS MOKINIŲ MOKYMO(SI) PAŽANGAI, PASIEKIMAMS IR MOKYMOSI PAGALBAI</vt:lpstr>
      <vt:lpstr>DĖMESYS MOKINIŲ MOKYMO(SI) PAŽANGAI, PASIEKIMAMS IR MOKYMOSI PAGALBAI</vt:lpstr>
      <vt:lpstr>DĖMESYS MOKINIŲ MOKYMO(SI) PAŽANGAI, PASIEKIMAMS IR MOKYMOSI PAGALBAI</vt:lpstr>
      <vt:lpstr>MOKYMOSI PAGALBOS FORMOS IR BŪDAI</vt:lpstr>
      <vt:lpstr>DĖMESYS MOKINIŲ MOKYMO(SI) PAŽANGAI, PASIEKIMAMS IR MOKYMOSI PAGALBAI </vt:lpstr>
      <vt:lpstr>DĖMESYS MOKINIŲ MOKYMO(SI) PAŽANGAI, PASIEKIMAMS IR MOKYMOSI PAGALBAI </vt:lpstr>
      <vt:lpstr>MOKYKLOS VEIKLOS TOBULINIMO POKYČIŲ APTARIMAS KOMANDINIU PRINCIPU </vt:lpstr>
      <vt:lpstr>2017 M. MOKYKLŲ SUKURIAMOS PRIDĖTINĖS VERTĖS VIDURKIAI </vt:lpstr>
      <vt:lpstr>2017 M. NMPP MOKYKLŲ PROCENTINIAI RODIKLIAI PAGAL  MOKOMUOSIUS DALYKUS</vt:lpstr>
      <vt:lpstr>NMPP rezultatai pagrindiniu + aukštesniuoju lygiu progimnazijoje (proc.) (analizuojant 2014–2015 m. m. 4 klasės ir 2016–2017 m. m. 6 klasės pasiektus rezultatus pagal mokomuosius dalykus)</vt:lpstr>
      <vt:lpstr>IŠVADA</vt:lpstr>
      <vt:lpstr>IŠVADA</vt:lpstr>
      <vt:lpstr>PowerPoint pristatymas</vt:lpstr>
      <vt:lpstr>AČIŪ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dc:title>
  <dc:creator>Skrandis</dc:creator>
  <cp:lastModifiedBy>Ona Visockienė</cp:lastModifiedBy>
  <cp:revision>693</cp:revision>
  <cp:lastPrinted>2018-06-04T13:56:43Z</cp:lastPrinted>
  <dcterms:created xsi:type="dcterms:W3CDTF">2015-01-20T18:56:09Z</dcterms:created>
  <dcterms:modified xsi:type="dcterms:W3CDTF">2018-06-06T18:38:04Z</dcterms:modified>
</cp:coreProperties>
</file>