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66" r:id="rId6"/>
    <p:sldId id="258" r:id="rId7"/>
    <p:sldId id="259" r:id="rId8"/>
    <p:sldId id="260" r:id="rId9"/>
    <p:sldId id="261" r:id="rId10"/>
    <p:sldId id="262" r:id="rId11"/>
    <p:sldId id="275" r:id="rId12"/>
    <p:sldId id="274" r:id="rId13"/>
    <p:sldId id="272" r:id="rId14"/>
    <p:sldId id="276" r:id="rId15"/>
    <p:sldId id="273" r:id="rId16"/>
    <p:sldId id="264" r:id="rId17"/>
    <p:sldId id="265"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9" d="100"/>
          <a:sy n="99" d="100"/>
        </p:scale>
        <p:origin x="108"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Gediminas\Dropbox\NEC%20investicinis%20private\Analiz&#279;s\Kaunas\Kaunas_analiz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Vidutiniai 2021 m. VBE balai</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'BU duomenys (be eksternų)'!$S$2</c:f>
              <c:strCache>
                <c:ptCount val="1"/>
                <c:pt idx="0">
                  <c:v>Kauno miestas</c:v>
                </c:pt>
              </c:strCache>
            </c:strRef>
          </c:tx>
          <c:spPr>
            <a:solidFill>
              <a:schemeClr val="accent6">
                <a:lumMod val="75000"/>
              </a:schemeClr>
            </a:solidFill>
            <a:ln>
              <a:solidFill>
                <a:schemeClr val="accent6">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eksternų)'!$R$3:$R$14</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eksternų)'!$S$3:$S$14</c:f>
              <c:numCache>
                <c:formatCode>0.0</c:formatCode>
                <c:ptCount val="12"/>
                <c:pt idx="0">
                  <c:v>61.144694533762056</c:v>
                </c:pt>
                <c:pt idx="1">
                  <c:v>57.952380952380949</c:v>
                </c:pt>
                <c:pt idx="2">
                  <c:v>54.579710144927539</c:v>
                </c:pt>
                <c:pt idx="3">
                  <c:v>58.331249999999997</c:v>
                </c:pt>
                <c:pt idx="4">
                  <c:v>55.335588633288225</c:v>
                </c:pt>
                <c:pt idx="5">
                  <c:v>56.889344262295083</c:v>
                </c:pt>
                <c:pt idx="6">
                  <c:v>52.523099850968705</c:v>
                </c:pt>
                <c:pt idx="7">
                  <c:v>42.312181303116148</c:v>
                </c:pt>
                <c:pt idx="8">
                  <c:v>72.667777248929085</c:v>
                </c:pt>
                <c:pt idx="9">
                  <c:v>81</c:v>
                </c:pt>
                <c:pt idx="10">
                  <c:v>75.583333333333329</c:v>
                </c:pt>
                <c:pt idx="11">
                  <c:v>99.5</c:v>
                </c:pt>
              </c:numCache>
            </c:numRef>
          </c:val>
          <c:extLst>
            <c:ext xmlns:c16="http://schemas.microsoft.com/office/drawing/2014/chart" uri="{C3380CC4-5D6E-409C-BE32-E72D297353CC}">
              <c16:uniqueId val="{00000000-B415-47FC-B6F8-3DEAC0736D5E}"/>
            </c:ext>
          </c:extLst>
        </c:ser>
        <c:ser>
          <c:idx val="1"/>
          <c:order val="1"/>
          <c:tx>
            <c:strRef>
              <c:f>'BU duomenys (be eksternų)'!$T$2</c:f>
              <c:strCache>
                <c:ptCount val="1"/>
                <c:pt idx="0">
                  <c:v>Kitos savivaldybės</c:v>
                </c:pt>
              </c:strCache>
            </c:strRef>
          </c:tx>
          <c:spPr>
            <a:solidFill>
              <a:schemeClr val="accent4">
                <a:lumMod val="60000"/>
                <a:lumOff val="40000"/>
              </a:schemeClr>
            </a:solidFill>
            <a:ln>
              <a:solidFill>
                <a:schemeClr val="accent4">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eksternų)'!$R$3:$R$14</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eksternų)'!$T$3:$T$14</c:f>
              <c:numCache>
                <c:formatCode>0.0</c:formatCode>
                <c:ptCount val="12"/>
                <c:pt idx="0">
                  <c:v>54.735506453730039</c:v>
                </c:pt>
                <c:pt idx="1">
                  <c:v>51.023631840796021</c:v>
                </c:pt>
                <c:pt idx="2">
                  <c:v>46.816362566215417</c:v>
                </c:pt>
                <c:pt idx="3">
                  <c:v>46.601985932974763</c:v>
                </c:pt>
                <c:pt idx="4">
                  <c:v>49.005948553054665</c:v>
                </c:pt>
                <c:pt idx="5">
                  <c:v>47.688524590163937</c:v>
                </c:pt>
                <c:pt idx="6">
                  <c:v>46.758188755309192</c:v>
                </c:pt>
                <c:pt idx="7">
                  <c:v>35.570005622941601</c:v>
                </c:pt>
                <c:pt idx="8">
                  <c:v>65.626710611162864</c:v>
                </c:pt>
                <c:pt idx="9">
                  <c:v>83.916666666666671</c:v>
                </c:pt>
                <c:pt idx="10">
                  <c:v>80.561518324607334</c:v>
                </c:pt>
                <c:pt idx="11">
                  <c:v>78.07692307692308</c:v>
                </c:pt>
              </c:numCache>
            </c:numRef>
          </c:val>
          <c:extLst>
            <c:ext xmlns:c16="http://schemas.microsoft.com/office/drawing/2014/chart" uri="{C3380CC4-5D6E-409C-BE32-E72D297353CC}">
              <c16:uniqueId val="{00000001-B415-47FC-B6F8-3DEAC0736D5E}"/>
            </c:ext>
          </c:extLst>
        </c:ser>
        <c:dLbls>
          <c:showLegendKey val="0"/>
          <c:showVal val="0"/>
          <c:showCatName val="0"/>
          <c:showSerName val="0"/>
          <c:showPercent val="0"/>
          <c:showBubbleSize val="0"/>
        </c:dLbls>
        <c:gapWidth val="80"/>
        <c:overlap val="-15"/>
        <c:axId val="1262398751"/>
        <c:axId val="1262408319"/>
      </c:barChart>
      <c:catAx>
        <c:axId val="12623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2408319"/>
        <c:crosses val="autoZero"/>
        <c:auto val="1"/>
        <c:lblAlgn val="ctr"/>
        <c:lblOffset val="100"/>
        <c:noMultiLvlLbl val="0"/>
      </c:catAx>
      <c:valAx>
        <c:axId val="1262408319"/>
        <c:scaling>
          <c:orientation val="minMax"/>
        </c:scaling>
        <c:delete val="1"/>
        <c:axPos val="l"/>
        <c:numFmt formatCode="0.0" sourceLinked="1"/>
        <c:majorTickMark val="none"/>
        <c:minorTickMark val="none"/>
        <c:tickLblPos val="nextTo"/>
        <c:crossAx val="12623987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legendEntry>
      <c:layout>
        <c:manualLayout>
          <c:xMode val="edge"/>
          <c:yMode val="edge"/>
          <c:x val="0.4024623324608968"/>
          <c:y val="0.92120307218674269"/>
          <c:w val="0.22429450438611023"/>
          <c:h val="6.348422309123719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Informacinės technologijos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eksternų)'!$A$172:$A$175</c:f>
              <c:strCache>
                <c:ptCount val="4"/>
                <c:pt idx="0">
                  <c:v>Kauno m.</c:v>
                </c:pt>
                <c:pt idx="1">
                  <c:v>Vilniaus m.</c:v>
                </c:pt>
                <c:pt idx="2">
                  <c:v>Klaipėdos m.</c:v>
                </c:pt>
                <c:pt idx="3">
                  <c:v>Kitos sav.</c:v>
                </c:pt>
              </c:strCache>
            </c:strRef>
          </c:cat>
          <c:val>
            <c:numRef>
              <c:f>'BU duomenys (be eksternų)'!$K$172:$K$175</c:f>
              <c:numCache>
                <c:formatCode>0.0</c:formatCode>
                <c:ptCount val="4"/>
                <c:pt idx="0">
                  <c:v>6.9672131147540979</c:v>
                </c:pt>
                <c:pt idx="1">
                  <c:v>6.4718162839248432</c:v>
                </c:pt>
                <c:pt idx="2">
                  <c:v>6.5693430656934311</c:v>
                </c:pt>
                <c:pt idx="3">
                  <c:v>8.8962108731466234</c:v>
                </c:pt>
              </c:numCache>
            </c:numRef>
          </c:val>
          <c:extLst>
            <c:ext xmlns:c16="http://schemas.microsoft.com/office/drawing/2014/chart" uri="{C3380CC4-5D6E-409C-BE32-E72D297353CC}">
              <c16:uniqueId val="{00000000-F484-491C-90ED-AD54EFFB9437}"/>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eksternų)'!$A$172:$A$175</c:f>
              <c:strCache>
                <c:ptCount val="4"/>
                <c:pt idx="0">
                  <c:v>Kauno m.</c:v>
                </c:pt>
                <c:pt idx="1">
                  <c:v>Vilniaus m.</c:v>
                </c:pt>
                <c:pt idx="2">
                  <c:v>Klaipėdos m.</c:v>
                </c:pt>
                <c:pt idx="3">
                  <c:v>Kitos sav.</c:v>
                </c:pt>
              </c:strCache>
            </c:strRef>
          </c:cat>
          <c:val>
            <c:numRef>
              <c:f>'BU duomenys (be eksternų)'!$L$172:$L$175</c:f>
              <c:numCache>
                <c:formatCode>0.0</c:formatCode>
                <c:ptCount val="4"/>
                <c:pt idx="0">
                  <c:v>34.83606557377049</c:v>
                </c:pt>
                <c:pt idx="1">
                  <c:v>34.65553235908142</c:v>
                </c:pt>
                <c:pt idx="2">
                  <c:v>37.226277372262771</c:v>
                </c:pt>
                <c:pt idx="3">
                  <c:v>47.116968698517297</c:v>
                </c:pt>
              </c:numCache>
            </c:numRef>
          </c:val>
          <c:extLst>
            <c:ext xmlns:c16="http://schemas.microsoft.com/office/drawing/2014/chart" uri="{C3380CC4-5D6E-409C-BE32-E72D297353CC}">
              <c16:uniqueId val="{00000001-F484-491C-90ED-AD54EFFB9437}"/>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eksternų)'!$A$172:$A$175</c:f>
              <c:strCache>
                <c:ptCount val="4"/>
                <c:pt idx="0">
                  <c:v>Kauno m.</c:v>
                </c:pt>
                <c:pt idx="1">
                  <c:v>Vilniaus m.</c:v>
                </c:pt>
                <c:pt idx="2">
                  <c:v>Klaipėdos m.</c:v>
                </c:pt>
                <c:pt idx="3">
                  <c:v>Kitos sav.</c:v>
                </c:pt>
              </c:strCache>
            </c:strRef>
          </c:cat>
          <c:val>
            <c:numRef>
              <c:f>'BU duomenys (be eksternų)'!$M$172:$M$175</c:f>
              <c:numCache>
                <c:formatCode>0.0</c:formatCode>
                <c:ptCount val="4"/>
                <c:pt idx="0">
                  <c:v>21.311475409836063</c:v>
                </c:pt>
                <c:pt idx="1">
                  <c:v>31.732776617954073</c:v>
                </c:pt>
                <c:pt idx="2">
                  <c:v>10.218978102189782</c:v>
                </c:pt>
                <c:pt idx="3">
                  <c:v>26.27677100494234</c:v>
                </c:pt>
              </c:numCache>
            </c:numRef>
          </c:val>
          <c:extLst>
            <c:ext xmlns:c16="http://schemas.microsoft.com/office/drawing/2014/chart" uri="{C3380CC4-5D6E-409C-BE32-E72D297353CC}">
              <c16:uniqueId val="{00000002-F484-491C-90ED-AD54EFFB9437}"/>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eksternų)'!$A$172:$A$175</c:f>
              <c:strCache>
                <c:ptCount val="4"/>
                <c:pt idx="0">
                  <c:v>Kauno m.</c:v>
                </c:pt>
                <c:pt idx="1">
                  <c:v>Vilniaus m.</c:v>
                </c:pt>
                <c:pt idx="2">
                  <c:v>Klaipėdos m.</c:v>
                </c:pt>
                <c:pt idx="3">
                  <c:v>Kitos sav.</c:v>
                </c:pt>
              </c:strCache>
            </c:strRef>
          </c:cat>
          <c:val>
            <c:numRef>
              <c:f>'BU duomenys (be eksternų)'!$N$172:$N$175</c:f>
              <c:numCache>
                <c:formatCode>0.0</c:formatCode>
                <c:ptCount val="4"/>
                <c:pt idx="0">
                  <c:v>36.885245901639344</c:v>
                </c:pt>
                <c:pt idx="1">
                  <c:v>27.139874739039666</c:v>
                </c:pt>
                <c:pt idx="2">
                  <c:v>45.985401459854018</c:v>
                </c:pt>
                <c:pt idx="3">
                  <c:v>17.710049423393741</c:v>
                </c:pt>
              </c:numCache>
            </c:numRef>
          </c:val>
          <c:extLst>
            <c:ext xmlns:c16="http://schemas.microsoft.com/office/drawing/2014/chart" uri="{C3380CC4-5D6E-409C-BE32-E72D297353CC}">
              <c16:uniqueId val="{00000003-F484-491C-90ED-AD54EFFB9437}"/>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Geografija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eksternų)'!$A$162:$A$165</c:f>
              <c:strCache>
                <c:ptCount val="4"/>
                <c:pt idx="0">
                  <c:v>Kauno m.</c:v>
                </c:pt>
                <c:pt idx="1">
                  <c:v>Vilniaus m.</c:v>
                </c:pt>
                <c:pt idx="2">
                  <c:v>Klaipėdos m.</c:v>
                </c:pt>
                <c:pt idx="3">
                  <c:v>Kitos sav.</c:v>
                </c:pt>
              </c:strCache>
            </c:strRef>
          </c:cat>
          <c:val>
            <c:numRef>
              <c:f>'BU duomenys (be eksternų)'!$K$162:$K$165</c:f>
              <c:numCache>
                <c:formatCode>0.0</c:formatCode>
                <c:ptCount val="4"/>
                <c:pt idx="0">
                  <c:v>0</c:v>
                </c:pt>
                <c:pt idx="1">
                  <c:v>1.3661202185792349</c:v>
                </c:pt>
                <c:pt idx="2">
                  <c:v>0.63291139240506333</c:v>
                </c:pt>
                <c:pt idx="3">
                  <c:v>1.7432646592709984</c:v>
                </c:pt>
              </c:numCache>
            </c:numRef>
          </c:val>
          <c:extLst>
            <c:ext xmlns:c16="http://schemas.microsoft.com/office/drawing/2014/chart" uri="{C3380CC4-5D6E-409C-BE32-E72D297353CC}">
              <c16:uniqueId val="{00000000-1140-40CD-9354-6FD9A9D3DF2F}"/>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eksternų)'!$A$162:$A$165</c:f>
              <c:strCache>
                <c:ptCount val="4"/>
                <c:pt idx="0">
                  <c:v>Kauno m.</c:v>
                </c:pt>
                <c:pt idx="1">
                  <c:v>Vilniaus m.</c:v>
                </c:pt>
                <c:pt idx="2">
                  <c:v>Klaipėdos m.</c:v>
                </c:pt>
                <c:pt idx="3">
                  <c:v>Kitos sav.</c:v>
                </c:pt>
              </c:strCache>
            </c:strRef>
          </c:cat>
          <c:val>
            <c:numRef>
              <c:f>'BU duomenys (be eksternų)'!$L$162:$L$165</c:f>
              <c:numCache>
                <c:formatCode>0.0</c:formatCode>
                <c:ptCount val="4"/>
                <c:pt idx="0">
                  <c:v>13.125</c:v>
                </c:pt>
                <c:pt idx="1">
                  <c:v>25.956284153005466</c:v>
                </c:pt>
                <c:pt idx="2">
                  <c:v>25.316455696202532</c:v>
                </c:pt>
                <c:pt idx="3">
                  <c:v>36.50290544109879</c:v>
                </c:pt>
              </c:numCache>
            </c:numRef>
          </c:val>
          <c:extLst>
            <c:ext xmlns:c16="http://schemas.microsoft.com/office/drawing/2014/chart" uri="{C3380CC4-5D6E-409C-BE32-E72D297353CC}">
              <c16:uniqueId val="{00000001-1140-40CD-9354-6FD9A9D3DF2F}"/>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eksternų)'!$A$162:$A$165</c:f>
              <c:strCache>
                <c:ptCount val="4"/>
                <c:pt idx="0">
                  <c:v>Kauno m.</c:v>
                </c:pt>
                <c:pt idx="1">
                  <c:v>Vilniaus m.</c:v>
                </c:pt>
                <c:pt idx="2">
                  <c:v>Klaipėdos m.</c:v>
                </c:pt>
                <c:pt idx="3">
                  <c:v>Kitos sav.</c:v>
                </c:pt>
              </c:strCache>
            </c:strRef>
          </c:cat>
          <c:val>
            <c:numRef>
              <c:f>'BU duomenys (be eksternų)'!$M$162:$M$165</c:f>
              <c:numCache>
                <c:formatCode>0.0</c:formatCode>
                <c:ptCount val="4"/>
                <c:pt idx="0">
                  <c:v>75</c:v>
                </c:pt>
                <c:pt idx="1">
                  <c:v>65.027322404371574</c:v>
                </c:pt>
                <c:pt idx="2">
                  <c:v>68.35443037974683</c:v>
                </c:pt>
                <c:pt idx="3">
                  <c:v>56.840993132593766</c:v>
                </c:pt>
              </c:numCache>
            </c:numRef>
          </c:val>
          <c:extLst>
            <c:ext xmlns:c16="http://schemas.microsoft.com/office/drawing/2014/chart" uri="{C3380CC4-5D6E-409C-BE32-E72D297353CC}">
              <c16:uniqueId val="{00000002-1140-40CD-9354-6FD9A9D3DF2F}"/>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dLbl>
              <c:idx val="3"/>
              <c:layout>
                <c:manualLayout>
                  <c:x val="-4.2436855985588419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140-40CD-9354-6FD9A9D3DF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eksternų)'!$A$162:$A$165</c:f>
              <c:strCache>
                <c:ptCount val="4"/>
                <c:pt idx="0">
                  <c:v>Kauno m.</c:v>
                </c:pt>
                <c:pt idx="1">
                  <c:v>Vilniaus m.</c:v>
                </c:pt>
                <c:pt idx="2">
                  <c:v>Klaipėdos m.</c:v>
                </c:pt>
                <c:pt idx="3">
                  <c:v>Kitos sav.</c:v>
                </c:pt>
              </c:strCache>
            </c:strRef>
          </c:cat>
          <c:val>
            <c:numRef>
              <c:f>'BU duomenys (be eksternų)'!$N$162:$N$165</c:f>
              <c:numCache>
                <c:formatCode>0.0</c:formatCode>
                <c:ptCount val="4"/>
                <c:pt idx="0">
                  <c:v>11.875</c:v>
                </c:pt>
                <c:pt idx="1">
                  <c:v>7.6502732240437163</c:v>
                </c:pt>
                <c:pt idx="2">
                  <c:v>5.6962025316455698</c:v>
                </c:pt>
                <c:pt idx="3">
                  <c:v>4.9128367670364499</c:v>
                </c:pt>
              </c:numCache>
            </c:numRef>
          </c:val>
          <c:extLst>
            <c:ext xmlns:c16="http://schemas.microsoft.com/office/drawing/2014/chart" uri="{C3380CC4-5D6E-409C-BE32-E72D297353CC}">
              <c16:uniqueId val="{00000004-1140-40CD-9354-6FD9A9D3DF2F}"/>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Istorija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eksternų)'!$A$167:$A$170</c:f>
              <c:strCache>
                <c:ptCount val="4"/>
                <c:pt idx="0">
                  <c:v>Kauno m.</c:v>
                </c:pt>
                <c:pt idx="1">
                  <c:v>Vilniaus m.</c:v>
                </c:pt>
                <c:pt idx="2">
                  <c:v>Klaipėdos m.</c:v>
                </c:pt>
                <c:pt idx="3">
                  <c:v>Kitos sav.</c:v>
                </c:pt>
              </c:strCache>
            </c:strRef>
          </c:cat>
          <c:val>
            <c:numRef>
              <c:f>'BU duomenys (be eksternų)'!$K$167:$K$170</c:f>
              <c:numCache>
                <c:formatCode>0.0</c:formatCode>
                <c:ptCount val="4"/>
                <c:pt idx="0">
                  <c:v>0.40595399188092013</c:v>
                </c:pt>
                <c:pt idx="1">
                  <c:v>1.0323468685478321</c:v>
                </c:pt>
                <c:pt idx="2">
                  <c:v>0.95846645367412142</c:v>
                </c:pt>
                <c:pt idx="3">
                  <c:v>1.3920071845532105</c:v>
                </c:pt>
              </c:numCache>
            </c:numRef>
          </c:val>
          <c:extLst>
            <c:ext xmlns:c16="http://schemas.microsoft.com/office/drawing/2014/chart" uri="{C3380CC4-5D6E-409C-BE32-E72D297353CC}">
              <c16:uniqueId val="{00000000-6909-43D5-A73F-7A89CDBD66B9}"/>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eksternų)'!$A$167:$A$170</c:f>
              <c:strCache>
                <c:ptCount val="4"/>
                <c:pt idx="0">
                  <c:v>Kauno m.</c:v>
                </c:pt>
                <c:pt idx="1">
                  <c:v>Vilniaus m.</c:v>
                </c:pt>
                <c:pt idx="2">
                  <c:v>Klaipėdos m.</c:v>
                </c:pt>
                <c:pt idx="3">
                  <c:v>Kitos sav.</c:v>
                </c:pt>
              </c:strCache>
            </c:strRef>
          </c:cat>
          <c:val>
            <c:numRef>
              <c:f>'BU duomenys (be eksternų)'!$L$167:$L$170</c:f>
              <c:numCache>
                <c:formatCode>0.0</c:formatCode>
                <c:ptCount val="4"/>
                <c:pt idx="0">
                  <c:v>21.515561569688767</c:v>
                </c:pt>
                <c:pt idx="1">
                  <c:v>23.262216104611149</c:v>
                </c:pt>
                <c:pt idx="2">
                  <c:v>32.907348242811501</c:v>
                </c:pt>
                <c:pt idx="3">
                  <c:v>35.473731477323753</c:v>
                </c:pt>
              </c:numCache>
            </c:numRef>
          </c:val>
          <c:extLst>
            <c:ext xmlns:c16="http://schemas.microsoft.com/office/drawing/2014/chart" uri="{C3380CC4-5D6E-409C-BE32-E72D297353CC}">
              <c16:uniqueId val="{00000001-6909-43D5-A73F-7A89CDBD66B9}"/>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eksternų)'!$A$167:$A$170</c:f>
              <c:strCache>
                <c:ptCount val="4"/>
                <c:pt idx="0">
                  <c:v>Kauno m.</c:v>
                </c:pt>
                <c:pt idx="1">
                  <c:v>Vilniaus m.</c:v>
                </c:pt>
                <c:pt idx="2">
                  <c:v>Klaipėdos m.</c:v>
                </c:pt>
                <c:pt idx="3">
                  <c:v>Kitos sav.</c:v>
                </c:pt>
              </c:strCache>
            </c:strRef>
          </c:cat>
          <c:val>
            <c:numRef>
              <c:f>'BU duomenys (be eksternų)'!$M$167:$M$170</c:f>
              <c:numCache>
                <c:formatCode>0.0</c:formatCode>
                <c:ptCount val="4"/>
                <c:pt idx="0">
                  <c:v>66.711772665764542</c:v>
                </c:pt>
                <c:pt idx="1">
                  <c:v>63.523743977976601</c:v>
                </c:pt>
                <c:pt idx="2">
                  <c:v>61.980830670926515</c:v>
                </c:pt>
                <c:pt idx="3">
                  <c:v>57.004939380332289</c:v>
                </c:pt>
              </c:numCache>
            </c:numRef>
          </c:val>
          <c:extLst>
            <c:ext xmlns:c16="http://schemas.microsoft.com/office/drawing/2014/chart" uri="{C3380CC4-5D6E-409C-BE32-E72D297353CC}">
              <c16:uniqueId val="{00000002-6909-43D5-A73F-7A89CDBD66B9}"/>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dLbl>
              <c:idx val="2"/>
              <c:layout>
                <c:manualLayout>
                  <c:x val="-2.4651393633898667E-3"/>
                  <c:y val="3.599791068126406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909-43D5-A73F-7A89CDBD66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eksternų)'!$A$167:$A$170</c:f>
              <c:strCache>
                <c:ptCount val="4"/>
                <c:pt idx="0">
                  <c:v>Kauno m.</c:v>
                </c:pt>
                <c:pt idx="1">
                  <c:v>Vilniaus m.</c:v>
                </c:pt>
                <c:pt idx="2">
                  <c:v>Klaipėdos m.</c:v>
                </c:pt>
                <c:pt idx="3">
                  <c:v>Kitos sav.</c:v>
                </c:pt>
              </c:strCache>
            </c:strRef>
          </c:cat>
          <c:val>
            <c:numRef>
              <c:f>'BU duomenys (be eksternų)'!$N$167:$N$170</c:f>
              <c:numCache>
                <c:formatCode>0.0</c:formatCode>
                <c:ptCount val="4"/>
                <c:pt idx="0">
                  <c:v>11.366711772665765</c:v>
                </c:pt>
                <c:pt idx="1">
                  <c:v>12.181693048864419</c:v>
                </c:pt>
                <c:pt idx="2">
                  <c:v>4.1533546325878596</c:v>
                </c:pt>
                <c:pt idx="3">
                  <c:v>6.1293219577907498</c:v>
                </c:pt>
              </c:numCache>
            </c:numRef>
          </c:val>
          <c:extLst>
            <c:ext xmlns:c16="http://schemas.microsoft.com/office/drawing/2014/chart" uri="{C3380CC4-5D6E-409C-BE32-E72D297353CC}">
              <c16:uniqueId val="{00000004-6909-43D5-A73F-7A89CDBD66B9}"/>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Užsienio kalba (anglų)</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eksternų)'!$K$157:$K$160</c:f>
              <c:numCache>
                <c:formatCode>0.0</c:formatCode>
                <c:ptCount val="4"/>
                <c:pt idx="0">
                  <c:v>0.48309178743961351</c:v>
                </c:pt>
                <c:pt idx="1">
                  <c:v>2.4271844660194173</c:v>
                </c:pt>
                <c:pt idx="2">
                  <c:v>2</c:v>
                </c:pt>
                <c:pt idx="3">
                  <c:v>3.1662269129287601</c:v>
                </c:pt>
              </c:numCache>
            </c:numRef>
          </c:val>
          <c:extLst>
            <c:ext xmlns:c16="http://schemas.microsoft.com/office/drawing/2014/chart" uri="{C3380CC4-5D6E-409C-BE32-E72D297353CC}">
              <c16:uniqueId val="{00000000-FAFF-419A-AB61-128354C1643B}"/>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eksternų)'!$L$157:$L$160</c:f>
              <c:numCache>
                <c:formatCode>0.0</c:formatCode>
                <c:ptCount val="4"/>
                <c:pt idx="0">
                  <c:v>27.053140096618357</c:v>
                </c:pt>
                <c:pt idx="1">
                  <c:v>21.359223300970871</c:v>
                </c:pt>
                <c:pt idx="2">
                  <c:v>36</c:v>
                </c:pt>
                <c:pt idx="3">
                  <c:v>46.350043975373787</c:v>
                </c:pt>
              </c:numCache>
            </c:numRef>
          </c:val>
          <c:extLst>
            <c:ext xmlns:c16="http://schemas.microsoft.com/office/drawing/2014/chart" uri="{C3380CC4-5D6E-409C-BE32-E72D297353CC}">
              <c16:uniqueId val="{00000001-FAFF-419A-AB61-128354C1643B}"/>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eksternų)'!$M$157:$M$160</c:f>
              <c:numCache>
                <c:formatCode>0.0</c:formatCode>
                <c:ptCount val="4"/>
                <c:pt idx="0">
                  <c:v>57.487922705314013</c:v>
                </c:pt>
                <c:pt idx="1">
                  <c:v>61.165048543689316</c:v>
                </c:pt>
                <c:pt idx="2">
                  <c:v>44</c:v>
                </c:pt>
                <c:pt idx="3">
                  <c:v>42.21635883905013</c:v>
                </c:pt>
              </c:numCache>
            </c:numRef>
          </c:val>
          <c:extLst>
            <c:ext xmlns:c16="http://schemas.microsoft.com/office/drawing/2014/chart" uri="{C3380CC4-5D6E-409C-BE32-E72D297353CC}">
              <c16:uniqueId val="{00000002-FAFF-419A-AB61-128354C1643B}"/>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eksternų)'!$N$157:$N$160</c:f>
              <c:numCache>
                <c:formatCode>0.0</c:formatCode>
                <c:ptCount val="4"/>
                <c:pt idx="0">
                  <c:v>14.975845410628018</c:v>
                </c:pt>
                <c:pt idx="1">
                  <c:v>15.048543689320388</c:v>
                </c:pt>
                <c:pt idx="2">
                  <c:v>18</c:v>
                </c:pt>
                <c:pt idx="3">
                  <c:v>8.2673702726473177</c:v>
                </c:pt>
              </c:numCache>
            </c:numRef>
          </c:val>
          <c:extLst>
            <c:ext xmlns:c16="http://schemas.microsoft.com/office/drawing/2014/chart" uri="{C3380CC4-5D6E-409C-BE32-E72D297353CC}">
              <c16:uniqueId val="{00000003-FAFF-419A-AB61-128354C1643B}"/>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Lietuvių kalba ir literatūra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eksternų)'!$A$177:$A$180</c:f>
              <c:strCache>
                <c:ptCount val="4"/>
                <c:pt idx="0">
                  <c:v>Kauno m.</c:v>
                </c:pt>
                <c:pt idx="1">
                  <c:v>Vilniaus m.</c:v>
                </c:pt>
                <c:pt idx="2">
                  <c:v>Klaipėdos m.</c:v>
                </c:pt>
                <c:pt idx="3">
                  <c:v>Kitos sav.</c:v>
                </c:pt>
              </c:strCache>
            </c:strRef>
          </c:cat>
          <c:val>
            <c:numRef>
              <c:f>'BU duomenys (be eksternų)'!$K$177:$K$180</c:f>
              <c:numCache>
                <c:formatCode>0.0</c:formatCode>
                <c:ptCount val="4"/>
                <c:pt idx="0">
                  <c:v>4.4709388971684056</c:v>
                </c:pt>
                <c:pt idx="1">
                  <c:v>8.1472890692954483</c:v>
                </c:pt>
                <c:pt idx="2">
                  <c:v>9.0263691683569984</c:v>
                </c:pt>
                <c:pt idx="3">
                  <c:v>8.0583756345177662</c:v>
                </c:pt>
              </c:numCache>
            </c:numRef>
          </c:val>
          <c:extLst>
            <c:ext xmlns:c16="http://schemas.microsoft.com/office/drawing/2014/chart" uri="{C3380CC4-5D6E-409C-BE32-E72D297353CC}">
              <c16:uniqueId val="{00000000-2933-495F-A0D2-8D3A77C9C80C}"/>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eksternų)'!$A$177:$A$180</c:f>
              <c:strCache>
                <c:ptCount val="4"/>
                <c:pt idx="0">
                  <c:v>Kauno m.</c:v>
                </c:pt>
                <c:pt idx="1">
                  <c:v>Vilniaus m.</c:v>
                </c:pt>
                <c:pt idx="2">
                  <c:v>Klaipėdos m.</c:v>
                </c:pt>
                <c:pt idx="3">
                  <c:v>Kitos sav.</c:v>
                </c:pt>
              </c:strCache>
            </c:strRef>
          </c:cat>
          <c:val>
            <c:numRef>
              <c:f>'BU duomenys (be eksternų)'!$L$177:$L$180</c:f>
              <c:numCache>
                <c:formatCode>0.0</c:formatCode>
                <c:ptCount val="4"/>
                <c:pt idx="0">
                  <c:v>30.45206159960258</c:v>
                </c:pt>
                <c:pt idx="1">
                  <c:v>29.370832125253699</c:v>
                </c:pt>
                <c:pt idx="2">
                  <c:v>34.5841784989858</c:v>
                </c:pt>
                <c:pt idx="3">
                  <c:v>35.723350253807105</c:v>
                </c:pt>
              </c:numCache>
            </c:numRef>
          </c:val>
          <c:extLst>
            <c:ext xmlns:c16="http://schemas.microsoft.com/office/drawing/2014/chart" uri="{C3380CC4-5D6E-409C-BE32-E72D297353CC}">
              <c16:uniqueId val="{00000001-2933-495F-A0D2-8D3A77C9C80C}"/>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eksternų)'!$A$177:$A$180</c:f>
              <c:strCache>
                <c:ptCount val="4"/>
                <c:pt idx="0">
                  <c:v>Kauno m.</c:v>
                </c:pt>
                <c:pt idx="1">
                  <c:v>Vilniaus m.</c:v>
                </c:pt>
                <c:pt idx="2">
                  <c:v>Klaipėdos m.</c:v>
                </c:pt>
                <c:pt idx="3">
                  <c:v>Kitos sav.</c:v>
                </c:pt>
              </c:strCache>
            </c:strRef>
          </c:cat>
          <c:val>
            <c:numRef>
              <c:f>'BU duomenys (be eksternų)'!$M$177:$M$180</c:f>
              <c:numCache>
                <c:formatCode>0.0</c:formatCode>
                <c:ptCount val="4"/>
                <c:pt idx="0">
                  <c:v>45.901639344262293</c:v>
                </c:pt>
                <c:pt idx="1">
                  <c:v>43.896781675848075</c:v>
                </c:pt>
                <c:pt idx="2">
                  <c:v>44.219066937119678</c:v>
                </c:pt>
                <c:pt idx="3">
                  <c:v>44.437394247038917</c:v>
                </c:pt>
              </c:numCache>
            </c:numRef>
          </c:val>
          <c:extLst>
            <c:ext xmlns:c16="http://schemas.microsoft.com/office/drawing/2014/chart" uri="{C3380CC4-5D6E-409C-BE32-E72D297353CC}">
              <c16:uniqueId val="{00000002-2933-495F-A0D2-8D3A77C9C80C}"/>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eksternų)'!$A$177:$A$180</c:f>
              <c:strCache>
                <c:ptCount val="4"/>
                <c:pt idx="0">
                  <c:v>Kauno m.</c:v>
                </c:pt>
                <c:pt idx="1">
                  <c:v>Vilniaus m.</c:v>
                </c:pt>
                <c:pt idx="2">
                  <c:v>Klaipėdos m.</c:v>
                </c:pt>
                <c:pt idx="3">
                  <c:v>Kitos sav.</c:v>
                </c:pt>
              </c:strCache>
            </c:strRef>
          </c:cat>
          <c:val>
            <c:numRef>
              <c:f>'BU duomenys (be eksternų)'!$N$177:$N$180</c:f>
              <c:numCache>
                <c:formatCode>0.0</c:formatCode>
                <c:ptCount val="4"/>
                <c:pt idx="0">
                  <c:v>19.175360158966718</c:v>
                </c:pt>
                <c:pt idx="1">
                  <c:v>18.585097129602783</c:v>
                </c:pt>
                <c:pt idx="2">
                  <c:v>12.170385395537526</c:v>
                </c:pt>
                <c:pt idx="3">
                  <c:v>11.78087986463621</c:v>
                </c:pt>
              </c:numCache>
            </c:numRef>
          </c:val>
          <c:extLst>
            <c:ext xmlns:c16="http://schemas.microsoft.com/office/drawing/2014/chart" uri="{C3380CC4-5D6E-409C-BE32-E72D297353CC}">
              <c16:uniqueId val="{00000003-2933-495F-A0D2-8D3A77C9C80C}"/>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'Didieji miestai'!$A$43</c:f>
          <c:strCache>
            <c:ptCount val="1"/>
            <c:pt idx="0">
              <c:v>Chemija</c:v>
            </c:pt>
          </c:strCache>
        </c:strRef>
      </c:tx>
      <c:layout>
        <c:manualLayout>
          <c:xMode val="edge"/>
          <c:yMode val="edge"/>
          <c:x val="0.35314542203963634"/>
          <c:y val="1.79775280898876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24401426463813683"/>
          <c:y val="0.15155329410538484"/>
          <c:w val="0.72111174508983478"/>
          <c:h val="0.67413741152392048"/>
        </c:manualLayout>
      </c:layout>
      <c:barChart>
        <c:barDir val="bar"/>
        <c:grouping val="stacked"/>
        <c:varyColors val="0"/>
        <c:ser>
          <c:idx val="0"/>
          <c:order val="0"/>
          <c:tx>
            <c:strRef>
              <c:f>'Didieji miestai'!$C$22</c:f>
              <c:strCache>
                <c:ptCount val="1"/>
                <c:pt idx="0">
                  <c:v>Neišlaikė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miestai'!$B$43:$B$46</c:f>
              <c:strCache>
                <c:ptCount val="4"/>
                <c:pt idx="0">
                  <c:v>Kauno m. sav.</c:v>
                </c:pt>
                <c:pt idx="1">
                  <c:v>Vilniaus m. sav.</c:v>
                </c:pt>
                <c:pt idx="2">
                  <c:v>Klaipėdos m. sav.</c:v>
                </c:pt>
                <c:pt idx="3">
                  <c:v>kitos sav.</c:v>
                </c:pt>
              </c:strCache>
            </c:strRef>
          </c:cat>
          <c:val>
            <c:numRef>
              <c:f>'Didieji miestai'!$C$43:$C$46</c:f>
              <c:numCache>
                <c:formatCode>0.0</c:formatCode>
                <c:ptCount val="4"/>
                <c:pt idx="0">
                  <c:v>0</c:v>
                </c:pt>
                <c:pt idx="1">
                  <c:v>2.4390243902439024</c:v>
                </c:pt>
                <c:pt idx="2">
                  <c:v>7.5471698113207548</c:v>
                </c:pt>
                <c:pt idx="3">
                  <c:v>2.5684931506849313</c:v>
                </c:pt>
              </c:numCache>
            </c:numRef>
          </c:val>
          <c:extLst>
            <c:ext xmlns:c16="http://schemas.microsoft.com/office/drawing/2014/chart" uri="{C3380CC4-5D6E-409C-BE32-E72D297353CC}">
              <c16:uniqueId val="{00000000-4BE5-4E49-8B36-A1319B56A1FF}"/>
            </c:ext>
          </c:extLst>
        </c:ser>
        <c:ser>
          <c:idx val="1"/>
          <c:order val="1"/>
          <c:tx>
            <c:strRef>
              <c:f>'Didieji miestai'!$D$22</c:f>
              <c:strCache>
                <c:ptCount val="1"/>
                <c:pt idx="0">
                  <c:v>Patenkinamas lygis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miestai'!$B$43:$B$46</c:f>
              <c:strCache>
                <c:ptCount val="4"/>
                <c:pt idx="0">
                  <c:v>Kauno m. sav.</c:v>
                </c:pt>
                <c:pt idx="1">
                  <c:v>Vilniaus m. sav.</c:v>
                </c:pt>
                <c:pt idx="2">
                  <c:v>Klaipėdos m. sav.</c:v>
                </c:pt>
                <c:pt idx="3">
                  <c:v>kitos sav.</c:v>
                </c:pt>
              </c:strCache>
            </c:strRef>
          </c:cat>
          <c:val>
            <c:numRef>
              <c:f>'Didieji miestai'!$D$43:$D$46</c:f>
              <c:numCache>
                <c:formatCode>0.0</c:formatCode>
                <c:ptCount val="4"/>
                <c:pt idx="0">
                  <c:v>21.12676056338028</c:v>
                </c:pt>
                <c:pt idx="1">
                  <c:v>26.016260162601625</c:v>
                </c:pt>
                <c:pt idx="2">
                  <c:v>33.962264150943398</c:v>
                </c:pt>
                <c:pt idx="3">
                  <c:v>31.335616438356166</c:v>
                </c:pt>
              </c:numCache>
            </c:numRef>
          </c:val>
          <c:extLst>
            <c:ext xmlns:c16="http://schemas.microsoft.com/office/drawing/2014/chart" uri="{C3380CC4-5D6E-409C-BE32-E72D297353CC}">
              <c16:uniqueId val="{00000001-4BE5-4E49-8B36-A1319B56A1FF}"/>
            </c:ext>
          </c:extLst>
        </c:ser>
        <c:ser>
          <c:idx val="2"/>
          <c:order val="2"/>
          <c:tx>
            <c:strRef>
              <c:f>'Didieji miestai'!$E$22</c:f>
              <c:strCache>
                <c:ptCount val="1"/>
                <c:pt idx="0">
                  <c:v>Pagrindinis lygis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miestai'!$B$43:$B$46</c:f>
              <c:strCache>
                <c:ptCount val="4"/>
                <c:pt idx="0">
                  <c:v>Kauno m. sav.</c:v>
                </c:pt>
                <c:pt idx="1">
                  <c:v>Vilniaus m. sav.</c:v>
                </c:pt>
                <c:pt idx="2">
                  <c:v>Klaipėdos m. sav.</c:v>
                </c:pt>
                <c:pt idx="3">
                  <c:v>kitos sav.</c:v>
                </c:pt>
              </c:strCache>
            </c:strRef>
          </c:cat>
          <c:val>
            <c:numRef>
              <c:f>'Didieji miestai'!$E$43:$E$46</c:f>
              <c:numCache>
                <c:formatCode>0.0</c:formatCode>
                <c:ptCount val="4"/>
                <c:pt idx="0">
                  <c:v>47.183098591549296</c:v>
                </c:pt>
                <c:pt idx="1">
                  <c:v>56.50406504065041</c:v>
                </c:pt>
                <c:pt idx="2">
                  <c:v>41.509433962264154</c:v>
                </c:pt>
                <c:pt idx="3">
                  <c:v>51.369863013698627</c:v>
                </c:pt>
              </c:numCache>
            </c:numRef>
          </c:val>
          <c:extLst>
            <c:ext xmlns:c16="http://schemas.microsoft.com/office/drawing/2014/chart" uri="{C3380CC4-5D6E-409C-BE32-E72D297353CC}">
              <c16:uniqueId val="{00000002-4BE5-4E49-8B36-A1319B56A1FF}"/>
            </c:ext>
          </c:extLst>
        </c:ser>
        <c:ser>
          <c:idx val="3"/>
          <c:order val="3"/>
          <c:tx>
            <c:strRef>
              <c:f>'Didieji miestai'!$F$22</c:f>
              <c:strCache>
                <c:ptCount val="1"/>
                <c:pt idx="0">
                  <c:v>Aukštesnysis lygis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miestai'!$B$43:$B$46</c:f>
              <c:strCache>
                <c:ptCount val="4"/>
                <c:pt idx="0">
                  <c:v>Kauno m. sav.</c:v>
                </c:pt>
                <c:pt idx="1">
                  <c:v>Vilniaus m. sav.</c:v>
                </c:pt>
                <c:pt idx="2">
                  <c:v>Klaipėdos m. sav.</c:v>
                </c:pt>
                <c:pt idx="3">
                  <c:v>kitos sav.</c:v>
                </c:pt>
              </c:strCache>
            </c:strRef>
          </c:cat>
          <c:val>
            <c:numRef>
              <c:f>'Didieji miestai'!$F$43:$F$46</c:f>
              <c:numCache>
                <c:formatCode>0.0</c:formatCode>
                <c:ptCount val="4"/>
                <c:pt idx="0">
                  <c:v>31.690140845070424</c:v>
                </c:pt>
                <c:pt idx="1">
                  <c:v>15.040650406504065</c:v>
                </c:pt>
                <c:pt idx="2">
                  <c:v>16.981132075471699</c:v>
                </c:pt>
                <c:pt idx="3">
                  <c:v>14.726027397260275</c:v>
                </c:pt>
              </c:numCache>
            </c:numRef>
          </c:val>
          <c:extLst>
            <c:ext xmlns:c16="http://schemas.microsoft.com/office/drawing/2014/chart" uri="{C3380CC4-5D6E-409C-BE32-E72D297353CC}">
              <c16:uniqueId val="{00000003-4BE5-4E49-8B36-A1319B56A1FF}"/>
            </c:ext>
          </c:extLst>
        </c:ser>
        <c:dLbls>
          <c:dLblPos val="ctr"/>
          <c:showLegendKey val="0"/>
          <c:showVal val="1"/>
          <c:showCatName val="0"/>
          <c:showSerName val="0"/>
          <c:showPercent val="0"/>
          <c:showBubbleSize val="0"/>
        </c:dLbls>
        <c:gapWidth val="50"/>
        <c:overlap val="100"/>
        <c:axId val="456080824"/>
        <c:axId val="456078200"/>
      </c:barChart>
      <c:catAx>
        <c:axId val="456080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56078200"/>
        <c:crosses val="autoZero"/>
        <c:auto val="1"/>
        <c:lblAlgn val="ctr"/>
        <c:lblOffset val="100"/>
        <c:noMultiLvlLbl val="0"/>
      </c:catAx>
      <c:valAx>
        <c:axId val="45607820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56080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Chemija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eksternų)'!$A$152:$A$155</c:f>
              <c:strCache>
                <c:ptCount val="4"/>
                <c:pt idx="0">
                  <c:v>Kauno m.</c:v>
                </c:pt>
                <c:pt idx="1">
                  <c:v>Vilniaus m.</c:v>
                </c:pt>
                <c:pt idx="2">
                  <c:v>Klaipėdos m.</c:v>
                </c:pt>
                <c:pt idx="3">
                  <c:v>Kitos sav.</c:v>
                </c:pt>
              </c:strCache>
            </c:strRef>
          </c:cat>
          <c:val>
            <c:numRef>
              <c:f>'BU duomenys (be eksternų)'!$K$152:$K$155</c:f>
              <c:numCache>
                <c:formatCode>0.0</c:formatCode>
                <c:ptCount val="4"/>
                <c:pt idx="0">
                  <c:v>4.7619047619047619</c:v>
                </c:pt>
                <c:pt idx="1">
                  <c:v>4.0358744394618835</c:v>
                </c:pt>
                <c:pt idx="2">
                  <c:v>2.2222222222222223</c:v>
                </c:pt>
                <c:pt idx="3">
                  <c:v>4.6641791044776122</c:v>
                </c:pt>
              </c:numCache>
            </c:numRef>
          </c:val>
          <c:extLst>
            <c:ext xmlns:c16="http://schemas.microsoft.com/office/drawing/2014/chart" uri="{C3380CC4-5D6E-409C-BE32-E72D297353CC}">
              <c16:uniqueId val="{00000000-EDCD-45CE-BF29-587584BA8E58}"/>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eksternų)'!$A$152:$A$155</c:f>
              <c:strCache>
                <c:ptCount val="4"/>
                <c:pt idx="0">
                  <c:v>Kauno m.</c:v>
                </c:pt>
                <c:pt idx="1">
                  <c:v>Vilniaus m.</c:v>
                </c:pt>
                <c:pt idx="2">
                  <c:v>Klaipėdos m.</c:v>
                </c:pt>
                <c:pt idx="3">
                  <c:v>Kitos sav.</c:v>
                </c:pt>
              </c:strCache>
            </c:strRef>
          </c:cat>
          <c:val>
            <c:numRef>
              <c:f>'BU duomenys (be eksternų)'!$L$152:$L$155</c:f>
              <c:numCache>
                <c:formatCode>0.0</c:formatCode>
                <c:ptCount val="4"/>
                <c:pt idx="0">
                  <c:v>22.448979591836736</c:v>
                </c:pt>
                <c:pt idx="1">
                  <c:v>24.663677130044842</c:v>
                </c:pt>
                <c:pt idx="2">
                  <c:v>13.333333333333334</c:v>
                </c:pt>
                <c:pt idx="3">
                  <c:v>31.902985074626866</c:v>
                </c:pt>
              </c:numCache>
            </c:numRef>
          </c:val>
          <c:extLst>
            <c:ext xmlns:c16="http://schemas.microsoft.com/office/drawing/2014/chart" uri="{C3380CC4-5D6E-409C-BE32-E72D297353CC}">
              <c16:uniqueId val="{00000001-EDCD-45CE-BF29-587584BA8E58}"/>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eksternų)'!$A$152:$A$155</c:f>
              <c:strCache>
                <c:ptCount val="4"/>
                <c:pt idx="0">
                  <c:v>Kauno m.</c:v>
                </c:pt>
                <c:pt idx="1">
                  <c:v>Vilniaus m.</c:v>
                </c:pt>
                <c:pt idx="2">
                  <c:v>Klaipėdos m.</c:v>
                </c:pt>
                <c:pt idx="3">
                  <c:v>Kitos sav.</c:v>
                </c:pt>
              </c:strCache>
            </c:strRef>
          </c:cat>
          <c:val>
            <c:numRef>
              <c:f>'BU duomenys (be eksternų)'!$M$152:$M$155</c:f>
              <c:numCache>
                <c:formatCode>0.0</c:formatCode>
                <c:ptCount val="4"/>
                <c:pt idx="0">
                  <c:v>49.65986394557823</c:v>
                </c:pt>
                <c:pt idx="1">
                  <c:v>56.053811659192817</c:v>
                </c:pt>
                <c:pt idx="2">
                  <c:v>62.222222222222221</c:v>
                </c:pt>
                <c:pt idx="3">
                  <c:v>52.052238805970156</c:v>
                </c:pt>
              </c:numCache>
            </c:numRef>
          </c:val>
          <c:extLst>
            <c:ext xmlns:c16="http://schemas.microsoft.com/office/drawing/2014/chart" uri="{C3380CC4-5D6E-409C-BE32-E72D297353CC}">
              <c16:uniqueId val="{00000002-EDCD-45CE-BF29-587584BA8E58}"/>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eksternų)'!$A$152:$A$155</c:f>
              <c:strCache>
                <c:ptCount val="4"/>
                <c:pt idx="0">
                  <c:v>Kauno m.</c:v>
                </c:pt>
                <c:pt idx="1">
                  <c:v>Vilniaus m.</c:v>
                </c:pt>
                <c:pt idx="2">
                  <c:v>Klaipėdos m.</c:v>
                </c:pt>
                <c:pt idx="3">
                  <c:v>Kitos sav.</c:v>
                </c:pt>
              </c:strCache>
            </c:strRef>
          </c:cat>
          <c:val>
            <c:numRef>
              <c:f>'BU duomenys (be eksternų)'!$N$152:$N$155</c:f>
              <c:numCache>
                <c:formatCode>0.0</c:formatCode>
                <c:ptCount val="4"/>
                <c:pt idx="0">
                  <c:v>23.129251700680271</c:v>
                </c:pt>
                <c:pt idx="1">
                  <c:v>15.246636771300448</c:v>
                </c:pt>
                <c:pt idx="2">
                  <c:v>22.222222222222221</c:v>
                </c:pt>
                <c:pt idx="3">
                  <c:v>11.380597014925373</c:v>
                </c:pt>
              </c:numCache>
            </c:numRef>
          </c:val>
          <c:extLst>
            <c:ext xmlns:c16="http://schemas.microsoft.com/office/drawing/2014/chart" uri="{C3380CC4-5D6E-409C-BE32-E72D297353CC}">
              <c16:uniqueId val="{00000003-EDCD-45CE-BF29-587584BA8E58}"/>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'Didieji miestai'!$A$35</c:f>
          <c:strCache>
            <c:ptCount val="1"/>
            <c:pt idx="0">
              <c:v>Matematika</c:v>
            </c:pt>
          </c:strCache>
        </c:strRef>
      </c:tx>
      <c:layout>
        <c:manualLayout>
          <c:xMode val="edge"/>
          <c:yMode val="edge"/>
          <c:x val="0.35314542203963634"/>
          <c:y val="1.79775280898876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9546284755204105"/>
          <c:y val="0.13044078169978277"/>
          <c:w val="0.72111174508983478"/>
          <c:h val="0.67413741152392048"/>
        </c:manualLayout>
      </c:layout>
      <c:barChart>
        <c:barDir val="bar"/>
        <c:grouping val="stacked"/>
        <c:varyColors val="0"/>
        <c:ser>
          <c:idx val="0"/>
          <c:order val="0"/>
          <c:tx>
            <c:strRef>
              <c:f>'Didieji miestai'!$C$22</c:f>
              <c:strCache>
                <c:ptCount val="1"/>
                <c:pt idx="0">
                  <c:v>Neišlaikė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miestai'!$B$35:$B$38</c:f>
              <c:strCache>
                <c:ptCount val="4"/>
                <c:pt idx="0">
                  <c:v>Kauno m. sav.</c:v>
                </c:pt>
                <c:pt idx="1">
                  <c:v>Vilniaus m. sav.</c:v>
                </c:pt>
                <c:pt idx="2">
                  <c:v>Klaipėdos m. sav.</c:v>
                </c:pt>
                <c:pt idx="3">
                  <c:v>kitos sav.</c:v>
                </c:pt>
              </c:strCache>
            </c:strRef>
          </c:cat>
          <c:val>
            <c:numRef>
              <c:f>'Didieji miestai'!$C$35:$C$38</c:f>
              <c:numCache>
                <c:formatCode>0.0</c:formatCode>
                <c:ptCount val="4"/>
                <c:pt idx="0">
                  <c:v>23.728813559322035</c:v>
                </c:pt>
                <c:pt idx="1">
                  <c:v>24.953502789832608</c:v>
                </c:pt>
                <c:pt idx="2">
                  <c:v>33.105802047781573</c:v>
                </c:pt>
                <c:pt idx="3">
                  <c:v>35.42174009298207</c:v>
                </c:pt>
              </c:numCache>
            </c:numRef>
          </c:val>
          <c:extLst>
            <c:ext xmlns:c16="http://schemas.microsoft.com/office/drawing/2014/chart" uri="{C3380CC4-5D6E-409C-BE32-E72D297353CC}">
              <c16:uniqueId val="{00000000-21D6-4083-9759-F2B641DA054A}"/>
            </c:ext>
          </c:extLst>
        </c:ser>
        <c:ser>
          <c:idx val="1"/>
          <c:order val="1"/>
          <c:tx>
            <c:strRef>
              <c:f>'Didieji miestai'!$D$22</c:f>
              <c:strCache>
                <c:ptCount val="1"/>
                <c:pt idx="0">
                  <c:v>Patenkinamas lygis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miestai'!$B$35:$B$38</c:f>
              <c:strCache>
                <c:ptCount val="4"/>
                <c:pt idx="0">
                  <c:v>Kauno m. sav.</c:v>
                </c:pt>
                <c:pt idx="1">
                  <c:v>Vilniaus m. sav.</c:v>
                </c:pt>
                <c:pt idx="2">
                  <c:v>Klaipėdos m. sav.</c:v>
                </c:pt>
                <c:pt idx="3">
                  <c:v>kitos sav.</c:v>
                </c:pt>
              </c:strCache>
            </c:strRef>
          </c:cat>
          <c:val>
            <c:numRef>
              <c:f>'Didieji miestai'!$D$35:$D$38</c:f>
              <c:numCache>
                <c:formatCode>0.0</c:formatCode>
                <c:ptCount val="4"/>
                <c:pt idx="0">
                  <c:v>38.749269433080073</c:v>
                </c:pt>
                <c:pt idx="1">
                  <c:v>35.895846249225045</c:v>
                </c:pt>
                <c:pt idx="2">
                  <c:v>38.907849829351534</c:v>
                </c:pt>
                <c:pt idx="3">
                  <c:v>41.100287801638252</c:v>
                </c:pt>
              </c:numCache>
            </c:numRef>
          </c:val>
          <c:extLst>
            <c:ext xmlns:c16="http://schemas.microsoft.com/office/drawing/2014/chart" uri="{C3380CC4-5D6E-409C-BE32-E72D297353CC}">
              <c16:uniqueId val="{00000001-21D6-4083-9759-F2B641DA054A}"/>
            </c:ext>
          </c:extLst>
        </c:ser>
        <c:ser>
          <c:idx val="2"/>
          <c:order val="2"/>
          <c:tx>
            <c:strRef>
              <c:f>'Didieji miestai'!$E$22</c:f>
              <c:strCache>
                <c:ptCount val="1"/>
                <c:pt idx="0">
                  <c:v>Pagrindinis lygis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miestai'!$B$35:$B$38</c:f>
              <c:strCache>
                <c:ptCount val="4"/>
                <c:pt idx="0">
                  <c:v>Kauno m. sav.</c:v>
                </c:pt>
                <c:pt idx="1">
                  <c:v>Vilniaus m. sav.</c:v>
                </c:pt>
                <c:pt idx="2">
                  <c:v>Klaipėdos m. sav.</c:v>
                </c:pt>
                <c:pt idx="3">
                  <c:v>kitos sav.</c:v>
                </c:pt>
              </c:strCache>
            </c:strRef>
          </c:cat>
          <c:val>
            <c:numRef>
              <c:f>'Didieji miestai'!$E$35:$E$38</c:f>
              <c:numCache>
                <c:formatCode>0.0</c:formatCode>
                <c:ptCount val="4"/>
                <c:pt idx="0">
                  <c:v>29.105786090005843</c:v>
                </c:pt>
                <c:pt idx="1">
                  <c:v>30.378177309361437</c:v>
                </c:pt>
                <c:pt idx="2">
                  <c:v>20.591581342434583</c:v>
                </c:pt>
                <c:pt idx="3">
                  <c:v>20.478193491255258</c:v>
                </c:pt>
              </c:numCache>
            </c:numRef>
          </c:val>
          <c:extLst>
            <c:ext xmlns:c16="http://schemas.microsoft.com/office/drawing/2014/chart" uri="{C3380CC4-5D6E-409C-BE32-E72D297353CC}">
              <c16:uniqueId val="{00000002-21D6-4083-9759-F2B641DA054A}"/>
            </c:ext>
          </c:extLst>
        </c:ser>
        <c:ser>
          <c:idx val="3"/>
          <c:order val="3"/>
          <c:tx>
            <c:strRef>
              <c:f>'Didieji miestai'!$F$22</c:f>
              <c:strCache>
                <c:ptCount val="1"/>
                <c:pt idx="0">
                  <c:v>Aukštesnysis lygis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'Didieji miestai'!$B$35:$B$38</c:f>
              <c:strCache>
                <c:ptCount val="4"/>
                <c:pt idx="0">
                  <c:v>Kauno m. sav.</c:v>
                </c:pt>
                <c:pt idx="1">
                  <c:v>Vilniaus m. sav.</c:v>
                </c:pt>
                <c:pt idx="2">
                  <c:v>Klaipėdos m. sav.</c:v>
                </c:pt>
                <c:pt idx="3">
                  <c:v>kitos sav.</c:v>
                </c:pt>
              </c:strCache>
            </c:strRef>
          </c:cat>
          <c:val>
            <c:numRef>
              <c:f>'Didieji miestai'!$F$35:$F$38</c:f>
              <c:numCache>
                <c:formatCode>0.0</c:formatCode>
                <c:ptCount val="4"/>
                <c:pt idx="0">
                  <c:v>8.4161309175920511</c:v>
                </c:pt>
                <c:pt idx="1">
                  <c:v>8.7724736515809045</c:v>
                </c:pt>
                <c:pt idx="2">
                  <c:v>7.3947667804323096</c:v>
                </c:pt>
                <c:pt idx="3">
                  <c:v>2.9997786141244189</c:v>
                </c:pt>
              </c:numCache>
            </c:numRef>
          </c:val>
          <c:extLst>
            <c:ext xmlns:c16="http://schemas.microsoft.com/office/drawing/2014/chart" uri="{C3380CC4-5D6E-409C-BE32-E72D297353CC}">
              <c16:uniqueId val="{00000003-21D6-4083-9759-F2B641DA054A}"/>
            </c:ext>
          </c:extLst>
        </c:ser>
        <c:dLbls>
          <c:dLblPos val="ctr"/>
          <c:showLegendKey val="0"/>
          <c:showVal val="1"/>
          <c:showCatName val="0"/>
          <c:showSerName val="0"/>
          <c:showPercent val="0"/>
          <c:showBubbleSize val="0"/>
        </c:dLbls>
        <c:gapWidth val="50"/>
        <c:overlap val="100"/>
        <c:axId val="456080824"/>
        <c:axId val="456078200"/>
      </c:barChart>
      <c:catAx>
        <c:axId val="456080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56078200"/>
        <c:crosses val="autoZero"/>
        <c:auto val="1"/>
        <c:lblAlgn val="ctr"/>
        <c:lblOffset val="100"/>
        <c:noMultiLvlLbl val="0"/>
      </c:catAx>
      <c:valAx>
        <c:axId val="45607820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56080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Matematika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eksternų)'!$A$182:$A$185</c:f>
              <c:strCache>
                <c:ptCount val="4"/>
                <c:pt idx="0">
                  <c:v>Kauno m.</c:v>
                </c:pt>
                <c:pt idx="1">
                  <c:v>Vilniaus m.</c:v>
                </c:pt>
                <c:pt idx="2">
                  <c:v>Klaipėdos m.</c:v>
                </c:pt>
                <c:pt idx="3">
                  <c:v>Kitos sav.</c:v>
                </c:pt>
              </c:strCache>
            </c:strRef>
          </c:cat>
          <c:val>
            <c:numRef>
              <c:f>'BU duomenys (be eksternų)'!$K$182:$K$185</c:f>
              <c:numCache>
                <c:formatCode>0.0</c:formatCode>
                <c:ptCount val="4"/>
                <c:pt idx="0">
                  <c:v>10.028328611898017</c:v>
                </c:pt>
                <c:pt idx="1">
                  <c:v>9.1693290734824284</c:v>
                </c:pt>
                <c:pt idx="2">
                  <c:v>14.686098654708521</c:v>
                </c:pt>
                <c:pt idx="3">
                  <c:v>16.399667734662398</c:v>
                </c:pt>
              </c:numCache>
            </c:numRef>
          </c:val>
          <c:extLst>
            <c:ext xmlns:c16="http://schemas.microsoft.com/office/drawing/2014/chart" uri="{C3380CC4-5D6E-409C-BE32-E72D297353CC}">
              <c16:uniqueId val="{00000000-0843-436C-92BC-C83929DE4869}"/>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eksternų)'!$A$182:$A$185</c:f>
              <c:strCache>
                <c:ptCount val="4"/>
                <c:pt idx="0">
                  <c:v>Kauno m.</c:v>
                </c:pt>
                <c:pt idx="1">
                  <c:v>Vilniaus m.</c:v>
                </c:pt>
                <c:pt idx="2">
                  <c:v>Klaipėdos m.</c:v>
                </c:pt>
                <c:pt idx="3">
                  <c:v>Kitos sav.</c:v>
                </c:pt>
              </c:strCache>
            </c:strRef>
          </c:cat>
          <c:val>
            <c:numRef>
              <c:f>'BU duomenys (be eksternų)'!$L$182:$L$185</c:f>
              <c:numCache>
                <c:formatCode>0.0</c:formatCode>
                <c:ptCount val="4"/>
                <c:pt idx="0">
                  <c:v>38.640226628895185</c:v>
                </c:pt>
                <c:pt idx="1">
                  <c:v>38.210862619808303</c:v>
                </c:pt>
                <c:pt idx="2">
                  <c:v>45.627802690582961</c:v>
                </c:pt>
                <c:pt idx="3">
                  <c:v>49.543135160792687</c:v>
                </c:pt>
              </c:numCache>
            </c:numRef>
          </c:val>
          <c:extLst>
            <c:ext xmlns:c16="http://schemas.microsoft.com/office/drawing/2014/chart" uri="{C3380CC4-5D6E-409C-BE32-E72D297353CC}">
              <c16:uniqueId val="{00000001-0843-436C-92BC-C83929DE4869}"/>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eksternų)'!$A$182:$A$185</c:f>
              <c:strCache>
                <c:ptCount val="4"/>
                <c:pt idx="0">
                  <c:v>Kauno m.</c:v>
                </c:pt>
                <c:pt idx="1">
                  <c:v>Vilniaus m.</c:v>
                </c:pt>
                <c:pt idx="2">
                  <c:v>Klaipėdos m.</c:v>
                </c:pt>
                <c:pt idx="3">
                  <c:v>Kitos sav.</c:v>
                </c:pt>
              </c:strCache>
            </c:strRef>
          </c:cat>
          <c:val>
            <c:numRef>
              <c:f>'BU duomenys (be eksternų)'!$M$182:$M$185</c:f>
              <c:numCache>
                <c:formatCode>0.0</c:formatCode>
                <c:ptCount val="4"/>
                <c:pt idx="0">
                  <c:v>40.509915014164307</c:v>
                </c:pt>
                <c:pt idx="1">
                  <c:v>40.12779552715655</c:v>
                </c:pt>
                <c:pt idx="2">
                  <c:v>28.475336322869953</c:v>
                </c:pt>
                <c:pt idx="3">
                  <c:v>29.405482378070484</c:v>
                </c:pt>
              </c:numCache>
            </c:numRef>
          </c:val>
          <c:extLst>
            <c:ext xmlns:c16="http://schemas.microsoft.com/office/drawing/2014/chart" uri="{C3380CC4-5D6E-409C-BE32-E72D297353CC}">
              <c16:uniqueId val="{00000002-0843-436C-92BC-C83929DE4869}"/>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eksternų)'!$A$182:$A$185</c:f>
              <c:strCache>
                <c:ptCount val="4"/>
                <c:pt idx="0">
                  <c:v>Kauno m.</c:v>
                </c:pt>
                <c:pt idx="1">
                  <c:v>Vilniaus m.</c:v>
                </c:pt>
                <c:pt idx="2">
                  <c:v>Klaipėdos m.</c:v>
                </c:pt>
                <c:pt idx="3">
                  <c:v>Kitos sav.</c:v>
                </c:pt>
              </c:strCache>
            </c:strRef>
          </c:cat>
          <c:val>
            <c:numRef>
              <c:f>'BU duomenys (be eksternų)'!$N$182:$N$185</c:f>
              <c:numCache>
                <c:formatCode>0.0</c:formatCode>
                <c:ptCount val="4"/>
                <c:pt idx="0">
                  <c:v>10.821529745042493</c:v>
                </c:pt>
                <c:pt idx="1">
                  <c:v>12.492012779552715</c:v>
                </c:pt>
                <c:pt idx="2">
                  <c:v>11.210762331838566</c:v>
                </c:pt>
                <c:pt idx="3">
                  <c:v>4.6517147264744274</c:v>
                </c:pt>
              </c:numCache>
            </c:numRef>
          </c:val>
          <c:extLst>
            <c:ext xmlns:c16="http://schemas.microsoft.com/office/drawing/2014/chart" uri="{C3380CC4-5D6E-409C-BE32-E72D297353CC}">
              <c16:uniqueId val="{00000003-0843-436C-92BC-C83929DE4869}"/>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Vidutiniai </a:t>
            </a:r>
            <a:r>
              <a:rPr lang="en-US"/>
              <a:t>2020 ir </a:t>
            </a:r>
            <a:r>
              <a:rPr lang="lt-LT"/>
              <a:t>2021 m. VBE balai</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'BU duomenys (be eksternų)'!$S$220</c:f>
              <c:strCache>
                <c:ptCount val="1"/>
                <c:pt idx="0">
                  <c:v>2020 m.</c:v>
                </c:pt>
              </c:strCache>
            </c:strRef>
          </c:tx>
          <c:spPr>
            <a:solidFill>
              <a:schemeClr val="accent6">
                <a:lumMod val="40000"/>
                <a:lumOff val="60000"/>
              </a:schemeClr>
            </a:solidFill>
            <a:ln>
              <a:solidFill>
                <a:schemeClr val="accent6">
                  <a:lumMod val="75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eksternų)'!$R$221:$R$232</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eksternų)'!$S$221:$S$232</c:f>
              <c:numCache>
                <c:formatCode>0.0</c:formatCode>
                <c:ptCount val="12"/>
                <c:pt idx="0">
                  <c:v>62.729927007298997</c:v>
                </c:pt>
                <c:pt idx="1">
                  <c:v>65.241134751773004</c:v>
                </c:pt>
                <c:pt idx="2">
                  <c:v>52.129464285714</c:v>
                </c:pt>
                <c:pt idx="3">
                  <c:v>61.395683453236998</c:v>
                </c:pt>
                <c:pt idx="4">
                  <c:v>59.219794344473002</c:v>
                </c:pt>
                <c:pt idx="5">
                  <c:v>60.832684824902003</c:v>
                </c:pt>
                <c:pt idx="6">
                  <c:v>50.838287153651997</c:v>
                </c:pt>
                <c:pt idx="7">
                  <c:v>34.153477218224999</c:v>
                </c:pt>
                <c:pt idx="8">
                  <c:v>77.728846153846007</c:v>
                </c:pt>
                <c:pt idx="10">
                  <c:v>67.944444444444002</c:v>
                </c:pt>
                <c:pt idx="11">
                  <c:v>93.5</c:v>
                </c:pt>
              </c:numCache>
            </c:numRef>
          </c:val>
          <c:extLst>
            <c:ext xmlns:c16="http://schemas.microsoft.com/office/drawing/2014/chart" uri="{C3380CC4-5D6E-409C-BE32-E72D297353CC}">
              <c16:uniqueId val="{00000000-CBF3-4861-BC25-F2FDB3AF2037}"/>
            </c:ext>
          </c:extLst>
        </c:ser>
        <c:ser>
          <c:idx val="1"/>
          <c:order val="1"/>
          <c:tx>
            <c:strRef>
              <c:f>'BU duomenys (be eksternų)'!$T$220</c:f>
              <c:strCache>
                <c:ptCount val="1"/>
                <c:pt idx="0">
                  <c:v>2021 m.</c:v>
                </c:pt>
              </c:strCache>
            </c:strRef>
          </c:tx>
          <c:spPr>
            <a:solidFill>
              <a:schemeClr val="accent6">
                <a:lumMod val="75000"/>
              </a:schemeClr>
            </a:solidFill>
            <a:ln>
              <a:solidFill>
                <a:schemeClr val="accent6">
                  <a:lumMod val="75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eksternų)'!$R$221:$R$232</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eksternų)'!$T$221:$T$232</c:f>
              <c:numCache>
                <c:formatCode>0.0</c:formatCode>
                <c:ptCount val="12"/>
                <c:pt idx="0">
                  <c:v>61.144694533762056</c:v>
                </c:pt>
                <c:pt idx="1">
                  <c:v>57.952380952380949</c:v>
                </c:pt>
                <c:pt idx="2">
                  <c:v>54.579710144927539</c:v>
                </c:pt>
                <c:pt idx="3">
                  <c:v>58.331249999999997</c:v>
                </c:pt>
                <c:pt idx="4">
                  <c:v>55.335588633288225</c:v>
                </c:pt>
                <c:pt idx="5">
                  <c:v>56.889344262295083</c:v>
                </c:pt>
                <c:pt idx="6">
                  <c:v>52.523099850968705</c:v>
                </c:pt>
                <c:pt idx="7">
                  <c:v>42.312181303116148</c:v>
                </c:pt>
                <c:pt idx="8">
                  <c:v>72.667777248929085</c:v>
                </c:pt>
                <c:pt idx="9">
                  <c:v>81</c:v>
                </c:pt>
                <c:pt idx="10">
                  <c:v>75.583333333333329</c:v>
                </c:pt>
                <c:pt idx="11">
                  <c:v>99.5</c:v>
                </c:pt>
              </c:numCache>
            </c:numRef>
          </c:val>
          <c:extLst>
            <c:ext xmlns:c16="http://schemas.microsoft.com/office/drawing/2014/chart" uri="{C3380CC4-5D6E-409C-BE32-E72D297353CC}">
              <c16:uniqueId val="{00000001-CBF3-4861-BC25-F2FDB3AF2037}"/>
            </c:ext>
          </c:extLst>
        </c:ser>
        <c:dLbls>
          <c:showLegendKey val="0"/>
          <c:showVal val="0"/>
          <c:showCatName val="0"/>
          <c:showSerName val="0"/>
          <c:showPercent val="0"/>
          <c:showBubbleSize val="0"/>
        </c:dLbls>
        <c:gapWidth val="80"/>
        <c:overlap val="-15"/>
        <c:axId val="1262398751"/>
        <c:axId val="1262408319"/>
      </c:barChart>
      <c:catAx>
        <c:axId val="12623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2408319"/>
        <c:crosses val="autoZero"/>
        <c:auto val="1"/>
        <c:lblAlgn val="ctr"/>
        <c:lblOffset val="100"/>
        <c:noMultiLvlLbl val="0"/>
      </c:catAx>
      <c:valAx>
        <c:axId val="1262408319"/>
        <c:scaling>
          <c:orientation val="minMax"/>
        </c:scaling>
        <c:delete val="1"/>
        <c:axPos val="l"/>
        <c:numFmt formatCode="0.0" sourceLinked="1"/>
        <c:majorTickMark val="none"/>
        <c:minorTickMark val="none"/>
        <c:tickLblPos val="nextTo"/>
        <c:crossAx val="1262398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Neišlaikiusių 2021 m.</a:t>
            </a:r>
            <a:r>
              <a:rPr lang="lt-LT" baseline="0"/>
              <a:t> </a:t>
            </a:r>
            <a:r>
              <a:rPr lang="lt-LT"/>
              <a:t>VBE</a:t>
            </a:r>
            <a:r>
              <a:rPr lang="lt-LT" baseline="0"/>
              <a:t> mokinių dalis, proc.</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'BU duomenys (be eksternų)'!$S$2</c:f>
              <c:strCache>
                <c:ptCount val="1"/>
                <c:pt idx="0">
                  <c:v>Kauno miestas</c:v>
                </c:pt>
              </c:strCache>
            </c:strRef>
          </c:tx>
          <c:spPr>
            <a:solidFill>
              <a:schemeClr val="accent2">
                <a:lumMod val="75000"/>
              </a:schemeClr>
            </a:solidFill>
            <a:ln>
              <a:solidFill>
                <a:schemeClr val="accent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eksternų)'!$R$19:$R$30</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eksternų)'!$S$19:$S$30</c:f>
              <c:numCache>
                <c:formatCode>0.0</c:formatCode>
                <c:ptCount val="12"/>
                <c:pt idx="0">
                  <c:v>0.48231511254019299</c:v>
                </c:pt>
                <c:pt idx="1">
                  <c:v>4.7619047619047619</c:v>
                </c:pt>
                <c:pt idx="2">
                  <c:v>0.48309178743961351</c:v>
                </c:pt>
                <c:pt idx="3">
                  <c:v>0</c:v>
                </c:pt>
                <c:pt idx="4">
                  <c:v>0.40595399188092013</c:v>
                </c:pt>
                <c:pt idx="5">
                  <c:v>6.9672131147540979</c:v>
                </c:pt>
                <c:pt idx="6">
                  <c:v>4.4709388971684056</c:v>
                </c:pt>
                <c:pt idx="7">
                  <c:v>10.028328611898017</c:v>
                </c:pt>
                <c:pt idx="8">
                  <c:v>0.95192765349833408</c:v>
                </c:pt>
                <c:pt idx="9">
                  <c:v>0</c:v>
                </c:pt>
                <c:pt idx="10">
                  <c:v>0</c:v>
                </c:pt>
                <c:pt idx="11">
                  <c:v>0</c:v>
                </c:pt>
              </c:numCache>
            </c:numRef>
          </c:val>
          <c:extLst>
            <c:ext xmlns:c16="http://schemas.microsoft.com/office/drawing/2014/chart" uri="{C3380CC4-5D6E-409C-BE32-E72D297353CC}">
              <c16:uniqueId val="{00000000-CBC8-4139-808A-C362317D7504}"/>
            </c:ext>
          </c:extLst>
        </c:ser>
        <c:ser>
          <c:idx val="1"/>
          <c:order val="1"/>
          <c:tx>
            <c:strRef>
              <c:f>'BU duomenys (be eksternų)'!$T$2</c:f>
              <c:strCache>
                <c:ptCount val="1"/>
                <c:pt idx="0">
                  <c:v>Kitos savivaldybės</c:v>
                </c:pt>
              </c:strCache>
            </c:strRef>
          </c:tx>
          <c:spPr>
            <a:solidFill>
              <a:schemeClr val="accent2">
                <a:lumMod val="40000"/>
                <a:lumOff val="60000"/>
              </a:schemeClr>
            </a:solidFill>
            <a:ln>
              <a:solidFill>
                <a:schemeClr val="accent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eksternų)'!$R$19:$R$30</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eksternų)'!$T$19:$T$30</c:f>
              <c:numCache>
                <c:formatCode>0.0</c:formatCode>
                <c:ptCount val="12"/>
                <c:pt idx="0">
                  <c:v>2.3845985561146357</c:v>
                </c:pt>
                <c:pt idx="1">
                  <c:v>4.3532338308457712</c:v>
                </c:pt>
                <c:pt idx="2">
                  <c:v>2.8840494408475572</c:v>
                </c:pt>
                <c:pt idx="3">
                  <c:v>1.6135705419942077</c:v>
                </c:pt>
                <c:pt idx="4">
                  <c:v>1.2861736334405145</c:v>
                </c:pt>
                <c:pt idx="5">
                  <c:v>8.0874316939890711</c:v>
                </c:pt>
                <c:pt idx="6">
                  <c:v>8.1491613274782235</c:v>
                </c:pt>
                <c:pt idx="7">
                  <c:v>14.458992690175917</c:v>
                </c:pt>
                <c:pt idx="8">
                  <c:v>1.7625564233001361</c:v>
                </c:pt>
                <c:pt idx="9">
                  <c:v>0</c:v>
                </c:pt>
                <c:pt idx="10">
                  <c:v>0.58900523560209428</c:v>
                </c:pt>
                <c:pt idx="11">
                  <c:v>0</c:v>
                </c:pt>
              </c:numCache>
            </c:numRef>
          </c:val>
          <c:extLst>
            <c:ext xmlns:c16="http://schemas.microsoft.com/office/drawing/2014/chart" uri="{C3380CC4-5D6E-409C-BE32-E72D297353CC}">
              <c16:uniqueId val="{00000001-CBC8-4139-808A-C362317D7504}"/>
            </c:ext>
          </c:extLst>
        </c:ser>
        <c:dLbls>
          <c:showLegendKey val="0"/>
          <c:showVal val="0"/>
          <c:showCatName val="0"/>
          <c:showSerName val="0"/>
          <c:showPercent val="0"/>
          <c:showBubbleSize val="0"/>
        </c:dLbls>
        <c:gapWidth val="80"/>
        <c:overlap val="-15"/>
        <c:axId val="1262398751"/>
        <c:axId val="1262408319"/>
      </c:barChart>
      <c:catAx>
        <c:axId val="12623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2408319"/>
        <c:crosses val="autoZero"/>
        <c:auto val="1"/>
        <c:lblAlgn val="ctr"/>
        <c:lblOffset val="100"/>
        <c:noMultiLvlLbl val="0"/>
      </c:catAx>
      <c:valAx>
        <c:axId val="1262408319"/>
        <c:scaling>
          <c:orientation val="minMax"/>
        </c:scaling>
        <c:delete val="1"/>
        <c:axPos val="l"/>
        <c:numFmt formatCode="0.0" sourceLinked="1"/>
        <c:majorTickMark val="none"/>
        <c:minorTickMark val="none"/>
        <c:tickLblPos val="nextTo"/>
        <c:crossAx val="1262398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dirty="0" err="1"/>
              <a:t>Neišlaikiųsių</a:t>
            </a:r>
            <a:r>
              <a:rPr lang="lt-LT" dirty="0"/>
              <a:t> dalis </a:t>
            </a:r>
            <a:r>
              <a:rPr lang="lt-LT" dirty="0" smtClean="0"/>
              <a:t>2020 m.</a:t>
            </a:r>
            <a:r>
              <a:rPr lang="lt-LT" baseline="0" dirty="0" smtClean="0"/>
              <a:t> </a:t>
            </a:r>
            <a:r>
              <a:rPr lang="lt-LT" dirty="0" smtClean="0"/>
              <a:t>(proc</a:t>
            </a:r>
            <a:r>
              <a:rPr lang="lt-LT" dirty="0"/>
              <a:t>.)</a:t>
            </a:r>
          </a:p>
        </c:rich>
      </c:tx>
      <c:layout>
        <c:manualLayout>
          <c:xMode val="edge"/>
          <c:yMode val="edge"/>
          <c:x val="0.33829428396657385"/>
          <c:y val="2.55762180140002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1"/>
          <c:order val="0"/>
          <c:tx>
            <c:strRef>
              <c:f>'BU duomenys'!$B$1</c:f>
              <c:strCache>
                <c:ptCount val="1"/>
                <c:pt idx="0">
                  <c:v>Kauno m. sav.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duomenys'!$A$3:$A$14</c:f>
              <c:strCache>
                <c:ptCount val="12"/>
                <c:pt idx="0">
                  <c:v>Užsienio kalba (anglų)</c:v>
                </c:pt>
                <c:pt idx="1">
                  <c:v>Lietuvių kalba ir literatūra</c:v>
                </c:pt>
                <c:pt idx="2">
                  <c:v>Matematika</c:v>
                </c:pt>
                <c:pt idx="3">
                  <c:v>Istorija</c:v>
                </c:pt>
                <c:pt idx="4">
                  <c:v>Biologija</c:v>
                </c:pt>
                <c:pt idx="5">
                  <c:v>Geografija</c:v>
                </c:pt>
                <c:pt idx="6">
                  <c:v>Informacinės technologijos</c:v>
                </c:pt>
                <c:pt idx="7">
                  <c:v>Fizika</c:v>
                </c:pt>
                <c:pt idx="8">
                  <c:v>Užsienio kalba (rusų)</c:v>
                </c:pt>
                <c:pt idx="9">
                  <c:v>Chemija</c:v>
                </c:pt>
                <c:pt idx="10">
                  <c:v>Užsienio kalba (vokiečių)</c:v>
                </c:pt>
                <c:pt idx="11">
                  <c:v>Užsienio kalba (prancūzų)</c:v>
                </c:pt>
              </c:strCache>
            </c:strRef>
          </c:cat>
          <c:val>
            <c:numRef>
              <c:f>'BU duomenys'!$E$3:$E$14</c:f>
              <c:numCache>
                <c:formatCode>#,##0.0</c:formatCode>
                <c:ptCount val="12"/>
                <c:pt idx="0">
                  <c:v>0.24038461538461539</c:v>
                </c:pt>
                <c:pt idx="1">
                  <c:v>7.5566750629722925</c:v>
                </c:pt>
                <c:pt idx="2">
                  <c:v>22.601918465227818</c:v>
                </c:pt>
                <c:pt idx="3">
                  <c:v>0</c:v>
                </c:pt>
                <c:pt idx="4">
                  <c:v>1.6423357664233578</c:v>
                </c:pt>
                <c:pt idx="5">
                  <c:v>0</c:v>
                </c:pt>
                <c:pt idx="6">
                  <c:v>4.6692607003891053</c:v>
                </c:pt>
                <c:pt idx="7">
                  <c:v>0.4464285714285714</c:v>
                </c:pt>
                <c:pt idx="8">
                  <c:v>5.5555555555555554</c:v>
                </c:pt>
                <c:pt idx="9">
                  <c:v>0</c:v>
                </c:pt>
                <c:pt idx="10">
                  <c:v>0</c:v>
                </c:pt>
              </c:numCache>
            </c:numRef>
          </c:val>
          <c:extLst>
            <c:ext xmlns:c16="http://schemas.microsoft.com/office/drawing/2014/chart" uri="{C3380CC4-5D6E-409C-BE32-E72D297353CC}">
              <c16:uniqueId val="{00000000-6F05-413D-A436-AF349451F5FC}"/>
            </c:ext>
          </c:extLst>
        </c:ser>
        <c:ser>
          <c:idx val="0"/>
          <c:order val="1"/>
          <c:tx>
            <c:strRef>
              <c:f>'BU duomenys'!$F$1</c:f>
              <c:strCache>
                <c:ptCount val="1"/>
                <c:pt idx="0">
                  <c:v>Likusios savivaldybės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duomenys'!$A$3:$A$14</c:f>
              <c:strCache>
                <c:ptCount val="12"/>
                <c:pt idx="0">
                  <c:v>Užsienio kalba (anglų)</c:v>
                </c:pt>
                <c:pt idx="1">
                  <c:v>Lietuvių kalba ir literatūra</c:v>
                </c:pt>
                <c:pt idx="2">
                  <c:v>Matematika</c:v>
                </c:pt>
                <c:pt idx="3">
                  <c:v>Istorija</c:v>
                </c:pt>
                <c:pt idx="4">
                  <c:v>Biologija</c:v>
                </c:pt>
                <c:pt idx="5">
                  <c:v>Geografija</c:v>
                </c:pt>
                <c:pt idx="6">
                  <c:v>Informacinės technologijos</c:v>
                </c:pt>
                <c:pt idx="7">
                  <c:v>Fizika</c:v>
                </c:pt>
                <c:pt idx="8">
                  <c:v>Užsienio kalba (rusų)</c:v>
                </c:pt>
                <c:pt idx="9">
                  <c:v>Chemija</c:v>
                </c:pt>
                <c:pt idx="10">
                  <c:v>Užsienio kalba (vokiečių)</c:v>
                </c:pt>
                <c:pt idx="11">
                  <c:v>Užsienio kalba (prancūzų)</c:v>
                </c:pt>
              </c:strCache>
            </c:strRef>
          </c:cat>
          <c:val>
            <c:numRef>
              <c:f>'BU duomenys'!$I$3:$I$14</c:f>
              <c:numCache>
                <c:formatCode>#,##0.0</c:formatCode>
                <c:ptCount val="12"/>
                <c:pt idx="0">
                  <c:v>1.040687525177924</c:v>
                </c:pt>
                <c:pt idx="1">
                  <c:v>10.118339051887123</c:v>
                </c:pt>
                <c:pt idx="2">
                  <c:v>31.643302180685357</c:v>
                </c:pt>
                <c:pt idx="3">
                  <c:v>0.21058965102286401</c:v>
                </c:pt>
                <c:pt idx="4">
                  <c:v>1.6448850833708877</c:v>
                </c:pt>
                <c:pt idx="5">
                  <c:v>0.59982862039417306</c:v>
                </c:pt>
                <c:pt idx="6">
                  <c:v>6.1855670103092786</c:v>
                </c:pt>
                <c:pt idx="7">
                  <c:v>4.6786922209695607</c:v>
                </c:pt>
                <c:pt idx="8">
                  <c:v>0.13596193065941536</c:v>
                </c:pt>
                <c:pt idx="9">
                  <c:v>2.8473804100227791</c:v>
                </c:pt>
                <c:pt idx="10">
                  <c:v>0</c:v>
                </c:pt>
                <c:pt idx="11">
                  <c:v>0</c:v>
                </c:pt>
              </c:numCache>
            </c:numRef>
          </c:val>
          <c:extLst>
            <c:ext xmlns:c16="http://schemas.microsoft.com/office/drawing/2014/chart" uri="{C3380CC4-5D6E-409C-BE32-E72D297353CC}">
              <c16:uniqueId val="{00000001-6F05-413D-A436-AF349451F5FC}"/>
            </c:ext>
          </c:extLst>
        </c:ser>
        <c:dLbls>
          <c:dLblPos val="outEnd"/>
          <c:showLegendKey val="0"/>
          <c:showVal val="1"/>
          <c:showCatName val="0"/>
          <c:showSerName val="0"/>
          <c:showPercent val="0"/>
          <c:showBubbleSize val="0"/>
        </c:dLbls>
        <c:gapWidth val="219"/>
        <c:overlap val="-27"/>
        <c:axId val="561673624"/>
        <c:axId val="561674280"/>
      </c:barChart>
      <c:catAx>
        <c:axId val="56167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61674280"/>
        <c:crosses val="autoZero"/>
        <c:auto val="1"/>
        <c:lblAlgn val="ctr"/>
        <c:lblOffset val="100"/>
        <c:noMultiLvlLbl val="0"/>
      </c:catAx>
      <c:valAx>
        <c:axId val="561674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61673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Vidutiniai 2021 m. VBE balai</a:t>
            </a:r>
            <a:endParaRPr lang="en-US"/>
          </a:p>
        </c:rich>
      </c:tx>
      <c:layout>
        <c:manualLayout>
          <c:xMode val="edge"/>
          <c:yMode val="edge"/>
          <c:x val="0.39834418181417908"/>
          <c:y val="6.28272251308900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'BU duomenys (be eksternų)'!$S$42</c:f>
              <c:strCache>
                <c:ptCount val="1"/>
                <c:pt idx="0">
                  <c:v>Kauno miestas</c:v>
                </c:pt>
              </c:strCache>
            </c:strRef>
          </c:tx>
          <c:spPr>
            <a:solidFill>
              <a:schemeClr val="accent6">
                <a:lumMod val="75000"/>
              </a:schemeClr>
            </a:solidFill>
            <a:ln>
              <a:solidFill>
                <a:schemeClr val="accent6">
                  <a:lumMod val="75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eksternų)'!$R$43:$R$54</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eksternų)'!$S$43:$S$54</c:f>
              <c:numCache>
                <c:formatCode>0.0</c:formatCode>
                <c:ptCount val="12"/>
                <c:pt idx="0">
                  <c:v>61.144694533762056</c:v>
                </c:pt>
                <c:pt idx="1">
                  <c:v>57.952380952380949</c:v>
                </c:pt>
                <c:pt idx="2">
                  <c:v>54.579710144927539</c:v>
                </c:pt>
                <c:pt idx="3">
                  <c:v>58.331249999999997</c:v>
                </c:pt>
                <c:pt idx="4">
                  <c:v>55.335588633288225</c:v>
                </c:pt>
                <c:pt idx="5">
                  <c:v>56.889344262295083</c:v>
                </c:pt>
                <c:pt idx="6">
                  <c:v>52.523099850968705</c:v>
                </c:pt>
                <c:pt idx="7">
                  <c:v>42.312181303116148</c:v>
                </c:pt>
                <c:pt idx="8">
                  <c:v>72.667777248929085</c:v>
                </c:pt>
                <c:pt idx="9">
                  <c:v>81</c:v>
                </c:pt>
                <c:pt idx="10">
                  <c:v>75.583333333333329</c:v>
                </c:pt>
                <c:pt idx="11">
                  <c:v>99.5</c:v>
                </c:pt>
              </c:numCache>
            </c:numRef>
          </c:val>
          <c:extLst>
            <c:ext xmlns:c16="http://schemas.microsoft.com/office/drawing/2014/chart" uri="{C3380CC4-5D6E-409C-BE32-E72D297353CC}">
              <c16:uniqueId val="{00000000-EA1F-4FC0-BF0C-97851A118087}"/>
            </c:ext>
          </c:extLst>
        </c:ser>
        <c:ser>
          <c:idx val="1"/>
          <c:order val="1"/>
          <c:tx>
            <c:strRef>
              <c:f>'BU duomenys (be eksternų)'!$T$42</c:f>
              <c:strCache>
                <c:ptCount val="1"/>
                <c:pt idx="0">
                  <c:v>Vilniaus m.</c:v>
                </c:pt>
              </c:strCache>
            </c:strRef>
          </c:tx>
          <c:spPr>
            <a:solidFill>
              <a:schemeClr val="accent2">
                <a:lumMod val="60000"/>
                <a:lumOff val="40000"/>
              </a:schemeClr>
            </a:solidFill>
            <a:ln>
              <a:solidFill>
                <a:schemeClr val="accent2">
                  <a:lumMod val="75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eksternų)'!$R$43:$R$54</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eksternų)'!$T$43:$T$54</c:f>
              <c:numCache>
                <c:formatCode>0.0</c:formatCode>
                <c:ptCount val="12"/>
                <c:pt idx="0">
                  <c:v>62.45193370165746</c:v>
                </c:pt>
                <c:pt idx="1">
                  <c:v>53.017937219730939</c:v>
                </c:pt>
                <c:pt idx="2">
                  <c:v>55.95145631067961</c:v>
                </c:pt>
                <c:pt idx="3">
                  <c:v>51.229508196721312</c:v>
                </c:pt>
                <c:pt idx="4">
                  <c:v>55.004817618719891</c:v>
                </c:pt>
                <c:pt idx="5">
                  <c:v>53.411273486430062</c:v>
                </c:pt>
                <c:pt idx="6">
                  <c:v>50.748332850101477</c:v>
                </c:pt>
                <c:pt idx="7">
                  <c:v>43.951757188498405</c:v>
                </c:pt>
                <c:pt idx="8">
                  <c:v>72.416401963615357</c:v>
                </c:pt>
                <c:pt idx="9">
                  <c:v>84.2</c:v>
                </c:pt>
                <c:pt idx="10">
                  <c:v>84.954545454545453</c:v>
                </c:pt>
                <c:pt idx="11">
                  <c:v>82.733333333333334</c:v>
                </c:pt>
              </c:numCache>
            </c:numRef>
          </c:val>
          <c:extLst>
            <c:ext xmlns:c16="http://schemas.microsoft.com/office/drawing/2014/chart" uri="{C3380CC4-5D6E-409C-BE32-E72D297353CC}">
              <c16:uniqueId val="{00000001-EA1F-4FC0-BF0C-97851A118087}"/>
            </c:ext>
          </c:extLst>
        </c:ser>
        <c:ser>
          <c:idx val="2"/>
          <c:order val="2"/>
          <c:tx>
            <c:strRef>
              <c:f>'BU duomenys (be eksternų)'!$U$42</c:f>
              <c:strCache>
                <c:ptCount val="1"/>
                <c:pt idx="0">
                  <c:v>Klaipėdos m.</c:v>
                </c:pt>
              </c:strCache>
            </c:strRef>
          </c:tx>
          <c:spPr>
            <a:solidFill>
              <a:schemeClr val="accent1">
                <a:lumMod val="60000"/>
                <a:lumOff val="40000"/>
              </a:schemeClr>
            </a:solidFill>
            <a:ln>
              <a:solidFill>
                <a:schemeClr val="accent1">
                  <a:lumMod val="75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eksternų)'!$R$43:$R$54</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eksternų)'!$U$43:$U$54</c:f>
              <c:numCache>
                <c:formatCode>0.0</c:formatCode>
                <c:ptCount val="12"/>
                <c:pt idx="0">
                  <c:v>57.018726591760299</c:v>
                </c:pt>
                <c:pt idx="1">
                  <c:v>62.06666666666667</c:v>
                </c:pt>
                <c:pt idx="2">
                  <c:v>51.04</c:v>
                </c:pt>
                <c:pt idx="3">
                  <c:v>51.253164556962027</c:v>
                </c:pt>
                <c:pt idx="4">
                  <c:v>48.968051118210866</c:v>
                </c:pt>
                <c:pt idx="5">
                  <c:v>60.43795620437956</c:v>
                </c:pt>
                <c:pt idx="6">
                  <c:v>45.655172413793103</c:v>
                </c:pt>
                <c:pt idx="7">
                  <c:v>37.627802690582961</c:v>
                </c:pt>
                <c:pt idx="8">
                  <c:v>70.640625</c:v>
                </c:pt>
                <c:pt idx="10">
                  <c:v>78.981818181818184</c:v>
                </c:pt>
                <c:pt idx="11">
                  <c:v>89.333333333333329</c:v>
                </c:pt>
              </c:numCache>
            </c:numRef>
          </c:val>
          <c:extLst>
            <c:ext xmlns:c16="http://schemas.microsoft.com/office/drawing/2014/chart" uri="{C3380CC4-5D6E-409C-BE32-E72D297353CC}">
              <c16:uniqueId val="{00000002-EA1F-4FC0-BF0C-97851A118087}"/>
            </c:ext>
          </c:extLst>
        </c:ser>
        <c:ser>
          <c:idx val="3"/>
          <c:order val="3"/>
          <c:tx>
            <c:strRef>
              <c:f>'BU duomenys (be eksternų)'!$V$42</c:f>
              <c:strCache>
                <c:ptCount val="1"/>
                <c:pt idx="0">
                  <c:v>Kitos savivaldybės</c:v>
                </c:pt>
              </c:strCache>
            </c:strRef>
          </c:tx>
          <c:spPr>
            <a:solidFill>
              <a:schemeClr val="accent4">
                <a:lumMod val="40000"/>
                <a:lumOff val="60000"/>
              </a:schemeClr>
            </a:solidFill>
            <a:ln>
              <a:solidFill>
                <a:schemeClr val="accent4">
                  <a:lumMod val="60000"/>
                  <a:lumOff val="4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eksternų)'!$R$43:$R$54</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eksternų)'!$V$43:$V$54</c:f>
              <c:numCache>
                <c:formatCode>0.0</c:formatCode>
                <c:ptCount val="12"/>
                <c:pt idx="0">
                  <c:v>52.501618122977348</c:v>
                </c:pt>
                <c:pt idx="1">
                  <c:v>49.26679104477612</c:v>
                </c:pt>
                <c:pt idx="2">
                  <c:v>42.948988566402818</c:v>
                </c:pt>
                <c:pt idx="3">
                  <c:v>45.319070258848392</c:v>
                </c:pt>
                <c:pt idx="4">
                  <c:v>47.051638976201168</c:v>
                </c:pt>
                <c:pt idx="5">
                  <c:v>43.99176276771005</c:v>
                </c:pt>
                <c:pt idx="6">
                  <c:v>45.41782994923858</c:v>
                </c:pt>
                <c:pt idx="7">
                  <c:v>32.238993710691823</c:v>
                </c:pt>
                <c:pt idx="8">
                  <c:v>62.54699128216032</c:v>
                </c:pt>
                <c:pt idx="9">
                  <c:v>82.5</c:v>
                </c:pt>
                <c:pt idx="10">
                  <c:v>77.505250875145862</c:v>
                </c:pt>
                <c:pt idx="11">
                  <c:v>73.142857142857139</c:v>
                </c:pt>
              </c:numCache>
            </c:numRef>
          </c:val>
          <c:extLst>
            <c:ext xmlns:c16="http://schemas.microsoft.com/office/drawing/2014/chart" uri="{C3380CC4-5D6E-409C-BE32-E72D297353CC}">
              <c16:uniqueId val="{00000003-EA1F-4FC0-BF0C-97851A118087}"/>
            </c:ext>
          </c:extLst>
        </c:ser>
        <c:dLbls>
          <c:showLegendKey val="0"/>
          <c:showVal val="0"/>
          <c:showCatName val="0"/>
          <c:showSerName val="0"/>
          <c:showPercent val="0"/>
          <c:showBubbleSize val="0"/>
        </c:dLbls>
        <c:gapWidth val="80"/>
        <c:overlap val="-15"/>
        <c:axId val="1262398751"/>
        <c:axId val="1262408319"/>
      </c:barChart>
      <c:catAx>
        <c:axId val="12623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2408319"/>
        <c:crosses val="autoZero"/>
        <c:auto val="1"/>
        <c:lblAlgn val="ctr"/>
        <c:lblOffset val="100"/>
        <c:noMultiLvlLbl val="0"/>
      </c:catAx>
      <c:valAx>
        <c:axId val="1262408319"/>
        <c:scaling>
          <c:orientation val="minMax"/>
        </c:scaling>
        <c:delete val="1"/>
        <c:axPos val="l"/>
        <c:numFmt formatCode="0.0" sourceLinked="1"/>
        <c:majorTickMark val="none"/>
        <c:minorTickMark val="none"/>
        <c:tickLblPos val="nextTo"/>
        <c:crossAx val="1262398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Vidutiniai 2021 m. VBE balai</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'BU duomenys (be eksternų)'!$S$65</c:f>
              <c:strCache>
                <c:ptCount val="1"/>
                <c:pt idx="0">
                  <c:v>Kauno miestas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eksternų)'!$R$66:$R$77</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eksternų)'!$S$66:$S$77</c:f>
              <c:numCache>
                <c:formatCode>0.0</c:formatCode>
                <c:ptCount val="12"/>
                <c:pt idx="0">
                  <c:v>61.144694533762056</c:v>
                </c:pt>
                <c:pt idx="1">
                  <c:v>57.952380952380949</c:v>
                </c:pt>
                <c:pt idx="2">
                  <c:v>54.579710144927539</c:v>
                </c:pt>
                <c:pt idx="3">
                  <c:v>58.331249999999997</c:v>
                </c:pt>
                <c:pt idx="4">
                  <c:v>55.335588633288225</c:v>
                </c:pt>
                <c:pt idx="5">
                  <c:v>56.889344262295083</c:v>
                </c:pt>
                <c:pt idx="6">
                  <c:v>52.523099850968705</c:v>
                </c:pt>
                <c:pt idx="7">
                  <c:v>42.312181303116148</c:v>
                </c:pt>
                <c:pt idx="8">
                  <c:v>72.667777248929085</c:v>
                </c:pt>
                <c:pt idx="9">
                  <c:v>81</c:v>
                </c:pt>
                <c:pt idx="10">
                  <c:v>75.583333333333329</c:v>
                </c:pt>
                <c:pt idx="11">
                  <c:v>99.5</c:v>
                </c:pt>
              </c:numCache>
            </c:numRef>
          </c:val>
          <c:extLst>
            <c:ext xmlns:c16="http://schemas.microsoft.com/office/drawing/2014/chart" uri="{C3380CC4-5D6E-409C-BE32-E72D297353CC}">
              <c16:uniqueId val="{00000000-FEBB-45BC-B0B9-DC77CC66373A}"/>
            </c:ext>
          </c:extLst>
        </c:ser>
        <c:ser>
          <c:idx val="1"/>
          <c:order val="1"/>
          <c:tx>
            <c:strRef>
              <c:f>'BU duomenys (be eksternų)'!$T$65</c:f>
              <c:strCache>
                <c:ptCount val="1"/>
                <c:pt idx="0">
                  <c:v>Kauno raj.</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eksternų)'!$R$66:$R$77</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eksternų)'!$T$66:$T$77</c:f>
              <c:numCache>
                <c:formatCode>0.0</c:formatCode>
                <c:ptCount val="12"/>
                <c:pt idx="0">
                  <c:v>53.111111111111114</c:v>
                </c:pt>
                <c:pt idx="1">
                  <c:v>44.458333333333336</c:v>
                </c:pt>
                <c:pt idx="2">
                  <c:v>47.403508771929822</c:v>
                </c:pt>
                <c:pt idx="3">
                  <c:v>43.48</c:v>
                </c:pt>
                <c:pt idx="4">
                  <c:v>44.246835443037973</c:v>
                </c:pt>
                <c:pt idx="5">
                  <c:v>33.158730158730158</c:v>
                </c:pt>
                <c:pt idx="6">
                  <c:v>44.529702970297031</c:v>
                </c:pt>
                <c:pt idx="7">
                  <c:v>32.661417322834644</c:v>
                </c:pt>
                <c:pt idx="8">
                  <c:v>66.459905660377359</c:v>
                </c:pt>
                <c:pt idx="10">
                  <c:v>65.714285714285708</c:v>
                </c:pt>
                <c:pt idx="11">
                  <c:v>83.5</c:v>
                </c:pt>
              </c:numCache>
            </c:numRef>
          </c:val>
          <c:extLst>
            <c:ext xmlns:c16="http://schemas.microsoft.com/office/drawing/2014/chart" uri="{C3380CC4-5D6E-409C-BE32-E72D297353CC}">
              <c16:uniqueId val="{00000001-FEBB-45BC-B0B9-DC77CC66373A}"/>
            </c:ext>
          </c:extLst>
        </c:ser>
        <c:dLbls>
          <c:showLegendKey val="0"/>
          <c:showVal val="0"/>
          <c:showCatName val="0"/>
          <c:showSerName val="0"/>
          <c:showPercent val="0"/>
          <c:showBubbleSize val="0"/>
        </c:dLbls>
        <c:gapWidth val="80"/>
        <c:overlap val="-15"/>
        <c:axId val="1262398751"/>
        <c:axId val="1262408319"/>
      </c:barChart>
      <c:catAx>
        <c:axId val="12623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2408319"/>
        <c:crosses val="autoZero"/>
        <c:auto val="1"/>
        <c:lblAlgn val="ctr"/>
        <c:lblOffset val="100"/>
        <c:noMultiLvlLbl val="0"/>
      </c:catAx>
      <c:valAx>
        <c:axId val="1262408319"/>
        <c:scaling>
          <c:orientation val="minMax"/>
        </c:scaling>
        <c:delete val="1"/>
        <c:axPos val="l"/>
        <c:numFmt formatCode="0.0" sourceLinked="1"/>
        <c:majorTickMark val="none"/>
        <c:minorTickMark val="none"/>
        <c:tickLblPos val="nextTo"/>
        <c:crossAx val="1262398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 duomenys (be eksternų)'!$U$65</c:f>
              <c:strCache>
                <c:ptCount val="1"/>
                <c:pt idx="0">
                  <c:v>Vilniaus miestas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eksternų)'!$R$66:$R$77</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eksternų)'!$U$66:$U$77</c:f>
              <c:numCache>
                <c:formatCode>0.0</c:formatCode>
                <c:ptCount val="12"/>
                <c:pt idx="0">
                  <c:v>62.45193370165746</c:v>
                </c:pt>
                <c:pt idx="1">
                  <c:v>53.017937219730939</c:v>
                </c:pt>
                <c:pt idx="2">
                  <c:v>55.95145631067961</c:v>
                </c:pt>
                <c:pt idx="3">
                  <c:v>51.229508196721312</c:v>
                </c:pt>
                <c:pt idx="4">
                  <c:v>55.004817618719891</c:v>
                </c:pt>
                <c:pt idx="5">
                  <c:v>53.411273486430062</c:v>
                </c:pt>
                <c:pt idx="6">
                  <c:v>50.748332850101477</c:v>
                </c:pt>
                <c:pt idx="7">
                  <c:v>43.951757188498405</c:v>
                </c:pt>
                <c:pt idx="8">
                  <c:v>72.416401963615357</c:v>
                </c:pt>
                <c:pt idx="9">
                  <c:v>84.2</c:v>
                </c:pt>
                <c:pt idx="10">
                  <c:v>84.954545454545453</c:v>
                </c:pt>
                <c:pt idx="11">
                  <c:v>82.733333333333334</c:v>
                </c:pt>
              </c:numCache>
            </c:numRef>
          </c:val>
          <c:extLst>
            <c:ext xmlns:c16="http://schemas.microsoft.com/office/drawing/2014/chart" uri="{C3380CC4-5D6E-409C-BE32-E72D297353CC}">
              <c16:uniqueId val="{00000000-2C7A-4DFD-8B44-6018E6FDDBB8}"/>
            </c:ext>
          </c:extLst>
        </c:ser>
        <c:ser>
          <c:idx val="1"/>
          <c:order val="1"/>
          <c:tx>
            <c:strRef>
              <c:f>'BU duomenys (be eksternų)'!$V$65</c:f>
              <c:strCache>
                <c:ptCount val="1"/>
                <c:pt idx="0">
                  <c:v>Vilniaus rajonas</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eksternų)'!$R$66:$R$77</c:f>
              <c:strCache>
                <c:ptCount val="12"/>
                <c:pt idx="0">
                  <c:v>Biologija</c:v>
                </c:pt>
                <c:pt idx="1">
                  <c:v>Chemija</c:v>
                </c:pt>
                <c:pt idx="2">
                  <c:v>Fizika</c:v>
                </c:pt>
                <c:pt idx="3">
                  <c:v>Geografija</c:v>
                </c:pt>
                <c:pt idx="4">
                  <c:v>Istorija</c:v>
                </c:pt>
                <c:pt idx="5">
                  <c:v>IT</c:v>
                </c:pt>
                <c:pt idx="6">
                  <c:v>Lietuvių k. ir lit.</c:v>
                </c:pt>
                <c:pt idx="7">
                  <c:v>Matematika</c:v>
                </c:pt>
                <c:pt idx="8">
                  <c:v>Užsienio k. (anglų)</c:v>
                </c:pt>
                <c:pt idx="9">
                  <c:v>Užsienio k. (prancūzų)</c:v>
                </c:pt>
                <c:pt idx="10">
                  <c:v>Užsienio k. (rusų)</c:v>
                </c:pt>
                <c:pt idx="11">
                  <c:v>Užsienio k. (vokiečių)</c:v>
                </c:pt>
              </c:strCache>
            </c:strRef>
          </c:cat>
          <c:val>
            <c:numRef>
              <c:f>'BU duomenys (be eksternų)'!$V$66:$V$77</c:f>
              <c:numCache>
                <c:formatCode>0.0</c:formatCode>
                <c:ptCount val="12"/>
                <c:pt idx="0">
                  <c:v>42.252631578947366</c:v>
                </c:pt>
                <c:pt idx="1">
                  <c:v>29.434782608695652</c:v>
                </c:pt>
                <c:pt idx="2">
                  <c:v>34.296296296296298</c:v>
                </c:pt>
                <c:pt idx="3">
                  <c:v>42.227272727272727</c:v>
                </c:pt>
                <c:pt idx="4">
                  <c:v>49.408695652173911</c:v>
                </c:pt>
                <c:pt idx="5">
                  <c:v>31.433962264150942</c:v>
                </c:pt>
                <c:pt idx="6">
                  <c:v>31.778443113772454</c:v>
                </c:pt>
                <c:pt idx="7">
                  <c:v>28.122033898305084</c:v>
                </c:pt>
                <c:pt idx="8">
                  <c:v>55.280936454849495</c:v>
                </c:pt>
                <c:pt idx="10">
                  <c:v>83.533980582524265</c:v>
                </c:pt>
                <c:pt idx="11">
                  <c:v>67</c:v>
                </c:pt>
              </c:numCache>
            </c:numRef>
          </c:val>
          <c:extLst>
            <c:ext xmlns:c16="http://schemas.microsoft.com/office/drawing/2014/chart" uri="{C3380CC4-5D6E-409C-BE32-E72D297353CC}">
              <c16:uniqueId val="{00000001-2C7A-4DFD-8B44-6018E6FDDBB8}"/>
            </c:ext>
          </c:extLst>
        </c:ser>
        <c:dLbls>
          <c:showLegendKey val="0"/>
          <c:showVal val="0"/>
          <c:showCatName val="0"/>
          <c:showSerName val="0"/>
          <c:showPercent val="0"/>
          <c:showBubbleSize val="0"/>
        </c:dLbls>
        <c:gapWidth val="80"/>
        <c:overlap val="-15"/>
        <c:axId val="1262398751"/>
        <c:axId val="1262408319"/>
      </c:barChart>
      <c:catAx>
        <c:axId val="12623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2408319"/>
        <c:crosses val="autoZero"/>
        <c:auto val="1"/>
        <c:lblAlgn val="ctr"/>
        <c:lblOffset val="100"/>
        <c:noMultiLvlLbl val="0"/>
      </c:catAx>
      <c:valAx>
        <c:axId val="1262408319"/>
        <c:scaling>
          <c:orientation val="minMax"/>
        </c:scaling>
        <c:delete val="1"/>
        <c:axPos val="l"/>
        <c:numFmt formatCode="0.0" sourceLinked="1"/>
        <c:majorTickMark val="none"/>
        <c:minorTickMark val="none"/>
        <c:tickLblPos val="nextTo"/>
        <c:crossAx val="1262398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Biologija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'BU duomenys (be eksternų)'!$A$147:$A$150</c:f>
              <c:strCache>
                <c:ptCount val="4"/>
                <c:pt idx="0">
                  <c:v>Kauno m.</c:v>
                </c:pt>
                <c:pt idx="1">
                  <c:v>Vilniaus m.</c:v>
                </c:pt>
                <c:pt idx="2">
                  <c:v>Klaipėdos m.</c:v>
                </c:pt>
                <c:pt idx="3">
                  <c:v>Kitos sav.</c:v>
                </c:pt>
              </c:strCache>
            </c:strRef>
          </c:cat>
          <c:val>
            <c:numRef>
              <c:f>'BU duomenys (be eksternų)'!$K$147:$K$150</c:f>
              <c:numCache>
                <c:formatCode>0.0</c:formatCode>
                <c:ptCount val="4"/>
                <c:pt idx="0">
                  <c:v>0.48231511254019299</c:v>
                </c:pt>
                <c:pt idx="1">
                  <c:v>1.6574585635359116</c:v>
                </c:pt>
                <c:pt idx="2">
                  <c:v>3.3707865168539324</c:v>
                </c:pt>
                <c:pt idx="3">
                  <c:v>2.5007355104442484</c:v>
                </c:pt>
              </c:numCache>
            </c:numRef>
          </c:val>
          <c:extLst>
            <c:ext xmlns:c16="http://schemas.microsoft.com/office/drawing/2014/chart" uri="{C3380CC4-5D6E-409C-BE32-E72D297353CC}">
              <c16:uniqueId val="{00000000-2B95-4196-B25A-BAB2272C4B92}"/>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eksternų)'!$A$147:$A$150</c:f>
              <c:strCache>
                <c:ptCount val="4"/>
                <c:pt idx="0">
                  <c:v>Kauno m.</c:v>
                </c:pt>
                <c:pt idx="1">
                  <c:v>Vilniaus m.</c:v>
                </c:pt>
                <c:pt idx="2">
                  <c:v>Klaipėdos m.</c:v>
                </c:pt>
                <c:pt idx="3">
                  <c:v>Kitos sav.</c:v>
                </c:pt>
              </c:strCache>
            </c:strRef>
          </c:cat>
          <c:val>
            <c:numRef>
              <c:f>'BU duomenys (be eksternų)'!$L$147:$L$150</c:f>
              <c:numCache>
                <c:formatCode>0.0</c:formatCode>
                <c:ptCount val="4"/>
                <c:pt idx="0">
                  <c:v>23.311897106109324</c:v>
                </c:pt>
                <c:pt idx="1">
                  <c:v>20.773480662983427</c:v>
                </c:pt>
                <c:pt idx="2">
                  <c:v>25.842696629213485</c:v>
                </c:pt>
                <c:pt idx="3">
                  <c:v>32.803765813474548</c:v>
                </c:pt>
              </c:numCache>
            </c:numRef>
          </c:val>
          <c:extLst>
            <c:ext xmlns:c16="http://schemas.microsoft.com/office/drawing/2014/chart" uri="{C3380CC4-5D6E-409C-BE32-E72D297353CC}">
              <c16:uniqueId val="{00000001-2B95-4196-B25A-BAB2272C4B92}"/>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eksternų)'!$A$147:$A$150</c:f>
              <c:strCache>
                <c:ptCount val="4"/>
                <c:pt idx="0">
                  <c:v>Kauno m.</c:v>
                </c:pt>
                <c:pt idx="1">
                  <c:v>Vilniaus m.</c:v>
                </c:pt>
                <c:pt idx="2">
                  <c:v>Klaipėdos m.</c:v>
                </c:pt>
                <c:pt idx="3">
                  <c:v>Kitos sav.</c:v>
                </c:pt>
              </c:strCache>
            </c:strRef>
          </c:cat>
          <c:val>
            <c:numRef>
              <c:f>'BU duomenys (be eksternų)'!$M$147:$M$150</c:f>
              <c:numCache>
                <c:formatCode>0.0</c:formatCode>
                <c:ptCount val="4"/>
                <c:pt idx="0">
                  <c:v>48.39228295819936</c:v>
                </c:pt>
                <c:pt idx="1">
                  <c:v>47.182320441988949</c:v>
                </c:pt>
                <c:pt idx="2">
                  <c:v>46.441947565543074</c:v>
                </c:pt>
                <c:pt idx="3">
                  <c:v>47.308031774051187</c:v>
                </c:pt>
              </c:numCache>
            </c:numRef>
          </c:val>
          <c:extLst>
            <c:ext xmlns:c16="http://schemas.microsoft.com/office/drawing/2014/chart" uri="{C3380CC4-5D6E-409C-BE32-E72D297353CC}">
              <c16:uniqueId val="{00000002-2B95-4196-B25A-BAB2272C4B92}"/>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eksternų)'!$A$147:$A$150</c:f>
              <c:strCache>
                <c:ptCount val="4"/>
                <c:pt idx="0">
                  <c:v>Kauno m.</c:v>
                </c:pt>
                <c:pt idx="1">
                  <c:v>Vilniaus m.</c:v>
                </c:pt>
                <c:pt idx="2">
                  <c:v>Klaipėdos m.</c:v>
                </c:pt>
                <c:pt idx="3">
                  <c:v>Kitos sav.</c:v>
                </c:pt>
              </c:strCache>
            </c:strRef>
          </c:cat>
          <c:val>
            <c:numRef>
              <c:f>'BU duomenys (be eksternų)'!$N$147:$N$150</c:f>
              <c:numCache>
                <c:formatCode>0.0</c:formatCode>
                <c:ptCount val="4"/>
                <c:pt idx="0">
                  <c:v>27.813504823151124</c:v>
                </c:pt>
                <c:pt idx="1">
                  <c:v>30.386740331491712</c:v>
                </c:pt>
                <c:pt idx="2">
                  <c:v>24.344569288389515</c:v>
                </c:pt>
                <c:pt idx="3">
                  <c:v>17.387466902030006</c:v>
                </c:pt>
              </c:numCache>
            </c:numRef>
          </c:val>
          <c:extLst>
            <c:ext xmlns:c16="http://schemas.microsoft.com/office/drawing/2014/chart" uri="{C3380CC4-5D6E-409C-BE32-E72D297353CC}">
              <c16:uniqueId val="{00000003-2B95-4196-B25A-BAB2272C4B92}"/>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Fizika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stacked"/>
        <c:varyColors val="0"/>
        <c:ser>
          <c:idx val="0"/>
          <c:order val="0"/>
          <c:tx>
            <c:strRef>
              <c:f>'BU duomenys (be eksternų)'!$K$146</c:f>
              <c:strCache>
                <c:ptCount val="1"/>
                <c:pt idx="0">
                  <c:v>Nepatenkinamas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eksternų)'!$K$157:$K$160</c:f>
              <c:numCache>
                <c:formatCode>0.0</c:formatCode>
                <c:ptCount val="4"/>
                <c:pt idx="0">
                  <c:v>0.48309178743961351</c:v>
                </c:pt>
                <c:pt idx="1">
                  <c:v>2.4271844660194173</c:v>
                </c:pt>
                <c:pt idx="2">
                  <c:v>2</c:v>
                </c:pt>
                <c:pt idx="3">
                  <c:v>3.1662269129287601</c:v>
                </c:pt>
              </c:numCache>
            </c:numRef>
          </c:val>
          <c:extLst>
            <c:ext xmlns:c16="http://schemas.microsoft.com/office/drawing/2014/chart" uri="{C3380CC4-5D6E-409C-BE32-E72D297353CC}">
              <c16:uniqueId val="{00000000-113F-433C-957D-1988B5ED1F56}"/>
            </c:ext>
          </c:extLst>
        </c:ser>
        <c:ser>
          <c:idx val="1"/>
          <c:order val="1"/>
          <c:tx>
            <c:strRef>
              <c:f>'BU duomenys (be eksternų)'!$L$146</c:f>
              <c:strCache>
                <c:ptCount val="1"/>
                <c:pt idx="0">
                  <c:v>Patenkinamas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eksternų)'!$L$157:$L$160</c:f>
              <c:numCache>
                <c:formatCode>0.0</c:formatCode>
                <c:ptCount val="4"/>
                <c:pt idx="0">
                  <c:v>27.053140096618357</c:v>
                </c:pt>
                <c:pt idx="1">
                  <c:v>21.359223300970871</c:v>
                </c:pt>
                <c:pt idx="2">
                  <c:v>36</c:v>
                </c:pt>
                <c:pt idx="3">
                  <c:v>46.350043975373787</c:v>
                </c:pt>
              </c:numCache>
            </c:numRef>
          </c:val>
          <c:extLst>
            <c:ext xmlns:c16="http://schemas.microsoft.com/office/drawing/2014/chart" uri="{C3380CC4-5D6E-409C-BE32-E72D297353CC}">
              <c16:uniqueId val="{00000001-113F-433C-957D-1988B5ED1F56}"/>
            </c:ext>
          </c:extLst>
        </c:ser>
        <c:ser>
          <c:idx val="2"/>
          <c:order val="2"/>
          <c:tx>
            <c:strRef>
              <c:f>'BU duomenys (be eksternų)'!$M$146</c:f>
              <c:strCache>
                <c:ptCount val="1"/>
                <c:pt idx="0">
                  <c:v>Pagrindinis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eksternų)'!$M$157:$M$160</c:f>
              <c:numCache>
                <c:formatCode>0.0</c:formatCode>
                <c:ptCount val="4"/>
                <c:pt idx="0">
                  <c:v>57.487922705314013</c:v>
                </c:pt>
                <c:pt idx="1">
                  <c:v>61.165048543689316</c:v>
                </c:pt>
                <c:pt idx="2">
                  <c:v>44</c:v>
                </c:pt>
                <c:pt idx="3">
                  <c:v>42.21635883905013</c:v>
                </c:pt>
              </c:numCache>
            </c:numRef>
          </c:val>
          <c:extLst>
            <c:ext xmlns:c16="http://schemas.microsoft.com/office/drawing/2014/chart" uri="{C3380CC4-5D6E-409C-BE32-E72D297353CC}">
              <c16:uniqueId val="{00000002-113F-433C-957D-1988B5ED1F56}"/>
            </c:ext>
          </c:extLst>
        </c:ser>
        <c:ser>
          <c:idx val="3"/>
          <c:order val="3"/>
          <c:tx>
            <c:strRef>
              <c:f>'BU duomenys (be eksternų)'!$N$146</c:f>
              <c:strCache>
                <c:ptCount val="1"/>
                <c:pt idx="0">
                  <c:v>Aukštesnysis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 duomenys (be eksternų)'!$A$157:$A$160</c:f>
              <c:strCache>
                <c:ptCount val="4"/>
                <c:pt idx="0">
                  <c:v>Kauno m.</c:v>
                </c:pt>
                <c:pt idx="1">
                  <c:v>Vilniaus m.</c:v>
                </c:pt>
                <c:pt idx="2">
                  <c:v>Klaipėdos m.</c:v>
                </c:pt>
                <c:pt idx="3">
                  <c:v>Kitos sav.</c:v>
                </c:pt>
              </c:strCache>
            </c:strRef>
          </c:cat>
          <c:val>
            <c:numRef>
              <c:f>'BU duomenys (be eksternų)'!$N$157:$N$160</c:f>
              <c:numCache>
                <c:formatCode>0.0</c:formatCode>
                <c:ptCount val="4"/>
                <c:pt idx="0">
                  <c:v>14.975845410628018</c:v>
                </c:pt>
                <c:pt idx="1">
                  <c:v>15.048543689320388</c:v>
                </c:pt>
                <c:pt idx="2">
                  <c:v>18</c:v>
                </c:pt>
                <c:pt idx="3">
                  <c:v>8.2673702726473177</c:v>
                </c:pt>
              </c:numCache>
            </c:numRef>
          </c:val>
          <c:extLst>
            <c:ext xmlns:c16="http://schemas.microsoft.com/office/drawing/2014/chart" uri="{C3380CC4-5D6E-409C-BE32-E72D297353CC}">
              <c16:uniqueId val="{00000003-113F-433C-957D-1988B5ED1F56}"/>
            </c:ext>
          </c:extLst>
        </c:ser>
        <c:dLbls>
          <c:showLegendKey val="0"/>
          <c:showVal val="0"/>
          <c:showCatName val="0"/>
          <c:showSerName val="0"/>
          <c:showPercent val="0"/>
          <c:showBubbleSize val="0"/>
        </c:dLbls>
        <c:gapWidth val="50"/>
        <c:overlap val="100"/>
        <c:axId val="260753088"/>
        <c:axId val="260733952"/>
      </c:barChart>
      <c:catAx>
        <c:axId val="26075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60733952"/>
        <c:crosses val="autoZero"/>
        <c:auto val="1"/>
        <c:lblAlgn val="ctr"/>
        <c:lblOffset val="100"/>
        <c:noMultiLvlLbl val="0"/>
      </c:catAx>
      <c:valAx>
        <c:axId val="26073395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07530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0.17769</cdr:x>
      <cdr:y>0.41555</cdr:y>
    </cdr:from>
    <cdr:to>
      <cdr:x>0.25356</cdr:x>
      <cdr:y>0.92415</cdr:y>
    </cdr:to>
    <cdr:sp macro="" textlink="">
      <cdr:nvSpPr>
        <cdr:cNvPr id="2" name="Oval 1"/>
        <cdr:cNvSpPr/>
      </cdr:nvSpPr>
      <cdr:spPr>
        <a:xfrm xmlns:a="http://schemas.openxmlformats.org/drawingml/2006/main">
          <a:off x="1922388" y="1792813"/>
          <a:ext cx="820811" cy="2194228"/>
        </a:xfrm>
        <a:prstGeom xmlns:a="http://schemas.openxmlformats.org/drawingml/2006/main" prst="ellipse">
          <a:avLst/>
        </a:prstGeom>
        <a:noFill xmlns:a="http://schemas.openxmlformats.org/drawingml/2006/main"/>
        <a:ln xmlns:a="http://schemas.openxmlformats.org/drawingml/2006/main" w="38100" cmpd="sng">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12D8-F7FB-4AA4-A413-0FDBBAC5BE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70B6C-DA7C-45C0-ABC9-786B1D8E0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E0C8A4-65F7-4F2B-800F-BBDDA0578694}"/>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5" name="Footer Placeholder 4">
            <a:extLst>
              <a:ext uri="{FF2B5EF4-FFF2-40B4-BE49-F238E27FC236}">
                <a16:creationId xmlns:a16="http://schemas.microsoft.com/office/drawing/2014/main" id="{47240E87-2CE2-4B08-A912-DE55C095F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4B2E5-4E74-4930-927D-ADC1A0954A57}"/>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273743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892D-C98F-4441-847A-DF1D59AA8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817750-CC60-4B93-B732-B20FAF008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09DCB-ACCD-4E30-9DE7-E206F37D73F3}"/>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5" name="Footer Placeholder 4">
            <a:extLst>
              <a:ext uri="{FF2B5EF4-FFF2-40B4-BE49-F238E27FC236}">
                <a16:creationId xmlns:a16="http://schemas.microsoft.com/office/drawing/2014/main" id="{972B3C0F-C9FE-4874-B4F0-8831FB20A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489E9-7C55-4589-BC5E-B5D735FDC545}"/>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390142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3909D-67C1-4456-8CA6-8D96154209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B169D-8EBB-4F43-9234-B4D3ED83D2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32058-D67A-4161-B949-58B1F2FC34AF}"/>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5" name="Footer Placeholder 4">
            <a:extLst>
              <a:ext uri="{FF2B5EF4-FFF2-40B4-BE49-F238E27FC236}">
                <a16:creationId xmlns:a16="http://schemas.microsoft.com/office/drawing/2014/main" id="{089A2B1D-5E2F-4002-AF0C-025073D9B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9C2EC-3675-4B10-A245-4508E4484C5B}"/>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5789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968F-8763-42D3-8C64-BD2793CB7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FAE59-89BF-4A34-A0E3-B734E19F5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55C58-62B5-470A-B27A-4B04B65CA27D}"/>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5" name="Footer Placeholder 4">
            <a:extLst>
              <a:ext uri="{FF2B5EF4-FFF2-40B4-BE49-F238E27FC236}">
                <a16:creationId xmlns:a16="http://schemas.microsoft.com/office/drawing/2014/main" id="{7DCC63E4-CC2E-47BE-B640-12C83A638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2F594-A6B5-4408-A026-1D82BB8B357B}"/>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154450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0CBF-DB23-42B0-93BF-F522D5EB3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7802E-0313-4CFC-952B-7C057B801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3A459-1B65-41A3-B532-EA31CCA7D996}"/>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5" name="Footer Placeholder 4">
            <a:extLst>
              <a:ext uri="{FF2B5EF4-FFF2-40B4-BE49-F238E27FC236}">
                <a16:creationId xmlns:a16="http://schemas.microsoft.com/office/drawing/2014/main" id="{C8FC94CE-E631-4E63-BE14-BB8BA76F3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B8407-F842-4F9D-8649-A333D17F3599}"/>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1040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A080-3CD2-449E-92DD-E92A7DC27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6CED2-9BEB-455C-A798-774F8FC97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15DB1-9B9E-4626-A728-5E6660265B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928A8-246E-478A-BCBA-34377632F21E}"/>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6" name="Footer Placeholder 5">
            <a:extLst>
              <a:ext uri="{FF2B5EF4-FFF2-40B4-BE49-F238E27FC236}">
                <a16:creationId xmlns:a16="http://schemas.microsoft.com/office/drawing/2014/main" id="{A0088B8B-6894-42C6-9F20-116A48F7A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EBD53-8BA5-4AEB-924C-DB3EF990C268}"/>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343333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3A88-D509-434A-B381-E2205A7B58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FBD8CE-F38D-4077-9482-DCE38359E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B7CE91-C34D-4BE7-81C4-CD7FF0055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4E78CC-88AC-4EA3-AC54-E51E51B9D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0348F-B4FD-42FA-9EFC-9027599AED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D3345-ED60-4216-8CF9-1BD876D91D73}"/>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8" name="Footer Placeholder 7">
            <a:extLst>
              <a:ext uri="{FF2B5EF4-FFF2-40B4-BE49-F238E27FC236}">
                <a16:creationId xmlns:a16="http://schemas.microsoft.com/office/drawing/2014/main" id="{68CDB18F-6DA4-4F99-B4C9-1B99417860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921DB5-46CC-4BF7-A51F-FCCA981F2C48}"/>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297445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F6DF-2012-4F3A-AF42-6A2A79866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02B9F4-B24E-4272-8C36-C52D903B1811}"/>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4" name="Footer Placeholder 3">
            <a:extLst>
              <a:ext uri="{FF2B5EF4-FFF2-40B4-BE49-F238E27FC236}">
                <a16:creationId xmlns:a16="http://schemas.microsoft.com/office/drawing/2014/main" id="{130262CD-24A8-4985-80BF-0F314BB898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8707FD-AF24-444C-B57C-860748CB311A}"/>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232388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6FE34-3500-41D8-A5FD-3BCEB066D10C}"/>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3" name="Footer Placeholder 2">
            <a:extLst>
              <a:ext uri="{FF2B5EF4-FFF2-40B4-BE49-F238E27FC236}">
                <a16:creationId xmlns:a16="http://schemas.microsoft.com/office/drawing/2014/main" id="{0DA220EE-A6AC-4E12-BE17-85193DE09F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78939D-05FF-412A-B2F8-0D89D1EF07C5}"/>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208986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9FE3-9092-4E1D-83A7-773639ADA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9118D-5313-4D1B-872D-5646F4712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465ACD-01C0-41B2-AFE5-384D0ABDF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B5598-EA9F-4213-9EC7-3B5B147E27B0}"/>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6" name="Footer Placeholder 5">
            <a:extLst>
              <a:ext uri="{FF2B5EF4-FFF2-40B4-BE49-F238E27FC236}">
                <a16:creationId xmlns:a16="http://schemas.microsoft.com/office/drawing/2014/main" id="{559C0120-DAEF-454B-98EB-4B0FBA65D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A6BD5-E662-4CA1-8012-1A87342D6AD2}"/>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55709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4704-6FA9-4CEE-921C-6CD16F2A7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D05FBE-D651-4FF4-8072-3EC854F9F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5AB1D-EDF5-4D9D-86DA-CD14D1C2F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588AF-5AE5-4778-99F1-9321C9F2D820}"/>
              </a:ext>
            </a:extLst>
          </p:cNvPr>
          <p:cNvSpPr>
            <a:spLocks noGrp="1"/>
          </p:cNvSpPr>
          <p:nvPr>
            <p:ph type="dt" sz="half" idx="10"/>
          </p:nvPr>
        </p:nvSpPr>
        <p:spPr/>
        <p:txBody>
          <a:bodyPr/>
          <a:lstStyle/>
          <a:p>
            <a:fld id="{59571751-A6B6-4F1D-B118-FBD6A92655A6}" type="datetimeFigureOut">
              <a:rPr lang="en-US" smtClean="0"/>
              <a:t>10/6/2021</a:t>
            </a:fld>
            <a:endParaRPr lang="en-US"/>
          </a:p>
        </p:txBody>
      </p:sp>
      <p:sp>
        <p:nvSpPr>
          <p:cNvPr id="6" name="Footer Placeholder 5">
            <a:extLst>
              <a:ext uri="{FF2B5EF4-FFF2-40B4-BE49-F238E27FC236}">
                <a16:creationId xmlns:a16="http://schemas.microsoft.com/office/drawing/2014/main" id="{96A1A575-C0DE-4E27-8D41-F664DD4BE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61D00-062A-4FBC-99B0-DB28F177E8AD}"/>
              </a:ext>
            </a:extLst>
          </p:cNvPr>
          <p:cNvSpPr>
            <a:spLocks noGrp="1"/>
          </p:cNvSpPr>
          <p:nvPr>
            <p:ph type="sldNum" sz="quarter" idx="12"/>
          </p:nvPr>
        </p:nvSpPr>
        <p:spPr/>
        <p:txBody>
          <a:bodyPr/>
          <a:lstStyle/>
          <a:p>
            <a:fld id="{88D3ED95-3386-4187-BADE-A47DAE80BA14}" type="slidenum">
              <a:rPr lang="en-US" smtClean="0"/>
              <a:t>‹#›</a:t>
            </a:fld>
            <a:endParaRPr lang="en-US"/>
          </a:p>
        </p:txBody>
      </p:sp>
    </p:spTree>
    <p:extLst>
      <p:ext uri="{BB962C8B-B14F-4D97-AF65-F5344CB8AC3E}">
        <p14:creationId xmlns:p14="http://schemas.microsoft.com/office/powerpoint/2010/main" val="379686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F9E0A-76C6-4834-95BB-37294899D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D33BC-84AE-41B5-B62F-080F0164F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1FB01-B3CA-4022-8ADD-E970B916C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71751-A6B6-4F1D-B118-FBD6A92655A6}" type="datetimeFigureOut">
              <a:rPr lang="en-US" smtClean="0"/>
              <a:t>10/6/2021</a:t>
            </a:fld>
            <a:endParaRPr lang="en-US"/>
          </a:p>
        </p:txBody>
      </p:sp>
      <p:sp>
        <p:nvSpPr>
          <p:cNvPr id="5" name="Footer Placeholder 4">
            <a:extLst>
              <a:ext uri="{FF2B5EF4-FFF2-40B4-BE49-F238E27FC236}">
                <a16:creationId xmlns:a16="http://schemas.microsoft.com/office/drawing/2014/main" id="{ACF9D13F-393F-4336-990C-EAF1CDC10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1E5D33-AEEB-4827-879E-F1B7F9FB1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3ED95-3386-4187-BADE-A47DAE80BA14}" type="slidenum">
              <a:rPr lang="en-US" smtClean="0"/>
              <a:t>‹#›</a:t>
            </a:fld>
            <a:endParaRPr lang="en-US"/>
          </a:p>
        </p:txBody>
      </p:sp>
    </p:spTree>
    <p:extLst>
      <p:ext uri="{BB962C8B-B14F-4D97-AF65-F5344CB8AC3E}">
        <p14:creationId xmlns:p14="http://schemas.microsoft.com/office/powerpoint/2010/main" val="364637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image" Target="../media/image1.png"/><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E6A-A266-4300-BCA4-32D72DC5FA5F}"/>
              </a:ext>
            </a:extLst>
          </p:cNvPr>
          <p:cNvSpPr>
            <a:spLocks noGrp="1"/>
          </p:cNvSpPr>
          <p:nvPr>
            <p:ph type="ctrTitle"/>
          </p:nvPr>
        </p:nvSpPr>
        <p:spPr/>
        <p:txBody>
          <a:bodyPr>
            <a:normAutofit fontScale="90000"/>
          </a:bodyPr>
          <a:lstStyle/>
          <a:p>
            <a:r>
              <a:rPr lang="lt-LT" dirty="0"/>
              <a:t>Kauno miesto mokyklų </a:t>
            </a:r>
            <a:r>
              <a:rPr lang="lt-LT" dirty="0" smtClean="0"/>
              <a:t>mokinių išorinio vertinimo rezultatai</a:t>
            </a:r>
            <a:r>
              <a:rPr lang="lt-LT" dirty="0"/>
              <a:t/>
            </a:r>
            <a:br>
              <a:rPr lang="lt-LT" dirty="0"/>
            </a:br>
            <a:r>
              <a:rPr lang="lt-LT" dirty="0" smtClean="0"/>
              <a:t>2021m</a:t>
            </a:r>
            <a:r>
              <a:rPr lang="lt-LT" dirty="0"/>
              <a:t>.</a:t>
            </a:r>
            <a:endParaRPr lang="en-US" dirty="0"/>
          </a:p>
        </p:txBody>
      </p:sp>
      <p:sp>
        <p:nvSpPr>
          <p:cNvPr id="3" name="Subtitle 2">
            <a:extLst>
              <a:ext uri="{FF2B5EF4-FFF2-40B4-BE49-F238E27FC236}">
                <a16:creationId xmlns:a16="http://schemas.microsoft.com/office/drawing/2014/main" id="{FC4D1C90-9589-4F6C-A224-720C108A96D8}"/>
              </a:ext>
            </a:extLst>
          </p:cNvPr>
          <p:cNvSpPr>
            <a:spLocks noGrp="1"/>
          </p:cNvSpPr>
          <p:nvPr>
            <p:ph type="subTitle" idx="1"/>
          </p:nvPr>
        </p:nvSpPr>
        <p:spPr/>
        <p:txBody>
          <a:bodyPr>
            <a:normAutofit lnSpcReduction="10000"/>
          </a:bodyPr>
          <a:lstStyle/>
          <a:p>
            <a:r>
              <a:rPr lang="lt-LT" dirty="0" smtClean="0"/>
              <a:t>dr. Asta Ranonytė </a:t>
            </a:r>
          </a:p>
          <a:p>
            <a:r>
              <a:rPr lang="lt-LT" dirty="0" smtClean="0"/>
              <a:t>Nacionalinės švietimo agentūros </a:t>
            </a:r>
          </a:p>
          <a:p>
            <a:r>
              <a:rPr lang="lt-LT" dirty="0" smtClean="0"/>
              <a:t>Direktoriaus pavaduotoja</a:t>
            </a:r>
          </a:p>
          <a:p>
            <a:r>
              <a:rPr lang="lt-LT" dirty="0" smtClean="0"/>
              <a:t>2021 10 07</a:t>
            </a:r>
            <a:endParaRPr lang="en-US" dirty="0"/>
          </a:p>
        </p:txBody>
      </p:sp>
      <p:pic>
        <p:nvPicPr>
          <p:cNvPr id="4"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49830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8891528-2F43-498A-99BE-C88B2318C8A7}"/>
              </a:ext>
            </a:extLst>
          </p:cNvPr>
          <p:cNvGraphicFramePr>
            <a:graphicFrameLocks/>
          </p:cNvGraphicFramePr>
          <p:nvPr>
            <p:extLst>
              <p:ext uri="{D42A27DB-BD31-4B8C-83A1-F6EECF244321}">
                <p14:modId xmlns:p14="http://schemas.microsoft.com/office/powerpoint/2010/main" val="766319952"/>
              </p:ext>
            </p:extLst>
          </p:nvPr>
        </p:nvGraphicFramePr>
        <p:xfrm>
          <a:off x="712098" y="651061"/>
          <a:ext cx="5009030" cy="2777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76B5EB0-8146-4ADC-BFE0-CAD233B4CE41}"/>
              </a:ext>
            </a:extLst>
          </p:cNvPr>
          <p:cNvGraphicFramePr>
            <a:graphicFrameLocks/>
          </p:cNvGraphicFramePr>
          <p:nvPr>
            <p:extLst>
              <p:ext uri="{D42A27DB-BD31-4B8C-83A1-F6EECF244321}">
                <p14:modId xmlns:p14="http://schemas.microsoft.com/office/powerpoint/2010/main" val="763334144"/>
              </p:ext>
            </p:extLst>
          </p:nvPr>
        </p:nvGraphicFramePr>
        <p:xfrm>
          <a:off x="6548693" y="651060"/>
          <a:ext cx="5009030" cy="2777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4DA86D5-26AB-4A83-BB21-7A0BDCF7CBD5}"/>
              </a:ext>
            </a:extLst>
          </p:cNvPr>
          <p:cNvGraphicFramePr>
            <a:graphicFrameLocks/>
          </p:cNvGraphicFramePr>
          <p:nvPr>
            <p:extLst>
              <p:ext uri="{D42A27DB-BD31-4B8C-83A1-F6EECF244321}">
                <p14:modId xmlns:p14="http://schemas.microsoft.com/office/powerpoint/2010/main" val="1285030084"/>
              </p:ext>
            </p:extLst>
          </p:nvPr>
        </p:nvGraphicFramePr>
        <p:xfrm>
          <a:off x="6548693" y="3665676"/>
          <a:ext cx="5009030" cy="2777939"/>
        </p:xfrm>
        <a:graphic>
          <a:graphicData uri="http://schemas.openxmlformats.org/drawingml/2006/chart">
            <c:chart xmlns:c="http://schemas.openxmlformats.org/drawingml/2006/chart" xmlns:r="http://schemas.openxmlformats.org/officeDocument/2006/relationships" r:id="rId4"/>
          </a:graphicData>
        </a:graphic>
      </p:graphicFrame>
      <p:pic>
        <p:nvPicPr>
          <p:cNvPr id="6" name="Paveikslėlis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graphicFrame>
        <p:nvGraphicFramePr>
          <p:cNvPr id="7" name="Chart 6">
            <a:extLst>
              <a:ext uri="{FF2B5EF4-FFF2-40B4-BE49-F238E27FC236}">
                <a16:creationId xmlns:a16="http://schemas.microsoft.com/office/drawing/2014/main" id="{C0CA0432-7F2F-4B1E-960C-B21F3A19FA2B}"/>
              </a:ext>
            </a:extLst>
          </p:cNvPr>
          <p:cNvGraphicFramePr>
            <a:graphicFrameLocks/>
          </p:cNvGraphicFramePr>
          <p:nvPr>
            <p:extLst>
              <p:ext uri="{D42A27DB-BD31-4B8C-83A1-F6EECF244321}">
                <p14:modId xmlns:p14="http://schemas.microsoft.com/office/powerpoint/2010/main" val="2791983885"/>
              </p:ext>
            </p:extLst>
          </p:nvPr>
        </p:nvGraphicFramePr>
        <p:xfrm>
          <a:off x="790432" y="3665675"/>
          <a:ext cx="5009030" cy="27779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9040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77" y="1096645"/>
            <a:ext cx="10515600" cy="1325563"/>
          </a:xfrm>
        </p:spPr>
        <p:txBody>
          <a:bodyPr/>
          <a:lstStyle/>
          <a:p>
            <a:r>
              <a:rPr lang="lt-LT" dirty="0" smtClean="0"/>
              <a:t>   2020 m.                                           2021 m.</a:t>
            </a:r>
            <a:endParaRPr lang="lt-LT" dirty="0"/>
          </a:p>
        </p:txBody>
      </p:sp>
      <p:graphicFrame>
        <p:nvGraphicFramePr>
          <p:cNvPr id="3" name="Diagrama 7"/>
          <p:cNvGraphicFramePr>
            <a:graphicFrameLocks/>
          </p:cNvGraphicFramePr>
          <p:nvPr>
            <p:extLst>
              <p:ext uri="{D42A27DB-BD31-4B8C-83A1-F6EECF244321}">
                <p14:modId xmlns:p14="http://schemas.microsoft.com/office/powerpoint/2010/main" val="3805796202"/>
              </p:ext>
            </p:extLst>
          </p:nvPr>
        </p:nvGraphicFramePr>
        <p:xfrm>
          <a:off x="360847" y="2518302"/>
          <a:ext cx="5160352" cy="2752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5BC92987-4E2E-424F-BFD1-1D8F1704AE3F}"/>
              </a:ext>
            </a:extLst>
          </p:cNvPr>
          <p:cNvGraphicFramePr>
            <a:graphicFrameLocks/>
          </p:cNvGraphicFramePr>
          <p:nvPr>
            <p:extLst>
              <p:ext uri="{D42A27DB-BD31-4B8C-83A1-F6EECF244321}">
                <p14:modId xmlns:p14="http://schemas.microsoft.com/office/powerpoint/2010/main" val="1492128937"/>
              </p:ext>
            </p:extLst>
          </p:nvPr>
        </p:nvGraphicFramePr>
        <p:xfrm>
          <a:off x="6520126" y="2422208"/>
          <a:ext cx="5009030" cy="277793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12265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5"/>
          <p:cNvGraphicFramePr>
            <a:graphicFrameLocks/>
          </p:cNvGraphicFramePr>
          <p:nvPr>
            <p:extLst>
              <p:ext uri="{D42A27DB-BD31-4B8C-83A1-F6EECF244321}">
                <p14:modId xmlns:p14="http://schemas.microsoft.com/office/powerpoint/2010/main" val="3407266318"/>
              </p:ext>
            </p:extLst>
          </p:nvPr>
        </p:nvGraphicFramePr>
        <p:xfrm>
          <a:off x="1062271" y="2384587"/>
          <a:ext cx="4734291" cy="3007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51D269C-62A2-479B-8F93-9566C9EC9460}"/>
              </a:ext>
            </a:extLst>
          </p:cNvPr>
          <p:cNvGraphicFramePr>
            <a:graphicFrameLocks/>
          </p:cNvGraphicFramePr>
          <p:nvPr>
            <p:extLst>
              <p:ext uri="{D42A27DB-BD31-4B8C-83A1-F6EECF244321}">
                <p14:modId xmlns:p14="http://schemas.microsoft.com/office/powerpoint/2010/main" val="2643522659"/>
              </p:ext>
            </p:extLst>
          </p:nvPr>
        </p:nvGraphicFramePr>
        <p:xfrm>
          <a:off x="6539041" y="2384587"/>
          <a:ext cx="5009030" cy="277793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953703" y="981142"/>
            <a:ext cx="10515600" cy="1325563"/>
          </a:xfrm>
        </p:spPr>
        <p:txBody>
          <a:bodyPr/>
          <a:lstStyle/>
          <a:p>
            <a:r>
              <a:rPr lang="lt-LT" dirty="0" smtClean="0"/>
              <a:t>   2020 m.                                           2021 m.</a:t>
            </a:r>
            <a:endParaRPr lang="lt-LT" dirty="0"/>
          </a:p>
        </p:txBody>
      </p:sp>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197210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502" y="0"/>
            <a:ext cx="7212704" cy="1325563"/>
          </a:xfrm>
        </p:spPr>
        <p:txBody>
          <a:bodyPr/>
          <a:lstStyle/>
          <a:p>
            <a:r>
              <a:rPr lang="lt-LT" b="1" dirty="0" smtClean="0"/>
              <a:t>VBE. Mokyklos lygmuo</a:t>
            </a:r>
            <a:endParaRPr lang="en-US" b="1" dirty="0"/>
          </a:p>
        </p:txBody>
      </p:sp>
      <p:pic>
        <p:nvPicPr>
          <p:cNvPr id="4" name="Content Placeholder 3"/>
          <p:cNvPicPr>
            <a:picLocks noGrp="1" noChangeAspect="1"/>
          </p:cNvPicPr>
          <p:nvPr>
            <p:ph idx="1"/>
          </p:nvPr>
        </p:nvPicPr>
        <p:blipFill>
          <a:blip r:embed="rId2"/>
          <a:stretch>
            <a:fillRect/>
          </a:stretch>
        </p:blipFill>
        <p:spPr>
          <a:xfrm>
            <a:off x="208456" y="941623"/>
            <a:ext cx="5726425" cy="3027220"/>
          </a:xfrm>
          <a:prstGeom prst="rect">
            <a:avLst/>
          </a:prstGeom>
        </p:spPr>
      </p:pic>
      <p:pic>
        <p:nvPicPr>
          <p:cNvPr id="5" name="Picture 4"/>
          <p:cNvPicPr>
            <a:picLocks noChangeAspect="1"/>
          </p:cNvPicPr>
          <p:nvPr/>
        </p:nvPicPr>
        <p:blipFill>
          <a:blip r:embed="rId3"/>
          <a:stretch>
            <a:fillRect/>
          </a:stretch>
        </p:blipFill>
        <p:spPr>
          <a:xfrm>
            <a:off x="982167" y="3840480"/>
            <a:ext cx="5487830" cy="2889158"/>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84"/>
            <a:ext cx="1383769" cy="479821"/>
          </a:xfrm>
          <a:prstGeom prst="rect">
            <a:avLst/>
          </a:prstGeom>
        </p:spPr>
      </p:pic>
      <p:pic>
        <p:nvPicPr>
          <p:cNvPr id="7" name="Picture 6"/>
          <p:cNvPicPr>
            <a:picLocks noChangeAspect="1"/>
          </p:cNvPicPr>
          <p:nvPr/>
        </p:nvPicPr>
        <p:blipFill>
          <a:blip r:embed="rId5"/>
          <a:stretch>
            <a:fillRect/>
          </a:stretch>
        </p:blipFill>
        <p:spPr>
          <a:xfrm>
            <a:off x="7034986" y="4079032"/>
            <a:ext cx="4697046" cy="2710987"/>
          </a:xfrm>
          <a:prstGeom prst="rect">
            <a:avLst/>
          </a:prstGeom>
        </p:spPr>
      </p:pic>
      <p:cxnSp>
        <p:nvCxnSpPr>
          <p:cNvPr id="9" name="Straight Arrow Connector 8">
            <a:extLst>
              <a:ext uri="{FF2B5EF4-FFF2-40B4-BE49-F238E27FC236}">
                <a16:creationId xmlns:a16="http://schemas.microsoft.com/office/drawing/2014/main" id="{6400977B-9F91-42E9-A11A-C4AD6AC46F53}"/>
              </a:ext>
            </a:extLst>
          </p:cNvPr>
          <p:cNvCxnSpPr>
            <a:cxnSpLocks/>
          </p:cNvCxnSpPr>
          <p:nvPr/>
        </p:nvCxnSpPr>
        <p:spPr>
          <a:xfrm flipV="1">
            <a:off x="9705975" y="3840480"/>
            <a:ext cx="364018" cy="941070"/>
          </a:xfrm>
          <a:prstGeom prst="straightConnector1">
            <a:avLst/>
          </a:prstGeom>
          <a:noFill/>
          <a:ln w="38100" cap="flat" cmpd="sng" algn="ctr">
            <a:solidFill>
              <a:srgbClr val="FF0000"/>
            </a:solidFill>
            <a:prstDash val="solid"/>
            <a:miter lim="800000"/>
            <a:tailEnd type="triangle"/>
          </a:ln>
          <a:effectLst/>
        </p:spPr>
      </p:cxnSp>
      <p:sp>
        <p:nvSpPr>
          <p:cNvPr id="12" name="Rounded Rectangle 11"/>
          <p:cNvSpPr/>
          <p:nvPr/>
        </p:nvSpPr>
        <p:spPr>
          <a:xfrm>
            <a:off x="8407954" y="2919609"/>
            <a:ext cx="3324078" cy="920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smtClean="0"/>
              <a:t>Standartizuotas mokyklos VBE vidurkis, lyginant su savivaldybės ir šalies</a:t>
            </a:r>
            <a:endParaRPr lang="en-US" dirty="0"/>
          </a:p>
        </p:txBody>
      </p:sp>
      <p:sp>
        <p:nvSpPr>
          <p:cNvPr id="16" name="Rounded Rectangle 15"/>
          <p:cNvSpPr/>
          <p:nvPr/>
        </p:nvSpPr>
        <p:spPr>
          <a:xfrm>
            <a:off x="8407954" y="1591359"/>
            <a:ext cx="3324078" cy="920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smtClean="0">
                <a:solidFill>
                  <a:srgbClr val="FF0000"/>
                </a:solidFill>
              </a:rPr>
              <a:t>Kelerių metų </a:t>
            </a:r>
            <a:r>
              <a:rPr lang="lt-LT" dirty="0" smtClean="0"/>
              <a:t>mokyklos dalyko VBE vidurkis, lyginant su savivaldybės ir šalies</a:t>
            </a:r>
            <a:endParaRPr lang="en-US" dirty="0"/>
          </a:p>
        </p:txBody>
      </p:sp>
      <p:cxnSp>
        <p:nvCxnSpPr>
          <p:cNvPr id="17" name="Straight Arrow Connector 16">
            <a:extLst>
              <a:ext uri="{FF2B5EF4-FFF2-40B4-BE49-F238E27FC236}">
                <a16:creationId xmlns:a16="http://schemas.microsoft.com/office/drawing/2014/main" id="{6400977B-9F91-42E9-A11A-C4AD6AC46F53}"/>
              </a:ext>
            </a:extLst>
          </p:cNvPr>
          <p:cNvCxnSpPr>
            <a:cxnSpLocks/>
            <a:endCxn id="16" idx="1"/>
          </p:cNvCxnSpPr>
          <p:nvPr/>
        </p:nvCxnSpPr>
        <p:spPr>
          <a:xfrm flipV="1">
            <a:off x="5019390" y="2051795"/>
            <a:ext cx="3388564" cy="479819"/>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a:extLst>
              <a:ext uri="{FF2B5EF4-FFF2-40B4-BE49-F238E27FC236}">
                <a16:creationId xmlns:a16="http://schemas.microsoft.com/office/drawing/2014/main" id="{6400977B-9F91-42E9-A11A-C4AD6AC46F53}"/>
              </a:ext>
            </a:extLst>
          </p:cNvPr>
          <p:cNvCxnSpPr>
            <a:cxnSpLocks/>
          </p:cNvCxnSpPr>
          <p:nvPr/>
        </p:nvCxnSpPr>
        <p:spPr>
          <a:xfrm flipV="1">
            <a:off x="5723650" y="2531614"/>
            <a:ext cx="2788204" cy="2776772"/>
          </a:xfrm>
          <a:prstGeom prst="straightConnector1">
            <a:avLst/>
          </a:prstGeom>
          <a:noFill/>
          <a:ln w="381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2369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3972"/>
            <a:ext cx="11353800" cy="1915426"/>
          </a:xfrm>
        </p:spPr>
        <p:txBody>
          <a:bodyPr>
            <a:normAutofit/>
          </a:bodyPr>
          <a:lstStyle/>
          <a:p>
            <a:r>
              <a:rPr lang="lt-LT" dirty="0" smtClean="0"/>
              <a:t>Kokiais rezultatų duomenimis dalinamės</a:t>
            </a:r>
            <a:endParaRPr lang="lt-LT" dirty="0"/>
          </a:p>
        </p:txBody>
      </p:sp>
      <p:pic>
        <p:nvPicPr>
          <p:cNvPr id="3"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280938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264" y="691495"/>
            <a:ext cx="10551736" cy="370166"/>
          </a:xfrm>
        </p:spPr>
        <p:txBody>
          <a:bodyPr>
            <a:normAutofit fontScale="90000"/>
          </a:bodyPr>
          <a:lstStyle/>
          <a:p>
            <a:r>
              <a:rPr lang="lt-LT" sz="4900" b="1" dirty="0"/>
              <a:t>Savivaldybės lygmuo. Panoraminė nuotrauka</a:t>
            </a:r>
            <a:endParaRPr lang="en-US" dirty="0"/>
          </a:p>
        </p:txBody>
      </p:sp>
      <p:pic>
        <p:nvPicPr>
          <p:cNvPr id="4" name="Content Placeholder 3"/>
          <p:cNvPicPr>
            <a:picLocks noGrp="1" noChangeAspect="1"/>
          </p:cNvPicPr>
          <p:nvPr>
            <p:ph idx="1"/>
          </p:nvPr>
        </p:nvPicPr>
        <p:blipFill>
          <a:blip r:embed="rId2"/>
          <a:stretch>
            <a:fillRect/>
          </a:stretch>
        </p:blipFill>
        <p:spPr>
          <a:xfrm>
            <a:off x="559585" y="1719838"/>
            <a:ext cx="7775146" cy="3838638"/>
          </a:xfrm>
          <a:prstGeom prst="rect">
            <a:avLst/>
          </a:prstGeom>
          <a:ln>
            <a:solidFill>
              <a:schemeClr val="accent5">
                <a:lumMod val="60000"/>
                <a:lumOff val="40000"/>
              </a:schemeClr>
            </a:solidFill>
          </a:ln>
        </p:spPr>
      </p:pic>
      <p:cxnSp>
        <p:nvCxnSpPr>
          <p:cNvPr id="5" name="Straight Arrow Connector 4">
            <a:extLst>
              <a:ext uri="{FF2B5EF4-FFF2-40B4-BE49-F238E27FC236}">
                <a16:creationId xmlns:a16="http://schemas.microsoft.com/office/drawing/2014/main" id="{6400977B-9F91-42E9-A11A-C4AD6AC46F53}"/>
              </a:ext>
            </a:extLst>
          </p:cNvPr>
          <p:cNvCxnSpPr>
            <a:cxnSpLocks/>
          </p:cNvCxnSpPr>
          <p:nvPr/>
        </p:nvCxnSpPr>
        <p:spPr>
          <a:xfrm flipV="1">
            <a:off x="6650804" y="3124200"/>
            <a:ext cx="2155232" cy="1571"/>
          </a:xfrm>
          <a:prstGeom prst="straightConnector1">
            <a:avLst/>
          </a:prstGeom>
          <a:noFill/>
          <a:ln w="38100" cap="flat" cmpd="sng" algn="ctr">
            <a:solidFill>
              <a:srgbClr val="FF0000"/>
            </a:solidFill>
            <a:prstDash val="solid"/>
            <a:miter lim="800000"/>
            <a:tailEnd type="triangle"/>
          </a:ln>
          <a:effectLst/>
        </p:spPr>
      </p:cxnSp>
      <p:sp>
        <p:nvSpPr>
          <p:cNvPr id="9" name="Rounded Rectangle 8"/>
          <p:cNvSpPr/>
          <p:nvPr/>
        </p:nvSpPr>
        <p:spPr>
          <a:xfrm>
            <a:off x="8806036" y="2795659"/>
            <a:ext cx="3214514" cy="920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Surinktų taškų vidurkis savivaldybėje ir šalyje, minimalus palyginimas</a:t>
            </a:r>
            <a:endParaRPr lang="en-US" dirty="0"/>
          </a:p>
        </p:txBody>
      </p:sp>
      <p:pic>
        <p:nvPicPr>
          <p:cNvPr id="23"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cxnSp>
        <p:nvCxnSpPr>
          <p:cNvPr id="6" name="Straight Connector 5"/>
          <p:cNvCxnSpPr/>
          <p:nvPr/>
        </p:nvCxnSpPr>
        <p:spPr>
          <a:xfrm flipV="1">
            <a:off x="2849365" y="2338939"/>
            <a:ext cx="2772076" cy="1"/>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7501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6CA83F-9044-478D-AC7A-5293E9F53F1F}"/>
              </a:ext>
            </a:extLst>
          </p:cNvPr>
          <p:cNvPicPr>
            <a:picLocks noChangeAspect="1"/>
          </p:cNvPicPr>
          <p:nvPr/>
        </p:nvPicPr>
        <p:blipFill>
          <a:blip r:embed="rId2"/>
          <a:stretch>
            <a:fillRect/>
          </a:stretch>
        </p:blipFill>
        <p:spPr>
          <a:xfrm>
            <a:off x="838200" y="2579754"/>
            <a:ext cx="5667375" cy="2009775"/>
          </a:xfrm>
          <a:prstGeom prst="rect">
            <a:avLst/>
          </a:prstGeom>
        </p:spPr>
      </p:pic>
      <p:sp>
        <p:nvSpPr>
          <p:cNvPr id="6" name="Title 5">
            <a:extLst>
              <a:ext uri="{FF2B5EF4-FFF2-40B4-BE49-F238E27FC236}">
                <a16:creationId xmlns:a16="http://schemas.microsoft.com/office/drawing/2014/main" id="{F9AB389A-7520-4028-82CC-E595CB9A8554}"/>
              </a:ext>
            </a:extLst>
          </p:cNvPr>
          <p:cNvSpPr>
            <a:spLocks noGrp="1"/>
          </p:cNvSpPr>
          <p:nvPr>
            <p:ph type="title"/>
          </p:nvPr>
        </p:nvSpPr>
        <p:spPr/>
        <p:txBody>
          <a:bodyPr/>
          <a:lstStyle/>
          <a:p>
            <a:endParaRPr lang="en-US"/>
          </a:p>
        </p:txBody>
      </p:sp>
      <p:pic>
        <p:nvPicPr>
          <p:cNvPr id="5"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10213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D510A-D99B-4ADA-BF4B-3B1C24C6C138}"/>
              </a:ext>
            </a:extLst>
          </p:cNvPr>
          <p:cNvPicPr>
            <a:picLocks noChangeAspect="1"/>
          </p:cNvPicPr>
          <p:nvPr/>
        </p:nvPicPr>
        <p:blipFill>
          <a:blip r:embed="rId2"/>
          <a:stretch>
            <a:fillRect/>
          </a:stretch>
        </p:blipFill>
        <p:spPr>
          <a:xfrm>
            <a:off x="680125" y="1308370"/>
            <a:ext cx="8277225" cy="2009775"/>
          </a:xfrm>
          <a:prstGeom prst="rect">
            <a:avLst/>
          </a:prstGeom>
        </p:spPr>
      </p:pic>
      <p:pic>
        <p:nvPicPr>
          <p:cNvPr id="4" name="Picture 3">
            <a:extLst>
              <a:ext uri="{FF2B5EF4-FFF2-40B4-BE49-F238E27FC236}">
                <a16:creationId xmlns:a16="http://schemas.microsoft.com/office/drawing/2014/main" id="{5E9EEC28-2643-4135-8F4E-3B35223A7562}"/>
              </a:ext>
            </a:extLst>
          </p:cNvPr>
          <p:cNvPicPr>
            <a:picLocks noChangeAspect="1"/>
          </p:cNvPicPr>
          <p:nvPr/>
        </p:nvPicPr>
        <p:blipFill>
          <a:blip r:embed="rId3"/>
          <a:stretch>
            <a:fillRect/>
          </a:stretch>
        </p:blipFill>
        <p:spPr>
          <a:xfrm>
            <a:off x="673943" y="4184818"/>
            <a:ext cx="8277225" cy="2009775"/>
          </a:xfrm>
          <a:prstGeom prst="rect">
            <a:avLst/>
          </a:prstGeom>
        </p:spPr>
      </p:pic>
      <p:pic>
        <p:nvPicPr>
          <p:cNvPr id="5"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339351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126" y="365126"/>
            <a:ext cx="8214674" cy="417300"/>
          </a:xfrm>
        </p:spPr>
        <p:txBody>
          <a:bodyPr>
            <a:noAutofit/>
          </a:bodyPr>
          <a:lstStyle/>
          <a:p>
            <a:r>
              <a:rPr lang="lt-LT" b="1" dirty="0"/>
              <a:t>Mokinio lygmuo. Ataskaita tėvams</a:t>
            </a:r>
            <a:endParaRPr lang="en-US" b="1" dirty="0"/>
          </a:p>
        </p:txBody>
      </p:sp>
      <p:pic>
        <p:nvPicPr>
          <p:cNvPr id="4" name="Content Placeholder 3"/>
          <p:cNvPicPr>
            <a:picLocks noGrp="1" noChangeAspect="1"/>
          </p:cNvPicPr>
          <p:nvPr>
            <p:ph idx="1"/>
          </p:nvPr>
        </p:nvPicPr>
        <p:blipFill>
          <a:blip r:embed="rId2"/>
          <a:stretch>
            <a:fillRect/>
          </a:stretch>
        </p:blipFill>
        <p:spPr>
          <a:xfrm>
            <a:off x="0" y="903688"/>
            <a:ext cx="5550931" cy="1500147"/>
          </a:xfrm>
          <a:prstGeom prst="rect">
            <a:avLst/>
          </a:prstGeom>
          <a:solidFill>
            <a:schemeClr val="bg1"/>
          </a:solidFill>
          <a:ln>
            <a:solidFill>
              <a:schemeClr val="accent1"/>
            </a:solidFill>
          </a:ln>
        </p:spPr>
      </p:pic>
      <p:pic>
        <p:nvPicPr>
          <p:cNvPr id="5" name="Picture 4"/>
          <p:cNvPicPr>
            <a:picLocks noChangeAspect="1"/>
          </p:cNvPicPr>
          <p:nvPr/>
        </p:nvPicPr>
        <p:blipFill>
          <a:blip r:embed="rId3"/>
          <a:stretch>
            <a:fillRect/>
          </a:stretch>
        </p:blipFill>
        <p:spPr>
          <a:xfrm>
            <a:off x="0" y="2685353"/>
            <a:ext cx="5354116" cy="1622346"/>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0" y="4779152"/>
            <a:ext cx="5754203" cy="2008147"/>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5917641" y="4807085"/>
            <a:ext cx="6200441" cy="1835866"/>
          </a:xfrm>
          <a:prstGeom prst="rect">
            <a:avLst/>
          </a:prstGeom>
          <a:ln>
            <a:solidFill>
              <a:schemeClr val="accent1"/>
            </a:solidFill>
          </a:ln>
        </p:spPr>
      </p:pic>
      <p:sp>
        <p:nvSpPr>
          <p:cNvPr id="9" name="Rounded Rectangle 8"/>
          <p:cNvSpPr/>
          <p:nvPr/>
        </p:nvSpPr>
        <p:spPr>
          <a:xfrm>
            <a:off x="7843576" y="992940"/>
            <a:ext cx="3270625" cy="28217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400" dirty="0"/>
              <a:t>Skaitinė, grafinė, tekstinė informacija</a:t>
            </a:r>
          </a:p>
          <a:p>
            <a:pPr algn="ctr"/>
            <a:r>
              <a:rPr lang="lt-LT" sz="2400" dirty="0"/>
              <a:t>Mokymosi turinio informacija</a:t>
            </a:r>
          </a:p>
          <a:p>
            <a:pPr algn="ctr"/>
            <a:r>
              <a:rPr lang="lt-LT" sz="2400" dirty="0"/>
              <a:t>Gebėjimų grupės</a:t>
            </a:r>
          </a:p>
          <a:p>
            <a:pPr algn="ctr"/>
            <a:r>
              <a:rPr lang="lt-LT" sz="2400" dirty="0"/>
              <a:t>Gebėjimų aprašymai</a:t>
            </a:r>
          </a:p>
          <a:p>
            <a:pPr algn="ctr"/>
            <a:endParaRPr lang="en-US" dirty="0"/>
          </a:p>
        </p:txBody>
      </p:sp>
      <p:cxnSp>
        <p:nvCxnSpPr>
          <p:cNvPr id="10" name="Straight Arrow Connector 9">
            <a:extLst>
              <a:ext uri="{FF2B5EF4-FFF2-40B4-BE49-F238E27FC236}">
                <a16:creationId xmlns:a16="http://schemas.microsoft.com/office/drawing/2014/main" id="{6400977B-9F91-42E9-A11A-C4AD6AC46F53}"/>
              </a:ext>
            </a:extLst>
          </p:cNvPr>
          <p:cNvCxnSpPr>
            <a:cxnSpLocks/>
          </p:cNvCxnSpPr>
          <p:nvPr/>
        </p:nvCxnSpPr>
        <p:spPr>
          <a:xfrm flipV="1">
            <a:off x="5005145" y="2159226"/>
            <a:ext cx="2810076" cy="1127594"/>
          </a:xfrm>
          <a:prstGeom prst="straightConnector1">
            <a:avLst/>
          </a:prstGeom>
          <a:noFill/>
          <a:ln w="38100" cap="flat" cmpd="sng" algn="ctr">
            <a:solidFill>
              <a:srgbClr val="FF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6400977B-9F91-42E9-A11A-C4AD6AC46F53}"/>
              </a:ext>
            </a:extLst>
          </p:cNvPr>
          <p:cNvCxnSpPr>
            <a:cxnSpLocks/>
          </p:cNvCxnSpPr>
          <p:nvPr/>
        </p:nvCxnSpPr>
        <p:spPr>
          <a:xfrm flipV="1">
            <a:off x="5005145" y="1596694"/>
            <a:ext cx="2810076" cy="50510"/>
          </a:xfrm>
          <a:prstGeom prst="straightConnector1">
            <a:avLst/>
          </a:prstGeom>
          <a:noFill/>
          <a:ln w="38100" cap="flat" cmpd="sng" algn="ctr">
            <a:solidFill>
              <a:srgbClr val="FF0000"/>
            </a:solidFill>
            <a:prstDash val="solid"/>
            <a:miter lim="800000"/>
            <a:tailEnd type="triangle"/>
          </a:ln>
          <a:effectLst/>
        </p:spPr>
      </p:cxnSp>
      <p:cxnSp>
        <p:nvCxnSpPr>
          <p:cNvPr id="15" name="Straight Arrow Connector 14">
            <a:extLst>
              <a:ext uri="{FF2B5EF4-FFF2-40B4-BE49-F238E27FC236}">
                <a16:creationId xmlns:a16="http://schemas.microsoft.com/office/drawing/2014/main" id="{6400977B-9F91-42E9-A11A-C4AD6AC46F53}"/>
              </a:ext>
            </a:extLst>
          </p:cNvPr>
          <p:cNvCxnSpPr>
            <a:cxnSpLocks/>
          </p:cNvCxnSpPr>
          <p:nvPr/>
        </p:nvCxnSpPr>
        <p:spPr>
          <a:xfrm flipV="1">
            <a:off x="4597260" y="3086791"/>
            <a:ext cx="3246316" cy="2088525"/>
          </a:xfrm>
          <a:prstGeom prst="straightConnector1">
            <a:avLst/>
          </a:prstGeom>
          <a:noFill/>
          <a:ln w="38100" cap="flat" cmpd="sng" algn="ctr">
            <a:solidFill>
              <a:srgbClr val="FF0000"/>
            </a:solidFill>
            <a:prstDash val="solid"/>
            <a:miter lim="800000"/>
            <a:tailEnd type="triangle"/>
          </a:ln>
          <a:effectLst/>
        </p:spPr>
      </p:cxnSp>
      <p:cxnSp>
        <p:nvCxnSpPr>
          <p:cNvPr id="17" name="Straight Arrow Connector 16">
            <a:extLst>
              <a:ext uri="{FF2B5EF4-FFF2-40B4-BE49-F238E27FC236}">
                <a16:creationId xmlns:a16="http://schemas.microsoft.com/office/drawing/2014/main" id="{6400977B-9F91-42E9-A11A-C4AD6AC46F53}"/>
              </a:ext>
            </a:extLst>
          </p:cNvPr>
          <p:cNvCxnSpPr>
            <a:cxnSpLocks/>
          </p:cNvCxnSpPr>
          <p:nvPr/>
        </p:nvCxnSpPr>
        <p:spPr>
          <a:xfrm flipV="1">
            <a:off x="7324627" y="3771209"/>
            <a:ext cx="872456" cy="1281558"/>
          </a:xfrm>
          <a:prstGeom prst="straightConnector1">
            <a:avLst/>
          </a:prstGeom>
          <a:noFill/>
          <a:ln w="38100" cap="flat" cmpd="sng" algn="ctr">
            <a:solidFill>
              <a:srgbClr val="FF0000"/>
            </a:solidFill>
            <a:prstDash val="solid"/>
            <a:miter lim="800000"/>
            <a:tailEnd type="triangle"/>
          </a:ln>
          <a:effectLst/>
        </p:spPr>
      </p:cxnSp>
      <p:pic>
        <p:nvPicPr>
          <p:cNvPr id="23" name="Paveikslėlis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143090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053" y="459223"/>
            <a:ext cx="7944303" cy="370166"/>
          </a:xfrm>
        </p:spPr>
        <p:txBody>
          <a:bodyPr>
            <a:noAutofit/>
          </a:bodyPr>
          <a:lstStyle/>
          <a:p>
            <a:r>
              <a:rPr lang="lt-LT" b="1" dirty="0"/>
              <a:t>Mokyklos lygmuo</a:t>
            </a:r>
            <a:endParaRPr lang="en-US" b="1" dirty="0"/>
          </a:p>
        </p:txBody>
      </p:sp>
      <p:pic>
        <p:nvPicPr>
          <p:cNvPr id="6" name="Picture 5"/>
          <p:cNvPicPr>
            <a:picLocks noChangeAspect="1"/>
          </p:cNvPicPr>
          <p:nvPr/>
        </p:nvPicPr>
        <p:blipFill>
          <a:blip r:embed="rId2"/>
          <a:stretch>
            <a:fillRect/>
          </a:stretch>
        </p:blipFill>
        <p:spPr>
          <a:xfrm>
            <a:off x="454707" y="1369568"/>
            <a:ext cx="9754523" cy="3528863"/>
          </a:xfrm>
          <a:prstGeom prst="rect">
            <a:avLst/>
          </a:prstGeom>
          <a:ln>
            <a:solidFill>
              <a:schemeClr val="accent1"/>
            </a:solidFill>
          </a:ln>
        </p:spPr>
      </p:pic>
      <p:sp>
        <p:nvSpPr>
          <p:cNvPr id="7" name="Rounded Rectangle 6"/>
          <p:cNvSpPr/>
          <p:nvPr/>
        </p:nvSpPr>
        <p:spPr>
          <a:xfrm>
            <a:off x="185545" y="5388759"/>
            <a:ext cx="3160593" cy="5691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400" dirty="0"/>
              <a:t>Surinktų taškų vidurkis</a:t>
            </a:r>
            <a:endParaRPr lang="en-US" sz="2400" dirty="0"/>
          </a:p>
        </p:txBody>
      </p:sp>
      <p:cxnSp>
        <p:nvCxnSpPr>
          <p:cNvPr id="8" name="Straight Arrow Connector 7">
            <a:extLst>
              <a:ext uri="{FF2B5EF4-FFF2-40B4-BE49-F238E27FC236}">
                <a16:creationId xmlns:a16="http://schemas.microsoft.com/office/drawing/2014/main" id="{6400977B-9F91-42E9-A11A-C4AD6AC46F53}"/>
              </a:ext>
            </a:extLst>
          </p:cNvPr>
          <p:cNvCxnSpPr>
            <a:cxnSpLocks/>
          </p:cNvCxnSpPr>
          <p:nvPr/>
        </p:nvCxnSpPr>
        <p:spPr>
          <a:xfrm flipV="1">
            <a:off x="2300334" y="2512997"/>
            <a:ext cx="1235303" cy="2847064"/>
          </a:xfrm>
          <a:prstGeom prst="straightConnector1">
            <a:avLst/>
          </a:prstGeom>
          <a:noFill/>
          <a:ln w="38100" cap="flat" cmpd="sng" algn="ctr">
            <a:solidFill>
              <a:srgbClr val="FF0000"/>
            </a:solidFill>
            <a:prstDash val="solid"/>
            <a:miter lim="800000"/>
            <a:tailEnd type="triangle"/>
          </a:ln>
          <a:effectLst/>
        </p:spPr>
      </p:cxnSp>
      <p:sp>
        <p:nvSpPr>
          <p:cNvPr id="14" name="Content Placeholder 13"/>
          <p:cNvSpPr>
            <a:spLocks noGrp="1"/>
          </p:cNvSpPr>
          <p:nvPr>
            <p:ph idx="1"/>
          </p:nvPr>
        </p:nvSpPr>
        <p:spPr>
          <a:xfrm>
            <a:off x="3676650" y="5360061"/>
            <a:ext cx="7762188" cy="5691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lt-LT" sz="2400" dirty="0"/>
              <a:t>Surinktų tašų vidurkis pagal veiklos sritis ir gebėjimų grupes</a:t>
            </a:r>
            <a:endParaRPr lang="en-US" sz="2400" dirty="0"/>
          </a:p>
        </p:txBody>
      </p:sp>
      <p:cxnSp>
        <p:nvCxnSpPr>
          <p:cNvPr id="15" name="Straight Arrow Connector 14">
            <a:extLst>
              <a:ext uri="{FF2B5EF4-FFF2-40B4-BE49-F238E27FC236}">
                <a16:creationId xmlns:a16="http://schemas.microsoft.com/office/drawing/2014/main" id="{6400977B-9F91-42E9-A11A-C4AD6AC46F53}"/>
              </a:ext>
            </a:extLst>
          </p:cNvPr>
          <p:cNvCxnSpPr>
            <a:cxnSpLocks/>
          </p:cNvCxnSpPr>
          <p:nvPr/>
        </p:nvCxnSpPr>
        <p:spPr>
          <a:xfrm flipH="1" flipV="1">
            <a:off x="3927640" y="3650615"/>
            <a:ext cx="1879564" cy="1636516"/>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6400977B-9F91-42E9-A11A-C4AD6AC46F53}"/>
              </a:ext>
            </a:extLst>
          </p:cNvPr>
          <p:cNvCxnSpPr>
            <a:cxnSpLocks/>
          </p:cNvCxnSpPr>
          <p:nvPr/>
        </p:nvCxnSpPr>
        <p:spPr>
          <a:xfrm flipV="1">
            <a:off x="7935896" y="3564350"/>
            <a:ext cx="876692" cy="1740209"/>
          </a:xfrm>
          <a:prstGeom prst="straightConnector1">
            <a:avLst/>
          </a:prstGeom>
          <a:noFill/>
          <a:ln w="38100" cap="flat" cmpd="sng" algn="ctr">
            <a:solidFill>
              <a:srgbClr val="FF0000"/>
            </a:solidFill>
            <a:prstDash val="solid"/>
            <a:miter lim="800000"/>
            <a:tailEnd type="triangle"/>
          </a:ln>
          <a:effectLst/>
        </p:spPr>
      </p:cxnSp>
      <p:sp>
        <p:nvSpPr>
          <p:cNvPr id="28" name="Oval 27"/>
          <p:cNvSpPr/>
          <p:nvPr/>
        </p:nvSpPr>
        <p:spPr>
          <a:xfrm>
            <a:off x="299164" y="1331651"/>
            <a:ext cx="10065607" cy="272467"/>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9" name="Straight Arrow Connector 28">
            <a:extLst>
              <a:ext uri="{FF2B5EF4-FFF2-40B4-BE49-F238E27FC236}">
                <a16:creationId xmlns:a16="http://schemas.microsoft.com/office/drawing/2014/main" id="{6400977B-9F91-42E9-A11A-C4AD6AC46F53}"/>
              </a:ext>
            </a:extLst>
          </p:cNvPr>
          <p:cNvCxnSpPr>
            <a:cxnSpLocks/>
          </p:cNvCxnSpPr>
          <p:nvPr/>
        </p:nvCxnSpPr>
        <p:spPr>
          <a:xfrm flipH="1" flipV="1">
            <a:off x="10095716" y="1391635"/>
            <a:ext cx="693651" cy="701173"/>
          </a:xfrm>
          <a:prstGeom prst="straightConnector1">
            <a:avLst/>
          </a:prstGeom>
          <a:noFill/>
          <a:ln w="38100" cap="flat" cmpd="sng" algn="ctr">
            <a:solidFill>
              <a:srgbClr val="FF0000"/>
            </a:solidFill>
            <a:prstDash val="solid"/>
            <a:miter lim="800000"/>
            <a:tailEnd type="triangle"/>
          </a:ln>
          <a:effectLst/>
        </p:spPr>
      </p:cxnSp>
      <p:sp>
        <p:nvSpPr>
          <p:cNvPr id="32" name="Rounded Rectangle 31"/>
          <p:cNvSpPr/>
          <p:nvPr/>
        </p:nvSpPr>
        <p:spPr>
          <a:xfrm>
            <a:off x="10518289" y="2165738"/>
            <a:ext cx="1536568" cy="5692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Aktyvus formatas</a:t>
            </a:r>
            <a:endParaRPr lang="en-US" dirty="0"/>
          </a:p>
        </p:txBody>
      </p:sp>
      <p:pic>
        <p:nvPicPr>
          <p:cNvPr id="33"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296239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8" y="1"/>
            <a:ext cx="10483362" cy="762436"/>
          </a:xfrm>
        </p:spPr>
        <p:txBody>
          <a:bodyPr/>
          <a:lstStyle/>
          <a:p>
            <a:r>
              <a:rPr lang="lt-LT" dirty="0" smtClean="0"/>
              <a:t>                       PUPP</a:t>
            </a:r>
            <a:endParaRPr lang="en-US" dirty="0"/>
          </a:p>
        </p:txBody>
      </p:sp>
      <p:pic>
        <p:nvPicPr>
          <p:cNvPr id="5" name="Paveikslėlis 3"/>
          <p:cNvPicPr>
            <a:picLocks noGrp="1"/>
          </p:cNvPicPr>
          <p:nvPr>
            <p:ph sz="half" idx="1"/>
          </p:nvPr>
        </p:nvPicPr>
        <p:blipFill rotWithShape="1">
          <a:blip r:embed="rId2" cstate="print">
            <a:extLst>
              <a:ext uri="{28A0092B-C50C-407E-A947-70E740481C1C}">
                <a14:useLocalDpi xmlns:a14="http://schemas.microsoft.com/office/drawing/2010/main" val="0"/>
              </a:ext>
            </a:extLst>
          </a:blip>
          <a:srcRect t="1417" r="62956" b="-1"/>
          <a:stretch/>
        </p:blipFill>
        <p:spPr bwMode="auto">
          <a:xfrm>
            <a:off x="608229" y="762437"/>
            <a:ext cx="4477359" cy="3869783"/>
          </a:xfrm>
          <a:prstGeom prst="rect">
            <a:avLst/>
          </a:prstGeom>
          <a:noFill/>
          <a:ln>
            <a:noFill/>
          </a:ln>
          <a:extLst>
            <a:ext uri="{53640926-AAD7-44D8-BBD7-CCE9431645EC}">
              <a14:shadowObscured xmlns:a14="http://schemas.microsoft.com/office/drawing/2010/main"/>
            </a:ext>
          </a:extLst>
        </p:spPr>
      </p:pic>
      <p:sp>
        <p:nvSpPr>
          <p:cNvPr id="6" name="Rounded Rectangle 5"/>
          <p:cNvSpPr/>
          <p:nvPr/>
        </p:nvSpPr>
        <p:spPr>
          <a:xfrm>
            <a:off x="0" y="4953220"/>
            <a:ext cx="12191999" cy="19047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lt-LT" sz="2400" dirty="0">
                <a:solidFill>
                  <a:schemeClr val="tx1"/>
                </a:solidFill>
              </a:rPr>
              <a:t>Lyginat trijų metų (2018, 2019, 2021) bendrojo ugdymo mokyklų </a:t>
            </a:r>
            <a:r>
              <a:rPr lang="lt-LT" sz="2400" dirty="0" smtClean="0">
                <a:solidFill>
                  <a:schemeClr val="tx1"/>
                </a:solidFill>
              </a:rPr>
              <a:t>matematikos </a:t>
            </a:r>
            <a:r>
              <a:rPr lang="lt-LT" sz="2400" dirty="0">
                <a:solidFill>
                  <a:schemeClr val="tx1"/>
                </a:solidFill>
              </a:rPr>
              <a:t>PUPP rezultatus pagal mokykloje besimokančių mokinių skaičių matyti, kad didžiausia dalis mokinių pasiekusių matematikos pagrindinį ir aukščiausią pasiekimų lygį yra mokyklose, kuriose mokosi nuo 300 iki 399 mokinių, taip pat  mokyklose, kuriose mokosi 400 ir daugiau mokinių. Ši tendencija šiais metais dar labiau išryškėja. </a:t>
            </a:r>
          </a:p>
        </p:txBody>
      </p:sp>
      <p:pic>
        <p:nvPicPr>
          <p:cNvPr id="7" name="Paveikslėlis 2"/>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74405" y="257134"/>
            <a:ext cx="6295292" cy="4572001"/>
          </a:xfrm>
          <a:prstGeom prst="rect">
            <a:avLst/>
          </a:prstGeom>
          <a:noFill/>
        </p:spPr>
      </p:pic>
      <p:pic>
        <p:nvPicPr>
          <p:cNvPr id="8"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
        <p:nvSpPr>
          <p:cNvPr id="9" name="Oval 8"/>
          <p:cNvSpPr/>
          <p:nvPr/>
        </p:nvSpPr>
        <p:spPr>
          <a:xfrm>
            <a:off x="3555648" y="996817"/>
            <a:ext cx="694593" cy="139827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Oval 9"/>
          <p:cNvSpPr/>
          <p:nvPr/>
        </p:nvSpPr>
        <p:spPr>
          <a:xfrm>
            <a:off x="2285064" y="996817"/>
            <a:ext cx="846993" cy="139827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7761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470" y="71861"/>
            <a:ext cx="7601932" cy="575652"/>
          </a:xfrm>
        </p:spPr>
        <p:txBody>
          <a:bodyPr>
            <a:noAutofit/>
          </a:bodyPr>
          <a:lstStyle/>
          <a:p>
            <a:r>
              <a:rPr lang="lt-LT" b="1" dirty="0"/>
              <a:t>Mokyklos lygmuo</a:t>
            </a:r>
            <a:endParaRPr lang="en-US" b="1" dirty="0"/>
          </a:p>
        </p:txBody>
      </p:sp>
      <p:pic>
        <p:nvPicPr>
          <p:cNvPr id="4" name="Content Placeholder 3"/>
          <p:cNvPicPr>
            <a:picLocks noGrp="1" noChangeAspect="1"/>
          </p:cNvPicPr>
          <p:nvPr>
            <p:ph idx="1"/>
          </p:nvPr>
        </p:nvPicPr>
        <p:blipFill>
          <a:blip r:embed="rId2"/>
          <a:stretch>
            <a:fillRect/>
          </a:stretch>
        </p:blipFill>
        <p:spPr>
          <a:xfrm>
            <a:off x="281368" y="668231"/>
            <a:ext cx="5923317" cy="5376862"/>
          </a:xfrm>
          <a:prstGeom prst="rect">
            <a:avLst/>
          </a:prstGeom>
          <a:ln>
            <a:solidFill>
              <a:schemeClr val="accent1"/>
            </a:solidFill>
          </a:ln>
        </p:spPr>
      </p:pic>
      <p:sp>
        <p:nvSpPr>
          <p:cNvPr id="5" name="Rounded Rectangle 4"/>
          <p:cNvSpPr/>
          <p:nvPr/>
        </p:nvSpPr>
        <p:spPr>
          <a:xfrm>
            <a:off x="7730560" y="357105"/>
            <a:ext cx="4263637" cy="5691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000" dirty="0"/>
              <a:t>Kiekvienos klasės mokinių sąrašas</a:t>
            </a:r>
            <a:endParaRPr lang="en-US" sz="2000" dirty="0"/>
          </a:p>
        </p:txBody>
      </p:sp>
      <p:sp>
        <p:nvSpPr>
          <p:cNvPr id="6" name="Rounded Rectangle 5"/>
          <p:cNvSpPr/>
          <p:nvPr/>
        </p:nvSpPr>
        <p:spPr>
          <a:xfrm>
            <a:off x="7730560" y="1211500"/>
            <a:ext cx="4263637" cy="7431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000" dirty="0"/>
              <a:t>Mokinio surinkti užduoties taškai</a:t>
            </a:r>
            <a:endParaRPr lang="en-US" sz="2000" dirty="0"/>
          </a:p>
        </p:txBody>
      </p:sp>
      <p:sp>
        <p:nvSpPr>
          <p:cNvPr id="11" name="Rounded Rectangle 10"/>
          <p:cNvSpPr/>
          <p:nvPr/>
        </p:nvSpPr>
        <p:spPr>
          <a:xfrm>
            <a:off x="7730560" y="2239888"/>
            <a:ext cx="4263637" cy="8149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000" dirty="0"/>
              <a:t>Kognityvinių gebėjimų grupės</a:t>
            </a:r>
            <a:endParaRPr lang="en-US" sz="2000" dirty="0"/>
          </a:p>
        </p:txBody>
      </p:sp>
      <p:sp>
        <p:nvSpPr>
          <p:cNvPr id="12" name="Rounded Rectangle 11"/>
          <p:cNvSpPr/>
          <p:nvPr/>
        </p:nvSpPr>
        <p:spPr>
          <a:xfrm>
            <a:off x="7730560" y="3340069"/>
            <a:ext cx="4263637" cy="8785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000" dirty="0"/>
              <a:t>Kokią dalį užduoties taškų, skirtų žinioms ir supratimui gavo konkretus mokinys</a:t>
            </a:r>
            <a:endParaRPr lang="en-US" sz="2000" dirty="0"/>
          </a:p>
        </p:txBody>
      </p:sp>
      <p:sp>
        <p:nvSpPr>
          <p:cNvPr id="13" name="Rounded Rectangle 12"/>
          <p:cNvSpPr/>
          <p:nvPr/>
        </p:nvSpPr>
        <p:spPr>
          <a:xfrm>
            <a:off x="7756205" y="4551954"/>
            <a:ext cx="4263637" cy="920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000" dirty="0"/>
              <a:t>Galima </a:t>
            </a:r>
            <a:r>
              <a:rPr lang="lt-LT" sz="2000" dirty="0" smtClean="0"/>
              <a:t>grupuoti </a:t>
            </a:r>
            <a:r>
              <a:rPr lang="lt-LT" sz="2000" dirty="0"/>
              <a:t>mokinius pagal taškus/gebėjimų grupes</a:t>
            </a:r>
            <a:endParaRPr lang="en-US" sz="2000" dirty="0"/>
          </a:p>
        </p:txBody>
      </p:sp>
      <p:cxnSp>
        <p:nvCxnSpPr>
          <p:cNvPr id="19" name="Straight Arrow Connector 18">
            <a:extLst>
              <a:ext uri="{FF2B5EF4-FFF2-40B4-BE49-F238E27FC236}">
                <a16:creationId xmlns:a16="http://schemas.microsoft.com/office/drawing/2014/main" id="{6400977B-9F91-42E9-A11A-C4AD6AC46F53}"/>
              </a:ext>
            </a:extLst>
          </p:cNvPr>
          <p:cNvCxnSpPr>
            <a:cxnSpLocks/>
          </p:cNvCxnSpPr>
          <p:nvPr/>
        </p:nvCxnSpPr>
        <p:spPr>
          <a:xfrm>
            <a:off x="6335486" y="2655086"/>
            <a:ext cx="1136702" cy="1"/>
          </a:xfrm>
          <a:prstGeom prst="straightConnector1">
            <a:avLst/>
          </a:prstGeom>
          <a:noFill/>
          <a:ln w="38100" cap="flat" cmpd="sng" algn="ctr">
            <a:solidFill>
              <a:srgbClr val="FF0000"/>
            </a:solidFill>
            <a:prstDash val="solid"/>
            <a:miter lim="800000"/>
            <a:tailEnd type="triangle"/>
          </a:ln>
          <a:effectLst/>
        </p:spPr>
      </p:cxnSp>
      <p:pic>
        <p:nvPicPr>
          <p:cNvPr id="47" name="Picture 46"/>
          <p:cNvPicPr>
            <a:picLocks noChangeAspect="1"/>
          </p:cNvPicPr>
          <p:nvPr/>
        </p:nvPicPr>
        <p:blipFill>
          <a:blip r:embed="rId3"/>
          <a:stretch>
            <a:fillRect/>
          </a:stretch>
        </p:blipFill>
        <p:spPr>
          <a:xfrm>
            <a:off x="2471185" y="5141590"/>
            <a:ext cx="4667901" cy="1428949"/>
          </a:xfrm>
          <a:prstGeom prst="rect">
            <a:avLst/>
          </a:prstGeom>
          <a:ln>
            <a:solidFill>
              <a:schemeClr val="accent1"/>
            </a:solidFill>
          </a:ln>
        </p:spPr>
      </p:pic>
      <p:sp>
        <p:nvSpPr>
          <p:cNvPr id="48" name="Rounded Rectangle 47"/>
          <p:cNvSpPr/>
          <p:nvPr/>
        </p:nvSpPr>
        <p:spPr>
          <a:xfrm>
            <a:off x="7730560" y="5806139"/>
            <a:ext cx="4263637" cy="7722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000" dirty="0"/>
              <a:t>Turinio veikos sritys</a:t>
            </a:r>
            <a:endParaRPr lang="en-US" sz="2000" dirty="0"/>
          </a:p>
        </p:txBody>
      </p:sp>
      <p:cxnSp>
        <p:nvCxnSpPr>
          <p:cNvPr id="49" name="Straight Arrow Connector 48">
            <a:extLst>
              <a:ext uri="{FF2B5EF4-FFF2-40B4-BE49-F238E27FC236}">
                <a16:creationId xmlns:a16="http://schemas.microsoft.com/office/drawing/2014/main" id="{6400977B-9F91-42E9-A11A-C4AD6AC46F53}"/>
              </a:ext>
            </a:extLst>
          </p:cNvPr>
          <p:cNvCxnSpPr>
            <a:cxnSpLocks/>
          </p:cNvCxnSpPr>
          <p:nvPr/>
        </p:nvCxnSpPr>
        <p:spPr>
          <a:xfrm flipV="1">
            <a:off x="6492724" y="6409853"/>
            <a:ext cx="1616028" cy="18150"/>
          </a:xfrm>
          <a:prstGeom prst="straightConnector1">
            <a:avLst/>
          </a:prstGeom>
          <a:noFill/>
          <a:ln w="38100" cap="flat" cmpd="sng" algn="ctr">
            <a:solidFill>
              <a:srgbClr val="FF0000"/>
            </a:solidFill>
            <a:prstDash val="solid"/>
            <a:miter lim="800000"/>
            <a:tailEnd type="triangle"/>
          </a:ln>
          <a:effectLst/>
        </p:spPr>
      </p:cxnSp>
      <p:pic>
        <p:nvPicPr>
          <p:cNvPr id="5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cxnSp>
        <p:nvCxnSpPr>
          <p:cNvPr id="8" name="Straight Connector 7">
            <a:extLst>
              <a:ext uri="{FF2B5EF4-FFF2-40B4-BE49-F238E27FC236}">
                <a16:creationId xmlns:a16="http://schemas.microsoft.com/office/drawing/2014/main" id="{E35EF134-C92F-45B2-B89F-86927F39F99F}"/>
              </a:ext>
            </a:extLst>
          </p:cNvPr>
          <p:cNvCxnSpPr/>
          <p:nvPr/>
        </p:nvCxnSpPr>
        <p:spPr>
          <a:xfrm>
            <a:off x="7562851" y="357105"/>
            <a:ext cx="28574" cy="591987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6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393" y="242033"/>
            <a:ext cx="10826262" cy="470144"/>
          </a:xfrm>
        </p:spPr>
        <p:txBody>
          <a:bodyPr>
            <a:normAutofit fontScale="90000"/>
          </a:bodyPr>
          <a:lstStyle/>
          <a:p>
            <a:r>
              <a:rPr lang="lt-LT" dirty="0" smtClean="0"/>
              <a:t>                    2021 VBE</a:t>
            </a:r>
            <a:endParaRPr lang="en-US" dirty="0"/>
          </a:p>
        </p:txBody>
      </p:sp>
      <p:pic>
        <p:nvPicPr>
          <p:cNvPr id="9" name="Content Placeholder 8"/>
          <p:cNvPicPr>
            <a:picLocks noGrp="1" noChangeAspect="1"/>
          </p:cNvPicPr>
          <p:nvPr>
            <p:ph idx="1"/>
          </p:nvPr>
        </p:nvPicPr>
        <p:blipFill>
          <a:blip r:embed="rId2"/>
          <a:stretch>
            <a:fillRect/>
          </a:stretch>
        </p:blipFill>
        <p:spPr>
          <a:xfrm>
            <a:off x="122460" y="730616"/>
            <a:ext cx="8482911" cy="4351338"/>
          </a:xfrm>
          <a:prstGeom prst="rect">
            <a:avLst/>
          </a:prstGeom>
        </p:spPr>
      </p:pic>
      <p:graphicFrame>
        <p:nvGraphicFramePr>
          <p:cNvPr id="10" name="Content Placeholder 4"/>
          <p:cNvGraphicFramePr>
            <a:graphicFrameLocks/>
          </p:cNvGraphicFramePr>
          <p:nvPr>
            <p:extLst>
              <p:ext uri="{D42A27DB-BD31-4B8C-83A1-F6EECF244321}">
                <p14:modId xmlns:p14="http://schemas.microsoft.com/office/powerpoint/2010/main" val="2063230111"/>
              </p:ext>
            </p:extLst>
          </p:nvPr>
        </p:nvGraphicFramePr>
        <p:xfrm>
          <a:off x="501163" y="4862145"/>
          <a:ext cx="6594228" cy="2054545"/>
        </p:xfrm>
        <a:graphic>
          <a:graphicData uri="http://schemas.openxmlformats.org/drawingml/2006/table">
            <a:tbl>
              <a:tblPr firstRow="1" firstCol="1" bandRow="1">
                <a:tableStyleId>{93296810-A885-4BE3-A3E7-6D5BEEA58F35}</a:tableStyleId>
              </a:tblPr>
              <a:tblGrid>
                <a:gridCol w="797249">
                  <a:extLst>
                    <a:ext uri="{9D8B030D-6E8A-4147-A177-3AD203B41FA5}">
                      <a16:colId xmlns:a16="http://schemas.microsoft.com/office/drawing/2014/main" val="747194944"/>
                    </a:ext>
                  </a:extLst>
                </a:gridCol>
                <a:gridCol w="638851">
                  <a:extLst>
                    <a:ext uri="{9D8B030D-6E8A-4147-A177-3AD203B41FA5}">
                      <a16:colId xmlns:a16="http://schemas.microsoft.com/office/drawing/2014/main" val="499807768"/>
                    </a:ext>
                  </a:extLst>
                </a:gridCol>
                <a:gridCol w="693404">
                  <a:extLst>
                    <a:ext uri="{9D8B030D-6E8A-4147-A177-3AD203B41FA5}">
                      <a16:colId xmlns:a16="http://schemas.microsoft.com/office/drawing/2014/main" val="1396060648"/>
                    </a:ext>
                  </a:extLst>
                </a:gridCol>
                <a:gridCol w="693404">
                  <a:extLst>
                    <a:ext uri="{9D8B030D-6E8A-4147-A177-3AD203B41FA5}">
                      <a16:colId xmlns:a16="http://schemas.microsoft.com/office/drawing/2014/main" val="3969654393"/>
                    </a:ext>
                  </a:extLst>
                </a:gridCol>
                <a:gridCol w="646737">
                  <a:extLst>
                    <a:ext uri="{9D8B030D-6E8A-4147-A177-3AD203B41FA5}">
                      <a16:colId xmlns:a16="http://schemas.microsoft.com/office/drawing/2014/main" val="157616274"/>
                    </a:ext>
                  </a:extLst>
                </a:gridCol>
                <a:gridCol w="613875">
                  <a:extLst>
                    <a:ext uri="{9D8B030D-6E8A-4147-A177-3AD203B41FA5}">
                      <a16:colId xmlns:a16="http://schemas.microsoft.com/office/drawing/2014/main" val="650956929"/>
                    </a:ext>
                  </a:extLst>
                </a:gridCol>
                <a:gridCol w="655282">
                  <a:extLst>
                    <a:ext uri="{9D8B030D-6E8A-4147-A177-3AD203B41FA5}">
                      <a16:colId xmlns:a16="http://schemas.microsoft.com/office/drawing/2014/main" val="2966126433"/>
                    </a:ext>
                  </a:extLst>
                </a:gridCol>
                <a:gridCol w="655282">
                  <a:extLst>
                    <a:ext uri="{9D8B030D-6E8A-4147-A177-3AD203B41FA5}">
                      <a16:colId xmlns:a16="http://schemas.microsoft.com/office/drawing/2014/main" val="2046571484"/>
                    </a:ext>
                  </a:extLst>
                </a:gridCol>
                <a:gridCol w="600072">
                  <a:extLst>
                    <a:ext uri="{9D8B030D-6E8A-4147-A177-3AD203B41FA5}">
                      <a16:colId xmlns:a16="http://schemas.microsoft.com/office/drawing/2014/main" val="87700249"/>
                    </a:ext>
                  </a:extLst>
                </a:gridCol>
                <a:gridCol w="600072">
                  <a:extLst>
                    <a:ext uri="{9D8B030D-6E8A-4147-A177-3AD203B41FA5}">
                      <a16:colId xmlns:a16="http://schemas.microsoft.com/office/drawing/2014/main" val="2618099719"/>
                    </a:ext>
                  </a:extLst>
                </a:gridCol>
              </a:tblGrid>
              <a:tr h="406400">
                <a:tc rowSpan="2">
                  <a:txBody>
                    <a:bodyPr/>
                    <a:lstStyle/>
                    <a:p>
                      <a:pPr algn="ctr">
                        <a:lnSpc>
                          <a:spcPct val="107000"/>
                        </a:lnSpc>
                        <a:spcAft>
                          <a:spcPts val="0"/>
                        </a:spcAft>
                      </a:pPr>
                      <a:r>
                        <a:rPr lang="lt-LT" sz="1400" dirty="0">
                          <a:solidFill>
                            <a:schemeClr val="tx1"/>
                          </a:solidFill>
                          <a:effectLst/>
                        </a:rPr>
                        <a:t>Šimtukų skaičius</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ctr"/>
                </a:tc>
                <a:tc gridSpan="9">
                  <a:txBody>
                    <a:bodyPr/>
                    <a:lstStyle/>
                    <a:p>
                      <a:pPr algn="ctr">
                        <a:lnSpc>
                          <a:spcPct val="107000"/>
                        </a:lnSpc>
                        <a:spcAft>
                          <a:spcPts val="0"/>
                        </a:spcAft>
                      </a:pPr>
                      <a:r>
                        <a:rPr lang="lt-LT" sz="1400" dirty="0">
                          <a:solidFill>
                            <a:schemeClr val="tx1"/>
                          </a:solidFill>
                          <a:effectLst/>
                        </a:rPr>
                        <a:t> </a:t>
                      </a:r>
                      <a:endParaRPr lang="lt-LT" sz="1200" dirty="0">
                        <a:solidFill>
                          <a:schemeClr val="tx1"/>
                        </a:solidFill>
                        <a:effectLst/>
                      </a:endParaRPr>
                    </a:p>
                    <a:p>
                      <a:pPr algn="ctr">
                        <a:lnSpc>
                          <a:spcPct val="107000"/>
                        </a:lnSpc>
                        <a:spcAft>
                          <a:spcPts val="0"/>
                        </a:spcAft>
                      </a:pPr>
                      <a:r>
                        <a:rPr lang="lt-LT" sz="1400" dirty="0">
                          <a:solidFill>
                            <a:schemeClr val="tx1"/>
                          </a:solidFill>
                          <a:effectLst/>
                        </a:rPr>
                        <a:t>Mokinių skaičius</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4058886"/>
                  </a:ext>
                </a:extLst>
              </a:tr>
              <a:tr h="406400">
                <a:tc vMerge="1">
                  <a:txBody>
                    <a:bodyPr/>
                    <a:lstStyle/>
                    <a:p>
                      <a:endParaRPr lang="en-US"/>
                    </a:p>
                  </a:txBody>
                  <a:tcPr/>
                </a:tc>
                <a:tc>
                  <a:txBody>
                    <a:bodyPr/>
                    <a:lstStyle/>
                    <a:p>
                      <a:pPr algn="ctr">
                        <a:lnSpc>
                          <a:spcPct val="107000"/>
                        </a:lnSpc>
                        <a:spcAft>
                          <a:spcPts val="0"/>
                        </a:spcAft>
                      </a:pPr>
                      <a:r>
                        <a:rPr lang="lt-LT" sz="1400" dirty="0">
                          <a:solidFill>
                            <a:schemeClr val="tx1"/>
                          </a:solidFill>
                          <a:effectLst/>
                        </a:rPr>
                        <a:t>2021</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dirty="0">
                          <a:solidFill>
                            <a:schemeClr val="tx1"/>
                          </a:solidFill>
                          <a:effectLst/>
                        </a:rPr>
                        <a:t>2020</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dirty="0">
                          <a:solidFill>
                            <a:schemeClr val="tx1"/>
                          </a:solidFill>
                          <a:effectLst/>
                        </a:rPr>
                        <a:t>2019 metai</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dirty="0">
                          <a:solidFill>
                            <a:schemeClr val="tx1"/>
                          </a:solidFill>
                          <a:effectLst/>
                        </a:rPr>
                        <a:t>2018 metai</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dirty="0">
                          <a:solidFill>
                            <a:schemeClr val="tx1"/>
                          </a:solidFill>
                          <a:effectLst/>
                        </a:rPr>
                        <a:t>2017 metai</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a:solidFill>
                            <a:schemeClr val="tx1"/>
                          </a:solidFill>
                          <a:effectLst/>
                        </a:rPr>
                        <a:t>2016 metai</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a:solidFill>
                            <a:schemeClr val="tx1"/>
                          </a:solidFill>
                          <a:effectLst/>
                        </a:rPr>
                        <a:t>2015 metai</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ctr">
                        <a:lnSpc>
                          <a:spcPct val="107000"/>
                        </a:lnSpc>
                        <a:spcAft>
                          <a:spcPts val="0"/>
                        </a:spcAft>
                      </a:pPr>
                      <a:r>
                        <a:rPr lang="lt-LT" sz="1400">
                          <a:solidFill>
                            <a:schemeClr val="tx1"/>
                          </a:solidFill>
                          <a:effectLst/>
                        </a:rPr>
                        <a:t>2014 metai</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ctr"/>
                </a:tc>
                <a:tc>
                  <a:txBody>
                    <a:bodyPr/>
                    <a:lstStyle/>
                    <a:p>
                      <a:pPr algn="ctr">
                        <a:lnSpc>
                          <a:spcPct val="107000"/>
                        </a:lnSpc>
                        <a:spcAft>
                          <a:spcPts val="0"/>
                        </a:spcAft>
                      </a:pPr>
                      <a:r>
                        <a:rPr lang="lt-LT" sz="1400">
                          <a:solidFill>
                            <a:schemeClr val="tx1"/>
                          </a:solidFill>
                          <a:effectLst/>
                        </a:rPr>
                        <a:t>2013 metai</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ctr"/>
                </a:tc>
                <a:extLst>
                  <a:ext uri="{0D108BD9-81ED-4DB2-BD59-A6C34878D82A}">
                    <a16:rowId xmlns:a16="http://schemas.microsoft.com/office/drawing/2014/main" val="2242149744"/>
                  </a:ext>
                </a:extLst>
              </a:tr>
              <a:tr h="203200">
                <a:tc>
                  <a:txBody>
                    <a:bodyPr/>
                    <a:lstStyle/>
                    <a:p>
                      <a:pPr algn="just">
                        <a:lnSpc>
                          <a:spcPct val="107000"/>
                        </a:lnSpc>
                        <a:spcAft>
                          <a:spcPts val="0"/>
                        </a:spcAft>
                      </a:pPr>
                      <a:r>
                        <a:rPr lang="lt-LT" sz="1400" dirty="0">
                          <a:solidFill>
                            <a:schemeClr val="tx1"/>
                          </a:solidFill>
                          <a:effectLst/>
                        </a:rPr>
                        <a:t>Vienas</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1219</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1791</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1514</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1551</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1300</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b"/>
                </a:tc>
                <a:tc>
                  <a:txBody>
                    <a:bodyPr/>
                    <a:lstStyle/>
                    <a:p>
                      <a:pPr algn="just">
                        <a:lnSpc>
                          <a:spcPct val="107000"/>
                        </a:lnSpc>
                        <a:spcAft>
                          <a:spcPts val="0"/>
                        </a:spcAft>
                      </a:pPr>
                      <a:r>
                        <a:rPr lang="lt-LT" sz="1400" dirty="0">
                          <a:solidFill>
                            <a:schemeClr val="tx1"/>
                          </a:solidFill>
                          <a:effectLst/>
                        </a:rPr>
                        <a:t>1059</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a:solidFill>
                            <a:schemeClr val="tx1"/>
                          </a:solidFill>
                          <a:effectLst/>
                        </a:rPr>
                        <a:t>1324</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a:solidFill>
                            <a:schemeClr val="tx1"/>
                          </a:solidFill>
                          <a:effectLst/>
                        </a:rPr>
                        <a:t>796</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a:solidFill>
                            <a:schemeClr val="tx1"/>
                          </a:solidFill>
                          <a:effectLst/>
                        </a:rPr>
                        <a:t>1218</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extLst>
                  <a:ext uri="{0D108BD9-81ED-4DB2-BD59-A6C34878D82A}">
                    <a16:rowId xmlns:a16="http://schemas.microsoft.com/office/drawing/2014/main" val="1570433281"/>
                  </a:ext>
                </a:extLst>
              </a:tr>
              <a:tr h="203200">
                <a:tc>
                  <a:txBody>
                    <a:bodyPr/>
                    <a:lstStyle/>
                    <a:p>
                      <a:pPr algn="just">
                        <a:lnSpc>
                          <a:spcPct val="107000"/>
                        </a:lnSpc>
                        <a:spcAft>
                          <a:spcPts val="0"/>
                        </a:spcAft>
                      </a:pPr>
                      <a:r>
                        <a:rPr lang="lt-LT" sz="1400">
                          <a:solidFill>
                            <a:schemeClr val="tx1"/>
                          </a:solidFill>
                          <a:effectLst/>
                        </a:rPr>
                        <a:t>Du</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208</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260</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286</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289</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306</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b"/>
                </a:tc>
                <a:tc>
                  <a:txBody>
                    <a:bodyPr/>
                    <a:lstStyle/>
                    <a:p>
                      <a:pPr algn="just">
                        <a:lnSpc>
                          <a:spcPct val="107000"/>
                        </a:lnSpc>
                        <a:spcAft>
                          <a:spcPts val="0"/>
                        </a:spcAft>
                      </a:pPr>
                      <a:r>
                        <a:rPr lang="lt-LT" sz="1400" dirty="0">
                          <a:solidFill>
                            <a:schemeClr val="tx1"/>
                          </a:solidFill>
                          <a:effectLst/>
                        </a:rPr>
                        <a:t>253</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250</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a:solidFill>
                            <a:schemeClr val="tx1"/>
                          </a:solidFill>
                          <a:effectLst/>
                        </a:rPr>
                        <a:t>172</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a:solidFill>
                            <a:schemeClr val="tx1"/>
                          </a:solidFill>
                          <a:effectLst/>
                        </a:rPr>
                        <a:t>226</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extLst>
                  <a:ext uri="{0D108BD9-81ED-4DB2-BD59-A6C34878D82A}">
                    <a16:rowId xmlns:a16="http://schemas.microsoft.com/office/drawing/2014/main" val="682377700"/>
                  </a:ext>
                </a:extLst>
              </a:tr>
              <a:tr h="203200">
                <a:tc>
                  <a:txBody>
                    <a:bodyPr/>
                    <a:lstStyle/>
                    <a:p>
                      <a:pPr algn="just">
                        <a:lnSpc>
                          <a:spcPct val="107000"/>
                        </a:lnSpc>
                        <a:spcAft>
                          <a:spcPts val="0"/>
                        </a:spcAft>
                      </a:pPr>
                      <a:r>
                        <a:rPr lang="lt-LT" sz="1400">
                          <a:solidFill>
                            <a:schemeClr val="tx1"/>
                          </a:solidFill>
                          <a:effectLst/>
                        </a:rPr>
                        <a:t>Trys</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71</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66</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88</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75</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101</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b"/>
                </a:tc>
                <a:tc>
                  <a:txBody>
                    <a:bodyPr/>
                    <a:lstStyle/>
                    <a:p>
                      <a:pPr algn="just">
                        <a:lnSpc>
                          <a:spcPct val="107000"/>
                        </a:lnSpc>
                        <a:spcAft>
                          <a:spcPts val="0"/>
                        </a:spcAft>
                      </a:pPr>
                      <a:r>
                        <a:rPr lang="lt-LT" sz="1400">
                          <a:solidFill>
                            <a:schemeClr val="tx1"/>
                          </a:solidFill>
                          <a:effectLst/>
                        </a:rPr>
                        <a:t>77</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76</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48</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a:solidFill>
                            <a:schemeClr val="tx1"/>
                          </a:solidFill>
                          <a:effectLst/>
                        </a:rPr>
                        <a:t>69</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extLst>
                  <a:ext uri="{0D108BD9-81ED-4DB2-BD59-A6C34878D82A}">
                    <a16:rowId xmlns:a16="http://schemas.microsoft.com/office/drawing/2014/main" val="3399354773"/>
                  </a:ext>
                </a:extLst>
              </a:tr>
              <a:tr h="203200">
                <a:tc>
                  <a:txBody>
                    <a:bodyPr/>
                    <a:lstStyle/>
                    <a:p>
                      <a:pPr algn="just">
                        <a:lnSpc>
                          <a:spcPct val="107000"/>
                        </a:lnSpc>
                        <a:spcAft>
                          <a:spcPts val="0"/>
                        </a:spcAft>
                      </a:pPr>
                      <a:r>
                        <a:rPr lang="lt-LT" sz="1400">
                          <a:solidFill>
                            <a:schemeClr val="tx1"/>
                          </a:solidFill>
                          <a:effectLst/>
                        </a:rPr>
                        <a:t>Keturi </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36</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9</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26</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17</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dirty="0">
                          <a:solidFill>
                            <a:schemeClr val="tx1"/>
                          </a:solidFill>
                          <a:effectLst/>
                        </a:rPr>
                        <a:t>24</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b"/>
                </a:tc>
                <a:tc>
                  <a:txBody>
                    <a:bodyPr/>
                    <a:lstStyle/>
                    <a:p>
                      <a:pPr algn="just">
                        <a:lnSpc>
                          <a:spcPct val="107000"/>
                        </a:lnSpc>
                        <a:spcAft>
                          <a:spcPts val="0"/>
                        </a:spcAft>
                      </a:pPr>
                      <a:r>
                        <a:rPr lang="lt-LT" sz="1400" dirty="0">
                          <a:solidFill>
                            <a:schemeClr val="tx1"/>
                          </a:solidFill>
                          <a:effectLst/>
                        </a:rPr>
                        <a:t>13</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27</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6</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18</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extLst>
                  <a:ext uri="{0D108BD9-81ED-4DB2-BD59-A6C34878D82A}">
                    <a16:rowId xmlns:a16="http://schemas.microsoft.com/office/drawing/2014/main" val="1567723443"/>
                  </a:ext>
                </a:extLst>
              </a:tr>
              <a:tr h="203200">
                <a:tc>
                  <a:txBody>
                    <a:bodyPr/>
                    <a:lstStyle/>
                    <a:p>
                      <a:pPr algn="just">
                        <a:lnSpc>
                          <a:spcPct val="107000"/>
                        </a:lnSpc>
                        <a:spcAft>
                          <a:spcPts val="0"/>
                        </a:spcAft>
                      </a:pPr>
                      <a:r>
                        <a:rPr lang="lt-LT" sz="1400">
                          <a:solidFill>
                            <a:schemeClr val="tx1"/>
                          </a:solidFill>
                          <a:effectLst/>
                        </a:rPr>
                        <a:t>Penki</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4</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7</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9</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1</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nSpc>
                          <a:spcPct val="107000"/>
                        </a:lnSpc>
                        <a:spcAft>
                          <a:spcPts val="0"/>
                        </a:spcAft>
                      </a:pPr>
                      <a:r>
                        <a:rPr lang="lt-LT" sz="1400">
                          <a:solidFill>
                            <a:schemeClr val="tx1"/>
                          </a:solidFill>
                          <a:effectLst/>
                        </a:rPr>
                        <a:t>2</a:t>
                      </a:r>
                      <a:endParaRPr lang="lt-LT"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nchor="b"/>
                </a:tc>
                <a:tc>
                  <a:txBody>
                    <a:bodyPr/>
                    <a:lstStyle/>
                    <a:p>
                      <a:pPr algn="just">
                        <a:lnSpc>
                          <a:spcPct val="107000"/>
                        </a:lnSpc>
                        <a:spcAft>
                          <a:spcPts val="0"/>
                        </a:spcAft>
                      </a:pPr>
                      <a:r>
                        <a:rPr lang="lt-LT" sz="1400" dirty="0">
                          <a:solidFill>
                            <a:schemeClr val="tx1"/>
                          </a:solidFill>
                          <a:effectLst/>
                        </a:rPr>
                        <a:t>3</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7</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1</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tc>
                  <a:txBody>
                    <a:bodyPr/>
                    <a:lstStyle/>
                    <a:p>
                      <a:pPr algn="just">
                        <a:lnSpc>
                          <a:spcPct val="107000"/>
                        </a:lnSpc>
                        <a:spcAft>
                          <a:spcPts val="0"/>
                        </a:spcAft>
                      </a:pPr>
                      <a:r>
                        <a:rPr lang="lt-LT" sz="1400" dirty="0">
                          <a:solidFill>
                            <a:schemeClr val="tx1"/>
                          </a:solidFill>
                          <a:effectLst/>
                        </a:rPr>
                        <a:t>4</a:t>
                      </a:r>
                      <a:endParaRPr lang="lt-LT"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777" marR="55777" marT="0" marB="0"/>
                </a:tc>
                <a:extLst>
                  <a:ext uri="{0D108BD9-81ED-4DB2-BD59-A6C34878D82A}">
                    <a16:rowId xmlns:a16="http://schemas.microsoft.com/office/drawing/2014/main" val="3813771620"/>
                  </a:ext>
                </a:extLst>
              </a:tr>
            </a:tbl>
          </a:graphicData>
        </a:graphic>
      </p:graphicFrame>
      <p:sp>
        <p:nvSpPr>
          <p:cNvPr id="11" name="Rounded Rectangle 10"/>
          <p:cNvSpPr/>
          <p:nvPr/>
        </p:nvSpPr>
        <p:spPr>
          <a:xfrm>
            <a:off x="8984074" y="400295"/>
            <a:ext cx="3077307" cy="62203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lt-LT" sz="2400" dirty="0">
                <a:solidFill>
                  <a:schemeClr val="tx1"/>
                </a:solidFill>
              </a:rPr>
              <a:t>2021 metų </a:t>
            </a:r>
            <a:r>
              <a:rPr lang="lt-LT" sz="2400" dirty="0" smtClean="0">
                <a:solidFill>
                  <a:schemeClr val="tx1"/>
                </a:solidFill>
              </a:rPr>
              <a:t>VBE neišlaikymų </a:t>
            </a:r>
            <a:r>
              <a:rPr lang="lt-LT" sz="2400" dirty="0">
                <a:solidFill>
                  <a:schemeClr val="tx1"/>
                </a:solidFill>
              </a:rPr>
              <a:t>skaičius yra mažesnis nei 2020 ir 2019 metais. </a:t>
            </a:r>
            <a:endParaRPr lang="lt-LT" sz="2400" dirty="0" smtClean="0">
              <a:solidFill>
                <a:schemeClr val="tx1"/>
              </a:solidFill>
            </a:endParaRPr>
          </a:p>
          <a:p>
            <a:endParaRPr lang="lt-LT" sz="2400" dirty="0">
              <a:solidFill>
                <a:schemeClr val="tx1"/>
              </a:solidFill>
            </a:endParaRPr>
          </a:p>
          <a:p>
            <a:r>
              <a:rPr lang="lt-LT" sz="2400" dirty="0" smtClean="0">
                <a:solidFill>
                  <a:schemeClr val="tx1"/>
                </a:solidFill>
              </a:rPr>
              <a:t>2021 </a:t>
            </a:r>
            <a:r>
              <a:rPr lang="lt-LT" sz="2400" dirty="0">
                <a:solidFill>
                  <a:schemeClr val="tx1"/>
                </a:solidFill>
              </a:rPr>
              <a:t>m. neišlaikyta 6,6 proc. valstybinių brandos egzaminų, </a:t>
            </a:r>
            <a:endParaRPr lang="lt-LT" sz="2400" dirty="0" smtClean="0">
              <a:solidFill>
                <a:schemeClr val="tx1"/>
              </a:solidFill>
            </a:endParaRPr>
          </a:p>
          <a:p>
            <a:endParaRPr lang="lt-LT" sz="2400" dirty="0" smtClean="0">
              <a:solidFill>
                <a:schemeClr val="tx1"/>
              </a:solidFill>
            </a:endParaRPr>
          </a:p>
          <a:p>
            <a:r>
              <a:rPr lang="lt-LT" sz="2400" dirty="0" smtClean="0">
                <a:solidFill>
                  <a:schemeClr val="tx1"/>
                </a:solidFill>
              </a:rPr>
              <a:t>2020 </a:t>
            </a:r>
            <a:r>
              <a:rPr lang="lt-LT" sz="2400" dirty="0">
                <a:solidFill>
                  <a:schemeClr val="tx1"/>
                </a:solidFill>
              </a:rPr>
              <a:t>m. – 9,9 proc., 2019 m. – 7 proc.,  2018 m. – 5,6 proc., 2017 m. – 5,6 proc., 2016 m. – 5,8 proc</a:t>
            </a:r>
            <a:r>
              <a:rPr lang="lt-LT" sz="2400" dirty="0" smtClean="0">
                <a:solidFill>
                  <a:schemeClr val="tx1"/>
                </a:solidFill>
              </a:rPr>
              <a:t>.</a:t>
            </a:r>
            <a:endParaRPr lang="lt-LT" sz="2400" dirty="0">
              <a:solidFill>
                <a:schemeClr val="tx1"/>
              </a:solidFill>
            </a:endParaRPr>
          </a:p>
        </p:txBody>
      </p:sp>
      <p:pic>
        <p:nvPicPr>
          <p:cNvPr id="12"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
        <p:nvSpPr>
          <p:cNvPr id="2" name="Rectangle 1"/>
          <p:cNvSpPr/>
          <p:nvPr/>
        </p:nvSpPr>
        <p:spPr>
          <a:xfrm>
            <a:off x="327259" y="837398"/>
            <a:ext cx="1424539" cy="37538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lt-LT"/>
          </a:p>
        </p:txBody>
      </p:sp>
      <p:sp>
        <p:nvSpPr>
          <p:cNvPr id="3" name="Down Arrow 2"/>
          <p:cNvSpPr/>
          <p:nvPr/>
        </p:nvSpPr>
        <p:spPr>
          <a:xfrm>
            <a:off x="1751798" y="5778725"/>
            <a:ext cx="163629" cy="448819"/>
          </a:xfrm>
          <a:prstGeom prst="downArrow">
            <a:avLst>
              <a:gd name="adj1" fmla="val 50000"/>
              <a:gd name="adj2" fmla="val 469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4" name="Down Arrow 3"/>
          <p:cNvSpPr/>
          <p:nvPr/>
        </p:nvSpPr>
        <p:spPr>
          <a:xfrm rot="10800000">
            <a:off x="1751797" y="6244337"/>
            <a:ext cx="202130" cy="44153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3051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BEF441-5195-4719-BC81-DE0159F27C7E}"/>
              </a:ext>
            </a:extLst>
          </p:cNvPr>
          <p:cNvSpPr>
            <a:spLocks noGrp="1"/>
          </p:cNvSpPr>
          <p:nvPr>
            <p:ph type="title"/>
          </p:nvPr>
        </p:nvSpPr>
        <p:spPr/>
        <p:txBody>
          <a:bodyPr/>
          <a:lstStyle/>
          <a:p>
            <a:r>
              <a:rPr lang="lt-LT" dirty="0" smtClean="0"/>
              <a:t>2021 metų VBE balų vidurkiai</a:t>
            </a:r>
            <a:endParaRPr lang="en-US" dirty="0"/>
          </a:p>
        </p:txBody>
      </p:sp>
      <p:graphicFrame>
        <p:nvGraphicFramePr>
          <p:cNvPr id="5" name="Chart 4">
            <a:extLst>
              <a:ext uri="{FF2B5EF4-FFF2-40B4-BE49-F238E27FC236}">
                <a16:creationId xmlns:a16="http://schemas.microsoft.com/office/drawing/2014/main" id="{AD2A462D-0FEB-4190-BBA3-58486883B94D}"/>
              </a:ext>
            </a:extLst>
          </p:cNvPr>
          <p:cNvGraphicFramePr>
            <a:graphicFrameLocks/>
          </p:cNvGraphicFramePr>
          <p:nvPr>
            <p:extLst>
              <p:ext uri="{D42A27DB-BD31-4B8C-83A1-F6EECF244321}">
                <p14:modId xmlns:p14="http://schemas.microsoft.com/office/powerpoint/2010/main" val="2281897220"/>
              </p:ext>
            </p:extLst>
          </p:nvPr>
        </p:nvGraphicFramePr>
        <p:xfrm>
          <a:off x="838200" y="1299412"/>
          <a:ext cx="10866120" cy="49762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EDF2AC1-C36C-4DBE-A653-9D906B7A6162}"/>
              </a:ext>
            </a:extLst>
          </p:cNvPr>
          <p:cNvSpPr txBox="1"/>
          <p:nvPr/>
        </p:nvSpPr>
        <p:spPr>
          <a:xfrm>
            <a:off x="9506464" y="6494334"/>
            <a:ext cx="2606804" cy="215444"/>
          </a:xfrm>
          <a:prstGeom prst="rect">
            <a:avLst/>
          </a:prstGeom>
          <a:noFill/>
        </p:spPr>
        <p:txBody>
          <a:bodyPr wrap="none" rtlCol="0">
            <a:spAutoFit/>
          </a:bodyPr>
          <a:lstStyle/>
          <a:p>
            <a:r>
              <a:rPr lang="lt-LT" sz="800" dirty="0"/>
              <a:t>* Tik gimnazijų mokiniai be eksternų ir profesinių mokyklų</a:t>
            </a:r>
            <a:endParaRPr lang="en-US" sz="800" dirty="0"/>
          </a:p>
        </p:txBody>
      </p:sp>
      <p:pic>
        <p:nvPicPr>
          <p:cNvPr id="7"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157715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0A52-D7B2-420A-86F3-08CE73F1E6FD}"/>
              </a:ext>
            </a:extLst>
          </p:cNvPr>
          <p:cNvSpPr>
            <a:spLocks noGrp="1"/>
          </p:cNvSpPr>
          <p:nvPr>
            <p:ph type="title"/>
          </p:nvPr>
        </p:nvSpPr>
        <p:spPr/>
        <p:txBody>
          <a:bodyPr/>
          <a:lstStyle/>
          <a:p>
            <a:r>
              <a:rPr lang="lt-LT" dirty="0" smtClean="0"/>
              <a:t>Vidutiniai VBE balai 2020-2021 m. Kauno miesto savivaldybėje</a:t>
            </a:r>
            <a:endParaRPr lang="en-US" dirty="0"/>
          </a:p>
        </p:txBody>
      </p:sp>
      <p:graphicFrame>
        <p:nvGraphicFramePr>
          <p:cNvPr id="3" name="Chart 2">
            <a:extLst>
              <a:ext uri="{FF2B5EF4-FFF2-40B4-BE49-F238E27FC236}">
                <a16:creationId xmlns:a16="http://schemas.microsoft.com/office/drawing/2014/main" id="{1D52D57B-9057-45AB-9C2D-30657E15A22A}"/>
              </a:ext>
            </a:extLst>
          </p:cNvPr>
          <p:cNvGraphicFramePr>
            <a:graphicFrameLocks/>
          </p:cNvGraphicFramePr>
          <p:nvPr>
            <p:extLst>
              <p:ext uri="{D42A27DB-BD31-4B8C-83A1-F6EECF244321}">
                <p14:modId xmlns:p14="http://schemas.microsoft.com/office/powerpoint/2010/main" val="3686375188"/>
              </p:ext>
            </p:extLst>
          </p:nvPr>
        </p:nvGraphicFramePr>
        <p:xfrm>
          <a:off x="770021" y="1807367"/>
          <a:ext cx="10818795" cy="43142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96EE911-D696-4409-ADFB-0AC24ED111F3}"/>
              </a:ext>
            </a:extLst>
          </p:cNvPr>
          <p:cNvSpPr txBox="1"/>
          <p:nvPr/>
        </p:nvSpPr>
        <p:spPr>
          <a:xfrm>
            <a:off x="9506464" y="6494334"/>
            <a:ext cx="2606804" cy="215444"/>
          </a:xfrm>
          <a:prstGeom prst="rect">
            <a:avLst/>
          </a:prstGeom>
          <a:noFill/>
        </p:spPr>
        <p:txBody>
          <a:bodyPr wrap="none" rtlCol="0">
            <a:spAutoFit/>
          </a:bodyPr>
          <a:lstStyle/>
          <a:p>
            <a:r>
              <a:rPr lang="lt-LT" sz="800" dirty="0"/>
              <a:t>* Tik gimnazijų mokiniai be eksternų ir profesinių mokyklų</a:t>
            </a:r>
            <a:endParaRPr lang="en-US" sz="800" dirty="0"/>
          </a:p>
        </p:txBody>
      </p:sp>
      <p:pic>
        <p:nvPicPr>
          <p:cNvPr id="5"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
        <p:nvSpPr>
          <p:cNvPr id="6" name="Oval 5"/>
          <p:cNvSpPr/>
          <p:nvPr/>
        </p:nvSpPr>
        <p:spPr>
          <a:xfrm>
            <a:off x="6169794" y="3492877"/>
            <a:ext cx="1828800" cy="2349657"/>
          </a:xfrm>
          <a:prstGeom prst="ellipse">
            <a:avLst/>
          </a:prstGeom>
          <a:noFill/>
          <a:ln w="381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Oval 6"/>
          <p:cNvSpPr/>
          <p:nvPr/>
        </p:nvSpPr>
        <p:spPr>
          <a:xfrm>
            <a:off x="9760016" y="2318048"/>
            <a:ext cx="1828800" cy="3920297"/>
          </a:xfrm>
          <a:prstGeom prst="ellipse">
            <a:avLst/>
          </a:prstGeom>
          <a:noFill/>
          <a:ln w="381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71669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BEF441-5195-4719-BC81-DE0159F27C7E}"/>
              </a:ext>
            </a:extLst>
          </p:cNvPr>
          <p:cNvSpPr>
            <a:spLocks noGrp="1"/>
          </p:cNvSpPr>
          <p:nvPr>
            <p:ph type="title"/>
          </p:nvPr>
        </p:nvSpPr>
        <p:spPr>
          <a:xfrm>
            <a:off x="5582652" y="365126"/>
            <a:ext cx="5771147" cy="693654"/>
          </a:xfrm>
        </p:spPr>
        <p:txBody>
          <a:bodyPr>
            <a:normAutofit fontScale="90000"/>
          </a:bodyPr>
          <a:lstStyle/>
          <a:p>
            <a:r>
              <a:rPr lang="lt-LT" dirty="0" smtClean="0"/>
              <a:t>Neišlaikiusiųjų VBE dalis</a:t>
            </a:r>
            <a:endParaRPr lang="en-US" dirty="0"/>
          </a:p>
        </p:txBody>
      </p:sp>
      <p:sp>
        <p:nvSpPr>
          <p:cNvPr id="6" name="TextBox 5">
            <a:extLst>
              <a:ext uri="{FF2B5EF4-FFF2-40B4-BE49-F238E27FC236}">
                <a16:creationId xmlns:a16="http://schemas.microsoft.com/office/drawing/2014/main" id="{7EDF2AC1-C36C-4DBE-A653-9D906B7A6162}"/>
              </a:ext>
            </a:extLst>
          </p:cNvPr>
          <p:cNvSpPr txBox="1"/>
          <p:nvPr/>
        </p:nvSpPr>
        <p:spPr>
          <a:xfrm>
            <a:off x="9506464" y="6494334"/>
            <a:ext cx="2606804" cy="215444"/>
          </a:xfrm>
          <a:prstGeom prst="rect">
            <a:avLst/>
          </a:prstGeom>
          <a:noFill/>
        </p:spPr>
        <p:txBody>
          <a:bodyPr wrap="none" rtlCol="0">
            <a:spAutoFit/>
          </a:bodyPr>
          <a:lstStyle/>
          <a:p>
            <a:r>
              <a:rPr lang="lt-LT" sz="800" dirty="0"/>
              <a:t>* Tik gimnazijų mokiniai be eksternų ir profesinių mokyklų</a:t>
            </a:r>
            <a:endParaRPr lang="en-US" sz="800" dirty="0"/>
          </a:p>
        </p:txBody>
      </p:sp>
      <p:graphicFrame>
        <p:nvGraphicFramePr>
          <p:cNvPr id="7" name="Chart 6">
            <a:extLst>
              <a:ext uri="{FF2B5EF4-FFF2-40B4-BE49-F238E27FC236}">
                <a16:creationId xmlns:a16="http://schemas.microsoft.com/office/drawing/2014/main" id="{15B4C490-2DE4-49ED-B5F1-AF71C9F92412}"/>
              </a:ext>
            </a:extLst>
          </p:cNvPr>
          <p:cNvGraphicFramePr>
            <a:graphicFrameLocks/>
          </p:cNvGraphicFramePr>
          <p:nvPr>
            <p:extLst>
              <p:ext uri="{D42A27DB-BD31-4B8C-83A1-F6EECF244321}">
                <p14:modId xmlns:p14="http://schemas.microsoft.com/office/powerpoint/2010/main" val="2555150738"/>
              </p:ext>
            </p:extLst>
          </p:nvPr>
        </p:nvGraphicFramePr>
        <p:xfrm>
          <a:off x="189026" y="711953"/>
          <a:ext cx="7668669" cy="309933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graphicFrame>
        <p:nvGraphicFramePr>
          <p:cNvPr id="8" name="Diagrama 2"/>
          <p:cNvGraphicFramePr>
            <a:graphicFrameLocks/>
          </p:cNvGraphicFramePr>
          <p:nvPr>
            <p:extLst>
              <p:ext uri="{D42A27DB-BD31-4B8C-83A1-F6EECF244321}">
                <p14:modId xmlns:p14="http://schemas.microsoft.com/office/powerpoint/2010/main" val="902247184"/>
              </p:ext>
            </p:extLst>
          </p:nvPr>
        </p:nvGraphicFramePr>
        <p:xfrm>
          <a:off x="4985886" y="4004109"/>
          <a:ext cx="6933147" cy="278180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p:cNvSpPr/>
          <p:nvPr/>
        </p:nvSpPr>
        <p:spPr>
          <a:xfrm>
            <a:off x="877429" y="2219225"/>
            <a:ext cx="694593" cy="139827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Oval 9"/>
          <p:cNvSpPr/>
          <p:nvPr/>
        </p:nvSpPr>
        <p:spPr>
          <a:xfrm>
            <a:off x="4023362" y="1222409"/>
            <a:ext cx="1211994" cy="2395086"/>
          </a:xfrm>
          <a:prstGeom prst="ellipse">
            <a:avLst/>
          </a:prstGeom>
          <a:noFill/>
          <a:ln w="381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Oval 10"/>
          <p:cNvSpPr/>
          <p:nvPr/>
        </p:nvSpPr>
        <p:spPr>
          <a:xfrm>
            <a:off x="5235355" y="2219225"/>
            <a:ext cx="694593" cy="139827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Oval 11"/>
          <p:cNvSpPr/>
          <p:nvPr/>
        </p:nvSpPr>
        <p:spPr>
          <a:xfrm>
            <a:off x="341173" y="2492784"/>
            <a:ext cx="611728" cy="943276"/>
          </a:xfrm>
          <a:prstGeom prst="ellipse">
            <a:avLst/>
          </a:prstGeom>
          <a:noFill/>
          <a:ln w="381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Oval 12"/>
          <p:cNvSpPr/>
          <p:nvPr/>
        </p:nvSpPr>
        <p:spPr>
          <a:xfrm>
            <a:off x="3404241" y="1810293"/>
            <a:ext cx="694593" cy="139827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78640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03E5-A113-4182-A478-CBA81A2901D4}"/>
              </a:ext>
            </a:extLst>
          </p:cNvPr>
          <p:cNvSpPr>
            <a:spLocks noGrp="1"/>
          </p:cNvSpPr>
          <p:nvPr>
            <p:ph type="title"/>
          </p:nvPr>
        </p:nvSpPr>
        <p:spPr/>
        <p:txBody>
          <a:bodyPr/>
          <a:lstStyle/>
          <a:p>
            <a:r>
              <a:rPr lang="lt-LT" dirty="0" smtClean="0"/>
              <a:t>Vidutiniai VBE balai skirtingose savivaldybėse</a:t>
            </a:r>
            <a:endParaRPr lang="en-US" dirty="0"/>
          </a:p>
        </p:txBody>
      </p:sp>
      <p:graphicFrame>
        <p:nvGraphicFramePr>
          <p:cNvPr id="3" name="Chart 2">
            <a:extLst>
              <a:ext uri="{FF2B5EF4-FFF2-40B4-BE49-F238E27FC236}">
                <a16:creationId xmlns:a16="http://schemas.microsoft.com/office/drawing/2014/main" id="{D1696378-CD26-4C3B-A1DD-25D5341B2F43}"/>
              </a:ext>
            </a:extLst>
          </p:cNvPr>
          <p:cNvGraphicFramePr>
            <a:graphicFrameLocks/>
          </p:cNvGraphicFramePr>
          <p:nvPr>
            <p:extLst>
              <p:ext uri="{D42A27DB-BD31-4B8C-83A1-F6EECF244321}">
                <p14:modId xmlns:p14="http://schemas.microsoft.com/office/powerpoint/2010/main" val="3870824732"/>
              </p:ext>
            </p:extLst>
          </p:nvPr>
        </p:nvGraphicFramePr>
        <p:xfrm>
          <a:off x="185545" y="1309036"/>
          <a:ext cx="11682403" cy="518529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AD6FE0D-B976-41FE-8CAD-B81BF202C252}"/>
              </a:ext>
            </a:extLst>
          </p:cNvPr>
          <p:cNvSpPr txBox="1"/>
          <p:nvPr/>
        </p:nvSpPr>
        <p:spPr>
          <a:xfrm>
            <a:off x="9506464" y="6494334"/>
            <a:ext cx="2606804" cy="215444"/>
          </a:xfrm>
          <a:prstGeom prst="rect">
            <a:avLst/>
          </a:prstGeom>
          <a:noFill/>
        </p:spPr>
        <p:txBody>
          <a:bodyPr wrap="none" rtlCol="0">
            <a:spAutoFit/>
          </a:bodyPr>
          <a:lstStyle/>
          <a:p>
            <a:r>
              <a:rPr lang="lt-LT" sz="800" dirty="0"/>
              <a:t>* Tik gimnazijų mokiniai be eksternų ir profesinių mokyklų</a:t>
            </a:r>
            <a:endParaRPr lang="en-US" sz="800" dirty="0"/>
          </a:p>
        </p:txBody>
      </p:sp>
      <p:pic>
        <p:nvPicPr>
          <p:cNvPr id="5"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337792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CE8CA87-CCE5-46C0-A8CF-8E5BD76B9E80}"/>
              </a:ext>
            </a:extLst>
          </p:cNvPr>
          <p:cNvGraphicFramePr>
            <a:graphicFrameLocks/>
          </p:cNvGraphicFramePr>
          <p:nvPr>
            <p:extLst>
              <p:ext uri="{D42A27DB-BD31-4B8C-83A1-F6EECF244321}">
                <p14:modId xmlns:p14="http://schemas.microsoft.com/office/powerpoint/2010/main" val="1242755069"/>
              </p:ext>
            </p:extLst>
          </p:nvPr>
        </p:nvGraphicFramePr>
        <p:xfrm>
          <a:off x="2224648" y="85572"/>
          <a:ext cx="7742704" cy="3243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517C997-D19F-4ED2-ABFC-3D7C11B75BD3}"/>
              </a:ext>
            </a:extLst>
          </p:cNvPr>
          <p:cNvGraphicFramePr>
            <a:graphicFrameLocks/>
          </p:cNvGraphicFramePr>
          <p:nvPr>
            <p:extLst>
              <p:ext uri="{D42A27DB-BD31-4B8C-83A1-F6EECF244321}">
                <p14:modId xmlns:p14="http://schemas.microsoft.com/office/powerpoint/2010/main" val="1112903740"/>
              </p:ext>
            </p:extLst>
          </p:nvPr>
        </p:nvGraphicFramePr>
        <p:xfrm>
          <a:off x="2224648" y="3690550"/>
          <a:ext cx="7742704" cy="28815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44FEF72-160D-4879-8877-0D21C8405ED9}"/>
              </a:ext>
            </a:extLst>
          </p:cNvPr>
          <p:cNvSpPr txBox="1"/>
          <p:nvPr/>
        </p:nvSpPr>
        <p:spPr>
          <a:xfrm>
            <a:off x="9506464" y="6494334"/>
            <a:ext cx="2606804" cy="215444"/>
          </a:xfrm>
          <a:prstGeom prst="rect">
            <a:avLst/>
          </a:prstGeom>
          <a:noFill/>
        </p:spPr>
        <p:txBody>
          <a:bodyPr wrap="none" rtlCol="0">
            <a:spAutoFit/>
          </a:bodyPr>
          <a:lstStyle/>
          <a:p>
            <a:r>
              <a:rPr lang="lt-LT" sz="800" dirty="0"/>
              <a:t>* Tik gimnazijų mokiniai be eksternų ir profesinių mokyklų</a:t>
            </a:r>
            <a:endParaRPr lang="en-US" sz="800" dirty="0"/>
          </a:p>
        </p:txBody>
      </p:sp>
      <p:pic>
        <p:nvPicPr>
          <p:cNvPr id="7"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279947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F060BF7-C175-4B16-8705-A37148290EEB}"/>
              </a:ext>
            </a:extLst>
          </p:cNvPr>
          <p:cNvGraphicFramePr>
            <a:graphicFrameLocks/>
          </p:cNvGraphicFramePr>
          <p:nvPr>
            <p:extLst>
              <p:ext uri="{D42A27DB-BD31-4B8C-83A1-F6EECF244321}">
                <p14:modId xmlns:p14="http://schemas.microsoft.com/office/powerpoint/2010/main" val="4054773827"/>
              </p:ext>
            </p:extLst>
          </p:nvPr>
        </p:nvGraphicFramePr>
        <p:xfrm>
          <a:off x="411680" y="310084"/>
          <a:ext cx="5009030" cy="2777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0F75CFF-D418-4D9A-86C9-7AB6008849AE}"/>
              </a:ext>
            </a:extLst>
          </p:cNvPr>
          <p:cNvGraphicFramePr>
            <a:graphicFrameLocks/>
          </p:cNvGraphicFramePr>
          <p:nvPr>
            <p:extLst>
              <p:ext uri="{D42A27DB-BD31-4B8C-83A1-F6EECF244321}">
                <p14:modId xmlns:p14="http://schemas.microsoft.com/office/powerpoint/2010/main" val="751769167"/>
              </p:ext>
            </p:extLst>
          </p:nvPr>
        </p:nvGraphicFramePr>
        <p:xfrm>
          <a:off x="411680" y="3429000"/>
          <a:ext cx="5009030" cy="2777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962095B-791A-4046-8187-4AF7E4B5562A}"/>
              </a:ext>
            </a:extLst>
          </p:cNvPr>
          <p:cNvGraphicFramePr>
            <a:graphicFrameLocks/>
          </p:cNvGraphicFramePr>
          <p:nvPr>
            <p:extLst>
              <p:ext uri="{D42A27DB-BD31-4B8C-83A1-F6EECF244321}">
                <p14:modId xmlns:p14="http://schemas.microsoft.com/office/powerpoint/2010/main" val="1072594224"/>
              </p:ext>
            </p:extLst>
          </p:nvPr>
        </p:nvGraphicFramePr>
        <p:xfrm>
          <a:off x="6269869" y="2110339"/>
          <a:ext cx="5009030" cy="2777939"/>
        </p:xfrm>
        <a:graphic>
          <a:graphicData uri="http://schemas.openxmlformats.org/drawingml/2006/chart">
            <c:chart xmlns:c="http://schemas.openxmlformats.org/drawingml/2006/chart" xmlns:r="http://schemas.openxmlformats.org/officeDocument/2006/relationships" r:id="rId4"/>
          </a:graphicData>
        </a:graphic>
      </p:graphicFrame>
      <p:pic>
        <p:nvPicPr>
          <p:cNvPr id="6" name="Paveikslėlis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45" y="164485"/>
            <a:ext cx="1383769" cy="479821"/>
          </a:xfrm>
          <a:prstGeom prst="rect">
            <a:avLst/>
          </a:prstGeom>
        </p:spPr>
      </p:pic>
    </p:spTree>
    <p:extLst>
      <p:ext uri="{BB962C8B-B14F-4D97-AF65-F5344CB8AC3E}">
        <p14:creationId xmlns:p14="http://schemas.microsoft.com/office/powerpoint/2010/main" val="372507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471</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Kauno miesto mokyklų mokinių išorinio vertinimo rezultatai 2021m.</vt:lpstr>
      <vt:lpstr>                       PUPP</vt:lpstr>
      <vt:lpstr>                    2021 VBE</vt:lpstr>
      <vt:lpstr>2021 metų VBE balų vidurkiai</vt:lpstr>
      <vt:lpstr>Vidutiniai VBE balai 2020-2021 m. Kauno miesto savivaldybėje</vt:lpstr>
      <vt:lpstr>Neišlaikiusiųjų VBE dalis</vt:lpstr>
      <vt:lpstr>Vidutiniai VBE balai skirtingose savivaldybėse</vt:lpstr>
      <vt:lpstr>PowerPoint Presentation</vt:lpstr>
      <vt:lpstr>PowerPoint Presentation</vt:lpstr>
      <vt:lpstr>PowerPoint Presentation</vt:lpstr>
      <vt:lpstr>   2020 m.                                           2021 m.</vt:lpstr>
      <vt:lpstr>   2020 m.                                           2021 m.</vt:lpstr>
      <vt:lpstr>VBE. Mokyklos lygmuo</vt:lpstr>
      <vt:lpstr>Kokiais rezultatų duomenimis dalinamės</vt:lpstr>
      <vt:lpstr>Savivaldybės lygmuo. Panoraminė nuotrauka</vt:lpstr>
      <vt:lpstr>PowerPoint Presentation</vt:lpstr>
      <vt:lpstr>PowerPoint Presentation</vt:lpstr>
      <vt:lpstr>Mokinio lygmuo. Ataskaita tėvams</vt:lpstr>
      <vt:lpstr>Mokyklos lygmuo</vt:lpstr>
      <vt:lpstr>Mokyklos lygmuo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Gediminas Trakas</dc:creator>
  <cp:lastModifiedBy>Asta Ranonytė</cp:lastModifiedBy>
  <cp:revision>30</cp:revision>
  <dcterms:created xsi:type="dcterms:W3CDTF">2021-10-03T10:58:19Z</dcterms:created>
  <dcterms:modified xsi:type="dcterms:W3CDTF">2021-10-07T05:02:11Z</dcterms:modified>
</cp:coreProperties>
</file>