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11"/>
  </p:notesMasterIdLst>
  <p:sldIdLst>
    <p:sldId id="256" r:id="rId2"/>
    <p:sldId id="267" r:id="rId3"/>
    <p:sldId id="269" r:id="rId4"/>
    <p:sldId id="270" r:id="rId5"/>
    <p:sldId id="262" r:id="rId6"/>
    <p:sldId id="265" r:id="rId7"/>
    <p:sldId id="271" r:id="rId8"/>
    <p:sldId id="272" r:id="rId9"/>
    <p:sldId id="266" r:id="rId10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Knyga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aivcepo\Desktop\pranesimas%202019-12-05\grafikai%20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aivcepo\Desktop\pranesimas%202019-12-05\grafikai%20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5879066253082003E-3"/>
          <c:y val="5.8227064337259995E-4"/>
          <c:w val="0.99269784458760835"/>
          <c:h val="0.891058157015079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Lapas2!$A$4</c:f>
              <c:strCache>
                <c:ptCount val="1"/>
                <c:pt idx="0">
                  <c:v>pagrindinių sutarčių, sudarytų pagal centralizuoto pirkimo preliminariąsiais sutartis, skaičius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210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173-47B0-885A-2D2259A507D6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676</a:t>
                    </a:r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1EA-46F4-9159-55FC314E703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Lapas2!$B$3:$G$3</c:f>
              <c:numCache>
                <c:formatCode>General</c:formatCod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numCache>
            </c:numRef>
          </c:cat>
          <c:val>
            <c:numRef>
              <c:f>Lapas2!$B$4:$G$4</c:f>
              <c:numCache>
                <c:formatCode>General</c:formatCode>
                <c:ptCount val="6"/>
                <c:pt idx="0">
                  <c:v>170</c:v>
                </c:pt>
                <c:pt idx="1">
                  <c:v>224</c:v>
                </c:pt>
                <c:pt idx="2">
                  <c:v>311</c:v>
                </c:pt>
                <c:pt idx="3">
                  <c:v>264</c:v>
                </c:pt>
                <c:pt idx="4">
                  <c:v>224</c:v>
                </c:pt>
                <c:pt idx="5">
                  <c:v>584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A6-47C2-9C8A-44869CCD48B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769962920"/>
        <c:axId val="769962592"/>
      </c:barChart>
      <c:catAx>
        <c:axId val="769962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lt-LT"/>
          </a:p>
        </c:txPr>
        <c:crossAx val="769962592"/>
        <c:crosses val="autoZero"/>
        <c:auto val="1"/>
        <c:lblAlgn val="ctr"/>
        <c:lblOffset val="100"/>
        <c:noMultiLvlLbl val="0"/>
      </c:catAx>
      <c:valAx>
        <c:axId val="7699625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69962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Lapas4!$B$1</c:f>
              <c:strCache>
                <c:ptCount val="1"/>
                <c:pt idx="0">
                  <c:v> Mažos vertės savarankiškų darželių pirkimų kainos, Eur su PVM/kg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Lapas4!$A$2:$A$9</c:f>
              <c:strCache>
                <c:ptCount val="8"/>
                <c:pt idx="0">
                  <c:v>Jautienos kumpis</c:v>
                </c:pt>
                <c:pt idx="1">
                  <c:v>Jautienos mentė</c:v>
                </c:pt>
                <c:pt idx="2">
                  <c:v>Kiaulienos išpjova</c:v>
                </c:pt>
                <c:pt idx="3">
                  <c:v>Kiaulienos kumpis</c:v>
                </c:pt>
                <c:pt idx="4">
                  <c:v>Kiaulienos mentė</c:v>
                </c:pt>
                <c:pt idx="5">
                  <c:v>Kiaulienos nugarinė</c:v>
                </c:pt>
                <c:pt idx="6">
                  <c:v>Kiaulienos sprandinė</c:v>
                </c:pt>
                <c:pt idx="7">
                  <c:v>Kiaulienos šoninė</c:v>
                </c:pt>
              </c:strCache>
            </c:strRef>
          </c:cat>
          <c:val>
            <c:numRef>
              <c:f>Lapas4!$B$2:$B$9</c:f>
              <c:numCache>
                <c:formatCode>General</c:formatCode>
                <c:ptCount val="8"/>
                <c:pt idx="0">
                  <c:v>8.2799999999999994</c:v>
                </c:pt>
                <c:pt idx="1">
                  <c:v>8.3000000000000007</c:v>
                </c:pt>
                <c:pt idx="2">
                  <c:v>7.94</c:v>
                </c:pt>
                <c:pt idx="3">
                  <c:v>4.8600000000000003</c:v>
                </c:pt>
                <c:pt idx="4">
                  <c:v>4.8600000000000003</c:v>
                </c:pt>
                <c:pt idx="5">
                  <c:v>6.2</c:v>
                </c:pt>
                <c:pt idx="6">
                  <c:v>6.3</c:v>
                </c:pt>
                <c:pt idx="7">
                  <c:v>4.71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8B-4471-9A09-A30706E8F623}"/>
            </c:ext>
          </c:extLst>
        </c:ser>
        <c:ser>
          <c:idx val="1"/>
          <c:order val="1"/>
          <c:tx>
            <c:strRef>
              <c:f>Lapas4!$C$1</c:f>
              <c:strCache>
                <c:ptCount val="1"/>
                <c:pt idx="0">
                  <c:v>Centralizuoto pirkimo laimėtojo kainos, Eur su PVM/kg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Lapas4!$A$2:$A$9</c:f>
              <c:strCache>
                <c:ptCount val="8"/>
                <c:pt idx="0">
                  <c:v>Jautienos kumpis</c:v>
                </c:pt>
                <c:pt idx="1">
                  <c:v>Jautienos mentė</c:v>
                </c:pt>
                <c:pt idx="2">
                  <c:v>Kiaulienos išpjova</c:v>
                </c:pt>
                <c:pt idx="3">
                  <c:v>Kiaulienos kumpis</c:v>
                </c:pt>
                <c:pt idx="4">
                  <c:v>Kiaulienos mentė</c:v>
                </c:pt>
                <c:pt idx="5">
                  <c:v>Kiaulienos nugarinė</c:v>
                </c:pt>
                <c:pt idx="6">
                  <c:v>Kiaulienos sprandinė</c:v>
                </c:pt>
                <c:pt idx="7">
                  <c:v>Kiaulienos šoninė</c:v>
                </c:pt>
              </c:strCache>
            </c:strRef>
          </c:cat>
          <c:val>
            <c:numRef>
              <c:f>Lapas4!$C$2:$C$9</c:f>
              <c:numCache>
                <c:formatCode>General</c:formatCode>
                <c:ptCount val="8"/>
                <c:pt idx="0">
                  <c:v>6.35</c:v>
                </c:pt>
                <c:pt idx="1">
                  <c:v>4.84</c:v>
                </c:pt>
                <c:pt idx="2">
                  <c:v>3.99</c:v>
                </c:pt>
                <c:pt idx="3">
                  <c:v>3.78</c:v>
                </c:pt>
                <c:pt idx="4">
                  <c:v>2.93</c:v>
                </c:pt>
                <c:pt idx="5">
                  <c:v>3.81</c:v>
                </c:pt>
                <c:pt idx="6">
                  <c:v>4.33</c:v>
                </c:pt>
                <c:pt idx="7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C8B-4471-9A09-A30706E8F62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99"/>
        <c:axId val="532085432"/>
        <c:axId val="532087072"/>
      </c:barChart>
      <c:catAx>
        <c:axId val="532085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32087072"/>
        <c:crosses val="autoZero"/>
        <c:auto val="1"/>
        <c:lblAlgn val="ctr"/>
        <c:lblOffset val="100"/>
        <c:noMultiLvlLbl val="0"/>
      </c:catAx>
      <c:valAx>
        <c:axId val="532087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32085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solidFill>
            <a:srgbClr val="C00000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Lapas5!$B$1</c:f>
              <c:strCache>
                <c:ptCount val="1"/>
                <c:pt idx="0">
                  <c:v> Mažos vertės savarankiškų darželių pirkimų kainos, Eur su PVM/kg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Lapas5!$A$2:$A$6</c:f>
              <c:strCache>
                <c:ptCount val="5"/>
                <c:pt idx="0">
                  <c:v>Argenininės jūros lydekos file</c:v>
                </c:pt>
                <c:pt idx="1">
                  <c:v>Lašišos file</c:v>
                </c:pt>
                <c:pt idx="2">
                  <c:v>Viščiukų broilerių krūtinėlės file, šaldyta  </c:v>
                </c:pt>
                <c:pt idx="3">
                  <c:v>Viščiukų broilerių kumpeliai, šaldyti</c:v>
                </c:pt>
                <c:pt idx="4">
                  <c:v>Kalakutienos file, atvėsinta</c:v>
                </c:pt>
              </c:strCache>
            </c:strRef>
          </c:cat>
          <c:val>
            <c:numRef>
              <c:f>Lapas5!$B$2:$B$6</c:f>
              <c:numCache>
                <c:formatCode>General</c:formatCode>
                <c:ptCount val="5"/>
                <c:pt idx="0">
                  <c:v>7.2</c:v>
                </c:pt>
                <c:pt idx="1">
                  <c:v>24.72</c:v>
                </c:pt>
                <c:pt idx="2">
                  <c:v>6.2</c:v>
                </c:pt>
                <c:pt idx="3">
                  <c:v>4.9000000000000004</c:v>
                </c:pt>
                <c:pt idx="4">
                  <c:v>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3B-4C38-8AF7-8142CF77515D}"/>
            </c:ext>
          </c:extLst>
        </c:ser>
        <c:ser>
          <c:idx val="1"/>
          <c:order val="1"/>
          <c:tx>
            <c:strRef>
              <c:f>Lapas5!$C$1</c:f>
              <c:strCache>
                <c:ptCount val="1"/>
                <c:pt idx="0">
                  <c:v>Centralizuoto pirkimo laimėtojo kainos, Eur su PVM/kg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Lapas5!$A$2:$A$6</c:f>
              <c:strCache>
                <c:ptCount val="5"/>
                <c:pt idx="0">
                  <c:v>Argenininės jūros lydekos file</c:v>
                </c:pt>
                <c:pt idx="1">
                  <c:v>Lašišos file</c:v>
                </c:pt>
                <c:pt idx="2">
                  <c:v>Viščiukų broilerių krūtinėlės file, šaldyta  </c:v>
                </c:pt>
                <c:pt idx="3">
                  <c:v>Viščiukų broilerių kumpeliai, šaldyti</c:v>
                </c:pt>
                <c:pt idx="4">
                  <c:v>Kalakutienos file, atvėsinta</c:v>
                </c:pt>
              </c:strCache>
            </c:strRef>
          </c:cat>
          <c:val>
            <c:numRef>
              <c:f>Lapas5!$C$2:$C$6</c:f>
              <c:numCache>
                <c:formatCode>General</c:formatCode>
                <c:ptCount val="5"/>
                <c:pt idx="0">
                  <c:v>3.85</c:v>
                </c:pt>
                <c:pt idx="1">
                  <c:v>11.77</c:v>
                </c:pt>
                <c:pt idx="2">
                  <c:v>3.69</c:v>
                </c:pt>
                <c:pt idx="3">
                  <c:v>2.99</c:v>
                </c:pt>
                <c:pt idx="4">
                  <c:v>6.67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A3B-4C38-8AF7-8142CF77515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21450080"/>
        <c:axId val="521451392"/>
      </c:barChart>
      <c:catAx>
        <c:axId val="521450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21451392"/>
        <c:crosses val="autoZero"/>
        <c:auto val="1"/>
        <c:lblAlgn val="ctr"/>
        <c:lblOffset val="100"/>
        <c:noMultiLvlLbl val="0"/>
      </c:catAx>
      <c:valAx>
        <c:axId val="521451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21450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ED4248-E3C3-4ABF-99E1-A7958B67EED1}" type="datetimeFigureOut">
              <a:rPr lang="lt-LT" smtClean="0"/>
              <a:t>2020-01-17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04FB8F-0346-4831-8DA9-3BF90DD3A18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28515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lt-LT" smtClean="0"/>
              <a:t>Spustelėkite norėdami redaguoti šablono paantraštės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476A-26DB-4E44-B2B7-D217F7632B5B}" type="datetimeFigureOut">
              <a:rPr lang="lt-LT" smtClean="0"/>
              <a:t>2020-01-17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2B35-C666-47BF-996A-3012C982C008}" type="slidenum">
              <a:rPr lang="lt-LT" smtClean="0"/>
              <a:t>‹#›</a:t>
            </a:fld>
            <a:endParaRPr lang="lt-L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9914269"/>
      </p:ext>
    </p:extLst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476A-26DB-4E44-B2B7-D217F7632B5B}" type="datetimeFigureOut">
              <a:rPr lang="lt-LT" smtClean="0"/>
              <a:t>2020-01-17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2B35-C666-47BF-996A-3012C982C00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71395561"/>
      </p:ext>
    </p:extLst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476A-26DB-4E44-B2B7-D217F7632B5B}" type="datetimeFigureOut">
              <a:rPr lang="lt-LT" smtClean="0"/>
              <a:t>2020-01-17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2B35-C666-47BF-996A-3012C982C00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73902291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476A-26DB-4E44-B2B7-D217F7632B5B}" type="datetimeFigureOut">
              <a:rPr lang="lt-LT" smtClean="0"/>
              <a:t>2020-01-17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2B35-C666-47BF-996A-3012C982C00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38754019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kcijos antrašt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476A-26DB-4E44-B2B7-D217F7632B5B}" type="datetimeFigureOut">
              <a:rPr lang="lt-LT" smtClean="0"/>
              <a:t>2020-01-17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2B35-C666-47BF-996A-3012C982C008}" type="slidenum">
              <a:rPr lang="lt-LT" smtClean="0"/>
              <a:t>‹#›</a:t>
            </a:fld>
            <a:endParaRPr lang="lt-L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0272518"/>
      </p:ext>
    </p:extLst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476A-26DB-4E44-B2B7-D217F7632B5B}" type="datetimeFigureOut">
              <a:rPr lang="lt-LT" smtClean="0"/>
              <a:t>2020-01-17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2B35-C666-47BF-996A-3012C982C00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52957239"/>
      </p:ext>
    </p:extLst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476A-26DB-4E44-B2B7-D217F7632B5B}" type="datetimeFigureOut">
              <a:rPr lang="lt-LT" smtClean="0"/>
              <a:t>2020-01-17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2B35-C666-47BF-996A-3012C982C00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652357115"/>
      </p:ext>
    </p:extLst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476A-26DB-4E44-B2B7-D217F7632B5B}" type="datetimeFigureOut">
              <a:rPr lang="lt-LT" smtClean="0"/>
              <a:t>2020-01-17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2B35-C666-47BF-996A-3012C982C00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96005858"/>
      </p:ext>
    </p:extLst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476A-26DB-4E44-B2B7-D217F7632B5B}" type="datetimeFigureOut">
              <a:rPr lang="lt-LT" smtClean="0"/>
              <a:t>2020-01-17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2B35-C666-47BF-996A-3012C982C00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06685122"/>
      </p:ext>
    </p:extLst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DD0476A-26DB-4E44-B2B7-D217F7632B5B}" type="datetimeFigureOut">
              <a:rPr lang="lt-LT" smtClean="0"/>
              <a:t>2020-01-17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38D2B35-C666-47BF-996A-3012C982C00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31118667"/>
      </p:ext>
    </p:extLst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 smtClean="0"/>
              <a:t>Spustelėkite piktogr. norėdami įtraukti pav.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476A-26DB-4E44-B2B7-D217F7632B5B}" type="datetimeFigureOut">
              <a:rPr lang="lt-LT" smtClean="0"/>
              <a:t>2020-01-17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2B35-C666-47BF-996A-3012C982C00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15924195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DD0476A-26DB-4E44-B2B7-D217F7632B5B}" type="datetimeFigureOut">
              <a:rPr lang="lt-LT" smtClean="0"/>
              <a:t>2020-01-17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38D2B35-C666-47BF-996A-3012C982C008}" type="slidenum">
              <a:rPr lang="lt-LT" smtClean="0"/>
              <a:t>‹#›</a:t>
            </a:fld>
            <a:endParaRPr lang="lt-LT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8450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ransition spd="slow">
    <p:cover/>
  </p:transition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teismai.lt/byla/72299564190375/e3K-3-371-378/2018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klausk.vpt.lt/hc/lt/articles/360002373319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0" y="1429789"/>
            <a:ext cx="12192000" cy="1828800"/>
          </a:xfrm>
        </p:spPr>
        <p:txBody>
          <a:bodyPr>
            <a:normAutofit/>
          </a:bodyPr>
          <a:lstStyle/>
          <a:p>
            <a:pPr algn="ctr"/>
            <a:r>
              <a:rPr lang="en-US" sz="4000" b="1" cap="small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</a:t>
            </a:r>
            <a:r>
              <a:rPr lang="lt-LT" sz="4000" b="1" cap="small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ŠŲJŲ PIRKIMŲ CENTRALIZAVIMAS        KAUNO MIESTO SAVIVALDYBĖJE </a:t>
            </a:r>
            <a:endParaRPr lang="lt-LT" sz="4000" b="1" cap="small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100051" y="4821382"/>
            <a:ext cx="10242204" cy="777239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lt-LT" cap="small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Daiva Čeponienė</a:t>
            </a:r>
          </a:p>
          <a:p>
            <a:pPr algn="r"/>
            <a:r>
              <a:rPr lang="en-US" cap="small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2020-01-16</a:t>
            </a: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aveikslėlis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1796" y="3429924"/>
            <a:ext cx="3478415" cy="2782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66765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2047782" y="255692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lt-L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AGRINDINIŲ SUTARČIŲ, SUDARYTŲ PAGAL CENTRALIZUOTŲ PIRKIMŲ PRELIMINARIĄSIAS SUTARTIS, SKAIČIUS</a:t>
            </a:r>
            <a:endParaRPr lang="lt-L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8633737"/>
              </p:ext>
            </p:extLst>
          </p:nvPr>
        </p:nvGraphicFramePr>
        <p:xfrm>
          <a:off x="1434893" y="1706448"/>
          <a:ext cx="10058400" cy="4525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aveikslėlis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767"/>
            <a:ext cx="2286001" cy="1956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415349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749288" y="286603"/>
            <a:ext cx="9406392" cy="1065119"/>
          </a:xfrm>
        </p:spPr>
        <p:txBody>
          <a:bodyPr>
            <a:normAutofit/>
          </a:bodyPr>
          <a:lstStyle/>
          <a:p>
            <a:r>
              <a:rPr lang="lt-L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CENTRALIZUOTŲ PIRKIMŲ BŪTINUMAS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lt-L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07503" y="1709530"/>
            <a:ext cx="11350387" cy="4656521"/>
          </a:xfrm>
        </p:spPr>
        <p:txBody>
          <a:bodyPr>
            <a:normAutofit fontScale="92500" lnSpcReduction="20000"/>
          </a:bodyPr>
          <a:lstStyle/>
          <a:p>
            <a:pPr lvl="0" algn="just"/>
            <a:r>
              <a:rPr lang="lt-LT" sz="2400" dirty="0" smtClean="0"/>
              <a:t>- </a:t>
            </a:r>
            <a:r>
              <a:rPr lang="en-US" sz="2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Centralizuot</a:t>
            </a:r>
            <a:r>
              <a:rPr lang="lt-LT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ų pirkimų objektas reikalingas visoms ar daugeliui PO</a:t>
            </a:r>
            <a:r>
              <a:rPr lang="lt-LT" sz="2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lt-LT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 </a:t>
            </a:r>
            <a:r>
              <a:rPr lang="lt-LT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charakteristikos rinkoje yra įprastos ir visuotinai žinomos (elektros energija, degalai, maisto produktai, kanceliarinės prekės, paprastojo remonto darbai</a:t>
            </a:r>
            <a:r>
              <a:rPr lang="en-US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</a:t>
            </a:r>
            <a:r>
              <a:rPr lang="en-US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pan.</a:t>
            </a:r>
            <a:r>
              <a:rPr lang="lt-LT" sz="2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lt-LT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todėl </a:t>
            </a:r>
            <a:r>
              <a:rPr lang="lt-LT" sz="2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bendras pirkimas sudaro sąlygas optimizuoti pirkimus: sumažinti procedūrų skaičių, padidinti pirkimų mastą ir ženkliai sutaupyti </a:t>
            </a:r>
            <a:r>
              <a:rPr lang="lt-LT" sz="2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lėšų</a:t>
            </a:r>
            <a:r>
              <a:rPr lang="lt-LT" sz="2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lt-LT" sz="21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lt-LT" sz="2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lt-LT" sz="21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iekėjai</a:t>
            </a:r>
            <a:r>
              <a:rPr lang="lt-LT" sz="2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labiau </a:t>
            </a:r>
            <a:r>
              <a:rPr lang="lt-LT" sz="2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suinteresuoti konkuruoti dėl didelio prekių, paslaugų, darbų kiekio</a:t>
            </a:r>
            <a:r>
              <a:rPr lang="lt-LT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nei varžytis dėl kiekvienos </a:t>
            </a:r>
            <a:r>
              <a:rPr lang="en-US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 </a:t>
            </a:r>
            <a:r>
              <a:rPr lang="lt-LT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perkamo mažo kiekio atskirai, todėl gaunama daugiau pasiūlymų </a:t>
            </a:r>
            <a:r>
              <a:rPr lang="lt-LT" sz="2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geresnėmis sąlygomis</a:t>
            </a:r>
            <a:r>
              <a:rPr lang="lt-LT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lvl="0" indent="0" algn="just">
              <a:buNone/>
            </a:pPr>
            <a:r>
              <a:rPr lang="lt-LT" sz="2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- kokybiškam pirkimo </a:t>
            </a:r>
            <a:r>
              <a:rPr lang="lt-LT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sąlygų </a:t>
            </a:r>
            <a:r>
              <a:rPr lang="lt-LT" sz="2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parengimui </a:t>
            </a:r>
            <a:r>
              <a:rPr lang="lt-LT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 procedūrų atlikimui </a:t>
            </a:r>
            <a:r>
              <a:rPr lang="lt-LT" sz="2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būtina kvalifikacija</a:t>
            </a:r>
            <a:r>
              <a:rPr lang="lt-LT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viešųjų pirkimų, teisės ir </a:t>
            </a:r>
            <a:r>
              <a:rPr lang="en-US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lt-LT" sz="2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sz="2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pirkimo</a:t>
            </a:r>
            <a:r>
              <a:rPr lang="en-US" sz="2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objektu</a:t>
            </a:r>
            <a:r>
              <a:rPr lang="en-US" sz="2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susijusioje</a:t>
            </a:r>
            <a:r>
              <a:rPr lang="en-US" sz="2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srityje</a:t>
            </a:r>
            <a:r>
              <a:rPr lang="lt-LT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todėl </a:t>
            </a:r>
            <a:r>
              <a:rPr lang="lt-LT" sz="2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atliekant centralizuotą pirkimą </a:t>
            </a:r>
            <a:r>
              <a:rPr lang="lt-LT" sz="2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užtikrinama</a:t>
            </a:r>
            <a:r>
              <a:rPr lang="lt-LT" sz="2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1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geresnė perkamų prekių, darbų, paslaugų </a:t>
            </a:r>
            <a:r>
              <a:rPr lang="lt-LT" sz="21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kokybė</a:t>
            </a:r>
            <a:r>
              <a:rPr lang="lt-LT" sz="21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r>
              <a:rPr lang="lt-LT" sz="21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kvalifikuotai </a:t>
            </a:r>
            <a:r>
              <a:rPr lang="lt-LT" sz="2100" b="1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parengiamos </a:t>
            </a:r>
            <a:r>
              <a:rPr lang="lt-LT" sz="21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sutarties sąlygos</a:t>
            </a:r>
            <a:r>
              <a:rPr lang="lt-LT" sz="21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kuriose pareigos ir atsakomybė aiškiai apibrėžtos ir proporcingai paskirstytos tarp </a:t>
            </a:r>
            <a:r>
              <a:rPr lang="lt-LT" sz="21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šalių, </a:t>
            </a:r>
            <a:r>
              <a:rPr lang="lt-LT" sz="2100" b="1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sutaupomas </a:t>
            </a:r>
            <a:r>
              <a:rPr lang="lt-LT" sz="21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specialistų </a:t>
            </a:r>
            <a:r>
              <a:rPr lang="lt-LT" sz="2100" b="1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laikas</a:t>
            </a:r>
            <a:r>
              <a:rPr lang="lt-LT" sz="21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r>
              <a:rPr lang="lt-LT" sz="21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išvengiama sudėtingų viešųjų pirkimų procedūrų</a:t>
            </a:r>
            <a:r>
              <a:rPr lang="lt-LT" sz="21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</a:p>
          <a:p>
            <a:pPr lvl="0" algn="just"/>
            <a:r>
              <a:rPr lang="en-US" sz="2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1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vadovaujantis</a:t>
            </a:r>
            <a:r>
              <a:rPr lang="en-US" sz="2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VPĮ </a:t>
            </a:r>
            <a:r>
              <a:rPr lang="en-US" sz="2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82</a:t>
            </a:r>
            <a:r>
              <a:rPr lang="lt-LT" sz="2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str. </a:t>
            </a:r>
            <a:r>
              <a:rPr lang="en-US" sz="2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d.</a:t>
            </a:r>
            <a:r>
              <a:rPr lang="lt-LT" sz="2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 privalo įsigyti reikiamas prekes, paslaugas, darbus iš CPO</a:t>
            </a:r>
            <a:r>
              <a:rPr lang="lt-LT" sz="2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išskyrus kai CPO nėra reikiamo pirkimo objekto, ar PO gali jį įsigyti efektyviau, ar </a:t>
            </a:r>
            <a:r>
              <a:rPr lang="lt-LT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kai numatoma </a:t>
            </a:r>
            <a:r>
              <a:rPr lang="lt-LT" sz="2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mažos vertės pirkimo </a:t>
            </a:r>
            <a:r>
              <a:rPr lang="lt-LT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sutarties vertė yra mažesnė kaip 10 000 </a:t>
            </a:r>
            <a:r>
              <a:rPr lang="lt-LT" sz="2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</a:t>
            </a:r>
            <a:r>
              <a:rPr lang="lt-LT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PVM;</a:t>
            </a:r>
            <a:endParaRPr lang="lt-LT" sz="2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lt-LT" sz="2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1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1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entralizuotų</a:t>
            </a:r>
            <a:r>
              <a:rPr lang="en-US" sz="2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pirkimų</a:t>
            </a:r>
            <a:r>
              <a:rPr lang="en-US" sz="2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1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istema</a:t>
            </a:r>
            <a:r>
              <a:rPr lang="en-US" sz="2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skaidresnė</a:t>
            </a:r>
            <a:r>
              <a:rPr lang="en-US" sz="2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nei</a:t>
            </a:r>
            <a:r>
              <a:rPr lang="en-US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decentralizuotų</a:t>
            </a:r>
            <a:r>
              <a:rPr lang="lt-LT" sz="2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ypač mažos vertės neskelbiamų pirkimų</a:t>
            </a:r>
            <a:r>
              <a:rPr lang="en-US" sz="2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lt-LT" sz="2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t-LT" dirty="0"/>
          </a:p>
        </p:txBody>
      </p:sp>
      <p:pic>
        <p:nvPicPr>
          <p:cNvPr id="4" name="Paveikslėlis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28" y="1"/>
            <a:ext cx="1727160" cy="1709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200052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836904" y="308114"/>
            <a:ext cx="9318459" cy="1391478"/>
          </a:xfrm>
        </p:spPr>
        <p:txBody>
          <a:bodyPr>
            <a:noAutofit/>
          </a:bodyPr>
          <a:lstStyle/>
          <a:p>
            <a:pPr algn="ctr"/>
            <a:r>
              <a:rPr lang="lt-LT" sz="2400" b="1" dirty="0">
                <a:latin typeface="Arial" panose="020B0604020202020204" pitchFamily="34" charset="0"/>
                <a:cs typeface="Arial" panose="020B0604020202020204" pitchFamily="34" charset="0"/>
              </a:rPr>
              <a:t>CENTRALIZUOTŲ PIRKIMŲ TIKSLINGUMAS, TEIKIAMOS           GALIMYBĖS / </a:t>
            </a:r>
            <a:r>
              <a:rPr lang="lt-L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NAUDA</a:t>
            </a:r>
            <a:br>
              <a:rPr lang="lt-L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Centralizuoti pirkimai užtikrina viešųjų lėšų racionalų naudojimą ir taupymą</a:t>
            </a:r>
            <a:r>
              <a:rPr lang="lt-LT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lt-LT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Kiaulienos ir jautienos produktų pirkimas</a:t>
            </a:r>
            <a:endParaRPr lang="lt-LT" sz="2200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1744508"/>
              </p:ext>
            </p:extLst>
          </p:nvPr>
        </p:nvGraphicFramePr>
        <p:xfrm>
          <a:off x="1096963" y="1699593"/>
          <a:ext cx="10058400" cy="4169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aveikslėlis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550"/>
            <a:ext cx="1912350" cy="1956605"/>
          </a:xfrm>
          <a:prstGeom prst="rect">
            <a:avLst/>
          </a:prstGeom>
        </p:spPr>
      </p:pic>
      <p:sp>
        <p:nvSpPr>
          <p:cNvPr id="6" name="Veiksmo mygtukas: pasirinktinis 5">
            <a:hlinkClick r:id="" action="ppaction://noaction" highlightClick="1"/>
          </p:cNvPr>
          <p:cNvSpPr/>
          <p:nvPr/>
        </p:nvSpPr>
        <p:spPr>
          <a:xfrm>
            <a:off x="1836904" y="5822477"/>
            <a:ext cx="8784000" cy="646331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lt-LT" dirty="0" smtClean="0"/>
              <a:t>Po </a:t>
            </a:r>
            <a:r>
              <a:rPr lang="en-US" b="1" dirty="0">
                <a:solidFill>
                  <a:schemeClr val="tx1"/>
                </a:solidFill>
              </a:rPr>
              <a:t>C</a:t>
            </a:r>
            <a:r>
              <a:rPr lang="lt-LT" b="1" dirty="0" err="1" smtClean="0">
                <a:solidFill>
                  <a:schemeClr val="tx1"/>
                </a:solidFill>
              </a:rPr>
              <a:t>entralizuoto</a:t>
            </a:r>
            <a:r>
              <a:rPr lang="lt-LT" b="1" dirty="0" smtClean="0">
                <a:solidFill>
                  <a:schemeClr val="tx1"/>
                </a:solidFill>
              </a:rPr>
              <a:t> jautienos ir kiaulienos produktų</a:t>
            </a:r>
            <a:r>
              <a:rPr lang="lt-LT" b="1" dirty="0">
                <a:solidFill>
                  <a:schemeClr val="tx1"/>
                </a:solidFill>
              </a:rPr>
              <a:t> pirkimo</a:t>
            </a:r>
            <a:r>
              <a:rPr lang="lt-LT" b="1" dirty="0" smtClean="0">
                <a:solidFill>
                  <a:schemeClr val="tx1"/>
                </a:solidFill>
              </a:rPr>
              <a:t> </a:t>
            </a:r>
            <a:r>
              <a:rPr lang="lt-LT" b="1" dirty="0" err="1" smtClean="0">
                <a:solidFill>
                  <a:schemeClr val="tx1"/>
                </a:solidFill>
              </a:rPr>
              <a:t>kain</a:t>
            </a:r>
            <a:r>
              <a:rPr lang="en-US" b="1" dirty="0" err="1" smtClean="0">
                <a:solidFill>
                  <a:schemeClr val="tx1"/>
                </a:solidFill>
              </a:rPr>
              <a:t>os</a:t>
            </a:r>
            <a:r>
              <a:rPr lang="lt-LT" b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28,6 </a:t>
            </a:r>
            <a:r>
              <a:rPr lang="en-US" b="1" dirty="0" err="1" smtClean="0">
                <a:solidFill>
                  <a:schemeClr val="tx1"/>
                </a:solidFill>
              </a:rPr>
              <a:t>iki</a:t>
            </a:r>
            <a:r>
              <a:rPr lang="en-US" b="1" dirty="0" smtClean="0">
                <a:solidFill>
                  <a:schemeClr val="tx1"/>
                </a:solidFill>
              </a:rPr>
              <a:t>  114,1</a:t>
            </a:r>
            <a:r>
              <a:rPr lang="lt-LT" b="1" dirty="0" smtClean="0">
                <a:solidFill>
                  <a:schemeClr val="tx1"/>
                </a:solidFill>
              </a:rPr>
              <a:t> </a:t>
            </a:r>
            <a:r>
              <a:rPr lang="lt-LT" b="1" dirty="0">
                <a:solidFill>
                  <a:schemeClr val="tx1"/>
                </a:solidFill>
              </a:rPr>
              <a:t>proc. </a:t>
            </a:r>
            <a:r>
              <a:rPr lang="en-US" b="1" dirty="0" smtClean="0">
                <a:solidFill>
                  <a:schemeClr val="tx1"/>
                </a:solidFill>
              </a:rPr>
              <a:t>ma</a:t>
            </a:r>
            <a:r>
              <a:rPr lang="lt-LT" b="1" dirty="0" err="1" smtClean="0">
                <a:solidFill>
                  <a:schemeClr val="tx1"/>
                </a:solidFill>
              </a:rPr>
              <a:t>žesnės</a:t>
            </a:r>
            <a:r>
              <a:rPr lang="lt-LT" b="1" dirty="0" smtClean="0">
                <a:solidFill>
                  <a:schemeClr val="tx1"/>
                </a:solidFill>
              </a:rPr>
              <a:t> lyginant su ugdymo įstaigų savarankiškai vykdytų MV pirkimų kainomis</a:t>
            </a:r>
            <a:endParaRPr lang="lt-LT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616435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684421" y="192505"/>
            <a:ext cx="10168704" cy="1513005"/>
          </a:xfrm>
        </p:spPr>
        <p:txBody>
          <a:bodyPr>
            <a:noAutofit/>
          </a:bodyPr>
          <a:lstStyle/>
          <a:p>
            <a:pPr lvl="0" algn="ctr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lt-L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lt-L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lt-LT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lt-L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lt-LT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lt-L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sz="2400" b="1" dirty="0">
                <a:latin typeface="Arial" panose="020B0604020202020204" pitchFamily="34" charset="0"/>
                <a:cs typeface="Arial" panose="020B0604020202020204" pitchFamily="34" charset="0"/>
              </a:rPr>
              <a:t>CENTRALIZUOTŲ PIRKIMŲ TIKSLINGUMAS, TEIKIAMOS           GALIMYBĖS / </a:t>
            </a:r>
            <a:r>
              <a:rPr lang="lt-L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NAUDA</a:t>
            </a:r>
            <a:r>
              <a:rPr lang="lt-L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lt-LT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Centralizuoti </a:t>
            </a:r>
            <a:r>
              <a:rPr lang="lt-LT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pirkimai užtikrina viešųjų lėšų racionalų naudojimą ir </a:t>
            </a:r>
            <a:r>
              <a:rPr lang="lt-LT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taupymą. Žuvies ir paukštienos pirkimai.</a:t>
            </a:r>
            <a:endParaRPr lang="lt-LT" altLang="lt-LT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aveikslėlis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796" y="-134753"/>
            <a:ext cx="1593013" cy="1629878"/>
          </a:xfrm>
          <a:prstGeom prst="rect">
            <a:avLst/>
          </a:prstGeom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5344053" y="1971617"/>
            <a:ext cx="2340731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t-LT" altLang="lt-L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6" name="Diagrama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9186223"/>
              </p:ext>
            </p:extLst>
          </p:nvPr>
        </p:nvGraphicFramePr>
        <p:xfrm>
          <a:off x="565079" y="1705512"/>
          <a:ext cx="11288046" cy="38528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Stačiakampis 6"/>
          <p:cNvSpPr/>
          <p:nvPr/>
        </p:nvSpPr>
        <p:spPr>
          <a:xfrm>
            <a:off x="565079" y="5558319"/>
            <a:ext cx="11288045" cy="7294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</a:t>
            </a:r>
            <a:r>
              <a:rPr lang="lt-LT" b="1" dirty="0" err="1" smtClean="0">
                <a:solidFill>
                  <a:schemeClr val="tx1"/>
                </a:solidFill>
              </a:rPr>
              <a:t>entralizuotų</a:t>
            </a:r>
            <a:r>
              <a:rPr lang="lt-LT" b="1" dirty="0" smtClean="0">
                <a:solidFill>
                  <a:schemeClr val="tx1"/>
                </a:solidFill>
              </a:rPr>
              <a:t> žuvies </a:t>
            </a:r>
            <a:r>
              <a:rPr lang="lt-LT" b="1" dirty="0">
                <a:solidFill>
                  <a:schemeClr val="tx1"/>
                </a:solidFill>
              </a:rPr>
              <a:t>ir </a:t>
            </a:r>
            <a:r>
              <a:rPr lang="lt-LT" b="1" dirty="0" smtClean="0">
                <a:solidFill>
                  <a:schemeClr val="tx1"/>
                </a:solidFill>
              </a:rPr>
              <a:t>paukštienos </a:t>
            </a:r>
            <a:r>
              <a:rPr lang="lt-LT" b="1" dirty="0">
                <a:solidFill>
                  <a:schemeClr val="tx1"/>
                </a:solidFill>
              </a:rPr>
              <a:t>produktų </a:t>
            </a:r>
            <a:r>
              <a:rPr lang="lt-LT" b="1" dirty="0" smtClean="0">
                <a:solidFill>
                  <a:schemeClr val="tx1"/>
                </a:solidFill>
              </a:rPr>
              <a:t>pirkimų </a:t>
            </a:r>
            <a:r>
              <a:rPr lang="lt-LT" b="1" dirty="0" err="1">
                <a:solidFill>
                  <a:schemeClr val="tx1"/>
                </a:solidFill>
              </a:rPr>
              <a:t>kain</a:t>
            </a:r>
            <a:r>
              <a:rPr lang="en-US" b="1" dirty="0" err="1">
                <a:solidFill>
                  <a:schemeClr val="tx1"/>
                </a:solidFill>
              </a:rPr>
              <a:t>os</a:t>
            </a:r>
            <a:r>
              <a:rPr lang="lt-LT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26 </a:t>
            </a:r>
            <a:r>
              <a:rPr lang="en-US" b="1" dirty="0" err="1">
                <a:solidFill>
                  <a:schemeClr val="tx1"/>
                </a:solidFill>
              </a:rPr>
              <a:t>iki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smtClean="0">
                <a:solidFill>
                  <a:schemeClr val="tx1"/>
                </a:solidFill>
              </a:rPr>
              <a:t>11</a:t>
            </a:r>
            <a:r>
              <a:rPr lang="lt-LT" b="1" dirty="0" smtClean="0">
                <a:solidFill>
                  <a:schemeClr val="tx1"/>
                </a:solidFill>
              </a:rPr>
              <a:t>0 </a:t>
            </a:r>
            <a:r>
              <a:rPr lang="lt-LT" b="1" dirty="0">
                <a:solidFill>
                  <a:schemeClr val="tx1"/>
                </a:solidFill>
              </a:rPr>
              <a:t>proc. </a:t>
            </a:r>
            <a:r>
              <a:rPr lang="en-US" b="1" dirty="0">
                <a:solidFill>
                  <a:schemeClr val="tx1"/>
                </a:solidFill>
              </a:rPr>
              <a:t>ma</a:t>
            </a:r>
            <a:r>
              <a:rPr lang="lt-LT" b="1" dirty="0" err="1">
                <a:solidFill>
                  <a:schemeClr val="tx1"/>
                </a:solidFill>
              </a:rPr>
              <a:t>žesnės</a:t>
            </a:r>
            <a:r>
              <a:rPr lang="lt-LT" b="1" dirty="0">
                <a:solidFill>
                  <a:schemeClr val="tx1"/>
                </a:solidFill>
              </a:rPr>
              <a:t> lyginant su </a:t>
            </a:r>
            <a:r>
              <a:rPr lang="lt-LT" b="1" dirty="0" smtClean="0">
                <a:solidFill>
                  <a:schemeClr val="tx1"/>
                </a:solidFill>
              </a:rPr>
              <a:t>ugdymo įstaigų </a:t>
            </a:r>
            <a:r>
              <a:rPr lang="lt-LT" b="1" dirty="0">
                <a:solidFill>
                  <a:schemeClr val="tx1"/>
                </a:solidFill>
              </a:rPr>
              <a:t>savarankiškai vykdytų MV pirkimų kainomis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69599488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934477" y="255692"/>
            <a:ext cx="9925014" cy="1471507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lt-LT" sz="2400" b="1" dirty="0">
                <a:latin typeface="Arial" panose="020B0604020202020204" pitchFamily="34" charset="0"/>
                <a:cs typeface="Arial" panose="020B0604020202020204" pitchFamily="34" charset="0"/>
              </a:rPr>
              <a:t>CENTRALIZUOTŲ PIRKIMŲ TIKSLINGUMAS, TEIKIAMOS           GALIMYBĖS / </a:t>
            </a:r>
            <a:r>
              <a:rPr lang="lt-L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NAUDA</a:t>
            </a:r>
            <a:r>
              <a:rPr lang="lt-LT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lt-LT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Centralizuoti pirkimai užtikrina viešųjų lėšų racionalų naudojimą ir taupymą. </a:t>
            </a:r>
            <a:r>
              <a:rPr lang="en-US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lt-LT" sz="24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ulvių</a:t>
            </a:r>
            <a:r>
              <a:rPr lang="lt-LT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obuolių, kiaušinių, šaldytų uogų, vaisių ir daržovių pirkimai</a:t>
            </a:r>
            <a:r>
              <a:rPr lang="lt-LT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lt-LT" sz="2400" b="1" dirty="0"/>
          </a:p>
        </p:txBody>
      </p:sp>
      <p:pic>
        <p:nvPicPr>
          <p:cNvPr id="4" name="Paveikslėlis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27" y="2769"/>
            <a:ext cx="1912350" cy="1956605"/>
          </a:xfrm>
          <a:prstGeom prst="rect">
            <a:avLst/>
          </a:prstGeom>
        </p:spPr>
      </p:pic>
      <p:graphicFrame>
        <p:nvGraphicFramePr>
          <p:cNvPr id="5" name="Lentelė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4834736"/>
              </p:ext>
            </p:extLst>
          </p:nvPr>
        </p:nvGraphicFramePr>
        <p:xfrm>
          <a:off x="843364" y="1959374"/>
          <a:ext cx="10703616" cy="39995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30513">
                  <a:extLst>
                    <a:ext uri="{9D8B030D-6E8A-4147-A177-3AD203B41FA5}">
                      <a16:colId xmlns:a16="http://schemas.microsoft.com/office/drawing/2014/main" val="2409911433"/>
                    </a:ext>
                  </a:extLst>
                </a:gridCol>
                <a:gridCol w="2457701">
                  <a:extLst>
                    <a:ext uri="{9D8B030D-6E8A-4147-A177-3AD203B41FA5}">
                      <a16:colId xmlns:a16="http://schemas.microsoft.com/office/drawing/2014/main" val="2145026610"/>
                    </a:ext>
                  </a:extLst>
                </a:gridCol>
                <a:gridCol w="2457701">
                  <a:extLst>
                    <a:ext uri="{9D8B030D-6E8A-4147-A177-3AD203B41FA5}">
                      <a16:colId xmlns:a16="http://schemas.microsoft.com/office/drawing/2014/main" val="3292889975"/>
                    </a:ext>
                  </a:extLst>
                </a:gridCol>
                <a:gridCol w="2457701">
                  <a:extLst>
                    <a:ext uri="{9D8B030D-6E8A-4147-A177-3AD203B41FA5}">
                      <a16:colId xmlns:a16="http://schemas.microsoft.com/office/drawing/2014/main" val="1094386043"/>
                    </a:ext>
                  </a:extLst>
                </a:gridCol>
              </a:tblGrid>
              <a:tr h="77598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t-LT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Produkto pavadinimas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t-LT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Kainos, pasiūlytos darželių MV pirkimams </a:t>
                      </a:r>
                      <a:r>
                        <a:rPr lang="lt-LT" sz="1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Eur</a:t>
                      </a:r>
                      <a:r>
                        <a:rPr lang="lt-LT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su PVM/kg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t-LT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Centralizuoto pirkimo mažiausią kainą pateikusio tiekėjo (vieno iš laimėtojų) kainos </a:t>
                      </a:r>
                      <a:r>
                        <a:rPr lang="lt-LT" sz="1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Eur</a:t>
                      </a:r>
                      <a:r>
                        <a:rPr lang="lt-LT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su PVM/kg ar vnt.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t-LT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Darželių iki centralizuoto pirkimo mokėtos kainos palyginimas su centralizuoto pirkimo kaina,      proc.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31907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Bulvės </a:t>
                      </a:r>
                      <a:endParaRPr lang="lt-LT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0,42 – 1,10</a:t>
                      </a:r>
                      <a:endParaRPr lang="lt-LT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0,27</a:t>
                      </a:r>
                      <a:endParaRPr lang="lt-LT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+55 – 307</a:t>
                      </a:r>
                      <a:endParaRPr lang="lt-LT" sz="18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793989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lang="lt-LT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buoliai</a:t>
                      </a:r>
                      <a:endParaRPr lang="lt-LT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0,71 – 1,20</a:t>
                      </a:r>
                      <a:endParaRPr lang="lt-LT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0,347 - 0,424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+104 – 183</a:t>
                      </a:r>
                      <a:endParaRPr lang="lt-LT" sz="18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32786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Obuolių sultys</a:t>
                      </a:r>
                      <a:endParaRPr lang="lt-LT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0,80 – 1,80</a:t>
                      </a:r>
                      <a:endParaRPr lang="lt-LT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+6,7 – 140</a:t>
                      </a:r>
                      <a:endParaRPr lang="lt-LT" sz="18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53283378"/>
                  </a:ext>
                </a:extLst>
              </a:tr>
              <a:tr h="3019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  <a:r>
                        <a:rPr lang="lt-LT" sz="18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iaušiniai</a:t>
                      </a:r>
                      <a:endParaRPr lang="lt-LT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0,15 – 0,28</a:t>
                      </a:r>
                      <a:endParaRPr lang="lt-LT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0,1089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+38 – 157</a:t>
                      </a:r>
                      <a:endParaRPr lang="lt-LT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256987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Šaldytos avietės</a:t>
                      </a:r>
                      <a:endParaRPr lang="lt-LT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5,65 – 7,7</a:t>
                      </a:r>
                      <a:endParaRPr lang="lt-LT" sz="1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3,16</a:t>
                      </a:r>
                      <a:endParaRPr lang="lt-LT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+79 – 144</a:t>
                      </a:r>
                      <a:endParaRPr lang="lt-LT" sz="18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13626563"/>
                  </a:ext>
                </a:extLst>
              </a:tr>
              <a:tr h="4057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Šaldytos braškės</a:t>
                      </a:r>
                      <a:endParaRPr lang="lt-LT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8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 – 5,5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+51 – 144</a:t>
                      </a:r>
                      <a:endParaRPr lang="lt-LT" sz="18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34653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Šaldytos vyšnios</a:t>
                      </a:r>
                      <a:endParaRPr lang="lt-LT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8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+303</a:t>
                      </a:r>
                      <a:endParaRPr lang="lt-LT" sz="18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375923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Šaldyti žirneliai</a:t>
                      </a:r>
                      <a:endParaRPr lang="lt-LT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8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1,65 – 5,5</a:t>
                      </a:r>
                      <a:endParaRPr lang="lt-LT" sz="18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+30 – 333</a:t>
                      </a:r>
                      <a:endParaRPr lang="lt-LT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1478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565242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934477" y="376227"/>
            <a:ext cx="9740287" cy="852209"/>
          </a:xfrm>
        </p:spPr>
        <p:txBody>
          <a:bodyPr>
            <a:normAutofit/>
          </a:bodyPr>
          <a:lstStyle/>
          <a:p>
            <a:r>
              <a:rPr lang="lt-L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VPĮ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NAUJOV</a:t>
            </a:r>
            <a:r>
              <a:rPr lang="lt-L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ĖS NUO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2020-01-01</a:t>
            </a:r>
            <a:endParaRPr lang="lt-L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aveikslėlis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27" y="2769"/>
            <a:ext cx="1912350" cy="1956605"/>
          </a:xfrm>
          <a:prstGeom prst="rect">
            <a:avLst/>
          </a:prstGeom>
        </p:spPr>
      </p:pic>
      <p:sp>
        <p:nvSpPr>
          <p:cNvPr id="5" name="Stačiakampis 4"/>
          <p:cNvSpPr/>
          <p:nvPr/>
        </p:nvSpPr>
        <p:spPr>
          <a:xfrm>
            <a:off x="387927" y="1815794"/>
            <a:ext cx="11037455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97200" algn="just">
              <a:buFontTx/>
              <a:buChar char="-"/>
            </a:pPr>
            <a:r>
              <a:rPr lang="lt-LT" b="1" dirty="0" smtClean="0">
                <a:latin typeface="Arial" panose="020B0604020202020204" pitchFamily="34" charset="0"/>
                <a:cs typeface="Arial" panose="020B0604020202020204" pitchFamily="34" charset="0"/>
              </a:rPr>
              <a:t>nuo </a:t>
            </a:r>
            <a:r>
              <a:rPr lang="lt-LT" b="1" dirty="0">
                <a:latin typeface="Arial" panose="020B0604020202020204" pitchFamily="34" charset="0"/>
                <a:cs typeface="Arial" panose="020B0604020202020204" pitchFamily="34" charset="0"/>
              </a:rPr>
              <a:t>2020 m. sausio 1 d. </a:t>
            </a:r>
            <a:r>
              <a:rPr lang="lt-LT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iki pirkimo inicijavimo 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deklaruoti </a:t>
            </a: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interesus privalo: </a:t>
            </a:r>
            <a:r>
              <a:rPr lang="lt-LT" b="1" dirty="0" smtClean="0">
                <a:latin typeface="Arial" panose="020B0604020202020204" pitchFamily="34" charset="0"/>
                <a:cs typeface="Arial" panose="020B0604020202020204" pitchFamily="34" charset="0"/>
              </a:rPr>
              <a:t>PO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vadovams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, VP</a:t>
            </a: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lt-LT" b="1" dirty="0">
                <a:latin typeface="Arial" panose="020B0604020202020204" pitchFamily="34" charset="0"/>
                <a:cs typeface="Arial" panose="020B0604020202020204" pitchFamily="34" charset="0"/>
              </a:rPr>
              <a:t>komisijų nariams</a:t>
            </a: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PO </a:t>
            </a: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vadovo paskirtiems atlikti supaprastintus pirkimus asmenims </a:t>
            </a:r>
            <a:r>
              <a:rPr lang="lt-LT" b="1" dirty="0">
                <a:latin typeface="Arial" panose="020B0604020202020204" pitchFamily="34" charset="0"/>
                <a:cs typeface="Arial" panose="020B0604020202020204" pitchFamily="34" charset="0"/>
              </a:rPr>
              <a:t>(pirkimo organizatoriams)</a:t>
            </a: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pirkimų </a:t>
            </a: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procedūrose </a:t>
            </a:r>
            <a:r>
              <a:rPr lang="lt-LT" b="1" dirty="0">
                <a:latin typeface="Arial" panose="020B0604020202020204" pitchFamily="34" charset="0"/>
                <a:cs typeface="Arial" panose="020B0604020202020204" pitchFamily="34" charset="0"/>
              </a:rPr>
              <a:t>dalyvaujantiems ekspertams</a:t>
            </a: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, viešojo </a:t>
            </a:r>
            <a:r>
              <a:rPr lang="lt-LT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pirkimo iniciatoriams </a:t>
            </a:r>
            <a:r>
              <a:rPr lang="lt-LT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(daugiau informacijos VTEK interneto svetainėje)</a:t>
            </a:r>
            <a:r>
              <a:rPr lang="lt-LT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Viešojo </a:t>
            </a:r>
            <a:r>
              <a:rPr lang="lt-LT" b="1" i="1" dirty="0">
                <a:latin typeface="Arial" panose="020B0604020202020204" pitchFamily="34" charset="0"/>
                <a:cs typeface="Arial" panose="020B0604020202020204" pitchFamily="34" charset="0"/>
              </a:rPr>
              <a:t>pirkimo iniciatorius</a:t>
            </a:r>
            <a:r>
              <a:rPr lang="lt-LT" i="1" dirty="0">
                <a:latin typeface="Arial" panose="020B0604020202020204" pitchFamily="34" charset="0"/>
                <a:cs typeface="Arial" panose="020B0604020202020204" pitchFamily="34" charset="0"/>
              </a:rPr>
              <a:t>  – 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PO darbuotojas</a:t>
            </a: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, kuris nurodo poreikį viešojo pirkimo būdu įsigyti reikalingų prekių, paslaugų arba darbų ir (ar) parengia jų techninę specifikaciją ir (ar) jos 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projektą</a:t>
            </a: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(VPĮ </a:t>
            </a: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2 str. 40 d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.);</a:t>
            </a:r>
          </a:p>
          <a:p>
            <a:pPr marL="285750" algn="just"/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lt-LT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97200" algn="just">
              <a:buFontTx/>
              <a:buChar char="-"/>
            </a:pPr>
            <a:r>
              <a:rPr lang="lt-LT" b="1" dirty="0" smtClean="0">
                <a:latin typeface="Arial" panose="020B0604020202020204" pitchFamily="34" charset="0"/>
                <a:cs typeface="Arial" panose="020B0604020202020204" pitchFamily="34" charset="0"/>
              </a:rPr>
              <a:t>reikia patikslinti </a:t>
            </a:r>
            <a:r>
              <a:rPr lang="lt-LT" b="1" dirty="0">
                <a:latin typeface="Arial" panose="020B0604020202020204" pitchFamily="34" charset="0"/>
                <a:cs typeface="Arial" panose="020B0604020202020204" pitchFamily="34" charset="0"/>
              </a:rPr>
              <a:t>Pirkimų organizavimo </a:t>
            </a:r>
            <a:r>
              <a:rPr lang="lt-LT" b="1" dirty="0" smtClean="0">
                <a:latin typeface="Arial" panose="020B0604020202020204" pitchFamily="34" charset="0"/>
                <a:cs typeface="Arial" panose="020B0604020202020204" pitchFamily="34" charset="0"/>
              </a:rPr>
              <a:t>tvarką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, kuri yra privaloma remiantis </a:t>
            </a: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VPT patvirtintos mažos vertės pirkimų tvarkos aprašo 15 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p.: </a:t>
            </a: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"15. Pirkimų organizavimo tvarką perkančioji organizacija nustato vidaus dokumentuose." 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Joje turi būti nurodyta, kas inicijuoja pirkimus, vizuoja</a:t>
            </a: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, pildo ir pasirašo paraiškas, su kuo jas derina, kokie darbuotojai kokius pirkimus atlieka, ir t.t. – tai yra, šioje tvarkoje nurodoma visa organizacinė 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tvarka;</a:t>
            </a:r>
          </a:p>
          <a:p>
            <a:pPr marL="285750" algn="just"/>
            <a:endParaRPr lang="lt-LT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97200" algn="just">
              <a:buFontTx/>
              <a:buChar char="-"/>
            </a:pPr>
            <a:r>
              <a:rPr lang="lt-LT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b="1" dirty="0" smtClean="0">
                <a:latin typeface="Arial" panose="020B0604020202020204" pitchFamily="34" charset="0"/>
                <a:cs typeface="Arial" panose="020B0604020202020204" pitchFamily="34" charset="0"/>
              </a:rPr>
              <a:t>savo </a:t>
            </a:r>
            <a:r>
              <a:rPr lang="lt-LT" b="1" dirty="0">
                <a:latin typeface="Arial" panose="020B0604020202020204" pitchFamily="34" charset="0"/>
                <a:cs typeface="Arial" panose="020B0604020202020204" pitchFamily="34" charset="0"/>
              </a:rPr>
              <a:t>interneto svetainėje </a:t>
            </a:r>
            <a:r>
              <a:rPr lang="lt-LT" b="1" dirty="0" smtClean="0">
                <a:latin typeface="Arial" panose="020B0604020202020204" pitchFamily="34" charset="0"/>
                <a:cs typeface="Arial" panose="020B0604020202020204" pitchFamily="34" charset="0"/>
              </a:rPr>
              <a:t>privaloma viešinti</a:t>
            </a:r>
            <a:r>
              <a:rPr lang="lt-LT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pagrindimus</a:t>
            </a:r>
            <a:r>
              <a:rPr lang="lt-LT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tais </a:t>
            </a: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atvejais, kai CPO siūlomos prekės/paslaugos/darbai perkami ne per CPO, o savarankiškai 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(kai mažos vertės sutarties </a:t>
            </a: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vertė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vir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ši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ja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     10 </a:t>
            </a: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000 </a:t>
            </a:r>
            <a:r>
              <a:rPr lang="lt-L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Eur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PVM) (VPĮ </a:t>
            </a: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97 str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lt-LT" i="1" dirty="0" smtClean="0">
                <a:latin typeface="Arial" panose="020B0604020202020204" pitchFamily="34" charset="0"/>
                <a:cs typeface="Arial" panose="020B0604020202020204" pitchFamily="34" charset="0"/>
              </a:rPr>
              <a:t>nuo 2019-06-11).</a:t>
            </a:r>
            <a:endParaRPr lang="lt-L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Tx/>
              <a:buChar char="-"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586771686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828798" y="556953"/>
            <a:ext cx="10058400" cy="806334"/>
          </a:xfrm>
        </p:spPr>
        <p:txBody>
          <a:bodyPr>
            <a:normAutofit/>
          </a:bodyPr>
          <a:lstStyle/>
          <a:p>
            <a:r>
              <a:rPr lang="lt-LT" sz="28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</a:t>
            </a:r>
            <a:endParaRPr lang="lt-LT" sz="2800" b="1" dirty="0"/>
          </a:p>
        </p:txBody>
      </p:sp>
      <p:pic>
        <p:nvPicPr>
          <p:cNvPr id="3" name="Paveikslėlis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27" y="2769"/>
            <a:ext cx="1912350" cy="1956605"/>
          </a:xfrm>
          <a:prstGeom prst="rect">
            <a:avLst/>
          </a:prstGeom>
        </p:spPr>
      </p:pic>
      <p:sp>
        <p:nvSpPr>
          <p:cNvPr id="4" name="Stačiakampis 3"/>
          <p:cNvSpPr/>
          <p:nvPr/>
        </p:nvSpPr>
        <p:spPr>
          <a:xfrm>
            <a:off x="452583" y="1774707"/>
            <a:ext cx="11575932" cy="507831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97200" algn="just"/>
            <a:r>
              <a:rPr lang="lt-L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Kiti svarbūs VPĮ </a:t>
            </a:r>
            <a:r>
              <a:rPr lang="lt-L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 viešųjų pirkimų procedūroms taikomi reikalavimai:</a:t>
            </a:r>
          </a:p>
          <a:p>
            <a:pPr indent="97200" algn="just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lt-LT" b="1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lt-LT" b="1" dirty="0" smtClean="0">
                <a:latin typeface="Arial" panose="020B0604020202020204" pitchFamily="34" charset="0"/>
                <a:cs typeface="Arial" panose="020B0604020202020204" pitchFamily="34" charset="0"/>
              </a:rPr>
              <a:t>viečiant </a:t>
            </a:r>
            <a:r>
              <a:rPr lang="lt-LT" b="1" dirty="0">
                <a:latin typeface="Arial" panose="020B0604020202020204" pitchFamily="34" charset="0"/>
                <a:cs typeface="Arial" panose="020B0604020202020204" pitchFamily="34" charset="0"/>
              </a:rPr>
              <a:t>tiekėją dalyvauti MV neskelbiamame pirkime </a:t>
            </a: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(kai PO turi teisę netikrinti kvalifikacijos), </a:t>
            </a:r>
            <a:r>
              <a:rPr lang="lt-LT" b="1" dirty="0">
                <a:latin typeface="Arial" panose="020B0604020202020204" pitchFamily="34" charset="0"/>
                <a:cs typeface="Arial" panose="020B0604020202020204" pitchFamily="34" charset="0"/>
              </a:rPr>
              <a:t>PO privalo įvertinti, ar kviečiamas tiekėjas yra kvalifikuotas</a:t>
            </a: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, bent jau, ar turi teisės aktuose nustatytą teisę užsiimti sutarties vykdymui reikalinga veikla, pvz. perkamų maisto produktų tiekimo/tvarkymo veikla.  </a:t>
            </a:r>
          </a:p>
          <a:p>
            <a:pPr indent="97200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lt-LT" b="1" dirty="0" smtClean="0">
                <a:latin typeface="Arial" panose="020B0604020202020204" pitchFamily="34" charset="0"/>
                <a:cs typeface="Arial" panose="020B0604020202020204" pitchFamily="34" charset="0"/>
              </a:rPr>
              <a:t>utartis </a:t>
            </a:r>
            <a:r>
              <a:rPr lang="lt-LT" b="1" dirty="0">
                <a:latin typeface="Arial" panose="020B0604020202020204" pitchFamily="34" charset="0"/>
                <a:cs typeface="Arial" panose="020B0604020202020204" pitchFamily="34" charset="0"/>
              </a:rPr>
              <a:t>viešinti </a:t>
            </a: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privaloma nepriklausomai nuo jų vertės, nepriklausomai nuo to ar tai mažos vertės pirkimas ar ne. Viešinami laimėjusių tiekėjų 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raštu pateikti pasiūlymai</a:t>
            </a: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, raštu sudarytos sutartys, jų pakeitimai, pratęsimai. Viešinama ir tuo atveju, jeigu sutartis sudaryta atlikus pirkimą per CPO.</a:t>
            </a:r>
          </a:p>
          <a:p>
            <a:pPr indent="97200"/>
            <a:r>
              <a:rPr lang="lt-LT" b="1" dirty="0">
                <a:latin typeface="Arial" panose="020B0604020202020204" pitchFamily="34" charset="0"/>
                <a:cs typeface="Arial" panose="020B0604020202020204" pitchFamily="34" charset="0"/>
              </a:rPr>
              <a:t>Privaloma paviešinti tai, kas yra rašytinės formos (nepriklausomai nuo pirkimo / sutarties vertės)</a:t>
            </a: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- jeigu sutartis sudaryta raštu, o pasiūlymas pateiktas žodžiu – viešinama sutartis;</a:t>
            </a:r>
            <a:b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​- jeigu sutartis sudaryta žodžiu, o pasiūlymas pateiktas raštu – viešinamas pasiūlymas;​</a:t>
            </a:r>
            <a:b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- jeigu sutartis sudaryta ir pasiūlymas pateiktas raštu – viešinami abu</a:t>
            </a:r>
            <a:r>
              <a:rPr lang="lt-LT" b="1" dirty="0"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  <a:endParaRPr lang="lt-L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lt-LT" b="1" dirty="0" smtClean="0">
                <a:latin typeface="Arial" panose="020B0604020202020204" pitchFamily="34" charset="0"/>
                <a:cs typeface="Arial" panose="020B0604020202020204" pitchFamily="34" charset="0"/>
              </a:rPr>
              <a:t>tiekėjų siūlomi </a:t>
            </a:r>
            <a:r>
              <a:rPr lang="lt-LT" b="1" dirty="0">
                <a:latin typeface="Arial" panose="020B0604020202020204" pitchFamily="34" charset="0"/>
                <a:cs typeface="Arial" panose="020B0604020202020204" pitchFamily="34" charset="0"/>
              </a:rPr>
              <a:t>įkainiai </a:t>
            </a: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(prekės, paslaugos ar darbo vieneto kainos) </a:t>
            </a:r>
            <a:r>
              <a:rPr lang="lt-LT" b="1" u="sng" dirty="0">
                <a:latin typeface="Arial" panose="020B0604020202020204" pitchFamily="34" charset="0"/>
                <a:cs typeface="Arial" panose="020B0604020202020204" pitchFamily="34" charset="0"/>
              </a:rPr>
              <a:t>nelaikomi konfidencialia informacija</a:t>
            </a: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, todėl viešinant sutartis ir pasiūlymus CVP IS jie privalo būti paviešinti kartu su kita nekonfidencialia sutarties / pasiūlymo 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informacija (VPT informacija, </a:t>
            </a:r>
            <a:r>
              <a:rPr lang="lt-LT" i="1" dirty="0" smtClean="0">
                <a:latin typeface="Arial" panose="020B0604020202020204" pitchFamily="34" charset="0"/>
                <a:cs typeface="Arial" panose="020B0604020202020204" pitchFamily="34" charset="0"/>
              </a:rPr>
              <a:t>LAT nutartis </a:t>
            </a:r>
            <a:r>
              <a:rPr lang="pt-BR" i="1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2018-10-19 </a:t>
            </a:r>
            <a:r>
              <a:rPr lang="pt-BR" i="1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nutartis civilinėje byloje Nr. </a:t>
            </a:r>
            <a:r>
              <a:rPr lang="pt-BR" i="1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E3K-3-371-378/2018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b="1" dirty="0" smtClean="0">
                <a:latin typeface="Arial" panose="020B0604020202020204" pitchFamily="34" charset="0"/>
                <a:cs typeface="Arial" panose="020B0604020202020204" pitchFamily="34" charset="0"/>
              </a:rPr>
              <a:t>metinę </a:t>
            </a:r>
            <a:r>
              <a:rPr lang="lt-LT" b="1" dirty="0">
                <a:latin typeface="Arial" panose="020B0604020202020204" pitchFamily="34" charset="0"/>
                <a:cs typeface="Arial" panose="020B0604020202020204" pitchFamily="34" charset="0"/>
              </a:rPr>
              <a:t>ataska</a:t>
            </a: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itą </a:t>
            </a: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ATN-3</a:t>
            </a: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ū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tina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pateikti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30 d. kalendoriniams metams 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pasibaigus. Atkreipkite dėmesį: jei MV </a:t>
            </a: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pirkimas pradėtas (išsiųstas kvietimas, paskelbtas skelbimas) 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2019 </a:t>
            </a: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metais, tačiau sutartis sudaryta 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šiais </a:t>
            </a: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metais, šis mažos vertės pirkimas 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į Atn-3 2019 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 ataskaitą neįtraukiamas.</a:t>
            </a:r>
            <a:endParaRPr lang="lt-L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694044"/>
      </p:ext>
    </p:extLst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505527" y="1025236"/>
            <a:ext cx="9605818" cy="3352800"/>
          </a:xfrm>
        </p:spPr>
        <p:txBody>
          <a:bodyPr>
            <a:normAutofit/>
          </a:bodyPr>
          <a:lstStyle/>
          <a:p>
            <a:pPr algn="ctr"/>
            <a:r>
              <a:rPr lang="lt-LT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Ačiū už dėmesį</a:t>
            </a:r>
            <a:endParaRPr lang="lt-LT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aveikslėlis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27" y="2769"/>
            <a:ext cx="1912350" cy="1956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232668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Retrospektyvinė">
  <a:themeElements>
    <a:clrScheme name="Retrospektyvinė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tyvinė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yvinė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2928</TotalTime>
  <Words>1010</Words>
  <Application>Microsoft Office PowerPoint</Application>
  <PresentationFormat>Plačiaekranė</PresentationFormat>
  <Paragraphs>67</Paragraphs>
  <Slides>9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Retrospektyvinė</vt:lpstr>
      <vt:lpstr>VIEŠŲJŲ PIRKIMŲ CENTRALIZAVIMAS        KAUNO MIESTO SAVIVALDYBĖJE </vt:lpstr>
      <vt:lpstr>PAGRINDINIŲ SUTARČIŲ, SUDARYTŲ PAGAL CENTRALIZUOTŲ PIRKIMŲ PRELIMINARIĄSIAS SUTARTIS, SKAIČIUS</vt:lpstr>
      <vt:lpstr>                    CENTRALIZUOTŲ PIRKIMŲ BŪTINUMAS </vt:lpstr>
      <vt:lpstr>CENTRALIZUOTŲ PIRKIMŲ TIKSLINGUMAS, TEIKIAMOS           GALIMYBĖS / NAUDA Centralizuoti pirkimai užtikrina viešųjų lėšų racionalų naudojimą ir taupymą Kiaulienos ir jautienos produktų pirkimas</vt:lpstr>
      <vt:lpstr>     CENTRALIZUOTŲ PIRKIMŲ TIKSLINGUMAS, TEIKIAMOS           GALIMYBĖS / NAUDA Centralizuoti pirkimai užtikrina viešųjų lėšų racionalų naudojimą ir taupymą. Žuvies ir paukštienos pirkimai.</vt:lpstr>
      <vt:lpstr>CENTRALIZUOTŲ PIRKIMŲ TIKSLINGUMAS, TEIKIAMOS           GALIMYBĖS / NAUDA Centralizuoti pirkimai užtikrina viešųjų lėšų racionalų naudojimą ir taupymą.  Bulvių, obuolių, kiaušinių, šaldytų uogų, vaisių ir daržovių pirkimai.</vt:lpstr>
      <vt:lpstr>              VPĮ NAUJOVĖS NUO 2020-01-01</vt:lpstr>
      <vt:lpstr>              </vt:lpstr>
      <vt:lpstr>Ačiū už dėmesį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Kodėl</dc:title>
  <dc:creator>Daiva Čeponienė</dc:creator>
  <cp:lastModifiedBy>Asta Keruckė</cp:lastModifiedBy>
  <cp:revision>336</cp:revision>
  <dcterms:created xsi:type="dcterms:W3CDTF">2019-01-12T12:34:41Z</dcterms:created>
  <dcterms:modified xsi:type="dcterms:W3CDTF">2020-01-17T08:34:55Z</dcterms:modified>
</cp:coreProperties>
</file>