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charts/chart1.xml" ContentType="application/vnd.openxmlformats-officedocument.drawingml.chart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8" r:id="rId1"/>
    <p:sldMasterId id="2147486067" r:id="rId2"/>
  </p:sldMasterIdLst>
  <p:notesMasterIdLst>
    <p:notesMasterId r:id="rId28"/>
  </p:notesMasterIdLst>
  <p:handoutMasterIdLst>
    <p:handoutMasterId r:id="rId29"/>
  </p:handoutMasterIdLst>
  <p:sldIdLst>
    <p:sldId id="321" r:id="rId3"/>
    <p:sldId id="424" r:id="rId4"/>
    <p:sldId id="426" r:id="rId5"/>
    <p:sldId id="428" r:id="rId6"/>
    <p:sldId id="429" r:id="rId7"/>
    <p:sldId id="430" r:id="rId8"/>
    <p:sldId id="431" r:id="rId9"/>
    <p:sldId id="427" r:id="rId10"/>
    <p:sldId id="432" r:id="rId11"/>
    <p:sldId id="433" r:id="rId12"/>
    <p:sldId id="436" r:id="rId13"/>
    <p:sldId id="437" r:id="rId14"/>
    <p:sldId id="435" r:id="rId15"/>
    <p:sldId id="438" r:id="rId16"/>
    <p:sldId id="442" r:id="rId17"/>
    <p:sldId id="443" r:id="rId18"/>
    <p:sldId id="444" r:id="rId19"/>
    <p:sldId id="441" r:id="rId20"/>
    <p:sldId id="439" r:id="rId21"/>
    <p:sldId id="440" r:id="rId22"/>
    <p:sldId id="445" r:id="rId23"/>
    <p:sldId id="446" r:id="rId24"/>
    <p:sldId id="448" r:id="rId25"/>
    <p:sldId id="458" r:id="rId26"/>
    <p:sldId id="450" r:id="rId2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Numatytoji sekcija" id="{2BA08B11-E2C7-4AD1-88A9-405DA9C5A1BA}">
          <p14:sldIdLst>
            <p14:sldId id="321"/>
            <p14:sldId id="424"/>
            <p14:sldId id="426"/>
            <p14:sldId id="428"/>
            <p14:sldId id="429"/>
            <p14:sldId id="430"/>
            <p14:sldId id="431"/>
            <p14:sldId id="427"/>
            <p14:sldId id="432"/>
            <p14:sldId id="433"/>
            <p14:sldId id="436"/>
            <p14:sldId id="437"/>
            <p14:sldId id="435"/>
            <p14:sldId id="438"/>
            <p14:sldId id="442"/>
            <p14:sldId id="443"/>
            <p14:sldId id="444"/>
            <p14:sldId id="441"/>
            <p14:sldId id="439"/>
            <p14:sldId id="440"/>
            <p14:sldId id="445"/>
            <p14:sldId id="446"/>
            <p14:sldId id="448"/>
            <p14:sldId id="458"/>
            <p14:sldId id="450"/>
          </p14:sldIdLst>
        </p14:section>
        <p14:section name="Sekcija be pavadinimo" id="{CADB2840-3C99-4A28-A191-F50EF208F0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E46C0A"/>
    <a:srgbClr val="F4F785"/>
    <a:srgbClr val="C7A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inis stilius 1 – paryškinima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eminis stilius 1 – paryškinima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Šviesus stili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Šviesus stilius 2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Vidutinis stilius 1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 autoAdjust="0"/>
    <p:restoredTop sz="86797" autoAdjust="0"/>
  </p:normalViewPr>
  <p:slideViewPr>
    <p:cSldViewPr>
      <p:cViewPr varScale="1">
        <p:scale>
          <a:sx n="79" d="100"/>
          <a:sy n="79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apali\Desktop\NMPP_PUPP_VBE\PUPP_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Lapas7!$B$1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Lapas7!$A$2:$A$9</c:f>
              <c:strCache>
                <c:ptCount val="8"/>
                <c:pt idx="0">
                  <c:v>Lietuva 2015</c:v>
                </c:pt>
                <c:pt idx="1">
                  <c:v>Kaunas 2015</c:v>
                </c:pt>
                <c:pt idx="2">
                  <c:v>Lietuva 2016</c:v>
                </c:pt>
                <c:pt idx="3">
                  <c:v>Kaunas 2016</c:v>
                </c:pt>
                <c:pt idx="4">
                  <c:v>Lietuva 2017</c:v>
                </c:pt>
                <c:pt idx="5">
                  <c:v>Kaunas 2017</c:v>
                </c:pt>
                <c:pt idx="6">
                  <c:v>Lietuva 2018</c:v>
                </c:pt>
                <c:pt idx="7">
                  <c:v>Kaunas 2018</c:v>
                </c:pt>
              </c:strCache>
            </c:strRef>
          </c:cat>
          <c:val>
            <c:numRef>
              <c:f>Lapas7!$B$2:$B$9</c:f>
              <c:numCache>
                <c:formatCode>0%</c:formatCode>
                <c:ptCount val="8"/>
                <c:pt idx="0">
                  <c:v>0.36617707058343535</c:v>
                </c:pt>
                <c:pt idx="1">
                  <c:v>0.46194379391100704</c:v>
                </c:pt>
                <c:pt idx="2">
                  <c:v>0.36438222253255592</c:v>
                </c:pt>
                <c:pt idx="3">
                  <c:v>0.46010237880156579</c:v>
                </c:pt>
                <c:pt idx="4">
                  <c:v>0.40030622009569378</c:v>
                </c:pt>
                <c:pt idx="5">
                  <c:v>0.48659653885307091</c:v>
                </c:pt>
                <c:pt idx="6">
                  <c:v>0.22800000000000001</c:v>
                </c:pt>
                <c:pt idx="7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F-4E3F-A1A7-8E80BE6BE42A}"/>
            </c:ext>
          </c:extLst>
        </c:ser>
        <c:ser>
          <c:idx val="1"/>
          <c:order val="1"/>
          <c:tx>
            <c:strRef>
              <c:f>Lapas7!$C$1</c:f>
              <c:strCache>
                <c:ptCount val="1"/>
                <c:pt idx="0">
                  <c:v>Lietuvių kalba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Lapas7!$A$2:$A$9</c:f>
              <c:strCache>
                <c:ptCount val="8"/>
                <c:pt idx="0">
                  <c:v>Lietuva 2015</c:v>
                </c:pt>
                <c:pt idx="1">
                  <c:v>Kaunas 2015</c:v>
                </c:pt>
                <c:pt idx="2">
                  <c:v>Lietuva 2016</c:v>
                </c:pt>
                <c:pt idx="3">
                  <c:v>Kaunas 2016</c:v>
                </c:pt>
                <c:pt idx="4">
                  <c:v>Lietuva 2017</c:v>
                </c:pt>
                <c:pt idx="5">
                  <c:v>Kaunas 2017</c:v>
                </c:pt>
                <c:pt idx="6">
                  <c:v>Lietuva 2018</c:v>
                </c:pt>
                <c:pt idx="7">
                  <c:v>Kaunas 2018</c:v>
                </c:pt>
              </c:strCache>
            </c:strRef>
          </c:cat>
          <c:val>
            <c:numRef>
              <c:f>Lapas7!$C$2:$C$9</c:f>
              <c:numCache>
                <c:formatCode>0%</c:formatCode>
                <c:ptCount val="8"/>
                <c:pt idx="0">
                  <c:v>0.46752015173067807</c:v>
                </c:pt>
                <c:pt idx="1">
                  <c:v>0.53960396039603964</c:v>
                </c:pt>
                <c:pt idx="2">
                  <c:v>0.51647242998782394</c:v>
                </c:pt>
                <c:pt idx="3">
                  <c:v>0.5890657855211775</c:v>
                </c:pt>
                <c:pt idx="4">
                  <c:v>0.50640021397730317</c:v>
                </c:pt>
                <c:pt idx="5">
                  <c:v>0.6039202433254478</c:v>
                </c:pt>
                <c:pt idx="6">
                  <c:v>0.47199999999999998</c:v>
                </c:pt>
                <c:pt idx="7">
                  <c:v>0.61399999999999999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F-4E3F-A1A7-8E80BE6BE4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822144"/>
        <c:axId val="70828032"/>
      </c:barChart>
      <c:catAx>
        <c:axId val="7082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828032"/>
        <c:crosses val="autoZero"/>
        <c:auto val="1"/>
        <c:lblAlgn val="ctr"/>
        <c:lblOffset val="100"/>
        <c:noMultiLvlLbl val="0"/>
      </c:catAx>
      <c:valAx>
        <c:axId val="70828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08221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t-L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1DA7-0D08-4175-BAFD-532685680F09}" type="datetimeFigureOut">
              <a:rPr lang="lt-LT" smtClean="0"/>
              <a:t>2018-08-29</a:t>
            </a:fld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73DF5-35A9-45CE-96F7-B1E3D3FBCD5D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308857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a-RU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AFE348-EAE6-4388-B002-F7F718B34DDB}" type="datetimeFigureOut">
              <a:rPr lang="ba-RU"/>
              <a:pPr>
                <a:defRPr/>
              </a:pPr>
              <a:t>29.08.18</a:t>
            </a:fld>
            <a:endParaRPr lang="ba-RU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a-RU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Spustelėję redag. ruoš. teksto stilių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  <a:endParaRPr lang="ba-RU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a-RU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C8E234-04D0-418B-B508-72E4E169BABD}" type="slidenum">
              <a:rPr lang="ba-RU" altLang="lt-LT"/>
              <a:pPr>
                <a:defRPr/>
              </a:pPr>
              <a:t>‹#›</a:t>
            </a:fld>
            <a:endParaRPr lang="ba-RU" altLang="lt-LT"/>
          </a:p>
        </p:txBody>
      </p:sp>
    </p:spTree>
    <p:extLst>
      <p:ext uri="{BB962C8B-B14F-4D97-AF65-F5344CB8AC3E}">
        <p14:creationId xmlns:p14="http://schemas.microsoft.com/office/powerpoint/2010/main" val="41284223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A208-D464-45C6-B266-26DABB3BDC16}" type="slidenum">
              <a:rPr lang="lt-LT" smtClean="0">
                <a:solidFill>
                  <a:prstClr val="black"/>
                </a:solidFill>
              </a:rPr>
              <a:pPr/>
              <a:t>2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7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D3E2B37-A366-4C7D-8D16-4CBD3842D14C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9DCEB0-27D3-49FB-A635-C454A616814C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337557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4DED29D-1FB1-4032-9334-E057221127A9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056E5-B39D-4D78-A282-45D842284239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243385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1DAA67-9F93-4F94-A4BD-5898AE6B352E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2F3576-F1F4-4C06-B674-D783ECCF55DF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61839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6E0-7AF3-47B4-ACAC-C05FCC4A40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6F2E-8ABE-4C99-908D-184B8D40F1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5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9CB0-AA7D-4B7B-BEDF-D2F5E3991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C6F0-6F09-4596-80DA-06B30149D8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00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3E6-A95B-4297-ADEF-3C3441725F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BDC6-23FA-4894-827D-17B016D847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452D-CAFF-4FAA-A2A6-7B3A43E89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FC9C-0C31-41C9-A679-593A40560F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0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0D91-9467-435E-8B94-C4D696B78D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CEB9-8E7D-4F15-BF7A-ED841EAD0A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3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9F38-955F-4B70-A53E-096835D58B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EF49-E1C4-4DEA-8054-E44EDADFEC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0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D49A-450F-42FF-BA03-C9E27AC75D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B9FB-F63B-4E5B-8970-27E0E8F490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E15B-07C3-48D5-8272-ADD3BEFA3A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8748-B98E-4D8B-8A79-9BC6CA020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0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59F7AD-B2C9-43CD-B0C1-1E070487EE72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032E7-9CC3-4556-A3E6-B072B8132176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66954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38F5-8452-4CE4-A964-D2AFBA1B4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ADED-F91B-4989-9D46-486FB540A6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41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864F-A735-4070-9BDC-F267444AE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3567-3BAB-40D6-9B6C-E5131E8D81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94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6344-294E-43D0-8E9A-6C66C8B576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B766-DDEC-408D-9149-E6A0826730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2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8800FD-CF79-4B78-9F2E-C97631E58931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E0A45-A6FB-43C0-88C2-179798A399DB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39679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260EDEA-BBA1-49BE-95F7-BAC7F5194318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34172-C3DA-4C48-97C2-693F4E3D41B1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373218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22FC09-C8E3-4C08-A438-A624EEADBB17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F3D47E-AD97-430B-8FB7-00E927B053C9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174659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91E2B7-F176-448B-8917-8FC233ED036C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AE9620-47BD-4797-8EE4-3C408EAA8B41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62763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59B0230-ACBC-49C1-8639-79384D9DF5FD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602D0-E016-4AA1-BBC1-93C1117714CE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165652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D278FF-6FC9-4F22-8757-01609382F91A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8B3031-7894-4B4E-8E90-E8061EE68420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234856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70F525-922A-4EC9-B073-83E2FF80629D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E741E-B1A4-484C-91D7-B9CF51915DAA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403412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74C066-3C1F-48E9-9A9B-FF6A2F20B994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440B16-71B8-41A0-AF5F-4181C5CAA9C2}" type="slidenum">
              <a:rPr lang="en-US" altLang="lt-LT"/>
              <a:pPr>
                <a:defRPr/>
              </a:pPr>
              <a:t>‹#›</a:t>
            </a:fld>
            <a:endParaRPr lang="en-US" alt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  <p:sldLayoutId id="2147485913" r:id="rId2"/>
    <p:sldLayoutId id="2147485914" r:id="rId3"/>
    <p:sldLayoutId id="2147485915" r:id="rId4"/>
    <p:sldLayoutId id="2147485916" r:id="rId5"/>
    <p:sldLayoutId id="2147485917" r:id="rId6"/>
    <p:sldLayoutId id="2147485918" r:id="rId7"/>
    <p:sldLayoutId id="2147485919" r:id="rId8"/>
    <p:sldLayoutId id="2147485920" r:id="rId9"/>
    <p:sldLayoutId id="2147485921" r:id="rId10"/>
    <p:sldLayoutId id="214748592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55D28D7-7C40-4FC2-83A0-AB037D589CF5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 eaLnBrk="1" hangingPunct="1">
                <a:defRPr/>
              </a:pPr>
              <a:t>8/29/2018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53273F4-8EA9-4DF1-B825-00965E9C79D2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4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8" r:id="rId1"/>
    <p:sldLayoutId id="2147486069" r:id="rId2"/>
    <p:sldLayoutId id="2147486070" r:id="rId3"/>
    <p:sldLayoutId id="2147486071" r:id="rId4"/>
    <p:sldLayoutId id="2147486072" r:id="rId5"/>
    <p:sldLayoutId id="2147486073" r:id="rId6"/>
    <p:sldLayoutId id="2147486074" r:id="rId7"/>
    <p:sldLayoutId id="2147486075" r:id="rId8"/>
    <p:sldLayoutId id="2147486076" r:id="rId9"/>
    <p:sldLayoutId id="2147486077" r:id="rId10"/>
    <p:sldLayoutId id="21474860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059831" y="1484784"/>
            <a:ext cx="6084169" cy="4536504"/>
          </a:xfrm>
        </p:spPr>
        <p:txBody>
          <a:bodyPr/>
          <a:lstStyle/>
          <a:p>
            <a:pPr eaLnBrk="1" hangingPunct="1">
              <a:defRPr/>
            </a:pPr>
            <a:r>
              <a:rPr lang="lt-L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32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INFORMACIJA ŠVIETIMO ĮSTAIGOMS </a:t>
            </a:r>
            <a:r>
              <a:rPr lang="lt-LT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2018 08 29</a:t>
            </a:r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420888"/>
            <a:ext cx="8703144" cy="2646832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Patalpų plotas vienam mokiniui </a:t>
            </a:r>
            <a:b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m. (kv. m.)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1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Ikimokyklinio ir priešmokyklinio ugdymo mokytojų darbo užmokestis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512" y="2708920"/>
            <a:ext cx="8496830" cy="22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9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2564904"/>
            <a:ext cx="8472706" cy="2509618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Pradinio, pagrindinio ir vidurinio ugdymo mokytojų </a:t>
            </a:r>
            <a:r>
              <a:rPr lang="lt-LT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 užmokestis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Formuojami klasių komplektai miestų savivaldybėse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696" y="2204864"/>
            <a:ext cx="8502421" cy="34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1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Savivaldybių dalyvavimas neformaliajame vaikų švietime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2274794"/>
            <a:ext cx="8424936" cy="31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4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Mokyklų, neturinčių jokio švietimo pagalbos specialisto dalis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28" y="2636912"/>
            <a:ext cx="8229600" cy="24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7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Mokyklų, neturinčių psichologo, dalis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2492896"/>
            <a:ext cx="8460432" cy="26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4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Mokyklų, neturinčių specialiojo pedagogo (logopedo), dalis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512" y="2450677"/>
            <a:ext cx="8352928" cy="28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Mokykloje gerai besijaučiančių mokinių dalis savivaldybėse svyruoja nuo 42 iki 75 proc. (2017 m.)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2492896"/>
            <a:ext cx="8462026" cy="26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PUPP pasiekimų pagrindinis lygmuo savivaldybėse (2017 m.)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348880"/>
            <a:ext cx="8618558" cy="28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0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emografinės tendencijos </a:t>
            </a:r>
            <a:b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 2022 m.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1418-717A-4129-BF7A-9FDE0EBF72E0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355160" cy="3993307"/>
          </a:xfrm>
        </p:spPr>
        <p:txBody>
          <a:bodyPr/>
          <a:lstStyle/>
          <a:p>
            <a:pPr algn="just"/>
            <a:r>
              <a:rPr lang="lt-L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Prognozuojama, kad iki  2022 m. labiausiai mažės 17–18 metų gyventojų.</a:t>
            </a:r>
            <a:endParaRPr lang="lt-L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Mokyklų, kuriose visi mokiniai pasiekė bent patenkinamą skaitymo ir lietuvių kalbos lygmenį, dalis savivaldybėje – nuo 0 iki 100 proc. (2017 m.)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2303421"/>
            <a:ext cx="8352928" cy="30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Apibendrintas ir visų dalykų VBE RODIKLIS 2017 M. (standartizuotais taškais)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5656" y="1497205"/>
            <a:ext cx="5832648" cy="48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NMPP 2017 M.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041" y="2341232"/>
            <a:ext cx="8586759" cy="31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3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agrindinio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ugdymo pasiekimų patikrinimo </a:t>
            </a:r>
            <a:r>
              <a:rPr lang="lt-LT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kokyb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palyginimas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metais</a:t>
            </a: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325468"/>
              </p:ext>
            </p:extLst>
          </p:nvPr>
        </p:nvGraphicFramePr>
        <p:xfrm>
          <a:off x="457200" y="1628800"/>
          <a:ext cx="80752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4694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m. apibendrintų savivaldybės mokyklų 2018 m. VBE rezultatų palyginimas su šalies rezultatais, naudojant standartizuotus taškus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9632" y="1628800"/>
            <a:ext cx="5994420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6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Savivaldybės 2018 m. VBE balų vidurkių palyginimas su šalies rezultatais, naudojant standartizuotus taškus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5656" y="1600200"/>
            <a:ext cx="5821158" cy="48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3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Prognozuojama ikimokyklinio amžiaus vaikų (0–6 m.) skaičiaus kaita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1988840"/>
            <a:ext cx="85039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4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520" y="2708920"/>
            <a:ext cx="8352928" cy="2321897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Prognozuojama 7–10 m. amžiaus vaikų skaičiaus kaita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1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512" y="2580886"/>
            <a:ext cx="8424936" cy="2416454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379715" y="404664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Prognozuojama 11–16 m. amžiaus vaikų skaičiaus kaita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2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3" y="2554480"/>
            <a:ext cx="8501811" cy="2574543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379715" y="404664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Prognozuojama 17–18 m. amžiaus gyventojų skaičiaus kaita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3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512" y="2492896"/>
            <a:ext cx="8465042" cy="2588964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426165" y="484177"/>
            <a:ext cx="8229600" cy="1143000"/>
          </a:xfrm>
        </p:spPr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skaičiaus mažėjimas nuo </a:t>
            </a:r>
            <a:b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m. iki 2017 m. bendrojo ugdymo mokyklose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79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Vienam mokytojui tenkančių mokinių skaičius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512" y="2276872"/>
            <a:ext cx="8418356" cy="32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Aukštos kvalifikacijos mokytojų dalis savivaldybėse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584" y="2408402"/>
            <a:ext cx="8504855" cy="26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6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24439</TotalTime>
  <Words>237</Words>
  <Application>Microsoft Office PowerPoint</Application>
  <PresentationFormat>Demonstracija ekrane (4:3)</PresentationFormat>
  <Paragraphs>28</Paragraphs>
  <Slides>25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1_Office Theme</vt:lpstr>
      <vt:lpstr>11_Office Theme</vt:lpstr>
      <vt:lpstr>  INFORMACIJA ŠVIETIMO ĮSTAIGOMS  2018 08 29  </vt:lpstr>
      <vt:lpstr>Demografinės tendencijos  iki 2022 m.</vt:lpstr>
      <vt:lpstr>Prognozuojama ikimokyklinio amžiaus vaikų (0–6 m.) skaičiaus kaita</vt:lpstr>
      <vt:lpstr>Prognozuojama 7–10 m. amžiaus vaikų skaičiaus kaita</vt:lpstr>
      <vt:lpstr>Prognozuojama 11–16 m. amžiaus vaikų skaičiaus kaita</vt:lpstr>
      <vt:lpstr>Prognozuojama 17–18 m. amžiaus gyventojų skaičiaus kaita</vt:lpstr>
      <vt:lpstr>Mokinių skaičiaus mažėjimas nuo  2014 m. iki 2017 m. bendrojo ugdymo mokyklose</vt:lpstr>
      <vt:lpstr>Vienam mokytojui tenkančių mokinių skaičius</vt:lpstr>
      <vt:lpstr>Aukštos kvalifikacijos mokytojų dalis savivaldybėse</vt:lpstr>
      <vt:lpstr>Patalpų plotas vienam mokiniui  2017 m. (kv. m.)</vt:lpstr>
      <vt:lpstr>Ikimokyklinio ir priešmokyklinio ugdymo mokytojų darbo užmokestis</vt:lpstr>
      <vt:lpstr>Pradinio, pagrindinio ir vidurinio ugdymo mokytojų darbo užmokestis</vt:lpstr>
      <vt:lpstr>Formuojami klasių komplektai miestų savivaldybėse</vt:lpstr>
      <vt:lpstr>Savivaldybių dalyvavimas neformaliajame vaikų švietime</vt:lpstr>
      <vt:lpstr>Mokyklų, neturinčių jokio švietimo pagalbos specialisto dalis</vt:lpstr>
      <vt:lpstr>Mokyklų, neturinčių psichologo, dalis</vt:lpstr>
      <vt:lpstr>Mokyklų, neturinčių specialiojo pedagogo (logopedo), dalis</vt:lpstr>
      <vt:lpstr>Mokykloje gerai besijaučiančių mokinių dalis savivaldybėse svyruoja nuo 42 iki 75 proc. (2017 m.)</vt:lpstr>
      <vt:lpstr>PUPP pasiekimų pagrindinis lygmuo savivaldybėse (2017 m.)</vt:lpstr>
      <vt:lpstr>Mokyklų, kuriose visi mokiniai pasiekė bent patenkinamą skaitymo ir lietuvių kalbos lygmenį, dalis savivaldybėje – nuo 0 iki 100 proc. (2017 m.)</vt:lpstr>
      <vt:lpstr>Apibendrintas ir visų dalykų VBE RODIKLIS 2017 M. (standartizuotais taškais)</vt:lpstr>
      <vt:lpstr>NMPP 2017 M.</vt:lpstr>
      <vt:lpstr>Pagrindinio ugdymo pasiekimų patikrinimo rezultų kokybės  palyginimas 2015-2018 metais</vt:lpstr>
      <vt:lpstr>2018 m. apibendrintų savivaldybės mokyklų 2018 m. VBE rezultatų palyginimas su šalies rezultatais, naudojant standartizuotus taškus</vt:lpstr>
      <vt:lpstr>Savivaldybės 2018 m. VBE balų vidurkių palyginimas su šalies rezultatais, naudojant standartizuotus taškus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Skrandis</dc:creator>
  <cp:lastModifiedBy>Ona Visockienė</cp:lastModifiedBy>
  <cp:revision>938</cp:revision>
  <cp:lastPrinted>2017-12-06T15:01:54Z</cp:lastPrinted>
  <dcterms:created xsi:type="dcterms:W3CDTF">2015-01-20T18:56:09Z</dcterms:created>
  <dcterms:modified xsi:type="dcterms:W3CDTF">2018-08-29T04:50:59Z</dcterms:modified>
</cp:coreProperties>
</file>