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9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888" r:id="rId2"/>
  </p:sldMasterIdLst>
  <p:notesMasterIdLst>
    <p:notesMasterId r:id="rId22"/>
  </p:notesMasterIdLst>
  <p:handoutMasterIdLst>
    <p:handoutMasterId r:id="rId23"/>
  </p:handoutMasterIdLst>
  <p:sldIdLst>
    <p:sldId id="451" r:id="rId3"/>
    <p:sldId id="433" r:id="rId4"/>
    <p:sldId id="436" r:id="rId5"/>
    <p:sldId id="439" r:id="rId6"/>
    <p:sldId id="437" r:id="rId7"/>
    <p:sldId id="438" r:id="rId8"/>
    <p:sldId id="444" r:id="rId9"/>
    <p:sldId id="442" r:id="rId10"/>
    <p:sldId id="443" r:id="rId11"/>
    <p:sldId id="435" r:id="rId12"/>
    <p:sldId id="447" r:id="rId13"/>
    <p:sldId id="448" r:id="rId14"/>
    <p:sldId id="450" r:id="rId15"/>
    <p:sldId id="454" r:id="rId16"/>
    <p:sldId id="434" r:id="rId17"/>
    <p:sldId id="440" r:id="rId18"/>
    <p:sldId id="441" r:id="rId19"/>
    <p:sldId id="453" r:id="rId20"/>
    <p:sldId id="445" r:id="rId2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oleta Starkuvienė" initials="V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 stiliaus, lentelės tinkleli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Vidutinis stili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Vidutinis stilius 2 – paryškinima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Vidutinis stilius 2 – paryškinima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Vidutinis stilius 2 – paryškinima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Vidutinis stilius 2 – paryškinima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97" autoAdjust="0"/>
    <p:restoredTop sz="95441" autoAdjust="0"/>
  </p:normalViewPr>
  <p:slideViewPr>
    <p:cSldViewPr snapToGrid="0" snapToObjects="1">
      <p:cViewPr varScale="1">
        <p:scale>
          <a:sx n="83" d="100"/>
          <a:sy n="83" d="100"/>
        </p:scale>
        <p:origin x="1550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8E-2"/>
          <c:y val="0.11560693641618497"/>
          <c:w val="0.93600000000000005"/>
          <c:h val="0.699421965317919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1.0355695543837057E-3"/>
                  <c:y val="0.1493770062185226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997-4F56-A24D-004552EC9A01}"/>
                </c:ext>
              </c:extLst>
            </c:dLbl>
            <c:dLbl>
              <c:idx val="1"/>
              <c:layout>
                <c:manualLayout>
                  <c:x val="1.8463746616919074E-3"/>
                  <c:y val="-1.59408984620809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997-4F56-A24D-004552EC9A01}"/>
                </c:ext>
              </c:extLst>
            </c:dLbl>
            <c:dLbl>
              <c:idx val="2"/>
              <c:layout>
                <c:manualLayout>
                  <c:x val="4.235575088074317E-3"/>
                  <c:y val="-3.617187092646678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997-4F56-A24D-004552EC9A01}"/>
                </c:ext>
              </c:extLst>
            </c:dLbl>
            <c:dLbl>
              <c:idx val="3"/>
              <c:layout>
                <c:manualLayout>
                  <c:x val="1.0355778549194783E-3"/>
                  <c:y val="-4.57098196880127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997-4F56-A24D-004552EC9A01}"/>
                </c:ext>
              </c:extLst>
            </c:dLbl>
            <c:dLbl>
              <c:idx val="4"/>
              <c:layout>
                <c:manualLayout>
                  <c:x val="-2.1644193782351939E-3"/>
                  <c:y val="-3.96405834276568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997-4F56-A24D-004552EC9A01}"/>
                </c:ext>
              </c:extLst>
            </c:dLbl>
            <c:dLbl>
              <c:idx val="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97-4F56-A24D-004552EC9A01}"/>
                </c:ext>
              </c:extLst>
            </c:dLbl>
            <c:dLbl>
              <c:idx val="6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97-4F56-A24D-004552EC9A01}"/>
                </c:ext>
              </c:extLst>
            </c:dLbl>
            <c:dLbl>
              <c:idx val="7"/>
              <c:layout>
                <c:manualLayout>
                  <c:xMode val="edge"/>
                  <c:yMode val="edge"/>
                  <c:x val="0.76800000000000002"/>
                  <c:y val="0.7687861271676300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997-4F56-A24D-004552EC9A01}"/>
                </c:ext>
              </c:extLst>
            </c:dLbl>
            <c:dLbl>
              <c:idx val="8"/>
              <c:layout>
                <c:manualLayout>
                  <c:xMode val="edge"/>
                  <c:yMode val="edge"/>
                  <c:x val="0.84960000000000002"/>
                  <c:y val="1.15606936416184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997-4F56-A24D-004552EC9A01}"/>
                </c:ext>
              </c:extLst>
            </c:dLbl>
            <c:dLbl>
              <c:idx val="9"/>
              <c:layout>
                <c:manualLayout>
                  <c:xMode val="edge"/>
                  <c:yMode val="edge"/>
                  <c:x val="0.83520000000000005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997-4F56-A24D-004552EC9A01}"/>
                </c:ext>
              </c:extLst>
            </c:dLbl>
            <c:dLbl>
              <c:idx val="10"/>
              <c:layout>
                <c:manualLayout>
                  <c:xMode val="edge"/>
                  <c:yMode val="edge"/>
                  <c:x val="0.872"/>
                  <c:y val="0.5491329479768786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997-4F56-A24D-004552EC9A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2017-2018 m. m.</c:v>
                </c:pt>
                <c:pt idx="1">
                  <c:v>2018-2019 m. m.</c:v>
                </c:pt>
                <c:pt idx="2">
                  <c:v>2019-2020 m.m.</c:v>
                </c:pt>
                <c:pt idx="3">
                  <c:v>2020-2021 m. m.</c:v>
                </c:pt>
                <c:pt idx="4">
                  <c:v>2021-2022 m. m.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3</c:v>
                </c:pt>
                <c:pt idx="1">
                  <c:v>11</c:v>
                </c:pt>
                <c:pt idx="2">
                  <c:v>1</c:v>
                </c:pt>
                <c:pt idx="3">
                  <c:v>8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997-4F56-A24D-004552EC9A0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Mode val="edge"/>
                  <c:yMode val="edge"/>
                  <c:x val="0.1696"/>
                  <c:y val="0.491329479768786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997-4F56-A24D-004552EC9A01}"/>
                </c:ext>
              </c:extLst>
            </c:dLbl>
            <c:dLbl>
              <c:idx val="2"/>
              <c:layout>
                <c:manualLayout>
                  <c:x val="5.6116231712340925E-3"/>
                  <c:y val="0.2556046487037930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2997-4F56-A24D-004552EC9A01}"/>
                </c:ext>
              </c:extLst>
            </c:dLbl>
            <c:dLbl>
              <c:idx val="3"/>
              <c:layout>
                <c:manualLayout>
                  <c:x val="-7.8837406192067139E-4"/>
                  <c:y val="0.2498243018829837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2997-4F56-A24D-004552EC9A01}"/>
                </c:ext>
              </c:extLst>
            </c:dLbl>
            <c:dLbl>
              <c:idx val="4"/>
              <c:layout>
                <c:manualLayout>
                  <c:xMode val="edge"/>
                  <c:yMode val="edge"/>
                  <c:x val="0.91679999999999995"/>
                  <c:y val="0.572254335260115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997-4F56-A24D-004552EC9A01}"/>
                </c:ext>
              </c:extLst>
            </c:dLbl>
            <c:dLbl>
              <c:idx val="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997-4F56-A24D-004552EC9A01}"/>
                </c:ext>
              </c:extLst>
            </c:dLbl>
            <c:dLbl>
              <c:idx val="6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997-4F56-A24D-004552EC9A01}"/>
                </c:ext>
              </c:extLst>
            </c:dLbl>
            <c:dLbl>
              <c:idx val="8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997-4F56-A24D-004552EC9A01}"/>
                </c:ext>
              </c:extLst>
            </c:dLbl>
            <c:numFmt formatCode="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2017-2018 m. m.</c:v>
                </c:pt>
                <c:pt idx="1">
                  <c:v>2018-2019 m. m.</c:v>
                </c:pt>
                <c:pt idx="2">
                  <c:v>2019-2020 m.m.</c:v>
                </c:pt>
                <c:pt idx="3">
                  <c:v>2020-2021 m. m.</c:v>
                </c:pt>
                <c:pt idx="4">
                  <c:v>2021-2022 m. m.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2">
                  <c:v>-1</c:v>
                </c:pt>
                <c:pt idx="3">
                  <c:v>-1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2997-4F56-A24D-004552EC9A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87690648"/>
        <c:axId val="1"/>
      </c:barChart>
      <c:catAx>
        <c:axId val="187690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87690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nedirbo liepos mėn.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2017 m.</c:v>
                </c:pt>
                <c:pt idx="1">
                  <c:v>2018 m.</c:v>
                </c:pt>
                <c:pt idx="2">
                  <c:v>2019 m.</c:v>
                </c:pt>
                <c:pt idx="3">
                  <c:v>2020 m.</c:v>
                </c:pt>
                <c:pt idx="4">
                  <c:v>2021 m.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35</c:v>
                </c:pt>
                <c:pt idx="1">
                  <c:v>36</c:v>
                </c:pt>
                <c:pt idx="2">
                  <c:v>33</c:v>
                </c:pt>
                <c:pt idx="3">
                  <c:v>5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CD-4394-89C4-C2995588569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nedirbo rugpjūčio mėn.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2017 m.</c:v>
                </c:pt>
                <c:pt idx="1">
                  <c:v>2018 m.</c:v>
                </c:pt>
                <c:pt idx="2">
                  <c:v>2019 m.</c:v>
                </c:pt>
                <c:pt idx="3">
                  <c:v>2020 m.</c:v>
                </c:pt>
                <c:pt idx="4">
                  <c:v>2021 m.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35</c:v>
                </c:pt>
                <c:pt idx="1">
                  <c:v>35</c:v>
                </c:pt>
                <c:pt idx="2">
                  <c:v>40</c:v>
                </c:pt>
                <c:pt idx="3">
                  <c:v>9</c:v>
                </c:pt>
                <c:pt idx="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CD-4394-89C4-C29955885692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nedirbo liepos ir rugpjūčio mėn.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2017 m.</c:v>
                </c:pt>
                <c:pt idx="1">
                  <c:v>2018 m.</c:v>
                </c:pt>
                <c:pt idx="2">
                  <c:v>2019 m.</c:v>
                </c:pt>
                <c:pt idx="3">
                  <c:v>2020 m.</c:v>
                </c:pt>
                <c:pt idx="4">
                  <c:v>2021 m.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25</c:v>
                </c:pt>
                <c:pt idx="1">
                  <c:v>20</c:v>
                </c:pt>
                <c:pt idx="2">
                  <c:v>13</c:v>
                </c:pt>
                <c:pt idx="3">
                  <c:v>5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CD-4394-89C4-C29955885692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dirbo visą vasarą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2017 m.</c:v>
                </c:pt>
                <c:pt idx="1">
                  <c:v>2018 m.</c:v>
                </c:pt>
                <c:pt idx="2">
                  <c:v>2019 m.</c:v>
                </c:pt>
                <c:pt idx="3">
                  <c:v>2020 m.</c:v>
                </c:pt>
                <c:pt idx="4">
                  <c:v>2021 m.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3</c:v>
                </c:pt>
                <c:pt idx="1">
                  <c:v>6</c:v>
                </c:pt>
                <c:pt idx="2">
                  <c:v>7</c:v>
                </c:pt>
                <c:pt idx="3">
                  <c:v>74</c:v>
                </c:pt>
                <c:pt idx="4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CD-4394-89C4-C2995588569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85994680"/>
        <c:axId val="1"/>
      </c:barChart>
      <c:catAx>
        <c:axId val="185994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85994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128152459203465E-2"/>
          <c:y val="6.2502843952825543E-2"/>
          <c:w val="0.96457326892109496"/>
          <c:h val="0.79452274220021524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'Vaikų sk. pokytis'!$E$59:$E$64</c:f>
              <c:strCache>
                <c:ptCount val="6"/>
                <c:pt idx="0">
                  <c:v>2016-2017 m. m. </c:v>
                </c:pt>
                <c:pt idx="1">
                  <c:v>2017-2018 m. m. </c:v>
                </c:pt>
                <c:pt idx="2">
                  <c:v>2018-2019 m. m. </c:v>
                </c:pt>
                <c:pt idx="3">
                  <c:v>2019-2020 m. m. </c:v>
                </c:pt>
                <c:pt idx="4">
                  <c:v>2020-2021 m. m. </c:v>
                </c:pt>
                <c:pt idx="5">
                  <c:v>2021-2022 m. m. </c:v>
                </c:pt>
              </c:strCache>
            </c:strRef>
          </c:cat>
          <c:val>
            <c:numRef>
              <c:f>'Vaikų sk. pokytis'!$F$59:$F$64</c:f>
              <c:numCache>
                <c:formatCode>General</c:formatCode>
                <c:ptCount val="6"/>
                <c:pt idx="0">
                  <c:v>14968</c:v>
                </c:pt>
                <c:pt idx="1">
                  <c:v>14884</c:v>
                </c:pt>
                <c:pt idx="2">
                  <c:v>14911</c:v>
                </c:pt>
                <c:pt idx="3">
                  <c:v>14987</c:v>
                </c:pt>
                <c:pt idx="4">
                  <c:v>14756</c:v>
                </c:pt>
                <c:pt idx="5">
                  <c:v>14361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CC-4236-93E5-E35B69EB45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32987520"/>
        <c:axId val="432987848"/>
      </c:barChart>
      <c:catAx>
        <c:axId val="43298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32987848"/>
        <c:crosses val="autoZero"/>
        <c:auto val="1"/>
        <c:lblAlgn val="ctr"/>
        <c:lblOffset val="100"/>
        <c:noMultiLvlLbl val="0"/>
      </c:catAx>
      <c:valAx>
        <c:axId val="432987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32987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713365539452495E-2"/>
          <c:y val="4.0861004330393164E-2"/>
          <c:w val="0.96457326892109496"/>
          <c:h val="0.806580598101227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'Vaikų sk. pokytis'!$G$76</c:f>
              <c:strCache>
                <c:ptCount val="1"/>
                <c:pt idx="0">
                  <c:v>2020-2021 m. m. </c:v>
                </c:pt>
              </c:strCache>
            </c:strRef>
          </c:tx>
          <c:spPr>
            <a:gradFill flip="none" rotWithShape="1">
              <a:gsLst>
                <a:gs pos="0">
                  <a:schemeClr val="accent6"/>
                </a:gs>
                <a:gs pos="75000">
                  <a:schemeClr val="accent6">
                    <a:lumMod val="60000"/>
                    <a:lumOff val="40000"/>
                  </a:schemeClr>
                </a:gs>
                <a:gs pos="51000">
                  <a:schemeClr val="accent6">
                    <a:alpha val="75000"/>
                  </a:schemeClr>
                </a:gs>
                <a:gs pos="100000">
                  <a:schemeClr val="accent6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'Vaikų sk. pokytis'!$E$77:$E$78</c:f>
              <c:strCache>
                <c:ptCount val="2"/>
                <c:pt idx="0">
                  <c:v>Nepatekusių į pageidaujamą įstaigą skaičius</c:v>
                </c:pt>
                <c:pt idx="1">
                  <c:v>Nepatekusių niekur skaičius</c:v>
                </c:pt>
              </c:strCache>
            </c:strRef>
          </c:cat>
          <c:val>
            <c:numRef>
              <c:f>'Vaikų sk. pokytis'!$G$77:$G$78</c:f>
              <c:numCache>
                <c:formatCode>General</c:formatCode>
                <c:ptCount val="2"/>
                <c:pt idx="0">
                  <c:v>676</c:v>
                </c:pt>
                <c:pt idx="1">
                  <c:v>656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A5-45B5-9F1B-DA56D805D97A}"/>
            </c:ext>
          </c:extLst>
        </c:ser>
        <c:ser>
          <c:idx val="1"/>
          <c:order val="1"/>
          <c:tx>
            <c:strRef>
              <c:f>'Vaikų sk. pokytis'!$H$76</c:f>
              <c:strCache>
                <c:ptCount val="1"/>
                <c:pt idx="0">
                  <c:v>2021-2022 m. m. </c:v>
                </c:pt>
              </c:strCache>
            </c:strRef>
          </c:tx>
          <c:spPr>
            <a:gradFill flip="none" rotWithShape="1">
              <a:gsLst>
                <a:gs pos="0">
                  <a:schemeClr val="accent5"/>
                </a:gs>
                <a:gs pos="75000">
                  <a:schemeClr val="accent5">
                    <a:lumMod val="60000"/>
                    <a:lumOff val="40000"/>
                  </a:schemeClr>
                </a:gs>
                <a:gs pos="51000">
                  <a:schemeClr val="accent5">
                    <a:alpha val="75000"/>
                  </a:schemeClr>
                </a:gs>
                <a:gs pos="100000">
                  <a:schemeClr val="accent5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'Vaikų sk. pokytis'!$E$77:$E$78</c:f>
              <c:strCache>
                <c:ptCount val="2"/>
                <c:pt idx="0">
                  <c:v>Nepatekusių į pageidaujamą įstaigą skaičius</c:v>
                </c:pt>
                <c:pt idx="1">
                  <c:v>Nepatekusių niekur skaičius</c:v>
                </c:pt>
              </c:strCache>
            </c:strRef>
          </c:cat>
          <c:val>
            <c:numRef>
              <c:f>'Vaikų sk. pokytis'!$H$77:$H$78</c:f>
              <c:numCache>
                <c:formatCode>General</c:formatCode>
                <c:ptCount val="2"/>
                <c:pt idx="0">
                  <c:v>1106</c:v>
                </c:pt>
                <c:pt idx="1">
                  <c:v>613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A5-45B5-9F1B-DA56D805D97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55"/>
        <c:overlap val="-70"/>
        <c:axId val="282801872"/>
        <c:axId val="282800888"/>
      </c:barChart>
      <c:catAx>
        <c:axId val="28280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82800888"/>
        <c:crosses val="autoZero"/>
        <c:auto val="1"/>
        <c:lblAlgn val="ctr"/>
        <c:lblOffset val="100"/>
        <c:noMultiLvlLbl val="0"/>
      </c:catAx>
      <c:valAx>
        <c:axId val="28280088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82801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7FC2D-E391-43F1-9FEF-6C6F391EF0D1}" type="datetimeFigureOut">
              <a:rPr lang="lt-LT" smtClean="0"/>
              <a:t>2021-08-26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1519F-8051-4BBA-82A3-49E4A4B24D9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5888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D8C97-9AFA-4713-814A-D4213BF4C62C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F8A15-0B04-4CEE-B291-78C804E914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007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570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831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002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9043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563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5973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90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828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8897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33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759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748434" y="1006764"/>
            <a:ext cx="7886700" cy="2096655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IKIMOKYKLINIO IR PRIEŠMOKYKLINIO UGDYMO VEIKLOS </a:t>
            </a:r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POKYČIAI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071995" y="3482109"/>
            <a:ext cx="7886700" cy="1579418"/>
          </a:xfrm>
        </p:spPr>
        <p:txBody>
          <a:bodyPr>
            <a:noAutofit/>
          </a:bodyPr>
          <a:lstStyle/>
          <a:p>
            <a:pPr marL="0" indent="0" algn="r">
              <a:spcBef>
                <a:spcPts val="0"/>
              </a:spcBef>
              <a:buNone/>
            </a:pPr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Ona Gucevičienė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Kauno </a:t>
            </a:r>
            <a:r>
              <a:rPr lang="lt-L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miesto savivaldybės </a:t>
            </a:r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administracijos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Švietimo skyriaus vedėja</a:t>
            </a:r>
            <a:b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Dovilė Kaminskė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lt-L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Kauno miesto savivaldybės administracijos </a:t>
            </a:r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t-L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lt-L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Švietimo skyriaus </a:t>
            </a:r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vedėjos pavaduotoja</a:t>
            </a:r>
            <a:endParaRPr lang="lt-LT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urinio vietos rezervavimo ženklas 2"/>
          <p:cNvSpPr txBox="1">
            <a:spLocks/>
          </p:cNvSpPr>
          <p:nvPr/>
        </p:nvSpPr>
        <p:spPr>
          <a:xfrm>
            <a:off x="526473" y="5440218"/>
            <a:ext cx="8330622" cy="701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m. rugpjūčio 26 d.</a:t>
            </a:r>
            <a:b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Kaunas</a:t>
            </a:r>
            <a:endParaRPr lang="lt-LT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397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517879" y="503438"/>
            <a:ext cx="6776375" cy="633070"/>
          </a:xfrm>
        </p:spPr>
        <p:txBody>
          <a:bodyPr>
            <a:noAutofit/>
          </a:bodyPr>
          <a:lstStyle/>
          <a:p>
            <a:pPr algn="ctr"/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UGDYMO TURINIO POKYČIAI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628650" y="1380557"/>
            <a:ext cx="7886700" cy="4362679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lt-LT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Dalies ugdymo turinio perkėlimas į lauką</a:t>
            </a:r>
          </a:p>
          <a:p>
            <a:pPr marL="0" indent="0" algn="ctr">
              <a:buNone/>
            </a:pPr>
            <a:r>
              <a:rPr lang="lt-LT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Metodinių </a:t>
            </a:r>
            <a:r>
              <a:rPr lang="lt-LT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renginių ciklas</a:t>
            </a:r>
            <a:r>
              <a:rPr lang="lt-L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„Vaikų ugdymo lauke praktika“</a:t>
            </a:r>
            <a:endParaRPr lang="lt-LT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t-L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Vyko</a:t>
            </a:r>
            <a:r>
              <a:rPr lang="lt-LT" sz="35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r>
              <a:rPr lang="lt-LT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metodiniai renginiai, </a:t>
            </a:r>
            <a:r>
              <a:rPr lang="lt-LT" sz="35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lt-L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Kauno švietimo įstaigos, </a:t>
            </a:r>
            <a:r>
              <a:rPr lang="lt-LT" sz="35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  <a:r>
              <a:rPr lang="lt-L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vaizdo pranešimai</a:t>
            </a:r>
          </a:p>
          <a:p>
            <a:pPr marL="0" indent="0" algn="just">
              <a:buNone/>
            </a:pPr>
            <a:r>
              <a:rPr lang="lt-L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Padėjo atskleisti ir paskatinti svarbius pokyčius Kauno pedagoginėje praktikoje</a:t>
            </a:r>
          </a:p>
          <a:p>
            <a:pPr lvl="0" algn="just"/>
            <a:r>
              <a:rPr lang="lt-L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buvo pasidalinta ugdymo turinio įgyvendinimo lauke idėjomis (vaikų žaidimų, ugdymo aplinkos kūrimo), apimančiomis visas vaikų raidos sritis ir </a:t>
            </a:r>
            <a:r>
              <a:rPr lang="lt-LT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kompetencijas;</a:t>
            </a:r>
            <a:endParaRPr lang="lt-LT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lt-L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pranešėjai pademonstravo puikius naudojimosi IT technologijomis įgūdžius, nes renginiai vyko nuotoliniu būdu, buvo demonstruojama ir filmuota </a:t>
            </a:r>
            <a:r>
              <a:rPr lang="lt-LT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medžiaga;</a:t>
            </a:r>
            <a:endParaRPr lang="lt-LT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lt-L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sukaupta vertingos vaikų ugdymo lauke patirties</a:t>
            </a:r>
          </a:p>
        </p:txBody>
      </p:sp>
    </p:spTree>
    <p:extLst>
      <p:ext uri="{BB962C8B-B14F-4D97-AF65-F5344CB8AC3E}">
        <p14:creationId xmlns:p14="http://schemas.microsoft.com/office/powerpoint/2010/main" val="22102835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09964" y="498764"/>
            <a:ext cx="7712972" cy="1136072"/>
          </a:xfrm>
        </p:spPr>
        <p:txBody>
          <a:bodyPr>
            <a:noAutofit/>
          </a:bodyPr>
          <a:lstStyle/>
          <a:p>
            <a:pPr algn="ctr"/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ASIGNAVIMŲ ĮSTAIGOMS PASKIRSTYMAS KAUNO MIESTO SAVIVALDYBĖS PROGRAMOMS VYKDYTI</a:t>
            </a:r>
            <a:b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Turinio vietos rezervavimo ženklas 1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98943389"/>
              </p:ext>
            </p:extLst>
          </p:nvPr>
        </p:nvGraphicFramePr>
        <p:xfrm>
          <a:off x="422032" y="1458749"/>
          <a:ext cx="8370276" cy="4761916"/>
        </p:xfrm>
        <a:graphic>
          <a:graphicData uri="http://schemas.openxmlformats.org/drawingml/2006/table">
            <a:tbl>
              <a:tblPr lastRow="1">
                <a:tableStyleId>{5C22544A-7EE6-4342-B048-85BDC9FD1C3A}</a:tableStyleId>
              </a:tblPr>
              <a:tblGrid>
                <a:gridCol w="301449">
                  <a:extLst>
                    <a:ext uri="{9D8B030D-6E8A-4147-A177-3AD203B41FA5}">
                      <a16:colId xmlns:a16="http://schemas.microsoft.com/office/drawing/2014/main" val="2046474818"/>
                    </a:ext>
                  </a:extLst>
                </a:gridCol>
                <a:gridCol w="2039289">
                  <a:extLst>
                    <a:ext uri="{9D8B030D-6E8A-4147-A177-3AD203B41FA5}">
                      <a16:colId xmlns:a16="http://schemas.microsoft.com/office/drawing/2014/main" val="224300238"/>
                    </a:ext>
                  </a:extLst>
                </a:gridCol>
                <a:gridCol w="1062113">
                  <a:extLst>
                    <a:ext uri="{9D8B030D-6E8A-4147-A177-3AD203B41FA5}">
                      <a16:colId xmlns:a16="http://schemas.microsoft.com/office/drawing/2014/main" val="2528685628"/>
                    </a:ext>
                  </a:extLst>
                </a:gridCol>
                <a:gridCol w="1176496">
                  <a:extLst>
                    <a:ext uri="{9D8B030D-6E8A-4147-A177-3AD203B41FA5}">
                      <a16:colId xmlns:a16="http://schemas.microsoft.com/office/drawing/2014/main" val="2201246048"/>
                    </a:ext>
                  </a:extLst>
                </a:gridCol>
                <a:gridCol w="2434692">
                  <a:extLst>
                    <a:ext uri="{9D8B030D-6E8A-4147-A177-3AD203B41FA5}">
                      <a16:colId xmlns:a16="http://schemas.microsoft.com/office/drawing/2014/main" val="2659957911"/>
                    </a:ext>
                  </a:extLst>
                </a:gridCol>
                <a:gridCol w="1356237">
                  <a:extLst>
                    <a:ext uri="{9D8B030D-6E8A-4147-A177-3AD203B41FA5}">
                      <a16:colId xmlns:a16="http://schemas.microsoft.com/office/drawing/2014/main" val="1493130139"/>
                    </a:ext>
                  </a:extLst>
                </a:gridCol>
              </a:tblGrid>
              <a:tr h="18478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lt-LT" sz="1200" b="1" u="none" strike="noStrike" dirty="0">
                          <a:effectLst/>
                        </a:rPr>
                        <a:t>1. Lėšos ilgalaikio materialiojo turto einamajam </a:t>
                      </a:r>
                      <a:r>
                        <a:rPr lang="lt-LT" sz="1200" b="1" u="sng" strike="noStrike" dirty="0">
                          <a:effectLst/>
                        </a:rPr>
                        <a:t>remontui</a:t>
                      </a:r>
                      <a:r>
                        <a:rPr lang="lt-LT" sz="1200" b="1" u="none" strike="noStrike" dirty="0">
                          <a:effectLst/>
                        </a:rPr>
                        <a:t>,  kodas 2.2.1.1.1.15</a:t>
                      </a:r>
                      <a:endParaRPr lang="lt-LT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664528"/>
                  </a:ext>
                </a:extLst>
              </a:tr>
              <a:tr h="327304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Eil. Nr.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Įstaigos pavadinimas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>
                          <a:effectLst/>
                        </a:rPr>
                        <a:t>Lėšų poreikis (eurai)</a:t>
                      </a:r>
                      <a:endParaRPr lang="lt-LT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>
                          <a:effectLst/>
                        </a:rPr>
                        <a:t>Priemonės kodas</a:t>
                      </a:r>
                      <a:endParaRPr lang="lt-LT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Darbų aprašymas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Pagrindas lėšoms skirti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extLst>
                  <a:ext uri="{0D108BD9-81ED-4DB2-BD59-A6C34878D82A}">
                    <a16:rowId xmlns:a16="http://schemas.microsoft.com/office/drawing/2014/main" val="2594456496"/>
                  </a:ext>
                </a:extLst>
              </a:tr>
              <a:tr h="311718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1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Kauno lopšelis-darželis „Aušrinė“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294,0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02.01.01.001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apsauginės ir priešgaisrinės signalizacijos remontas (akumuliatorių keitimas)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atliktų darbų aktas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extLst>
                  <a:ext uri="{0D108BD9-81ED-4DB2-BD59-A6C34878D82A}">
                    <a16:rowId xmlns:a16="http://schemas.microsoft.com/office/drawing/2014/main" val="3683441032"/>
                  </a:ext>
                </a:extLst>
              </a:tr>
              <a:tr h="207813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2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Kauno lopšelis-darželis "Dvarelis"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220,0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02.01.01.001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elektrinės viryklės remontas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atliktų darbų aktas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extLst>
                  <a:ext uri="{0D108BD9-81ED-4DB2-BD59-A6C34878D82A}">
                    <a16:rowId xmlns:a16="http://schemas.microsoft.com/office/drawing/2014/main" val="3134572402"/>
                  </a:ext>
                </a:extLst>
              </a:tr>
              <a:tr h="207813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3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Kauno lopšelis-darželis „Giliukas“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124,0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02.01.01.001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daržovių pjaustyklės ir mesmales remontas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atliktų darbų aktas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extLst>
                  <a:ext uri="{0D108BD9-81ED-4DB2-BD59-A6C34878D82A}">
                    <a16:rowId xmlns:a16="http://schemas.microsoft.com/office/drawing/2014/main" val="1332741588"/>
                  </a:ext>
                </a:extLst>
              </a:tr>
              <a:tr h="207813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4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Kauno lopšelis-darželis „Girstutis“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104,0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02.01.01.001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elektrinio katilo ir bulviaskutes remontas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atliktų darbų aktas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extLst>
                  <a:ext uri="{0D108BD9-81ED-4DB2-BD59-A6C34878D82A}">
                    <a16:rowId xmlns:a16="http://schemas.microsoft.com/office/drawing/2014/main" val="952009527"/>
                  </a:ext>
                </a:extLst>
              </a:tr>
              <a:tr h="207813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5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Kauno lopšelis-darželis „Liepaitė“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58,0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02.01.01.001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mėsmalės remontas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atliktų darbų aktas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extLst>
                  <a:ext uri="{0D108BD9-81ED-4DB2-BD59-A6C34878D82A}">
                    <a16:rowId xmlns:a16="http://schemas.microsoft.com/office/drawing/2014/main" val="1657113167"/>
                  </a:ext>
                </a:extLst>
              </a:tr>
              <a:tr h="207813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6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Kauno lopšelis-darželis „Naminukas“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3 450,0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02.01.01.001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Guminės dangos įrengimas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atliktų darbų aktas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extLst>
                  <a:ext uri="{0D108BD9-81ED-4DB2-BD59-A6C34878D82A}">
                    <a16:rowId xmlns:a16="http://schemas.microsoft.com/office/drawing/2014/main" val="2512584934"/>
                  </a:ext>
                </a:extLst>
              </a:tr>
              <a:tr h="304516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7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Kauno lopšelis-darželis „Pagrandukas“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2 302,0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02.01.01.001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Teritorijos vartų remonto darbai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atliktų darbų aktas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extLst>
                  <a:ext uri="{0D108BD9-81ED-4DB2-BD59-A6C34878D82A}">
                    <a16:rowId xmlns:a16="http://schemas.microsoft.com/office/drawing/2014/main" val="3064018505"/>
                  </a:ext>
                </a:extLst>
              </a:tr>
              <a:tr h="304516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8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Kauno sanatorinis lopšelis-darželis „Pienė“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1 788,0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02.01.01.001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elektrotechnikos darbai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atliktų darbų aktas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extLst>
                  <a:ext uri="{0D108BD9-81ED-4DB2-BD59-A6C34878D82A}">
                    <a16:rowId xmlns:a16="http://schemas.microsoft.com/office/drawing/2014/main" val="2960143555"/>
                  </a:ext>
                </a:extLst>
              </a:tr>
              <a:tr h="207813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9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Kauno lopšelis-darželis „Rasytė“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46,0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02.01.01.001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nukalkintojo remontas 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atliktų darbų aktas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extLst>
                  <a:ext uri="{0D108BD9-81ED-4DB2-BD59-A6C34878D82A}">
                    <a16:rowId xmlns:a16="http://schemas.microsoft.com/office/drawing/2014/main" val="4054546540"/>
                  </a:ext>
                </a:extLst>
              </a:tr>
              <a:tr h="207813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10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Kauno vaikų darželis „Rudnosiukas“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86,0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02.01.01.001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tūrinio vandens šildytuvo  remontas 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atliktų darbų aktas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extLst>
                  <a:ext uri="{0D108BD9-81ED-4DB2-BD59-A6C34878D82A}">
                    <a16:rowId xmlns:a16="http://schemas.microsoft.com/office/drawing/2014/main" val="1444126656"/>
                  </a:ext>
                </a:extLst>
              </a:tr>
              <a:tr h="207813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11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Kauno  lopšelis-darželis „Sadutė“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37,0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02.01.01.001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elektrinio katilo remontas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atliktų darbų aktas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extLst>
                  <a:ext uri="{0D108BD9-81ED-4DB2-BD59-A6C34878D82A}">
                    <a16:rowId xmlns:a16="http://schemas.microsoft.com/office/drawing/2014/main" val="2883521550"/>
                  </a:ext>
                </a:extLst>
              </a:tr>
              <a:tr h="454177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12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Kauno lopšelis-darželis „Šermukšnėlis“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9 350,0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02.01.01.001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teritorijos apšvietimo, ĮPS skydo, paskirstymo skydelio, rūsio apšvietimo remontas, įžeminimo kontūro įrengimas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atliktų darbų aktas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extLst>
                  <a:ext uri="{0D108BD9-81ED-4DB2-BD59-A6C34878D82A}">
                    <a16:rowId xmlns:a16="http://schemas.microsoft.com/office/drawing/2014/main" val="2426543077"/>
                  </a:ext>
                </a:extLst>
              </a:tr>
              <a:tr h="207813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13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Kauno lopšelis-darželis „Varpelis“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154,0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02.01.01.001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elektrinio katilo remontas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atliktų darbų aktas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extLst>
                  <a:ext uri="{0D108BD9-81ED-4DB2-BD59-A6C34878D82A}">
                    <a16:rowId xmlns:a16="http://schemas.microsoft.com/office/drawing/2014/main" val="497930758"/>
                  </a:ext>
                </a:extLst>
              </a:tr>
              <a:tr h="207813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14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Kauno lopšelis-darželis „Vyturėlis“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184,0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02.01.01.001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elektrinės viryklės remontas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atliktų darbų aktas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extLst>
                  <a:ext uri="{0D108BD9-81ED-4DB2-BD59-A6C34878D82A}">
                    <a16:rowId xmlns:a16="http://schemas.microsoft.com/office/drawing/2014/main" val="948290427"/>
                  </a:ext>
                </a:extLst>
              </a:tr>
              <a:tr h="304516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15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Kauno lopšelis-darželis „Žara“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424,0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02.01.01.001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konvekcinės krosnies ir elektrinės viryklės remontas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atliktų darbų aktas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extLst>
                  <a:ext uri="{0D108BD9-81ED-4DB2-BD59-A6C34878D82A}">
                    <a16:rowId xmlns:a16="http://schemas.microsoft.com/office/drawing/2014/main" val="2295024826"/>
                  </a:ext>
                </a:extLst>
              </a:tr>
              <a:tr h="311718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16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Kauno Žaliakalnio lopšelis darželis, Savanorių 179C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6 339,0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02.01.01.001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WC ir laiptinės remonto darbai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Atliktų darbų aktas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extLst>
                  <a:ext uri="{0D108BD9-81ED-4DB2-BD59-A6C34878D82A}">
                    <a16:rowId xmlns:a16="http://schemas.microsoft.com/office/drawing/2014/main" val="3151140346"/>
                  </a:ext>
                </a:extLst>
              </a:tr>
              <a:tr h="154856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>
                          <a:effectLst/>
                        </a:rPr>
                        <a:t> </a:t>
                      </a:r>
                      <a:endParaRPr lang="lt-LT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>
                          <a:effectLst/>
                        </a:rPr>
                        <a:t>Viso:</a:t>
                      </a:r>
                      <a:endParaRPr lang="lt-LT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24 960,0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 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 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 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90" marR="5290" marT="5290" marB="0" anchor="ctr"/>
                </a:tc>
                <a:extLst>
                  <a:ext uri="{0D108BD9-81ED-4DB2-BD59-A6C34878D82A}">
                    <a16:rowId xmlns:a16="http://schemas.microsoft.com/office/drawing/2014/main" val="1060617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041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191492" y="443345"/>
            <a:ext cx="7269017" cy="1519788"/>
          </a:xfrm>
        </p:spPr>
        <p:txBody>
          <a:bodyPr>
            <a:normAutofit fontScale="90000"/>
          </a:bodyPr>
          <a:lstStyle/>
          <a:p>
            <a:pPr algn="ctr"/>
            <a:r>
              <a:rPr lang="lt-LT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ASIGNAVIMŲ ĮSTAIGOMS PASKIRSTYMAS KAUNO MIESTO SAVIVALDYBĖS PROGRAMOMS VYKDYTI</a:t>
            </a: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dirty="0"/>
          </a:p>
        </p:txBody>
      </p:sp>
      <p:graphicFrame>
        <p:nvGraphicFramePr>
          <p:cNvPr id="11" name="Turinio vietos rezervavimo ženklas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21351801"/>
              </p:ext>
            </p:extLst>
          </p:nvPr>
        </p:nvGraphicFramePr>
        <p:xfrm>
          <a:off x="480867" y="1503210"/>
          <a:ext cx="8420517" cy="1978898"/>
        </p:xfrm>
        <a:graphic>
          <a:graphicData uri="http://schemas.openxmlformats.org/drawingml/2006/table">
            <a:tbl>
              <a:tblPr lastRow="1">
                <a:tableStyleId>{5C22544A-7EE6-4342-B048-85BDC9FD1C3A}</a:tableStyleId>
              </a:tblPr>
              <a:tblGrid>
                <a:gridCol w="318212">
                  <a:extLst>
                    <a:ext uri="{9D8B030D-6E8A-4147-A177-3AD203B41FA5}">
                      <a16:colId xmlns:a16="http://schemas.microsoft.com/office/drawing/2014/main" val="1221072283"/>
                    </a:ext>
                  </a:extLst>
                </a:gridCol>
                <a:gridCol w="2088124">
                  <a:extLst>
                    <a:ext uri="{9D8B030D-6E8A-4147-A177-3AD203B41FA5}">
                      <a16:colId xmlns:a16="http://schemas.microsoft.com/office/drawing/2014/main" val="4217960045"/>
                    </a:ext>
                  </a:extLst>
                </a:gridCol>
                <a:gridCol w="955897">
                  <a:extLst>
                    <a:ext uri="{9D8B030D-6E8A-4147-A177-3AD203B41FA5}">
                      <a16:colId xmlns:a16="http://schemas.microsoft.com/office/drawing/2014/main" val="3680935778"/>
                    </a:ext>
                  </a:extLst>
                </a:gridCol>
                <a:gridCol w="1375676">
                  <a:extLst>
                    <a:ext uri="{9D8B030D-6E8A-4147-A177-3AD203B41FA5}">
                      <a16:colId xmlns:a16="http://schemas.microsoft.com/office/drawing/2014/main" val="3468439845"/>
                    </a:ext>
                  </a:extLst>
                </a:gridCol>
                <a:gridCol w="2382751">
                  <a:extLst>
                    <a:ext uri="{9D8B030D-6E8A-4147-A177-3AD203B41FA5}">
                      <a16:colId xmlns:a16="http://schemas.microsoft.com/office/drawing/2014/main" val="427254036"/>
                    </a:ext>
                  </a:extLst>
                </a:gridCol>
                <a:gridCol w="1299857">
                  <a:extLst>
                    <a:ext uri="{9D8B030D-6E8A-4147-A177-3AD203B41FA5}">
                      <a16:colId xmlns:a16="http://schemas.microsoft.com/office/drawing/2014/main" val="34027860"/>
                    </a:ext>
                  </a:extLst>
                </a:gridCol>
              </a:tblGrid>
              <a:tr h="560218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Eil. Nr.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Įstaigos pavadinimas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Lėšų poreikis (eurai)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Priemonės kodas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Darbų aprašymas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Pagrindas lėšoms skirti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extLst>
                  <a:ext uri="{0D108BD9-81ED-4DB2-BD59-A6C34878D82A}">
                    <a16:rowId xmlns:a16="http://schemas.microsoft.com/office/drawing/2014/main" val="3902607610"/>
                  </a:ext>
                </a:extLst>
              </a:tr>
              <a:tr h="533540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1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Kauno Motiejaus-Valančiaus mokykla-darželis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154,0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02.01.01.001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priešgaisrinės signalizacijos remontas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atliktų darbų aktas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extLst>
                  <a:ext uri="{0D108BD9-81ED-4DB2-BD59-A6C34878D82A}">
                    <a16:rowId xmlns:a16="http://schemas.microsoft.com/office/drawing/2014/main" val="2709479105"/>
                  </a:ext>
                </a:extLst>
              </a:tr>
              <a:tr h="675457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2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Bernardo Brazdžionio mokykla, </a:t>
                      </a:r>
                      <a:r>
                        <a:rPr lang="lt-LT" sz="1000" u="none" strike="noStrike" dirty="0" err="1">
                          <a:effectLst/>
                        </a:rPr>
                        <a:t>Radvilėnų</a:t>
                      </a:r>
                      <a:r>
                        <a:rPr lang="lt-LT" sz="1000" u="none" strike="noStrike" dirty="0">
                          <a:effectLst/>
                        </a:rPr>
                        <a:t> pl</a:t>
                      </a:r>
                      <a:r>
                        <a:rPr lang="lt-LT" sz="1000" u="none" strike="noStrike" dirty="0" smtClean="0">
                          <a:effectLst/>
                        </a:rPr>
                        <a:t>. 7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6 769,0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02.01.01.001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Aktų-sporto salės remonto darbai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Atliktų darbų aktas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extLst>
                  <a:ext uri="{0D108BD9-81ED-4DB2-BD59-A6C34878D82A}">
                    <a16:rowId xmlns:a16="http://schemas.microsoft.com/office/drawing/2014/main" val="2536687361"/>
                  </a:ext>
                </a:extLst>
              </a:tr>
              <a:tr h="209683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 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 dirty="0">
                          <a:effectLst/>
                        </a:rPr>
                        <a:t>Viso: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 smtClean="0">
                          <a:effectLst/>
                        </a:rPr>
                        <a:t>6923,0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 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 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 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extLst>
                  <a:ext uri="{0D108BD9-81ED-4DB2-BD59-A6C34878D82A}">
                    <a16:rowId xmlns:a16="http://schemas.microsoft.com/office/drawing/2014/main" val="3859745639"/>
                  </a:ext>
                </a:extLst>
              </a:tr>
            </a:tbl>
          </a:graphicData>
        </a:graphic>
      </p:graphicFrame>
      <p:graphicFrame>
        <p:nvGraphicFramePr>
          <p:cNvPr id="6" name="Turinio vietos rezervavimo ženklas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99545638"/>
              </p:ext>
            </p:extLst>
          </p:nvPr>
        </p:nvGraphicFramePr>
        <p:xfrm>
          <a:off x="480868" y="3589669"/>
          <a:ext cx="8420517" cy="2414748"/>
        </p:xfrm>
        <a:graphic>
          <a:graphicData uri="http://schemas.openxmlformats.org/drawingml/2006/table">
            <a:tbl>
              <a:tblPr lastRow="1">
                <a:tableStyleId>{5C22544A-7EE6-4342-B048-85BDC9FD1C3A}</a:tableStyleId>
              </a:tblPr>
              <a:tblGrid>
                <a:gridCol w="365014">
                  <a:extLst>
                    <a:ext uri="{9D8B030D-6E8A-4147-A177-3AD203B41FA5}">
                      <a16:colId xmlns:a16="http://schemas.microsoft.com/office/drawing/2014/main" val="1083540572"/>
                    </a:ext>
                  </a:extLst>
                </a:gridCol>
                <a:gridCol w="2041321">
                  <a:extLst>
                    <a:ext uri="{9D8B030D-6E8A-4147-A177-3AD203B41FA5}">
                      <a16:colId xmlns:a16="http://schemas.microsoft.com/office/drawing/2014/main" val="2585288546"/>
                    </a:ext>
                  </a:extLst>
                </a:gridCol>
                <a:gridCol w="955897">
                  <a:extLst>
                    <a:ext uri="{9D8B030D-6E8A-4147-A177-3AD203B41FA5}">
                      <a16:colId xmlns:a16="http://schemas.microsoft.com/office/drawing/2014/main" val="4023044533"/>
                    </a:ext>
                  </a:extLst>
                </a:gridCol>
                <a:gridCol w="1200123">
                  <a:extLst>
                    <a:ext uri="{9D8B030D-6E8A-4147-A177-3AD203B41FA5}">
                      <a16:colId xmlns:a16="http://schemas.microsoft.com/office/drawing/2014/main" val="2940579327"/>
                    </a:ext>
                  </a:extLst>
                </a:gridCol>
                <a:gridCol w="2522645">
                  <a:extLst>
                    <a:ext uri="{9D8B030D-6E8A-4147-A177-3AD203B41FA5}">
                      <a16:colId xmlns:a16="http://schemas.microsoft.com/office/drawing/2014/main" val="3673617332"/>
                    </a:ext>
                  </a:extLst>
                </a:gridCol>
                <a:gridCol w="1335517">
                  <a:extLst>
                    <a:ext uri="{9D8B030D-6E8A-4147-A177-3AD203B41FA5}">
                      <a16:colId xmlns:a16="http://schemas.microsoft.com/office/drawing/2014/main" val="2088428217"/>
                    </a:ext>
                  </a:extLst>
                </a:gridCol>
              </a:tblGrid>
              <a:tr h="17882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lt-LT" sz="1200" b="1" u="none" strike="noStrike" dirty="0">
                          <a:effectLst/>
                        </a:rPr>
                        <a:t>2. Lėšos kitoms </a:t>
                      </a:r>
                      <a:r>
                        <a:rPr lang="lt-LT" sz="1200" b="1" u="sng" strike="noStrike" dirty="0">
                          <a:effectLst/>
                        </a:rPr>
                        <a:t>paslaugoms</a:t>
                      </a:r>
                      <a:r>
                        <a:rPr lang="lt-LT" sz="1200" b="1" u="none" strike="noStrike" dirty="0">
                          <a:effectLst/>
                        </a:rPr>
                        <a:t>,  kodas 2.2.1.1.1.30</a:t>
                      </a:r>
                      <a:endParaRPr lang="lt-LT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58634"/>
                  </a:ext>
                </a:extLst>
              </a:tr>
              <a:tr h="488958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Eil. Nr.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 dirty="0">
                          <a:effectLst/>
                        </a:rPr>
                        <a:t>Įstaigos pavadinimas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>
                          <a:effectLst/>
                        </a:rPr>
                        <a:t>Lėšų poreikis (eurai)</a:t>
                      </a:r>
                      <a:endParaRPr lang="lt-LT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>
                          <a:effectLst/>
                        </a:rPr>
                        <a:t>Priemonės kodas</a:t>
                      </a:r>
                      <a:endParaRPr lang="lt-LT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Darbų aprašymas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Pagrindas lėšoms skirti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extLst>
                  <a:ext uri="{0D108BD9-81ED-4DB2-BD59-A6C34878D82A}">
                    <a16:rowId xmlns:a16="http://schemas.microsoft.com/office/drawing/2014/main" val="4227159031"/>
                  </a:ext>
                </a:extLst>
              </a:tr>
              <a:tr h="5172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1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Kauno lopšelis-darželis „Boružėlė“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328,0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02.01.01.001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darželio pastato paprastojo remonto darbų techninė priežiūra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aktas apie atliktų paslaugų vertę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extLst>
                  <a:ext uri="{0D108BD9-81ED-4DB2-BD59-A6C34878D82A}">
                    <a16:rowId xmlns:a16="http://schemas.microsoft.com/office/drawing/2014/main" val="976525603"/>
                  </a:ext>
                </a:extLst>
              </a:tr>
              <a:tr h="517204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400,0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02.01.01.001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darželio pastato paprastojo remonto darbų techninė priežiūra už papildomus darbus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aktas apie atliktų paslaugų vertę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extLst>
                  <a:ext uri="{0D108BD9-81ED-4DB2-BD59-A6C34878D82A}">
                    <a16:rowId xmlns:a16="http://schemas.microsoft.com/office/drawing/2014/main" val="4096787838"/>
                  </a:ext>
                </a:extLst>
              </a:tr>
              <a:tr h="272358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2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Kauno lopšelis darželis "Šilinukas"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1 500,0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02.01.01.001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Vidaus patalpų baldų projektas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Sąskaita faktūra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extLst>
                  <a:ext uri="{0D108BD9-81ED-4DB2-BD59-A6C34878D82A}">
                    <a16:rowId xmlns:a16="http://schemas.microsoft.com/office/drawing/2014/main" val="3278010703"/>
                  </a:ext>
                </a:extLst>
              </a:tr>
              <a:tr h="272358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3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Kauno lopšelis-darželis "Vaikystė"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284,0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02.01.01.001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Nupjauto medžio atkuriamoji vertė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Raštas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extLst>
                  <a:ext uri="{0D108BD9-81ED-4DB2-BD59-A6C34878D82A}">
                    <a16:rowId xmlns:a16="http://schemas.microsoft.com/office/drawing/2014/main" val="2869261865"/>
                  </a:ext>
                </a:extLst>
              </a:tr>
              <a:tr h="149917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>
                          <a:effectLst/>
                        </a:rPr>
                        <a:t> </a:t>
                      </a:r>
                      <a:endParaRPr lang="lt-LT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>
                          <a:effectLst/>
                        </a:rPr>
                        <a:t>Viso:</a:t>
                      </a:r>
                      <a:endParaRPr lang="lt-LT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2 512,0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 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 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 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extLst>
                  <a:ext uri="{0D108BD9-81ED-4DB2-BD59-A6C34878D82A}">
                    <a16:rowId xmlns:a16="http://schemas.microsoft.com/office/drawing/2014/main" val="3727372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9150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37674" y="424873"/>
            <a:ext cx="7277676" cy="1265816"/>
          </a:xfrm>
        </p:spPr>
        <p:txBody>
          <a:bodyPr>
            <a:normAutofit/>
          </a:bodyPr>
          <a:lstStyle/>
          <a:p>
            <a:pPr algn="ctr"/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ASIGNAVIMŲ ĮSTAIGOMS PASKIRSTYMAS KAUNO MIESTO SAVIVALDYBĖS PROGRAMOMS VYKDYTI</a:t>
            </a:r>
            <a:endParaRPr lang="lt-LT" sz="2400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22210565"/>
              </p:ext>
            </p:extLst>
          </p:nvPr>
        </p:nvGraphicFramePr>
        <p:xfrm>
          <a:off x="548983" y="2027643"/>
          <a:ext cx="7858443" cy="2617913"/>
        </p:xfrm>
        <a:graphic>
          <a:graphicData uri="http://schemas.openxmlformats.org/drawingml/2006/table">
            <a:tbl>
              <a:tblPr lastRow="1">
                <a:tableStyleId>{5C22544A-7EE6-4342-B048-85BDC9FD1C3A}</a:tableStyleId>
              </a:tblPr>
              <a:tblGrid>
                <a:gridCol w="261888">
                  <a:extLst>
                    <a:ext uri="{9D8B030D-6E8A-4147-A177-3AD203B41FA5}">
                      <a16:colId xmlns:a16="http://schemas.microsoft.com/office/drawing/2014/main" val="3096396156"/>
                    </a:ext>
                  </a:extLst>
                </a:gridCol>
                <a:gridCol w="1983823">
                  <a:extLst>
                    <a:ext uri="{9D8B030D-6E8A-4147-A177-3AD203B41FA5}">
                      <a16:colId xmlns:a16="http://schemas.microsoft.com/office/drawing/2014/main" val="3719941568"/>
                    </a:ext>
                  </a:extLst>
                </a:gridCol>
                <a:gridCol w="892090">
                  <a:extLst>
                    <a:ext uri="{9D8B030D-6E8A-4147-A177-3AD203B41FA5}">
                      <a16:colId xmlns:a16="http://schemas.microsoft.com/office/drawing/2014/main" val="3193171766"/>
                    </a:ext>
                  </a:extLst>
                </a:gridCol>
                <a:gridCol w="1173573">
                  <a:extLst>
                    <a:ext uri="{9D8B030D-6E8A-4147-A177-3AD203B41FA5}">
                      <a16:colId xmlns:a16="http://schemas.microsoft.com/office/drawing/2014/main" val="448473825"/>
                    </a:ext>
                  </a:extLst>
                </a:gridCol>
                <a:gridCol w="2280976">
                  <a:extLst>
                    <a:ext uri="{9D8B030D-6E8A-4147-A177-3AD203B41FA5}">
                      <a16:colId xmlns:a16="http://schemas.microsoft.com/office/drawing/2014/main" val="3352541241"/>
                    </a:ext>
                  </a:extLst>
                </a:gridCol>
                <a:gridCol w="1266093">
                  <a:extLst>
                    <a:ext uri="{9D8B030D-6E8A-4147-A177-3AD203B41FA5}">
                      <a16:colId xmlns:a16="http://schemas.microsoft.com/office/drawing/2014/main" val="796740012"/>
                    </a:ext>
                  </a:extLst>
                </a:gridCol>
              </a:tblGrid>
              <a:tr h="11647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lt-LT" sz="1200" b="1" u="none" strike="noStrike" dirty="0">
                          <a:effectLst/>
                        </a:rPr>
                        <a:t>3. Lėšos </a:t>
                      </a:r>
                      <a:r>
                        <a:rPr lang="lt-LT" sz="1200" b="1" u="none" strike="noStrike" dirty="0" smtClean="0">
                          <a:effectLst/>
                        </a:rPr>
                        <a:t>materialiam </a:t>
                      </a:r>
                      <a:r>
                        <a:rPr lang="lt-LT" sz="1200" b="1" u="none" strike="noStrike" dirty="0">
                          <a:effectLst/>
                        </a:rPr>
                        <a:t>ir </a:t>
                      </a:r>
                      <a:r>
                        <a:rPr lang="lt-LT" sz="1200" b="1" u="none" strike="noStrike" dirty="0" smtClean="0">
                          <a:effectLst/>
                        </a:rPr>
                        <a:t>nematerialiam </a:t>
                      </a:r>
                      <a:r>
                        <a:rPr lang="lt-LT" sz="1200" b="1" u="none" strike="noStrike" dirty="0">
                          <a:effectLst/>
                        </a:rPr>
                        <a:t>turtui įsigyti (negyvenamieji </a:t>
                      </a:r>
                      <a:r>
                        <a:rPr lang="lt-LT" sz="1200" b="1" u="sng" strike="noStrike" dirty="0">
                          <a:effectLst/>
                        </a:rPr>
                        <a:t>pastatai</a:t>
                      </a:r>
                      <a:r>
                        <a:rPr lang="lt-LT" sz="1200" b="1" u="none" strike="noStrike" dirty="0">
                          <a:effectLst/>
                        </a:rPr>
                        <a:t>),  kodas 3.1.1.2.1.2</a:t>
                      </a:r>
                      <a:endParaRPr lang="lt-LT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742569"/>
                  </a:ext>
                </a:extLst>
              </a:tr>
              <a:tr h="366894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Eil. Nr.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 dirty="0">
                          <a:effectLst/>
                        </a:rPr>
                        <a:t>Įstaigos pavadinimas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Lėšų poreikis (eurai)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Priemonės kodas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Darbų aprašymas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Pagrindas lėšoms skirti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extLst>
                  <a:ext uri="{0D108BD9-81ED-4DB2-BD59-A6C34878D82A}">
                    <a16:rowId xmlns:a16="http://schemas.microsoft.com/office/drawing/2014/main" val="298588797"/>
                  </a:ext>
                </a:extLst>
              </a:tr>
              <a:tr h="3494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Kauno lopšelis-darželis „Boružėlė“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5 343,0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02.01.01.001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darželio pastato paprastojo remonto papildomi darbai pagal susitarimą Nr. 2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Atliktų darbų aktai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extLst>
                  <a:ext uri="{0D108BD9-81ED-4DB2-BD59-A6C34878D82A}">
                    <a16:rowId xmlns:a16="http://schemas.microsoft.com/office/drawing/2014/main" val="3273164328"/>
                  </a:ext>
                </a:extLst>
              </a:tr>
              <a:tr h="349423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879,0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02.01.01.001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darželio pastato paprastojo remonto papildomi darbai pagal susitarimą Nr. 4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Atliktų darbų aktai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extLst>
                  <a:ext uri="{0D108BD9-81ED-4DB2-BD59-A6C34878D82A}">
                    <a16:rowId xmlns:a16="http://schemas.microsoft.com/office/drawing/2014/main" val="2885294696"/>
                  </a:ext>
                </a:extLst>
              </a:tr>
              <a:tr h="349423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2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Kauno lopšelis-darželis "Ežiukas"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8 790,0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02.01.01.001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Fasado remontas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Atliktų darbų aktas (dok nr. 03-1-787)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extLst>
                  <a:ext uri="{0D108BD9-81ED-4DB2-BD59-A6C34878D82A}">
                    <a16:rowId xmlns:a16="http://schemas.microsoft.com/office/drawing/2014/main" val="3897208028"/>
                  </a:ext>
                </a:extLst>
              </a:tr>
              <a:tr h="36689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3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Kauno lopšelis-darželis,,Šnekutis''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53 395,0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02.01.01.001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kapitalinio remonto darbai (vidaus apdailos darbai, langų keitimas)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atliktų darbų aktas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extLst>
                  <a:ext uri="{0D108BD9-81ED-4DB2-BD59-A6C34878D82A}">
                    <a16:rowId xmlns:a16="http://schemas.microsoft.com/office/drawing/2014/main" val="2200424711"/>
                  </a:ext>
                </a:extLst>
              </a:tr>
              <a:tr h="244595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>
                          <a:effectLst/>
                        </a:rPr>
                        <a:t>6 728,0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02.01.01.001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kapitalinio remonto darbai  (papildomi)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atliktų darbų aktas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extLst>
                  <a:ext uri="{0D108BD9-81ED-4DB2-BD59-A6C34878D82A}">
                    <a16:rowId xmlns:a16="http://schemas.microsoft.com/office/drawing/2014/main" val="1867340089"/>
                  </a:ext>
                </a:extLst>
              </a:tr>
              <a:tr h="244595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3 234,0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02.01.01.001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>
                          <a:effectLst/>
                        </a:rPr>
                        <a:t>lauko dujotiekio iškėlimas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u="none" strike="noStrike" dirty="0">
                          <a:effectLst/>
                        </a:rPr>
                        <a:t>atliktų darbų aktas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extLst>
                  <a:ext uri="{0D108BD9-81ED-4DB2-BD59-A6C34878D82A}">
                    <a16:rowId xmlns:a16="http://schemas.microsoft.com/office/drawing/2014/main" val="747368334"/>
                  </a:ext>
                </a:extLst>
              </a:tr>
              <a:tr h="122298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>
                          <a:effectLst/>
                        </a:rPr>
                        <a:t> </a:t>
                      </a:r>
                      <a:endParaRPr lang="lt-LT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>
                          <a:effectLst/>
                        </a:rPr>
                        <a:t>Viso:</a:t>
                      </a:r>
                      <a:endParaRPr lang="lt-LT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78 369,0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700" u="none" strike="noStrike" dirty="0">
                          <a:effectLst/>
                        </a:rPr>
                        <a:t> </a:t>
                      </a:r>
                      <a:endParaRPr lang="lt-LT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700" u="none" strike="noStrike">
                          <a:effectLst/>
                        </a:rPr>
                        <a:t> </a:t>
                      </a:r>
                      <a:endParaRPr lang="lt-LT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700" u="none" strike="noStrike" dirty="0">
                          <a:effectLst/>
                        </a:rPr>
                        <a:t> </a:t>
                      </a:r>
                      <a:endParaRPr lang="lt-LT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93" marR="5693" marT="5693" marB="0" anchor="ctr"/>
                </a:tc>
                <a:extLst>
                  <a:ext uri="{0D108BD9-81ED-4DB2-BD59-A6C34878D82A}">
                    <a16:rowId xmlns:a16="http://schemas.microsoft.com/office/drawing/2014/main" val="1901859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414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PROJEKTAI </a:t>
            </a:r>
            <a:endParaRPr lang="lt-LT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628650" y="1699925"/>
            <a:ext cx="7886700" cy="423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 smtClean="0"/>
              <a:t>Dalyvaujama</a:t>
            </a:r>
            <a:r>
              <a:rPr lang="lt-LT" dirty="0"/>
              <a:t> </a:t>
            </a:r>
            <a:r>
              <a:rPr lang="lt-LT" dirty="0" smtClean="0"/>
              <a:t>projektuose:</a:t>
            </a:r>
          </a:p>
          <a:p>
            <a:r>
              <a:rPr lang="lt-LT" dirty="0" smtClean="0"/>
              <a:t> </a:t>
            </a:r>
            <a:r>
              <a:rPr lang="lt-LT" dirty="0"/>
              <a:t>,,Inovacijos vaikų darželyje” (projekto kodas Nr. 09.2.1-ESFA-V-726-01-0001) mokymų programoje „Inovacijomis grįstas priešmokyklinis ugdymas</a:t>
            </a:r>
            <a:r>
              <a:rPr lang="lt-LT" dirty="0" smtClean="0"/>
              <a:t>“</a:t>
            </a:r>
            <a:endParaRPr lang="lt-LT" dirty="0"/>
          </a:p>
          <a:p>
            <a:r>
              <a:rPr lang="lt-LT" dirty="0" smtClean="0"/>
              <a:t>ES </a:t>
            </a:r>
            <a:r>
              <a:rPr lang="lt-LT" dirty="0"/>
              <a:t>struktūrinių fondų finansuojamos</a:t>
            </a:r>
            <a:r>
              <a:rPr lang="lt-LT" b="1" dirty="0"/>
              <a:t> </a:t>
            </a:r>
            <a:r>
              <a:rPr lang="lt-LT" dirty="0"/>
              <a:t>priemonės Nr. 09.2.1-ESFA-K-728-02 „Ikimokyklinio ir bendrojo ugdymo mokyklų veiklos tobulinimas“ 5 Kauno miesto savivaldybės administracija pateikti projektai</a:t>
            </a:r>
          </a:p>
          <a:p>
            <a:endParaRPr lang="lt-LT" dirty="0" smtClean="0"/>
          </a:p>
          <a:p>
            <a:endParaRPr lang="lt-LT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1777047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348509" y="605038"/>
            <a:ext cx="6751782" cy="633070"/>
          </a:xfrm>
        </p:spPr>
        <p:txBody>
          <a:bodyPr>
            <a:noAutofit/>
          </a:bodyPr>
          <a:lstStyle/>
          <a:p>
            <a:pPr algn="ctr"/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PEDAGOGŲ TRŪKUMAS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702540" y="1948316"/>
            <a:ext cx="7886700" cy="3084723"/>
          </a:xfrm>
        </p:spPr>
        <p:txBody>
          <a:bodyPr/>
          <a:lstStyle/>
          <a:p>
            <a:pPr marL="0" indent="0" algn="ctr">
              <a:buNone/>
            </a:pPr>
            <a:endParaRPr lang="lt-L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ikimokyklinio ugdymo auklėtojų (31,3 etato)</a:t>
            </a:r>
          </a:p>
          <a:p>
            <a:pPr marL="0" indent="0">
              <a:buNone/>
            </a:pP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psichologų (3,45 etato)</a:t>
            </a:r>
          </a:p>
          <a:p>
            <a:pPr marL="0" indent="0">
              <a:buNone/>
            </a:pP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meninio ugdymo pedagogų (5,85 etato)</a:t>
            </a:r>
          </a:p>
        </p:txBody>
      </p:sp>
    </p:spTree>
    <p:extLst>
      <p:ext uri="{BB962C8B-B14F-4D97-AF65-F5344CB8AC3E}">
        <p14:creationId xmlns:p14="http://schemas.microsoft.com/office/powerpoint/2010/main" val="3577963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439648" y="537935"/>
            <a:ext cx="6102656" cy="765272"/>
          </a:xfrm>
        </p:spPr>
        <p:txBody>
          <a:bodyPr>
            <a:normAutofit/>
          </a:bodyPr>
          <a:lstStyle/>
          <a:p>
            <a:pPr algn="ctr"/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AKTUALIJOS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97706" y="1353781"/>
            <a:ext cx="7986540" cy="4351338"/>
          </a:xfrm>
        </p:spPr>
        <p:txBody>
          <a:bodyPr>
            <a:normAutofit/>
          </a:bodyPr>
          <a:lstStyle/>
          <a:p>
            <a:pPr lvl="0"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į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traukusis ugdymas (papildomi mokytojų padėjėjų, švietimo pagalbos specialistų etatai)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privalomas nemokamas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ikimokyklinis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nauja ugdymo sutarčių sistema su naujove – terminuotomis sutartimis, kai įstaiga laikinai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uždaroma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nauji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etatų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normatyvai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nauji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darželiai ir papildomos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vietos</a:t>
            </a:r>
          </a:p>
        </p:txBody>
      </p:sp>
    </p:spTree>
    <p:extLst>
      <p:ext uri="{BB962C8B-B14F-4D97-AF65-F5344CB8AC3E}">
        <p14:creationId xmlns:p14="http://schemas.microsoft.com/office/powerpoint/2010/main" val="42758425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AKTUALIJOS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628650" y="1511588"/>
            <a:ext cx="7886700" cy="4351338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Nacionalinių IPU kokybės įsivertinimo ir išorinio vertinimo metodikų išbandymai</a:t>
            </a:r>
          </a:p>
          <a:p>
            <a:pPr marL="0" lvl="0" indent="0" algn="ctr">
              <a:buNone/>
            </a:pP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Pagrindinės idėjos</a:t>
            </a:r>
          </a:p>
          <a:p>
            <a:pPr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kokybės kultūros kūrimas</a:t>
            </a:r>
          </a:p>
          <a:p>
            <a:pPr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požiūrio į vertinimą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kaita</a:t>
            </a:r>
          </a:p>
          <a:p>
            <a:pPr marL="0" indent="0" algn="just">
              <a:buNone/>
            </a:pPr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auginantis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vertinimas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(paremtas atvira diskusija ir dialogu, o ne kontrole ir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atskaitomybe)</a:t>
            </a:r>
          </a:p>
          <a:p>
            <a:pPr marL="0" indent="0" algn="just">
              <a:buNone/>
            </a:pPr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transformuojantis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vertinimas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(tobulėja ne tik vertinamos įstaigos veiklos kokybė, bet ir vertinimo metodai ir pačių vertintojų kompetencija)</a:t>
            </a:r>
          </a:p>
          <a:p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395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AKTUALIJOS</a:t>
            </a:r>
            <a:endParaRPr lang="lt-LT" sz="32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767195" y="1557771"/>
            <a:ext cx="7886700" cy="4351338"/>
          </a:xfrm>
        </p:spPr>
        <p:txBody>
          <a:bodyPr>
            <a:normAutofit fontScale="92500" lnSpcReduction="10000"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Nuo 2021-09-01 iš VB finansuojamas privalomai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agal ikimokyklinio ugdymo programas ugdomų ir socialinę riziką patiriančių vaikų ugdymas.  Bus kompensuojama papildoma valanda ugdymui, nemokamas maitinimas, vežiojimas.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Mokinių, kurie gyvena toliau nei 3 km nuo ugdymo įstaigos pavėžėjimas organizuojamas vadovaujantis pakoreguotu Mokinių vežimo mokykliniais autobusais tvarkos aprašu.</a:t>
            </a: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Skirtas papildomas finansavimas tautinių mažumų ikimokyklinių (5 val.) ir priešmokyklinių grupių (+1 val.) vaikų ugdymui lietuvių kalba.</a:t>
            </a:r>
          </a:p>
          <a:p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0644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776432" y="1657698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lt-LT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AČIŪ UŽ DĖMESĮ</a:t>
            </a:r>
            <a:br>
              <a:rPr lang="lt-LT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SĖKMINGŲ METŲ!</a:t>
            </a:r>
            <a:br>
              <a:rPr lang="lt-LT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Turinio vietos rezervavimo ženklas 4" descr="10 great books that all children should read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08" y="2983261"/>
            <a:ext cx="6982115" cy="2498273"/>
          </a:xfrm>
        </p:spPr>
      </p:pic>
    </p:spTree>
    <p:extLst>
      <p:ext uri="{BB962C8B-B14F-4D97-AF65-F5344CB8AC3E}">
        <p14:creationId xmlns:p14="http://schemas.microsoft.com/office/powerpoint/2010/main" val="23121970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12915" y="373581"/>
            <a:ext cx="7955594" cy="1288964"/>
          </a:xfrm>
        </p:spPr>
        <p:txBody>
          <a:bodyPr>
            <a:normAutofit/>
          </a:bodyPr>
          <a:lstStyle/>
          <a:p>
            <a:pPr algn="ctr"/>
            <a:r>
              <a:rPr lang="lt-L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IKIMOKYKLINIO UGDYMO ĮSTAIGŲ KAITA 201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lt-L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-2021 M.</a:t>
            </a:r>
            <a:endParaRPr lang="lt-LT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586286"/>
              </p:ext>
            </p:extLst>
          </p:nvPr>
        </p:nvGraphicFramePr>
        <p:xfrm>
          <a:off x="578806" y="2378362"/>
          <a:ext cx="8074513" cy="277837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63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2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82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92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82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1065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Įstaigos tipas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2015 m.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2016 m.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2017 m.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2018 m.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2019 m.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2020 m.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2021m.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Lopšeliai-darželiai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72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73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75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73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74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74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76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Vaikų </a:t>
                      </a: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darželiai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Darželiai-mokyklos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0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Mokyklos-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-daugiafunkciai centrai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lt-LT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457"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Iš viso</a:t>
                      </a:r>
                      <a:endParaRPr lang="lt-LT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95</a:t>
                      </a:r>
                      <a:endParaRPr lang="lt-LT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96</a:t>
                      </a:r>
                      <a:endParaRPr lang="lt-LT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95</a:t>
                      </a:r>
                      <a:endParaRPr lang="lt-LT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90</a:t>
                      </a:r>
                      <a:endParaRPr lang="lt-LT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89</a:t>
                      </a:r>
                      <a:endParaRPr lang="lt-LT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89</a:t>
                      </a:r>
                      <a:endParaRPr lang="lt-LT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89</a:t>
                      </a:r>
                      <a:endParaRPr lang="lt-LT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122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498294" y="664483"/>
            <a:ext cx="6379858" cy="633070"/>
          </a:xfrm>
        </p:spPr>
        <p:txBody>
          <a:bodyPr>
            <a:noAutofit/>
          </a:bodyPr>
          <a:lstStyle/>
          <a:p>
            <a:pPr algn="ctr"/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STRUKTŪRINIAI POKYČIAI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628650" y="1983036"/>
            <a:ext cx="7886700" cy="4649118"/>
          </a:xfrm>
        </p:spPr>
        <p:txBody>
          <a:bodyPr/>
          <a:lstStyle/>
          <a:p>
            <a:pPr marL="0" indent="0" algn="ctr">
              <a:buNone/>
            </a:pP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Naujų grupių skaičiaus kaita 2017–2021 metais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498294" y="267709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  <p:graphicFrame>
        <p:nvGraphicFramePr>
          <p:cNvPr id="6" name="Objektas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0006924"/>
              </p:ext>
            </p:extLst>
          </p:nvPr>
        </p:nvGraphicFramePr>
        <p:xfrm>
          <a:off x="1102344" y="2612221"/>
          <a:ext cx="6939311" cy="1927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Stačiakampis 8"/>
          <p:cNvSpPr/>
          <p:nvPr/>
        </p:nvSpPr>
        <p:spPr>
          <a:xfrm>
            <a:off x="517793" y="4448966"/>
            <a:ext cx="822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lt-L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Nuo </a:t>
            </a:r>
            <a:r>
              <a:rPr lang="lt-LT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2021-09-01 - </a:t>
            </a:r>
            <a:r>
              <a:rPr lang="lt-LT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lt-L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naujos grupės, </a:t>
            </a:r>
            <a:r>
              <a:rPr lang="lt-LT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132</a:t>
            </a:r>
            <a:r>
              <a:rPr lang="lt-L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papildomos vietos</a:t>
            </a:r>
          </a:p>
          <a:p>
            <a:pPr algn="just"/>
            <a:r>
              <a:rPr lang="lt-L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Kauno lopšelyje-darželyje „Šilinukas“ 6 grupės</a:t>
            </a:r>
          </a:p>
          <a:p>
            <a:pPr algn="just">
              <a:spcAft>
                <a:spcPts val="0"/>
              </a:spcAft>
            </a:pPr>
            <a:r>
              <a:rPr lang="lt-L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Kauno Žaliakalnio lopšelyje-darželyje 2 grupės</a:t>
            </a:r>
          </a:p>
          <a:p>
            <a:pPr algn="just"/>
            <a:r>
              <a:rPr lang="lt-L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Kauno lopšelyje-darželyje „Vyturėlis“ 1 grupė</a:t>
            </a:r>
          </a:p>
        </p:txBody>
      </p:sp>
    </p:spTree>
    <p:extLst>
      <p:ext uri="{BB962C8B-B14F-4D97-AF65-F5344CB8AC3E}">
        <p14:creationId xmlns:p14="http://schemas.microsoft.com/office/powerpoint/2010/main" val="42002964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395167" y="633021"/>
            <a:ext cx="6621418" cy="633070"/>
          </a:xfrm>
        </p:spPr>
        <p:txBody>
          <a:bodyPr>
            <a:noAutofit/>
          </a:bodyPr>
          <a:lstStyle/>
          <a:p>
            <a:pPr algn="ctr"/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STRUKTŪRINIAI POKYČIAI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628649" y="1418510"/>
            <a:ext cx="7886700" cy="4425282"/>
          </a:xfrm>
        </p:spPr>
        <p:txBody>
          <a:bodyPr/>
          <a:lstStyle/>
          <a:p>
            <a:pPr marL="0" indent="0" algn="ctr">
              <a:buNone/>
            </a:pP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2021-2022 m. m. </a:t>
            </a:r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lopšelio ir 4 priešmokyklinėmis grupėmis daugiau</a:t>
            </a:r>
            <a:endParaRPr lang="lt-L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lt-LT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498294" y="267709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  <p:graphicFrame>
        <p:nvGraphicFramePr>
          <p:cNvPr id="8" name="Lentelė 7">
            <a:extLst>
              <a:ext uri="{FF2B5EF4-FFF2-40B4-BE49-F238E27FC236}">
                <a16:creationId xmlns:a16="http://schemas.microsoft.com/office/drawing/2014/main" id="{B22BD49B-3B26-4B84-99D5-64CB4E247B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41353"/>
              </p:ext>
            </p:extLst>
          </p:nvPr>
        </p:nvGraphicFramePr>
        <p:xfrm>
          <a:off x="444511" y="2437330"/>
          <a:ext cx="8254975" cy="343726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286798">
                  <a:extLst>
                    <a:ext uri="{9D8B030D-6E8A-4147-A177-3AD203B41FA5}">
                      <a16:colId xmlns:a16="http://schemas.microsoft.com/office/drawing/2014/main" val="4090462189"/>
                    </a:ext>
                  </a:extLst>
                </a:gridCol>
                <a:gridCol w="2616803">
                  <a:extLst>
                    <a:ext uri="{9D8B030D-6E8A-4147-A177-3AD203B41FA5}">
                      <a16:colId xmlns:a16="http://schemas.microsoft.com/office/drawing/2014/main" val="3604846486"/>
                    </a:ext>
                  </a:extLst>
                </a:gridCol>
                <a:gridCol w="2351374">
                  <a:extLst>
                    <a:ext uri="{9D8B030D-6E8A-4147-A177-3AD203B41FA5}">
                      <a16:colId xmlns:a16="http://schemas.microsoft.com/office/drawing/2014/main" val="724810356"/>
                    </a:ext>
                  </a:extLst>
                </a:gridCol>
              </a:tblGrid>
              <a:tr h="45264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Grupės tipas pagal vaikų amžių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Grupių skaičius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192582"/>
                  </a:ext>
                </a:extLst>
              </a:tr>
              <a:tr h="831424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mokslo metų pradžioje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mokslo metų pradžioje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9073140"/>
                  </a:ext>
                </a:extLst>
              </a:tr>
              <a:tr h="4526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Lopšelio</a:t>
                      </a:r>
                      <a:endParaRPr lang="lt-L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5687087"/>
                  </a:ext>
                </a:extLst>
              </a:tr>
              <a:tr h="4526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Darželio</a:t>
                      </a:r>
                      <a:endParaRPr lang="lt-L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466</a:t>
                      </a:r>
                      <a:endParaRPr lang="lt-L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2011413"/>
                  </a:ext>
                </a:extLst>
              </a:tr>
              <a:tr h="4526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Priešmokyklinės</a:t>
                      </a:r>
                      <a:endParaRPr lang="lt-L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</a:t>
                      </a:r>
                      <a:endParaRPr lang="lt-L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5387800"/>
                  </a:ext>
                </a:extLst>
              </a:tr>
              <a:tr h="4526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Iš viso</a:t>
                      </a:r>
                      <a:endParaRPr lang="lt-L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821</a:t>
                      </a:r>
                      <a:endParaRPr lang="lt-L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829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6840149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180ED9A2-23E7-4AF6-9451-1294BB24C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5424" y="3211394"/>
            <a:ext cx="12813530" cy="839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77672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11723" y="531146"/>
            <a:ext cx="7692132" cy="633070"/>
          </a:xfrm>
        </p:spPr>
        <p:txBody>
          <a:bodyPr>
            <a:noAutofit/>
          </a:bodyPr>
          <a:lstStyle/>
          <a:p>
            <a:pPr algn="ctr"/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VEIKLOS ORGANIZAVIMO POKYČIA</a:t>
            </a:r>
            <a:r>
              <a:rPr lang="lt-L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lt-LT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628650" y="1262446"/>
            <a:ext cx="78867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Nenutrūkstama veikla visus mokslo metus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/>
          </a:p>
        </p:txBody>
      </p:sp>
      <p:graphicFrame>
        <p:nvGraphicFramePr>
          <p:cNvPr id="4" name="Objektas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1388634"/>
              </p:ext>
            </p:extLst>
          </p:nvPr>
        </p:nvGraphicFramePr>
        <p:xfrm>
          <a:off x="526319" y="1578632"/>
          <a:ext cx="7832589" cy="3997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11331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167502" y="543720"/>
            <a:ext cx="7740828" cy="633070"/>
          </a:xfrm>
        </p:spPr>
        <p:txBody>
          <a:bodyPr>
            <a:noAutofit/>
          </a:bodyPr>
          <a:lstStyle/>
          <a:p>
            <a:pPr algn="ctr"/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VEIKLOS ORGANIZAVIMO POKYČIAI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54759" y="1277143"/>
            <a:ext cx="78867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Sugriežtinus karantiną ir apribojus ugdymo procesą, vaikų skaičius įstaigose buvo sumažėjęs iki 2/3 ir didėjo palaipsniui</a:t>
            </a:r>
          </a:p>
          <a:p>
            <a:pPr marL="0" indent="0" algn="ctr">
              <a:buNone/>
            </a:pP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Grupių skaičius išliko stabilus</a:t>
            </a:r>
          </a:p>
          <a:p>
            <a:pPr marL="0" indent="0">
              <a:buNone/>
            </a:pPr>
            <a:endParaRPr lang="lt-LT" dirty="0"/>
          </a:p>
        </p:txBody>
      </p:sp>
      <p:graphicFrame>
        <p:nvGraphicFramePr>
          <p:cNvPr id="4" name="Lentelė 3">
            <a:extLst>
              <a:ext uri="{FF2B5EF4-FFF2-40B4-BE49-F238E27FC236}">
                <a16:creationId xmlns:a16="http://schemas.microsoft.com/office/drawing/2014/main" id="{750CE16C-499D-4186-9FD7-44C88B195B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004584"/>
              </p:ext>
            </p:extLst>
          </p:nvPr>
        </p:nvGraphicFramePr>
        <p:xfrm>
          <a:off x="665017" y="2581159"/>
          <a:ext cx="7887856" cy="26588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9505">
                  <a:extLst>
                    <a:ext uri="{9D8B030D-6E8A-4147-A177-3AD203B41FA5}">
                      <a16:colId xmlns:a16="http://schemas.microsoft.com/office/drawing/2014/main" val="4070686784"/>
                    </a:ext>
                  </a:extLst>
                </a:gridCol>
                <a:gridCol w="2694938">
                  <a:extLst>
                    <a:ext uri="{9D8B030D-6E8A-4147-A177-3AD203B41FA5}">
                      <a16:colId xmlns:a16="http://schemas.microsoft.com/office/drawing/2014/main" val="905732823"/>
                    </a:ext>
                  </a:extLst>
                </a:gridCol>
                <a:gridCol w="2503413">
                  <a:extLst>
                    <a:ext uri="{9D8B030D-6E8A-4147-A177-3AD203B41FA5}">
                      <a16:colId xmlns:a16="http://schemas.microsoft.com/office/drawing/2014/main" val="3393732723"/>
                    </a:ext>
                  </a:extLst>
                </a:gridCol>
              </a:tblGrid>
              <a:tr h="5505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Veikiančių grupių (proc.)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Lankančių vaikų (proc.)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8076517"/>
                  </a:ext>
                </a:extLst>
              </a:tr>
              <a:tr h="481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Sausio 4 d.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1114893"/>
                  </a:ext>
                </a:extLst>
              </a:tr>
              <a:tr h="481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Vasario 1 d.</a:t>
                      </a:r>
                      <a:endParaRPr lang="lt-L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96,6</a:t>
                      </a:r>
                      <a:endParaRPr lang="lt-L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2603669"/>
                  </a:ext>
                </a:extLst>
              </a:tr>
              <a:tr h="481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Kovo 1 d.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lt-L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1501437"/>
                  </a:ext>
                </a:extLst>
              </a:tr>
              <a:tr h="481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Gegužės 5 d.</a:t>
                      </a:r>
                      <a:endParaRPr lang="lt-L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lt-LT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</a:t>
                      </a:r>
                      <a:endParaRPr lang="lt-L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195486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6DDBF24F-33B6-4D05-AE7F-B0D65544F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22012" y="3452812"/>
            <a:ext cx="13294925" cy="1092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2463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vadinima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LAISVOS VIETOS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t-LT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2021–2022 m. m. yra 673 laisvos vietos į ikimokyklinio ir priešmokyklinio ugdymo grupes: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77 į lopšelio </a:t>
            </a:r>
            <a:r>
              <a:rPr lang="lt-LT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grupes</a:t>
            </a:r>
            <a:endParaRPr lang="lt-LT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374 į darželio </a:t>
            </a:r>
            <a:r>
              <a:rPr lang="lt-LT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grupes</a:t>
            </a:r>
            <a:endParaRPr lang="lt-LT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222 į priešmokyklinio ugdymo </a:t>
            </a:r>
            <a:r>
              <a:rPr lang="lt-LT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grupes</a:t>
            </a:r>
            <a:endParaRPr lang="lt-LT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166970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914977" y="365127"/>
            <a:ext cx="7886700" cy="1001856"/>
          </a:xfrm>
        </p:spPr>
        <p:txBody>
          <a:bodyPr>
            <a:normAutofit/>
          </a:bodyPr>
          <a:lstStyle/>
          <a:p>
            <a:pPr algn="ctr"/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VAIKŲ SKAIČIAUS (IU, PU) KAITA</a:t>
            </a:r>
          </a:p>
        </p:txBody>
      </p:sp>
      <p:graphicFrame>
        <p:nvGraphicFramePr>
          <p:cNvPr id="4" name="Turinio vietos rezervavimo ženkla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3366790"/>
              </p:ext>
            </p:extLst>
          </p:nvPr>
        </p:nvGraphicFramePr>
        <p:xfrm>
          <a:off x="707159" y="1690689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121120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394690" y="365126"/>
            <a:ext cx="7120659" cy="1325563"/>
          </a:xfrm>
        </p:spPr>
        <p:txBody>
          <a:bodyPr/>
          <a:lstStyle/>
          <a:p>
            <a:pPr algn="ctr"/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NEPATEKUSIŲ VAIKŲ SKAIČIUS</a:t>
            </a:r>
            <a:r>
              <a:rPr lang="lt-LT" b="1" dirty="0"/>
              <a:t/>
            </a:r>
            <a:br>
              <a:rPr lang="lt-LT" b="1" dirty="0"/>
            </a:br>
            <a:endParaRPr lang="lt-LT" dirty="0"/>
          </a:p>
        </p:txBody>
      </p:sp>
      <p:graphicFrame>
        <p:nvGraphicFramePr>
          <p:cNvPr id="4" name="Turinio vietos rezervavimo ženklas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760645"/>
              </p:ext>
            </p:extLst>
          </p:nvPr>
        </p:nvGraphicFramePr>
        <p:xfrm>
          <a:off x="628650" y="1409268"/>
          <a:ext cx="7886700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679275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6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6724</TotalTime>
  <Words>1270</Words>
  <Application>Microsoft Office PowerPoint</Application>
  <PresentationFormat>Demonstracija ekrane (4:3)</PresentationFormat>
  <Paragraphs>366</Paragraphs>
  <Slides>19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2</vt:i4>
      </vt:variant>
      <vt:variant>
        <vt:lpstr>Skaidrių pavadinimai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16_Office Theme</vt:lpstr>
      <vt:lpstr>IKIMOKYKLINIO IR PRIEŠMOKYKLINIO UGDYMO VEIKLOS POKYČIAI</vt:lpstr>
      <vt:lpstr>IKIMOKYKLINIO UGDYMO ĮSTAIGŲ KAITA 2015-2021 M.</vt:lpstr>
      <vt:lpstr>STRUKTŪRINIAI POKYČIAI</vt:lpstr>
      <vt:lpstr>STRUKTŪRINIAI POKYČIAI</vt:lpstr>
      <vt:lpstr>VEIKLOS ORGANIZAVIMO POKYČIAI</vt:lpstr>
      <vt:lpstr>VEIKLOS ORGANIZAVIMO POKYČIAI</vt:lpstr>
      <vt:lpstr>LAISVOS VIETOS</vt:lpstr>
      <vt:lpstr>VAIKŲ SKAIČIAUS (IU, PU) KAITA</vt:lpstr>
      <vt:lpstr>NEPATEKUSIŲ VAIKŲ SKAIČIUS </vt:lpstr>
      <vt:lpstr>UGDYMO TURINIO POKYČIAI</vt:lpstr>
      <vt:lpstr>ASIGNAVIMŲ ĮSTAIGOMS PASKIRSTYMAS KAUNO MIESTO SAVIVALDYBĖS PROGRAMOMS VYKDYTI </vt:lpstr>
      <vt:lpstr>ASIGNAVIMŲ ĮSTAIGOMS PASKIRSTYMAS KAUNO MIESTO SAVIVALDYBĖS PROGRAMOMS VYKDYTI </vt:lpstr>
      <vt:lpstr>ASIGNAVIMŲ ĮSTAIGOMS PASKIRSTYMAS KAUNO MIESTO SAVIVALDYBĖS PROGRAMOMS VYKDYTI</vt:lpstr>
      <vt:lpstr>PROJEKTAI </vt:lpstr>
      <vt:lpstr>PEDAGOGŲ TRŪKUMAS</vt:lpstr>
      <vt:lpstr>AKTUALIJOS</vt:lpstr>
      <vt:lpstr>AKTUALIJOS</vt:lpstr>
      <vt:lpstr>AKTUALIJOS</vt:lpstr>
      <vt:lpstr>AČIŪ UŽ DĖMESĮ SĖKMINGŲ METŲ!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Dovilė Kaminskė</cp:lastModifiedBy>
  <cp:revision>463</cp:revision>
  <cp:lastPrinted>2021-08-26T05:07:18Z</cp:lastPrinted>
  <dcterms:created xsi:type="dcterms:W3CDTF">2019-11-25T17:02:43Z</dcterms:created>
  <dcterms:modified xsi:type="dcterms:W3CDTF">2021-08-26T08:21:37Z</dcterms:modified>
</cp:coreProperties>
</file>