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76" r:id="rId2"/>
    <p:sldId id="277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6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1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79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904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59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0155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40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6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3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9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2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6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9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6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4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40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65204-77E0-1823-E02A-1619D4B4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4746"/>
            <a:ext cx="6402468" cy="1899138"/>
          </a:xfrm>
        </p:spPr>
        <p:txBody>
          <a:bodyPr/>
          <a:lstStyle/>
          <a:p>
            <a:r>
              <a:rPr lang="lt-LT" dirty="0"/>
              <a:t>Iššūkiu kupina kasdienybė: Ikimokyklinės įstaigos vadovo portretas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C54D5-779C-B17A-E9BF-054998792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834641"/>
            <a:ext cx="6402467" cy="2551175"/>
          </a:xfrm>
        </p:spPr>
        <p:txBody>
          <a:bodyPr>
            <a:normAutofit/>
          </a:bodyPr>
          <a:lstStyle/>
          <a:p>
            <a:r>
              <a:rPr lang="lt-LT" sz="2400" b="1" dirty="0"/>
              <a:t> Strategijos, kaip naviguoti sudėtingame vaidmenyje ir kurti sėkmingą organizaciją</a:t>
            </a:r>
          </a:p>
          <a:p>
            <a:r>
              <a:rPr lang="lt-LT" sz="2400" b="1" dirty="0"/>
              <a:t>Audronė </a:t>
            </a:r>
            <a:r>
              <a:rPr lang="lt-LT" sz="2400" b="1" dirty="0" err="1"/>
              <a:t>Trumpickienė</a:t>
            </a:r>
            <a:r>
              <a:rPr lang="lt-LT" sz="2400" b="1" dirty="0"/>
              <a:t>, Kauno lopšelio- darželio „</a:t>
            </a:r>
            <a:r>
              <a:rPr lang="lt-LT" sz="2400" b="1" dirty="0" err="1"/>
              <a:t>Aušrinė“direktorė</a:t>
            </a:r>
            <a:endParaRPr lang="lt-LT" sz="2400" b="1" dirty="0"/>
          </a:p>
          <a:p>
            <a:r>
              <a:rPr lang="lt-LT" sz="2400" b="1" dirty="0"/>
              <a:t>2025-08-28, Kaunas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67537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7BC91-BB19-A9EE-8690-64CE3CD3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633985"/>
          </a:xfrm>
        </p:spPr>
        <p:txBody>
          <a:bodyPr/>
          <a:lstStyle/>
          <a:p>
            <a:r>
              <a:rPr lang="lt-LT" dirty="0"/>
              <a:t> Iššūkiai – tai galimybės augti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F6A3C-AA79-0BE9-2C07-7952952B9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399" y="2715769"/>
            <a:ext cx="6402467" cy="2807207"/>
          </a:xfrm>
        </p:spPr>
        <p:txBody>
          <a:bodyPr>
            <a:normAutofit/>
          </a:bodyPr>
          <a:lstStyle/>
          <a:p>
            <a:r>
              <a:rPr lang="lt-LT" sz="2400" b="1" dirty="0"/>
              <a:t>Vadovo darbas yra sudėtingas, bet prasmingas ir darantis milžinišką poveikį ateities kartoms. </a:t>
            </a:r>
            <a:endParaRPr lang="en-US" sz="2400" b="1" dirty="0"/>
          </a:p>
          <a:p>
            <a:r>
              <a:rPr lang="lt-LT" sz="2400" b="1" dirty="0"/>
              <a:t>Svarbiausi sėkmės raktai: stipri komanda, atvira komunikacija ir gebėjimas pasirūpinti savimi.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3649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66D34-CF44-36AA-E56B-30B7B4264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0353"/>
            <a:ext cx="6402468" cy="1938527"/>
          </a:xfrm>
        </p:spPr>
        <p:txBody>
          <a:bodyPr/>
          <a:lstStyle/>
          <a:p>
            <a:r>
              <a:rPr lang="it-IT" dirty="0"/>
              <a:t>Kas telpa į vieną vadovo dieną?</a:t>
            </a:r>
            <a:r>
              <a:rPr lang="lt-LT" dirty="0"/>
              <a:t>(VADOVAS-MULTIINSTRUMENTALISTAS)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EA572-265C-C1FB-B04A-8CCFE3976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0" y="3002281"/>
            <a:ext cx="6402467" cy="3855719"/>
          </a:xfrm>
        </p:spPr>
        <p:txBody>
          <a:bodyPr>
            <a:noAutofit/>
          </a:bodyPr>
          <a:lstStyle/>
          <a:p>
            <a:r>
              <a:rPr lang="lt-LT" sz="2400" b="1" dirty="0"/>
              <a:t>Vadovo vaidmuo – tai ne vienas darbas, o bent penki viename: </a:t>
            </a: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b="1" dirty="0"/>
              <a:t>strategas, administratorius, pedagogų lyderis, psichologas ir krizės valdytojas. </a:t>
            </a: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b="1" dirty="0"/>
              <a:t>Nuolatinis balansavimas tarp ilgalaikių tikslų ir neatidėliotinų dienos problemų </a:t>
            </a:r>
            <a:endParaRPr lang="en-US" sz="2400" b="1" dirty="0"/>
          </a:p>
          <a:p>
            <a:r>
              <a:rPr lang="lt-LT" sz="2400" b="1" dirty="0"/>
              <a:t>.Šios prezentacijos tikslas – ne tik įvardinti iššūkius, bet ir aptarti, kaip juos paversti galimybėmis.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7793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88390-F291-003E-F520-AE0FFFD4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74321"/>
            <a:ext cx="6402468" cy="2304287"/>
          </a:xfrm>
        </p:spPr>
        <p:txBody>
          <a:bodyPr>
            <a:normAutofit fontScale="90000"/>
          </a:bodyPr>
          <a:lstStyle/>
          <a:p>
            <a:br>
              <a:rPr lang="lt-LT" dirty="0"/>
            </a:br>
            <a:br>
              <a:rPr lang="lt-LT" dirty="0"/>
            </a:br>
            <a:br>
              <a:rPr lang="lt-LT" dirty="0"/>
            </a:br>
            <a:br>
              <a:rPr lang="lt-LT" dirty="0"/>
            </a:br>
            <a:br>
              <a:rPr lang="lt-LT" dirty="0"/>
            </a:br>
            <a:br>
              <a:rPr lang="lt-LT" dirty="0"/>
            </a:br>
            <a:r>
              <a:rPr lang="lt-LT" dirty="0"/>
              <a:t>IŠŠŪKIS NR1:PERSONALO VALDYMAS-DIDŽIAUSIAS TURTAS IR DIDŽIAUSIAS GALVOS SKAUSMAS</a:t>
            </a:r>
            <a:br>
              <a:rPr lang="lt-LT" dirty="0"/>
            </a:br>
            <a:r>
              <a:rPr lang="en-US" dirty="0" err="1"/>
              <a:t>ištekliai</a:t>
            </a:r>
            <a:r>
              <a:rPr lang="en-US" dirty="0"/>
              <a:t>: </a:t>
            </a:r>
            <a:r>
              <a:rPr lang="en-US" dirty="0" err="1"/>
              <a:t>nuo</a:t>
            </a:r>
            <a:r>
              <a:rPr lang="en-US" dirty="0"/>
              <a:t> </a:t>
            </a:r>
            <a:r>
              <a:rPr lang="en-US" dirty="0" err="1"/>
              <a:t>paieškos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išlaikymo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6169A-A9BA-52FD-7BD3-C4A63F3E0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448" y="3005327"/>
            <a:ext cx="6402468" cy="3578352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Kvalifikuotų darbuotojų trūkumas: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 Kaip pritraukti motyvuotus ir kompetentingus pedagogus? 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Darbuotojų motyvacija ir „perdegimas“: Kaip palaikyti komandos dvasią, kai krūviai dideli, o atlyginimai – ne visada konkurencingi?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 Kartų skirtumai ir mikroklimato kūrimas: Kaip suderinti skirtingų kartų darbuotojų požiūrius ir išvengti konfliktų? 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Nuolatinis kvalifikacijos kėlimas: Kaip užtikrinti, kad komanda tobulėtų, o ne stovėtų vietoje?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36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1CDE-30A1-3661-2789-BF1604F46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29185"/>
            <a:ext cx="6402468" cy="1335023"/>
          </a:xfrm>
        </p:spPr>
        <p:txBody>
          <a:bodyPr/>
          <a:lstStyle/>
          <a:p>
            <a:r>
              <a:rPr lang="lt-LT" dirty="0"/>
              <a:t> Tėvų lūkesčiai ir realybė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5F99B-6E21-CC54-C50D-35CE1D3DC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176273"/>
            <a:ext cx="6402467" cy="384352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Augantys ir individualizuoti lūkesčiai: „Mano vaikas ypatingas“ – kaip atliepti kiekvieno poreikius?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 Sudėtingų situacijų valdymas: Kaip spręsti konfliktus, pretenzijas ir skundus konstruktyviai?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 Komunikacijos kanalų gausa: Telefonas, el. paštas, socialiniai tinklai, tėvų susirinkimai – kaip viską suvaldyti? 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Tėvų įtraukimas: Kaip pasyvius stebėtojus paversti aktyviais bendruomenės nariais?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9379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B9777-5A13-4116-5B07-88050B3AB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29769"/>
            <a:ext cx="6402468" cy="1280160"/>
          </a:xfrm>
        </p:spPr>
        <p:txBody>
          <a:bodyPr>
            <a:normAutofit/>
          </a:bodyPr>
          <a:lstStyle/>
          <a:p>
            <a:r>
              <a:rPr lang="en-US" dirty="0"/>
              <a:t> Nuo </a:t>
            </a:r>
            <a:r>
              <a:rPr lang="en-US" dirty="0" err="1"/>
              <a:t>konfrontacijos</a:t>
            </a:r>
            <a:r>
              <a:rPr lang="en-US" dirty="0"/>
              <a:t> link </a:t>
            </a:r>
            <a:r>
              <a:rPr lang="en-US" dirty="0" err="1"/>
              <a:t>bendradarbiavimo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A3B9D-6479-EEA2-8031-6CA95F445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720" y="1828801"/>
            <a:ext cx="6402467" cy="4151376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Aiškios komunikacijos gairės: Nustatyti, kokiais kanalais ir kokiu laiku komunikuojama svarbiausia informacija.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 Pozityvios komunikacijos principas: Pradėti nuo geros žinios apie vaiką, prieš pereinant prie problemų. 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Edukaciniai renginiai tėvams: Seminarai aktualiomis temomis (vaikų raida, ribų nustatymas) didina tėvų pasitikėjimą įstaiga. 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„ Atvirų durų“ politika: Sukurti aplinką, kurioje tėvai jaučiasi laukiami ir išgirsti, bet su aiškiomis ribomis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000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E73F7-4878-5B89-39D7-1085EDDD1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38913"/>
            <a:ext cx="6402468" cy="1344167"/>
          </a:xfrm>
        </p:spPr>
        <p:txBody>
          <a:bodyPr/>
          <a:lstStyle/>
          <a:p>
            <a:r>
              <a:rPr lang="lt-LT" dirty="0"/>
              <a:t> Iššūkis Nr. 3: Administracinė ir biurokratinė našta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B9022-0BAA-3119-02CC-D3A499802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020825"/>
            <a:ext cx="6402467" cy="3998976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Didelis ataskaitų ir dokumentų srautas: Steigėjai,</a:t>
            </a:r>
            <a:r>
              <a:rPr lang="en-US" sz="2000" b="1" dirty="0" err="1"/>
              <a:t>buhalterija</a:t>
            </a:r>
            <a:r>
              <a:rPr lang="lt-LT" sz="2000" b="1" dirty="0"/>
              <a:t>, higienos centras, VMI ir kt.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 Nuolat kintantys teisės aktai: Poreikis sekti naujienas ir laiku įgyvendinti pokyčius. 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Finansų planavimas ir biudžeto ribotumai: Kaip padaryti daugiau su mažiau?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b="1" dirty="0"/>
              <a:t> Viešieji pirkimai: Sudėtingas ir daug laiko reikalaujantis procesas.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2081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4882E-EFA1-94F0-6D9C-39BA3DA51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509015"/>
            <a:ext cx="6402468" cy="1310641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Strategijos</a:t>
            </a:r>
            <a:r>
              <a:rPr lang="en-US" dirty="0"/>
              <a:t> </a:t>
            </a:r>
            <a:r>
              <a:rPr lang="en-US" dirty="0" err="1"/>
              <a:t>administracinei</a:t>
            </a:r>
            <a:r>
              <a:rPr lang="en-US" dirty="0"/>
              <a:t> </a:t>
            </a:r>
            <a:r>
              <a:rPr lang="en-US" dirty="0" err="1"/>
              <a:t>naštai</a:t>
            </a:r>
            <a:r>
              <a:rPr lang="en-US" dirty="0"/>
              <a:t> </a:t>
            </a:r>
            <a:r>
              <a:rPr lang="en-US" dirty="0" err="1"/>
              <a:t>mažinti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2E358-F7B4-FECC-7649-93AAB61EA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947672"/>
            <a:ext cx="6402467" cy="4072129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 </a:t>
            </a:r>
            <a:r>
              <a:rPr lang="lt-LT" b="1" dirty="0" err="1"/>
              <a:t>Skaitmenizacija</a:t>
            </a:r>
            <a:r>
              <a:rPr lang="lt-LT" b="1" dirty="0"/>
              <a:t>: Naudoti skaitmeninius įrankius dokumentų valdymui, komunikacijai (pvz., bendri kalendoriai, dokumentų saugyklos).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 Atsakomybių delegavimas: Įgalinti pavaduotojus, komandos narius prisiimti atsakomybę už tam tikras sritis (pvz., renginių organizavimas, metodinės medžiagos rengimas).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 Laiko planavimo metodikos: Prioritetų nustatymas (pvz., </a:t>
            </a:r>
            <a:r>
              <a:rPr lang="lt-LT" b="1" dirty="0" err="1"/>
              <a:t>Eizenhauerio</a:t>
            </a:r>
            <a:r>
              <a:rPr lang="lt-LT" b="1" dirty="0"/>
              <a:t> matrica: svarbu/skubu). 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Metinis darbų kalendorius: Aiškus planas su terminais padeda išvengti chaoso ir streso.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 </a:t>
            </a:r>
            <a:r>
              <a:rPr lang="en-US" b="1" dirty="0" err="1"/>
              <a:t>Optimizavimas</a:t>
            </a:r>
            <a:r>
              <a:rPr lang="en-US" b="1" dirty="0"/>
              <a:t> </a:t>
            </a:r>
            <a:r>
              <a:rPr lang="en-US" b="1" dirty="0" err="1"/>
              <a:t>ir</a:t>
            </a:r>
            <a:r>
              <a:rPr lang="en-US" b="1" dirty="0"/>
              <a:t> </a:t>
            </a:r>
            <a:r>
              <a:rPr lang="en-US" b="1" dirty="0" err="1"/>
              <a:t>delegavimas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5903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B2450-DC97-52A2-4C4A-03DE7CE7B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12649"/>
            <a:ext cx="6402468" cy="1645919"/>
          </a:xfrm>
        </p:spPr>
        <p:txBody>
          <a:bodyPr/>
          <a:lstStyle/>
          <a:p>
            <a:r>
              <a:rPr lang="en-US" dirty="0"/>
              <a:t>I</a:t>
            </a:r>
            <a:r>
              <a:rPr lang="lt-LT" dirty="0" err="1"/>
              <a:t>ššūkis</a:t>
            </a:r>
            <a:r>
              <a:rPr lang="lt-LT" dirty="0"/>
              <a:t> Nr. 4: Asmeninė vadovo gerovė</a:t>
            </a:r>
            <a:r>
              <a:rPr lang="en-US" dirty="0"/>
              <a:t>(</a:t>
            </a:r>
            <a:r>
              <a:rPr lang="lt-LT" dirty="0"/>
              <a:t> Kaip neišdalinti savęs kitiems?</a:t>
            </a:r>
            <a:r>
              <a:rPr lang="en-US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96906-4458-38A7-F258-D0AB61923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615185"/>
            <a:ext cx="6402467" cy="3404616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b="1" dirty="0"/>
              <a:t>Nuolatinis stresas ir atsakomybės našta.</a:t>
            </a: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b="1" dirty="0"/>
              <a:t> Emocinis krūvis: Vadovas kaip „žaibolaidis“ tarp darbuotojų, tėvų ir steigėjų. </a:t>
            </a: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b="1" dirty="0"/>
              <a:t>Darbo ir asmeninio gyvenimo balansas: Iššūkis „atsijungti“ po darbo valandų.</a:t>
            </a: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b="1" dirty="0"/>
              <a:t> Profesinė vienatvė: Jausmas, kad esi vienas su visomis problemomis.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70825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1A934-C82D-3274-ADF1-B1C7EE57F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0353"/>
            <a:ext cx="6402468" cy="1188719"/>
          </a:xfrm>
        </p:spPr>
        <p:txBody>
          <a:bodyPr/>
          <a:lstStyle/>
          <a:p>
            <a:r>
              <a:rPr lang="en-US" dirty="0" err="1"/>
              <a:t>Savęs</a:t>
            </a:r>
            <a:r>
              <a:rPr lang="en-US" dirty="0"/>
              <a:t> </a:t>
            </a:r>
            <a:r>
              <a:rPr lang="en-US" dirty="0" err="1"/>
              <a:t>tausojimo</a:t>
            </a:r>
            <a:r>
              <a:rPr lang="en-US" dirty="0"/>
              <a:t> </a:t>
            </a:r>
            <a:r>
              <a:rPr lang="en-US" dirty="0" err="1"/>
              <a:t>strategijos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6BD59-7EE8-1EF2-5CBD-090C1049E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148841"/>
            <a:ext cx="6402467" cy="3870960"/>
          </a:xfrm>
        </p:spPr>
        <p:txBody>
          <a:bodyPr/>
          <a:lstStyle/>
          <a:p>
            <a:r>
              <a:rPr lang="lt-LT" b="1" dirty="0"/>
              <a:t>Pagrindinės mintys: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 Kolegų tinklas: Reguliarus bendravimas su kitų įstaigų vadovais. Dalijimasis patirtimi yra neįkainojamas.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 Aiškių ribų nustatymas: Darbo laiko ir asmeninio laiko atskyrimas. 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Profesionalus tobulėjimas: Dalyvavimas konferencijose, mokymuose, </a:t>
            </a:r>
            <a:r>
              <a:rPr lang="lt-LT" b="1" dirty="0" err="1"/>
              <a:t>supervizijose</a:t>
            </a:r>
            <a:r>
              <a:rPr lang="lt-LT" b="1" dirty="0"/>
              <a:t> padeda ne tik įgyti žinių, bet ir atsitraukti nuo kasdienybės. 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/>
              <a:t>Poilsis ir pomėgiai: Sąmoningai skirti laiko veiklai, kuri padeda atgauti jėgas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811617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402</TotalTime>
  <Words>643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Slice</vt:lpstr>
      <vt:lpstr>Iššūkiu kupina kasdienybė: Ikimokyklinės įstaigos vadovo portretas</vt:lpstr>
      <vt:lpstr>Kas telpa į vieną vadovo dieną?(VADOVAS-MULTIINSTRUMENTALISTAS)</vt:lpstr>
      <vt:lpstr>      IŠŠŪKIS NR1:PERSONALO VALDYMAS-DIDŽIAUSIAS TURTAS IR DIDŽIAUSIAS GALVOS SKAUSMAS ištekliai: nuo paieškos iki išlaikymo</vt:lpstr>
      <vt:lpstr> Tėvų lūkesčiai ir realybė </vt:lpstr>
      <vt:lpstr> Nuo konfrontacijos link bendradarbiavimo</vt:lpstr>
      <vt:lpstr> Iššūkis Nr. 3: Administracinė ir biurokratinė našta</vt:lpstr>
      <vt:lpstr> Strategijos administracinei naštai mažinti</vt:lpstr>
      <vt:lpstr>Iššūkis Nr. 4: Asmeninė vadovo gerovė( Kaip neišdalinti savęs kitiems?)</vt:lpstr>
      <vt:lpstr>Savęs tausojimo strategijos</vt:lpstr>
      <vt:lpstr> Iššūkiai – tai galimybės augti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Mūsų Darželis</dc:title>
  <dc:subject/>
  <dc:creator>Vaidule</dc:creator>
  <cp:keywords/>
  <dc:description>generated using python-pptx</dc:description>
  <cp:lastModifiedBy>Audrone Trumpickiene</cp:lastModifiedBy>
  <cp:revision>87</cp:revision>
  <dcterms:created xsi:type="dcterms:W3CDTF">2013-01-27T09:14:16Z</dcterms:created>
  <dcterms:modified xsi:type="dcterms:W3CDTF">2025-08-27T12:20:21Z</dcterms:modified>
  <cp:category/>
</cp:coreProperties>
</file>