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notesMasterIdLst>
    <p:notesMasterId r:id="rId10"/>
  </p:notesMasterIdLst>
  <p:handoutMasterIdLst>
    <p:handoutMasterId r:id="rId11"/>
  </p:handoutMasterIdLst>
  <p:sldIdLst>
    <p:sldId id="262" r:id="rId3"/>
    <p:sldId id="263" r:id="rId4"/>
    <p:sldId id="273" r:id="rId5"/>
    <p:sldId id="270" r:id="rId6"/>
    <p:sldId id="265" r:id="rId7"/>
    <p:sldId id="274" r:id="rId8"/>
    <p:sldId id="271" r:id="rId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39391-26A3-4845-9FD2-2B8861A729C1}" type="datetimeFigureOut">
              <a:rPr lang="lt-LT" smtClean="0"/>
              <a:t>2026-03-12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1BF4A-7FD1-47F8-92E6-07ABC564F53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43915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2772D-CBB8-4726-A8E9-4D4B77E9B703}" type="datetimeFigureOut">
              <a:rPr lang="lt-LT" smtClean="0"/>
              <a:t>2026-03-12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DD5B3-71D6-4E1B-8258-EF19816B17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3622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DD5B3-71D6-4E1B-8258-EF19816B1772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6555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DD5B3-71D6-4E1B-8258-EF19816B1772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1991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DD5B3-71D6-4E1B-8258-EF19816B1772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01662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DD5B3-71D6-4E1B-8258-EF19816B1772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55836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DD5B3-71D6-4E1B-8258-EF19816B1772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23829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DD5B3-71D6-4E1B-8258-EF19816B1772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21943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DD5B3-71D6-4E1B-8258-EF19816B1772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372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848360" y="1163781"/>
            <a:ext cx="10347960" cy="3020291"/>
          </a:xfrm>
        </p:spPr>
        <p:txBody>
          <a:bodyPr>
            <a:normAutofit/>
          </a:bodyPr>
          <a:lstStyle/>
          <a:p>
            <a:r>
              <a:rPr lang="lt-LT" sz="4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FINANSŲ VALDYMO AKTUALIJOS KAUNO MIESTO ŠVIETIMO ĮSTAIGOSE</a:t>
            </a:r>
            <a:r>
              <a:rPr lang="lt-L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lt-L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t-LT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2026-03-12</a:t>
            </a:r>
            <a:endParaRPr lang="lt-LT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848360" y="4913745"/>
            <a:ext cx="10347960" cy="624316"/>
          </a:xfrm>
        </p:spPr>
        <p:txBody>
          <a:bodyPr>
            <a:normAutofit fontScale="70000" lnSpcReduction="20000"/>
          </a:bodyPr>
          <a:lstStyle/>
          <a:p>
            <a:pPr lvl="0" algn="r"/>
            <a:r>
              <a:rPr lang="lt-LT" dirty="0" smtClean="0">
                <a:latin typeface="Calibri" panose="020F0502020204030204" pitchFamily="34" charset="0"/>
                <a:cs typeface="Calibri" panose="020F0502020204030204" pitchFamily="34" charset="0"/>
              </a:rPr>
              <a:t>								</a:t>
            </a:r>
            <a:r>
              <a:rPr lang="lt-LT" sz="2000" dirty="0" smtClean="0">
                <a:solidFill>
                  <a:prstClr val="black"/>
                </a:solidFill>
                <a:latin typeface="Calibri" panose="020F0502020204030204"/>
              </a:rPr>
              <a:t>Finansų </a:t>
            </a:r>
            <a:r>
              <a:rPr lang="lt-LT" sz="2000" dirty="0">
                <a:solidFill>
                  <a:prstClr val="black"/>
                </a:solidFill>
                <a:latin typeface="Calibri" panose="020F0502020204030204"/>
              </a:rPr>
              <a:t>ir ekonomikos skyriaus 						    </a:t>
            </a:r>
            <a:r>
              <a:rPr lang="lt-LT" sz="2000" dirty="0" smtClean="0">
                <a:solidFill>
                  <a:prstClr val="black"/>
                </a:solidFill>
                <a:latin typeface="Calibri" panose="020F0502020204030204"/>
              </a:rPr>
              <a:t>                  		         Savivaldybės  </a:t>
            </a:r>
            <a:r>
              <a:rPr lang="lt-LT" sz="2000" dirty="0">
                <a:solidFill>
                  <a:prstClr val="black"/>
                </a:solidFill>
                <a:latin typeface="Calibri" panose="020F0502020204030204"/>
              </a:rPr>
              <a:t>biudžetinių įstaigų finansų </a:t>
            </a:r>
            <a:r>
              <a:rPr lang="lt-LT" sz="2000" dirty="0" smtClean="0">
                <a:solidFill>
                  <a:prstClr val="black"/>
                </a:solidFill>
                <a:latin typeface="Calibri" panose="020F0502020204030204"/>
              </a:rPr>
              <a:t>planavimo poskyrio </a:t>
            </a:r>
            <a:r>
              <a:rPr lang="lt-LT" sz="2000" dirty="0">
                <a:solidFill>
                  <a:prstClr val="black"/>
                </a:solidFill>
                <a:latin typeface="Calibri" panose="020F0502020204030204"/>
              </a:rPr>
              <a:t>vedėja Ingrida Jaugaitė</a:t>
            </a:r>
          </a:p>
          <a:p>
            <a:pPr lvl="0" algn="r"/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endParaRPr lang="lt-L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032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546802" y="1168924"/>
            <a:ext cx="11060998" cy="48458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40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Yra </a:t>
            </a: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sudarytos ir patvirtintos </a:t>
            </a: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 met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ų programų </a:t>
            </a: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sąmatos pagal įstaigos vykdomas </a:t>
            </a:r>
            <a:r>
              <a:rPr lang="lt-LT"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papriemones</a:t>
            </a: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finansavimo šaltinius, funkcinę ir ekonominę klasifikaciją. </a:t>
            </a:r>
          </a:p>
          <a:p>
            <a:pPr marL="0" indent="0">
              <a:buNone/>
            </a:pP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lt-LT" sz="3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PROGRAM</a:t>
            </a:r>
            <a:r>
              <a:rPr lang="lt-LT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Ų SĄMATOS</a:t>
            </a:r>
            <a:endParaRPr lang="lt-LT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49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lt-LT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Įstaigų vadovai yra atsakingi 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 </a:t>
            </a:r>
            <a:r>
              <a:rPr lang="lt-LT" sz="4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papriemonių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vykdymui skirtų lėšų naudojimo  pagal </a:t>
            </a: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jų paskirtį 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teisėtumą, ekonomiškumą, efektyvumą, rezultatyvumą. </a:t>
            </a:r>
          </a:p>
          <a:p>
            <a:pPr marL="0" indent="0" algn="just">
              <a:buNone/>
            </a:pP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lt-LT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lt-LT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546802" y="228565"/>
            <a:ext cx="11060999" cy="810152"/>
          </a:xfrm>
        </p:spPr>
        <p:txBody>
          <a:bodyPr>
            <a:normAutofit/>
          </a:bodyPr>
          <a:lstStyle/>
          <a:p>
            <a:pPr algn="ctr"/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PROGRAMŲ SĄMATŲ VYKDYMAS</a:t>
            </a:r>
            <a:endParaRPr lang="lt-LT" sz="4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86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714206" y="2223778"/>
            <a:ext cx="10893594" cy="379104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Prašymai  dėl asignavimų keitimo Švietimo skyriui teikiami </a:t>
            </a:r>
            <a:r>
              <a:rPr lang="lt-LT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vieną kartą per ketvirtį iki ketvirčio paskutinio mėnesio 10 d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(kai atsiranda poreikis keisti ketvirtinį paskirstymą, ekonominę klasifikaciją, </a:t>
            </a:r>
            <a:r>
              <a:rPr lang="lt-LT" sz="4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papriemonei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vykdyti skirtų asignavimų sumą).</a:t>
            </a: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Prašymuose - išsamiai </a:t>
            </a: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 argumentuotai nurodyti programų sąmatų keitimo poreikį.</a:t>
            </a:r>
          </a:p>
          <a:p>
            <a:pPr marL="0" indent="0">
              <a:buNone/>
            </a:pPr>
            <a:endParaRPr lang="lt-LT" sz="4000" dirty="0" smtClean="0"/>
          </a:p>
          <a:p>
            <a:pPr marL="0" indent="0">
              <a:buNone/>
            </a:pPr>
            <a:endParaRPr lang="lt-LT" sz="4000" dirty="0" smtClean="0"/>
          </a:p>
          <a:p>
            <a:endParaRPr lang="lt-LT" sz="4000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546802" y="291931"/>
            <a:ext cx="11060999" cy="1140943"/>
          </a:xfrm>
        </p:spPr>
        <p:txBody>
          <a:bodyPr>
            <a:noAutofit/>
          </a:bodyPr>
          <a:lstStyle/>
          <a:p>
            <a:pPr algn="ctr"/>
            <a:r>
              <a:rPr lang="lt-LT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lt-LT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t-LT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PROGRAMŲ SĄMATŲ KEITIMAS</a:t>
            </a:r>
            <a:endParaRPr lang="lt-LT" sz="4400" dirty="0"/>
          </a:p>
        </p:txBody>
      </p:sp>
    </p:spTree>
    <p:extLst>
      <p:ext uri="{BB962C8B-B14F-4D97-AF65-F5344CB8AC3E}">
        <p14:creationId xmlns:p14="http://schemas.microsoft.com/office/powerpoint/2010/main" val="3083926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546802" y="2503055"/>
            <a:ext cx="11060998" cy="35117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Prašymai dėl </a:t>
            </a: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asignavimų keitimo 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Finansų ir ekonomikos skyriui </a:t>
            </a: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teikiami </a:t>
            </a:r>
            <a:r>
              <a:rPr lang="lt-LT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vieną kartą per </a:t>
            </a:r>
            <a:r>
              <a:rPr lang="lt-LT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mėnesį* </a:t>
            </a:r>
            <a:r>
              <a:rPr lang="lt-LT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iki </a:t>
            </a:r>
            <a:r>
              <a:rPr lang="lt-LT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einamojo mėnesio 25 d., 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išskyrus gruodžio mėn.</a:t>
            </a:r>
            <a:r>
              <a:rPr lang="lt-LT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Prašymai turi būti motyvuoti ir pagrįsti.</a:t>
            </a:r>
          </a:p>
          <a:p>
            <a:pPr marL="0" indent="0" algn="just">
              <a:buNone/>
            </a:pPr>
            <a:r>
              <a:rPr lang="lt-LT" sz="3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*išskyrus jei reikia atsiskaityti su darbuotojais, nutraukiančiais darbo sutartį.</a:t>
            </a:r>
            <a:endParaRPr lang="lt-LT" sz="3200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546802" y="492125"/>
            <a:ext cx="11060999" cy="2010930"/>
          </a:xfrm>
        </p:spPr>
        <p:txBody>
          <a:bodyPr>
            <a:noAutofit/>
          </a:bodyPr>
          <a:lstStyle/>
          <a:p>
            <a:pPr algn="ctr"/>
            <a:r>
              <a:rPr lang="lt-LT" sz="4400" dirty="0" smtClean="0"/>
              <a:t/>
            </a:r>
            <a:br>
              <a:rPr lang="lt-LT" sz="4400" dirty="0" smtClean="0"/>
            </a:br>
            <a:r>
              <a:rPr lang="lt-LT" sz="4400" dirty="0"/>
              <a:t/>
            </a:r>
            <a:br>
              <a:rPr lang="lt-LT" sz="4400" dirty="0"/>
            </a:br>
            <a:r>
              <a:rPr lang="lt-LT" sz="4400" dirty="0" smtClean="0"/>
              <a:t/>
            </a:r>
            <a:br>
              <a:rPr lang="lt-LT" sz="4400" dirty="0" smtClean="0"/>
            </a:br>
            <a:r>
              <a:rPr lang="lt-LT" sz="4400" b="1" dirty="0">
                <a:latin typeface="Calibri" panose="020F0502020204030204" pitchFamily="34" charset="0"/>
                <a:cs typeface="Calibri" panose="020F0502020204030204" pitchFamily="34" charset="0"/>
              </a:rPr>
              <a:t>PROGRAMŲ SĄMATŲ KEITIMAS</a:t>
            </a:r>
            <a:r>
              <a:rPr lang="lt-LT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lt-LT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lt-LT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tačiakampis 3"/>
          <p:cNvSpPr/>
          <p:nvPr/>
        </p:nvSpPr>
        <p:spPr>
          <a:xfrm>
            <a:off x="448353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94601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lt-LT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Motyvuoti ir pagrįsti prašymai  skirti papildomai lėšų teikiami Finansų ir ekonomikos skyriui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>
              <a:buFontTx/>
              <a:buChar char="-"/>
            </a:pP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rūkstant asignavimų atsiskaityti už suteiktas komunalines paslaugas;</a:t>
            </a:r>
          </a:p>
          <a:p>
            <a:pPr>
              <a:buFontTx/>
              <a:buChar char="-"/>
            </a:pP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rūkstant asignavimų atsiskaityti  su darbuotojais, su kuriais nutraukiamos darbo sutartys;</a:t>
            </a:r>
          </a:p>
          <a:p>
            <a:pPr>
              <a:buFontTx/>
              <a:buChar char="-"/>
            </a:pP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rūkstant asignavimų materialinėms pašalpoms mokėti;</a:t>
            </a:r>
          </a:p>
          <a:p>
            <a:pPr>
              <a:buFontTx/>
              <a:buChar char="-"/>
            </a:pPr>
            <a:r>
              <a:rPr lang="lt-L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lt-LT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sant poreikiui  skirti papildomai mokymo lėšų ugdymo finansavimo poreikių skirtumams sumažinti.</a:t>
            </a:r>
          </a:p>
          <a:p>
            <a:pPr marL="0" indent="0">
              <a:buNone/>
            </a:pPr>
            <a:r>
              <a:rPr lang="lt-LT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Visais kitais atvejais motyvuoti ir pagrįsti prašymai teikiami Švietimo skyriui.</a:t>
            </a:r>
          </a:p>
          <a:p>
            <a:pPr>
              <a:buFontTx/>
              <a:buChar char="-"/>
            </a:pPr>
            <a:endParaRPr lang="lt-LT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 smtClean="0"/>
              <a:t>PAPILDOMŲ LĖŠŲ SKYRIMAS</a:t>
            </a:r>
            <a:endParaRPr lang="lt-LT" b="1" dirty="0"/>
          </a:p>
        </p:txBody>
      </p:sp>
    </p:spTree>
    <p:extLst>
      <p:ext uri="{BB962C8B-B14F-4D97-AF65-F5344CB8AC3E}">
        <p14:creationId xmlns:p14="http://schemas.microsoft.com/office/powerpoint/2010/main" val="3129628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lt-LT" sz="3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lt-LT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lt-LT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lt-LT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Ačiū už dėmesį</a:t>
            </a: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! </a:t>
            </a:r>
            <a:endParaRPr lang="lt-LT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6950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267</Words>
  <Application>Microsoft Office PowerPoint</Application>
  <PresentationFormat>Plačiaekranė</PresentationFormat>
  <Paragraphs>31</Paragraphs>
  <Slides>7</Slides>
  <Notes>7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7</vt:i4>
      </vt:variant>
    </vt:vector>
  </HeadingPairs>
  <TitlesOfParts>
    <vt:vector size="13" baseType="lpstr">
      <vt:lpstr>Arial</vt:lpstr>
      <vt:lpstr>Calibri</vt:lpstr>
      <vt:lpstr>Open Sans</vt:lpstr>
      <vt:lpstr>Open Sans ExtraBold</vt:lpstr>
      <vt:lpstr>Office Theme</vt:lpstr>
      <vt:lpstr>1_Office Theme</vt:lpstr>
      <vt:lpstr>FINANSŲ VALDYMO AKTUALIJOS KAUNO MIESTO ŠVIETIMO ĮSTAIGOSE 2026-03-12</vt:lpstr>
      <vt:lpstr>PROGRAMŲ SĄMATOS</vt:lpstr>
      <vt:lpstr> PROGRAMŲ SĄMATŲ VYKDYMAS</vt:lpstr>
      <vt:lpstr> PROGRAMŲ SĄMATŲ KEITIMAS</vt:lpstr>
      <vt:lpstr>   PROGRAMŲ SĄMATŲ KEITIMAS </vt:lpstr>
      <vt:lpstr>PAPILDOMŲ LĖŠŲ SKYRIMAS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Ingrida Jaugaitė</cp:lastModifiedBy>
  <cp:revision>32</cp:revision>
  <cp:lastPrinted>2026-03-09T13:44:31Z</cp:lastPrinted>
  <dcterms:created xsi:type="dcterms:W3CDTF">2023-01-16T12:10:31Z</dcterms:created>
  <dcterms:modified xsi:type="dcterms:W3CDTF">2026-03-12T11:00:17Z</dcterms:modified>
</cp:coreProperties>
</file>